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715"/>
  </p:normalViewPr>
  <p:slideViewPr>
    <p:cSldViewPr>
      <p:cViewPr varScale="1">
        <p:scale>
          <a:sx n="83" d="100"/>
          <a:sy n="83" d="100"/>
        </p:scale>
        <p:origin x="3096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76538" y="9273013"/>
            <a:ext cx="21843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5736" y="2292095"/>
            <a:ext cx="4873752" cy="52212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68345" y="1784115"/>
            <a:ext cx="44405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JOB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DESCRIPTION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</a:t>
            </a:r>
            <a:r>
              <a:rPr sz="2000" b="1" dirty="0">
                <a:latin typeface="Calibri"/>
                <a:cs typeface="Calibri"/>
              </a:rPr>
              <a:t> RESTORAN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5060" y="8077200"/>
            <a:ext cx="5862955" cy="3168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17000"/>
              </a:lnSpc>
              <a:spcBef>
                <a:spcPts val="100"/>
              </a:spcBef>
            </a:pPr>
            <a:r>
              <a:rPr lang="en-US" sz="1800" dirty="0">
                <a:latin typeface="Calibri"/>
                <a:cs typeface="Calibri"/>
              </a:rPr>
              <a:t>Oleh : Andreas </a:t>
            </a:r>
            <a:r>
              <a:rPr lang="en-US" sz="1800" dirty="0" err="1">
                <a:latin typeface="Calibri"/>
                <a:cs typeface="Calibri"/>
              </a:rPr>
              <a:t>Suwandi</a:t>
            </a:r>
            <a:r>
              <a:rPr lang="en-US" sz="1800" dirty="0">
                <a:latin typeface="Calibri"/>
                <a:cs typeface="Calibri"/>
              </a:rPr>
              <a:t>, </a:t>
            </a:r>
            <a:r>
              <a:rPr lang="en-US" sz="1800" dirty="0" err="1">
                <a:latin typeface="Calibri"/>
                <a:cs typeface="Calibri"/>
              </a:rPr>
              <a:t>S.Pd</a:t>
            </a:r>
            <a:r>
              <a:rPr lang="en-US" sz="1800" dirty="0">
                <a:latin typeface="Calibri"/>
                <a:cs typeface="Calibri"/>
              </a:rPr>
              <a:t>, Gr, </a:t>
            </a:r>
            <a:r>
              <a:rPr lang="en-US" sz="1800" dirty="0" err="1">
                <a:latin typeface="Calibri"/>
                <a:cs typeface="Calibri"/>
              </a:rPr>
              <a:t>M.Pd</a:t>
            </a:r>
            <a:r>
              <a:rPr lang="en-US" sz="1800" dirty="0"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9488" y="2295144"/>
            <a:ext cx="1097279" cy="519379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90955"/>
            <a:ext cx="5079365" cy="313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60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QUALITY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CONTROL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(QC)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 </a:t>
            </a:r>
            <a:r>
              <a:rPr sz="1400" spc="-5" dirty="0">
                <a:latin typeface="Calibri"/>
                <a:cs typeface="Calibri"/>
              </a:rPr>
              <a:t>adalah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 </a:t>
            </a:r>
            <a:r>
              <a:rPr sz="1400" dirty="0">
                <a:latin typeface="Calibri"/>
                <a:cs typeface="Calibri"/>
              </a:rPr>
              <a:t>Quality </a:t>
            </a:r>
            <a:r>
              <a:rPr sz="1400" spc="-5" dirty="0">
                <a:latin typeface="Calibri"/>
                <a:cs typeface="Calibri"/>
              </a:rPr>
              <a:t>Control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r>
              <a:rPr sz="1400" spc="-5" dirty="0">
                <a:latin typeface="Calibri"/>
                <a:cs typeface="Calibri"/>
              </a:rPr>
              <a:t> (rasa,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tekstur,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penyajian)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Mengawasi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pembuatan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Kontrol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kualitas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baku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Melakukan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R&amp;D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(Research and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development)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program</a:t>
            </a:r>
            <a:r>
              <a:rPr sz="1400" dirty="0">
                <a:latin typeface="Calibri"/>
                <a:cs typeface="Calibri"/>
              </a:rPr>
              <a:t> training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memasak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koki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chief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cook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Merekomendasikan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jabatan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crew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kitchen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Memberikan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motivasi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 crew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kitchen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30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Kontrol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kebersihan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908" y="4925059"/>
            <a:ext cx="5624830" cy="4127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CAPTAIN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SERVICE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Berikut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adalah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service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kehadiran </a:t>
            </a:r>
            <a:r>
              <a:rPr sz="1400" dirty="0">
                <a:latin typeface="Calibri"/>
                <a:cs typeface="Calibri"/>
              </a:rPr>
              <a:t>karyawan </a:t>
            </a:r>
            <a:r>
              <a:rPr sz="1400" spc="-5" dirty="0">
                <a:latin typeface="Calibri"/>
                <a:cs typeface="Calibri"/>
              </a:rPr>
              <a:t>(absensi)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daftar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persediaan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barang 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bahan baku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kebersihan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seluruh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kualitas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makanan,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minuman,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service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pelayanan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crew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Mencatat </a:t>
            </a:r>
            <a:r>
              <a:rPr sz="1400" spc="-5" dirty="0">
                <a:latin typeface="Calibri"/>
                <a:cs typeface="Calibri"/>
              </a:rPr>
              <a:t>pembelian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atau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data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pembelian barang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Mencatat </a:t>
            </a:r>
            <a:r>
              <a:rPr sz="1400" spc="-5" dirty="0">
                <a:latin typeface="Calibri"/>
                <a:cs typeface="Calibri"/>
              </a:rPr>
              <a:t>barang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masuk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(transfer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in)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keluar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(transfer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out)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Rekap</a:t>
            </a:r>
            <a:r>
              <a:rPr sz="1400" spc="-5" dirty="0">
                <a:latin typeface="Calibri"/>
                <a:cs typeface="Calibri"/>
              </a:rPr>
              <a:t> atau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cuci </a:t>
            </a:r>
            <a:r>
              <a:rPr sz="1400" dirty="0">
                <a:latin typeface="Calibri"/>
                <a:cs typeface="Calibri"/>
              </a:rPr>
              <a:t>kasir </a:t>
            </a:r>
            <a:r>
              <a:rPr sz="1400" spc="-5" dirty="0">
                <a:latin typeface="Calibri"/>
                <a:cs typeface="Calibri"/>
              </a:rPr>
              <a:t>(clean </a:t>
            </a:r>
            <a:r>
              <a:rPr sz="1400" dirty="0">
                <a:latin typeface="Calibri"/>
                <a:cs typeface="Calibri"/>
              </a:rPr>
              <a:t>transaction)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Memimpin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jalannya briefing</a:t>
            </a:r>
            <a:r>
              <a:rPr sz="1400" spc="-10" dirty="0">
                <a:latin typeface="Calibri"/>
                <a:cs typeface="Calibri"/>
              </a:rPr>
              <a:t> tim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Menangani</a:t>
            </a:r>
            <a:r>
              <a:rPr sz="1400" spc="-5" dirty="0">
                <a:latin typeface="Calibri"/>
                <a:cs typeface="Calibri"/>
              </a:rPr>
              <a:t> pembimbingan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pelatihan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-5" dirty="0">
                <a:latin typeface="Calibri"/>
                <a:cs typeface="Calibri"/>
              </a:rPr>
              <a:t> baru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Memberikan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penilaian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Memastikan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terlaksananya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general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cleaning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695315" cy="63728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3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Menciptakan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kerukunan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keharmonisan </a:t>
            </a:r>
            <a:r>
              <a:rPr sz="1400" spc="-5" dirty="0">
                <a:latin typeface="Calibri"/>
                <a:cs typeface="Calibri"/>
              </a:rPr>
              <a:t>antar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Menangani</a:t>
            </a:r>
            <a:r>
              <a:rPr sz="1400" spc="-5" dirty="0">
                <a:latin typeface="Calibri"/>
                <a:cs typeface="Calibri"/>
              </a:rPr>
              <a:t> complaint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keluhan pelanggan restoran</a:t>
            </a:r>
            <a:endParaRPr sz="1400">
              <a:latin typeface="Calibri"/>
              <a:cs typeface="Calibri"/>
            </a:endParaRPr>
          </a:p>
          <a:p>
            <a:pPr marL="240665" marR="5080" indent="-228600">
              <a:lnSpc>
                <a:spcPct val="116399"/>
              </a:lnSpc>
              <a:spcBef>
                <a:spcPts val="1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Koordinasi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 supervisor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tentang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 harian,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kasus,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saran,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program,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evaluasi </a:t>
            </a:r>
            <a:r>
              <a:rPr sz="1400" spc="-10" dirty="0">
                <a:latin typeface="Calibri"/>
                <a:cs typeface="Calibri"/>
              </a:rPr>
              <a:t>serta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penentuan</a:t>
            </a:r>
            <a:r>
              <a:rPr sz="1400" dirty="0">
                <a:latin typeface="Calibri"/>
                <a:cs typeface="Calibri"/>
              </a:rPr>
              <a:t> karyawan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berprestasi.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Calibri"/>
              <a:cs typeface="Calibri"/>
            </a:endParaRPr>
          </a:p>
          <a:p>
            <a:pPr marL="100330" algn="ctr">
              <a:lnSpc>
                <a:spcPct val="100000"/>
              </a:lnSpc>
              <a:spcBef>
                <a:spcPts val="1095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GUEST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RELATION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OFFICER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adalah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Guest Relation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Officer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40665" marR="62865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Menjemput </a:t>
            </a:r>
            <a:r>
              <a:rPr sz="1400" dirty="0">
                <a:latin typeface="Calibri"/>
                <a:cs typeface="Calibri"/>
              </a:rPr>
              <a:t>tamu </a:t>
            </a:r>
            <a:r>
              <a:rPr sz="1400" spc="-5" dirty="0">
                <a:latin typeface="Calibri"/>
                <a:cs typeface="Calibri"/>
              </a:rPr>
              <a:t>pada saat datang dan </a:t>
            </a:r>
            <a:r>
              <a:rPr sz="1400" dirty="0">
                <a:latin typeface="Calibri"/>
                <a:cs typeface="Calibri"/>
              </a:rPr>
              <a:t>mengantar tamu </a:t>
            </a:r>
            <a:r>
              <a:rPr sz="1400" spc="-5" dirty="0">
                <a:latin typeface="Calibri"/>
                <a:cs typeface="Calibri"/>
              </a:rPr>
              <a:t>pada saat pulang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sampai </a:t>
            </a:r>
            <a:r>
              <a:rPr sz="1400" spc="-10" dirty="0">
                <a:latin typeface="Calibri"/>
                <a:cs typeface="Calibri"/>
              </a:rPr>
              <a:t>ke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pintu </a:t>
            </a:r>
            <a:r>
              <a:rPr sz="1400" dirty="0">
                <a:latin typeface="Calibri"/>
                <a:cs typeface="Calibri"/>
              </a:rPr>
              <a:t>mobil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Menangani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keluhan 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complaint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tamu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ramah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dirty="0">
                <a:latin typeface="Calibri"/>
                <a:cs typeface="Calibri"/>
              </a:rPr>
              <a:t> tamu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meja ke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meja</a:t>
            </a:r>
            <a:endParaRPr sz="1400">
              <a:latin typeface="Calibri"/>
              <a:cs typeface="Calibri"/>
            </a:endParaRPr>
          </a:p>
          <a:p>
            <a:pPr marL="240665" marR="254635" indent="-228600">
              <a:lnSpc>
                <a:spcPts val="197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Meminta </a:t>
            </a:r>
            <a:r>
              <a:rPr sz="1400" spc="-5" dirty="0">
                <a:latin typeface="Calibri"/>
                <a:cs typeface="Calibri"/>
              </a:rPr>
              <a:t>saran </a:t>
            </a:r>
            <a:r>
              <a:rPr sz="1400" dirty="0">
                <a:latin typeface="Calibri"/>
                <a:cs typeface="Calibri"/>
              </a:rPr>
              <a:t>atau tanggapan </a:t>
            </a:r>
            <a:r>
              <a:rPr sz="1400" spc="-5" dirty="0">
                <a:latin typeface="Calibri"/>
                <a:cs typeface="Calibri"/>
              </a:rPr>
              <a:t>dari tamu </a:t>
            </a:r>
            <a:r>
              <a:rPr sz="1400" dirty="0">
                <a:latin typeface="Calibri"/>
                <a:cs typeface="Calibri"/>
              </a:rPr>
              <a:t>mengenai kualitas pelayanan,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makanan,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minuman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kebersihan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surprising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 tamu</a:t>
            </a:r>
            <a:r>
              <a:rPr sz="1400" dirty="0">
                <a:latin typeface="Calibri"/>
                <a:cs typeface="Calibri"/>
              </a:rPr>
              <a:t> melalui </a:t>
            </a:r>
            <a:r>
              <a:rPr sz="1400" spc="-5" dirty="0">
                <a:latin typeface="Calibri"/>
                <a:cs typeface="Calibri"/>
              </a:rPr>
              <a:t>perayaan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ulang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tahun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</a:t>
            </a:r>
            <a:endParaRPr sz="1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latin typeface="Calibri"/>
                <a:cs typeface="Calibri"/>
              </a:rPr>
              <a:t>atau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pemberian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souvenir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Menjadi </a:t>
            </a:r>
            <a:r>
              <a:rPr sz="1400" dirty="0">
                <a:latin typeface="Calibri"/>
                <a:cs typeface="Calibri"/>
              </a:rPr>
              <a:t>titik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koordinasi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penanganan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event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240665" marR="441959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Menjadi tuang rumah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host </a:t>
            </a:r>
            <a:r>
              <a:rPr sz="1400" dirty="0">
                <a:latin typeface="Calibri"/>
                <a:cs typeface="Calibri"/>
              </a:rPr>
              <a:t>yang mewakili manajemen </a:t>
            </a:r>
            <a:r>
              <a:rPr sz="1400" spc="-5" dirty="0">
                <a:latin typeface="Calibri"/>
                <a:cs typeface="Calibri"/>
              </a:rPr>
              <a:t>dalam hal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pelayanan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Membentuk</a:t>
            </a:r>
            <a:r>
              <a:rPr sz="1400" dirty="0">
                <a:latin typeface="Calibri"/>
                <a:cs typeface="Calibri"/>
              </a:rPr>
              <a:t> citra </a:t>
            </a:r>
            <a:r>
              <a:rPr sz="1400" spc="-5" dirty="0">
                <a:latin typeface="Calibri"/>
                <a:cs typeface="Calibri"/>
              </a:rPr>
              <a:t>positif</a:t>
            </a:r>
            <a:r>
              <a:rPr sz="1400" dirty="0">
                <a:latin typeface="Calibri"/>
                <a:cs typeface="Calibri"/>
              </a:rPr>
              <a:t> restoran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melalui pelayanan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baik</a:t>
            </a:r>
            <a:endParaRPr sz="1400">
              <a:latin typeface="Calibri"/>
              <a:cs typeface="Calibri"/>
            </a:endParaRPr>
          </a:p>
          <a:p>
            <a:pPr marL="240665" marR="107950" indent="-228600">
              <a:lnSpc>
                <a:spcPct val="116399"/>
              </a:lnSpc>
              <a:spcBef>
                <a:spcPts val="1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keluhan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complaint</a:t>
            </a:r>
            <a:r>
              <a:rPr sz="1400" dirty="0">
                <a:latin typeface="Calibri"/>
                <a:cs typeface="Calibri"/>
              </a:rPr>
              <a:t> tamu</a:t>
            </a:r>
            <a:r>
              <a:rPr sz="1400" spc="-5" dirty="0">
                <a:latin typeface="Calibri"/>
                <a:cs typeface="Calibri"/>
              </a:rPr>
              <a:t> 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bagian</a:t>
            </a:r>
            <a:r>
              <a:rPr sz="1400" dirty="0">
                <a:latin typeface="Calibri"/>
                <a:cs typeface="Calibri"/>
              </a:rPr>
              <a:t> atau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divisi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bulan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database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tamu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berulang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tahun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keperluan </a:t>
            </a:r>
            <a:r>
              <a:rPr sz="1400" dirty="0">
                <a:latin typeface="Calibri"/>
                <a:cs typeface="Calibri"/>
              </a:rPr>
              <a:t>marketing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Mendata</a:t>
            </a:r>
            <a:r>
              <a:rPr sz="1400" spc="-5" dirty="0">
                <a:latin typeface="Calibri"/>
                <a:cs typeface="Calibri"/>
              </a:rPr>
              <a:t> jumlah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stock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souvenir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90955"/>
            <a:ext cx="5777865" cy="539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859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CAPTAIN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BARISTA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adalah tugas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 </a:t>
            </a:r>
            <a:r>
              <a:rPr sz="1400" dirty="0">
                <a:latin typeface="Calibri"/>
                <a:cs typeface="Calibri"/>
              </a:rPr>
              <a:t>Barista 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240665" marR="158115" indent="-228600">
              <a:lnSpc>
                <a:spcPct val="117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Menangani </a:t>
            </a:r>
            <a:r>
              <a:rPr sz="1400" spc="-5" dirty="0">
                <a:latin typeface="Calibri"/>
                <a:cs typeface="Calibri"/>
              </a:rPr>
              <a:t>dan bertanggungjawab </a:t>
            </a:r>
            <a:r>
              <a:rPr sz="1400" dirty="0">
                <a:latin typeface="Calibri"/>
                <a:cs typeface="Calibri"/>
              </a:rPr>
              <a:t>terhadap : Ketersediaan </a:t>
            </a:r>
            <a:r>
              <a:rPr sz="1400" spc="-5" dirty="0">
                <a:latin typeface="Calibri"/>
                <a:cs typeface="Calibri"/>
              </a:rPr>
              <a:t>stock, </a:t>
            </a:r>
            <a:r>
              <a:rPr sz="1400" dirty="0">
                <a:latin typeface="Calibri"/>
                <a:cs typeface="Calibri"/>
              </a:rPr>
              <a:t>Kualitas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 </a:t>
            </a:r>
            <a:r>
              <a:rPr sz="1400" dirty="0">
                <a:latin typeface="Calibri"/>
                <a:cs typeface="Calibri"/>
              </a:rPr>
              <a:t>Barista, </a:t>
            </a:r>
            <a:r>
              <a:rPr sz="1400" spc="-5" dirty="0">
                <a:latin typeface="Calibri"/>
                <a:cs typeface="Calibri"/>
              </a:rPr>
              <a:t>Standart penampilan </a:t>
            </a:r>
            <a:r>
              <a:rPr sz="1400" dirty="0">
                <a:latin typeface="Calibri"/>
                <a:cs typeface="Calibri"/>
              </a:rPr>
              <a:t>crew Barista, Kebersihan </a:t>
            </a:r>
            <a:r>
              <a:rPr sz="1400" spc="-5" dirty="0">
                <a:latin typeface="Calibri"/>
                <a:cs typeface="Calibri"/>
              </a:rPr>
              <a:t>tempat dan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 </a:t>
            </a:r>
            <a:r>
              <a:rPr sz="1400" dirty="0">
                <a:latin typeface="Calibri"/>
                <a:cs typeface="Calibri"/>
              </a:rPr>
              <a:t>Barista, </a:t>
            </a:r>
            <a:r>
              <a:rPr sz="1400" spc="-5" dirty="0">
                <a:latin typeface="Calibri"/>
                <a:cs typeface="Calibri"/>
              </a:rPr>
              <a:t>Pelatihan dasar crew </a:t>
            </a:r>
            <a:r>
              <a:rPr sz="1400" dirty="0">
                <a:latin typeface="Calibri"/>
                <a:cs typeface="Calibri"/>
              </a:rPr>
              <a:t>Barista, </a:t>
            </a:r>
            <a:r>
              <a:rPr sz="1400" spc="-5" dirty="0">
                <a:latin typeface="Calibri"/>
                <a:cs typeface="Calibri"/>
              </a:rPr>
              <a:t>meliputi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pelatihan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pembuatan </a:t>
            </a:r>
            <a:r>
              <a:rPr sz="1400" dirty="0">
                <a:latin typeface="Calibri"/>
                <a:cs typeface="Calibri"/>
              </a:rPr>
              <a:t>minuman, </a:t>
            </a:r>
            <a:r>
              <a:rPr sz="1400" spc="-5" dirty="0">
                <a:latin typeface="Calibri"/>
                <a:cs typeface="Calibri"/>
              </a:rPr>
              <a:t>control stock/persediaan bahan, pencatatan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dirty="0">
                <a:latin typeface="Calibri"/>
                <a:cs typeface="Calibri"/>
              </a:rPr>
              <a:t> rusak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pecah.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Menciptakan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kreasi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minuman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pengembangan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beverage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Memberikan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contoh </a:t>
            </a:r>
            <a:r>
              <a:rPr sz="1400" spc="-5" dirty="0">
                <a:latin typeface="Calibri"/>
                <a:cs typeface="Calibri"/>
              </a:rPr>
              <a:t>baik,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pengarahan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dan</a:t>
            </a:r>
            <a:r>
              <a:rPr sz="1400" spc="-5" dirty="0">
                <a:latin typeface="Calibri"/>
                <a:cs typeface="Calibri"/>
              </a:rPr>
              <a:t> motivasi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tinggi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dirty="0">
                <a:latin typeface="Calibri"/>
                <a:cs typeface="Calibri"/>
              </a:rPr>
              <a:t> karyawan.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Mengusulkan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penambahan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pengurangan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crew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Barista.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Menindak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lanjuti</a:t>
            </a:r>
            <a:r>
              <a:rPr sz="1400" dirty="0">
                <a:latin typeface="Calibri"/>
                <a:cs typeface="Calibri"/>
              </a:rPr>
              <a:t> memo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usulan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ide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atasan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maupun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bawahan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Mencatat pelanggaran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penyimpangan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crew</a:t>
            </a:r>
            <a:r>
              <a:rPr sz="1400" dirty="0">
                <a:latin typeface="Calibri"/>
                <a:cs typeface="Calibri"/>
              </a:rPr>
              <a:t> Barista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endParaRPr sz="1400">
              <a:latin typeface="Calibri"/>
              <a:cs typeface="Calibri"/>
            </a:endParaRPr>
          </a:p>
          <a:p>
            <a:pPr marL="240665" marR="461009" indent="-228600">
              <a:lnSpc>
                <a:spcPct val="116500"/>
              </a:lnSpc>
              <a:spcBef>
                <a:spcPts val="1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Menangani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bertanggung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jawab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sepenuhnya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mengenai kelancaran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Barista.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Mengusulkan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 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demosi jabatan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crew Barista.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 stock bahan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inventaris </a:t>
            </a:r>
            <a:r>
              <a:rPr sz="1400" dirty="0">
                <a:latin typeface="Calibri"/>
                <a:cs typeface="Calibri"/>
              </a:rPr>
              <a:t>Barista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jadwal</a:t>
            </a:r>
            <a:r>
              <a:rPr sz="1400" dirty="0">
                <a:latin typeface="Calibri"/>
                <a:cs typeface="Calibri"/>
              </a:rPr>
              <a:t> kerja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schedule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crew Barista.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Memastikan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terlaksananya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stock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opname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inventaris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barista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bulan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Memastikan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terlaksananya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general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cleaning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81376" y="890955"/>
            <a:ext cx="2179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CHIEF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908" y="1749028"/>
            <a:ext cx="5770245" cy="7226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chief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cook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240665" marR="335280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Kontrol </a:t>
            </a:r>
            <a:r>
              <a:rPr sz="1400" spc="-5" dirty="0">
                <a:latin typeface="Calibri"/>
                <a:cs typeface="Calibri"/>
              </a:rPr>
              <a:t>kualitas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Kualitas </a:t>
            </a:r>
            <a:r>
              <a:rPr sz="1400" spc="-5" dirty="0">
                <a:latin typeface="Calibri"/>
                <a:cs typeface="Calibri"/>
              </a:rPr>
              <a:t>bahan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sangat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menentukan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kualitas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dihasilkan,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itu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seorang </a:t>
            </a:r>
            <a:r>
              <a:rPr sz="1400" spc="-10" dirty="0">
                <a:latin typeface="Calibri"/>
                <a:cs typeface="Calibri"/>
              </a:rPr>
              <a:t>chief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cook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harus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sangat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menjaga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kualitas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kontrol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kualitas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97155" indent="-228600">
              <a:lnSpc>
                <a:spcPct val="1169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Kontrol </a:t>
            </a:r>
            <a:r>
              <a:rPr sz="1400" spc="-5" dirty="0">
                <a:latin typeface="Calibri"/>
                <a:cs typeface="Calibri"/>
              </a:rPr>
              <a:t>pelaksanaan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Chief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cook</a:t>
            </a:r>
            <a:r>
              <a:rPr sz="1400" spc="-5" dirty="0">
                <a:latin typeface="Calibri"/>
                <a:cs typeface="Calibri"/>
              </a:rPr>
              <a:t> 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pengawasan </a:t>
            </a:r>
            <a:r>
              <a:rPr sz="1400" dirty="0">
                <a:latin typeface="Calibri"/>
                <a:cs typeface="Calibri"/>
              </a:rPr>
              <a:t>atau kontrol terhadap </a:t>
            </a:r>
            <a:r>
              <a:rPr sz="1400" spc="-5" dirty="0">
                <a:latin typeface="Calibri"/>
                <a:cs typeface="Calibri"/>
              </a:rPr>
              <a:t>pelaksanaan proses produksi </a:t>
            </a:r>
            <a:r>
              <a:rPr sz="1400" spc="-10" dirty="0">
                <a:latin typeface="Calibri"/>
                <a:cs typeface="Calibri"/>
              </a:rPr>
              <a:t>untuk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memastikan </a:t>
            </a:r>
            <a:r>
              <a:rPr sz="1400" spc="-5" dirty="0">
                <a:latin typeface="Calibri"/>
                <a:cs typeface="Calibri"/>
              </a:rPr>
              <a:t>bahwa proses produksi dilakukan sesuai dengan SOP (standart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operating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procedure)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telah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ditetapkan.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43815" indent="-228600">
              <a:lnSpc>
                <a:spcPct val="117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Kontrol kekuatan tim </a:t>
            </a:r>
            <a:r>
              <a:rPr sz="1400" spc="-5" dirty="0">
                <a:latin typeface="Calibri"/>
                <a:cs typeface="Calibri"/>
              </a:rPr>
              <a:t>dan kemampuan koki. </a:t>
            </a:r>
            <a:r>
              <a:rPr sz="1400" dirty="0">
                <a:latin typeface="Calibri"/>
                <a:cs typeface="Calibri"/>
              </a:rPr>
              <a:t>Peta kekuatan tim </a:t>
            </a:r>
            <a:r>
              <a:rPr sz="1400" spc="-5" dirty="0">
                <a:latin typeface="Calibri"/>
                <a:cs typeface="Calibri"/>
              </a:rPr>
              <a:t>kitchen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diatur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melalui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pembuatan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jadwal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schedule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kerja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dibuat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oleh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chief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cook yang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berkoordinasi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supervisor.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Kemampuan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tiap</a:t>
            </a:r>
            <a:r>
              <a:rPr sz="1400" dirty="0">
                <a:latin typeface="Calibri"/>
                <a:cs typeface="Calibri"/>
              </a:rPr>
              <a:t> koki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menjadi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satu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diperhatikan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penyusunan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jadwal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kerja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tim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kitchen.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349885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Kontrol kebersihan area </a:t>
            </a:r>
            <a:r>
              <a:rPr sz="1400" spc="-5" dirty="0">
                <a:latin typeface="Calibri"/>
                <a:cs typeface="Calibri"/>
              </a:rPr>
              <a:t>produksi. Kebersihan area </a:t>
            </a:r>
            <a:r>
              <a:rPr sz="1400" dirty="0">
                <a:latin typeface="Calibri"/>
                <a:cs typeface="Calibri"/>
              </a:rPr>
              <a:t>adalah </a:t>
            </a:r>
            <a:r>
              <a:rPr sz="1400" spc="-5" dirty="0">
                <a:latin typeface="Calibri"/>
                <a:cs typeface="Calibri"/>
              </a:rPr>
              <a:t>salah satu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prioritas utama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diperhatikan.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Chief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cook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bertanggung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jawab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penuh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terhadap </a:t>
            </a:r>
            <a:r>
              <a:rPr sz="1400" spc="-5" dirty="0">
                <a:latin typeface="Calibri"/>
                <a:cs typeface="Calibri"/>
              </a:rPr>
              <a:t>kebersihan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 </a:t>
            </a:r>
            <a:r>
              <a:rPr sz="1400" spc="-5" dirty="0">
                <a:latin typeface="Calibri"/>
                <a:cs typeface="Calibri"/>
              </a:rPr>
              <a:t>kitchen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area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Kontrol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terhadap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kepatuhan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penggunaan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resep.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terkait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erat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point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nomor </a:t>
            </a:r>
            <a:r>
              <a:rPr sz="1400" spc="-10" dirty="0">
                <a:latin typeface="Calibri"/>
                <a:cs typeface="Calibri"/>
              </a:rPr>
              <a:t>dua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dimana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pada proses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</a:t>
            </a:r>
            <a:r>
              <a:rPr sz="1400" dirty="0">
                <a:latin typeface="Calibri"/>
                <a:cs typeface="Calibri"/>
              </a:rPr>
              <a:t> koki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 mengikuti SOP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sudah ditetapkan untuk </a:t>
            </a:r>
            <a:r>
              <a:rPr sz="1400" dirty="0">
                <a:latin typeface="Calibri"/>
                <a:cs typeface="Calibri"/>
              </a:rPr>
              <a:t>menghasilkan menu yang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 standart.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81940" indent="-228600">
              <a:lnSpc>
                <a:spcPct val="1163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Kontrol terhadap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hasil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olahan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menu.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beberapa </a:t>
            </a:r>
            <a:r>
              <a:rPr sz="1400" dirty="0">
                <a:latin typeface="Calibri"/>
                <a:cs typeface="Calibri"/>
              </a:rPr>
              <a:t>kasus,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kadang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terjadi </a:t>
            </a:r>
            <a:r>
              <a:rPr sz="1400" dirty="0">
                <a:latin typeface="Calibri"/>
                <a:cs typeface="Calibri"/>
              </a:rPr>
              <a:t> kelengahan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koki </a:t>
            </a:r>
            <a:r>
              <a:rPr sz="1400" spc="-5" dirty="0">
                <a:latin typeface="Calibri"/>
                <a:cs typeface="Calibri"/>
              </a:rPr>
              <a:t>sehingga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dihasilkan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780405" cy="7014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253365" algn="just">
              <a:lnSpc>
                <a:spcPct val="1171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standart. Dalam hal ini, chief cook harus berperan aktif dalam melakukan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kontrol </a:t>
            </a:r>
            <a:r>
              <a:rPr sz="1400" spc="-5" dirty="0">
                <a:latin typeface="Calibri"/>
                <a:cs typeface="Calibri"/>
              </a:rPr>
              <a:t>terhadap hasil olahan </a:t>
            </a:r>
            <a:r>
              <a:rPr sz="1400" dirty="0">
                <a:latin typeface="Calibri"/>
                <a:cs typeface="Calibri"/>
              </a:rPr>
              <a:t>atau menu yang tidak </a:t>
            </a:r>
            <a:r>
              <a:rPr sz="1400" spc="-5" dirty="0">
                <a:latin typeface="Calibri"/>
                <a:cs typeface="Calibri"/>
              </a:rPr>
              <a:t>sesuai standart agar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disajikan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meja</a:t>
            </a:r>
            <a:r>
              <a:rPr sz="1400" dirty="0">
                <a:latin typeface="Calibri"/>
                <a:cs typeface="Calibri"/>
              </a:rPr>
              <a:t> tamu.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Kontrol terhadap kelayakan </a:t>
            </a:r>
            <a:r>
              <a:rPr sz="1400" spc="-5" dirty="0">
                <a:latin typeface="Calibri"/>
                <a:cs typeface="Calibri"/>
              </a:rPr>
              <a:t>porsi menu dan penggunaan </a:t>
            </a:r>
            <a:r>
              <a:rPr sz="1400" dirty="0">
                <a:latin typeface="Calibri"/>
                <a:cs typeface="Calibri"/>
              </a:rPr>
              <a:t>garnis. </a:t>
            </a:r>
            <a:r>
              <a:rPr sz="1400" spc="-5" dirty="0">
                <a:latin typeface="Calibri"/>
                <a:cs typeface="Calibri"/>
              </a:rPr>
              <a:t>Tidak </a:t>
            </a:r>
            <a:r>
              <a:rPr sz="1400" spc="-10" dirty="0">
                <a:latin typeface="Calibri"/>
                <a:cs typeface="Calibri"/>
              </a:rPr>
              <a:t>boleh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 </a:t>
            </a:r>
            <a:r>
              <a:rPr sz="1400" spc="-5" dirty="0">
                <a:latin typeface="Calibri"/>
                <a:cs typeface="Calibri"/>
              </a:rPr>
              <a:t>menu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porsi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terlalu </a:t>
            </a:r>
            <a:r>
              <a:rPr sz="1400" spc="-5" dirty="0">
                <a:latin typeface="Calibri"/>
                <a:cs typeface="Calibri"/>
              </a:rPr>
              <a:t>banyak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bahkan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terlalu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sedikit.</a:t>
            </a:r>
            <a:r>
              <a:rPr sz="1400" dirty="0">
                <a:latin typeface="Calibri"/>
                <a:cs typeface="Calibri"/>
              </a:rPr>
              <a:t> Begitu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 dengan garnis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digunakan untuk </a:t>
            </a:r>
            <a:r>
              <a:rPr sz="1400" dirty="0">
                <a:latin typeface="Calibri"/>
                <a:cs typeface="Calibri"/>
              </a:rPr>
              <a:t>menghias makanan atau </a:t>
            </a:r>
            <a:r>
              <a:rPr sz="1400" spc="-5" dirty="0">
                <a:latin typeface="Calibri"/>
                <a:cs typeface="Calibri"/>
              </a:rPr>
              <a:t>minuman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agar terlihat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menarik.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Tidak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boleh ada</a:t>
            </a:r>
            <a:r>
              <a:rPr sz="1400" dirty="0">
                <a:latin typeface="Calibri"/>
                <a:cs typeface="Calibri"/>
              </a:rPr>
              <a:t> garnis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layu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 </a:t>
            </a:r>
            <a:r>
              <a:rPr sz="1400" spc="-5" dirty="0">
                <a:latin typeface="Calibri"/>
                <a:cs typeface="Calibri"/>
              </a:rPr>
              <a:t>segar.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11454" indent="-228600">
              <a:lnSpc>
                <a:spcPct val="1169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Kontrol terhadap </a:t>
            </a:r>
            <a:r>
              <a:rPr sz="1400" spc="-5" dirty="0">
                <a:latin typeface="Calibri"/>
                <a:cs typeface="Calibri"/>
              </a:rPr>
              <a:t>ketepatan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waktu </a:t>
            </a:r>
            <a:r>
              <a:rPr sz="1400" spc="-5" dirty="0">
                <a:latin typeface="Calibri"/>
                <a:cs typeface="Calibri"/>
              </a:rPr>
              <a:t>penyajian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menu.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 jenis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memiliki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 waktu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penyajian, jika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terjadi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keterlambatan</a:t>
            </a:r>
            <a:r>
              <a:rPr sz="1400" dirty="0">
                <a:latin typeface="Calibri"/>
                <a:cs typeface="Calibri"/>
              </a:rPr>
              <a:t> menu,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chief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cook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harus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melakukan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evaluasi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terhadap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penyebab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keterlambatan </a:t>
            </a:r>
            <a:r>
              <a:rPr sz="1400" dirty="0">
                <a:latin typeface="Calibri"/>
                <a:cs typeface="Calibri"/>
              </a:rPr>
              <a:t> tersebut.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82245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Memberikan </a:t>
            </a:r>
            <a:r>
              <a:rPr sz="1400" spc="-5" dirty="0">
                <a:latin typeface="Calibri"/>
                <a:cs typeface="Calibri"/>
              </a:rPr>
              <a:t>saran dalam menentukan </a:t>
            </a:r>
            <a:r>
              <a:rPr sz="1400" dirty="0">
                <a:latin typeface="Calibri"/>
                <a:cs typeface="Calibri"/>
              </a:rPr>
              <a:t>harga </a:t>
            </a:r>
            <a:r>
              <a:rPr sz="1400" spc="-5" dirty="0">
                <a:latin typeface="Calibri"/>
                <a:cs typeface="Calibri"/>
              </a:rPr>
              <a:t>jual makanan dan minuman.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Chief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cook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berperan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memberikan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usulan</a:t>
            </a:r>
            <a:r>
              <a:rPr sz="1400" dirty="0">
                <a:latin typeface="Calibri"/>
                <a:cs typeface="Calibri"/>
              </a:rPr>
              <a:t> 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management </a:t>
            </a:r>
            <a:r>
              <a:rPr sz="1400" dirty="0">
                <a:latin typeface="Calibri"/>
                <a:cs typeface="Calibri"/>
              </a:rPr>
              <a:t>restoran </a:t>
            </a:r>
            <a:r>
              <a:rPr sz="1400" spc="-5" dirty="0">
                <a:latin typeface="Calibri"/>
                <a:cs typeface="Calibri"/>
              </a:rPr>
              <a:t>dalam </a:t>
            </a:r>
            <a:r>
              <a:rPr sz="1400" dirty="0">
                <a:latin typeface="Calibri"/>
                <a:cs typeface="Calibri"/>
              </a:rPr>
              <a:t>menentukan </a:t>
            </a:r>
            <a:r>
              <a:rPr sz="1400" spc="-5" dirty="0">
                <a:latin typeface="Calibri"/>
                <a:cs typeface="Calibri"/>
              </a:rPr>
              <a:t>harga jual menu </a:t>
            </a:r>
            <a:r>
              <a:rPr sz="1400" dirty="0">
                <a:latin typeface="Calibri"/>
                <a:cs typeface="Calibri"/>
              </a:rPr>
              <a:t>makanan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 minuman</a:t>
            </a:r>
            <a:r>
              <a:rPr sz="1400" spc="-5" dirty="0">
                <a:latin typeface="Calibri"/>
                <a:cs typeface="Calibri"/>
              </a:rPr>
              <a:t> dengan menghitung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food</a:t>
            </a:r>
            <a:r>
              <a:rPr sz="1400" dirty="0">
                <a:latin typeface="Calibri"/>
                <a:cs typeface="Calibri"/>
              </a:rPr>
              <a:t> cost.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63500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Koordinasi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admin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gudang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pusat.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Chief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cook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menjalin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komunikasi 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koordinasi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admin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gudang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pusat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demi </a:t>
            </a:r>
            <a:r>
              <a:rPr sz="1400" dirty="0">
                <a:latin typeface="Calibri"/>
                <a:cs typeface="Calibri"/>
              </a:rPr>
              <a:t> kelancaran</a:t>
            </a:r>
            <a:r>
              <a:rPr sz="1400" spc="-5" dirty="0">
                <a:latin typeface="Calibri"/>
                <a:cs typeface="Calibri"/>
              </a:rPr>
              <a:t> dalam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proses order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bahan baku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keperluan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81280" indent="-228600">
              <a:lnSpc>
                <a:spcPct val="117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Administrasi </a:t>
            </a:r>
            <a:r>
              <a:rPr sz="1400" spc="-5" dirty="0">
                <a:latin typeface="Calibri"/>
                <a:cs typeface="Calibri"/>
              </a:rPr>
              <a:t>chief </a:t>
            </a:r>
            <a:r>
              <a:rPr sz="1400" spc="-10" dirty="0">
                <a:latin typeface="Calibri"/>
                <a:cs typeface="Calibri"/>
              </a:rPr>
              <a:t>cook. </a:t>
            </a:r>
            <a:r>
              <a:rPr sz="1400" dirty="0">
                <a:latin typeface="Calibri"/>
                <a:cs typeface="Calibri"/>
              </a:rPr>
              <a:t>Beberapa </a:t>
            </a:r>
            <a:r>
              <a:rPr sz="1400" spc="-5" dirty="0">
                <a:latin typeface="Calibri"/>
                <a:cs typeface="Calibri"/>
              </a:rPr>
              <a:t>administrasi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harus dikerjakan oleh </a:t>
            </a:r>
            <a:r>
              <a:rPr sz="1400" dirty="0">
                <a:latin typeface="Calibri"/>
                <a:cs typeface="Calibri"/>
              </a:rPr>
              <a:t> chief cook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restoran </a:t>
            </a:r>
            <a:r>
              <a:rPr sz="1400" spc="-5" dirty="0">
                <a:latin typeface="Calibri"/>
                <a:cs typeface="Calibri"/>
              </a:rPr>
              <a:t>antara lain </a:t>
            </a:r>
            <a:r>
              <a:rPr sz="1400" dirty="0">
                <a:latin typeface="Calibri"/>
                <a:cs typeface="Calibri"/>
              </a:rPr>
              <a:t>: Buku </a:t>
            </a:r>
            <a:r>
              <a:rPr sz="1400" spc="-5" dirty="0">
                <a:latin typeface="Calibri"/>
                <a:cs typeface="Calibri"/>
              </a:rPr>
              <a:t>order bahan baku, </a:t>
            </a:r>
            <a:r>
              <a:rPr sz="1400" dirty="0">
                <a:latin typeface="Calibri"/>
                <a:cs typeface="Calibri"/>
              </a:rPr>
              <a:t>Buku </a:t>
            </a:r>
            <a:r>
              <a:rPr sz="1400" spc="-5" dirty="0">
                <a:latin typeface="Calibri"/>
                <a:cs typeface="Calibri"/>
              </a:rPr>
              <a:t>data </a:t>
            </a:r>
            <a:r>
              <a:rPr sz="1400" dirty="0">
                <a:latin typeface="Calibri"/>
                <a:cs typeface="Calibri"/>
              </a:rPr>
              <a:t> kerusakan </a:t>
            </a:r>
            <a:r>
              <a:rPr sz="1400" spc="-5" dirty="0">
                <a:latin typeface="Calibri"/>
                <a:cs typeface="Calibri"/>
              </a:rPr>
              <a:t>bahan </a:t>
            </a:r>
            <a:r>
              <a:rPr sz="1400" spc="-10" dirty="0">
                <a:latin typeface="Calibri"/>
                <a:cs typeface="Calibri"/>
              </a:rPr>
              <a:t>baku, </a:t>
            </a:r>
            <a:r>
              <a:rPr sz="1400" dirty="0">
                <a:latin typeface="Calibri"/>
                <a:cs typeface="Calibri"/>
              </a:rPr>
              <a:t>Buku </a:t>
            </a:r>
            <a:r>
              <a:rPr sz="1400" spc="-5" dirty="0">
                <a:latin typeface="Calibri"/>
                <a:cs typeface="Calibri"/>
              </a:rPr>
              <a:t>perubahan resep, </a:t>
            </a:r>
            <a:r>
              <a:rPr sz="1400" dirty="0">
                <a:latin typeface="Calibri"/>
                <a:cs typeface="Calibri"/>
              </a:rPr>
              <a:t>Buku </a:t>
            </a:r>
            <a:r>
              <a:rPr sz="1400" spc="-5" dirty="0">
                <a:latin typeface="Calibri"/>
                <a:cs typeface="Calibri"/>
              </a:rPr>
              <a:t>pembelian inventaris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produksi, </a:t>
            </a:r>
            <a:r>
              <a:rPr sz="1400" dirty="0">
                <a:latin typeface="Calibri"/>
                <a:cs typeface="Calibri"/>
              </a:rPr>
              <a:t>Buku </a:t>
            </a:r>
            <a:r>
              <a:rPr sz="1400" spc="-5" dirty="0">
                <a:latin typeface="Calibri"/>
                <a:cs typeface="Calibri"/>
              </a:rPr>
              <a:t>notulen meeting dan briefing, </a:t>
            </a:r>
            <a:r>
              <a:rPr sz="1400" dirty="0">
                <a:latin typeface="Calibri"/>
                <a:cs typeface="Calibri"/>
              </a:rPr>
              <a:t>Buku </a:t>
            </a:r>
            <a:r>
              <a:rPr sz="1400" spc="-5" dirty="0">
                <a:latin typeface="Calibri"/>
                <a:cs typeface="Calibri"/>
              </a:rPr>
              <a:t>stock </a:t>
            </a:r>
            <a:r>
              <a:rPr sz="1400" dirty="0">
                <a:latin typeface="Calibri"/>
                <a:cs typeface="Calibri"/>
              </a:rPr>
              <a:t>gudang, Buku </a:t>
            </a:r>
            <a:r>
              <a:rPr sz="1400" spc="-5" dirty="0">
                <a:latin typeface="Calibri"/>
                <a:cs typeface="Calibri"/>
              </a:rPr>
              <a:t>free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entertaint,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Buku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HPP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(harga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pokok pembelian)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90955"/>
            <a:ext cx="5774690" cy="787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KASIR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adalah tugas</a:t>
            </a:r>
            <a:r>
              <a:rPr sz="1400" dirty="0">
                <a:latin typeface="Calibri"/>
                <a:cs typeface="Calibri"/>
              </a:rPr>
              <a:t> kasir</a:t>
            </a:r>
            <a:r>
              <a:rPr sz="1400" spc="-5" dirty="0">
                <a:latin typeface="Calibri"/>
                <a:cs typeface="Calibri"/>
              </a:rPr>
              <a:t> di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libri"/>
              <a:cs typeface="Calibri"/>
            </a:endParaRPr>
          </a:p>
          <a:p>
            <a:pPr marL="240665" marR="316865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Membersihkan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merapikan area kasir </a:t>
            </a:r>
            <a:r>
              <a:rPr sz="1400" spc="-5" dirty="0">
                <a:latin typeface="Calibri"/>
                <a:cs typeface="Calibri"/>
              </a:rPr>
              <a:t>yang meliputi </a:t>
            </a:r>
            <a:r>
              <a:rPr sz="1400" dirty="0">
                <a:latin typeface="Calibri"/>
                <a:cs typeface="Calibri"/>
              </a:rPr>
              <a:t>: Meja kasir,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komputer </a:t>
            </a:r>
            <a:r>
              <a:rPr sz="1400" spc="-5" dirty="0">
                <a:latin typeface="Calibri"/>
                <a:cs typeface="Calibri"/>
              </a:rPr>
              <a:t>kasir,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printer,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lantai, </a:t>
            </a:r>
            <a:r>
              <a:rPr sz="1400" dirty="0">
                <a:latin typeface="Calibri"/>
                <a:cs typeface="Calibri"/>
              </a:rPr>
              <a:t>vas </a:t>
            </a:r>
            <a:r>
              <a:rPr sz="1400" spc="-5" dirty="0">
                <a:latin typeface="Calibri"/>
                <a:cs typeface="Calibri"/>
              </a:rPr>
              <a:t>bunga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(jika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ada),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tempat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sampah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2065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Memastikan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komputer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printernya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berfungsi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Segera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laporkan kepada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ditemukan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error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pada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program kasir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(POS)</a:t>
            </a:r>
            <a:r>
              <a:rPr sz="1400" spc="-5" dirty="0">
                <a:latin typeface="Calibri"/>
                <a:cs typeface="Calibri"/>
              </a:rPr>
              <a:t> dan</a:t>
            </a:r>
            <a:r>
              <a:rPr sz="1400" dirty="0">
                <a:latin typeface="Calibri"/>
                <a:cs typeface="Calibri"/>
              </a:rPr>
              <a:t> atau </a:t>
            </a:r>
            <a:r>
              <a:rPr sz="1400" spc="-5" dirty="0">
                <a:latin typeface="Calibri"/>
                <a:cs typeface="Calibri"/>
              </a:rPr>
              <a:t>printernya.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80340" indent="-228600">
              <a:lnSpc>
                <a:spcPct val="1172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 dan hitung ulang uang modal </a:t>
            </a:r>
            <a:r>
              <a:rPr sz="1400" dirty="0">
                <a:latin typeface="Calibri"/>
                <a:cs typeface="Calibri"/>
              </a:rPr>
              <a:t>kasir </a:t>
            </a:r>
            <a:r>
              <a:rPr sz="1400" spc="-5" dirty="0">
                <a:latin typeface="Calibri"/>
                <a:cs typeface="Calibri"/>
              </a:rPr>
              <a:t>dan uang </a:t>
            </a:r>
            <a:r>
              <a:rPr sz="1400" dirty="0">
                <a:latin typeface="Calibri"/>
                <a:cs typeface="Calibri"/>
              </a:rPr>
              <a:t>receh atau </a:t>
            </a:r>
            <a:r>
              <a:rPr sz="1400" spc="-5" dirty="0">
                <a:latin typeface="Calibri"/>
                <a:cs typeface="Calibri"/>
              </a:rPr>
              <a:t>pecahan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berfungsi sebagai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tukaran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"/>
            </a:pP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transaksi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baik,</a:t>
            </a:r>
            <a:r>
              <a:rPr sz="1400" dirty="0">
                <a:latin typeface="Calibri"/>
                <a:cs typeface="Calibri"/>
              </a:rPr>
              <a:t> ramah,cepat,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akurat.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Menjawab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telfon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masuk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menerima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telfon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67335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Mencatat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konsumen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jelas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benar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pesanan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Nama, </a:t>
            </a:r>
            <a:r>
              <a:rPr sz="1400" spc="-5" dirty="0">
                <a:latin typeface="Calibri"/>
                <a:cs typeface="Calibri"/>
              </a:rPr>
              <a:t>alamat,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telfon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konsumen,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Tanggal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diterima,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Tanggal pesanan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dikerjakan,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panjar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atau Down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payment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(jika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Koordinasi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complaint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keluhan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konsumen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segera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ditindak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lanjuti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cepat 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tepat.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6034" indent="-228600">
              <a:lnSpc>
                <a:spcPct val="1172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Mendata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menyimpan </a:t>
            </a:r>
            <a:r>
              <a:rPr sz="1400" spc="-5" dirty="0">
                <a:latin typeface="Calibri"/>
                <a:cs typeface="Calibri"/>
              </a:rPr>
              <a:t>barang </a:t>
            </a:r>
            <a:r>
              <a:rPr sz="1400" dirty="0">
                <a:latin typeface="Calibri"/>
                <a:cs typeface="Calibri"/>
              </a:rPr>
              <a:t>milik tamu atau </a:t>
            </a:r>
            <a:r>
              <a:rPr sz="1400" spc="-5" dirty="0">
                <a:latin typeface="Calibri"/>
                <a:cs typeface="Calibri"/>
              </a:rPr>
              <a:t>konsumen </a:t>
            </a:r>
            <a:r>
              <a:rPr sz="1400" dirty="0">
                <a:latin typeface="Calibri"/>
                <a:cs typeface="Calibri"/>
              </a:rPr>
              <a:t>yang tertinggal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restoran. </a:t>
            </a:r>
            <a:r>
              <a:rPr sz="1400" spc="-5" dirty="0">
                <a:latin typeface="Calibri"/>
                <a:cs typeface="Calibri"/>
              </a:rPr>
              <a:t>Catatlah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tertinggal.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 </a:t>
            </a:r>
            <a:r>
              <a:rPr sz="1400" spc="-5" dirty="0">
                <a:latin typeface="Calibri"/>
                <a:cs typeface="Calibri"/>
              </a:rPr>
              <a:t>restoran wajib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mempunyai buku ini.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780405" cy="370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8600">
              <a:lnSpc>
                <a:spcPct val="11690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Mentutup </a:t>
            </a:r>
            <a:r>
              <a:rPr sz="1400" dirty="0">
                <a:latin typeface="Calibri"/>
                <a:cs typeface="Calibri"/>
              </a:rPr>
              <a:t>kasir : </a:t>
            </a:r>
            <a:r>
              <a:rPr sz="1400" spc="-10" dirty="0">
                <a:latin typeface="Calibri"/>
                <a:cs typeface="Calibri"/>
              </a:rPr>
              <a:t>Cuci </a:t>
            </a:r>
            <a:r>
              <a:rPr sz="1400" dirty="0">
                <a:latin typeface="Calibri"/>
                <a:cs typeface="Calibri"/>
              </a:rPr>
              <a:t>kasir atau </a:t>
            </a:r>
            <a:r>
              <a:rPr sz="1400" spc="-5" dirty="0">
                <a:latin typeface="Calibri"/>
                <a:cs typeface="Calibri"/>
              </a:rPr>
              <a:t>clean </a:t>
            </a:r>
            <a:r>
              <a:rPr sz="1400" dirty="0">
                <a:latin typeface="Calibri"/>
                <a:cs typeface="Calibri"/>
              </a:rPr>
              <a:t>transaction </a:t>
            </a:r>
            <a:r>
              <a:rPr sz="1400" spc="-5" dirty="0">
                <a:latin typeface="Calibri"/>
                <a:cs typeface="Calibri"/>
              </a:rPr>
              <a:t>di lakukan di </a:t>
            </a:r>
            <a:r>
              <a:rPr sz="1400" dirty="0">
                <a:latin typeface="Calibri"/>
                <a:cs typeface="Calibri"/>
              </a:rPr>
              <a:t>tiap </a:t>
            </a:r>
            <a:r>
              <a:rPr sz="1400" spc="-5" dirty="0">
                <a:latin typeface="Calibri"/>
                <a:cs typeface="Calibri"/>
              </a:rPr>
              <a:t>akhir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shiftPenghitungan sales dan pengeluaran dilakukan bersama supervisor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Jika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accounting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anda,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lakukanlah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rekap </a:t>
            </a:r>
            <a:r>
              <a:rPr sz="1400" dirty="0">
                <a:latin typeface="Calibri"/>
                <a:cs typeface="Calibri"/>
              </a:rPr>
              <a:t> kasir</a:t>
            </a:r>
            <a:r>
              <a:rPr sz="1400" spc="-5" dirty="0">
                <a:latin typeface="Calibri"/>
                <a:cs typeface="Calibri"/>
              </a:rPr>
              <a:t> bersama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accounting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85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Membersihkan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kembali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335280" indent="-228600">
              <a:lnSpc>
                <a:spcPct val="1171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Serah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terima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modal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kasir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berikutnya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shift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pagi,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serah </a:t>
            </a:r>
            <a:r>
              <a:rPr sz="1400" dirty="0">
                <a:latin typeface="Calibri"/>
                <a:cs typeface="Calibri"/>
              </a:rPr>
              <a:t> terima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shift </a:t>
            </a:r>
            <a:r>
              <a:rPr sz="1400" dirty="0">
                <a:latin typeface="Calibri"/>
                <a:cs typeface="Calibri"/>
              </a:rPr>
              <a:t> terakhir </a:t>
            </a:r>
            <a:r>
              <a:rPr sz="1400" spc="-5" dirty="0">
                <a:latin typeface="Calibri"/>
                <a:cs typeface="Calibri"/>
              </a:rPr>
              <a:t>pada saat </a:t>
            </a:r>
            <a:r>
              <a:rPr sz="1400" dirty="0">
                <a:latin typeface="Calibri"/>
                <a:cs typeface="Calibri"/>
              </a:rPr>
              <a:t>akan </a:t>
            </a:r>
            <a:r>
              <a:rPr sz="1400" spc="-5" dirty="0">
                <a:latin typeface="Calibri"/>
                <a:cs typeface="Calibri"/>
              </a:rPr>
              <a:t>tutup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closing restoran. Jika restoran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24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jam,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penyerahan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modal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biasanya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diberikan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dirty="0">
                <a:latin typeface="Calibri"/>
                <a:cs typeface="Calibri"/>
              </a:rPr>
              <a:t>accounting restoran 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pety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cash.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Calibri"/>
              <a:cs typeface="Calibri"/>
            </a:endParaRPr>
          </a:p>
          <a:p>
            <a:pPr marR="14859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SOP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TRANSAKSI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KASIR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663" y="5161308"/>
            <a:ext cx="5954395" cy="3858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beberapa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langkah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melakukan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transaksi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pembayaran:</a:t>
            </a:r>
            <a:endParaRPr sz="1400">
              <a:latin typeface="Calibri"/>
              <a:cs typeface="Calibri"/>
            </a:endParaRPr>
          </a:p>
          <a:p>
            <a:pPr marL="469265" marR="1159510" indent="-228600">
              <a:lnSpc>
                <a:spcPct val="117200"/>
              </a:lnSpc>
              <a:spcBef>
                <a:spcPts val="98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Sapa customer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sopan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katakan: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“selamat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pagi/siang/sore/malam,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bisa </a:t>
            </a:r>
            <a:r>
              <a:rPr sz="1400" dirty="0">
                <a:latin typeface="Calibri"/>
                <a:cs typeface="Calibri"/>
              </a:rPr>
              <a:t>kami</a:t>
            </a:r>
            <a:r>
              <a:rPr sz="1400" spc="-5" dirty="0">
                <a:latin typeface="Calibri"/>
                <a:cs typeface="Calibri"/>
              </a:rPr>
              <a:t> bantu pak/bu?”</a:t>
            </a:r>
            <a:endParaRPr sz="1400">
              <a:latin typeface="Calibri"/>
              <a:cs typeface="Calibri"/>
            </a:endParaRPr>
          </a:p>
          <a:p>
            <a:pPr marL="469265" marR="390525" indent="-228600">
              <a:lnSpc>
                <a:spcPct val="117200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Selanjutnya </a:t>
            </a:r>
            <a:r>
              <a:rPr sz="1400" dirty="0">
                <a:latin typeface="Calibri"/>
                <a:cs typeface="Calibri"/>
              </a:rPr>
              <a:t>tanyakan : </a:t>
            </a:r>
            <a:r>
              <a:rPr sz="1400" spc="-5" dirty="0">
                <a:latin typeface="Calibri"/>
                <a:cs typeface="Calibri"/>
              </a:rPr>
              <a:t>“mohon </a:t>
            </a:r>
            <a:r>
              <a:rPr sz="1400" dirty="0">
                <a:latin typeface="Calibri"/>
                <a:cs typeface="Calibri"/>
              </a:rPr>
              <a:t>maaf, bapak/ibu </a:t>
            </a:r>
            <a:r>
              <a:rPr sz="1400" spc="-5" dirty="0">
                <a:latin typeface="Calibri"/>
                <a:cs typeface="Calibri"/>
              </a:rPr>
              <a:t>duduk di meja nomor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berapa?”</a:t>
            </a:r>
            <a:endParaRPr sz="1400">
              <a:latin typeface="Calibri"/>
              <a:cs typeface="Calibri"/>
            </a:endParaRPr>
          </a:p>
          <a:p>
            <a:pPr marL="469265" marR="182245" indent="-228600">
              <a:lnSpc>
                <a:spcPts val="1970"/>
              </a:lnSpc>
              <a:spcBef>
                <a:spcPts val="10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Sebutkan </a:t>
            </a:r>
            <a:r>
              <a:rPr sz="1400" dirty="0">
                <a:latin typeface="Calibri"/>
                <a:cs typeface="Calibri"/>
              </a:rPr>
              <a:t>apa </a:t>
            </a:r>
            <a:r>
              <a:rPr sz="1400" spc="-5" dirty="0">
                <a:latin typeface="Calibri"/>
                <a:cs typeface="Calibri"/>
              </a:rPr>
              <a:t>saja pesanan customer </a:t>
            </a:r>
            <a:r>
              <a:rPr sz="1400" dirty="0">
                <a:latin typeface="Calibri"/>
                <a:cs typeface="Calibri"/>
              </a:rPr>
              <a:t>yang telah terdata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kasir. </a:t>
            </a:r>
            <a:r>
              <a:rPr sz="1400" spc="-5" dirty="0">
                <a:latin typeface="Calibri"/>
                <a:cs typeface="Calibri"/>
              </a:rPr>
              <a:t>Contoh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“maaf tadi pesanannya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Gurame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Bakar, 5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Putih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5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Es</a:t>
            </a:r>
            <a:r>
              <a:rPr sz="1400" dirty="0">
                <a:latin typeface="Calibri"/>
                <a:cs typeface="Calibri"/>
              </a:rPr>
              <a:t> Jeruk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ya”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17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Sebutkan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jumlah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dibayar</a:t>
            </a:r>
            <a:r>
              <a:rPr sz="1400" dirty="0">
                <a:latin typeface="Calibri"/>
                <a:cs typeface="Calibri"/>
              </a:rPr>
              <a:t> oleh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Contoh</a:t>
            </a:r>
            <a:r>
              <a:rPr sz="1400" dirty="0">
                <a:latin typeface="Calibri"/>
                <a:cs typeface="Calibri"/>
              </a:rPr>
              <a:t> :</a:t>
            </a:r>
            <a:endParaRPr sz="1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Calibri"/>
                <a:cs typeface="Calibri"/>
              </a:rPr>
              <a:t>“Totalnya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155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ribu”</a:t>
            </a:r>
            <a:endParaRPr sz="1400">
              <a:latin typeface="Calibri"/>
              <a:cs typeface="Calibri"/>
            </a:endParaRPr>
          </a:p>
          <a:p>
            <a:pPr marL="469265" marR="5080" indent="-228600">
              <a:lnSpc>
                <a:spcPct val="116700"/>
              </a:lnSpc>
              <a:spcBef>
                <a:spcPts val="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Sebutkan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jumlah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nominal uang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diterima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customer. Contoh,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 </a:t>
            </a:r>
            <a:r>
              <a:rPr sz="1400" dirty="0">
                <a:latin typeface="Calibri"/>
                <a:cs typeface="Calibri"/>
              </a:rPr>
              <a:t> menyerahkan 2 lembar </a:t>
            </a:r>
            <a:r>
              <a:rPr sz="1400" spc="-10" dirty="0">
                <a:latin typeface="Calibri"/>
                <a:cs typeface="Calibri"/>
              </a:rPr>
              <a:t>uang </a:t>
            </a:r>
            <a:r>
              <a:rPr sz="1400" spc="-5" dirty="0">
                <a:latin typeface="Calibri"/>
                <a:cs typeface="Calibri"/>
              </a:rPr>
              <a:t>seratus ribuan, maka kasir harus </a:t>
            </a:r>
            <a:r>
              <a:rPr sz="1400" dirty="0">
                <a:latin typeface="Calibri"/>
                <a:cs typeface="Calibri"/>
              </a:rPr>
              <a:t>mengatakan :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“Saya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terima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uangnya </a:t>
            </a:r>
            <a:r>
              <a:rPr sz="1400" spc="-10" dirty="0">
                <a:latin typeface="Calibri"/>
                <a:cs typeface="Calibri"/>
              </a:rPr>
              <a:t>dua</a:t>
            </a:r>
            <a:r>
              <a:rPr sz="1400" spc="-5" dirty="0">
                <a:latin typeface="Calibri"/>
                <a:cs typeface="Calibri"/>
              </a:rPr>
              <a:t> ratus</a:t>
            </a:r>
            <a:r>
              <a:rPr sz="1400" dirty="0">
                <a:latin typeface="Calibri"/>
                <a:cs typeface="Calibri"/>
              </a:rPr>
              <a:t> ribu ya </a:t>
            </a:r>
            <a:r>
              <a:rPr sz="1400" spc="-5" dirty="0">
                <a:latin typeface="Calibri"/>
                <a:cs typeface="Calibri"/>
              </a:rPr>
              <a:t>pak”</a:t>
            </a:r>
            <a:endParaRPr sz="1400">
              <a:latin typeface="Calibri"/>
              <a:cs typeface="Calibri"/>
            </a:endParaRPr>
          </a:p>
          <a:p>
            <a:pPr marL="469265" marR="17145" indent="-228600">
              <a:lnSpc>
                <a:spcPct val="117200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keaslian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diterima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bantuan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deteksi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palsu </a:t>
            </a:r>
            <a:r>
              <a:rPr sz="1400" spc="-10" dirty="0">
                <a:latin typeface="Calibri"/>
                <a:cs typeface="Calibri"/>
              </a:rPr>
              <a:t>(jika</a:t>
            </a:r>
            <a:r>
              <a:rPr sz="1400" dirty="0">
                <a:latin typeface="Calibri"/>
                <a:cs typeface="Calibri"/>
              </a:rPr>
              <a:t> ada)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Taruh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drawer</a:t>
            </a:r>
            <a:r>
              <a:rPr sz="1400" dirty="0">
                <a:latin typeface="Calibri"/>
                <a:cs typeface="Calibri"/>
              </a:rPr>
              <a:t> mesin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 </a:t>
            </a:r>
            <a:r>
              <a:rPr sz="1400" spc="-5" dirty="0">
                <a:latin typeface="Calibri"/>
                <a:cs typeface="Calibri"/>
              </a:rPr>
              <a:t>sesuai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nominalnya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63" y="856776"/>
            <a:ext cx="5960745" cy="812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marR="607060" indent="-228600">
              <a:lnSpc>
                <a:spcPct val="117100"/>
              </a:lnSpc>
              <a:spcBef>
                <a:spcPts val="9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Ambil kembalian </a:t>
            </a:r>
            <a:r>
              <a:rPr sz="1400" spc="-5" dirty="0">
                <a:latin typeface="Calibri"/>
                <a:cs typeface="Calibri"/>
              </a:rPr>
              <a:t>untuk customer dan </a:t>
            </a:r>
            <a:r>
              <a:rPr sz="1400" dirty="0">
                <a:latin typeface="Calibri"/>
                <a:cs typeface="Calibri"/>
              </a:rPr>
              <a:t>kembali </a:t>
            </a:r>
            <a:r>
              <a:rPr sz="1400" spc="-5" dirty="0">
                <a:latin typeface="Calibri"/>
                <a:cs typeface="Calibri"/>
              </a:rPr>
              <a:t>hitung uang </a:t>
            </a:r>
            <a:r>
              <a:rPr sz="1400" dirty="0">
                <a:latin typeface="Calibri"/>
                <a:cs typeface="Calibri"/>
              </a:rPr>
              <a:t>tersebut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sebelum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diserahkan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customer.</a:t>
            </a:r>
            <a:endParaRPr sz="1400">
              <a:latin typeface="Calibri"/>
              <a:cs typeface="Calibri"/>
            </a:endParaRPr>
          </a:p>
          <a:p>
            <a:pPr marL="469265" marR="643255" indent="-228600">
              <a:lnSpc>
                <a:spcPct val="116399"/>
              </a:lnSpc>
              <a:spcBef>
                <a:spcPts val="1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Serahkan kembalian </a:t>
            </a:r>
            <a:r>
              <a:rPr sz="1400" dirty="0">
                <a:latin typeface="Calibri"/>
                <a:cs typeface="Calibri"/>
              </a:rPr>
              <a:t>kepada customer </a:t>
            </a:r>
            <a:r>
              <a:rPr sz="1400" spc="-5" dirty="0">
                <a:latin typeface="Calibri"/>
                <a:cs typeface="Calibri"/>
              </a:rPr>
              <a:t>sambil menyebutkan jumlah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kembalian.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Contoh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:”kembalinya </a:t>
            </a:r>
            <a:r>
              <a:rPr sz="1400" spc="-10" dirty="0">
                <a:latin typeface="Calibri"/>
                <a:cs typeface="Calibri"/>
              </a:rPr>
              <a:t>45</a:t>
            </a:r>
            <a:r>
              <a:rPr sz="1400" dirty="0">
                <a:latin typeface="Calibri"/>
                <a:cs typeface="Calibri"/>
              </a:rPr>
              <a:t> ribu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 </a:t>
            </a:r>
            <a:r>
              <a:rPr sz="1400" spc="-5" dirty="0">
                <a:latin typeface="Calibri"/>
                <a:cs typeface="Calibri"/>
              </a:rPr>
              <a:t>pak”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30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Ucapkan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terima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kasih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dirty="0">
                <a:latin typeface="Calibri"/>
                <a:cs typeface="Calibri"/>
              </a:rPr>
              <a:t> customer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400" spc="-5" dirty="0">
                <a:latin typeface="Calibri"/>
                <a:cs typeface="Calibri"/>
              </a:rPr>
              <a:t>Catatan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469265" marR="233045" indent="-228600">
              <a:lnSpc>
                <a:spcPct val="117100"/>
              </a:lnSpc>
              <a:spcBef>
                <a:spcPts val="98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Kasir </a:t>
            </a:r>
            <a:r>
              <a:rPr sz="1400" spc="-5" dirty="0">
                <a:latin typeface="Calibri"/>
                <a:cs typeface="Calibri"/>
              </a:rPr>
              <a:t>harus selalu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memperhatikan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susunan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memberikan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kembalian.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Susunlah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nominal </a:t>
            </a:r>
            <a:r>
              <a:rPr sz="1400" dirty="0">
                <a:latin typeface="Calibri"/>
                <a:cs typeface="Calibri"/>
              </a:rPr>
              <a:t>terbesar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(posisi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paling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bawah) </a:t>
            </a:r>
            <a:r>
              <a:rPr sz="1400" dirty="0">
                <a:latin typeface="Calibri"/>
                <a:cs typeface="Calibri"/>
              </a:rPr>
              <a:t>ke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nominal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terkecil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(posisi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paling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atas).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berguna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tidak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sampai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memberikan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kembalian.</a:t>
            </a:r>
            <a:endParaRPr sz="1400">
              <a:latin typeface="Calibri"/>
              <a:cs typeface="Calibri"/>
            </a:endParaRPr>
          </a:p>
          <a:p>
            <a:pPr marL="469265" marR="90170" indent="-228600">
              <a:lnSpc>
                <a:spcPts val="1970"/>
              </a:lnSpc>
              <a:spcBef>
                <a:spcPts val="10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transaksi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away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(bungkus),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menanyakan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nama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agar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tertukar.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77800" algn="ctr">
              <a:lnSpc>
                <a:spcPct val="100000"/>
              </a:lnSpc>
              <a:spcBef>
                <a:spcPts val="98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WAITER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Calibri"/>
              <a:cs typeface="Calibri"/>
            </a:endParaRPr>
          </a:p>
          <a:p>
            <a:pPr marL="413384" marR="5080" indent="-228600">
              <a:lnSpc>
                <a:spcPct val="116900"/>
              </a:lnSpc>
              <a:buFont typeface="Wingdings"/>
              <a:buChar char=""/>
              <a:tabLst>
                <a:tab pos="414020" algn="l"/>
              </a:tabLst>
            </a:pPr>
            <a:r>
              <a:rPr sz="1400" dirty="0">
                <a:latin typeface="Calibri"/>
                <a:cs typeface="Calibri"/>
              </a:rPr>
              <a:t>Membersihkan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area. </a:t>
            </a:r>
            <a:r>
              <a:rPr sz="1400" dirty="0">
                <a:latin typeface="Calibri"/>
                <a:cs typeface="Calibri"/>
              </a:rPr>
              <a:t>Area yang </a:t>
            </a:r>
            <a:r>
              <a:rPr sz="1400" spc="-5" dirty="0">
                <a:latin typeface="Calibri"/>
                <a:cs typeface="Calibri"/>
              </a:rPr>
              <a:t>dibersihkan meliputi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uang dine in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ruangan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makan,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lantai,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meja,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kursi,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dinding,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pigura, washtafel,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kaca</a:t>
            </a:r>
            <a:r>
              <a:rPr sz="1400" dirty="0">
                <a:latin typeface="Calibri"/>
                <a:cs typeface="Calibri"/>
              </a:rPr>
              <a:t> atau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cermin </a:t>
            </a:r>
            <a:r>
              <a:rPr sz="1400" dirty="0">
                <a:latin typeface="Calibri"/>
                <a:cs typeface="Calibri"/>
              </a:rPr>
              <a:t>washtafel, </a:t>
            </a:r>
            <a:r>
              <a:rPr sz="1400" spc="-5" dirty="0">
                <a:latin typeface="Calibri"/>
                <a:cs typeface="Calibri"/>
              </a:rPr>
              <a:t>pot bunga dan lainnya. Untuk lantai, pembersihan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dilakukan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dirty="0">
                <a:latin typeface="Calibri"/>
                <a:cs typeface="Calibri"/>
              </a:rPr>
              <a:t> cara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menyapu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lantai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terlebih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dahulu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kemudian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dilanjutkan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pengepelan hingga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bersih. Lakukan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pengepalan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dua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lantai,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satu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basah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satu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kering.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Ini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dimaksudkan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agar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lantai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cepat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menjadi kering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setelah dilakukan pengepelan.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13384" marR="208279" indent="-228600">
              <a:lnSpc>
                <a:spcPct val="117000"/>
              </a:lnSpc>
              <a:buFont typeface="Wingdings"/>
              <a:buChar char=""/>
              <a:tabLst>
                <a:tab pos="414020" algn="l"/>
              </a:tabLst>
            </a:pPr>
            <a:r>
              <a:rPr sz="1400" dirty="0">
                <a:latin typeface="Calibri"/>
                <a:cs typeface="Calibri"/>
              </a:rPr>
              <a:t>Membantu menyiapkan </a:t>
            </a:r>
            <a:r>
              <a:rPr sz="1400" spc="-5" dirty="0">
                <a:latin typeface="Calibri"/>
                <a:cs typeface="Calibri"/>
              </a:rPr>
              <a:t>bahan pendukung operasional seperti tissue, </a:t>
            </a:r>
            <a:r>
              <a:rPr sz="1400" dirty="0">
                <a:latin typeface="Calibri"/>
                <a:cs typeface="Calibri"/>
              </a:rPr>
              <a:t> ashtray </a:t>
            </a:r>
            <a:r>
              <a:rPr sz="1400" spc="-5" dirty="0">
                <a:latin typeface="Calibri"/>
                <a:cs typeface="Calibri"/>
              </a:rPr>
              <a:t>(asbak), condiment (kecap, saus, toothpick/tusuk </a:t>
            </a:r>
            <a:r>
              <a:rPr sz="1400" dirty="0">
                <a:latin typeface="Calibri"/>
                <a:cs typeface="Calibri"/>
              </a:rPr>
              <a:t>gigi). Perhatikan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kebersihan peralatan </a:t>
            </a:r>
            <a:r>
              <a:rPr sz="1400" spc="-5" dirty="0">
                <a:latin typeface="Calibri"/>
                <a:cs typeface="Calibri"/>
              </a:rPr>
              <a:t>seperti kotak </a:t>
            </a:r>
            <a:r>
              <a:rPr sz="1400" dirty="0">
                <a:latin typeface="Calibri"/>
                <a:cs typeface="Calibri"/>
              </a:rPr>
              <a:t>tissue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asbak. </a:t>
            </a:r>
            <a:r>
              <a:rPr sz="1400" spc="-5" dirty="0">
                <a:latin typeface="Calibri"/>
                <a:cs typeface="Calibri"/>
              </a:rPr>
              <a:t>Jangan </a:t>
            </a:r>
            <a:r>
              <a:rPr sz="1400" dirty="0">
                <a:latin typeface="Calibri"/>
                <a:cs typeface="Calibri"/>
              </a:rPr>
              <a:t>sampai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menaruh atau </a:t>
            </a:r>
            <a:r>
              <a:rPr sz="1400" spc="-5" dirty="0">
                <a:latin typeface="Calibri"/>
                <a:cs typeface="Calibri"/>
              </a:rPr>
              <a:t>memberikan </a:t>
            </a:r>
            <a:r>
              <a:rPr sz="1400" dirty="0">
                <a:latin typeface="Calibri"/>
                <a:cs typeface="Calibri"/>
              </a:rPr>
              <a:t>kotak tissue atau asbak yang masih kotor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 </a:t>
            </a:r>
            <a:r>
              <a:rPr sz="1400" dirty="0">
                <a:latin typeface="Calibri"/>
                <a:cs typeface="Calibri"/>
              </a:rPr>
              <a:t>karena </a:t>
            </a:r>
            <a:r>
              <a:rPr sz="1400" spc="-5" dirty="0">
                <a:latin typeface="Calibri"/>
                <a:cs typeface="Calibri"/>
              </a:rPr>
              <a:t>bisa jadi </a:t>
            </a:r>
            <a:r>
              <a:rPr sz="1400" dirty="0">
                <a:latin typeface="Calibri"/>
                <a:cs typeface="Calibri"/>
              </a:rPr>
              <a:t>akan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mengundang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complaint </a:t>
            </a:r>
            <a:r>
              <a:rPr sz="1400" dirty="0">
                <a:latin typeface="Calibri"/>
                <a:cs typeface="Calibri"/>
              </a:rPr>
              <a:t>tamu.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13384" marR="150495" indent="-228600">
              <a:lnSpc>
                <a:spcPct val="117200"/>
              </a:lnSpc>
              <a:buFont typeface="Wingdings"/>
              <a:buChar char=""/>
              <a:tabLst>
                <a:tab pos="41402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step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customer atau </a:t>
            </a:r>
            <a:r>
              <a:rPr sz="1400" spc="-5" dirty="0">
                <a:latin typeface="Calibri"/>
                <a:cs typeface="Calibri"/>
              </a:rPr>
              <a:t>prosedur pelayanan kepada </a:t>
            </a:r>
            <a:r>
              <a:rPr sz="1400" spc="5" dirty="0">
                <a:latin typeface="Calibri"/>
                <a:cs typeface="Calibri"/>
              </a:rPr>
              <a:t>tamu </a:t>
            </a:r>
            <a:r>
              <a:rPr sz="1400" spc="-5" dirty="0">
                <a:latin typeface="Calibri"/>
                <a:cs typeface="Calibri"/>
              </a:rPr>
              <a:t>sesuai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S.O.P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(Standart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Procedure)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ditetapkan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796280" cy="8013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86995">
              <a:lnSpc>
                <a:spcPct val="1169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Lakukan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 SOP </a:t>
            </a:r>
            <a:r>
              <a:rPr sz="1400" dirty="0">
                <a:latin typeface="Calibri"/>
                <a:cs typeface="Calibri"/>
              </a:rPr>
              <a:t>yang telah </a:t>
            </a:r>
            <a:r>
              <a:rPr sz="1400" spc="-5" dirty="0">
                <a:latin typeface="Calibri"/>
                <a:cs typeface="Calibri"/>
              </a:rPr>
              <a:t>ditentukan. </a:t>
            </a:r>
            <a:r>
              <a:rPr sz="1400" dirty="0">
                <a:latin typeface="Calibri"/>
                <a:cs typeface="Calibri"/>
              </a:rPr>
              <a:t>Pelajari </a:t>
            </a:r>
            <a:r>
              <a:rPr sz="1400" spc="-5" dirty="0">
                <a:latin typeface="Calibri"/>
                <a:cs typeface="Calibri"/>
              </a:rPr>
              <a:t>lah prosedur pelayanan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 baik dan berlatih lah terus menerus untuk meningkatkan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kemampuan. </a:t>
            </a:r>
            <a:r>
              <a:rPr sz="1400" dirty="0">
                <a:latin typeface="Calibri"/>
                <a:cs typeface="Calibri"/>
              </a:rPr>
              <a:t>Kemampuan waiter </a:t>
            </a:r>
            <a:r>
              <a:rPr sz="1400" spc="-5" dirty="0">
                <a:latin typeface="Calibri"/>
                <a:cs typeface="Calibri"/>
              </a:rPr>
              <a:t>dalam </a:t>
            </a:r>
            <a:r>
              <a:rPr sz="1400" dirty="0">
                <a:latin typeface="Calibri"/>
                <a:cs typeface="Calibri"/>
              </a:rPr>
              <a:t>memahami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menjalankan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prosedur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pelayanan akan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meningkatkan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kepercayaan </a:t>
            </a:r>
            <a:r>
              <a:rPr sz="1400" spc="-10" dirty="0">
                <a:latin typeface="Calibri"/>
                <a:cs typeface="Calibri"/>
              </a:rPr>
              <a:t>diri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 </a:t>
            </a:r>
            <a:r>
              <a:rPr sz="1400" dirty="0">
                <a:latin typeface="Calibri"/>
                <a:cs typeface="Calibri"/>
              </a:rPr>
              <a:t> melayani </a:t>
            </a:r>
            <a:r>
              <a:rPr sz="1400" spc="-5" dirty="0">
                <a:latin typeface="Calibri"/>
                <a:cs typeface="Calibri"/>
              </a:rPr>
              <a:t>customer. Sebaliknya, minimnya pemahaman </a:t>
            </a:r>
            <a:r>
              <a:rPr sz="1400" dirty="0">
                <a:latin typeface="Calibri"/>
                <a:cs typeface="Calibri"/>
              </a:rPr>
              <a:t>waiter terhadap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prosedur pelayanan </a:t>
            </a:r>
            <a:r>
              <a:rPr sz="1400" dirty="0">
                <a:latin typeface="Calibri"/>
                <a:cs typeface="Calibri"/>
              </a:rPr>
              <a:t>akan </a:t>
            </a:r>
            <a:r>
              <a:rPr sz="1400" spc="-5" dirty="0">
                <a:latin typeface="Calibri"/>
                <a:cs typeface="Calibri"/>
              </a:rPr>
              <a:t>membuat </a:t>
            </a:r>
            <a:r>
              <a:rPr sz="1400" dirty="0">
                <a:latin typeface="Calibri"/>
                <a:cs typeface="Calibri"/>
              </a:rPr>
              <a:t>waiter </a:t>
            </a:r>
            <a:r>
              <a:rPr sz="1400" spc="-5" dirty="0">
                <a:latin typeface="Calibri"/>
                <a:cs typeface="Calibri"/>
              </a:rPr>
              <a:t>selalu </a:t>
            </a:r>
            <a:r>
              <a:rPr sz="1400" dirty="0">
                <a:latin typeface="Calibri"/>
                <a:cs typeface="Calibri"/>
              </a:rPr>
              <a:t>takut membuat kesalahan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cenderung </a:t>
            </a:r>
            <a:r>
              <a:rPr sz="1400" dirty="0">
                <a:latin typeface="Calibri"/>
                <a:cs typeface="Calibri"/>
              </a:rPr>
              <a:t>menghindari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tamu. Jadi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pelajari 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prosedur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pelayanan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5" dirty="0">
                <a:latin typeface="Calibri"/>
                <a:cs typeface="Calibri"/>
              </a:rPr>
              <a:t> anda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rapihkan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penampilan.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Lakukan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minimal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2</a:t>
            </a:r>
            <a:r>
              <a:rPr sz="1400" spc="-5" dirty="0">
                <a:latin typeface="Calibri"/>
                <a:cs typeface="Calibri"/>
              </a:rPr>
              <a:t> jam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sekali. </a:t>
            </a:r>
            <a:r>
              <a:rPr sz="1400" dirty="0">
                <a:latin typeface="Calibri"/>
                <a:cs typeface="Calibri"/>
              </a:rPr>
              <a:t> Ini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dimaksudkan</a:t>
            </a:r>
            <a:r>
              <a:rPr sz="1400" dirty="0">
                <a:latin typeface="Calibri"/>
                <a:cs typeface="Calibri"/>
              </a:rPr>
              <a:t> agar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dirty="0">
                <a:latin typeface="Calibri"/>
                <a:cs typeface="Calibri"/>
              </a:rPr>
              <a:t> terlihat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rapi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menarik.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Perhatikan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badan.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Pakailah deodorant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mengatasi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akibat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keringat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berlebihan.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86360" indent="-228600">
              <a:lnSpc>
                <a:spcPct val="117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Laporkan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dirty="0">
                <a:latin typeface="Calibri"/>
                <a:cs typeface="Calibri"/>
              </a:rPr>
              <a:t> waiter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complaint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 tamu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segera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ditangani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ditindaklanjuti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perlu.</a:t>
            </a:r>
            <a:r>
              <a:rPr sz="1400" dirty="0">
                <a:latin typeface="Calibri"/>
                <a:cs typeface="Calibri"/>
              </a:rPr>
              <a:t> Konfirmasikan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 terjadi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complaint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oleh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tamu. </a:t>
            </a:r>
            <a:r>
              <a:rPr sz="1400" dirty="0">
                <a:latin typeface="Calibri"/>
                <a:cs typeface="Calibri"/>
              </a:rPr>
              <a:t> Kecerobohan </a:t>
            </a:r>
            <a:r>
              <a:rPr sz="1400" spc="-5" dirty="0">
                <a:latin typeface="Calibri"/>
                <a:cs typeface="Calibri"/>
              </a:rPr>
              <a:t>dalam menangani complaint </a:t>
            </a:r>
            <a:r>
              <a:rPr sz="1400" dirty="0">
                <a:latin typeface="Calibri"/>
                <a:cs typeface="Calibri"/>
              </a:rPr>
              <a:t>akan membuat </a:t>
            </a:r>
            <a:r>
              <a:rPr sz="1400" spc="5" dirty="0">
                <a:latin typeface="Calibri"/>
                <a:cs typeface="Calibri"/>
              </a:rPr>
              <a:t>tamu </a:t>
            </a:r>
            <a:r>
              <a:rPr sz="1400" spc="-5" dirty="0">
                <a:latin typeface="Calibri"/>
                <a:cs typeface="Calibri"/>
              </a:rPr>
              <a:t>semakin </a:t>
            </a:r>
            <a:r>
              <a:rPr sz="1400" dirty="0">
                <a:latin typeface="Calibri"/>
                <a:cs typeface="Calibri"/>
              </a:rPr>
              <a:t> marah, </a:t>
            </a:r>
            <a:r>
              <a:rPr sz="1400" spc="-5" dirty="0">
                <a:latin typeface="Calibri"/>
                <a:cs typeface="Calibri"/>
              </a:rPr>
              <a:t>jadi </a:t>
            </a:r>
            <a:r>
              <a:rPr sz="1400" dirty="0">
                <a:latin typeface="Calibri"/>
                <a:cs typeface="Calibri"/>
              </a:rPr>
              <a:t>koordinasikan </a:t>
            </a:r>
            <a:r>
              <a:rPr sz="1400" spc="-5" dirty="0">
                <a:latin typeface="Calibri"/>
                <a:cs typeface="Calibri"/>
              </a:rPr>
              <a:t>semuanya dengan supervisor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captain </a:t>
            </a:r>
            <a:r>
              <a:rPr sz="1400" dirty="0">
                <a:latin typeface="Calibri"/>
                <a:cs typeface="Calibri"/>
              </a:rPr>
              <a:t>waiter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memutuskan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tindakan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apa</a:t>
            </a:r>
            <a:r>
              <a:rPr sz="1400" dirty="0">
                <a:latin typeface="Calibri"/>
                <a:cs typeface="Calibri"/>
              </a:rPr>
              <a:t> yang </a:t>
            </a:r>
            <a:r>
              <a:rPr sz="1400" spc="-5" dirty="0">
                <a:latin typeface="Calibri"/>
                <a:cs typeface="Calibri"/>
              </a:rPr>
              <a:t>paling tepat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mengatasi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complaint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tersebut.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15570" indent="-228600">
              <a:lnSpc>
                <a:spcPct val="117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Mengikuti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Briefing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harian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bersama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Briefing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adalah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media berbagi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Briefing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sangat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penting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kekompakan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tim.Jika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sempat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terjadi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perdebatan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perselisihan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antar </a:t>
            </a:r>
            <a:r>
              <a:rPr sz="1400" spc="-5" dirty="0">
                <a:latin typeface="Calibri"/>
                <a:cs typeface="Calibri"/>
              </a:rPr>
              <a:t>sesama crew dalam operasional, </a:t>
            </a:r>
            <a:r>
              <a:rPr sz="1400" dirty="0">
                <a:latin typeface="Calibri"/>
                <a:cs typeface="Calibri"/>
              </a:rPr>
              <a:t>maka </a:t>
            </a:r>
            <a:r>
              <a:rPr sz="1400" spc="-5" dirty="0">
                <a:latin typeface="Calibri"/>
                <a:cs typeface="Calibri"/>
              </a:rPr>
              <a:t>briefing adalah forum yang </a:t>
            </a:r>
            <a:r>
              <a:rPr sz="1400" dirty="0">
                <a:latin typeface="Calibri"/>
                <a:cs typeface="Calibri"/>
              </a:rPr>
              <a:t> tepat </a:t>
            </a:r>
            <a:r>
              <a:rPr sz="1400" spc="-5" dirty="0">
                <a:latin typeface="Calibri"/>
                <a:cs typeface="Calibri"/>
              </a:rPr>
              <a:t>untuk </a:t>
            </a:r>
            <a:r>
              <a:rPr sz="1400" dirty="0">
                <a:latin typeface="Calibri"/>
                <a:cs typeface="Calibri"/>
              </a:rPr>
              <a:t>mempertemukan yang </a:t>
            </a:r>
            <a:r>
              <a:rPr sz="1400" spc="-5" dirty="0">
                <a:latin typeface="Calibri"/>
                <a:cs typeface="Calibri"/>
              </a:rPr>
              <a:t>berselisih dan menemukan solusinya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kepentingan </a:t>
            </a:r>
            <a:r>
              <a:rPr sz="1400" spc="-5" dirty="0">
                <a:latin typeface="Calibri"/>
                <a:cs typeface="Calibri"/>
              </a:rPr>
              <a:t>bersama.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94310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Mengikuti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acara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general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cleaning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5" dirty="0">
                <a:latin typeface="Calibri"/>
                <a:cs typeface="Calibri"/>
              </a:rPr>
              <a:t> setiap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bulan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jadwal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ditetapkan.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berperan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aktif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kegiatan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general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cleaning </a:t>
            </a:r>
            <a:r>
              <a:rPr sz="1400" dirty="0">
                <a:latin typeface="Calibri"/>
                <a:cs typeface="Calibri"/>
              </a:rPr>
              <a:t> restoran 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kegiatan bersih-bersih secara</a:t>
            </a:r>
            <a:r>
              <a:rPr sz="1400" dirty="0">
                <a:latin typeface="Calibri"/>
                <a:cs typeface="Calibri"/>
              </a:rPr>
              <a:t> total</a:t>
            </a:r>
            <a:r>
              <a:rPr sz="1400" spc="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bulan.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63" y="856776"/>
            <a:ext cx="5918835" cy="8215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 marR="297180" indent="-228600">
              <a:lnSpc>
                <a:spcPct val="116900"/>
              </a:lnSpc>
              <a:spcBef>
                <a:spcPts val="100"/>
              </a:spcBef>
              <a:buFont typeface="Wingdings"/>
              <a:buChar char=""/>
              <a:tabLst>
                <a:tab pos="414020" algn="l"/>
              </a:tabLst>
            </a:pPr>
            <a:r>
              <a:rPr sz="1400" spc="-5" dirty="0">
                <a:latin typeface="Calibri"/>
                <a:cs typeface="Calibri"/>
              </a:rPr>
              <a:t>Mengikuti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penghitungan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S.O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Inventaris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bulan.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 inventaris service seperti piring, sendok, </a:t>
            </a:r>
            <a:r>
              <a:rPr sz="1400" dirty="0">
                <a:latin typeface="Calibri"/>
                <a:cs typeface="Calibri"/>
              </a:rPr>
              <a:t>gelas, </a:t>
            </a:r>
            <a:r>
              <a:rPr sz="1400" spc="-5" dirty="0">
                <a:latin typeface="Calibri"/>
                <a:cs typeface="Calibri"/>
              </a:rPr>
              <a:t>dan lainnya harus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dihitung jumlah nya </a:t>
            </a:r>
            <a:r>
              <a:rPr sz="1400" dirty="0">
                <a:latin typeface="Calibri"/>
                <a:cs typeface="Calibri"/>
              </a:rPr>
              <a:t>setiap </a:t>
            </a:r>
            <a:r>
              <a:rPr sz="1400" spc="-5" dirty="0">
                <a:latin typeface="Calibri"/>
                <a:cs typeface="Calibri"/>
              </a:rPr>
              <a:t>bulan. </a:t>
            </a:r>
            <a:r>
              <a:rPr sz="1400" dirty="0">
                <a:latin typeface="Calibri"/>
                <a:cs typeface="Calibri"/>
              </a:rPr>
              <a:t>Ini merupakan </a:t>
            </a:r>
            <a:r>
              <a:rPr sz="1400" spc="-5" dirty="0">
                <a:latin typeface="Calibri"/>
                <a:cs typeface="Calibri"/>
              </a:rPr>
              <a:t>salah satu tugas </a:t>
            </a:r>
            <a:r>
              <a:rPr sz="1400" dirty="0">
                <a:latin typeface="Calibri"/>
                <a:cs typeface="Calibri"/>
              </a:rPr>
              <a:t>waiter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 dikerjakan.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13384" marR="5080" indent="-228600">
              <a:lnSpc>
                <a:spcPct val="116900"/>
              </a:lnSpc>
              <a:buFont typeface="Wingdings"/>
              <a:buChar char=""/>
              <a:tabLst>
                <a:tab pos="414020" algn="l"/>
              </a:tabLst>
            </a:pPr>
            <a:r>
              <a:rPr sz="1400" spc="-5" dirty="0">
                <a:latin typeface="Calibri"/>
                <a:cs typeface="Calibri"/>
              </a:rPr>
              <a:t>Selalu mengutamakan sikap </a:t>
            </a:r>
            <a:r>
              <a:rPr sz="1400" dirty="0">
                <a:latin typeface="Calibri"/>
                <a:cs typeface="Calibri"/>
              </a:rPr>
              <a:t>mementingkan </a:t>
            </a:r>
            <a:r>
              <a:rPr sz="1400" spc="-5" dirty="0">
                <a:latin typeface="Calibri"/>
                <a:cs typeface="Calibri"/>
              </a:rPr>
              <a:t>customer </a:t>
            </a:r>
            <a:r>
              <a:rPr sz="1400" dirty="0">
                <a:latin typeface="Calibri"/>
                <a:cs typeface="Calibri"/>
              </a:rPr>
              <a:t>atau tamu restoran.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Hindari sikap saling </a:t>
            </a:r>
            <a:r>
              <a:rPr sz="1400" dirty="0">
                <a:latin typeface="Calibri"/>
                <a:cs typeface="Calibri"/>
              </a:rPr>
              <a:t>menyalahkan atau </a:t>
            </a:r>
            <a:r>
              <a:rPr sz="1400" spc="-5" dirty="0">
                <a:latin typeface="Calibri"/>
                <a:cs typeface="Calibri"/>
              </a:rPr>
              <a:t>berdebat dengan sesama </a:t>
            </a:r>
            <a:r>
              <a:rPr sz="1400" dirty="0">
                <a:latin typeface="Calibri"/>
                <a:cs typeface="Calibri"/>
              </a:rPr>
              <a:t>crew </a:t>
            </a:r>
            <a:r>
              <a:rPr sz="1400" spc="-5" dirty="0">
                <a:latin typeface="Calibri"/>
                <a:cs typeface="Calibri"/>
              </a:rPr>
              <a:t>ketika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terjadi kesalahan </a:t>
            </a:r>
            <a:r>
              <a:rPr sz="1400" spc="-5" dirty="0">
                <a:latin typeface="Calibri"/>
                <a:cs typeface="Calibri"/>
              </a:rPr>
              <a:t>dalam operasional. </a:t>
            </a:r>
            <a:r>
              <a:rPr sz="1400" spc="-10" dirty="0">
                <a:latin typeface="Calibri"/>
                <a:cs typeface="Calibri"/>
              </a:rPr>
              <a:t>Selalu </a:t>
            </a:r>
            <a:r>
              <a:rPr sz="1400" spc="-5" dirty="0">
                <a:latin typeface="Calibri"/>
                <a:cs typeface="Calibri"/>
              </a:rPr>
              <a:t>utama </a:t>
            </a:r>
            <a:r>
              <a:rPr sz="1400" dirty="0">
                <a:latin typeface="Calibri"/>
                <a:cs typeface="Calibri"/>
              </a:rPr>
              <a:t>kan </a:t>
            </a:r>
            <a:r>
              <a:rPr sz="1400" spc="-5" dirty="0">
                <a:latin typeface="Calibri"/>
                <a:cs typeface="Calibri"/>
              </a:rPr>
              <a:t>pelayanan kepada </a:t>
            </a:r>
            <a:r>
              <a:rPr sz="1400" dirty="0">
                <a:latin typeface="Calibri"/>
                <a:cs typeface="Calibri"/>
              </a:rPr>
              <a:t> tamu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pelanggan </a:t>
            </a:r>
            <a:r>
              <a:rPr sz="1400" dirty="0">
                <a:latin typeface="Calibri"/>
                <a:cs typeface="Calibri"/>
              </a:rPr>
              <a:t>restotan.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13384" marR="169545" indent="-228600" algn="just">
              <a:lnSpc>
                <a:spcPct val="116799"/>
              </a:lnSpc>
              <a:buFont typeface="Wingdings"/>
              <a:buChar char=""/>
              <a:tabLst>
                <a:tab pos="414020" algn="l"/>
              </a:tabLst>
            </a:pPr>
            <a:r>
              <a:rPr sz="1400" spc="-5" dirty="0">
                <a:latin typeface="Calibri"/>
                <a:cs typeface="Calibri"/>
              </a:rPr>
              <a:t>Selalu koordinasi dengan supervisor, captain,dan kasir dalam operasional.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Kunci untuk </a:t>
            </a:r>
            <a:r>
              <a:rPr sz="1400" dirty="0">
                <a:latin typeface="Calibri"/>
                <a:cs typeface="Calibri"/>
              </a:rPr>
              <a:t>tidak melakukan kesalahan adalah </a:t>
            </a:r>
            <a:r>
              <a:rPr sz="1400" spc="-5" dirty="0">
                <a:latin typeface="Calibri"/>
                <a:cs typeface="Calibri"/>
              </a:rPr>
              <a:t>dengan selalu berhati-hati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berkoordinasi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terutama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250">
              <a:latin typeface="Calibri"/>
              <a:cs typeface="Calibri"/>
            </a:endParaRPr>
          </a:p>
          <a:p>
            <a:pPr marL="51435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SOP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PELAYANAN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(STEP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SERVICE)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adalah </a:t>
            </a:r>
            <a:r>
              <a:rPr sz="1400" dirty="0">
                <a:latin typeface="Calibri"/>
                <a:cs typeface="Calibri"/>
              </a:rPr>
              <a:t>9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langkah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pelayanan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469265" marR="331470" lvl="1" indent="-228600">
              <a:lnSpc>
                <a:spcPct val="117200"/>
              </a:lnSpc>
              <a:spcBef>
                <a:spcPts val="980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Greeting atau </a:t>
            </a:r>
            <a:r>
              <a:rPr sz="1400" spc="-5" dirty="0">
                <a:latin typeface="Calibri"/>
                <a:cs typeface="Calibri"/>
              </a:rPr>
              <a:t>salam </a:t>
            </a:r>
            <a:r>
              <a:rPr sz="1400" spc="-10" dirty="0">
                <a:latin typeface="Calibri"/>
                <a:cs typeface="Calibri"/>
              </a:rPr>
              <a:t>penyambutan. </a:t>
            </a:r>
            <a:r>
              <a:rPr sz="1400" dirty="0">
                <a:latin typeface="Calibri"/>
                <a:cs typeface="Calibri"/>
              </a:rPr>
              <a:t>Bisa </a:t>
            </a:r>
            <a:r>
              <a:rPr sz="1400" spc="-5" dirty="0">
                <a:latin typeface="Calibri"/>
                <a:cs typeface="Calibri"/>
              </a:rPr>
              <a:t>berupa ucapan selamat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pagi/siang/sore/malam kepada </a:t>
            </a:r>
            <a:r>
              <a:rPr sz="1400" dirty="0">
                <a:latin typeface="Calibri"/>
                <a:cs typeface="Calibri"/>
              </a:rPr>
              <a:t>customer. Bisa </a:t>
            </a:r>
            <a:r>
              <a:rPr sz="1400" spc="-5" dirty="0">
                <a:latin typeface="Calibri"/>
                <a:cs typeface="Calibri"/>
              </a:rPr>
              <a:t>dikombinasikan dengan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gerakan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tertentu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ciri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khas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penyambutan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sebuah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  <a:p>
            <a:pPr marL="469265" marR="324485" lvl="1" indent="-228600">
              <a:lnSpc>
                <a:spcPct val="116799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Seating the </a:t>
            </a:r>
            <a:r>
              <a:rPr sz="1400" dirty="0">
                <a:latin typeface="Calibri"/>
                <a:cs typeface="Calibri"/>
              </a:rPr>
              <a:t>guest. </a:t>
            </a:r>
            <a:r>
              <a:rPr sz="1400" spc="-5" dirty="0">
                <a:latin typeface="Calibri"/>
                <a:cs typeface="Calibri"/>
              </a:rPr>
              <a:t>Mengiring dan </a:t>
            </a:r>
            <a:r>
              <a:rPr sz="1400" dirty="0">
                <a:latin typeface="Calibri"/>
                <a:cs typeface="Calibri"/>
              </a:rPr>
              <a:t>mengarahkan customer ke meja atau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tempat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duduknya.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Bisa </a:t>
            </a:r>
            <a:r>
              <a:rPr sz="1400" spc="-5" dirty="0">
                <a:latin typeface="Calibri"/>
                <a:cs typeface="Calibri"/>
              </a:rPr>
              <a:t>dibarengi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menarikkan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kursi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memungkinkan.</a:t>
            </a:r>
            <a:endParaRPr sz="1400">
              <a:latin typeface="Calibri"/>
              <a:cs typeface="Calibri"/>
            </a:endParaRPr>
          </a:p>
          <a:p>
            <a:pPr marL="469265" marR="138430" lvl="1" indent="-228600">
              <a:lnSpc>
                <a:spcPct val="117200"/>
              </a:lnSpc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Presenting </a:t>
            </a:r>
            <a:r>
              <a:rPr sz="1400" spc="-5" dirty="0">
                <a:latin typeface="Calibri"/>
                <a:cs typeface="Calibri"/>
              </a:rPr>
              <a:t>menu. </a:t>
            </a:r>
            <a:r>
              <a:rPr sz="1400" dirty="0">
                <a:latin typeface="Calibri"/>
                <a:cs typeface="Calibri"/>
              </a:rPr>
              <a:t>Memberikan </a:t>
            </a:r>
            <a:r>
              <a:rPr sz="1400" spc="-5" dirty="0">
                <a:latin typeface="Calibri"/>
                <a:cs typeface="Calibri"/>
              </a:rPr>
              <a:t>menu/daftar </a:t>
            </a:r>
            <a:r>
              <a:rPr sz="1400" dirty="0">
                <a:latin typeface="Calibri"/>
                <a:cs typeface="Calibri"/>
              </a:rPr>
              <a:t>makanan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minuman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Lakukan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sebelah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tamu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memungkinkan.</a:t>
            </a:r>
            <a:endParaRPr sz="1400">
              <a:latin typeface="Calibri"/>
              <a:cs typeface="Calibri"/>
            </a:endParaRPr>
          </a:p>
          <a:p>
            <a:pPr marL="469265" marR="6350" lvl="1" indent="-228600">
              <a:lnSpc>
                <a:spcPts val="197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Taking order. </a:t>
            </a:r>
            <a:r>
              <a:rPr sz="1400" dirty="0">
                <a:latin typeface="Calibri"/>
                <a:cs typeface="Calibri"/>
              </a:rPr>
              <a:t>Mencatat </a:t>
            </a:r>
            <a:r>
              <a:rPr sz="1400" spc="-5" dirty="0">
                <a:latin typeface="Calibri"/>
                <a:cs typeface="Calibri"/>
              </a:rPr>
              <a:t>pesanan </a:t>
            </a:r>
            <a:r>
              <a:rPr sz="1400" dirty="0">
                <a:latin typeface="Calibri"/>
                <a:cs typeface="Calibri"/>
              </a:rPr>
              <a:t>tamu. </a:t>
            </a:r>
            <a:r>
              <a:rPr sz="1400" spc="-5" dirty="0">
                <a:latin typeface="Calibri"/>
                <a:cs typeface="Calibri"/>
              </a:rPr>
              <a:t>Lakukan </a:t>
            </a:r>
            <a:r>
              <a:rPr sz="1400" dirty="0">
                <a:latin typeface="Calibri"/>
                <a:cs typeface="Calibri"/>
              </a:rPr>
              <a:t>pengulangan </a:t>
            </a:r>
            <a:r>
              <a:rPr sz="1400" spc="-5" dirty="0">
                <a:latin typeface="Calibri"/>
                <a:cs typeface="Calibri"/>
              </a:rPr>
              <a:t>sebagai </a:t>
            </a:r>
            <a:r>
              <a:rPr sz="1400" dirty="0">
                <a:latin typeface="Calibri"/>
                <a:cs typeface="Calibri"/>
              </a:rPr>
              <a:t> konfirmasi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dirty="0">
                <a:latin typeface="Calibri"/>
                <a:cs typeface="Calibri"/>
              </a:rPr>
              <a:t>tamu </a:t>
            </a:r>
            <a:r>
              <a:rPr sz="1400" spc="-5" dirty="0">
                <a:latin typeface="Calibri"/>
                <a:cs typeface="Calibri"/>
              </a:rPr>
              <a:t>untuk </a:t>
            </a:r>
            <a:r>
              <a:rPr sz="1400" dirty="0">
                <a:latin typeface="Calibri"/>
                <a:cs typeface="Calibri"/>
              </a:rPr>
              <a:t>memastikan apa </a:t>
            </a:r>
            <a:r>
              <a:rPr sz="1400" spc="-5" dirty="0">
                <a:latin typeface="Calibri"/>
                <a:cs typeface="Calibri"/>
              </a:rPr>
              <a:t>yang </a:t>
            </a:r>
            <a:r>
              <a:rPr sz="1400" dirty="0">
                <a:latin typeface="Calibri"/>
                <a:cs typeface="Calibri"/>
              </a:rPr>
              <a:t>kita </a:t>
            </a:r>
            <a:r>
              <a:rPr sz="1400" spc="-5" dirty="0">
                <a:latin typeface="Calibri"/>
                <a:cs typeface="Calibri"/>
              </a:rPr>
              <a:t>catat </a:t>
            </a:r>
            <a:r>
              <a:rPr sz="1400" dirty="0">
                <a:latin typeface="Calibri"/>
                <a:cs typeface="Calibri"/>
              </a:rPr>
              <a:t>telah </a:t>
            </a:r>
            <a:r>
              <a:rPr sz="1400" spc="-5" dirty="0">
                <a:latin typeface="Calibri"/>
                <a:cs typeface="Calibri"/>
              </a:rPr>
              <a:t>sesuai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dirty="0">
                <a:latin typeface="Calibri"/>
                <a:cs typeface="Calibri"/>
              </a:rPr>
              <a:t> tamu.</a:t>
            </a:r>
            <a:endParaRPr sz="1400">
              <a:latin typeface="Calibri"/>
              <a:cs typeface="Calibri"/>
            </a:endParaRPr>
          </a:p>
          <a:p>
            <a:pPr marL="469265" lvl="1" indent="-22923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Placing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order.</a:t>
            </a:r>
            <a:r>
              <a:rPr sz="1400" dirty="0">
                <a:latin typeface="Calibri"/>
                <a:cs typeface="Calibri"/>
              </a:rPr>
              <a:t> Menyerahkan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order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(CO)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Selanjutnya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</a:t>
            </a:r>
            <a:endParaRPr sz="1400">
              <a:latin typeface="Calibri"/>
              <a:cs typeface="Calibri"/>
            </a:endParaRPr>
          </a:p>
          <a:p>
            <a:pPr marL="469265" marR="26034">
              <a:lnSpc>
                <a:spcPct val="116799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akan menginput </a:t>
            </a:r>
            <a:r>
              <a:rPr sz="1400" spc="-5" dirty="0">
                <a:latin typeface="Calibri"/>
                <a:cs typeface="Calibri"/>
              </a:rPr>
              <a:t>data pesanan </a:t>
            </a:r>
            <a:r>
              <a:rPr sz="1400" dirty="0">
                <a:latin typeface="Calibri"/>
                <a:cs typeface="Calibri"/>
              </a:rPr>
              <a:t>ke </a:t>
            </a:r>
            <a:r>
              <a:rPr sz="1400" spc="-5" dirty="0">
                <a:latin typeface="Calibri"/>
                <a:cs typeface="Calibri"/>
              </a:rPr>
              <a:t>mesin </a:t>
            </a:r>
            <a:r>
              <a:rPr sz="1400" dirty="0">
                <a:latin typeface="Calibri"/>
                <a:cs typeface="Calibri"/>
              </a:rPr>
              <a:t>kasir. </a:t>
            </a:r>
            <a:r>
              <a:rPr sz="1400" spc="-5" dirty="0">
                <a:latin typeface="Calibri"/>
                <a:cs typeface="Calibri"/>
              </a:rPr>
              <a:t>Pada sistem </a:t>
            </a:r>
            <a:r>
              <a:rPr sz="1400" dirty="0">
                <a:latin typeface="Calibri"/>
                <a:cs typeface="Calibri"/>
              </a:rPr>
              <a:t>konvensional,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membagi-bagikan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order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kitchen, </a:t>
            </a:r>
            <a:r>
              <a:rPr sz="1400" spc="-10" dirty="0">
                <a:latin typeface="Calibri"/>
                <a:cs typeface="Calibri"/>
              </a:rPr>
              <a:t>namun </a:t>
            </a:r>
            <a:r>
              <a:rPr sz="1400" spc="-5" dirty="0">
                <a:latin typeface="Calibri"/>
                <a:cs typeface="Calibri"/>
              </a:rPr>
              <a:t> 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hadirnya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printer</a:t>
            </a:r>
            <a:r>
              <a:rPr sz="1400" dirty="0">
                <a:latin typeface="Calibri"/>
                <a:cs typeface="Calibri"/>
              </a:rPr>
              <a:t> 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sistem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(Local</a:t>
            </a:r>
            <a:r>
              <a:rPr sz="1400" dirty="0">
                <a:latin typeface="Calibri"/>
                <a:cs typeface="Calibri"/>
              </a:rPr>
              <a:t> Area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Connection),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28315" y="890955"/>
            <a:ext cx="2515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HRD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MANAGER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663" y="1718538"/>
            <a:ext cx="5915025" cy="261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HRD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restoran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memiliki</a:t>
            </a:r>
            <a:r>
              <a:rPr sz="1400" dirty="0">
                <a:latin typeface="Calibri"/>
                <a:cs typeface="Calibri"/>
              </a:rPr>
              <a:t> 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tanggung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jawab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berikut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469265" marR="5080" indent="-228600">
              <a:lnSpc>
                <a:spcPct val="117000"/>
              </a:lnSpc>
              <a:spcBef>
                <a:spcPts val="99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Bertanggung </a:t>
            </a:r>
            <a:r>
              <a:rPr sz="1400" spc="-5" dirty="0">
                <a:latin typeface="Calibri"/>
                <a:cs typeface="Calibri"/>
              </a:rPr>
              <a:t>jawab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pengelolaan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pengembangan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sumber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daya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manusia (SDM), </a:t>
            </a:r>
            <a:r>
              <a:rPr sz="1400" dirty="0">
                <a:latin typeface="Calibri"/>
                <a:cs typeface="Calibri"/>
              </a:rPr>
              <a:t>yaitu </a:t>
            </a:r>
            <a:r>
              <a:rPr sz="1400" spc="-5" dirty="0">
                <a:latin typeface="Calibri"/>
                <a:cs typeface="Calibri"/>
              </a:rPr>
              <a:t>dalam hal perencanaan, </a:t>
            </a:r>
            <a:r>
              <a:rPr sz="1400" dirty="0">
                <a:latin typeface="Calibri"/>
                <a:cs typeface="Calibri"/>
              </a:rPr>
              <a:t>pelaksanaan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pengawasan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kegiatan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sumber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daya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manusia,</a:t>
            </a:r>
            <a:r>
              <a:rPr sz="1400" dirty="0">
                <a:latin typeface="Calibri"/>
                <a:cs typeface="Calibri"/>
              </a:rPr>
              <a:t> termasuk </a:t>
            </a:r>
            <a:r>
              <a:rPr sz="1400" spc="-5" dirty="0">
                <a:latin typeface="Calibri"/>
                <a:cs typeface="Calibri"/>
              </a:rPr>
              <a:t>pengembangan </a:t>
            </a:r>
            <a:r>
              <a:rPr sz="1400" dirty="0">
                <a:latin typeface="Calibri"/>
                <a:cs typeface="Calibri"/>
              </a:rPr>
              <a:t> kualitasnya </a:t>
            </a:r>
            <a:r>
              <a:rPr sz="1400" spc="-5" dirty="0">
                <a:latin typeface="Calibri"/>
                <a:cs typeface="Calibri"/>
              </a:rPr>
              <a:t>dengan berpedoman </a:t>
            </a:r>
            <a:r>
              <a:rPr sz="1400" spc="-10" dirty="0">
                <a:latin typeface="Calibri"/>
                <a:cs typeface="Calibri"/>
              </a:rPr>
              <a:t>pada </a:t>
            </a:r>
            <a:r>
              <a:rPr sz="1400" dirty="0">
                <a:latin typeface="Calibri"/>
                <a:cs typeface="Calibri"/>
              </a:rPr>
              <a:t>kebijaksanaan </a:t>
            </a:r>
            <a:r>
              <a:rPr sz="1400" spc="-5" dirty="0">
                <a:latin typeface="Calibri"/>
                <a:cs typeface="Calibri"/>
              </a:rPr>
              <a:t>dan prosedur yang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berlaku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perusahaan/restoran.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69265" marR="73025" indent="-228600">
              <a:lnSpc>
                <a:spcPct val="117200"/>
              </a:lnSpc>
              <a:spcBef>
                <a:spcPts val="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Bertanggung </a:t>
            </a:r>
            <a:r>
              <a:rPr sz="1400" spc="-5" dirty="0">
                <a:latin typeface="Calibri"/>
                <a:cs typeface="Calibri"/>
              </a:rPr>
              <a:t>jawab </a:t>
            </a:r>
            <a:r>
              <a:rPr sz="1400" dirty="0">
                <a:latin typeface="Calibri"/>
                <a:cs typeface="Calibri"/>
              </a:rPr>
              <a:t>terhadap </a:t>
            </a:r>
            <a:r>
              <a:rPr sz="1400" spc="-5" dirty="0">
                <a:latin typeface="Calibri"/>
                <a:cs typeface="Calibri"/>
              </a:rPr>
              <a:t>hal-hal yang berkaitan dengan </a:t>
            </a:r>
            <a:r>
              <a:rPr sz="1400" dirty="0">
                <a:latin typeface="Calibri"/>
                <a:cs typeface="Calibri"/>
              </a:rPr>
              <a:t>kegiatan-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kegiatan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pembinaan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government &amp; </a:t>
            </a:r>
            <a:r>
              <a:rPr sz="1400" spc="-5" dirty="0">
                <a:latin typeface="Calibri"/>
                <a:cs typeface="Calibri"/>
              </a:rPr>
              <a:t>industrial serta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mempunyai</a:t>
            </a:r>
            <a:r>
              <a:rPr sz="1400" dirty="0">
                <a:latin typeface="Calibri"/>
                <a:cs typeface="Calibri"/>
              </a:rPr>
              <a:t> kewajiban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memelihara</a:t>
            </a:r>
            <a:r>
              <a:rPr sz="1400" spc="-5" dirty="0">
                <a:latin typeface="Calibri"/>
                <a:cs typeface="Calibri"/>
              </a:rPr>
              <a:t> 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citra perusahaan.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663" y="4845882"/>
            <a:ext cx="5958205" cy="4235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Uraian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 HRD Manager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12700" marR="469900">
              <a:lnSpc>
                <a:spcPct val="117200"/>
              </a:lnSpc>
              <a:spcBef>
                <a:spcPts val="980"/>
              </a:spcBef>
            </a:pP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memperjelas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saja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tugas-tugas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seorang HRD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restoran,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berikut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beberapa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uraian tugas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HRD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dirty="0">
                <a:latin typeface="Calibri"/>
                <a:cs typeface="Calibri"/>
              </a:rPr>
              <a:t> Restoran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469265" marR="5080" indent="-228600">
              <a:lnSpc>
                <a:spcPct val="116799"/>
              </a:lnSpc>
              <a:spcBef>
                <a:spcPts val="100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Menyusun/merencanakan,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mengawasi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mengevaluasi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anggaran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biaya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kegiatan </a:t>
            </a:r>
            <a:r>
              <a:rPr sz="1400" spc="-5" dirty="0">
                <a:latin typeface="Calibri"/>
                <a:cs typeface="Calibri"/>
              </a:rPr>
              <a:t>secara </a:t>
            </a:r>
            <a:r>
              <a:rPr sz="1400" dirty="0">
                <a:latin typeface="Calibri"/>
                <a:cs typeface="Calibri"/>
              </a:rPr>
              <a:t>efektif </a:t>
            </a:r>
            <a:r>
              <a:rPr sz="1400" spc="-5" dirty="0">
                <a:latin typeface="Calibri"/>
                <a:cs typeface="Calibri"/>
              </a:rPr>
              <a:t>dan efisien serta bertanggung jawab </a:t>
            </a:r>
            <a:r>
              <a:rPr sz="1400" dirty="0">
                <a:latin typeface="Calibri"/>
                <a:cs typeface="Calibri"/>
              </a:rPr>
              <a:t>terhadap </a:t>
            </a:r>
            <a:r>
              <a:rPr sz="1400" spc="-5" dirty="0">
                <a:latin typeface="Calibri"/>
                <a:cs typeface="Calibri"/>
              </a:rPr>
              <a:t>setiap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hasil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kegiatan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69265" marR="26670" indent="-228600">
              <a:lnSpc>
                <a:spcPct val="116799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Bertanggung </a:t>
            </a:r>
            <a:r>
              <a:rPr sz="1400" spc="-5" dirty="0">
                <a:latin typeface="Calibri"/>
                <a:cs typeface="Calibri"/>
              </a:rPr>
              <a:t>jawab </a:t>
            </a:r>
            <a:r>
              <a:rPr sz="1400" dirty="0">
                <a:latin typeface="Calibri"/>
                <a:cs typeface="Calibri"/>
              </a:rPr>
              <a:t>terhadap </a:t>
            </a:r>
            <a:r>
              <a:rPr sz="1400" spc="-5" dirty="0">
                <a:latin typeface="Calibri"/>
                <a:cs typeface="Calibri"/>
              </a:rPr>
              <a:t>perencanaan, pengawasan dan </a:t>
            </a:r>
            <a:r>
              <a:rPr sz="1400" dirty="0">
                <a:latin typeface="Calibri"/>
                <a:cs typeface="Calibri"/>
              </a:rPr>
              <a:t>melaksanakan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evaluasi terhadap </a:t>
            </a:r>
            <a:r>
              <a:rPr sz="1400" spc="-5" dirty="0">
                <a:latin typeface="Calibri"/>
                <a:cs typeface="Calibri"/>
              </a:rPr>
              <a:t>jumlah tenaga kerja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dibutuhkan oleh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perusahaan/restoran.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69265" marR="301625" indent="-228600">
              <a:lnSpc>
                <a:spcPct val="117100"/>
              </a:lnSpc>
              <a:spcBef>
                <a:spcPts val="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Melaksanakan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seleksi,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demosi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mutasi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terhadap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dianggap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perlu.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69265" marR="219075" indent="-228600">
              <a:lnSpc>
                <a:spcPct val="117200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Melaksanakan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kegiatan-kegiatan pembinaan,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pelatihan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kegiatan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berhubungan dengan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pengembangan </a:t>
            </a:r>
            <a:r>
              <a:rPr sz="1400" spc="-5" dirty="0">
                <a:latin typeface="Calibri"/>
                <a:cs typeface="Calibri"/>
              </a:rPr>
              <a:t>mental,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keterampilan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856776"/>
            <a:ext cx="5566410" cy="4021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217804">
              <a:lnSpc>
                <a:spcPct val="117100"/>
              </a:lnSpc>
              <a:spcBef>
                <a:spcPts val="95"/>
              </a:spcBef>
            </a:pPr>
            <a:r>
              <a:rPr sz="1400" dirty="0">
                <a:latin typeface="Calibri"/>
                <a:cs typeface="Calibri"/>
              </a:rPr>
              <a:t>waiter </a:t>
            </a:r>
            <a:r>
              <a:rPr sz="1400" spc="-5" dirty="0">
                <a:latin typeface="Calibri"/>
                <a:cs typeface="Calibri"/>
              </a:rPr>
              <a:t>hanya perlu </a:t>
            </a:r>
            <a:r>
              <a:rPr sz="1400" dirty="0">
                <a:latin typeface="Calibri"/>
                <a:cs typeface="Calibri"/>
              </a:rPr>
              <a:t>memberikan </a:t>
            </a:r>
            <a:r>
              <a:rPr sz="1400" spc="-5" dirty="0">
                <a:latin typeface="Calibri"/>
                <a:cs typeface="Calibri"/>
              </a:rPr>
              <a:t>captain order </a:t>
            </a:r>
            <a:r>
              <a:rPr sz="1400" dirty="0">
                <a:latin typeface="Calibri"/>
                <a:cs typeface="Calibri"/>
              </a:rPr>
              <a:t>ke kasir atau </a:t>
            </a:r>
            <a:r>
              <a:rPr sz="1400" spc="-5" dirty="0">
                <a:latin typeface="Calibri"/>
                <a:cs typeface="Calibri"/>
              </a:rPr>
              <a:t>bahkan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langsung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menginputnya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sendiri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computer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terhubung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jaringan.</a:t>
            </a:r>
            <a:endParaRPr sz="1400">
              <a:latin typeface="Calibri"/>
              <a:cs typeface="Calibri"/>
            </a:endParaRPr>
          </a:p>
          <a:p>
            <a:pPr marL="240665" marR="41275" indent="-228600">
              <a:lnSpc>
                <a:spcPts val="1970"/>
              </a:lnSpc>
              <a:spcBef>
                <a:spcPts val="100"/>
              </a:spcBef>
              <a:buAutoNum type="arabicPeriod" startAt="6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Serving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Food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Beverage.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Menyajikan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makanan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minuman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tamu. Saat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menyajikan,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ucapkan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permisi,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sebutkan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makanan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minuman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disajikan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letakkan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perlahan.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lupa</a:t>
            </a:r>
            <a:endParaRPr sz="1400">
              <a:latin typeface="Calibri"/>
              <a:cs typeface="Calibri"/>
            </a:endParaRPr>
          </a:p>
          <a:p>
            <a:pPr marL="240665" marR="214629">
              <a:lnSpc>
                <a:spcPts val="196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persilahkan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menikmati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hidangan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dirty="0">
                <a:latin typeface="Calibri"/>
                <a:cs typeface="Calibri"/>
              </a:rPr>
              <a:t> telah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lengkap.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70"/>
              </a:spcBef>
              <a:buAutoNum type="arabicPeriod" startAt="7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Billing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system.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Membantu </a:t>
            </a:r>
            <a:r>
              <a:rPr sz="1400" dirty="0">
                <a:latin typeface="Calibri"/>
                <a:cs typeface="Calibri"/>
              </a:rPr>
              <a:t>customer melakukan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pembayaran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 kasir </a:t>
            </a:r>
            <a:r>
              <a:rPr sz="1400" spc="-5" dirty="0">
                <a:latin typeface="Calibri"/>
                <a:cs typeface="Calibri"/>
              </a:rPr>
              <a:t>jika</a:t>
            </a:r>
            <a:endParaRPr sz="1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Calibri"/>
                <a:cs typeface="Calibri"/>
              </a:rPr>
              <a:t>diminta.</a:t>
            </a:r>
            <a:endParaRPr sz="1400">
              <a:latin typeface="Calibri"/>
              <a:cs typeface="Calibri"/>
            </a:endParaRPr>
          </a:p>
          <a:p>
            <a:pPr marL="240665" marR="5080" indent="-228600">
              <a:lnSpc>
                <a:spcPct val="117100"/>
              </a:lnSpc>
              <a:buAutoNum type="arabicPeriod" startAt="8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Last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greeting.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Memberikan ucapan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terima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selamat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jalan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beranjak meninggalkan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240665" marR="123825" indent="-228600">
              <a:lnSpc>
                <a:spcPts val="1970"/>
              </a:lnSpc>
              <a:spcBef>
                <a:spcPts val="100"/>
              </a:spcBef>
              <a:buAutoNum type="arabicPeriod" startAt="8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Clear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Membersihkan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meja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dipakai </a:t>
            </a:r>
            <a:r>
              <a:rPr sz="1400" dirty="0">
                <a:latin typeface="Calibri"/>
                <a:cs typeface="Calibri"/>
              </a:rPr>
              <a:t> tamu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menyiapkannya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kembali</a:t>
            </a:r>
            <a:r>
              <a:rPr sz="1400" dirty="0">
                <a:latin typeface="Calibri"/>
                <a:cs typeface="Calibri"/>
              </a:rPr>
              <a:t> agar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bisa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dipakai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ditempati oleh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 </a:t>
            </a:r>
            <a:r>
              <a:rPr sz="1400" spc="-5" dirty="0">
                <a:latin typeface="Calibri"/>
                <a:cs typeface="Calibri"/>
              </a:rPr>
              <a:t>berikutnya.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Pada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 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memiliki </a:t>
            </a:r>
            <a:r>
              <a:rPr sz="1400" spc="-10" dirty="0">
                <a:latin typeface="Calibri"/>
                <a:cs typeface="Calibri"/>
              </a:rPr>
              <a:t>bush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boy, </a:t>
            </a:r>
            <a:r>
              <a:rPr sz="1400" dirty="0">
                <a:latin typeface="Calibri"/>
                <a:cs typeface="Calibri"/>
              </a:rPr>
              <a:t>clear </a:t>
            </a:r>
            <a:r>
              <a:rPr sz="1400" spc="-5" dirty="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185"/>
              </a:spcBef>
            </a:pPr>
            <a:r>
              <a:rPr sz="1400" spc="-5" dirty="0">
                <a:latin typeface="Calibri"/>
                <a:cs typeface="Calibri"/>
              </a:rPr>
              <a:t>mungkin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</a:t>
            </a:r>
            <a:r>
              <a:rPr sz="1400" spc="-5" dirty="0">
                <a:latin typeface="Calibri"/>
                <a:cs typeface="Calibri"/>
              </a:rPr>
              <a:t> dilakukan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oleh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663" y="5388432"/>
            <a:ext cx="5897880" cy="356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SOP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GREETING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latin typeface="Calibri"/>
                <a:cs typeface="Calibri"/>
              </a:rPr>
              <a:t>Berikut </a:t>
            </a:r>
            <a:r>
              <a:rPr sz="1400" spc="-5" dirty="0">
                <a:latin typeface="Calibri"/>
                <a:cs typeface="Calibri"/>
              </a:rPr>
              <a:t>beberapa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langkah melakukan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greeting</a:t>
            </a:r>
            <a:r>
              <a:rPr sz="1400" dirty="0">
                <a:latin typeface="Calibri"/>
                <a:cs typeface="Calibri"/>
              </a:rPr>
              <a:t> :</a:t>
            </a:r>
            <a:endParaRPr sz="1400">
              <a:latin typeface="Calibri"/>
              <a:cs typeface="Calibri"/>
            </a:endParaRPr>
          </a:p>
          <a:p>
            <a:pPr marL="469265" marR="140970" indent="-228600">
              <a:lnSpc>
                <a:spcPct val="117200"/>
              </a:lnSpc>
              <a:spcBef>
                <a:spcPts val="980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Posisikan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sikap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sopan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(tidak menekuk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kaki,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bersandar,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bersedekap)</a:t>
            </a:r>
            <a:endParaRPr sz="1400">
              <a:latin typeface="Calibri"/>
              <a:cs typeface="Calibri"/>
            </a:endParaRPr>
          </a:p>
          <a:p>
            <a:pPr marL="469265" marR="5080" indent="-228600">
              <a:lnSpc>
                <a:spcPts val="1970"/>
              </a:lnSpc>
              <a:spcBef>
                <a:spcPts val="10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Tunjukkan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bahwa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sangat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senang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dirty="0">
                <a:latin typeface="Calibri"/>
                <a:cs typeface="Calibri"/>
              </a:rPr>
              <a:t> kedatangan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melalui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sikap antusias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senyum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ramah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17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Ucapkan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waktu,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misalnya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selamat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pagi,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siang,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atau</a:t>
            </a:r>
            <a:endParaRPr sz="1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latin typeface="Calibri"/>
                <a:cs typeface="Calibri"/>
              </a:rPr>
              <a:t>malam</a:t>
            </a:r>
            <a:endParaRPr sz="1400">
              <a:latin typeface="Calibri"/>
              <a:cs typeface="Calibri"/>
            </a:endParaRPr>
          </a:p>
          <a:p>
            <a:pPr marL="469265" marR="290195" indent="-228600">
              <a:lnSpc>
                <a:spcPct val="116900"/>
              </a:lnSpc>
              <a:spcBef>
                <a:spcPts val="5"/>
              </a:spcBef>
              <a:buAutoNum type="arabicPeriod" startAt="4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Tanyakan apakah </a:t>
            </a:r>
            <a:r>
              <a:rPr sz="1400" dirty="0">
                <a:latin typeface="Calibri"/>
                <a:cs typeface="Calibri"/>
              </a:rPr>
              <a:t>customer </a:t>
            </a:r>
            <a:r>
              <a:rPr sz="1400" spc="-5" dirty="0">
                <a:latin typeface="Calibri"/>
                <a:cs typeface="Calibri"/>
              </a:rPr>
              <a:t>sudah </a:t>
            </a:r>
            <a:r>
              <a:rPr sz="1400" dirty="0">
                <a:latin typeface="Calibri"/>
                <a:cs typeface="Calibri"/>
              </a:rPr>
              <a:t>memesan </a:t>
            </a:r>
            <a:r>
              <a:rPr sz="1400" spc="-5" dirty="0">
                <a:latin typeface="Calibri"/>
                <a:cs typeface="Calibri"/>
              </a:rPr>
              <a:t>tempat sebelumnya? </a:t>
            </a:r>
            <a:r>
              <a:rPr sz="1400" dirty="0">
                <a:latin typeface="Calibri"/>
                <a:cs typeface="Calibri"/>
              </a:rPr>
              <a:t>mau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makan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tempat atau </a:t>
            </a:r>
            <a:r>
              <a:rPr sz="1400" spc="-5" dirty="0">
                <a:latin typeface="Calibri"/>
                <a:cs typeface="Calibri"/>
              </a:rPr>
              <a:t>dibungkus? dan hal lain yang perlu ditanyakan. </a:t>
            </a:r>
            <a:r>
              <a:rPr sz="1400" dirty="0">
                <a:latin typeface="Calibri"/>
                <a:cs typeface="Calibri"/>
              </a:rPr>
              <a:t> Misalnya </a:t>
            </a:r>
            <a:r>
              <a:rPr sz="1400" spc="-5" dirty="0">
                <a:latin typeface="Calibri"/>
                <a:cs typeface="Calibri"/>
              </a:rPr>
              <a:t>jika </a:t>
            </a:r>
            <a:r>
              <a:rPr sz="1400" spc="-10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restoran kita tersedia ruang </a:t>
            </a:r>
            <a:r>
              <a:rPr sz="1400" spc="-5" dirty="0">
                <a:latin typeface="Calibri"/>
                <a:cs typeface="Calibri"/>
              </a:rPr>
              <a:t>untuk </a:t>
            </a:r>
            <a:r>
              <a:rPr sz="1400" dirty="0">
                <a:latin typeface="Calibri"/>
                <a:cs typeface="Calibri"/>
              </a:rPr>
              <a:t>merokok, kita </a:t>
            </a:r>
            <a:r>
              <a:rPr sz="1400" spc="-10" dirty="0">
                <a:latin typeface="Calibri"/>
                <a:cs typeface="Calibri"/>
              </a:rPr>
              <a:t>bisa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menanyakan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apakah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ruang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smoking</a:t>
            </a:r>
            <a:r>
              <a:rPr sz="1400" dirty="0">
                <a:latin typeface="Calibri"/>
                <a:cs typeface="Calibri"/>
              </a:rPr>
              <a:t> 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 smoking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AutoNum type="arabicPeriod" startAt="4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Persilahkan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masuk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memilih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tempat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duduk.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63" y="1267459"/>
            <a:ext cx="5955030" cy="526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SOP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MENYAJIKAN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PESANAN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1400" dirty="0">
                <a:latin typeface="Calibri"/>
                <a:cs typeface="Calibri"/>
              </a:rPr>
              <a:t>Berikut </a:t>
            </a:r>
            <a:r>
              <a:rPr sz="1400" spc="-5" dirty="0">
                <a:latin typeface="Calibri"/>
                <a:cs typeface="Calibri"/>
              </a:rPr>
              <a:t>beberapa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langkah menyajikan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pesanan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ucapkan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permisi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menyajikan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meja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</a:t>
            </a:r>
            <a:endParaRPr sz="1400">
              <a:latin typeface="Calibri"/>
              <a:cs typeface="Calibri"/>
            </a:endParaRPr>
          </a:p>
          <a:p>
            <a:pPr marL="469265" marR="5080" indent="-228600">
              <a:lnSpc>
                <a:spcPct val="116799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Sajikan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arah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sebelah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kanan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Jika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tidak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memungkinankan,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misalnya terhalang</a:t>
            </a:r>
            <a:r>
              <a:rPr sz="1400" spc="-10" dirty="0">
                <a:latin typeface="Calibri"/>
                <a:cs typeface="Calibri"/>
              </a:rPr>
              <a:t> dinding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lainnya,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menyajikan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 arah</a:t>
            </a:r>
            <a:r>
              <a:rPr sz="1400" spc="-5" dirty="0">
                <a:latin typeface="Calibri"/>
                <a:cs typeface="Calibri"/>
              </a:rPr>
              <a:t> sebelah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kiri </a:t>
            </a:r>
            <a:r>
              <a:rPr sz="1400" dirty="0">
                <a:latin typeface="Calibri"/>
                <a:cs typeface="Calibri"/>
              </a:rPr>
              <a:t>customer tak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mengapa.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Sajikan pesanan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menyebutkan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jumlah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spc="-10" dirty="0">
                <a:latin typeface="Calibri"/>
                <a:cs typeface="Calibri"/>
              </a:rPr>
              <a:t>nama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menunya.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Contoh</a:t>
            </a:r>
            <a:endParaRPr sz="14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90"/>
              </a:spcBef>
            </a:pPr>
            <a:r>
              <a:rPr sz="1400" dirty="0">
                <a:latin typeface="Calibri"/>
                <a:cs typeface="Calibri"/>
              </a:rPr>
              <a:t>:</a:t>
            </a:r>
            <a:r>
              <a:rPr sz="1400" spc="-5" dirty="0">
                <a:latin typeface="Calibri"/>
                <a:cs typeface="Calibri"/>
              </a:rPr>
              <a:t> “1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</a:t>
            </a:r>
            <a:r>
              <a:rPr sz="1400" spc="-5" dirty="0">
                <a:latin typeface="Calibri"/>
                <a:cs typeface="Calibri"/>
              </a:rPr>
              <a:t> Jeruk..,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Jus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Alpukat”</a:t>
            </a:r>
            <a:endParaRPr sz="1400">
              <a:latin typeface="Calibri"/>
              <a:cs typeface="Calibri"/>
            </a:endParaRPr>
          </a:p>
          <a:p>
            <a:pPr marL="469265" marR="555625" indent="-228600">
              <a:lnSpc>
                <a:spcPts val="1970"/>
              </a:lnSpc>
              <a:spcBef>
                <a:spcPts val="110"/>
              </a:spcBef>
              <a:buAutoNum type="arabicPeriod" startAt="4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Letakkan pesanan di </a:t>
            </a:r>
            <a:r>
              <a:rPr sz="1400" dirty="0">
                <a:latin typeface="Calibri"/>
                <a:cs typeface="Calibri"/>
              </a:rPr>
              <a:t>meja customer </a:t>
            </a:r>
            <a:r>
              <a:rPr sz="1400" spc="-5" dirty="0">
                <a:latin typeface="Calibri"/>
                <a:cs typeface="Calibri"/>
              </a:rPr>
              <a:t>secara perlahan. </a:t>
            </a:r>
            <a:r>
              <a:rPr sz="1400" dirty="0">
                <a:latin typeface="Calibri"/>
                <a:cs typeface="Calibri"/>
              </a:rPr>
              <a:t>Jangan </a:t>
            </a:r>
            <a:r>
              <a:rPr sz="1400" spc="-5" dirty="0">
                <a:latin typeface="Calibri"/>
                <a:cs typeface="Calibri"/>
              </a:rPr>
              <a:t>sampai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menimbulkan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suara.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160"/>
              </a:spcBef>
              <a:buAutoNum type="arabicPeriod" startAt="4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Jika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telah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lengkap/tersaji,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persilahkan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customer</a:t>
            </a:r>
            <a:endParaRPr sz="1400">
              <a:latin typeface="Calibri"/>
              <a:cs typeface="Calibri"/>
            </a:endParaRPr>
          </a:p>
          <a:p>
            <a:pPr marL="469265" marR="76835">
              <a:lnSpc>
                <a:spcPts val="198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untuk menikmati hidangan.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Contoh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:”Semua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sudah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lengkap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pak,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selamat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menikmati..”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Calibri"/>
              <a:cs typeface="Calibri"/>
            </a:endParaRPr>
          </a:p>
          <a:p>
            <a:pPr marL="1524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ETIKA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SERVICE</a:t>
            </a:r>
            <a:endParaRPr sz="1800">
              <a:latin typeface="Calibri"/>
              <a:cs typeface="Calibri"/>
            </a:endParaRPr>
          </a:p>
          <a:p>
            <a:pPr marL="12700" marR="149225">
              <a:lnSpc>
                <a:spcPct val="117500"/>
              </a:lnSpc>
              <a:spcBef>
                <a:spcPts val="1090"/>
              </a:spcBef>
            </a:pPr>
            <a:r>
              <a:rPr sz="1400" dirty="0">
                <a:latin typeface="Calibri"/>
                <a:cs typeface="Calibri"/>
              </a:rPr>
              <a:t>Ada </a:t>
            </a:r>
            <a:r>
              <a:rPr sz="1400" spc="-5" dirty="0">
                <a:latin typeface="Calibri"/>
                <a:cs typeface="Calibri"/>
              </a:rPr>
              <a:t>hal-hal yang perlu diperhatikan oleh </a:t>
            </a:r>
            <a:r>
              <a:rPr sz="1400" dirty="0">
                <a:latin typeface="Calibri"/>
                <a:cs typeface="Calibri"/>
              </a:rPr>
              <a:t>seorang waiter </a:t>
            </a:r>
            <a:r>
              <a:rPr sz="1400" spc="-5" dirty="0">
                <a:latin typeface="Calibri"/>
                <a:cs typeface="Calibri"/>
              </a:rPr>
              <a:t>saat berada di </a:t>
            </a:r>
            <a:r>
              <a:rPr sz="1400" dirty="0">
                <a:latin typeface="Calibri"/>
                <a:cs typeface="Calibri"/>
              </a:rPr>
              <a:t>floor,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 mana customer </a:t>
            </a:r>
            <a:r>
              <a:rPr sz="1400" spc="-5" dirty="0">
                <a:latin typeface="Calibri"/>
                <a:cs typeface="Calibri"/>
              </a:rPr>
              <a:t>dapat </a:t>
            </a:r>
            <a:r>
              <a:rPr sz="1400" dirty="0">
                <a:latin typeface="Calibri"/>
                <a:cs typeface="Calibri"/>
              </a:rPr>
              <a:t>melihat </a:t>
            </a:r>
            <a:r>
              <a:rPr sz="1400" spc="-5" dirty="0">
                <a:latin typeface="Calibri"/>
                <a:cs typeface="Calibri"/>
              </a:rPr>
              <a:t>secara langsung </a:t>
            </a:r>
            <a:r>
              <a:rPr sz="1400" dirty="0">
                <a:latin typeface="Calibri"/>
                <a:cs typeface="Calibri"/>
              </a:rPr>
              <a:t>aktivitas </a:t>
            </a:r>
            <a:r>
              <a:rPr sz="1400" spc="-5" dirty="0">
                <a:latin typeface="Calibri"/>
                <a:cs typeface="Calibri"/>
              </a:rPr>
              <a:t>apa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dilakukan oleh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waitress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restoran. </a:t>
            </a:r>
            <a:r>
              <a:rPr sz="1400" dirty="0">
                <a:latin typeface="Calibri"/>
                <a:cs typeface="Calibri"/>
              </a:rPr>
              <a:t>Berikut </a:t>
            </a:r>
            <a:r>
              <a:rPr sz="1400" spc="-5" dirty="0">
                <a:latin typeface="Calibri"/>
                <a:cs typeface="Calibri"/>
              </a:rPr>
              <a:t>diantaranya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663" y="7044954"/>
            <a:ext cx="4894580" cy="1863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Sikap</a:t>
            </a:r>
            <a:r>
              <a:rPr sz="1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Standby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Berdiri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sikap sempurna namun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tetap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relax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Tidak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menekuk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kaki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Tidak melipat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depan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dada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Tidak memasukkan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tangan ke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saku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celana</a:t>
            </a:r>
            <a:r>
              <a:rPr sz="1400" dirty="0">
                <a:latin typeface="Calibri"/>
                <a:cs typeface="Calibri"/>
              </a:rPr>
              <a:t> atau </a:t>
            </a:r>
            <a:r>
              <a:rPr sz="1400" spc="-5" dirty="0">
                <a:latin typeface="Calibri"/>
                <a:cs typeface="Calibri"/>
              </a:rPr>
              <a:t>saku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upround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Tidak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bersandar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dinding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Tidak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membelakangi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kecuali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suatu</a:t>
            </a:r>
            <a:r>
              <a:rPr sz="1400" spc="-5" dirty="0">
                <a:latin typeface="Calibri"/>
                <a:cs typeface="Calibri"/>
              </a:rPr>
              <a:t> pekerjaan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894042"/>
            <a:ext cx="31680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7.</a:t>
            </a:r>
            <a:r>
              <a:rPr sz="1400" spc="4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 fokus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sigap</a:t>
            </a:r>
            <a:r>
              <a:rPr sz="1400" dirty="0">
                <a:latin typeface="Calibri"/>
                <a:cs typeface="Calibri"/>
              </a:rPr>
              <a:t> melayani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663" y="1646858"/>
            <a:ext cx="5926455" cy="399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Membawa</a:t>
            </a:r>
            <a:r>
              <a:rPr sz="1400" b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Tray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Buka</a:t>
            </a:r>
            <a:r>
              <a:rPr sz="1400" spc="-5" dirty="0">
                <a:latin typeface="Calibri"/>
                <a:cs typeface="Calibri"/>
              </a:rPr>
              <a:t> lebar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telapak</a:t>
            </a:r>
            <a:r>
              <a:rPr sz="1400" dirty="0">
                <a:latin typeface="Calibri"/>
                <a:cs typeface="Calibri"/>
              </a:rPr>
              <a:t> tangan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kiri </a:t>
            </a:r>
            <a:r>
              <a:rPr sz="1400" spc="-5" dirty="0">
                <a:latin typeface="Calibri"/>
                <a:cs typeface="Calibri"/>
              </a:rPr>
              <a:t>sebagai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tumpuan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tray</a:t>
            </a:r>
            <a:endParaRPr sz="1400">
              <a:latin typeface="Calibri"/>
              <a:cs typeface="Calibri"/>
            </a:endParaRPr>
          </a:p>
          <a:p>
            <a:pPr marL="469265" marR="5080" indent="-228600">
              <a:lnSpc>
                <a:spcPct val="117200"/>
              </a:lnSpc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Usahakan membawa tray </a:t>
            </a:r>
            <a:r>
              <a:rPr sz="1400" spc="-5" dirty="0">
                <a:latin typeface="Calibri"/>
                <a:cs typeface="Calibri"/>
              </a:rPr>
              <a:t>dengan </a:t>
            </a:r>
            <a:r>
              <a:rPr sz="1400" dirty="0">
                <a:latin typeface="Calibri"/>
                <a:cs typeface="Calibri"/>
              </a:rPr>
              <a:t>1 tangan, yaitu </a:t>
            </a:r>
            <a:r>
              <a:rPr sz="1400" spc="-5" dirty="0">
                <a:latin typeface="Calibri"/>
                <a:cs typeface="Calibri"/>
              </a:rPr>
              <a:t>menggunakan </a:t>
            </a:r>
            <a:r>
              <a:rPr sz="1400" dirty="0">
                <a:latin typeface="Calibri"/>
                <a:cs typeface="Calibri"/>
              </a:rPr>
              <a:t>tangan kiri.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Posisi tray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sejajar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bahu 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posisi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membentuk huruf V.</a:t>
            </a:r>
            <a:endParaRPr sz="1400">
              <a:latin typeface="Calibri"/>
              <a:cs typeface="Calibri"/>
            </a:endParaRPr>
          </a:p>
          <a:p>
            <a:pPr marL="469265" marR="157480" indent="-228600">
              <a:lnSpc>
                <a:spcPct val="116799"/>
              </a:lnSpc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Jika </a:t>
            </a:r>
            <a:r>
              <a:rPr sz="1400" spc="-5" dirty="0">
                <a:latin typeface="Calibri"/>
                <a:cs typeface="Calibri"/>
              </a:rPr>
              <a:t>belum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mahir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membawa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tray,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bawalah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tangan</a:t>
            </a:r>
            <a:r>
              <a:rPr sz="1400" dirty="0">
                <a:latin typeface="Calibri"/>
                <a:cs typeface="Calibri"/>
              </a:rPr>
              <a:t> kiri.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Posisi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tray </a:t>
            </a:r>
            <a:r>
              <a:rPr sz="1400" spc="-5" dirty="0">
                <a:latin typeface="Calibri"/>
                <a:cs typeface="Calibri"/>
              </a:rPr>
              <a:t>sejajar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pinggang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posisi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membentuk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huruf L.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Membawa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Tray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Kosong</a:t>
            </a:r>
            <a:endParaRPr sz="1400">
              <a:latin typeface="Calibri"/>
              <a:cs typeface="Calibri"/>
            </a:endParaRPr>
          </a:p>
          <a:p>
            <a:pPr marL="469265" marR="347345" indent="-228600">
              <a:lnSpc>
                <a:spcPct val="117200"/>
              </a:lnSpc>
              <a:spcBef>
                <a:spcPts val="98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Tidak menjinjing</a:t>
            </a:r>
            <a:r>
              <a:rPr sz="1400" dirty="0">
                <a:latin typeface="Calibri"/>
                <a:cs typeface="Calibri"/>
              </a:rPr>
              <a:t> tray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kosong. </a:t>
            </a:r>
            <a:r>
              <a:rPr sz="1400" spc="-5" dirty="0">
                <a:latin typeface="Calibri"/>
                <a:cs typeface="Calibri"/>
              </a:rPr>
              <a:t>Meski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kosong,</a:t>
            </a:r>
            <a:r>
              <a:rPr sz="1400" dirty="0">
                <a:latin typeface="Calibri"/>
                <a:cs typeface="Calibri"/>
              </a:rPr>
              <a:t> tray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 dibawa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tetap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diletakkan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atas </a:t>
            </a:r>
            <a:r>
              <a:rPr sz="1400" spc="-5" dirty="0">
                <a:latin typeface="Calibri"/>
                <a:cs typeface="Calibri"/>
              </a:rPr>
              <a:t>telapak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kiri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Tidak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menggunakan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clear</a:t>
            </a:r>
            <a:r>
              <a:rPr sz="1400" spc="-5" dirty="0">
                <a:latin typeface="Calibri"/>
                <a:cs typeface="Calibri"/>
              </a:rPr>
              <a:t> up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Gunakan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cek/bill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tray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membawa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kembalian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663" y="6153414"/>
            <a:ext cx="3582035" cy="286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Hal-hal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yang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harus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dihindari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saat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berada</a:t>
            </a:r>
            <a:r>
              <a:rPr sz="14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floor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Menggaruk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berulang-ulang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Meludah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Mengupil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Mengorek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kuping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Menguyah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makanan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Berteriak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Berlari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75"/>
              </a:spcBef>
              <a:buAutoNum type="arabicPeriod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Menatap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sopan</a:t>
            </a:r>
            <a:endParaRPr sz="14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Cemberut</a:t>
            </a:r>
            <a:endParaRPr sz="1400">
              <a:latin typeface="Calibri"/>
              <a:cs typeface="Calibri"/>
            </a:endParaRPr>
          </a:p>
          <a:p>
            <a:pPr marL="509270" indent="-26924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509905" algn="l"/>
              </a:tabLst>
            </a:pPr>
            <a:r>
              <a:rPr sz="1400" dirty="0">
                <a:latin typeface="Calibri"/>
                <a:cs typeface="Calibri"/>
              </a:rPr>
              <a:t>Jutek/judes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835" y="1212595"/>
            <a:ext cx="5798820" cy="7281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 DISH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WASHER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/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STEWARD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 </a:t>
            </a:r>
            <a:r>
              <a:rPr sz="1400" spc="-5" dirty="0">
                <a:latin typeface="Calibri"/>
                <a:cs typeface="Calibri"/>
              </a:rPr>
              <a:t>tugas-tugas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Washer /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Steward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7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spc="-5" dirty="0">
                <a:latin typeface="Calibri"/>
                <a:cs typeface="Calibri"/>
              </a:rPr>
              <a:t>Mencuci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saji,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seperti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piring,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gelas,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sendok,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garpu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lainnya.</a:t>
            </a:r>
            <a:endParaRPr sz="1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95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spc="-5" dirty="0">
                <a:latin typeface="Calibri"/>
                <a:cs typeface="Calibri"/>
              </a:rPr>
              <a:t>Mencuci peralatan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masak, </a:t>
            </a:r>
            <a:r>
              <a:rPr sz="1400" spc="-5" dirty="0">
                <a:latin typeface="Calibri"/>
                <a:cs typeface="Calibri"/>
              </a:rPr>
              <a:t>seperti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panci,</a:t>
            </a:r>
            <a:r>
              <a:rPr sz="1400" dirty="0">
                <a:latin typeface="Calibri"/>
                <a:cs typeface="Calibri"/>
              </a:rPr>
              <a:t> kuali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lainnya.</a:t>
            </a:r>
            <a:endParaRPr sz="1400">
              <a:latin typeface="Calibri"/>
              <a:cs typeface="Calibri"/>
            </a:endParaRPr>
          </a:p>
          <a:p>
            <a:pPr marL="241300" marR="5080" indent="-229235">
              <a:lnSpc>
                <a:spcPts val="1970"/>
              </a:lnSpc>
              <a:spcBef>
                <a:spcPts val="310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polishing (mengelap dan </a:t>
            </a:r>
            <a:r>
              <a:rPr sz="1400" dirty="0">
                <a:latin typeface="Calibri"/>
                <a:cs typeface="Calibri"/>
              </a:rPr>
              <a:t>mengeringkan) </a:t>
            </a:r>
            <a:r>
              <a:rPr sz="1400" spc="-5" dirty="0">
                <a:latin typeface="Calibri"/>
                <a:cs typeface="Calibri"/>
              </a:rPr>
              <a:t>peralatan saji yang telah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dicuci</a:t>
            </a:r>
            <a:endParaRPr sz="1400">
              <a:latin typeface="Calibri"/>
              <a:cs typeface="Calibri"/>
            </a:endParaRPr>
          </a:p>
          <a:p>
            <a:pPr marL="241300" marR="407034" indent="-229235">
              <a:lnSpc>
                <a:spcPts val="1960"/>
              </a:lnSpc>
              <a:spcBef>
                <a:spcPts val="290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spc="-5" dirty="0">
                <a:latin typeface="Calibri"/>
                <a:cs typeface="Calibri"/>
              </a:rPr>
              <a:t>Mendistribusikan</a:t>
            </a:r>
            <a:r>
              <a:rPr sz="1400" dirty="0">
                <a:latin typeface="Calibri"/>
                <a:cs typeface="Calibri"/>
              </a:rPr>
              <a:t> (mengantar)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saji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masak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telah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bersih </a:t>
            </a:r>
            <a:r>
              <a:rPr sz="1400" spc="-10" dirty="0">
                <a:latin typeface="Calibri"/>
                <a:cs typeface="Calibri"/>
              </a:rPr>
              <a:t>ke</a:t>
            </a:r>
            <a:r>
              <a:rPr sz="1400" dirty="0">
                <a:latin typeface="Calibri"/>
                <a:cs typeface="Calibri"/>
              </a:rPr>
              <a:t> bagian</a:t>
            </a:r>
            <a:r>
              <a:rPr sz="1400" spc="-5" dirty="0">
                <a:latin typeface="Calibri"/>
                <a:cs typeface="Calibri"/>
              </a:rPr>
              <a:t> service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kitchen</a:t>
            </a:r>
            <a:endParaRPr sz="1400">
              <a:latin typeface="Calibri"/>
              <a:cs typeface="Calibri"/>
            </a:endParaRPr>
          </a:p>
          <a:p>
            <a:pPr marL="241300" marR="152400" indent="-229235">
              <a:lnSpc>
                <a:spcPts val="1960"/>
              </a:lnSpc>
              <a:spcBef>
                <a:spcPts val="295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dirty="0">
                <a:latin typeface="Calibri"/>
                <a:cs typeface="Calibri"/>
              </a:rPr>
              <a:t>Membantu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waiter melakukan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clear</a:t>
            </a:r>
            <a:r>
              <a:rPr sz="1400" spc="-5" dirty="0">
                <a:latin typeface="Calibri"/>
                <a:cs typeface="Calibri"/>
              </a:rPr>
              <a:t> up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saat </a:t>
            </a:r>
            <a:r>
              <a:rPr sz="1400" spc="-5" dirty="0">
                <a:latin typeface="Calibri"/>
                <a:cs typeface="Calibri"/>
              </a:rPr>
              <a:t>kondisi</a:t>
            </a:r>
            <a:r>
              <a:rPr sz="1400" dirty="0">
                <a:latin typeface="Calibri"/>
                <a:cs typeface="Calibri"/>
              </a:rPr>
              <a:t> ramai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belum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cucian</a:t>
            </a:r>
            <a:endParaRPr sz="1400">
              <a:latin typeface="Calibri"/>
              <a:cs typeface="Calibri"/>
            </a:endParaRPr>
          </a:p>
          <a:p>
            <a:pPr marL="241300" marR="69215" indent="-229235">
              <a:lnSpc>
                <a:spcPts val="1970"/>
              </a:lnSpc>
              <a:spcBef>
                <a:spcPts val="280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dirty="0">
                <a:latin typeface="Calibri"/>
                <a:cs typeface="Calibri"/>
              </a:rPr>
              <a:t>Menyiapkan air </a:t>
            </a:r>
            <a:r>
              <a:rPr sz="1400" spc="-5" dirty="0">
                <a:latin typeface="Calibri"/>
                <a:cs typeface="Calibri"/>
              </a:rPr>
              <a:t>panas untuk </a:t>
            </a:r>
            <a:r>
              <a:rPr sz="1400" dirty="0">
                <a:latin typeface="Calibri"/>
                <a:cs typeface="Calibri"/>
              </a:rPr>
              <a:t>keperluan merendam </a:t>
            </a:r>
            <a:r>
              <a:rPr sz="1400" spc="-5" dirty="0">
                <a:latin typeface="Calibri"/>
                <a:cs typeface="Calibri"/>
              </a:rPr>
              <a:t>peralatan </a:t>
            </a:r>
            <a:r>
              <a:rPr sz="1400" dirty="0">
                <a:latin typeface="Calibri"/>
                <a:cs typeface="Calibri"/>
              </a:rPr>
              <a:t>saji kotor yang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banyak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lemak</a:t>
            </a:r>
            <a:r>
              <a:rPr sz="1400" dirty="0">
                <a:latin typeface="Calibri"/>
                <a:cs typeface="Calibri"/>
              </a:rPr>
              <a:t> atau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minyak</a:t>
            </a:r>
            <a:r>
              <a:rPr sz="1400" spc="-5" dirty="0">
                <a:latin typeface="Calibri"/>
                <a:cs typeface="Calibri"/>
              </a:rPr>
              <a:t> sebelum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dicuci</a:t>
            </a:r>
            <a:endParaRPr sz="1400">
              <a:latin typeface="Calibri"/>
              <a:cs typeface="Calibri"/>
            </a:endParaRPr>
          </a:p>
          <a:p>
            <a:pPr marL="241300" marR="391795" indent="-229235">
              <a:lnSpc>
                <a:spcPts val="1960"/>
              </a:lnSpc>
              <a:spcBef>
                <a:spcPts val="295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dirty="0">
                <a:latin typeface="Calibri"/>
                <a:cs typeface="Calibri"/>
              </a:rPr>
              <a:t>Menyiapkan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sabun</a:t>
            </a:r>
            <a:r>
              <a:rPr sz="1400" dirty="0">
                <a:latin typeface="Calibri"/>
                <a:cs typeface="Calibri"/>
              </a:rPr>
              <a:t> cuci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piring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(chemical)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digunakan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mencuci</a:t>
            </a:r>
            <a:r>
              <a:rPr sz="1400" dirty="0">
                <a:latin typeface="Calibri"/>
                <a:cs typeface="Calibri"/>
              </a:rPr>
              <a:t> peralatan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saji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 </a:t>
            </a:r>
            <a:r>
              <a:rPr sz="1400" dirty="0">
                <a:latin typeface="Calibri"/>
                <a:cs typeface="Calibri"/>
              </a:rPr>
              <a:t>memasak</a:t>
            </a:r>
            <a:endParaRPr sz="1400">
              <a:latin typeface="Calibri"/>
              <a:cs typeface="Calibri"/>
            </a:endParaRPr>
          </a:p>
          <a:p>
            <a:pPr marL="241300" marR="795020" indent="-229235">
              <a:lnSpc>
                <a:spcPts val="1960"/>
              </a:lnSpc>
              <a:spcBef>
                <a:spcPts val="290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dirty="0">
                <a:latin typeface="Calibri"/>
                <a:cs typeface="Calibri"/>
              </a:rPr>
              <a:t>Membersihkan </a:t>
            </a:r>
            <a:r>
              <a:rPr sz="1400" spc="-5" dirty="0">
                <a:latin typeface="Calibri"/>
                <a:cs typeface="Calibri"/>
              </a:rPr>
              <a:t>sink (bak cuci), </a:t>
            </a:r>
            <a:r>
              <a:rPr sz="1400" dirty="0">
                <a:latin typeface="Calibri"/>
                <a:cs typeface="Calibri"/>
              </a:rPr>
              <a:t>grease trap </a:t>
            </a:r>
            <a:r>
              <a:rPr sz="1400" spc="-5" dirty="0">
                <a:latin typeface="Calibri"/>
                <a:cs typeface="Calibri"/>
              </a:rPr>
              <a:t>(perangkap lemak) dan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merapikan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kembali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 kerja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washer</a:t>
            </a:r>
            <a:endParaRPr sz="1400">
              <a:latin typeface="Calibri"/>
              <a:cs typeface="Calibri"/>
            </a:endParaRPr>
          </a:p>
          <a:p>
            <a:pPr marL="241300" marR="412115" indent="-229235">
              <a:lnSpc>
                <a:spcPts val="1970"/>
              </a:lnSpc>
              <a:spcBef>
                <a:spcPts val="285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spc="-5" dirty="0">
                <a:latin typeface="Calibri"/>
                <a:cs typeface="Calibri"/>
              </a:rPr>
              <a:t>Membuang sampah </a:t>
            </a:r>
            <a:r>
              <a:rPr sz="1400" dirty="0">
                <a:latin typeface="Calibri"/>
                <a:cs typeface="Calibri"/>
              </a:rPr>
              <a:t>yang telah </a:t>
            </a:r>
            <a:r>
              <a:rPr sz="1400" spc="-5" dirty="0">
                <a:latin typeface="Calibri"/>
                <a:cs typeface="Calibri"/>
              </a:rPr>
              <a:t>dibungkus dalam polybag (plastik hitam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wadah </a:t>
            </a:r>
            <a:r>
              <a:rPr sz="1400" spc="-5" dirty="0">
                <a:latin typeface="Calibri"/>
                <a:cs typeface="Calibri"/>
              </a:rPr>
              <a:t>sampah)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 </a:t>
            </a:r>
            <a:r>
              <a:rPr sz="1400" spc="-5" dirty="0">
                <a:latin typeface="Calibri"/>
                <a:cs typeface="Calibri"/>
              </a:rPr>
              <a:t>tempat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pembuangan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sampah</a:t>
            </a:r>
            <a:endParaRPr sz="1400">
              <a:latin typeface="Calibri"/>
              <a:cs typeface="Calibri"/>
            </a:endParaRPr>
          </a:p>
          <a:p>
            <a:pPr marL="241300" marR="67310" indent="-229235">
              <a:lnSpc>
                <a:spcPts val="1960"/>
              </a:lnSpc>
              <a:spcBef>
                <a:spcPts val="290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dirty="0">
                <a:latin typeface="Calibri"/>
                <a:cs typeface="Calibri"/>
              </a:rPr>
              <a:t>Mencatat </a:t>
            </a:r>
            <a:r>
              <a:rPr sz="1400" spc="-5" dirty="0">
                <a:latin typeface="Calibri"/>
                <a:cs typeface="Calibri"/>
              </a:rPr>
              <a:t>lost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break (hilang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pecah/rusak)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misalnya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mencuci,</a:t>
            </a:r>
            <a:r>
              <a:rPr sz="1400" spc="-5" dirty="0">
                <a:latin typeface="Calibri"/>
                <a:cs typeface="Calibri"/>
              </a:rPr>
              <a:t> ada</a:t>
            </a:r>
            <a:r>
              <a:rPr sz="1400" dirty="0">
                <a:latin typeface="Calibri"/>
                <a:cs typeface="Calibri"/>
              </a:rPr>
              <a:t> gelas yang </a:t>
            </a:r>
            <a:r>
              <a:rPr sz="1400" spc="-5" dirty="0">
                <a:latin typeface="Calibri"/>
                <a:cs typeface="Calibri"/>
              </a:rPr>
              <a:t>jatuh 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pecah,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crew </a:t>
            </a:r>
            <a:r>
              <a:rPr sz="1400" spc="-5" dirty="0">
                <a:latin typeface="Calibri"/>
                <a:cs typeface="Calibri"/>
              </a:rPr>
              <a:t>dish </a:t>
            </a:r>
            <a:r>
              <a:rPr sz="1400" dirty="0">
                <a:latin typeface="Calibri"/>
                <a:cs typeface="Calibri"/>
              </a:rPr>
              <a:t>washer</a:t>
            </a:r>
            <a:r>
              <a:rPr sz="1400" spc="-5" dirty="0">
                <a:latin typeface="Calibri"/>
                <a:cs typeface="Calibri"/>
              </a:rPr>
              <a:t> harus</a:t>
            </a:r>
            <a:endParaRPr sz="1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75"/>
              </a:spcBef>
            </a:pPr>
            <a:r>
              <a:rPr sz="1400" spc="-5" dirty="0">
                <a:latin typeface="Calibri"/>
                <a:cs typeface="Calibri"/>
              </a:rPr>
              <a:t>mencatatnya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break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berikut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keterangan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sebab</a:t>
            </a:r>
            <a:endParaRPr sz="1400">
              <a:latin typeface="Calibri"/>
              <a:cs typeface="Calibri"/>
            </a:endParaRPr>
          </a:p>
          <a:p>
            <a:pPr marL="241300" marR="248285">
              <a:lnSpc>
                <a:spcPct val="116799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terjadinya.</a:t>
            </a:r>
            <a:r>
              <a:rPr sz="1400" spc="3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Keterangan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kolom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 </a:t>
            </a:r>
            <a:r>
              <a:rPr sz="1400" dirty="0">
                <a:latin typeface="Calibri"/>
                <a:cs typeface="Calibri"/>
              </a:rPr>
              <a:t>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lost and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break </a:t>
            </a:r>
            <a:r>
              <a:rPr sz="1400" dirty="0">
                <a:latin typeface="Calibri"/>
                <a:cs typeface="Calibri"/>
              </a:rPr>
              <a:t>antara </a:t>
            </a:r>
            <a:r>
              <a:rPr sz="1400" spc="-5" dirty="0">
                <a:latin typeface="Calibri"/>
                <a:cs typeface="Calibri"/>
              </a:rPr>
              <a:t>lain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nomor, nama peralatan, jumlah, </a:t>
            </a:r>
            <a:r>
              <a:rPr sz="1400" dirty="0">
                <a:latin typeface="Calibri"/>
                <a:cs typeface="Calibri"/>
              </a:rPr>
              <a:t>keterangan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spc="-10" dirty="0">
                <a:latin typeface="Calibri"/>
                <a:cs typeface="Calibri"/>
              </a:rPr>
              <a:t>nama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crew.</a:t>
            </a:r>
            <a:endParaRPr sz="1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175"/>
              </a:spcBef>
              <a:buSzPct val="128571"/>
              <a:buFont typeface="Wingdings"/>
              <a:buChar char=""/>
              <a:tabLst>
                <a:tab pos="241935" algn="l"/>
              </a:tabLst>
            </a:pPr>
            <a:r>
              <a:rPr sz="1400" dirty="0">
                <a:latin typeface="Calibri"/>
                <a:cs typeface="Calibri"/>
              </a:rPr>
              <a:t>Mengisi</a:t>
            </a:r>
            <a:r>
              <a:rPr sz="1400" spc="-5" dirty="0">
                <a:latin typeface="Calibri"/>
                <a:cs typeface="Calibri"/>
              </a:rPr>
              <a:t> 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membaca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log book dish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washer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1212595"/>
            <a:ext cx="5742305" cy="7763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MARKETING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ONLINE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tugas-tugas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Online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 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0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Menjaga website </a:t>
            </a:r>
            <a:r>
              <a:rPr sz="1400" spc="-5" dirty="0">
                <a:latin typeface="Calibri"/>
                <a:cs typeface="Calibri"/>
              </a:rPr>
              <a:t>restoran </a:t>
            </a:r>
            <a:r>
              <a:rPr sz="1400" dirty="0">
                <a:latin typeface="Calibri"/>
                <a:cs typeface="Calibri"/>
              </a:rPr>
              <a:t>agar </a:t>
            </a:r>
            <a:r>
              <a:rPr sz="1400" spc="-5" dirty="0">
                <a:latin typeface="Calibri"/>
                <a:cs typeface="Calibri"/>
              </a:rPr>
              <a:t>tetap up </a:t>
            </a:r>
            <a:r>
              <a:rPr sz="140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date. Online </a:t>
            </a:r>
            <a:r>
              <a:rPr sz="1400" dirty="0">
                <a:latin typeface="Calibri"/>
                <a:cs typeface="Calibri"/>
              </a:rPr>
              <a:t>Marketing </a:t>
            </a:r>
            <a:r>
              <a:rPr sz="1400" spc="-5" dirty="0">
                <a:latin typeface="Calibri"/>
                <a:cs typeface="Calibri"/>
              </a:rPr>
              <a:t>bertugas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</a:t>
            </a: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update </a:t>
            </a:r>
            <a:r>
              <a:rPr sz="1400" dirty="0">
                <a:latin typeface="Calibri"/>
                <a:cs typeface="Calibri"/>
              </a:rPr>
              <a:t>website </a:t>
            </a:r>
            <a:r>
              <a:rPr sz="1400" spc="-5" dirty="0">
                <a:latin typeface="Calibri"/>
                <a:cs typeface="Calibri"/>
              </a:rPr>
              <a:t>secara berkala, baik berupa </a:t>
            </a:r>
            <a:r>
              <a:rPr sz="1400" dirty="0">
                <a:latin typeface="Calibri"/>
                <a:cs typeface="Calibri"/>
              </a:rPr>
              <a:t>artikel </a:t>
            </a:r>
            <a:r>
              <a:rPr sz="1400" spc="-5" dirty="0">
                <a:latin typeface="Calibri"/>
                <a:cs typeface="Calibri"/>
              </a:rPr>
              <a:t>umum,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promosi, maupun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informasi lain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berkaitan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48260" indent="-228600">
              <a:lnSpc>
                <a:spcPct val="117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Menjaring </a:t>
            </a:r>
            <a:r>
              <a:rPr sz="1400" spc="-5" dirty="0">
                <a:latin typeface="Calibri"/>
                <a:cs typeface="Calibri"/>
              </a:rPr>
              <a:t>pelanggan di media social. Media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jejaring sosial seperti </a:t>
            </a:r>
            <a:r>
              <a:rPr sz="1400" dirty="0">
                <a:latin typeface="Calibri"/>
                <a:cs typeface="Calibri"/>
              </a:rPr>
              <a:t> Google </a:t>
            </a:r>
            <a:r>
              <a:rPr sz="1400" spc="-5" dirty="0">
                <a:latin typeface="Calibri"/>
                <a:cs typeface="Calibri"/>
              </a:rPr>
              <a:t>Plus, Facebook, Twitter, </a:t>
            </a:r>
            <a:r>
              <a:rPr sz="1400" dirty="0">
                <a:latin typeface="Calibri"/>
                <a:cs typeface="Calibri"/>
              </a:rPr>
              <a:t>Instagram, </a:t>
            </a:r>
            <a:r>
              <a:rPr sz="1400" spc="-5" dirty="0">
                <a:latin typeface="Calibri"/>
                <a:cs typeface="Calibri"/>
              </a:rPr>
              <a:t>Linkedin </a:t>
            </a:r>
            <a:r>
              <a:rPr sz="1400" spc="5" dirty="0">
                <a:latin typeface="Calibri"/>
                <a:cs typeface="Calibri"/>
              </a:rPr>
              <a:t>dan </a:t>
            </a:r>
            <a:r>
              <a:rPr sz="1400" spc="-5" dirty="0">
                <a:latin typeface="Calibri"/>
                <a:cs typeface="Calibri"/>
              </a:rPr>
              <a:t>lainnya, </a:t>
            </a:r>
            <a:r>
              <a:rPr sz="1400" dirty="0">
                <a:latin typeface="Calibri"/>
                <a:cs typeface="Calibri"/>
              </a:rPr>
              <a:t>adalah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tempat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strategis 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menjaring</a:t>
            </a:r>
            <a:r>
              <a:rPr sz="1400" dirty="0">
                <a:latin typeface="Calibri"/>
                <a:cs typeface="Calibri"/>
              </a:rPr>
              <a:t> pelanggan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serta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memancing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keterlibatan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emosional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menumbuhkan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loyalitas.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37465" indent="-228600">
              <a:lnSpc>
                <a:spcPct val="117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Menyediakan aplikasi </a:t>
            </a:r>
            <a:r>
              <a:rPr sz="1400" dirty="0">
                <a:latin typeface="Calibri"/>
                <a:cs typeface="Calibri"/>
              </a:rPr>
              <a:t>restoran.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memudahkan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 </a:t>
            </a:r>
            <a:r>
              <a:rPr sz="1400" dirty="0">
                <a:latin typeface="Calibri"/>
                <a:cs typeface="Calibri"/>
              </a:rPr>
              <a:t> melakukan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pemesanan,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Online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menyediakan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sebuah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aplikasi yang </a:t>
            </a:r>
            <a:r>
              <a:rPr sz="1400" spc="-5" dirty="0">
                <a:latin typeface="Calibri"/>
                <a:cs typeface="Calibri"/>
              </a:rPr>
              <a:t>dapat diunduh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di-download secara </a:t>
            </a:r>
            <a:r>
              <a:rPr sz="1400" dirty="0">
                <a:latin typeface="Calibri"/>
                <a:cs typeface="Calibri"/>
              </a:rPr>
              <a:t>gratis </a:t>
            </a:r>
            <a:r>
              <a:rPr sz="1400" spc="-5" dirty="0">
                <a:latin typeface="Calibri"/>
                <a:cs typeface="Calibri"/>
              </a:rPr>
              <a:t>di berbagai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layanan berbagi </a:t>
            </a:r>
            <a:r>
              <a:rPr sz="1400" dirty="0">
                <a:latin typeface="Calibri"/>
                <a:cs typeface="Calibri"/>
              </a:rPr>
              <a:t>aplikasi, </a:t>
            </a:r>
            <a:r>
              <a:rPr sz="1400" spc="-5" dirty="0">
                <a:latin typeface="Calibri"/>
                <a:cs typeface="Calibri"/>
              </a:rPr>
              <a:t>misalnya </a:t>
            </a:r>
            <a:r>
              <a:rPr sz="1400" dirty="0">
                <a:latin typeface="Calibri"/>
                <a:cs typeface="Calibri"/>
              </a:rPr>
              <a:t>Google Play </a:t>
            </a:r>
            <a:r>
              <a:rPr sz="1400" spc="-5" dirty="0">
                <a:latin typeface="Calibri"/>
                <a:cs typeface="Calibri"/>
              </a:rPr>
              <a:t>Store, Blackberry </a:t>
            </a:r>
            <a:r>
              <a:rPr sz="1400" dirty="0">
                <a:latin typeface="Calibri"/>
                <a:cs typeface="Calibri"/>
              </a:rPr>
              <a:t>World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2065" indent="-228600">
              <a:lnSpc>
                <a:spcPct val="117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sales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call.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Online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melakukan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penawaran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telefon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(sales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sall)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harinya.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call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berisi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penawaran</a:t>
            </a:r>
            <a:r>
              <a:rPr sz="1400" dirty="0">
                <a:latin typeface="Calibri"/>
                <a:cs typeface="Calibri"/>
              </a:rPr>
              <a:t> atau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tetapi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bisa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berupa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ucapan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selamat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ulang </a:t>
            </a:r>
            <a:r>
              <a:rPr sz="1400" spc="-5" dirty="0">
                <a:latin typeface="Calibri"/>
                <a:cs typeface="Calibri"/>
              </a:rPr>
              <a:t> tahun bagi </a:t>
            </a:r>
            <a:r>
              <a:rPr sz="1400" dirty="0">
                <a:latin typeface="Calibri"/>
                <a:cs typeface="Calibri"/>
              </a:rPr>
              <a:t>pelanggan </a:t>
            </a:r>
            <a:r>
              <a:rPr sz="1400" spc="-5" dirty="0">
                <a:latin typeface="Calibri"/>
                <a:cs typeface="Calibri"/>
              </a:rPr>
              <a:t>yang berulang </a:t>
            </a:r>
            <a:r>
              <a:rPr sz="1400" dirty="0">
                <a:latin typeface="Calibri"/>
                <a:cs typeface="Calibri"/>
              </a:rPr>
              <a:t>tahun </a:t>
            </a:r>
            <a:r>
              <a:rPr sz="1400" spc="-5" dirty="0">
                <a:latin typeface="Calibri"/>
                <a:cs typeface="Calibri"/>
              </a:rPr>
              <a:t>dan lainnya,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ditujukan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membangun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loyalitas </a:t>
            </a:r>
            <a:r>
              <a:rPr sz="1400" spc="-5" dirty="0">
                <a:latin typeface="Calibri"/>
                <a:cs typeface="Calibri"/>
              </a:rPr>
              <a:t>pelanggan.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49860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Mengirimkan</a:t>
            </a:r>
            <a:r>
              <a:rPr sz="1400" spc="-5" dirty="0">
                <a:latin typeface="Calibri"/>
                <a:cs typeface="Calibri"/>
              </a:rPr>
              <a:t> SMS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 yang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dapat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digunakan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oleh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Online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adalah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promo. Seperti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halnya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sales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call,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tidak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tetapi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bisa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lalu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lintas,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tips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sehat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lain-lain.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1106406"/>
            <a:ext cx="5774690" cy="427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133350" indent="-228600">
              <a:lnSpc>
                <a:spcPct val="11690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Meliput event yang tengah </a:t>
            </a:r>
            <a:r>
              <a:rPr sz="1400" spc="-5" dirty="0">
                <a:latin typeface="Calibri"/>
                <a:cs typeface="Calibri"/>
              </a:rPr>
              <a:t>berlangsung di </a:t>
            </a:r>
            <a:r>
              <a:rPr sz="1400" dirty="0">
                <a:latin typeface="Calibri"/>
                <a:cs typeface="Calibri"/>
              </a:rPr>
              <a:t>restoran. </a:t>
            </a:r>
            <a:r>
              <a:rPr sz="1400" spc="-5" dirty="0">
                <a:latin typeface="Calibri"/>
                <a:cs typeface="Calibri"/>
              </a:rPr>
              <a:t>Online </a:t>
            </a:r>
            <a:r>
              <a:rPr sz="1400" dirty="0">
                <a:latin typeface="Calibri"/>
                <a:cs typeface="Calibri"/>
              </a:rPr>
              <a:t>Marketing </a:t>
            </a:r>
            <a:r>
              <a:rPr sz="1400" spc="-5" dirty="0">
                <a:latin typeface="Calibri"/>
                <a:cs typeface="Calibri"/>
              </a:rPr>
              <a:t>juga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meliput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memberitakan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acara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event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apa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saja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tengah berlangsung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restoran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online. Website,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YouTube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jejaring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sosial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adalah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media penting</a:t>
            </a:r>
            <a:r>
              <a:rPr sz="1400" dirty="0">
                <a:latin typeface="Calibri"/>
                <a:cs typeface="Calibri"/>
              </a:rPr>
              <a:t> 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berkaitan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aktivitas </a:t>
            </a:r>
            <a:r>
              <a:rPr sz="1400" spc="-5" dirty="0">
                <a:latin typeface="Calibri"/>
                <a:cs typeface="Calibri"/>
              </a:rPr>
              <a:t>ini.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87325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Input Database pelanggan. Database pelanggan </a:t>
            </a:r>
            <a:r>
              <a:rPr sz="1400" dirty="0">
                <a:latin typeface="Calibri"/>
                <a:cs typeface="Calibri"/>
              </a:rPr>
              <a:t>adalah aset berharga </a:t>
            </a:r>
            <a:r>
              <a:rPr sz="1400" spc="-5" dirty="0">
                <a:latin typeface="Calibri"/>
                <a:cs typeface="Calibri"/>
              </a:rPr>
              <a:t>bagi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Marketing,</a:t>
            </a:r>
            <a:r>
              <a:rPr sz="1400" spc="3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itu,</a:t>
            </a:r>
            <a:r>
              <a:rPr sz="1400" dirty="0">
                <a:latin typeface="Calibri"/>
                <a:cs typeface="Calibri"/>
              </a:rPr>
              <a:t> Marketing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wajib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memiliki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database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meng-inputnya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 komputer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atau mencatatnya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buku Ekspedisi.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Mengisi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buku </a:t>
            </a:r>
            <a:r>
              <a:rPr sz="1400" dirty="0">
                <a:latin typeface="Calibri"/>
                <a:cs typeface="Calibri"/>
              </a:rPr>
              <a:t>kunjungan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Marketing.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kunjungan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Marketing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adalah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bukti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tertulis </a:t>
            </a:r>
            <a:r>
              <a:rPr sz="1400" spc="-5" dirty="0">
                <a:latin typeface="Calibri"/>
                <a:cs typeface="Calibri"/>
              </a:rPr>
              <a:t>bagi Marketing, baik Online </a:t>
            </a:r>
            <a:r>
              <a:rPr sz="1400" dirty="0">
                <a:latin typeface="Calibri"/>
                <a:cs typeface="Calibri"/>
              </a:rPr>
              <a:t>maupun </a:t>
            </a:r>
            <a:r>
              <a:rPr sz="1400" spc="-5" dirty="0">
                <a:latin typeface="Calibri"/>
                <a:cs typeface="Calibri"/>
              </a:rPr>
              <a:t>Offline Marketing dalam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menjalankan </a:t>
            </a:r>
            <a:r>
              <a:rPr sz="1400" dirty="0">
                <a:latin typeface="Calibri"/>
                <a:cs typeface="Calibri"/>
              </a:rPr>
              <a:t>aktivitas kesehariannya, </a:t>
            </a:r>
            <a:r>
              <a:rPr sz="1400" spc="-5" dirty="0">
                <a:latin typeface="Calibri"/>
                <a:cs typeface="Calibri"/>
              </a:rPr>
              <a:t>baik saat berada di </a:t>
            </a:r>
            <a:r>
              <a:rPr sz="1400" dirty="0">
                <a:latin typeface="Calibri"/>
                <a:cs typeface="Calibri"/>
              </a:rPr>
              <a:t>retoran, </a:t>
            </a:r>
            <a:r>
              <a:rPr sz="1400" spc="-5" dirty="0">
                <a:latin typeface="Calibri"/>
                <a:cs typeface="Calibri"/>
              </a:rPr>
              <a:t>maupun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 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lapangan.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1590" indent="-228600">
              <a:lnSpc>
                <a:spcPct val="1171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Menulis Logbook</a:t>
            </a:r>
            <a:r>
              <a:rPr sz="1400" dirty="0">
                <a:latin typeface="Calibri"/>
                <a:cs typeface="Calibri"/>
              </a:rPr>
              <a:t> Marketing.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mendokumentasikan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hal-hal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penting,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memo-memo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5" dirty="0">
                <a:latin typeface="Calibri"/>
                <a:cs typeface="Calibri"/>
              </a:rPr>
              <a:t> perlu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di-tindak-lanjuti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diwajibkan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mengisi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Logbook </a:t>
            </a:r>
            <a:r>
              <a:rPr sz="1400" dirty="0">
                <a:latin typeface="Calibri"/>
                <a:cs typeface="Calibri"/>
              </a:rPr>
              <a:t>Marketing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90955"/>
            <a:ext cx="5793105" cy="7621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MARKETING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OFFLINE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beberapa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offline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marketing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00">
              <a:latin typeface="Calibri"/>
              <a:cs typeface="Calibri"/>
            </a:endParaRPr>
          </a:p>
          <a:p>
            <a:pPr marL="240665" marR="223520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kunjungan penawaran. </a:t>
            </a:r>
            <a:r>
              <a:rPr sz="1400" dirty="0">
                <a:latin typeface="Calibri"/>
                <a:cs typeface="Calibri"/>
              </a:rPr>
              <a:t>Marketing </a:t>
            </a:r>
            <a:r>
              <a:rPr sz="1400" spc="-5" dirty="0">
                <a:latin typeface="Calibri"/>
                <a:cs typeface="Calibri"/>
              </a:rPr>
              <a:t>melakukan </a:t>
            </a:r>
            <a:r>
              <a:rPr sz="1400" dirty="0">
                <a:latin typeface="Calibri"/>
                <a:cs typeface="Calibri"/>
              </a:rPr>
              <a:t>kunjungan ke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Instansi,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Perusahaan,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Hotel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langsung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penawaran,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penawaran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maupun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kerja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bidang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marketing.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92710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Menentukan media </a:t>
            </a:r>
            <a:r>
              <a:rPr sz="1400" spc="-5" dirty="0">
                <a:latin typeface="Calibri"/>
                <a:cs typeface="Calibri"/>
              </a:rPr>
              <a:t>promosi yang digunakan. </a:t>
            </a:r>
            <a:r>
              <a:rPr sz="1400" dirty="0">
                <a:latin typeface="Calibri"/>
                <a:cs typeface="Calibri"/>
              </a:rPr>
              <a:t>Marketing </a:t>
            </a:r>
            <a:r>
              <a:rPr sz="1400" spc="-5" dirty="0">
                <a:latin typeface="Calibri"/>
                <a:cs typeface="Calibri"/>
              </a:rPr>
              <a:t>bertugas untuk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menentukan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media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promosi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terbaik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digunakan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alat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kerja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melakukan penawaran. </a:t>
            </a:r>
            <a:r>
              <a:rPr sz="1400" dirty="0">
                <a:latin typeface="Calibri"/>
                <a:cs typeface="Calibri"/>
              </a:rPr>
              <a:t>Media </a:t>
            </a:r>
            <a:r>
              <a:rPr sz="1400" spc="-5" dirty="0">
                <a:latin typeface="Calibri"/>
                <a:cs typeface="Calibri"/>
              </a:rPr>
              <a:t>promosi </a:t>
            </a:r>
            <a:r>
              <a:rPr sz="1400" dirty="0">
                <a:latin typeface="Calibri"/>
                <a:cs typeface="Calibri"/>
              </a:rPr>
              <a:t>tersebut </a:t>
            </a:r>
            <a:r>
              <a:rPr sz="1400" spc="-5" dirty="0">
                <a:latin typeface="Calibri"/>
                <a:cs typeface="Calibri"/>
              </a:rPr>
              <a:t>bisa berupa </a:t>
            </a:r>
            <a:r>
              <a:rPr sz="1400" dirty="0">
                <a:latin typeface="Calibri"/>
                <a:cs typeface="Calibri"/>
              </a:rPr>
              <a:t>Brosur,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Leaflet,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Iklan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koran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323215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koordinasi pesanan dengan semua pihak </a:t>
            </a:r>
            <a:r>
              <a:rPr sz="1400" dirty="0">
                <a:latin typeface="Calibri"/>
                <a:cs typeface="Calibri"/>
              </a:rPr>
              <a:t>terkait. Marketing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wajib </a:t>
            </a:r>
            <a:r>
              <a:rPr sz="1400" spc="-5" dirty="0">
                <a:latin typeface="Calibri"/>
                <a:cs typeface="Calibri"/>
              </a:rPr>
              <a:t>mengkoordinasikan secara baik semua pesanan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diterima dari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pelanggan </a:t>
            </a:r>
            <a:r>
              <a:rPr sz="1400" dirty="0">
                <a:latin typeface="Calibri"/>
                <a:cs typeface="Calibri"/>
              </a:rPr>
              <a:t>ke </a:t>
            </a:r>
            <a:r>
              <a:rPr sz="1400" spc="-5" dirty="0">
                <a:latin typeface="Calibri"/>
                <a:cs typeface="Calibri"/>
              </a:rPr>
              <a:t>semua pihak </a:t>
            </a:r>
            <a:r>
              <a:rPr sz="1400" dirty="0">
                <a:latin typeface="Calibri"/>
                <a:cs typeface="Calibri"/>
              </a:rPr>
              <a:t>terkait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restoran, mulai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Supervisor/Captain/Chief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Cook,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Cashier,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Chef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pihak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terkait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71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 inovasi program secara berkelanjutan. </a:t>
            </a:r>
            <a:r>
              <a:rPr sz="1400" dirty="0">
                <a:latin typeface="Calibri"/>
                <a:cs typeface="Calibri"/>
              </a:rPr>
              <a:t>Marketing harus </a:t>
            </a:r>
            <a:r>
              <a:rPr sz="1400" spc="-5" dirty="0">
                <a:latin typeface="Calibri"/>
                <a:cs typeface="Calibri"/>
              </a:rPr>
              <a:t>selalu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dapat berpikir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kreatif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membuat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inovasi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program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berkelanjutan.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ini penting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menghindari kejenuhan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dirasakan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33020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 </a:t>
            </a:r>
            <a:r>
              <a:rPr sz="1400" dirty="0">
                <a:latin typeface="Calibri"/>
                <a:cs typeface="Calibri"/>
              </a:rPr>
              <a:t>RAB </a:t>
            </a:r>
            <a:r>
              <a:rPr sz="1400" spc="-5" dirty="0">
                <a:latin typeface="Calibri"/>
                <a:cs typeface="Calibri"/>
              </a:rPr>
              <a:t>dan SOP dari program </a:t>
            </a:r>
            <a:r>
              <a:rPr sz="1400" dirty="0">
                <a:latin typeface="Calibri"/>
                <a:cs typeface="Calibri"/>
              </a:rPr>
              <a:t>yang akan </a:t>
            </a:r>
            <a:r>
              <a:rPr sz="1400" spc="-5" dirty="0">
                <a:latin typeface="Calibri"/>
                <a:cs typeface="Calibri"/>
              </a:rPr>
              <a:t>dijalankan. </a:t>
            </a:r>
            <a:r>
              <a:rPr sz="1400" dirty="0">
                <a:latin typeface="Calibri"/>
                <a:cs typeface="Calibri"/>
              </a:rPr>
              <a:t>Program </a:t>
            </a:r>
            <a:r>
              <a:rPr sz="1400" spc="-5" dirty="0">
                <a:latin typeface="Calibri"/>
                <a:cs typeface="Calibri"/>
              </a:rPr>
              <a:t>yang </a:t>
            </a:r>
            <a:r>
              <a:rPr sz="1400" dirty="0">
                <a:latin typeface="Calibri"/>
                <a:cs typeface="Calibri"/>
              </a:rPr>
              <a:t> telah </a:t>
            </a:r>
            <a:r>
              <a:rPr sz="1400" spc="-5" dirty="0">
                <a:latin typeface="Calibri"/>
                <a:cs typeface="Calibri"/>
              </a:rPr>
              <a:t>dibuat oleh </a:t>
            </a:r>
            <a:r>
              <a:rPr sz="1400" dirty="0">
                <a:latin typeface="Calibri"/>
                <a:cs typeface="Calibri"/>
              </a:rPr>
              <a:t>marketing </a:t>
            </a:r>
            <a:r>
              <a:rPr sz="1400" spc="-5" dirty="0">
                <a:latin typeface="Calibri"/>
                <a:cs typeface="Calibri"/>
              </a:rPr>
              <a:t>harus dilengkapi dengan </a:t>
            </a:r>
            <a:r>
              <a:rPr sz="1400" dirty="0">
                <a:latin typeface="Calibri"/>
                <a:cs typeface="Calibri"/>
              </a:rPr>
              <a:t>RAB </a:t>
            </a:r>
            <a:r>
              <a:rPr sz="1400" spc="-5" dirty="0">
                <a:latin typeface="Calibri"/>
                <a:cs typeface="Calibri"/>
              </a:rPr>
              <a:t>dan SOP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baik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cermat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sebelum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diajukan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manajemen</a:t>
            </a:r>
            <a:r>
              <a:rPr sz="1400" dirty="0">
                <a:latin typeface="Calibri"/>
                <a:cs typeface="Calibri"/>
              </a:rPr>
              <a:t> 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disetujui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20979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Input database pelanggan. Database pelanggan </a:t>
            </a:r>
            <a:r>
              <a:rPr sz="1400" dirty="0">
                <a:latin typeface="Calibri"/>
                <a:cs typeface="Calibri"/>
              </a:rPr>
              <a:t>adalah aset berharga </a:t>
            </a:r>
            <a:r>
              <a:rPr sz="1400" spc="-5" dirty="0">
                <a:latin typeface="Calibri"/>
                <a:cs typeface="Calibri"/>
              </a:rPr>
              <a:t>bagi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marketing,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itu, </a:t>
            </a:r>
            <a:r>
              <a:rPr sz="1400" dirty="0">
                <a:latin typeface="Calibri"/>
                <a:cs typeface="Calibri"/>
              </a:rPr>
              <a:t>marketing wajib memiliki </a:t>
            </a:r>
            <a:r>
              <a:rPr sz="1400" spc="-5" dirty="0">
                <a:latin typeface="Calibri"/>
                <a:cs typeface="Calibri"/>
              </a:rPr>
              <a:t>database pelanggan dan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meng-inputnya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 komputer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atau mencatatnya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buku </a:t>
            </a:r>
            <a:r>
              <a:rPr sz="1400" dirty="0">
                <a:latin typeface="Calibri"/>
                <a:cs typeface="Calibri"/>
              </a:rPr>
              <a:t>ekspedisi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532755" cy="177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10160" indent="-228600">
              <a:lnSpc>
                <a:spcPct val="117100"/>
              </a:lnSpc>
              <a:spcBef>
                <a:spcPts val="9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Mengisi </a:t>
            </a:r>
            <a:r>
              <a:rPr sz="1400" spc="-5" dirty="0">
                <a:latin typeface="Calibri"/>
                <a:cs typeface="Calibri"/>
              </a:rPr>
              <a:t>buku </a:t>
            </a:r>
            <a:r>
              <a:rPr sz="1400" dirty="0">
                <a:latin typeface="Calibri"/>
                <a:cs typeface="Calibri"/>
              </a:rPr>
              <a:t>kunjungan Marketing . Buku </a:t>
            </a:r>
            <a:r>
              <a:rPr sz="1400" spc="-5" dirty="0">
                <a:latin typeface="Calibri"/>
                <a:cs typeface="Calibri"/>
              </a:rPr>
              <a:t>kunjungan marketing </a:t>
            </a:r>
            <a:r>
              <a:rPr sz="1400" dirty="0">
                <a:latin typeface="Calibri"/>
                <a:cs typeface="Calibri"/>
              </a:rPr>
              <a:t>adalah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tertulis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</a:t>
            </a:r>
            <a:r>
              <a:rPr sz="1400" dirty="0">
                <a:latin typeface="Calibri"/>
                <a:cs typeface="Calibri"/>
              </a:rPr>
              <a:t> marketing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menjalankan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aktivitas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kesehariannya,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 saat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berada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restoran, </a:t>
            </a:r>
            <a:r>
              <a:rPr sz="1400" spc="-5" dirty="0">
                <a:latin typeface="Calibri"/>
                <a:cs typeface="Calibri"/>
              </a:rPr>
              <a:t>maupun saat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lapangan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75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Menulis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Logbook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Marketing.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mendokumentasikan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hal-hal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penting,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memo-memo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marketing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diwajibkan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mengisi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logbook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marketing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90955"/>
            <a:ext cx="5692140" cy="346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BUSH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BOY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beberapa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bush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boy di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240665" marR="5080" indent="-228600">
              <a:lnSpc>
                <a:spcPct val="117200"/>
              </a:lnSpc>
              <a:spcBef>
                <a:spcPts val="9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Memastikan kesiapan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kelengkapan peralatan clear </a:t>
            </a:r>
            <a:r>
              <a:rPr sz="1400" spc="-10" dirty="0">
                <a:latin typeface="Calibri"/>
                <a:cs typeface="Calibri"/>
              </a:rPr>
              <a:t>up. </a:t>
            </a:r>
            <a:r>
              <a:rPr sz="1400" dirty="0">
                <a:latin typeface="Calibri"/>
                <a:cs typeface="Calibri"/>
              </a:rPr>
              <a:t>Mulai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dirty="0">
                <a:latin typeface="Calibri"/>
                <a:cs typeface="Calibri"/>
              </a:rPr>
              <a:t>troly,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baskom,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spirtus,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sapu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serok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kecil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clear </a:t>
            </a:r>
            <a:r>
              <a:rPr sz="1400" spc="-5" dirty="0">
                <a:latin typeface="Calibri"/>
                <a:cs typeface="Calibri"/>
              </a:rPr>
              <a:t>up.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Melakukan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clear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Menyapu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lantai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sampah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Membantu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menyiapkan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condiment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service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Calibri"/>
              <a:cs typeface="Calibri"/>
            </a:endParaRPr>
          </a:p>
          <a:p>
            <a:pPr marR="62230" algn="ctr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SOP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CLEAR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784" y="4957146"/>
            <a:ext cx="5654040" cy="3858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Berikut </a:t>
            </a:r>
            <a:r>
              <a:rPr sz="1400" spc="-5" dirty="0">
                <a:latin typeface="Calibri"/>
                <a:cs typeface="Calibri"/>
              </a:rPr>
              <a:t>beberapa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langkah melakukan</a:t>
            </a:r>
            <a:r>
              <a:rPr sz="1400" dirty="0">
                <a:latin typeface="Calibri"/>
                <a:cs typeface="Calibri"/>
              </a:rPr>
              <a:t> clear </a:t>
            </a:r>
            <a:r>
              <a:rPr sz="1400" spc="-5" dirty="0">
                <a:latin typeface="Calibri"/>
                <a:cs typeface="Calibri"/>
              </a:rPr>
              <a:t>up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resetting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table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309245" marR="66675" indent="-228600">
              <a:lnSpc>
                <a:spcPct val="117200"/>
              </a:lnSpc>
              <a:spcBef>
                <a:spcPts val="980"/>
              </a:spcBef>
              <a:buFont typeface="Wingdings"/>
              <a:buChar char=""/>
              <a:tabLst>
                <a:tab pos="309880" algn="l"/>
              </a:tabLst>
            </a:pPr>
            <a:r>
              <a:rPr sz="1400" spc="-5" dirty="0">
                <a:latin typeface="Calibri"/>
                <a:cs typeface="Calibri"/>
              </a:rPr>
              <a:t>Siapkan </a:t>
            </a:r>
            <a:r>
              <a:rPr sz="1400" dirty="0">
                <a:latin typeface="Calibri"/>
                <a:cs typeface="Calibri"/>
              </a:rPr>
              <a:t>trolly, 2 </a:t>
            </a:r>
            <a:r>
              <a:rPr sz="1400" spc="-5" dirty="0">
                <a:latin typeface="Calibri"/>
                <a:cs typeface="Calibri"/>
              </a:rPr>
              <a:t>buah baskom persegi, </a:t>
            </a:r>
            <a:r>
              <a:rPr sz="1400" dirty="0">
                <a:latin typeface="Calibri"/>
                <a:cs typeface="Calibri"/>
              </a:rPr>
              <a:t>1 </a:t>
            </a:r>
            <a:r>
              <a:rPr sz="1400" spc="-5" dirty="0">
                <a:latin typeface="Calibri"/>
                <a:cs typeface="Calibri"/>
              </a:rPr>
              <a:t>buah sprayer berisi spirtus (atau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chemical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lainnya),</a:t>
            </a:r>
            <a:r>
              <a:rPr sz="1400" dirty="0">
                <a:latin typeface="Calibri"/>
                <a:cs typeface="Calibri"/>
              </a:rPr>
              <a:t> 1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sapu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serok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kecil,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</a:t>
            </a:r>
            <a:r>
              <a:rPr sz="1400" dirty="0">
                <a:latin typeface="Calibri"/>
                <a:cs typeface="Calibri"/>
              </a:rPr>
              <a:t> kering.</a:t>
            </a:r>
            <a:endParaRPr sz="1400">
              <a:latin typeface="Calibri"/>
              <a:cs typeface="Calibri"/>
            </a:endParaRPr>
          </a:p>
          <a:p>
            <a:pPr marL="309245" indent="-229235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309880" algn="l"/>
              </a:tabLst>
            </a:pPr>
            <a:r>
              <a:rPr sz="1400" dirty="0">
                <a:latin typeface="Calibri"/>
                <a:cs typeface="Calibri"/>
              </a:rPr>
              <a:t>Bawa trolly</a:t>
            </a:r>
            <a:r>
              <a:rPr sz="1400" spc="-5" dirty="0">
                <a:latin typeface="Calibri"/>
                <a:cs typeface="Calibri"/>
              </a:rPr>
              <a:t> 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kelengkapan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clear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dekat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meja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clear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  <a:p>
            <a:pPr marL="309245" marR="79375" indent="-228600">
              <a:lnSpc>
                <a:spcPct val="117100"/>
              </a:lnSpc>
              <a:buFont typeface="Wingdings"/>
              <a:buChar char=""/>
              <a:tabLst>
                <a:tab pos="309880" algn="l"/>
              </a:tabLst>
            </a:pPr>
            <a:r>
              <a:rPr sz="1400" dirty="0">
                <a:latin typeface="Calibri"/>
                <a:cs typeface="Calibri"/>
              </a:rPr>
              <a:t>Ambil </a:t>
            </a:r>
            <a:r>
              <a:rPr sz="1400" spc="-5" dirty="0">
                <a:latin typeface="Calibri"/>
                <a:cs typeface="Calibri"/>
              </a:rPr>
              <a:t>table </a:t>
            </a:r>
            <a:r>
              <a:rPr sz="1400" dirty="0">
                <a:latin typeface="Calibri"/>
                <a:cs typeface="Calibri"/>
              </a:rPr>
              <a:t>aksesoris </a:t>
            </a:r>
            <a:r>
              <a:rPr sz="1400" spc="-5" dirty="0">
                <a:latin typeface="Calibri"/>
                <a:cs typeface="Calibri"/>
              </a:rPr>
              <a:t>(vas bunga, </a:t>
            </a:r>
            <a:r>
              <a:rPr sz="1400" dirty="0">
                <a:latin typeface="Calibri"/>
                <a:cs typeface="Calibri"/>
              </a:rPr>
              <a:t>table number </a:t>
            </a:r>
            <a:r>
              <a:rPr sz="1400" spc="-5" dirty="0">
                <a:latin typeface="Calibri"/>
                <a:cs typeface="Calibri"/>
              </a:rPr>
              <a:t>dan lainnya) dan </a:t>
            </a:r>
            <a:r>
              <a:rPr sz="1400" dirty="0">
                <a:latin typeface="Calibri"/>
                <a:cs typeface="Calibri"/>
              </a:rPr>
              <a:t>taruh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sudut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meja</a:t>
            </a:r>
            <a:r>
              <a:rPr sz="1400" dirty="0">
                <a:latin typeface="Calibri"/>
                <a:cs typeface="Calibri"/>
              </a:rPr>
              <a:t> agar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 </a:t>
            </a:r>
            <a:r>
              <a:rPr sz="1400" spc="-5" dirty="0">
                <a:latin typeface="Calibri"/>
                <a:cs typeface="Calibri"/>
              </a:rPr>
              <a:t>terkena</a:t>
            </a:r>
            <a:r>
              <a:rPr sz="1400" dirty="0">
                <a:latin typeface="Calibri"/>
                <a:cs typeface="Calibri"/>
              </a:rPr>
              <a:t> kotoran </a:t>
            </a:r>
            <a:r>
              <a:rPr sz="1400" spc="-5" dirty="0">
                <a:latin typeface="Calibri"/>
                <a:cs typeface="Calibri"/>
              </a:rPr>
              <a:t>saat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melakukan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clear </a:t>
            </a:r>
            <a:r>
              <a:rPr sz="1400" spc="-5" dirty="0">
                <a:latin typeface="Calibri"/>
                <a:cs typeface="Calibri"/>
              </a:rPr>
              <a:t>up</a:t>
            </a:r>
            <a:endParaRPr sz="1400">
              <a:latin typeface="Calibri"/>
              <a:cs typeface="Calibri"/>
            </a:endParaRPr>
          </a:p>
          <a:p>
            <a:pPr marL="309245" marR="69850" indent="-228600">
              <a:lnSpc>
                <a:spcPct val="116399"/>
              </a:lnSpc>
              <a:spcBef>
                <a:spcPts val="15"/>
              </a:spcBef>
              <a:buFont typeface="Wingdings"/>
              <a:buChar char=""/>
              <a:tabLst>
                <a:tab pos="309880" algn="l"/>
              </a:tabLst>
            </a:pPr>
            <a:r>
              <a:rPr sz="1400" dirty="0">
                <a:latin typeface="Calibri"/>
                <a:cs typeface="Calibri"/>
              </a:rPr>
              <a:t>Angkat </a:t>
            </a:r>
            <a:r>
              <a:rPr sz="1400" spc="-5" dirty="0">
                <a:latin typeface="Calibri"/>
                <a:cs typeface="Calibri"/>
              </a:rPr>
              <a:t>peralatan makan (piring, </a:t>
            </a:r>
            <a:r>
              <a:rPr sz="1400" dirty="0">
                <a:latin typeface="Calibri"/>
                <a:cs typeface="Calibri"/>
              </a:rPr>
              <a:t>gelas </a:t>
            </a:r>
            <a:r>
              <a:rPr sz="1400" spc="-5" dirty="0">
                <a:latin typeface="Calibri"/>
                <a:cs typeface="Calibri"/>
              </a:rPr>
              <a:t>dan lain-lain) lalu </a:t>
            </a:r>
            <a:r>
              <a:rPr sz="1400" dirty="0">
                <a:latin typeface="Calibri"/>
                <a:cs typeface="Calibri"/>
              </a:rPr>
              <a:t>taruh ke </a:t>
            </a:r>
            <a:r>
              <a:rPr sz="1400" spc="-5" dirty="0">
                <a:latin typeface="Calibri"/>
                <a:cs typeface="Calibri"/>
              </a:rPr>
              <a:t>dalam </a:t>
            </a:r>
            <a:r>
              <a:rPr sz="1400" dirty="0">
                <a:latin typeface="Calibri"/>
                <a:cs typeface="Calibri"/>
              </a:rPr>
              <a:t>1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baskom,</a:t>
            </a:r>
            <a:r>
              <a:rPr sz="1400" dirty="0">
                <a:latin typeface="Calibri"/>
                <a:cs typeface="Calibri"/>
              </a:rPr>
              <a:t> 1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baskom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lainnya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digunakan</a:t>
            </a:r>
            <a:r>
              <a:rPr sz="1400" dirty="0">
                <a:latin typeface="Calibri"/>
                <a:cs typeface="Calibri"/>
              </a:rPr>
              <a:t> untuk </a:t>
            </a:r>
            <a:r>
              <a:rPr sz="1400" spc="-5" dirty="0">
                <a:latin typeface="Calibri"/>
                <a:cs typeface="Calibri"/>
              </a:rPr>
              <a:t>menampung sampah</a:t>
            </a:r>
            <a:endParaRPr sz="1400">
              <a:latin typeface="Calibri"/>
              <a:cs typeface="Calibri"/>
            </a:endParaRPr>
          </a:p>
          <a:p>
            <a:pPr marL="309245" marR="5080" indent="-228600">
              <a:lnSpc>
                <a:spcPct val="117100"/>
              </a:lnSpc>
              <a:buFont typeface="Wingdings"/>
              <a:buChar char=""/>
              <a:tabLst>
                <a:tab pos="309880" algn="l"/>
              </a:tabLst>
            </a:pPr>
            <a:r>
              <a:rPr sz="1400" dirty="0">
                <a:latin typeface="Calibri"/>
                <a:cs typeface="Calibri"/>
              </a:rPr>
              <a:t>Masukkan </a:t>
            </a:r>
            <a:r>
              <a:rPr sz="1400" spc="-5" dirty="0">
                <a:latin typeface="Calibri"/>
                <a:cs typeface="Calibri"/>
              </a:rPr>
              <a:t>remah atau sisa </a:t>
            </a:r>
            <a:r>
              <a:rPr sz="1400" dirty="0">
                <a:latin typeface="Calibri"/>
                <a:cs typeface="Calibri"/>
              </a:rPr>
              <a:t>makanan </a:t>
            </a:r>
            <a:r>
              <a:rPr sz="1400" spc="-5" dirty="0">
                <a:latin typeface="Calibri"/>
                <a:cs typeface="Calibri"/>
              </a:rPr>
              <a:t>yang </a:t>
            </a:r>
            <a:r>
              <a:rPr sz="1400" dirty="0">
                <a:latin typeface="Calibri"/>
                <a:cs typeface="Calibri"/>
              </a:rPr>
              <a:t>ada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meja menggunakan </a:t>
            </a:r>
            <a:r>
              <a:rPr sz="1400" spc="-5" dirty="0">
                <a:latin typeface="Calibri"/>
                <a:cs typeface="Calibri"/>
              </a:rPr>
              <a:t>sapu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kecil ke </a:t>
            </a:r>
            <a:r>
              <a:rPr sz="1400" spc="-5" dirty="0">
                <a:latin typeface="Calibri"/>
                <a:cs typeface="Calibri"/>
              </a:rPr>
              <a:t>dalam serok </a:t>
            </a:r>
            <a:r>
              <a:rPr sz="1400" dirty="0">
                <a:latin typeface="Calibri"/>
                <a:cs typeface="Calibri"/>
              </a:rPr>
              <a:t>kecil. Jaga </a:t>
            </a:r>
            <a:r>
              <a:rPr sz="1400" spc="-5" dirty="0">
                <a:latin typeface="Calibri"/>
                <a:cs typeface="Calibri"/>
              </a:rPr>
              <a:t>agar </a:t>
            </a:r>
            <a:r>
              <a:rPr sz="1400" dirty="0">
                <a:latin typeface="Calibri"/>
                <a:cs typeface="Calibri"/>
              </a:rPr>
              <a:t>jangan </a:t>
            </a:r>
            <a:r>
              <a:rPr sz="1400" spc="-5" dirty="0">
                <a:latin typeface="Calibri"/>
                <a:cs typeface="Calibri"/>
              </a:rPr>
              <a:t>sampai </a:t>
            </a:r>
            <a:r>
              <a:rPr sz="1400" dirty="0">
                <a:latin typeface="Calibri"/>
                <a:cs typeface="Calibri"/>
              </a:rPr>
              <a:t>remah atau </a:t>
            </a:r>
            <a:r>
              <a:rPr sz="1400" spc="-5" dirty="0">
                <a:latin typeface="Calibri"/>
                <a:cs typeface="Calibri"/>
              </a:rPr>
              <a:t>sisa </a:t>
            </a:r>
            <a:r>
              <a:rPr sz="1400" dirty="0">
                <a:latin typeface="Calibri"/>
                <a:cs typeface="Calibri"/>
              </a:rPr>
              <a:t> makanan</a:t>
            </a:r>
            <a:r>
              <a:rPr sz="1400" spc="-5" dirty="0">
                <a:latin typeface="Calibri"/>
                <a:cs typeface="Calibri"/>
              </a:rPr>
              <a:t> berjatuhan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 </a:t>
            </a:r>
            <a:r>
              <a:rPr sz="1400" spc="-5" dirty="0">
                <a:latin typeface="Calibri"/>
                <a:cs typeface="Calibri"/>
              </a:rPr>
              <a:t>bawah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sehingga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mengotori </a:t>
            </a:r>
            <a:r>
              <a:rPr sz="1400" spc="-5" dirty="0">
                <a:latin typeface="Calibri"/>
                <a:cs typeface="Calibri"/>
              </a:rPr>
              <a:t>lantai</a:t>
            </a:r>
            <a:endParaRPr sz="1400">
              <a:latin typeface="Calibri"/>
              <a:cs typeface="Calibri"/>
            </a:endParaRPr>
          </a:p>
          <a:p>
            <a:pPr marL="309245" marR="545465" indent="-228600">
              <a:lnSpc>
                <a:spcPct val="116399"/>
              </a:lnSpc>
              <a:spcBef>
                <a:spcPts val="15"/>
              </a:spcBef>
              <a:buFont typeface="Wingdings"/>
              <a:buChar char=""/>
              <a:tabLst>
                <a:tab pos="309880" algn="l"/>
              </a:tabLst>
            </a:pPr>
            <a:r>
              <a:rPr sz="1400" spc="-5" dirty="0">
                <a:latin typeface="Calibri"/>
                <a:cs typeface="Calibri"/>
              </a:rPr>
              <a:t>Semprotkan chemical pembersih </a:t>
            </a:r>
            <a:r>
              <a:rPr sz="1400" dirty="0">
                <a:latin typeface="Calibri"/>
                <a:cs typeface="Calibri"/>
              </a:rPr>
              <a:t>meja </a:t>
            </a:r>
            <a:r>
              <a:rPr sz="1400" spc="-5" dirty="0">
                <a:latin typeface="Calibri"/>
                <a:cs typeface="Calibri"/>
              </a:rPr>
              <a:t>(spirtus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lainnya) untuk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menghilangkan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bau </a:t>
            </a:r>
            <a:r>
              <a:rPr sz="1400" dirty="0">
                <a:latin typeface="Calibri"/>
                <a:cs typeface="Calibri"/>
              </a:rPr>
              <a:t>amis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mengharumkan meja</a:t>
            </a:r>
            <a:endParaRPr sz="1400">
              <a:latin typeface="Calibri"/>
              <a:cs typeface="Calibri"/>
            </a:endParaRPr>
          </a:p>
          <a:p>
            <a:pPr marL="309245" marR="642620" indent="-228600">
              <a:lnSpc>
                <a:spcPct val="117200"/>
              </a:lnSpc>
              <a:buFont typeface="Wingdings"/>
              <a:buChar char=""/>
              <a:tabLst>
                <a:tab pos="309880" algn="l"/>
              </a:tabLst>
            </a:pPr>
            <a:r>
              <a:rPr sz="1400" spc="-5" dirty="0">
                <a:latin typeface="Calibri"/>
                <a:cs typeface="Calibri"/>
              </a:rPr>
              <a:t>Lap </a:t>
            </a:r>
            <a:r>
              <a:rPr sz="1400" dirty="0">
                <a:latin typeface="Calibri"/>
                <a:cs typeface="Calibri"/>
              </a:rPr>
              <a:t>meja yang telah </a:t>
            </a:r>
            <a:r>
              <a:rPr sz="1400" spc="-5" dirty="0">
                <a:latin typeface="Calibri"/>
                <a:cs typeface="Calibri"/>
              </a:rPr>
              <a:t>disemprot chemical pembersih </a:t>
            </a:r>
            <a:r>
              <a:rPr sz="1400" dirty="0">
                <a:latin typeface="Calibri"/>
                <a:cs typeface="Calibri"/>
              </a:rPr>
              <a:t>meja </a:t>
            </a:r>
            <a:r>
              <a:rPr sz="1400" spc="-5" dirty="0">
                <a:latin typeface="Calibri"/>
                <a:cs typeface="Calibri"/>
              </a:rPr>
              <a:t>dengan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menggunakan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 </a:t>
            </a:r>
            <a:r>
              <a:rPr sz="1400" dirty="0">
                <a:latin typeface="Calibri"/>
                <a:cs typeface="Calibri"/>
              </a:rPr>
              <a:t>basah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856776"/>
            <a:ext cx="5422900" cy="1525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17100"/>
              </a:lnSpc>
              <a:spcBef>
                <a:spcPts val="9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Lanjutkan pengelapan dengan </a:t>
            </a:r>
            <a:r>
              <a:rPr sz="1400" dirty="0">
                <a:latin typeface="Calibri"/>
                <a:cs typeface="Calibri"/>
              </a:rPr>
              <a:t>menggunakan </a:t>
            </a:r>
            <a:r>
              <a:rPr sz="1400" spc="-5" dirty="0">
                <a:latin typeface="Calibri"/>
                <a:cs typeface="Calibri"/>
              </a:rPr>
              <a:t>lap </a:t>
            </a:r>
            <a:r>
              <a:rPr sz="1400" dirty="0">
                <a:latin typeface="Calibri"/>
                <a:cs typeface="Calibri"/>
              </a:rPr>
              <a:t>kering </a:t>
            </a:r>
            <a:r>
              <a:rPr sz="1400" spc="-5" dirty="0">
                <a:latin typeface="Calibri"/>
                <a:cs typeface="Calibri"/>
              </a:rPr>
              <a:t>dengan metode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pengelapan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satu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arah </a:t>
            </a:r>
            <a:r>
              <a:rPr sz="1400" spc="-5" dirty="0">
                <a:latin typeface="Calibri"/>
                <a:cs typeface="Calibri"/>
              </a:rPr>
              <a:t>hingga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meja </a:t>
            </a:r>
            <a:r>
              <a:rPr sz="1400" spc="-5" dirty="0">
                <a:latin typeface="Calibri"/>
                <a:cs typeface="Calibri"/>
              </a:rPr>
              <a:t>benar-benar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bersih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kering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Atur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rapikan kembali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posisi </a:t>
            </a:r>
            <a:r>
              <a:rPr sz="1400" dirty="0">
                <a:latin typeface="Calibri"/>
                <a:cs typeface="Calibri"/>
              </a:rPr>
              <a:t>meja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kursi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Bawa </a:t>
            </a:r>
            <a:r>
              <a:rPr sz="1400" spc="-5" dirty="0">
                <a:latin typeface="Calibri"/>
                <a:cs typeface="Calibri"/>
              </a:rPr>
              <a:t>bush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trolly clear </a:t>
            </a:r>
            <a:r>
              <a:rPr sz="1400" spc="-10" dirty="0">
                <a:latin typeface="Calibri"/>
                <a:cs typeface="Calibri"/>
              </a:rPr>
              <a:t>up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station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dishwasher</a:t>
            </a:r>
            <a:endParaRPr sz="1400">
              <a:latin typeface="Calibri"/>
              <a:cs typeface="Calibri"/>
            </a:endParaRPr>
          </a:p>
          <a:p>
            <a:pPr marL="240665" marR="85725" indent="-228600">
              <a:lnSpc>
                <a:spcPts val="1980"/>
              </a:lnSpc>
              <a:spcBef>
                <a:spcPts val="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Jika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lantai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sekitar meja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terdapat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banyak </a:t>
            </a:r>
            <a:r>
              <a:rPr sz="1400" dirty="0">
                <a:latin typeface="Calibri"/>
                <a:cs typeface="Calibri"/>
              </a:rPr>
              <a:t>remah,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cairan </a:t>
            </a:r>
            <a:r>
              <a:rPr sz="1400" dirty="0">
                <a:latin typeface="Calibri"/>
                <a:cs typeface="Calibri"/>
              </a:rPr>
              <a:t>atau sampah,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segera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sapu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 sampai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kering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bersih kembali.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908" y="2963671"/>
            <a:ext cx="5768975" cy="5649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SATPAM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adalah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satpam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240665" marR="5080" indent="-228600">
              <a:lnSpc>
                <a:spcPct val="116900"/>
              </a:lnSpc>
              <a:spcBef>
                <a:spcPts val="9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 </a:t>
            </a:r>
            <a:r>
              <a:rPr sz="1400" dirty="0">
                <a:latin typeface="Calibri"/>
                <a:cs typeface="Calibri"/>
              </a:rPr>
              <a:t>keamanan area restoran. </a:t>
            </a:r>
            <a:r>
              <a:rPr sz="1400" spc="-5" dirty="0">
                <a:latin typeface="Calibri"/>
                <a:cs typeface="Calibri"/>
              </a:rPr>
              <a:t>Mengunci pintu-pintu yang seharusnya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terkunci.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Laporkan </a:t>
            </a:r>
            <a:r>
              <a:rPr sz="1400" dirty="0">
                <a:latin typeface="Calibri"/>
                <a:cs typeface="Calibri"/>
              </a:rPr>
              <a:t>kepada</a:t>
            </a:r>
            <a:r>
              <a:rPr sz="1400" spc="-5" dirty="0">
                <a:latin typeface="Calibri"/>
                <a:cs typeface="Calibri"/>
              </a:rPr>
              <a:t> manager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jika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ditemukan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pelanggaran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disiplin,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kejanggalan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kondisi,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kerusakan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alat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bangunan.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68605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fisik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(Check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body)</a:t>
            </a:r>
            <a:r>
              <a:rPr sz="1400" dirty="0">
                <a:latin typeface="Calibri"/>
                <a:cs typeface="Calibri"/>
              </a:rPr>
              <a:t> karyawan.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Lakukan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fisik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masuk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kerja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pulang </a:t>
            </a:r>
            <a:r>
              <a:rPr sz="1400" dirty="0">
                <a:latin typeface="Calibri"/>
                <a:cs typeface="Calibri"/>
              </a:rPr>
              <a:t>kerja. </a:t>
            </a:r>
            <a:r>
              <a:rPr sz="1400" spc="-5" dirty="0">
                <a:latin typeface="Calibri"/>
                <a:cs typeface="Calibri"/>
              </a:rPr>
              <a:t>Lakukan dengan sopan namun </a:t>
            </a:r>
            <a:r>
              <a:rPr sz="1400" dirty="0">
                <a:latin typeface="Calibri"/>
                <a:cs typeface="Calibri"/>
              </a:rPr>
              <a:t>tegas. </a:t>
            </a:r>
            <a:r>
              <a:rPr sz="1400" spc="-5" dirty="0">
                <a:latin typeface="Calibri"/>
                <a:cs typeface="Calibri"/>
              </a:rPr>
              <a:t>Lakukan sesuai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prosedur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pengamanan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81305" indent="-228600">
              <a:lnSpc>
                <a:spcPct val="1165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Menjaga keamanan dan </a:t>
            </a:r>
            <a:r>
              <a:rPr sz="1400" spc="-5" dirty="0">
                <a:latin typeface="Calibri"/>
                <a:cs typeface="Calibri"/>
              </a:rPr>
              <a:t>ketertiban area parkiran. Serta turut membantu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memelihara </a:t>
            </a:r>
            <a:r>
              <a:rPr sz="1400" spc="-5" dirty="0">
                <a:latin typeface="Calibri"/>
                <a:cs typeface="Calibri"/>
              </a:rPr>
              <a:t>kebersihan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parkiran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agar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bersih 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tertib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33985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Menyalakan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memadamkan </a:t>
            </a:r>
            <a:r>
              <a:rPr sz="1400" spc="-5" dirty="0">
                <a:latin typeface="Calibri"/>
                <a:cs typeface="Calibri"/>
              </a:rPr>
              <a:t>lampu </a:t>
            </a:r>
            <a:r>
              <a:rPr sz="1400" dirty="0">
                <a:latin typeface="Calibri"/>
                <a:cs typeface="Calibri"/>
              </a:rPr>
              <a:t>Neon </a:t>
            </a:r>
            <a:r>
              <a:rPr sz="1400" spc="-5" dirty="0">
                <a:latin typeface="Calibri"/>
                <a:cs typeface="Calibri"/>
              </a:rPr>
              <a:t>box dan lampu </a:t>
            </a:r>
            <a:r>
              <a:rPr sz="1400" dirty="0">
                <a:latin typeface="Calibri"/>
                <a:cs typeface="Calibri"/>
              </a:rPr>
              <a:t>gedung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restoran. </a:t>
            </a:r>
            <a:r>
              <a:rPr sz="1400" spc="-5" dirty="0">
                <a:latin typeface="Calibri"/>
                <a:cs typeface="Calibri"/>
              </a:rPr>
              <a:t>Satpam harus selalu </a:t>
            </a:r>
            <a:r>
              <a:rPr sz="1400" dirty="0">
                <a:latin typeface="Calibri"/>
                <a:cs typeface="Calibri"/>
              </a:rPr>
              <a:t>tertib </a:t>
            </a:r>
            <a:r>
              <a:rPr sz="1400" spc="-5" dirty="0">
                <a:latin typeface="Calibri"/>
                <a:cs typeface="Calibri"/>
              </a:rPr>
              <a:t>dalam </a:t>
            </a:r>
            <a:r>
              <a:rPr sz="1400" dirty="0">
                <a:latin typeface="Calibri"/>
                <a:cs typeface="Calibri"/>
              </a:rPr>
              <a:t>menyalakan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memadamkan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lampu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penerangan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 ada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gedung</a:t>
            </a:r>
            <a:r>
              <a:rPr sz="1400" dirty="0">
                <a:latin typeface="Calibri"/>
                <a:cs typeface="Calibri"/>
              </a:rPr>
              <a:t> restoran.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80010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Membantu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menyalakan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Genset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jika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terjadi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pemadaman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listrik</a:t>
            </a:r>
            <a:r>
              <a:rPr sz="1400" dirty="0">
                <a:latin typeface="Calibri"/>
                <a:cs typeface="Calibri"/>
              </a:rPr>
              <a:t> PLN.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Petugas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satpam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 mengerti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memahami cara </a:t>
            </a:r>
            <a:r>
              <a:rPr sz="1400" spc="-5" dirty="0">
                <a:latin typeface="Calibri"/>
                <a:cs typeface="Calibri"/>
              </a:rPr>
              <a:t>pengoperasian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Genset.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856776"/>
            <a:ext cx="5690235" cy="177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>
              <a:lnSpc>
                <a:spcPct val="117100"/>
              </a:lnSpc>
              <a:spcBef>
                <a:spcPts val="95"/>
              </a:spcBef>
            </a:pPr>
            <a:r>
              <a:rPr sz="1400" spc="-5" dirty="0">
                <a:latin typeface="Calibri"/>
                <a:cs typeface="Calibri"/>
              </a:rPr>
              <a:t>pengetahuan</a:t>
            </a:r>
            <a:r>
              <a:rPr sz="1400" dirty="0">
                <a:latin typeface="Calibri"/>
                <a:cs typeface="Calibri"/>
              </a:rPr>
              <a:t> karyawan </a:t>
            </a:r>
            <a:r>
              <a:rPr sz="1400" spc="-5" dirty="0">
                <a:latin typeface="Calibri"/>
                <a:cs typeface="Calibri"/>
              </a:rPr>
              <a:t>sesuai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 standar</a:t>
            </a:r>
            <a:r>
              <a:rPr sz="1400" dirty="0">
                <a:latin typeface="Calibri"/>
                <a:cs typeface="Calibri"/>
              </a:rPr>
              <a:t> yang telah </a:t>
            </a:r>
            <a:r>
              <a:rPr sz="1400" spc="-5" dirty="0">
                <a:latin typeface="Calibri"/>
                <a:cs typeface="Calibri"/>
              </a:rPr>
              <a:t>ditetapkan oleh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perusahaan/restoran.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Calibri"/>
              <a:cs typeface="Calibri"/>
            </a:endParaRPr>
          </a:p>
          <a:p>
            <a:pPr marL="240665" marR="358140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Bertanggung </a:t>
            </a:r>
            <a:r>
              <a:rPr sz="1400" spc="-5" dirty="0">
                <a:latin typeface="Calibri"/>
                <a:cs typeface="Calibri"/>
              </a:rPr>
              <a:t>jawab </a:t>
            </a:r>
            <a:r>
              <a:rPr sz="1400" dirty="0">
                <a:latin typeface="Calibri"/>
                <a:cs typeface="Calibri"/>
              </a:rPr>
              <a:t>terhadap </a:t>
            </a:r>
            <a:r>
              <a:rPr sz="1400" spc="-5" dirty="0">
                <a:latin typeface="Calibri"/>
                <a:cs typeface="Calibri"/>
              </a:rPr>
              <a:t>kegiatan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berhubungan dengan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rekapitulasi</a:t>
            </a:r>
            <a:r>
              <a:rPr sz="1400" dirty="0">
                <a:latin typeface="Calibri"/>
                <a:cs typeface="Calibri"/>
              </a:rPr>
              <a:t> absensi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karyawan,</a:t>
            </a:r>
            <a:r>
              <a:rPr sz="1400" spc="-5" dirty="0">
                <a:latin typeface="Calibri"/>
                <a:cs typeface="Calibri"/>
              </a:rPr>
              <a:t> perhitungan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gaji,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tunjangan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bonus.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</a:t>
            </a:r>
            <a:r>
              <a:rPr sz="1400" spc="-5" dirty="0">
                <a:latin typeface="Calibri"/>
                <a:cs typeface="Calibri"/>
              </a:rPr>
              <a:t> sosialiasi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kebijakan</a:t>
            </a:r>
            <a:r>
              <a:rPr sz="1400" spc="-5" dirty="0">
                <a:latin typeface="Calibri"/>
                <a:cs typeface="Calibri"/>
              </a:rPr>
              <a:t> perusahaan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dirty="0">
                <a:latin typeface="Calibri"/>
                <a:cs typeface="Calibri"/>
              </a:rPr>
              <a:t>karyawan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40863" y="3263824"/>
            <a:ext cx="288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HRD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RECRUITMENT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663" y="4163140"/>
            <a:ext cx="5955665" cy="4857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beberapa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HRD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Recruitment</a:t>
            </a:r>
            <a:r>
              <a:rPr sz="1400" spc="-5" dirty="0">
                <a:latin typeface="Calibri"/>
                <a:cs typeface="Calibri"/>
              </a:rPr>
              <a:t> di restoran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 marL="469265" marR="340360" indent="-228600">
              <a:lnSpc>
                <a:spcPct val="117200"/>
              </a:lnSpc>
              <a:spcBef>
                <a:spcPts val="980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Bertanggung </a:t>
            </a:r>
            <a:r>
              <a:rPr sz="1400" spc="-5" dirty="0">
                <a:latin typeface="Calibri"/>
                <a:cs typeface="Calibri"/>
              </a:rPr>
              <a:t>jawab dalam membantu dan </a:t>
            </a:r>
            <a:r>
              <a:rPr sz="1400" dirty="0">
                <a:latin typeface="Calibri"/>
                <a:cs typeface="Calibri"/>
              </a:rPr>
              <a:t>melaporkan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dirty="0">
                <a:latin typeface="Calibri"/>
                <a:cs typeface="Calibri"/>
              </a:rPr>
              <a:t>HRD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bidang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hiring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(merekrut)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firing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(memecat) </a:t>
            </a:r>
            <a:r>
              <a:rPr sz="1400" dirty="0">
                <a:latin typeface="Calibri"/>
                <a:cs typeface="Calibri"/>
              </a:rPr>
              <a:t>karyawan.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"/>
            </a:pPr>
            <a:endParaRPr sz="1800">
              <a:latin typeface="Calibri"/>
              <a:cs typeface="Calibri"/>
            </a:endParaRPr>
          </a:p>
          <a:p>
            <a:pPr marL="469265" indent="-229235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Menyusun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prosedur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seleksi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rekrutmen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(recruitment)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baru.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69265" marR="5080" indent="-228600">
              <a:lnSpc>
                <a:spcPct val="117200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koordinasi 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SPV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(Supervisor) di semua </a:t>
            </a:r>
            <a:r>
              <a:rPr sz="1400" dirty="0">
                <a:latin typeface="Calibri"/>
                <a:cs typeface="Calibri"/>
              </a:rPr>
              <a:t>outlet/store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mengumpulkan rencana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permintaan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bulan.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69265" marR="410209" indent="-228600">
              <a:lnSpc>
                <a:spcPct val="117100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Memasang </a:t>
            </a:r>
            <a:r>
              <a:rPr sz="1400" spc="-5" dirty="0">
                <a:latin typeface="Calibri"/>
                <a:cs typeface="Calibri"/>
              </a:rPr>
              <a:t>iklan lowongan </a:t>
            </a:r>
            <a:r>
              <a:rPr sz="1400" dirty="0">
                <a:latin typeface="Calibri"/>
                <a:cs typeface="Calibri"/>
              </a:rPr>
              <a:t>kerja, melakukan </a:t>
            </a:r>
            <a:r>
              <a:rPr sz="1400" spc="-5" dirty="0">
                <a:latin typeface="Calibri"/>
                <a:cs typeface="Calibri"/>
              </a:rPr>
              <a:t>sortir/seleksi lamaran, </a:t>
            </a:r>
            <a:r>
              <a:rPr sz="1400" dirty="0">
                <a:latin typeface="Calibri"/>
                <a:cs typeface="Calibri"/>
              </a:rPr>
              <a:t> melakukan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tes </a:t>
            </a:r>
            <a:r>
              <a:rPr sz="1400" spc="-5" dirty="0">
                <a:latin typeface="Calibri"/>
                <a:cs typeface="Calibri"/>
              </a:rPr>
              <a:t>psikologi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interview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awal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mendapatkan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calon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-5" dirty="0">
                <a:latin typeface="Calibri"/>
                <a:cs typeface="Calibri"/>
              </a:rPr>
              <a:t> yang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sesuai.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69265" marR="104775" indent="-228600">
              <a:lnSpc>
                <a:spcPct val="116700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spc="-5" dirty="0">
                <a:latin typeface="Calibri"/>
                <a:cs typeface="Calibri"/>
              </a:rPr>
              <a:t>Merekomendasikan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kandidat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potensial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berdasarkan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hasil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psikologi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interview awal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HRD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Manager, </a:t>
            </a:r>
            <a:r>
              <a:rPr sz="1400" spc="-10" dirty="0">
                <a:latin typeface="Calibri"/>
                <a:cs typeface="Calibri"/>
              </a:rPr>
              <a:t>serta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mengatur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jadwal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interview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lanjutan.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469265" marR="436245" indent="-228600">
              <a:lnSpc>
                <a:spcPct val="116399"/>
              </a:lnSpc>
              <a:buFont typeface="Wingdings"/>
              <a:buChar char=""/>
              <a:tabLst>
                <a:tab pos="469900" algn="l"/>
              </a:tabLst>
            </a:pPr>
            <a:r>
              <a:rPr sz="1400" dirty="0">
                <a:latin typeface="Calibri"/>
                <a:cs typeface="Calibri"/>
              </a:rPr>
              <a:t>Menyiapkan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perjanjian/kontrak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kerja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-5" dirty="0">
                <a:latin typeface="Calibri"/>
                <a:cs typeface="Calibri"/>
              </a:rPr>
              <a:t> serta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memperbaharui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(update)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masa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berlaku kontrak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kerja.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774690" cy="3270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346710" indent="-228600">
              <a:lnSpc>
                <a:spcPct val="117100"/>
              </a:lnSpc>
              <a:spcBef>
                <a:spcPts val="9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Memberi </a:t>
            </a:r>
            <a:r>
              <a:rPr sz="1400" spc="-5" dirty="0">
                <a:latin typeface="Calibri"/>
                <a:cs typeface="Calibri"/>
              </a:rPr>
              <a:t>salam (beramah tamah) kepada </a:t>
            </a:r>
            <a:r>
              <a:rPr sz="1400" spc="5" dirty="0">
                <a:latin typeface="Calibri"/>
                <a:cs typeface="Calibri"/>
              </a:rPr>
              <a:t>tamu </a:t>
            </a:r>
            <a:r>
              <a:rPr sz="1400" dirty="0">
                <a:latin typeface="Calibri"/>
                <a:cs typeface="Calibri"/>
              </a:rPr>
              <a:t>restoran. </a:t>
            </a:r>
            <a:r>
              <a:rPr sz="1400" spc="-5" dirty="0">
                <a:latin typeface="Calibri"/>
                <a:cs typeface="Calibri"/>
              </a:rPr>
              <a:t>Selain sebagai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petugas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pengamanan,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satpam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beramah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tamah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tamu atau </a:t>
            </a:r>
            <a:r>
              <a:rPr sz="1400" spc="-5" dirty="0">
                <a:latin typeface="Calibri"/>
                <a:cs typeface="Calibri"/>
              </a:rPr>
              <a:t>pengunjung </a:t>
            </a: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10489" indent="-228600">
              <a:lnSpc>
                <a:spcPct val="117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Mengisi</a:t>
            </a:r>
            <a:r>
              <a:rPr sz="1400" spc="-5" dirty="0">
                <a:latin typeface="Calibri"/>
                <a:cs typeface="Calibri"/>
              </a:rPr>
              <a:t> Logbook satpam. Berguna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mencatat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 harian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satpam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berisi laporan kondisi keamanan pada jam-jam </a:t>
            </a:r>
            <a:r>
              <a:rPr sz="1400" dirty="0">
                <a:latin typeface="Calibri"/>
                <a:cs typeface="Calibri"/>
              </a:rPr>
              <a:t>tertentu,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Orang-orang penting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datang </a:t>
            </a:r>
            <a:r>
              <a:rPr sz="1400" dirty="0">
                <a:latin typeface="Calibri"/>
                <a:cs typeface="Calibri"/>
              </a:rPr>
              <a:t>ke restoran, </a:t>
            </a:r>
            <a:r>
              <a:rPr sz="1400" spc="-5" dirty="0">
                <a:latin typeface="Calibri"/>
                <a:cs typeface="Calibri"/>
              </a:rPr>
              <a:t>jam </a:t>
            </a:r>
            <a:r>
              <a:rPr sz="1400" dirty="0">
                <a:latin typeface="Calibri"/>
                <a:cs typeface="Calibri"/>
              </a:rPr>
              <a:t>masuknya mobil </a:t>
            </a:r>
            <a:r>
              <a:rPr sz="1400" spc="-5" dirty="0">
                <a:latin typeface="Calibri"/>
                <a:cs typeface="Calibri"/>
              </a:rPr>
              <a:t>barang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(logistik) </a:t>
            </a:r>
            <a:r>
              <a:rPr sz="1400" dirty="0">
                <a:latin typeface="Calibri"/>
                <a:cs typeface="Calibri"/>
              </a:rPr>
              <a:t>ke restoran, </a:t>
            </a:r>
            <a:r>
              <a:rPr sz="1400" spc="-5" dirty="0">
                <a:latin typeface="Calibri"/>
                <a:cs typeface="Calibri"/>
              </a:rPr>
              <a:t>dan jam serah </a:t>
            </a:r>
            <a:r>
              <a:rPr sz="1400" dirty="0">
                <a:latin typeface="Calibri"/>
                <a:cs typeface="Calibri"/>
              </a:rPr>
              <a:t>terima </a:t>
            </a:r>
            <a:r>
              <a:rPr sz="1400" spc="-5" dirty="0">
                <a:latin typeface="Calibri"/>
                <a:cs typeface="Calibri"/>
              </a:rPr>
              <a:t>dengan petugas satpam </a:t>
            </a:r>
            <a:r>
              <a:rPr sz="1400" spc="-10" dirty="0">
                <a:latin typeface="Calibri"/>
                <a:cs typeface="Calibri"/>
              </a:rPr>
              <a:t>di </a:t>
            </a:r>
            <a:r>
              <a:rPr sz="1400" spc="-5" dirty="0">
                <a:latin typeface="Calibri"/>
                <a:cs typeface="Calibri"/>
              </a:rPr>
              <a:t>shift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berikutnya</a:t>
            </a:r>
            <a:r>
              <a:rPr sz="1400" spc="-10" dirty="0">
                <a:latin typeface="Calibri"/>
                <a:cs typeface="Calibri"/>
              </a:rPr>
              <a:t> (jika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ada).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6799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Mengisi </a:t>
            </a:r>
            <a:r>
              <a:rPr sz="1400" spc="-5" dirty="0">
                <a:latin typeface="Calibri"/>
                <a:cs typeface="Calibri"/>
              </a:rPr>
              <a:t>form inventaris restoran. </a:t>
            </a:r>
            <a:r>
              <a:rPr sz="1400" dirty="0">
                <a:latin typeface="Calibri"/>
                <a:cs typeface="Calibri"/>
              </a:rPr>
              <a:t>Jangan </a:t>
            </a:r>
            <a:r>
              <a:rPr sz="1400" spc="-5" dirty="0">
                <a:latin typeface="Calibri"/>
                <a:cs typeface="Calibri"/>
              </a:rPr>
              <a:t>lupa </a:t>
            </a:r>
            <a:r>
              <a:rPr sz="1400" dirty="0">
                <a:latin typeface="Calibri"/>
                <a:cs typeface="Calibri"/>
              </a:rPr>
              <a:t>meminta </a:t>
            </a:r>
            <a:r>
              <a:rPr sz="1400" spc="-5" dirty="0">
                <a:latin typeface="Calibri"/>
                <a:cs typeface="Calibri"/>
              </a:rPr>
              <a:t>tanda </a:t>
            </a:r>
            <a:r>
              <a:rPr sz="1400" dirty="0">
                <a:latin typeface="Calibri"/>
                <a:cs typeface="Calibri"/>
              </a:rPr>
              <a:t>tangan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5" dirty="0">
                <a:latin typeface="Calibri"/>
                <a:cs typeface="Calibri"/>
              </a:rPr>
              <a:t> supervisor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Form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inventaris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dijaga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 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sampai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hilang.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7528" y="890955"/>
            <a:ext cx="2487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SOPIR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BARANG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908" y="1790217"/>
            <a:ext cx="5744210" cy="3361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tugas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dirty="0">
                <a:latin typeface="Calibri"/>
                <a:cs typeface="Calibri"/>
              </a:rPr>
              <a:t> atau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Job</a:t>
            </a:r>
            <a:r>
              <a:rPr sz="1400" spc="-5" dirty="0">
                <a:latin typeface="Calibri"/>
                <a:cs typeface="Calibri"/>
              </a:rPr>
              <a:t> Description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Sopir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Barang:</a:t>
            </a:r>
            <a:endParaRPr sz="1400">
              <a:latin typeface="Calibri"/>
              <a:cs typeface="Calibri"/>
            </a:endParaRPr>
          </a:p>
          <a:p>
            <a:pPr marL="240665" marR="406400" indent="-228600">
              <a:lnSpc>
                <a:spcPct val="117200"/>
              </a:lnSpc>
              <a:spcBef>
                <a:spcPts val="9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Mengantar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persediaan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(barang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baku)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gudang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pusat</a:t>
            </a:r>
            <a:r>
              <a:rPr sz="1400" dirty="0">
                <a:latin typeface="Calibri"/>
                <a:cs typeface="Calibri"/>
              </a:rPr>
              <a:t> ke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cabang-cabang atau</a:t>
            </a:r>
            <a:r>
              <a:rPr sz="1400" dirty="0">
                <a:latin typeface="Calibri"/>
                <a:cs typeface="Calibri"/>
              </a:rPr>
              <a:t> outlet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5" dirty="0">
                <a:latin typeface="Calibri"/>
                <a:cs typeface="Calibri"/>
              </a:rPr>
              <a:t> 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tepat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waktu</a:t>
            </a:r>
            <a:endParaRPr sz="1400">
              <a:latin typeface="Calibri"/>
              <a:cs typeface="Calibri"/>
            </a:endParaRPr>
          </a:p>
          <a:p>
            <a:pPr marL="240665" marR="5080" indent="-228600">
              <a:lnSpc>
                <a:spcPts val="197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Membantu menurunkan </a:t>
            </a:r>
            <a:r>
              <a:rPr sz="1400" spc="-5" dirty="0">
                <a:latin typeface="Calibri"/>
                <a:cs typeface="Calibri"/>
              </a:rPr>
              <a:t>persediaan saat </a:t>
            </a:r>
            <a:r>
              <a:rPr sz="1400" dirty="0">
                <a:latin typeface="Calibri"/>
                <a:cs typeface="Calibri"/>
              </a:rPr>
              <a:t>telah </a:t>
            </a:r>
            <a:r>
              <a:rPr sz="1400" spc="-5" dirty="0">
                <a:latin typeface="Calibri"/>
                <a:cs typeface="Calibri"/>
              </a:rPr>
              <a:t>sampai di </a:t>
            </a:r>
            <a:r>
              <a:rPr sz="1400" dirty="0">
                <a:latin typeface="Calibri"/>
                <a:cs typeface="Calibri"/>
              </a:rPr>
              <a:t>cabang atau </a:t>
            </a:r>
            <a:r>
              <a:rPr sz="1400" spc="-5" dirty="0">
                <a:latin typeface="Calibri"/>
                <a:cs typeface="Calibri"/>
              </a:rPr>
              <a:t>outlet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dituju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7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Meminta </a:t>
            </a:r>
            <a:r>
              <a:rPr sz="1400" spc="-5" dirty="0">
                <a:latin typeface="Calibri"/>
                <a:cs typeface="Calibri"/>
              </a:rPr>
              <a:t>tanda tangan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penerima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persediaan pada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surat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jalan</a:t>
            </a:r>
            <a:endParaRPr sz="1400">
              <a:latin typeface="Calibri"/>
              <a:cs typeface="Calibri"/>
            </a:endParaRPr>
          </a:p>
          <a:p>
            <a:pPr marL="240665" marR="233679" indent="-228600">
              <a:lnSpc>
                <a:spcPts val="1970"/>
              </a:lnSpc>
              <a:spcBef>
                <a:spcPts val="11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Memberikan </a:t>
            </a:r>
            <a:r>
              <a:rPr sz="1400" spc="-5" dirty="0">
                <a:latin typeface="Calibri"/>
                <a:cs typeface="Calibri"/>
              </a:rPr>
              <a:t>surat jalan </a:t>
            </a:r>
            <a:r>
              <a:rPr sz="1400" dirty="0">
                <a:latin typeface="Calibri"/>
                <a:cs typeface="Calibri"/>
              </a:rPr>
              <a:t>yang telah </a:t>
            </a:r>
            <a:r>
              <a:rPr sz="1400" spc="-5" dirty="0">
                <a:latin typeface="Calibri"/>
                <a:cs typeface="Calibri"/>
              </a:rPr>
              <a:t>ditanda tangani penerima persediaan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bukti</a:t>
            </a:r>
            <a:r>
              <a:rPr sz="1400" spc="-5" dirty="0">
                <a:latin typeface="Calibri"/>
                <a:cs typeface="Calibri"/>
              </a:rPr>
              <a:t> pengantaran kepada</a:t>
            </a:r>
            <a:r>
              <a:rPr sz="1400" dirty="0">
                <a:latin typeface="Calibri"/>
                <a:cs typeface="Calibri"/>
              </a:rPr>
              <a:t> petugas </a:t>
            </a:r>
            <a:r>
              <a:rPr sz="1400" spc="-5" dirty="0">
                <a:latin typeface="Calibri"/>
                <a:cs typeface="Calibri"/>
              </a:rPr>
              <a:t>gudang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6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Membantu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mengantarkan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outlet membutuhkan</a:t>
            </a:r>
            <a:endParaRPr sz="1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85"/>
              </a:spcBef>
            </a:pPr>
            <a:r>
              <a:rPr sz="1400" spc="-5" dirty="0">
                <a:latin typeface="Calibri"/>
                <a:cs typeface="Calibri"/>
              </a:rPr>
              <a:t>bantuan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pengiriman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Menghadiri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Briefing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tim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Merawat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menjaga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kebersihan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mobil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Membaca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menulis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kegiatan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log</a:t>
            </a:r>
            <a:r>
              <a:rPr sz="1400" dirty="0">
                <a:latin typeface="Calibri"/>
                <a:cs typeface="Calibri"/>
              </a:rPr>
              <a:t> Book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Sopir Barang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5495" y="5732703"/>
            <a:ext cx="2092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GARDENER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908" y="6631993"/>
            <a:ext cx="5077460" cy="236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tugas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tugas</a:t>
            </a:r>
            <a:r>
              <a:rPr sz="1400" spc="-5" dirty="0">
                <a:latin typeface="Calibri"/>
                <a:cs typeface="Calibri"/>
              </a:rPr>
              <a:t> 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Job</a:t>
            </a:r>
            <a:r>
              <a:rPr sz="1400" spc="-5" dirty="0">
                <a:latin typeface="Calibri"/>
                <a:cs typeface="Calibri"/>
              </a:rPr>
              <a:t> Description</a:t>
            </a:r>
            <a:r>
              <a:rPr sz="1400" dirty="0">
                <a:latin typeface="Calibri"/>
                <a:cs typeface="Calibri"/>
              </a:rPr>
              <a:t> Gardener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Memelihara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kebersihan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keindahan </a:t>
            </a:r>
            <a:r>
              <a:rPr sz="1400" spc="-5" dirty="0">
                <a:latin typeface="Calibri"/>
                <a:cs typeface="Calibri"/>
              </a:rPr>
              <a:t>Taman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Kebun </a:t>
            </a:r>
            <a:r>
              <a:rPr sz="1400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Memupuk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menyiram </a:t>
            </a:r>
            <a:r>
              <a:rPr sz="1400" spc="-5" dirty="0">
                <a:latin typeface="Calibri"/>
                <a:cs typeface="Calibri"/>
              </a:rPr>
              <a:t>tanaman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jadwal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Memangkas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rumput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jadwal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Mengganti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merawat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bunga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 </a:t>
            </a:r>
            <a:r>
              <a:rPr sz="1400" spc="-5" dirty="0">
                <a:latin typeface="Calibri"/>
                <a:cs typeface="Calibri"/>
              </a:rPr>
              <a:t>bunga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area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Menyediakan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bunga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kembang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keperluan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Dekorasi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Menghadiri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Briefing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tim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Merawat</a:t>
            </a:r>
            <a:r>
              <a:rPr sz="1400" spc="-5" dirty="0">
                <a:latin typeface="Calibri"/>
                <a:cs typeface="Calibri"/>
              </a:rPr>
              <a:t> Tools/alat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perlengkapan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gardener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3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Membaca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informasi </a:t>
            </a:r>
            <a:r>
              <a:rPr sz="1400" dirty="0">
                <a:latin typeface="Calibri"/>
                <a:cs typeface="Calibri"/>
              </a:rPr>
              <a:t>dan </a:t>
            </a:r>
            <a:r>
              <a:rPr sz="1400" spc="-5" dirty="0">
                <a:latin typeface="Calibri"/>
                <a:cs typeface="Calibri"/>
              </a:rPr>
              <a:t>menulis</a:t>
            </a:r>
            <a:r>
              <a:rPr sz="1400" dirty="0">
                <a:latin typeface="Calibri"/>
                <a:cs typeface="Calibri"/>
              </a:rPr>
              <a:t> kegiatan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log </a:t>
            </a:r>
            <a:r>
              <a:rPr sz="1400" dirty="0">
                <a:latin typeface="Calibri"/>
                <a:cs typeface="Calibri"/>
              </a:rPr>
              <a:t>Book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663" y="890955"/>
            <a:ext cx="5968365" cy="770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GLOSARIUM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Calibri"/>
              <a:cs typeface="Calibri"/>
            </a:endParaRPr>
          </a:p>
          <a:p>
            <a:pPr marL="12700" marR="525145">
              <a:lnSpc>
                <a:spcPct val="117500"/>
              </a:lnSpc>
            </a:pPr>
            <a:r>
              <a:rPr sz="1400" b="1" spc="-5" dirty="0">
                <a:latin typeface="Calibri"/>
                <a:cs typeface="Calibri"/>
              </a:rPr>
              <a:t>General cleaning</a:t>
            </a:r>
            <a:r>
              <a:rPr sz="1400" b="1" dirty="0">
                <a:latin typeface="Calibri"/>
                <a:cs typeface="Calibri"/>
              </a:rPr>
              <a:t> : </a:t>
            </a:r>
            <a:r>
              <a:rPr sz="1400" dirty="0">
                <a:latin typeface="Calibri"/>
                <a:cs typeface="Calibri"/>
              </a:rPr>
              <a:t>Kegiatan </a:t>
            </a:r>
            <a:r>
              <a:rPr sz="1400" spc="-5" dirty="0">
                <a:latin typeface="Calibri"/>
                <a:cs typeface="Calibri"/>
              </a:rPr>
              <a:t>bersih-bersih secara </a:t>
            </a:r>
            <a:r>
              <a:rPr sz="1400" dirty="0">
                <a:latin typeface="Calibri"/>
                <a:cs typeface="Calibri"/>
              </a:rPr>
              <a:t>menyeluruh baik </a:t>
            </a:r>
            <a:r>
              <a:rPr sz="1400" spc="-5" dirty="0">
                <a:latin typeface="Calibri"/>
                <a:cs typeface="Calibri"/>
              </a:rPr>
              <a:t>tempat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maupun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dilakukan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bersama-sama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periodik (biasanya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sebulan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sekali)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melibatkan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seluruh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divisi</a:t>
            </a:r>
            <a:r>
              <a:rPr sz="1400" dirty="0">
                <a:latin typeface="Calibri"/>
                <a:cs typeface="Calibri"/>
              </a:rPr>
              <a:t> 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bagian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restoran.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17200"/>
              </a:lnSpc>
              <a:spcBef>
                <a:spcPts val="985"/>
              </a:spcBef>
            </a:pPr>
            <a:r>
              <a:rPr sz="1400" b="1" dirty="0">
                <a:latin typeface="Calibri"/>
                <a:cs typeface="Calibri"/>
              </a:rPr>
              <a:t>Kasir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Staff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restoran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5" dirty="0">
                <a:latin typeface="Calibri"/>
                <a:cs typeface="Calibri"/>
              </a:rPr>
              <a:t> fungsi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utamanya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transaksi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keuangan dengan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customer.</a:t>
            </a:r>
            <a:endParaRPr sz="1400">
              <a:latin typeface="Calibri"/>
              <a:cs typeface="Calibri"/>
            </a:endParaRPr>
          </a:p>
          <a:p>
            <a:pPr marL="12700" marR="356235">
              <a:lnSpc>
                <a:spcPct val="117200"/>
              </a:lnSpc>
              <a:spcBef>
                <a:spcPts val="990"/>
              </a:spcBef>
            </a:pPr>
            <a:r>
              <a:rPr sz="1400" b="1" dirty="0">
                <a:latin typeface="Calibri"/>
                <a:cs typeface="Calibri"/>
              </a:rPr>
              <a:t>Manager </a:t>
            </a:r>
            <a:r>
              <a:rPr sz="1400" b="1" spc="-5" dirty="0">
                <a:latin typeface="Calibri"/>
                <a:cs typeface="Calibri"/>
              </a:rPr>
              <a:t>operasional </a:t>
            </a:r>
            <a:r>
              <a:rPr sz="1400" dirty="0">
                <a:latin typeface="Calibri"/>
                <a:cs typeface="Calibri"/>
              </a:rPr>
              <a:t>: Kepala </a:t>
            </a:r>
            <a:r>
              <a:rPr sz="1400" spc="-5" dirty="0">
                <a:latin typeface="Calibri"/>
                <a:cs typeface="Calibri"/>
              </a:rPr>
              <a:t>bagian </a:t>
            </a:r>
            <a:r>
              <a:rPr sz="1400" dirty="0">
                <a:latin typeface="Calibri"/>
                <a:cs typeface="Calibri"/>
              </a:rPr>
              <a:t>operasional restoran yang </a:t>
            </a:r>
            <a:r>
              <a:rPr sz="1400" spc="-5" dirty="0">
                <a:latin typeface="Calibri"/>
                <a:cs typeface="Calibri"/>
              </a:rPr>
              <a:t>bertanggung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jawab penuh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terhadap </a:t>
            </a:r>
            <a:r>
              <a:rPr sz="1400" spc="-5" dirty="0">
                <a:latin typeface="Calibri"/>
                <a:cs typeface="Calibri"/>
              </a:rPr>
              <a:t>kelancaran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 seluruh outlet </a:t>
            </a: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  <a:p>
            <a:pPr marL="12700" marR="116839">
              <a:lnSpc>
                <a:spcPct val="117500"/>
              </a:lnSpc>
              <a:spcBef>
                <a:spcPts val="980"/>
              </a:spcBef>
            </a:pPr>
            <a:r>
              <a:rPr sz="1400" b="1" spc="-5" dirty="0">
                <a:latin typeface="Calibri"/>
                <a:cs typeface="Calibri"/>
              </a:rPr>
              <a:t>Marketing offline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Staff restoran </a:t>
            </a:r>
            <a:r>
              <a:rPr sz="1400" dirty="0">
                <a:latin typeface="Calibri"/>
                <a:cs typeface="Calibri"/>
              </a:rPr>
              <a:t>yang tugas </a:t>
            </a:r>
            <a:r>
              <a:rPr sz="1400" spc="-5" dirty="0">
                <a:latin typeface="Calibri"/>
                <a:cs typeface="Calibri"/>
              </a:rPr>
              <a:t>utamanya </a:t>
            </a:r>
            <a:r>
              <a:rPr sz="1400" dirty="0">
                <a:latin typeface="Calibri"/>
                <a:cs typeface="Calibri"/>
              </a:rPr>
              <a:t>merancang, menerapkan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melaksanakan strategi pemasaran </a:t>
            </a:r>
            <a:r>
              <a:rPr sz="1400" spc="-5" dirty="0">
                <a:latin typeface="Calibri"/>
                <a:cs typeface="Calibri"/>
              </a:rPr>
              <a:t>secara offline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pemasaran </a:t>
            </a:r>
            <a:r>
              <a:rPr sz="1400" dirty="0">
                <a:latin typeface="Calibri"/>
                <a:cs typeface="Calibri"/>
              </a:rPr>
              <a:t> konvensional.</a:t>
            </a:r>
            <a:endParaRPr sz="1400">
              <a:latin typeface="Calibri"/>
              <a:cs typeface="Calibri"/>
            </a:endParaRPr>
          </a:p>
          <a:p>
            <a:pPr marL="12700" marR="133985">
              <a:lnSpc>
                <a:spcPct val="117800"/>
              </a:lnSpc>
              <a:spcBef>
                <a:spcPts val="975"/>
              </a:spcBef>
            </a:pPr>
            <a:r>
              <a:rPr sz="1400" b="1" spc="-5" dirty="0">
                <a:latin typeface="Calibri"/>
                <a:cs typeface="Calibri"/>
              </a:rPr>
              <a:t>Marketing online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Staff restoran </a:t>
            </a:r>
            <a:r>
              <a:rPr sz="1400" dirty="0">
                <a:latin typeface="Calibri"/>
                <a:cs typeface="Calibri"/>
              </a:rPr>
              <a:t>yang tugas </a:t>
            </a:r>
            <a:r>
              <a:rPr sz="1400" spc="-5" dirty="0">
                <a:latin typeface="Calibri"/>
                <a:cs typeface="Calibri"/>
              </a:rPr>
              <a:t>utamanya </a:t>
            </a:r>
            <a:r>
              <a:rPr sz="1400" dirty="0">
                <a:latin typeface="Calibri"/>
                <a:cs typeface="Calibri"/>
              </a:rPr>
              <a:t>merancang, menerapkan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melaksanakan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strategi pemasaran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online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digital.</a:t>
            </a:r>
            <a:endParaRPr sz="1400">
              <a:latin typeface="Calibri"/>
              <a:cs typeface="Calibri"/>
            </a:endParaRPr>
          </a:p>
          <a:p>
            <a:pPr marL="12700" marR="4110354" algn="just">
              <a:lnSpc>
                <a:spcPct val="176400"/>
              </a:lnSpc>
            </a:pPr>
            <a:r>
              <a:rPr sz="1400" b="1" spc="-5" dirty="0">
                <a:latin typeface="Calibri"/>
                <a:cs typeface="Calibri"/>
              </a:rPr>
              <a:t>Outlet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Cabang </a:t>
            </a:r>
            <a:r>
              <a:rPr sz="1400" dirty="0">
                <a:latin typeface="Calibri"/>
                <a:cs typeface="Calibri"/>
              </a:rPr>
              <a:t>restoran. </a:t>
            </a:r>
            <a:r>
              <a:rPr sz="1400" spc="-31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Owner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Pemilik restoran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Store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-5" dirty="0">
                <a:latin typeface="Calibri"/>
                <a:cs typeface="Calibri"/>
              </a:rPr>
              <a:t> Cabang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  <a:p>
            <a:pPr marL="12700" marR="135890">
              <a:lnSpc>
                <a:spcPct val="117400"/>
              </a:lnSpc>
              <a:spcBef>
                <a:spcPts val="980"/>
              </a:spcBef>
            </a:pPr>
            <a:r>
              <a:rPr sz="1400" b="1" dirty="0">
                <a:latin typeface="Calibri"/>
                <a:cs typeface="Calibri"/>
              </a:rPr>
              <a:t>Stock </a:t>
            </a:r>
            <a:r>
              <a:rPr sz="1400" b="1" spc="-5" dirty="0">
                <a:latin typeface="Calibri"/>
                <a:cs typeface="Calibri"/>
              </a:rPr>
              <a:t>opname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Kegiatan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melakukan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penghitungan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bahan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baku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peralatan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inventaris,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kitchen,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maupun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service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dilakukan bersama-sama secara periodik (biasanya sebulan sekali) dan dilakukan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</a:t>
            </a:r>
            <a:r>
              <a:rPr sz="1400" spc="-10" dirty="0">
                <a:latin typeface="Calibri"/>
                <a:cs typeface="Calibri"/>
              </a:rPr>
              <a:t> divisi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bagian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  <a:p>
            <a:pPr marL="12700" marR="1157605">
              <a:lnSpc>
                <a:spcPct val="176400"/>
              </a:lnSpc>
            </a:pPr>
            <a:r>
              <a:rPr sz="1400" b="1" dirty="0">
                <a:latin typeface="Calibri"/>
                <a:cs typeface="Calibri"/>
              </a:rPr>
              <a:t>Supervisor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Pemegang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jabatan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tertinggi</a:t>
            </a:r>
            <a:r>
              <a:rPr sz="1400" spc="5" dirty="0">
                <a:latin typeface="Calibri"/>
                <a:cs typeface="Calibri"/>
              </a:rPr>
              <a:t> di</a:t>
            </a:r>
            <a:r>
              <a:rPr sz="1400" spc="-5" dirty="0">
                <a:latin typeface="Calibri"/>
                <a:cs typeface="Calibri"/>
              </a:rPr>
              <a:t> sebuat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outlet</a:t>
            </a:r>
            <a:r>
              <a:rPr sz="1400" dirty="0">
                <a:latin typeface="Calibri"/>
                <a:cs typeface="Calibri"/>
              </a:rPr>
              <a:t> restoran.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Waiter </a:t>
            </a:r>
            <a:r>
              <a:rPr sz="1400" b="1" dirty="0">
                <a:latin typeface="Calibri"/>
                <a:cs typeface="Calibri"/>
              </a:rPr>
              <a:t>:</a:t>
            </a:r>
            <a:r>
              <a:rPr sz="1400" b="1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Pelayan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laki-laki di restoran.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Waitress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 </a:t>
            </a:r>
            <a:r>
              <a:rPr sz="1400" spc="-5" dirty="0">
                <a:latin typeface="Calibri"/>
                <a:cs typeface="Calibri"/>
              </a:rPr>
              <a:t>Pelayan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wanita di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0254" y="1142424"/>
            <a:ext cx="5623560" cy="1736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Memasukkan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(input)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data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sistem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database</a:t>
            </a:r>
            <a:r>
              <a:rPr sz="1400" dirty="0">
                <a:latin typeface="Calibri"/>
                <a:cs typeface="Calibri"/>
              </a:rPr>
              <a:t> karyawan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445134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rekapitulasi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mutasi,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status</a:t>
            </a:r>
            <a:r>
              <a:rPr sz="1400" dirty="0">
                <a:latin typeface="Calibri"/>
                <a:cs typeface="Calibri"/>
              </a:rPr>
              <a:t> karyawan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(misalnya: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tambahan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anak, </a:t>
            </a:r>
            <a:r>
              <a:rPr sz="1400" spc="-5" dirty="0">
                <a:latin typeface="Calibri"/>
                <a:cs typeface="Calibri"/>
              </a:rPr>
              <a:t>menikah,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berhenti).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65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Bersama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HRD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melakukan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sosialiasi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kebijakan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perusahaan kepada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4427" y="3570147"/>
            <a:ext cx="3460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MANAGER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OPERASIONAL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3908" y="4430246"/>
            <a:ext cx="5645150" cy="4020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46355" indent="-228600">
              <a:lnSpc>
                <a:spcPct val="117200"/>
              </a:lnSpc>
              <a:spcBef>
                <a:spcPts val="9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Mengawasi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kinerja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utama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seorang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 adalah </a:t>
            </a:r>
            <a:r>
              <a:rPr sz="1400" spc="-5" dirty="0">
                <a:latin typeface="Calibri"/>
                <a:cs typeface="Calibri"/>
              </a:rPr>
              <a:t>melakukan pengawasan </a:t>
            </a:r>
            <a:r>
              <a:rPr sz="1400" dirty="0">
                <a:latin typeface="Calibri"/>
                <a:cs typeface="Calibri"/>
              </a:rPr>
              <a:t>terhadap </a:t>
            </a:r>
            <a:r>
              <a:rPr sz="1400" spc="-5" dirty="0">
                <a:latin typeface="Calibri"/>
                <a:cs typeface="Calibri"/>
              </a:rPr>
              <a:t>kinerja supervisor di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cabang agar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konsisten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melaksanakan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tanggung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jawabnya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penanggung jawab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tertinggi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cabang.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315595" indent="-228600">
              <a:lnSpc>
                <a:spcPct val="1172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Manager </a:t>
            </a:r>
            <a:r>
              <a:rPr sz="1400" spc="-5" dirty="0">
                <a:latin typeface="Calibri"/>
                <a:cs typeface="Calibri"/>
              </a:rPr>
              <a:t>operasional </a:t>
            </a:r>
            <a:r>
              <a:rPr sz="1400" dirty="0">
                <a:latin typeface="Calibri"/>
                <a:cs typeface="Calibri"/>
              </a:rPr>
              <a:t>restoran </a:t>
            </a:r>
            <a:r>
              <a:rPr sz="1400" spc="-5" dirty="0">
                <a:latin typeface="Calibri"/>
                <a:cs typeface="Calibri"/>
              </a:rPr>
              <a:t>harus secara </a:t>
            </a:r>
            <a:r>
              <a:rPr sz="1400" dirty="0">
                <a:latin typeface="Calibri"/>
                <a:cs typeface="Calibri"/>
              </a:rPr>
              <a:t>rutin </a:t>
            </a:r>
            <a:r>
              <a:rPr sz="1400" spc="-5" dirty="0">
                <a:latin typeface="Calibri"/>
                <a:cs typeface="Calibri"/>
              </a:rPr>
              <a:t>berkunjung </a:t>
            </a:r>
            <a:r>
              <a:rPr sz="1400" spc="-10" dirty="0">
                <a:latin typeface="Calibri"/>
                <a:cs typeface="Calibri"/>
              </a:rPr>
              <a:t>ke </a:t>
            </a:r>
            <a:r>
              <a:rPr sz="1400" spc="-5" dirty="0">
                <a:latin typeface="Calibri"/>
                <a:cs typeface="Calibri"/>
              </a:rPr>
              <a:t>setiap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</a:t>
            </a:r>
            <a:r>
              <a:rPr sz="1400" dirty="0">
                <a:latin typeface="Calibri"/>
                <a:cs typeface="Calibri"/>
              </a:rPr>
              <a:t>melakukan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pengecekan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pengawasan.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87630" indent="-228600">
              <a:lnSpc>
                <a:spcPct val="1169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Memastikan </a:t>
            </a:r>
            <a:r>
              <a:rPr sz="1400" spc="-5" dirty="0">
                <a:latin typeface="Calibri"/>
                <a:cs typeface="Calibri"/>
              </a:rPr>
              <a:t>terlaksananya program pusat. </a:t>
            </a:r>
            <a:r>
              <a:rPr sz="1400" dirty="0">
                <a:latin typeface="Calibri"/>
                <a:cs typeface="Calibri"/>
              </a:rPr>
              <a:t>Program </a:t>
            </a:r>
            <a:r>
              <a:rPr sz="1400" spc="-5" dirty="0">
                <a:latin typeface="Calibri"/>
                <a:cs typeface="Calibri"/>
              </a:rPr>
              <a:t>dari </a:t>
            </a:r>
            <a:r>
              <a:rPr sz="1400" spc="-10" dirty="0">
                <a:latin typeface="Calibri"/>
                <a:cs typeface="Calibri"/>
              </a:rPr>
              <a:t>pusat </a:t>
            </a:r>
            <a:r>
              <a:rPr sz="1400" dirty="0">
                <a:latin typeface="Calibri"/>
                <a:cs typeface="Calibri"/>
              </a:rPr>
              <a:t>yang telah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disosialisasikan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</a:t>
            </a:r>
            <a:r>
              <a:rPr sz="1400" dirty="0">
                <a:latin typeface="Calibri"/>
                <a:cs typeface="Calibri"/>
              </a:rPr>
              <a:t> cabang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 bisa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berjalan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baik.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itu,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restoran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selalu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melakukan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kontrol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sejauh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suatu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program dijalankan.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67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Jika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kemudian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ditemukan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kendala-kendala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pelaksanaannya,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maka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 harus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menyampaikannya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management</a:t>
            </a:r>
            <a:r>
              <a:rPr sz="1400" spc="-5" dirty="0">
                <a:latin typeface="Calibri"/>
                <a:cs typeface="Calibri"/>
              </a:rPr>
              <a:t> pusat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kemudian </a:t>
            </a:r>
            <a:r>
              <a:rPr sz="1400" spc="-5" dirty="0">
                <a:latin typeface="Calibri"/>
                <a:cs typeface="Calibri"/>
              </a:rPr>
              <a:t>dilakukan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evaluasi terhadap </a:t>
            </a:r>
            <a:r>
              <a:rPr sz="1400" spc="-5" dirty="0">
                <a:latin typeface="Calibri"/>
                <a:cs typeface="Calibri"/>
              </a:rPr>
              <a:t>program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tersebut.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781675" cy="6516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284480" indent="-228600">
              <a:lnSpc>
                <a:spcPct val="117100"/>
              </a:lnSpc>
              <a:spcBef>
                <a:spcPts val="9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Manager </a:t>
            </a:r>
            <a:r>
              <a:rPr sz="1400" spc="-5" dirty="0">
                <a:latin typeface="Calibri"/>
                <a:cs typeface="Calibri"/>
              </a:rPr>
              <a:t>operasional juga harus </a:t>
            </a:r>
            <a:r>
              <a:rPr sz="1400" dirty="0">
                <a:latin typeface="Calibri"/>
                <a:cs typeface="Calibri"/>
              </a:rPr>
              <a:t>memberikan </a:t>
            </a:r>
            <a:r>
              <a:rPr sz="1400" spc="-5" dirty="0">
                <a:latin typeface="Calibri"/>
                <a:cs typeface="Calibri"/>
              </a:rPr>
              <a:t>support kepada supervisor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mengatasi kendala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dihadapi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cabang.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207010" indent="-228600">
              <a:lnSpc>
                <a:spcPct val="117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Menyatukan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persepsi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pandang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bisa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mempersatukan persepsi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pandang semua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cabang mengenai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teknis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non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teknis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pekerjaan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serta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keputusan </a:t>
            </a:r>
            <a:r>
              <a:rPr sz="1400" dirty="0">
                <a:latin typeface="Calibri"/>
                <a:cs typeface="Calibri"/>
              </a:rPr>
              <a:t>atau kebijakan yang </a:t>
            </a:r>
            <a:r>
              <a:rPr sz="1400" spc="-5" dirty="0">
                <a:latin typeface="Calibri"/>
                <a:cs typeface="Calibri"/>
              </a:rPr>
              <a:t>diambil oleh management pusat sehingga </a:t>
            </a:r>
            <a:r>
              <a:rPr sz="1400" dirty="0">
                <a:latin typeface="Calibri"/>
                <a:cs typeface="Calibri"/>
              </a:rPr>
              <a:t> terjadi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kekompakan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tidak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muncul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gang,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kelompok</a:t>
            </a:r>
            <a:r>
              <a:rPr sz="1400" dirty="0">
                <a:latin typeface="Calibri"/>
                <a:cs typeface="Calibri"/>
              </a:rPr>
              <a:t> atau</a:t>
            </a:r>
            <a:r>
              <a:rPr sz="1400" spc="-5" dirty="0">
                <a:latin typeface="Calibri"/>
                <a:cs typeface="Calibri"/>
              </a:rPr>
              <a:t> dinasty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lingkungan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 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bisa membuat perpecahan.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130810" indent="-228600">
              <a:lnSpc>
                <a:spcPct val="117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Memberikan motivasi </a:t>
            </a:r>
            <a:r>
              <a:rPr sz="1400" spc="-5" dirty="0">
                <a:latin typeface="Calibri"/>
                <a:cs typeface="Calibri"/>
              </a:rPr>
              <a:t>kepada supervisor. </a:t>
            </a:r>
            <a:r>
              <a:rPr sz="1400" dirty="0">
                <a:latin typeface="Calibri"/>
                <a:cs typeface="Calibri"/>
              </a:rPr>
              <a:t>Manager </a:t>
            </a:r>
            <a:r>
              <a:rPr sz="1400" spc="-5" dirty="0">
                <a:latin typeface="Calibri"/>
                <a:cs typeface="Calibri"/>
              </a:rPr>
              <a:t>operasional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berkewajiban </a:t>
            </a:r>
            <a:r>
              <a:rPr sz="1400" dirty="0">
                <a:latin typeface="Calibri"/>
                <a:cs typeface="Calibri"/>
              </a:rPr>
              <a:t>memberikan motivasi </a:t>
            </a:r>
            <a:r>
              <a:rPr sz="1400" spc="-5" dirty="0">
                <a:latin typeface="Calibri"/>
                <a:cs typeface="Calibri"/>
              </a:rPr>
              <a:t>kepada semua supervisor </a:t>
            </a:r>
            <a:r>
              <a:rPr sz="1400" spc="-10" dirty="0">
                <a:latin typeface="Calibri"/>
                <a:cs typeface="Calibri"/>
              </a:rPr>
              <a:t>untuk </a:t>
            </a:r>
            <a:r>
              <a:rPr sz="1400" spc="-5" dirty="0">
                <a:latin typeface="Calibri"/>
                <a:cs typeface="Calibri"/>
              </a:rPr>
              <a:t> mencapai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target-target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ditentukan.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bisa </a:t>
            </a:r>
            <a:r>
              <a:rPr sz="1400" dirty="0">
                <a:latin typeface="Calibri"/>
                <a:cs typeface="Calibri"/>
              </a:rPr>
              <a:t>merangkul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dirty="0">
                <a:latin typeface="Calibri"/>
                <a:cs typeface="Calibri"/>
              </a:rPr>
              <a:t> 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tentu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memiliki </a:t>
            </a:r>
            <a:r>
              <a:rPr sz="1400" dirty="0">
                <a:latin typeface="Calibri"/>
                <a:cs typeface="Calibri"/>
              </a:rPr>
              <a:t>karakter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berbeda-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beda.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Seorang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restoran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haruslah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memiliki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jiwa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leadership </a:t>
            </a:r>
            <a:r>
              <a:rPr sz="1400" dirty="0">
                <a:latin typeface="Calibri"/>
                <a:cs typeface="Calibri"/>
              </a:rPr>
              <a:t> yang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tinggi.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Selain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itu,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menjadi</a:t>
            </a:r>
            <a:r>
              <a:rPr sz="1400" dirty="0">
                <a:latin typeface="Calibri"/>
                <a:cs typeface="Calibri"/>
              </a:rPr>
              <a:t> teladan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66675" indent="-228600">
              <a:lnSpc>
                <a:spcPct val="1170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Pusat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koordinasi.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merupakan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pusat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atau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titik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temu </a:t>
            </a:r>
            <a:r>
              <a:rPr sz="1400" dirty="0">
                <a:latin typeface="Calibri"/>
                <a:cs typeface="Calibri"/>
              </a:rPr>
              <a:t> koordinasi antara </a:t>
            </a:r>
            <a:r>
              <a:rPr sz="1400" spc="-5" dirty="0">
                <a:latin typeface="Calibri"/>
                <a:cs typeface="Calibri"/>
              </a:rPr>
              <a:t>management, supervisor, dan </a:t>
            </a:r>
            <a:r>
              <a:rPr sz="1400" dirty="0">
                <a:latin typeface="Calibri"/>
                <a:cs typeface="Calibri"/>
              </a:rPr>
              <a:t>karyawan. </a:t>
            </a:r>
            <a:r>
              <a:rPr sz="1400" spc="-5" dirty="0">
                <a:latin typeface="Calibri"/>
                <a:cs typeface="Calibri"/>
              </a:rPr>
              <a:t>Apapun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terjadi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lingkungan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haruslah diinformasikan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opersional,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informasi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apapun dari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level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management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diketahui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oleh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kemudian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diteruskan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90955"/>
            <a:ext cx="5777230" cy="789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ACCOUNTING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 </a:t>
            </a:r>
            <a:r>
              <a:rPr sz="1400" spc="-5" dirty="0">
                <a:latin typeface="Calibri"/>
                <a:cs typeface="Calibri"/>
              </a:rPr>
              <a:t>adalah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beberapa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Accounting di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garis </a:t>
            </a:r>
            <a:r>
              <a:rPr sz="1400" spc="-5" dirty="0">
                <a:latin typeface="Calibri"/>
                <a:cs typeface="Calibri"/>
              </a:rPr>
              <a:t>besar</a:t>
            </a:r>
            <a:r>
              <a:rPr sz="1400" dirty="0">
                <a:latin typeface="Calibri"/>
                <a:cs typeface="Calibri"/>
              </a:rPr>
              <a:t> :</a:t>
            </a:r>
            <a:endParaRPr sz="1400">
              <a:latin typeface="Calibri"/>
              <a:cs typeface="Calibri"/>
            </a:endParaRPr>
          </a:p>
          <a:p>
            <a:pPr marL="240665" marR="5080" indent="-228600">
              <a:lnSpc>
                <a:spcPct val="117000"/>
              </a:lnSpc>
              <a:spcBef>
                <a:spcPts val="9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pengaturan administrasi </a:t>
            </a:r>
            <a:r>
              <a:rPr sz="1400" dirty="0">
                <a:latin typeface="Calibri"/>
                <a:cs typeface="Calibri"/>
              </a:rPr>
              <a:t>keuangan restoran. </a:t>
            </a:r>
            <a:r>
              <a:rPr sz="1400" spc="-5" dirty="0">
                <a:latin typeface="Calibri"/>
                <a:cs typeface="Calibri"/>
              </a:rPr>
              <a:t>Seorang </a:t>
            </a:r>
            <a:r>
              <a:rPr sz="1400" dirty="0">
                <a:latin typeface="Calibri"/>
                <a:cs typeface="Calibri"/>
              </a:rPr>
              <a:t>Accounting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 mampu menciptakan sistem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pengaturan administrasi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baik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efektif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berhubungan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semua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kegiatan administasi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dirty="0">
                <a:latin typeface="Calibri"/>
                <a:cs typeface="Calibri"/>
              </a:rPr>
              <a:t> restoran. Misalnya </a:t>
            </a:r>
            <a:r>
              <a:rPr sz="1400" spc="-5" dirty="0">
                <a:latin typeface="Calibri"/>
                <a:cs typeface="Calibri"/>
              </a:rPr>
              <a:t>saja tentang sistem dan format laporan stock opname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(SO), sistem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format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rekap</a:t>
            </a:r>
            <a:r>
              <a:rPr sz="1400" dirty="0">
                <a:latin typeface="Calibri"/>
                <a:cs typeface="Calibri"/>
              </a:rPr>
              <a:t> Kasir </a:t>
            </a:r>
            <a:r>
              <a:rPr sz="1400" spc="-5" dirty="0">
                <a:latin typeface="Calibri"/>
                <a:cs typeface="Calibri"/>
              </a:rPr>
              <a:t>dan lain-lain.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5244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Menyusun dan </a:t>
            </a:r>
            <a:r>
              <a:rPr sz="1400" dirty="0">
                <a:latin typeface="Calibri"/>
                <a:cs typeface="Calibri"/>
              </a:rPr>
              <a:t>membuat </a:t>
            </a:r>
            <a:r>
              <a:rPr sz="1400" spc="-5" dirty="0">
                <a:latin typeface="Calibri"/>
                <a:cs typeface="Calibri"/>
              </a:rPr>
              <a:t>laporan keuangan restoran. Laporan keuangan </a:t>
            </a:r>
            <a:r>
              <a:rPr sz="1400" dirty="0">
                <a:latin typeface="Calibri"/>
                <a:cs typeface="Calibri"/>
              </a:rPr>
              <a:t> adalah gambaran </a:t>
            </a:r>
            <a:r>
              <a:rPr sz="1400" spc="-5" dirty="0">
                <a:latin typeface="Calibri"/>
                <a:cs typeface="Calibri"/>
              </a:rPr>
              <a:t>jelas dan faktual tentang kondisi </a:t>
            </a:r>
            <a:r>
              <a:rPr sz="1400" dirty="0">
                <a:latin typeface="Calibri"/>
                <a:cs typeface="Calibri"/>
              </a:rPr>
              <a:t>restoran </a:t>
            </a:r>
            <a:r>
              <a:rPr sz="1400" spc="-1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 sebenarnya.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Seorang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Accounting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dapat</a:t>
            </a:r>
            <a:r>
              <a:rPr sz="1400" dirty="0">
                <a:latin typeface="Calibri"/>
                <a:cs typeface="Calibri"/>
              </a:rPr>
              <a:t> menyajikan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keuangan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 dan</a:t>
            </a:r>
            <a:r>
              <a:rPr sz="1400" dirty="0">
                <a:latin typeface="Calibri"/>
                <a:cs typeface="Calibri"/>
              </a:rPr>
              <a:t> akurat.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84455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Menyusun dan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 perpajakan </a:t>
            </a:r>
            <a:r>
              <a:rPr sz="1400" dirty="0">
                <a:latin typeface="Calibri"/>
                <a:cs typeface="Calibri"/>
              </a:rPr>
              <a:t>restoran.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Seorang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Accounting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harus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mengerti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tentang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aturan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perpajakan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mampu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menyusun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perpajakan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 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akurat.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41275" indent="-228600">
              <a:lnSpc>
                <a:spcPct val="117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Menyusun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membuat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anggaran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pendapatan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belanja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periodic.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Pemilik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bisnis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sangat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membutuhkan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anggaran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pendapatan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belanja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sehingga dapat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mengambil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langkah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kebijakan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tertentu untuk </a:t>
            </a:r>
            <a:r>
              <a:rPr sz="1400" dirty="0">
                <a:latin typeface="Calibri"/>
                <a:cs typeface="Calibri"/>
              </a:rPr>
              <a:t>kemajuan restoran. Accounting </a:t>
            </a:r>
            <a:r>
              <a:rPr sz="1400" spc="-5" dirty="0">
                <a:latin typeface="Calibri"/>
                <a:cs typeface="Calibri"/>
              </a:rPr>
              <a:t>restoran harus dapat </a:t>
            </a:r>
            <a:r>
              <a:rPr sz="1400" dirty="0">
                <a:latin typeface="Calibri"/>
                <a:cs typeface="Calibri"/>
              </a:rPr>
              <a:t> menyusun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membuat anggaran pendapatan </a:t>
            </a:r>
            <a:r>
              <a:rPr sz="1400" spc="-5" dirty="0">
                <a:latin typeface="Calibri"/>
                <a:cs typeface="Calibri"/>
              </a:rPr>
              <a:t>dan belanja </a:t>
            </a:r>
            <a:r>
              <a:rPr sz="1400" dirty="0">
                <a:latin typeface="Calibri"/>
                <a:cs typeface="Calibri"/>
              </a:rPr>
              <a:t>restoran </a:t>
            </a:r>
            <a:r>
              <a:rPr sz="1400" spc="-5" dirty="0">
                <a:latin typeface="Calibri"/>
                <a:cs typeface="Calibri"/>
              </a:rPr>
              <a:t>secara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periodik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sesuai </a:t>
            </a:r>
            <a:r>
              <a:rPr sz="1400" spc="-10" dirty="0">
                <a:latin typeface="Calibri"/>
                <a:cs typeface="Calibri"/>
              </a:rPr>
              <a:t>kebutuhan.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40640" indent="-228600">
              <a:lnSpc>
                <a:spcPct val="117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Menyusun 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membuat</a:t>
            </a:r>
            <a:r>
              <a:rPr sz="1400" spc="-5" dirty="0">
                <a:latin typeface="Calibri"/>
                <a:cs typeface="Calibri"/>
              </a:rPr>
              <a:t> surat-surat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yang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berhubungan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perbankan.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Kegiatan Accounting akan </a:t>
            </a:r>
            <a:r>
              <a:rPr sz="1400" spc="-5" dirty="0">
                <a:latin typeface="Calibri"/>
                <a:cs typeface="Calibri"/>
              </a:rPr>
              <a:t>sangat </a:t>
            </a:r>
            <a:r>
              <a:rPr sz="1400" dirty="0">
                <a:latin typeface="Calibri"/>
                <a:cs typeface="Calibri"/>
              </a:rPr>
              <a:t>erat kaitannya </a:t>
            </a:r>
            <a:r>
              <a:rPr sz="1400" spc="-5" dirty="0">
                <a:latin typeface="Calibri"/>
                <a:cs typeface="Calibri"/>
              </a:rPr>
              <a:t>dengan perbankan dimana </a:t>
            </a:r>
            <a:r>
              <a:rPr sz="1400" dirty="0">
                <a:latin typeface="Calibri"/>
                <a:cs typeface="Calibri"/>
              </a:rPr>
              <a:t> manajemen restoran </a:t>
            </a:r>
            <a:r>
              <a:rPr sz="1400" spc="-5" dirty="0">
                <a:latin typeface="Calibri"/>
                <a:cs typeface="Calibri"/>
              </a:rPr>
              <a:t>menaruh dan </a:t>
            </a:r>
            <a:r>
              <a:rPr sz="1400" dirty="0">
                <a:latin typeface="Calibri"/>
                <a:cs typeface="Calibri"/>
              </a:rPr>
              <a:t>meminjam </a:t>
            </a:r>
            <a:r>
              <a:rPr sz="1400" spc="-5" dirty="0">
                <a:latin typeface="Calibri"/>
                <a:cs typeface="Calibri"/>
              </a:rPr>
              <a:t>uang serta kegiatan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perbankan lainnya. Semua surat-surat dan dokumen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-5" dirty="0">
                <a:latin typeface="Calibri"/>
                <a:cs typeface="Calibri"/>
              </a:rPr>
              <a:t>berhubungan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perbankan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akan </a:t>
            </a:r>
            <a:r>
              <a:rPr sz="1400" spc="-5" dirty="0">
                <a:latin typeface="Calibri"/>
                <a:cs typeface="Calibri"/>
              </a:rPr>
              <a:t>ditangani oleh </a:t>
            </a:r>
            <a:r>
              <a:rPr sz="1400" dirty="0">
                <a:latin typeface="Calibri"/>
                <a:cs typeface="Calibri"/>
              </a:rPr>
              <a:t>Accounting </a:t>
            </a:r>
            <a:r>
              <a:rPr sz="1400" spc="-5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743575" cy="177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90170" indent="-228600">
              <a:lnSpc>
                <a:spcPct val="117100"/>
              </a:lnSpc>
              <a:spcBef>
                <a:spcPts val="9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pengecekan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terakhir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rekap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gaji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karyawan.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Accounting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merupakan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filter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terakhir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mengecek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keakuratan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rekap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gaji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dibuat oleh bagian</a:t>
            </a:r>
            <a:r>
              <a:rPr sz="1400" dirty="0">
                <a:latin typeface="Calibri"/>
                <a:cs typeface="Calibri"/>
              </a:rPr>
              <a:t> Personalia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Admin.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"/>
            </a:pPr>
            <a:endParaRPr sz="1600">
              <a:latin typeface="Calibri"/>
              <a:cs typeface="Calibri"/>
            </a:endParaRPr>
          </a:p>
          <a:p>
            <a:pPr marL="240665" marR="5080" indent="-228600">
              <a:lnSpc>
                <a:spcPct val="1175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pembayaran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gaji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karyawan.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 pemegang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 </a:t>
            </a:r>
            <a:r>
              <a:rPr sz="1400" spc="-5" dirty="0">
                <a:latin typeface="Calibri"/>
                <a:cs typeface="Calibri"/>
              </a:rPr>
              <a:t>besar, </a:t>
            </a:r>
            <a:r>
              <a:rPr sz="1400" dirty="0">
                <a:latin typeface="Calibri"/>
                <a:cs typeface="Calibri"/>
              </a:rPr>
              <a:t> Accounting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bertugas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melakukan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pembayaran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gaji karyawan,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dilakukan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tunai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maupun </a:t>
            </a:r>
            <a:r>
              <a:rPr sz="1400" dirty="0">
                <a:latin typeface="Calibri"/>
                <a:cs typeface="Calibri"/>
              </a:rPr>
              <a:t>via transfer Bank.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908" y="3141980"/>
            <a:ext cx="5797550" cy="5878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PURCHASING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 </a:t>
            </a:r>
            <a:r>
              <a:rPr sz="1400" spc="-5" dirty="0">
                <a:latin typeface="Calibri"/>
                <a:cs typeface="Calibri"/>
              </a:rPr>
              <a:t>adalah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tugas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Purchasing 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pembelian di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restoran:</a:t>
            </a:r>
            <a:endParaRPr sz="1400">
              <a:latin typeface="Calibri"/>
              <a:cs typeface="Calibri"/>
            </a:endParaRPr>
          </a:p>
          <a:p>
            <a:pPr marL="240665" marR="229235" indent="-228600">
              <a:lnSpc>
                <a:spcPct val="117200"/>
              </a:lnSpc>
              <a:spcBef>
                <a:spcPts val="98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Menerima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meriview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surat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permintaan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material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(bahan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baku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maupun barang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inventaris)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 semua</a:t>
            </a:r>
            <a:r>
              <a:rPr sz="1400" dirty="0">
                <a:latin typeface="Calibri"/>
                <a:cs typeface="Calibri"/>
              </a:rPr>
              <a:t> bagian </a:t>
            </a:r>
            <a:r>
              <a:rPr sz="1400" spc="-5" dirty="0">
                <a:latin typeface="Calibri"/>
                <a:cs typeface="Calibri"/>
              </a:rPr>
              <a:t>atau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divisi,</a:t>
            </a:r>
            <a:r>
              <a:rPr sz="1400" spc="-5" dirty="0">
                <a:latin typeface="Calibri"/>
                <a:cs typeface="Calibri"/>
              </a:rPr>
              <a:t> baik service,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kitchen,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kasir, maupun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M&amp;FC</a:t>
            </a:r>
            <a:endParaRPr sz="1400">
              <a:latin typeface="Calibri"/>
              <a:cs typeface="Calibri"/>
            </a:endParaRPr>
          </a:p>
          <a:p>
            <a:pPr marL="240665" marR="107950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 </a:t>
            </a:r>
            <a:r>
              <a:rPr sz="1400" dirty="0">
                <a:latin typeface="Calibri"/>
                <a:cs typeface="Calibri"/>
              </a:rPr>
              <a:t>PO </a:t>
            </a:r>
            <a:r>
              <a:rPr sz="1400" spc="-5" dirty="0">
                <a:latin typeface="Calibri"/>
                <a:cs typeface="Calibri"/>
              </a:rPr>
              <a:t>(purchase order) dan </a:t>
            </a:r>
            <a:r>
              <a:rPr sz="1400" dirty="0">
                <a:latin typeface="Calibri"/>
                <a:cs typeface="Calibri"/>
              </a:rPr>
              <a:t>menyerahkannya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dirty="0">
                <a:latin typeface="Calibri"/>
                <a:cs typeface="Calibri"/>
              </a:rPr>
              <a:t>Manager atau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disetujui</a:t>
            </a:r>
            <a:endParaRPr sz="1400">
              <a:latin typeface="Calibri"/>
              <a:cs typeface="Calibri"/>
            </a:endParaRPr>
          </a:p>
          <a:p>
            <a:pPr marL="240665" marR="508634" indent="-228600">
              <a:lnSpc>
                <a:spcPts val="197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pembelian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langsung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maupun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melalui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Meminta</a:t>
            </a:r>
            <a:r>
              <a:rPr sz="1400" spc="-5" dirty="0">
                <a:latin typeface="Calibri"/>
                <a:cs typeface="Calibri"/>
              </a:rPr>
              <a:t> uang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kas kepada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keuangan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pembelian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secara</a:t>
            </a:r>
            <a:endParaRPr sz="1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90"/>
              </a:spcBef>
            </a:pPr>
            <a:r>
              <a:rPr sz="1400" spc="-5" dirty="0">
                <a:latin typeface="Calibri"/>
                <a:cs typeface="Calibri"/>
              </a:rPr>
              <a:t>langsung, misalnya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belanja di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pasar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10" dirty="0">
                <a:latin typeface="Calibri"/>
                <a:cs typeface="Calibri"/>
              </a:rPr>
              <a:t>di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swalayan</a:t>
            </a:r>
            <a:endParaRPr sz="1400">
              <a:latin typeface="Calibri"/>
              <a:cs typeface="Calibri"/>
            </a:endParaRPr>
          </a:p>
          <a:p>
            <a:pPr marL="240665" marR="402590" indent="-228600">
              <a:lnSpc>
                <a:spcPts val="197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Mencari dan </a:t>
            </a: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negosiasi dengan supplier untuk </a:t>
            </a:r>
            <a:r>
              <a:rPr sz="1400" dirty="0">
                <a:latin typeface="Calibri"/>
                <a:cs typeface="Calibri"/>
              </a:rPr>
              <a:t>mendapatkan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harga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kualitas </a:t>
            </a:r>
            <a:r>
              <a:rPr sz="1400" dirty="0">
                <a:latin typeface="Calibri"/>
                <a:cs typeface="Calibri"/>
              </a:rPr>
              <a:t>terbaik, </a:t>
            </a:r>
            <a:r>
              <a:rPr sz="1400" spc="-5" dirty="0">
                <a:latin typeface="Calibri"/>
                <a:cs typeface="Calibri"/>
              </a:rPr>
              <a:t>serta</a:t>
            </a:r>
            <a:r>
              <a:rPr sz="1400" dirty="0">
                <a:latin typeface="Calibri"/>
                <a:cs typeface="Calibri"/>
              </a:rPr>
              <a:t> ketepatan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waktu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pengiriman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7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perjanjian supplier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untuk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memastikan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bahwa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yang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dikirm</a:t>
            </a:r>
            <a:endParaRPr sz="1400">
              <a:latin typeface="Calibri"/>
              <a:cs typeface="Calibri"/>
            </a:endParaRPr>
          </a:p>
          <a:p>
            <a:pPr marL="240665" marR="299085">
              <a:lnSpc>
                <a:spcPct val="117200"/>
              </a:lnSpc>
            </a:pPr>
            <a:r>
              <a:rPr sz="1400" spc="-5" dirty="0">
                <a:latin typeface="Calibri"/>
                <a:cs typeface="Calibri"/>
              </a:rPr>
              <a:t>supplier sesuai dengan standar </a:t>
            </a:r>
            <a:r>
              <a:rPr sz="1400" dirty="0">
                <a:latin typeface="Calibri"/>
                <a:cs typeface="Calibri"/>
              </a:rPr>
              <a:t>yang telah </a:t>
            </a:r>
            <a:r>
              <a:rPr sz="1400" spc="-5" dirty="0">
                <a:latin typeface="Calibri"/>
                <a:cs typeface="Calibri"/>
              </a:rPr>
              <a:t>ditetapkan </a:t>
            </a:r>
            <a:r>
              <a:rPr sz="1400" dirty="0">
                <a:latin typeface="Calibri"/>
                <a:cs typeface="Calibri"/>
              </a:rPr>
              <a:t>restoran, </a:t>
            </a:r>
            <a:r>
              <a:rPr sz="1400" spc="-5" dirty="0">
                <a:latin typeface="Calibri"/>
                <a:cs typeface="Calibri"/>
              </a:rPr>
              <a:t>demikian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 dengan</a:t>
            </a:r>
            <a:r>
              <a:rPr sz="1400" dirty="0">
                <a:latin typeface="Calibri"/>
                <a:cs typeface="Calibri"/>
              </a:rPr>
              <a:t> harganya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Menjaga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hubungan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endParaRPr sz="1400">
              <a:latin typeface="Calibri"/>
              <a:cs typeface="Calibri"/>
            </a:endParaRPr>
          </a:p>
          <a:p>
            <a:pPr marL="240665" marR="104139" indent="-228600">
              <a:lnSpc>
                <a:spcPct val="1169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Koordinasi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bagian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penerimaan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barang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(receiver)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 </a:t>
            </a:r>
            <a:r>
              <a:rPr sz="1400" dirty="0">
                <a:latin typeface="Calibri"/>
                <a:cs typeface="Calibri"/>
              </a:rPr>
              <a:t> mengenai material yang telah </a:t>
            </a:r>
            <a:r>
              <a:rPr sz="1400" spc="-5" dirty="0">
                <a:latin typeface="Calibri"/>
                <a:cs typeface="Calibri"/>
              </a:rPr>
              <a:t>dipesan dari supplier. </a:t>
            </a:r>
            <a:r>
              <a:rPr sz="1400" dirty="0">
                <a:latin typeface="Calibri"/>
                <a:cs typeface="Calibri"/>
              </a:rPr>
              <a:t>Jika </a:t>
            </a:r>
            <a:r>
              <a:rPr sz="1400" spc="-5" dirty="0">
                <a:latin typeface="Calibri"/>
                <a:cs typeface="Calibri"/>
              </a:rPr>
              <a:t>material </a:t>
            </a:r>
            <a:r>
              <a:rPr sz="1400" dirty="0">
                <a:latin typeface="Calibri"/>
                <a:cs typeface="Calibri"/>
              </a:rPr>
              <a:t>yang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dipesan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Purchasing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belum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juga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dikirim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oleh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maka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 Purchasing,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Receiver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 bisa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langsung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melakukan follow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801360" cy="815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360045" indent="-228600">
              <a:lnSpc>
                <a:spcPct val="117100"/>
              </a:lnSpc>
              <a:spcBef>
                <a:spcPts val="9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Follow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terjadi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ke-tidak-sesuaian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jumlah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kualitas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material</a:t>
            </a:r>
            <a:r>
              <a:rPr sz="1400" spc="-5" dirty="0">
                <a:latin typeface="Calibri"/>
                <a:cs typeface="Calibri"/>
              </a:rPr>
              <a:t> yang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dikirim oleh supplier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database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supplier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Mencatat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setiap pembelian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buku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pembelian</a:t>
            </a:r>
            <a:endParaRPr sz="1400">
              <a:latin typeface="Calibri"/>
              <a:cs typeface="Calibri"/>
            </a:endParaRPr>
          </a:p>
          <a:p>
            <a:pPr marL="240665" marR="331470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pengelolaan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pengadaan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material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sistem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FIFO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(first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first out).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"/>
              <a:buChar char=""/>
            </a:pP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SUPERVISOR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Berikut</a:t>
            </a:r>
            <a:r>
              <a:rPr sz="1400" spc="-5" dirty="0">
                <a:latin typeface="Calibri"/>
                <a:cs typeface="Calibri"/>
              </a:rPr>
              <a:t> adalah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supervisor</a:t>
            </a:r>
            <a:r>
              <a:rPr sz="1400" dirty="0">
                <a:latin typeface="Calibri"/>
                <a:cs typeface="Calibri"/>
              </a:rPr>
              <a:t> restoran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kehadiran </a:t>
            </a:r>
            <a:r>
              <a:rPr sz="1400" dirty="0">
                <a:latin typeface="Calibri"/>
                <a:cs typeface="Calibri"/>
              </a:rPr>
              <a:t>Karyawan </a:t>
            </a:r>
            <a:r>
              <a:rPr sz="1400" spc="-5" dirty="0">
                <a:latin typeface="Calibri"/>
                <a:cs typeface="Calibri"/>
              </a:rPr>
              <a:t>(Cross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check</a:t>
            </a:r>
            <a:r>
              <a:rPr sz="1400" dirty="0">
                <a:latin typeface="Calibri"/>
                <a:cs typeface="Calibri"/>
              </a:rPr>
              <a:t> 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Jadwal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Kerja)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Daftar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Pesanan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Persediaan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Barang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Bahan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Kualitas </a:t>
            </a:r>
            <a:r>
              <a:rPr sz="1400" spc="-5" dirty="0">
                <a:latin typeface="Calibri"/>
                <a:cs typeface="Calibri"/>
              </a:rPr>
              <a:t>Menu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(Makanan&amp;Minuman)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Cek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Penampilan </a:t>
            </a:r>
            <a:r>
              <a:rPr sz="1400" spc="-5" dirty="0">
                <a:latin typeface="Calibri"/>
                <a:cs typeface="Calibri"/>
              </a:rPr>
              <a:t>Karyawan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Jadwal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Kerja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endParaRPr sz="1400">
              <a:latin typeface="Calibri"/>
              <a:cs typeface="Calibri"/>
            </a:endParaRPr>
          </a:p>
          <a:p>
            <a:pPr marL="240665" marR="422909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Mengusulkan </a:t>
            </a:r>
            <a:r>
              <a:rPr sz="1400" dirty="0">
                <a:latin typeface="Calibri"/>
                <a:cs typeface="Calibri"/>
              </a:rPr>
              <a:t>Penambahan </a:t>
            </a:r>
            <a:r>
              <a:rPr sz="1400" spc="-5" dirty="0">
                <a:latin typeface="Calibri"/>
                <a:cs typeface="Calibri"/>
              </a:rPr>
              <a:t>dan </a:t>
            </a:r>
            <a:r>
              <a:rPr sz="1400" dirty="0">
                <a:latin typeface="Calibri"/>
                <a:cs typeface="Calibri"/>
              </a:rPr>
              <a:t>Pengurangan </a:t>
            </a:r>
            <a:r>
              <a:rPr sz="1400" spc="-5" dirty="0">
                <a:latin typeface="Calibri"/>
                <a:cs typeface="Calibri"/>
              </a:rPr>
              <a:t>jumlah </a:t>
            </a:r>
            <a:r>
              <a:rPr sz="1400" dirty="0">
                <a:latin typeface="Calibri"/>
                <a:cs typeface="Calibri"/>
              </a:rPr>
              <a:t>Karyawan </a:t>
            </a:r>
            <a:r>
              <a:rPr sz="1400" spc="-5" dirty="0">
                <a:latin typeface="Calibri"/>
                <a:cs typeface="Calibri"/>
              </a:rPr>
              <a:t>kepada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Management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Menangani</a:t>
            </a:r>
            <a:r>
              <a:rPr sz="1400" spc="-5" dirty="0">
                <a:latin typeface="Calibri"/>
                <a:cs typeface="Calibri"/>
              </a:rPr>
              <a:t> Event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Pesanan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jumlah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besar</a:t>
            </a:r>
            <a:endParaRPr sz="1400">
              <a:latin typeface="Calibri"/>
              <a:cs typeface="Calibri"/>
            </a:endParaRPr>
          </a:p>
          <a:p>
            <a:pPr marL="240665" marR="325755" indent="-228600">
              <a:lnSpc>
                <a:spcPct val="117100"/>
              </a:lnSpc>
              <a:spcBef>
                <a:spcPts val="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Handling </a:t>
            </a:r>
            <a:r>
              <a:rPr sz="1400" dirty="0">
                <a:latin typeface="Calibri"/>
                <a:cs typeface="Calibri"/>
              </a:rPr>
              <a:t>atau Penanganan terhadap </a:t>
            </a:r>
            <a:r>
              <a:rPr sz="1400" spc="-5" dirty="0">
                <a:latin typeface="Calibri"/>
                <a:cs typeface="Calibri"/>
              </a:rPr>
              <a:t>Complaint </a:t>
            </a:r>
            <a:r>
              <a:rPr sz="1400" dirty="0">
                <a:latin typeface="Calibri"/>
                <a:cs typeface="Calibri"/>
              </a:rPr>
              <a:t>atau </a:t>
            </a:r>
            <a:r>
              <a:rPr sz="1400" spc="-5" dirty="0">
                <a:latin typeface="Calibri"/>
                <a:cs typeface="Calibri"/>
              </a:rPr>
              <a:t>Keluhan </a:t>
            </a:r>
            <a:r>
              <a:rPr sz="1400" dirty="0">
                <a:latin typeface="Calibri"/>
                <a:cs typeface="Calibri"/>
              </a:rPr>
              <a:t>Tamu atau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Pelanggan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Mengusulkan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Promosi</a:t>
            </a:r>
            <a:r>
              <a:rPr sz="1400" spc="-5" dirty="0">
                <a:latin typeface="Calibri"/>
                <a:cs typeface="Calibri"/>
              </a:rPr>
              <a:t> dan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Demosi </a:t>
            </a:r>
            <a:r>
              <a:rPr sz="1400" dirty="0">
                <a:latin typeface="Calibri"/>
                <a:cs typeface="Calibri"/>
              </a:rPr>
              <a:t>Karyawan</a:t>
            </a:r>
            <a:endParaRPr sz="1400">
              <a:latin typeface="Calibri"/>
              <a:cs typeface="Calibri"/>
            </a:endParaRPr>
          </a:p>
          <a:p>
            <a:pPr marL="240665" marR="900430" indent="-228600">
              <a:lnSpc>
                <a:spcPts val="1970"/>
              </a:lnSpc>
              <a:spcBef>
                <a:spcPts val="10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Menangani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bertanggung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jawab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sepenuhnya</a:t>
            </a:r>
            <a:r>
              <a:rPr sz="1400" dirty="0">
                <a:latin typeface="Calibri"/>
                <a:cs typeface="Calibri"/>
              </a:rPr>
              <a:t> atas </a:t>
            </a:r>
            <a:r>
              <a:rPr sz="1400" spc="-5" dirty="0">
                <a:latin typeface="Calibri"/>
                <a:cs typeface="Calibri"/>
              </a:rPr>
              <a:t>kelancaran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 </a:t>
            </a:r>
            <a:r>
              <a:rPr sz="1400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1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Melakukan </a:t>
            </a:r>
            <a:r>
              <a:rPr sz="1400" spc="-5" dirty="0">
                <a:latin typeface="Calibri"/>
                <a:cs typeface="Calibri"/>
              </a:rPr>
              <a:t>ramah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tamah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(Customer Intimacy)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Tamu </a:t>
            </a:r>
            <a:r>
              <a:rPr sz="1400" dirty="0">
                <a:latin typeface="Calibri"/>
                <a:cs typeface="Calibri"/>
              </a:rPr>
              <a:t>atau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Pelanggan</a:t>
            </a:r>
            <a:endParaRPr sz="14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latin typeface="Calibri"/>
                <a:cs typeface="Calibri"/>
              </a:rPr>
              <a:t>Restoran.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Memberikan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contoh </a:t>
            </a:r>
            <a:r>
              <a:rPr sz="1400" spc="-5" dirty="0">
                <a:latin typeface="Calibri"/>
                <a:cs typeface="Calibri"/>
              </a:rPr>
              <a:t>baik,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Pengarahan,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dirty="0">
                <a:latin typeface="Calibri"/>
                <a:cs typeface="Calibri"/>
              </a:rPr>
              <a:t> Motivasi tinggi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dirty="0">
                <a:latin typeface="Calibri"/>
                <a:cs typeface="Calibri"/>
              </a:rPr>
              <a:t> Karyawan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rekap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gaji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endParaRPr sz="1400">
              <a:latin typeface="Calibri"/>
              <a:cs typeface="Calibri"/>
            </a:endParaRPr>
          </a:p>
          <a:p>
            <a:pPr marL="240665" marR="462280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Bersama </a:t>
            </a:r>
            <a:r>
              <a:rPr sz="1400" spc="-5" dirty="0">
                <a:latin typeface="Calibri"/>
                <a:cs typeface="Calibri"/>
              </a:rPr>
              <a:t>dengan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Captain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Chief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Cook</a:t>
            </a:r>
            <a:r>
              <a:rPr sz="1400" dirty="0">
                <a:latin typeface="Calibri"/>
                <a:cs typeface="Calibri"/>
              </a:rPr>
              <a:t> memastikan </a:t>
            </a:r>
            <a:r>
              <a:rPr sz="1400" spc="-5" dirty="0">
                <a:latin typeface="Calibri"/>
                <a:cs typeface="Calibri"/>
              </a:rPr>
              <a:t>terlaksananya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Program-program bulanan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seperti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General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Cleaning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SO </a:t>
            </a:r>
            <a:r>
              <a:rPr sz="1400" dirty="0">
                <a:latin typeface="Calibri"/>
                <a:cs typeface="Calibri"/>
              </a:rPr>
              <a:t>Inventaris.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Mencatat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penyimpangan</a:t>
            </a:r>
            <a:r>
              <a:rPr sz="1400" spc="-5" dirty="0">
                <a:latin typeface="Calibri"/>
                <a:cs typeface="Calibri"/>
              </a:rPr>
              <a:t> dan pelanggaran dalam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operasional.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3908" y="856776"/>
            <a:ext cx="5438140" cy="52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17100"/>
              </a:lnSpc>
              <a:spcBef>
                <a:spcPts val="9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Menindaklanjuti</a:t>
            </a:r>
            <a:r>
              <a:rPr sz="1400" dirty="0">
                <a:latin typeface="Calibri"/>
                <a:cs typeface="Calibri"/>
              </a:rPr>
              <a:t> memo,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ide,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usulan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baik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dari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Management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maupun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908" y="1960803"/>
            <a:ext cx="5746750" cy="476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JOB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DESC.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CHEF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"/>
                <a:cs typeface="Calibri"/>
              </a:rPr>
              <a:t>Seorang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Chef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restoran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memiliki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tugas-tugas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berikut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: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 marL="240665" marR="5715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Menjaga </a:t>
            </a:r>
            <a:r>
              <a:rPr sz="1400" spc="-5" dirty="0">
                <a:latin typeface="Calibri"/>
                <a:cs typeface="Calibri"/>
              </a:rPr>
              <a:t>secara </a:t>
            </a:r>
            <a:r>
              <a:rPr sz="1400" dirty="0">
                <a:latin typeface="Calibri"/>
                <a:cs typeface="Calibri"/>
              </a:rPr>
              <a:t>keseluruhan </a:t>
            </a:r>
            <a:r>
              <a:rPr sz="1400" spc="-5" dirty="0">
                <a:latin typeface="Calibri"/>
                <a:cs typeface="Calibri"/>
              </a:rPr>
              <a:t>kualitas bahan baku dan </a:t>
            </a:r>
            <a:r>
              <a:rPr sz="1400" dirty="0">
                <a:latin typeface="Calibri"/>
                <a:cs typeface="Calibri"/>
              </a:rPr>
              <a:t>menu yang </a:t>
            </a:r>
            <a:r>
              <a:rPr sz="1400" spc="-5" dirty="0">
                <a:latin typeface="Calibri"/>
                <a:cs typeface="Calibri"/>
              </a:rPr>
              <a:t>dijual oleh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restoran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Bertanggung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jawab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terhadap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kelancaran</a:t>
            </a:r>
            <a:r>
              <a:rPr sz="1400" spc="-5" dirty="0">
                <a:latin typeface="Calibri"/>
                <a:cs typeface="Calibri"/>
              </a:rPr>
              <a:t> operasional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bagian/divisi</a:t>
            </a:r>
            <a:r>
              <a:rPr sz="1400" spc="-5" dirty="0">
                <a:latin typeface="Calibri"/>
                <a:cs typeface="Calibri"/>
              </a:rPr>
              <a:t> produksi</a:t>
            </a:r>
            <a:endParaRPr sz="1400">
              <a:latin typeface="Calibri"/>
              <a:cs typeface="Calibri"/>
            </a:endParaRPr>
          </a:p>
          <a:p>
            <a:pPr marL="240665" marR="294640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Menciptakan </a:t>
            </a:r>
            <a:r>
              <a:rPr sz="1400" dirty="0">
                <a:latin typeface="Calibri"/>
                <a:cs typeface="Calibri"/>
              </a:rPr>
              <a:t>menu-menu </a:t>
            </a:r>
            <a:r>
              <a:rPr sz="1400" spc="-5" dirty="0">
                <a:latin typeface="Calibri"/>
                <a:cs typeface="Calibri"/>
              </a:rPr>
              <a:t>baru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sebagai pengembangan dari </a:t>
            </a:r>
            <a:r>
              <a:rPr sz="1400" dirty="0">
                <a:latin typeface="Calibri"/>
                <a:cs typeface="Calibri"/>
              </a:rPr>
              <a:t>menu yang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sudah</a:t>
            </a:r>
            <a:r>
              <a:rPr sz="1400" spc="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ada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standar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resep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menu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beserta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foodcostnya.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8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Mengadakan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pelatihan memasak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untuk para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koki</a:t>
            </a:r>
            <a:endParaRPr sz="1400">
              <a:latin typeface="Calibri"/>
              <a:cs typeface="Calibri"/>
            </a:endParaRPr>
          </a:p>
          <a:p>
            <a:pPr marL="240665" marR="440690" indent="-228600">
              <a:lnSpc>
                <a:spcPct val="1172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Mengajukan penambahan </a:t>
            </a:r>
            <a:r>
              <a:rPr sz="1400" spc="-5" dirty="0">
                <a:latin typeface="Calibri"/>
                <a:cs typeface="Calibri"/>
              </a:rPr>
              <a:t>dan pengurangan jumlah </a:t>
            </a:r>
            <a:r>
              <a:rPr sz="1400" dirty="0">
                <a:latin typeface="Calibri"/>
                <a:cs typeface="Calibri"/>
              </a:rPr>
              <a:t>karyawan </a:t>
            </a:r>
            <a:r>
              <a:rPr sz="1400" spc="-5" dirty="0">
                <a:latin typeface="Calibri"/>
                <a:cs typeface="Calibri"/>
              </a:rPr>
              <a:t>di </a:t>
            </a:r>
            <a:r>
              <a:rPr sz="1400" spc="-10" dirty="0">
                <a:latin typeface="Calibri"/>
                <a:cs typeface="Calibri"/>
              </a:rPr>
              <a:t>divisi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 kepada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HRD.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7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Mengajukan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promosi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 demosi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divisi produksi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kepada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HRD.</a:t>
            </a:r>
            <a:endParaRPr sz="1400">
              <a:latin typeface="Calibri"/>
              <a:cs typeface="Calibri"/>
            </a:endParaRPr>
          </a:p>
          <a:p>
            <a:pPr marL="240665" marR="5080" indent="-228600">
              <a:lnSpc>
                <a:spcPct val="117100"/>
              </a:lnSpc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Membantu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HRD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menangani</a:t>
            </a:r>
            <a:r>
              <a:rPr sz="1400" dirty="0">
                <a:latin typeface="Calibri"/>
                <a:cs typeface="Calibri"/>
              </a:rPr>
              <a:t> tes </a:t>
            </a:r>
            <a:r>
              <a:rPr sz="1400" spc="-5" dirty="0">
                <a:latin typeface="Calibri"/>
                <a:cs typeface="Calibri"/>
              </a:rPr>
              <a:t>kompetensi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(baik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tes tertulis </a:t>
            </a:r>
            <a:r>
              <a:rPr sz="1400" spc="-5" dirty="0">
                <a:latin typeface="Calibri"/>
                <a:cs typeface="Calibri"/>
              </a:rPr>
              <a:t>maupun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praktek) saat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penerimaan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koki </a:t>
            </a:r>
            <a:r>
              <a:rPr sz="1400" spc="-5" dirty="0">
                <a:latin typeface="Calibri"/>
                <a:cs typeface="Calibri"/>
              </a:rPr>
              <a:t>baru.</a:t>
            </a:r>
            <a:endParaRPr sz="14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spcBef>
                <a:spcPts val="290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dirty="0">
                <a:latin typeface="Calibri"/>
                <a:cs typeface="Calibri"/>
              </a:rPr>
              <a:t>Menjaga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keharmonisan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antar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karyawan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dalam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divisi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produksi.</a:t>
            </a:r>
            <a:endParaRPr sz="1400">
              <a:latin typeface="Calibri"/>
              <a:cs typeface="Calibri"/>
            </a:endParaRPr>
          </a:p>
          <a:p>
            <a:pPr marL="240665" marR="217170" indent="-228600">
              <a:lnSpc>
                <a:spcPct val="116399"/>
              </a:lnSpc>
              <a:spcBef>
                <a:spcPts val="15"/>
              </a:spcBef>
              <a:buFont typeface="Wingdings"/>
              <a:buChar char=""/>
              <a:tabLst>
                <a:tab pos="241300" algn="l"/>
              </a:tabLst>
            </a:pPr>
            <a:r>
              <a:rPr sz="1400" spc="-5" dirty="0">
                <a:latin typeface="Calibri"/>
                <a:cs typeface="Calibri"/>
              </a:rPr>
              <a:t>Membuat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laporan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bulanan, seperti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raport </a:t>
            </a:r>
            <a:r>
              <a:rPr sz="1400" spc="-5" dirty="0">
                <a:latin typeface="Calibri"/>
                <a:cs typeface="Calibri"/>
              </a:rPr>
              <a:t>koki,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update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harga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bahan baku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produksi, </a:t>
            </a:r>
            <a:r>
              <a:rPr sz="1400" dirty="0">
                <a:latin typeface="Calibri"/>
                <a:cs typeface="Calibri"/>
              </a:rPr>
              <a:t>RAB </a:t>
            </a:r>
            <a:r>
              <a:rPr sz="1400" spc="-5" dirty="0">
                <a:latin typeface="Calibri"/>
                <a:cs typeface="Calibri"/>
              </a:rPr>
              <a:t>divisi produksi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dan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lain-lain.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5915</Words>
  <Application>Microsoft Macintosh PowerPoint</Application>
  <PresentationFormat>Custom</PresentationFormat>
  <Paragraphs>518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created xsi:type="dcterms:W3CDTF">2023-08-24T03:40:40Z</dcterms:created>
  <dcterms:modified xsi:type="dcterms:W3CDTF">2023-08-24T03:46:27Z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2018-01-22T00:00:00Z</vt:filetime>
  </property>
  <property fmtid="{D5CDD505-2E9C-101B-9397-08002B2CF9AE}" pid="3" name="LastSaved">
    <vt:filetime>2023-08-24T00:00:00Z</vt:filetime>
  </property>
</Properties>
</file>