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0" r:id="rId4"/>
    <p:sldId id="262"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7" r:id="rId18"/>
    <p:sldId id="278" r:id="rId19"/>
    <p:sldId id="279" r:id="rId20"/>
    <p:sldId id="292" r:id="rId21"/>
    <p:sldId id="296" r:id="rId22"/>
    <p:sldId id="297" r:id="rId23"/>
    <p:sldId id="294" r:id="rId24"/>
    <p:sldId id="299" r:id="rId25"/>
    <p:sldId id="298" r:id="rId26"/>
    <p:sldId id="300"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5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99B50-4783-4F08-9139-396D62CAF119}"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AE523-D5E8-4671-B378-D043F575DDCC}" type="slidenum">
              <a:rPr lang="en-US" smtClean="0"/>
              <a:t>‹#›</a:t>
            </a:fld>
            <a:endParaRPr lang="en-US"/>
          </a:p>
        </p:txBody>
      </p:sp>
    </p:spTree>
    <p:extLst>
      <p:ext uri="{BB962C8B-B14F-4D97-AF65-F5344CB8AC3E}">
        <p14:creationId xmlns:p14="http://schemas.microsoft.com/office/powerpoint/2010/main" val="366053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52BF807-55DD-429A-905F-03B3427F111F}" type="slidenum">
              <a:rPr lang="ko-KR" altLang="en-US" smtClean="0"/>
              <a:t>10</a:t>
            </a:fld>
            <a:endParaRPr lang="ko-KR" altLang="en-US"/>
          </a:p>
        </p:txBody>
      </p:sp>
    </p:spTree>
    <p:extLst>
      <p:ext uri="{BB962C8B-B14F-4D97-AF65-F5344CB8AC3E}">
        <p14:creationId xmlns:p14="http://schemas.microsoft.com/office/powerpoint/2010/main" val="267932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CDDB04-15D3-4CF6-A50B-39E7ED404F9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356618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DDB04-15D3-4CF6-A50B-39E7ED404F9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402848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DDB04-15D3-4CF6-A50B-39E7ED404F9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296876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66613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176029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88113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677335689"/>
      </p:ext>
    </p:extLst>
  </p:cSld>
  <p:clrMapOvr>
    <a:masterClrMapping/>
  </p:clrMapOvr>
  <p:extLst mod="1">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8528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25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35203475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0911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DDB04-15D3-4CF6-A50B-39E7ED404F9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782518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1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DDB04-15D3-4CF6-A50B-39E7ED404F92}"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45236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DDB04-15D3-4CF6-A50B-39E7ED404F92}"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698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DDB04-15D3-4CF6-A50B-39E7ED404F92}"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196500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DDB04-15D3-4CF6-A50B-39E7ED404F92}"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72346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DDB04-15D3-4CF6-A50B-39E7ED404F92}"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352378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DDB04-15D3-4CF6-A50B-39E7ED404F92}"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37079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DDB04-15D3-4CF6-A50B-39E7ED404F92}"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E7E-9EEA-436E-8473-1718E6E54A81}" type="slidenum">
              <a:rPr lang="en-US" smtClean="0"/>
              <a:t>‹#›</a:t>
            </a:fld>
            <a:endParaRPr lang="en-US"/>
          </a:p>
        </p:txBody>
      </p:sp>
    </p:spTree>
    <p:extLst>
      <p:ext uri="{BB962C8B-B14F-4D97-AF65-F5344CB8AC3E}">
        <p14:creationId xmlns:p14="http://schemas.microsoft.com/office/powerpoint/2010/main" val="189161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DB04-15D3-4CF6-A50B-39E7ED404F92}" type="datetimeFigureOut">
              <a:rPr lang="en-US" smtClean="0"/>
              <a:t>10/31/2018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4FE7E-9EEA-436E-8473-1718E6E54A81}" type="slidenum">
              <a:rPr lang="en-US" smtClean="0"/>
              <a:t>‹#›</a:t>
            </a:fld>
            <a:endParaRPr lang="en-US"/>
          </a:p>
        </p:txBody>
      </p:sp>
    </p:spTree>
    <p:extLst>
      <p:ext uri="{BB962C8B-B14F-4D97-AF65-F5344CB8AC3E}">
        <p14:creationId xmlns:p14="http://schemas.microsoft.com/office/powerpoint/2010/main" val="270558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tm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256F3386-D820-499F-8218-CF309B8CF7F6}"/>
              </a:ext>
            </a:extLst>
          </p:cNvPr>
          <p:cNvSpPr txBox="1"/>
          <p:nvPr/>
        </p:nvSpPr>
        <p:spPr>
          <a:xfrm>
            <a:off x="363646" y="2405447"/>
            <a:ext cx="3245280" cy="1938992"/>
          </a:xfrm>
          <a:prstGeom prst="rect">
            <a:avLst/>
          </a:prstGeom>
          <a:noFill/>
        </p:spPr>
        <p:txBody>
          <a:bodyPr wrap="square" rtlCol="0">
            <a:spAutoFit/>
          </a:bodyPr>
          <a:lstStyle/>
          <a:p>
            <a:r>
              <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INSIDE SIMULATION</a:t>
            </a:r>
          </a:p>
          <a:p>
            <a:r>
              <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SOFTWARE</a:t>
            </a:r>
          </a:p>
        </p:txBody>
      </p:sp>
      <p:sp>
        <p:nvSpPr>
          <p:cNvPr id="55" name="TextBox 54">
            <a:extLst>
              <a:ext uri="{FF2B5EF4-FFF2-40B4-BE49-F238E27FC236}">
                <a16:creationId xmlns:a16="http://schemas.microsoft.com/office/drawing/2014/main" id="{34D0590F-5100-41D3-AE4A-4B3CA319033A}"/>
              </a:ext>
            </a:extLst>
          </p:cNvPr>
          <p:cNvSpPr txBox="1"/>
          <p:nvPr/>
        </p:nvSpPr>
        <p:spPr>
          <a:xfrm>
            <a:off x="429696" y="281542"/>
            <a:ext cx="1616081" cy="3170227"/>
          </a:xfrm>
          <a:prstGeom prst="rect">
            <a:avLst/>
          </a:prstGeom>
          <a:noFill/>
        </p:spPr>
        <p:txBody>
          <a:bodyPr wrap="square" rtlCol="0">
            <a:spAutoFit/>
          </a:bodyPr>
          <a:lstStyle/>
          <a:p>
            <a:r>
              <a:rPr lang="en-US" altLang="ko-KR" sz="20001" b="1" dirty="0">
                <a:solidFill>
                  <a:schemeClr val="accent3"/>
                </a:solidFill>
                <a:cs typeface="Arial" pitchFamily="34" charset="0"/>
              </a:rPr>
              <a:t>“</a:t>
            </a:r>
            <a:endParaRPr lang="ko-KR" altLang="en-US" sz="20001" b="1" dirty="0">
              <a:solidFill>
                <a:schemeClr val="accent3"/>
              </a:solidFill>
              <a:cs typeface="Arial" pitchFamily="34" charset="0"/>
            </a:endParaRPr>
          </a:p>
        </p:txBody>
      </p:sp>
      <p:sp>
        <p:nvSpPr>
          <p:cNvPr id="62" name="TextBox 61">
            <a:extLst>
              <a:ext uri="{FF2B5EF4-FFF2-40B4-BE49-F238E27FC236}">
                <a16:creationId xmlns:a16="http://schemas.microsoft.com/office/drawing/2014/main" id="{1E163789-065D-4162-A037-6B4A5CCEE9CC}"/>
              </a:ext>
            </a:extLst>
          </p:cNvPr>
          <p:cNvSpPr txBox="1"/>
          <p:nvPr/>
        </p:nvSpPr>
        <p:spPr>
          <a:xfrm>
            <a:off x="0" y="6158777"/>
            <a:ext cx="5560294" cy="369332"/>
          </a:xfrm>
          <a:prstGeom prst="rect">
            <a:avLst/>
          </a:prstGeom>
          <a:solidFill>
            <a:schemeClr val="accent2"/>
          </a:solidFill>
        </p:spPr>
        <p:txBody>
          <a:bodyPr wrap="square" rtlCol="0">
            <a:spAutoFit/>
          </a:bodyPr>
          <a:lstStyle/>
          <a:p>
            <a:r>
              <a:rPr lang="id-ID" dirty="0"/>
              <a:t>PS. Teknik Informatika, Universitas Udayana</a:t>
            </a:r>
          </a:p>
        </p:txBody>
      </p:sp>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344" b="4344"/>
          <a:stretch>
            <a:fillRect/>
          </a:stretch>
        </p:blipFill>
        <p:spPr>
          <a:xfrm>
            <a:off x="5172075" y="0"/>
            <a:ext cx="7019925" cy="6935788"/>
          </a:xfrm>
        </p:spPr>
      </p:pic>
      <p:pic>
        <p:nvPicPr>
          <p:cNvPr id="8" name="Picture 7">
            <a:extLst>
              <a:ext uri="{FF2B5EF4-FFF2-40B4-BE49-F238E27FC236}">
                <a16:creationId xmlns:a16="http://schemas.microsoft.com/office/drawing/2014/main" id="{37A17B61-4BFE-41D9-801A-87B767B074B0}"/>
              </a:ext>
            </a:extLst>
          </p:cNvPr>
          <p:cNvPicPr>
            <a:picLocks noChangeAspect="1"/>
          </p:cNvPicPr>
          <p:nvPr/>
        </p:nvPicPr>
        <p:blipFill>
          <a:blip r:embed="rId3"/>
          <a:stretch>
            <a:fillRect/>
          </a:stretch>
        </p:blipFill>
        <p:spPr>
          <a:xfrm>
            <a:off x="290792" y="329891"/>
            <a:ext cx="1893887" cy="1916705"/>
          </a:xfrm>
          <a:prstGeom prst="rect">
            <a:avLst/>
          </a:prstGeom>
        </p:spPr>
      </p:pic>
    </p:spTree>
    <p:extLst>
      <p:ext uri="{BB962C8B-B14F-4D97-AF65-F5344CB8AC3E}">
        <p14:creationId xmlns:p14="http://schemas.microsoft.com/office/powerpoint/2010/main" val="117936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9E4D1821-004E-432C-BE27-47029CC5798A}"/>
              </a:ext>
            </a:extLst>
          </p:cNvPr>
          <p:cNvSpPr txBox="1">
            <a:spLocks/>
          </p:cNvSpPr>
          <p:nvPr/>
        </p:nvSpPr>
        <p:spPr>
          <a:xfrm>
            <a:off x="684887" y="438662"/>
            <a:ext cx="4442159" cy="120762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dirty="0" err="1">
                <a:ln w="0"/>
                <a:solidFill>
                  <a:schemeClr val="accent1"/>
                </a:solidFill>
                <a:effectLst>
                  <a:outerShdw blurRad="38100" dist="25400" dir="5400000" algn="ctr" rotWithShape="0">
                    <a:srgbClr val="6E747A">
                      <a:alpha val="43000"/>
                    </a:srgbClr>
                  </a:outerShdw>
                </a:effectLst>
                <a:cs typeface="Arial" pitchFamily="34" charset="0"/>
              </a:rPr>
              <a:t>Contoh</a:t>
            </a:r>
            <a:r>
              <a:rPr lang="en-US" altLang="ko-KR" sz="3600" dirty="0">
                <a:ln w="0"/>
                <a:solidFill>
                  <a:schemeClr val="accent1"/>
                </a:solidFill>
                <a:effectLst>
                  <a:outerShdw blurRad="38100" dist="25400" dir="5400000" algn="ctr" rotWithShape="0">
                    <a:srgbClr val="6E747A">
                      <a:alpha val="43000"/>
                    </a:srgbClr>
                  </a:outerShdw>
                </a:effectLst>
                <a:cs typeface="Arial" pitchFamily="34" charset="0"/>
              </a:rPr>
              <a:t> the three-phase simulation approach</a:t>
            </a:r>
            <a:endParaRPr lang="ko-KR" altLang="en-US" sz="3600" dirty="0">
              <a:ln w="0"/>
              <a:solidFill>
                <a:schemeClr val="accent1"/>
              </a:solidFill>
              <a:effectLst>
                <a:outerShdw blurRad="38100" dist="25400" dir="5400000" algn="ctr" rotWithShape="0">
                  <a:srgbClr val="6E747A">
                    <a:alpha val="43000"/>
                  </a:srgbClr>
                </a:outerShdw>
              </a:effectLst>
              <a:cs typeface="Arial" pitchFamily="34" charset="0"/>
            </a:endParaRPr>
          </a:p>
        </p:txBody>
      </p:sp>
      <p:sp>
        <p:nvSpPr>
          <p:cNvPr id="25" name="직사각형 16">
            <a:extLst>
              <a:ext uri="{FF2B5EF4-FFF2-40B4-BE49-F238E27FC236}">
                <a16:creationId xmlns:a16="http://schemas.microsoft.com/office/drawing/2014/main" id="{6D994D4F-0BCF-4252-8A42-0A36D4FAD13D}"/>
              </a:ext>
            </a:extLst>
          </p:cNvPr>
          <p:cNvSpPr/>
          <p:nvPr/>
        </p:nvSpPr>
        <p:spPr>
          <a:xfrm>
            <a:off x="6247720" y="5257114"/>
            <a:ext cx="5364000" cy="646331"/>
          </a:xfrm>
          <a:prstGeom prst="rect">
            <a:avLst/>
          </a:prstGeom>
        </p:spPr>
        <p:txBody>
          <a:bodyPr wrap="square">
            <a:spAutoFit/>
          </a:bodyPr>
          <a:lstStyle/>
          <a:p>
            <a:pPr algn="just"/>
            <a:r>
              <a:rPr lang="en-US" altLang="ko-KR" sz="1200" dirty="0" err="1">
                <a:solidFill>
                  <a:schemeClr val="tx1">
                    <a:lumMod val="75000"/>
                    <a:lumOff val="25000"/>
                  </a:schemeClr>
                </a:solidFill>
                <a:cs typeface="Arial" pitchFamily="34" charset="0"/>
              </a:rPr>
              <a:t>Karena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setiap</a:t>
            </a:r>
            <a:r>
              <a:rPr lang="en-US" altLang="ko-KR" sz="1200" dirty="0">
                <a:solidFill>
                  <a:schemeClr val="tx1">
                    <a:lumMod val="75000"/>
                    <a:lumOff val="25000"/>
                  </a:schemeClr>
                </a:solidFill>
                <a:cs typeface="Arial" pitchFamily="34" charset="0"/>
              </a:rPr>
              <a:t> C-event </a:t>
            </a:r>
            <a:r>
              <a:rPr lang="en-US" altLang="ko-KR" sz="1200" dirty="0" err="1">
                <a:solidFill>
                  <a:schemeClr val="tx1">
                    <a:lumMod val="75000"/>
                    <a:lumOff val="25000"/>
                  </a:schemeClr>
                </a:solidFill>
                <a:cs typeface="Arial" pitchFamily="34" charset="0"/>
              </a:rPr>
              <a:t>mewakili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awal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suatu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aktivitas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perlu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menjadwalkan</a:t>
            </a:r>
            <a:r>
              <a:rPr lang="en-US" altLang="ko-KR" sz="1200" dirty="0">
                <a:solidFill>
                  <a:schemeClr val="tx1">
                    <a:lumMod val="75000"/>
                    <a:lumOff val="25000"/>
                  </a:schemeClr>
                </a:solidFill>
                <a:cs typeface="Arial" pitchFamily="34" charset="0"/>
              </a:rPr>
              <a:t> B-event yang </a:t>
            </a:r>
            <a:r>
              <a:rPr lang="en-US" altLang="ko-KR" sz="1200" dirty="0" err="1">
                <a:solidFill>
                  <a:schemeClr val="tx1">
                    <a:lumMod val="75000"/>
                    <a:lumOff val="25000"/>
                  </a:schemeClr>
                </a:solidFill>
                <a:cs typeface="Arial" pitchFamily="34" charset="0"/>
              </a:rPr>
              <a:t>mewakili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penyelesaian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aktivitas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tersebut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Setelah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mengidentifikasi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semua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peristiwa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sistem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disimulasikan</a:t>
            </a:r>
            <a:r>
              <a:rPr lang="en-US" altLang="ko-KR" sz="1200" dirty="0">
                <a:solidFill>
                  <a:schemeClr val="tx1">
                    <a:lumMod val="75000"/>
                    <a:lumOff val="25000"/>
                  </a:schemeClr>
                </a:solidFill>
                <a:cs typeface="Arial" pitchFamily="34" charset="0"/>
              </a:rPr>
              <a:t>.</a:t>
            </a:r>
            <a:r>
              <a:rPr lang="en-US" altLang="ko-KR" sz="1200" dirty="0">
                <a:solidFill>
                  <a:schemeClr val="tx1">
                    <a:lumMod val="75000"/>
                    <a:lumOff val="25000"/>
                  </a:schemeClr>
                </a:solidFill>
                <a:ea typeface="FZShuTi" pitchFamily="2" charset="-122"/>
                <a:cs typeface="Arial" pitchFamily="34" charset="0"/>
              </a:rPr>
              <a:t>. </a:t>
            </a:r>
            <a:endParaRPr lang="en-US" altLang="ko-KR" sz="1200" dirty="0">
              <a:solidFill>
                <a:schemeClr val="tx1">
                  <a:lumMod val="75000"/>
                  <a:lumOff val="25000"/>
                </a:schemeClr>
              </a:solidFill>
            </a:endParaRPr>
          </a:p>
        </p:txBody>
      </p:sp>
      <p:grpSp>
        <p:nvGrpSpPr>
          <p:cNvPr id="7" name="Group 6"/>
          <p:cNvGrpSpPr/>
          <p:nvPr/>
        </p:nvGrpSpPr>
        <p:grpSpPr>
          <a:xfrm>
            <a:off x="6218474" y="475041"/>
            <a:ext cx="5364000" cy="2278227"/>
            <a:chOff x="6218474" y="475041"/>
            <a:chExt cx="5364000" cy="2278227"/>
          </a:xfrm>
        </p:grpSpPr>
        <p:sp>
          <p:nvSpPr>
            <p:cNvPr id="17" name="Rectangle 21">
              <a:extLst>
                <a:ext uri="{FF2B5EF4-FFF2-40B4-BE49-F238E27FC236}">
                  <a16:creationId xmlns:a16="http://schemas.microsoft.com/office/drawing/2014/main" id="{005B2CF1-D420-4BFF-ACBE-58B1F23675AD}"/>
                </a:ext>
              </a:extLst>
            </p:cNvPr>
            <p:cNvSpPr/>
            <p:nvPr/>
          </p:nvSpPr>
          <p:spPr>
            <a:xfrm>
              <a:off x="6218474" y="522633"/>
              <a:ext cx="5364000" cy="292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 name="Picture 1"/>
            <p:cNvPicPr>
              <a:picLocks noChangeAspect="1"/>
            </p:cNvPicPr>
            <p:nvPr/>
          </p:nvPicPr>
          <p:blipFill>
            <a:blip r:embed="rId3"/>
            <a:stretch>
              <a:fillRect/>
            </a:stretch>
          </p:blipFill>
          <p:spPr>
            <a:xfrm>
              <a:off x="6218474" y="819073"/>
              <a:ext cx="5243818" cy="1934195"/>
            </a:xfrm>
            <a:prstGeom prst="rect">
              <a:avLst/>
            </a:prstGeom>
          </p:spPr>
        </p:pic>
        <p:sp>
          <p:nvSpPr>
            <p:cNvPr id="19" name="TextBox 18">
              <a:extLst>
                <a:ext uri="{FF2B5EF4-FFF2-40B4-BE49-F238E27FC236}">
                  <a16:creationId xmlns:a16="http://schemas.microsoft.com/office/drawing/2014/main" id="{797183F4-4D9A-406C-A0A5-F74D3E80E02F}"/>
                </a:ext>
              </a:extLst>
            </p:cNvPr>
            <p:cNvSpPr txBox="1"/>
            <p:nvPr/>
          </p:nvSpPr>
          <p:spPr>
            <a:xfrm>
              <a:off x="6363855" y="475041"/>
              <a:ext cx="4012958" cy="369332"/>
            </a:xfrm>
            <a:prstGeom prst="rect">
              <a:avLst/>
            </a:prstGeom>
            <a:noFill/>
          </p:spPr>
          <p:txBody>
            <a:bodyPr wrap="square" lIns="72000" tIns="0" rIns="36000" bIns="0" rtlCol="0">
              <a:spAutoFit/>
            </a:bodyPr>
            <a:lstStyle/>
            <a:p>
              <a:pPr algn="r"/>
              <a:r>
                <a:rPr lang="en-US" altLang="ko-KR" sz="2400" b="1" dirty="0">
                  <a:solidFill>
                    <a:schemeClr val="bg1"/>
                  </a:solidFill>
                  <a:latin typeface="+mj-lt"/>
                  <a:cs typeface="Arial" pitchFamily="34" charset="0"/>
                </a:rPr>
                <a:t>B – Event : call center simulation</a:t>
              </a:r>
              <a:endParaRPr lang="ko-KR" altLang="en-US" sz="2400" b="1" dirty="0">
                <a:solidFill>
                  <a:schemeClr val="bg1"/>
                </a:solidFill>
                <a:latin typeface="+mj-lt"/>
                <a:cs typeface="Arial" pitchFamily="34" charset="0"/>
              </a:endParaRPr>
            </a:p>
          </p:txBody>
        </p:sp>
      </p:grpSp>
      <p:grpSp>
        <p:nvGrpSpPr>
          <p:cNvPr id="10" name="Group 9"/>
          <p:cNvGrpSpPr/>
          <p:nvPr/>
        </p:nvGrpSpPr>
        <p:grpSpPr>
          <a:xfrm>
            <a:off x="6247720" y="2915999"/>
            <a:ext cx="5364000" cy="2207657"/>
            <a:chOff x="6247720" y="2915999"/>
            <a:chExt cx="5364000" cy="2207657"/>
          </a:xfrm>
        </p:grpSpPr>
        <p:grpSp>
          <p:nvGrpSpPr>
            <p:cNvPr id="21" name="Group 20"/>
            <p:cNvGrpSpPr/>
            <p:nvPr/>
          </p:nvGrpSpPr>
          <p:grpSpPr>
            <a:xfrm>
              <a:off x="6247720" y="2915999"/>
              <a:ext cx="5364000" cy="369332"/>
              <a:chOff x="6218474" y="475041"/>
              <a:chExt cx="5364000" cy="369332"/>
            </a:xfrm>
          </p:grpSpPr>
          <p:sp>
            <p:nvSpPr>
              <p:cNvPr id="23" name="Rectangle 21">
                <a:extLst>
                  <a:ext uri="{FF2B5EF4-FFF2-40B4-BE49-F238E27FC236}">
                    <a16:creationId xmlns:a16="http://schemas.microsoft.com/office/drawing/2014/main" id="{005B2CF1-D420-4BFF-ACBE-58B1F23675AD}"/>
                  </a:ext>
                </a:extLst>
              </p:cNvPr>
              <p:cNvSpPr/>
              <p:nvPr/>
            </p:nvSpPr>
            <p:spPr>
              <a:xfrm>
                <a:off x="6218474" y="522633"/>
                <a:ext cx="5364000" cy="292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TextBox 26">
                <a:extLst>
                  <a:ext uri="{FF2B5EF4-FFF2-40B4-BE49-F238E27FC236}">
                    <a16:creationId xmlns:a16="http://schemas.microsoft.com/office/drawing/2014/main" id="{797183F4-4D9A-406C-A0A5-F74D3E80E02F}"/>
                  </a:ext>
                </a:extLst>
              </p:cNvPr>
              <p:cNvSpPr txBox="1"/>
              <p:nvPr/>
            </p:nvSpPr>
            <p:spPr>
              <a:xfrm>
                <a:off x="6363855" y="475041"/>
                <a:ext cx="4012958" cy="369332"/>
              </a:xfrm>
              <a:prstGeom prst="rect">
                <a:avLst/>
              </a:prstGeom>
              <a:noFill/>
            </p:spPr>
            <p:txBody>
              <a:bodyPr wrap="square" lIns="72000" tIns="0" rIns="36000" bIns="0" rtlCol="0">
                <a:spAutoFit/>
              </a:bodyPr>
              <a:lstStyle/>
              <a:p>
                <a:pPr algn="r"/>
                <a:r>
                  <a:rPr lang="en-US" altLang="ko-KR" sz="2400" b="1" dirty="0">
                    <a:solidFill>
                      <a:schemeClr val="bg1"/>
                    </a:solidFill>
                    <a:latin typeface="+mj-lt"/>
                    <a:cs typeface="Arial" pitchFamily="34" charset="0"/>
                  </a:rPr>
                  <a:t>C – Event : call center simulation</a:t>
                </a:r>
                <a:endParaRPr lang="ko-KR" altLang="en-US" sz="2400" b="1" dirty="0">
                  <a:solidFill>
                    <a:schemeClr val="bg1"/>
                  </a:solidFill>
                  <a:latin typeface="+mj-lt"/>
                  <a:cs typeface="Arial" pitchFamily="34" charset="0"/>
                </a:endParaRPr>
              </a:p>
            </p:txBody>
          </p:sp>
        </p:grpSp>
        <p:pic>
          <p:nvPicPr>
            <p:cNvPr id="9" name="Picture 8"/>
            <p:cNvPicPr>
              <a:picLocks noChangeAspect="1"/>
            </p:cNvPicPr>
            <p:nvPr/>
          </p:nvPicPr>
          <p:blipFill>
            <a:blip r:embed="rId4"/>
            <a:stretch>
              <a:fillRect/>
            </a:stretch>
          </p:blipFill>
          <p:spPr>
            <a:xfrm>
              <a:off x="6247720" y="3285331"/>
              <a:ext cx="5334754" cy="1838325"/>
            </a:xfrm>
            <a:prstGeom prst="rect">
              <a:avLst/>
            </a:prstGeom>
          </p:spPr>
        </p:pic>
      </p:grpSp>
      <p:grpSp>
        <p:nvGrpSpPr>
          <p:cNvPr id="28" name="Group 27"/>
          <p:cNvGrpSpPr/>
          <p:nvPr/>
        </p:nvGrpSpPr>
        <p:grpSpPr>
          <a:xfrm>
            <a:off x="3711101" y="2018826"/>
            <a:ext cx="5364000" cy="4238450"/>
            <a:chOff x="684887" y="2115126"/>
            <a:chExt cx="5364000" cy="4238450"/>
          </a:xfrm>
        </p:grpSpPr>
        <p:sp>
          <p:nvSpPr>
            <p:cNvPr id="29" name="Rectangle 21">
              <a:extLst>
                <a:ext uri="{FF2B5EF4-FFF2-40B4-BE49-F238E27FC236}">
                  <a16:creationId xmlns:a16="http://schemas.microsoft.com/office/drawing/2014/main" id="{005B2CF1-D420-4BFF-ACBE-58B1F23675AD}"/>
                </a:ext>
              </a:extLst>
            </p:cNvPr>
            <p:cNvSpPr/>
            <p:nvPr/>
          </p:nvSpPr>
          <p:spPr>
            <a:xfrm>
              <a:off x="684887" y="2115126"/>
              <a:ext cx="5364000" cy="10152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TextBox 29">
              <a:extLst>
                <a:ext uri="{FF2B5EF4-FFF2-40B4-BE49-F238E27FC236}">
                  <a16:creationId xmlns:a16="http://schemas.microsoft.com/office/drawing/2014/main" id="{797183F4-4D9A-406C-A0A5-F74D3E80E02F}"/>
                </a:ext>
              </a:extLst>
            </p:cNvPr>
            <p:cNvSpPr txBox="1"/>
            <p:nvPr/>
          </p:nvSpPr>
          <p:spPr>
            <a:xfrm>
              <a:off x="883720" y="2168103"/>
              <a:ext cx="4751360" cy="861774"/>
            </a:xfrm>
            <a:prstGeom prst="rect">
              <a:avLst/>
            </a:prstGeom>
            <a:noFill/>
          </p:spPr>
          <p:txBody>
            <a:bodyPr wrap="square" lIns="72000" tIns="0" rIns="36000" bIns="0" rtlCol="0">
              <a:spAutoFit/>
            </a:bodyPr>
            <a:lstStyle/>
            <a:p>
              <a:pPr algn="r"/>
              <a:r>
                <a:rPr lang="en-US" altLang="ko-KR" sz="2800" b="1" dirty="0" err="1">
                  <a:solidFill>
                    <a:schemeClr val="bg1"/>
                  </a:solidFill>
                  <a:latin typeface="+mj-lt"/>
                  <a:cs typeface="Arial" pitchFamily="34" charset="0"/>
                </a:rPr>
                <a:t>Representasi</a:t>
              </a:r>
              <a:r>
                <a:rPr lang="en-US" altLang="ko-KR" sz="2800" b="1" dirty="0">
                  <a:solidFill>
                    <a:schemeClr val="bg1"/>
                  </a:solidFill>
                  <a:latin typeface="+mj-lt"/>
                  <a:cs typeface="Arial" pitchFamily="34" charset="0"/>
                </a:rPr>
                <a:t> </a:t>
              </a:r>
              <a:r>
                <a:rPr lang="en-US" altLang="ko-KR" sz="2800" b="1" dirty="0" err="1">
                  <a:solidFill>
                    <a:schemeClr val="bg1"/>
                  </a:solidFill>
                  <a:latin typeface="+mj-lt"/>
                  <a:cs typeface="Arial" pitchFamily="34" charset="0"/>
                </a:rPr>
                <a:t>simulasi</a:t>
              </a:r>
              <a:r>
                <a:rPr lang="en-US" altLang="ko-KR" sz="2800" b="1" dirty="0">
                  <a:solidFill>
                    <a:schemeClr val="bg1"/>
                  </a:solidFill>
                  <a:latin typeface="+mj-lt"/>
                  <a:cs typeface="Arial" pitchFamily="34" charset="0"/>
                </a:rPr>
                <a:t> Call Center yang </a:t>
              </a:r>
              <a:r>
                <a:rPr lang="en-US" altLang="ko-KR" sz="2800" b="1" dirty="0" err="1">
                  <a:solidFill>
                    <a:schemeClr val="bg1"/>
                  </a:solidFill>
                  <a:latin typeface="+mj-lt"/>
                  <a:cs typeface="Arial" pitchFamily="34" charset="0"/>
                </a:rPr>
                <a:t>lebih</a:t>
              </a:r>
              <a:r>
                <a:rPr lang="en-US" altLang="ko-KR" sz="2800" b="1" dirty="0">
                  <a:solidFill>
                    <a:schemeClr val="bg1"/>
                  </a:solidFill>
                  <a:latin typeface="+mj-lt"/>
                  <a:cs typeface="Arial" pitchFamily="34" charset="0"/>
                </a:rPr>
                <a:t> </a:t>
              </a:r>
              <a:r>
                <a:rPr lang="en-US" altLang="ko-KR" sz="2800" b="1" dirty="0" err="1">
                  <a:solidFill>
                    <a:schemeClr val="bg1"/>
                  </a:solidFill>
                  <a:latin typeface="+mj-lt"/>
                  <a:cs typeface="Arial" pitchFamily="34" charset="0"/>
                </a:rPr>
                <a:t>kompleks</a:t>
              </a:r>
              <a:endParaRPr lang="ko-KR" altLang="en-US" sz="2800" b="1" dirty="0">
                <a:solidFill>
                  <a:schemeClr val="bg1"/>
                </a:solidFill>
                <a:latin typeface="+mj-lt"/>
                <a:cs typeface="Arial" pitchFamily="34" charset="0"/>
              </a:endParaRPr>
            </a:p>
          </p:txBody>
        </p:sp>
        <p:pic>
          <p:nvPicPr>
            <p:cNvPr id="31" name="Picture 30"/>
            <p:cNvPicPr/>
            <p:nvPr/>
          </p:nvPicPr>
          <p:blipFill>
            <a:blip r:embed="rId5"/>
            <a:stretch>
              <a:fillRect/>
            </a:stretch>
          </p:blipFill>
          <p:spPr>
            <a:xfrm>
              <a:off x="684887" y="3206727"/>
              <a:ext cx="5364000" cy="3146849"/>
            </a:xfrm>
            <a:prstGeom prst="rect">
              <a:avLst/>
            </a:prstGeom>
          </p:spPr>
        </p:pic>
      </p:grpSp>
    </p:spTree>
    <p:extLst>
      <p:ext uri="{BB962C8B-B14F-4D97-AF65-F5344CB8AC3E}">
        <p14:creationId xmlns:p14="http://schemas.microsoft.com/office/powerpoint/2010/main" val="16400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2.22222E-6 L -0.25 -2.22222E-6 " pathEditMode="relative" rAng="0" ptsTypes="AA">
                                      <p:cBhvr>
                                        <p:cTn id="6" dur="2000" fill="hold"/>
                                        <p:tgtEl>
                                          <p:spTgt spid="28"/>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69CCB39B-39D8-4178-B887-A2B0688EFFB9}"/>
              </a:ext>
            </a:extLst>
          </p:cNvPr>
          <p:cNvSpPr txBox="1">
            <a:spLocks/>
          </p:cNvSpPr>
          <p:nvPr/>
        </p:nvSpPr>
        <p:spPr>
          <a:xfrm>
            <a:off x="4476865" y="5345772"/>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Table 2</a:t>
            </a:r>
          </a:p>
        </p:txBody>
      </p:sp>
      <p:sp>
        <p:nvSpPr>
          <p:cNvPr id="21" name="Text Placeholder 12">
            <a:extLst>
              <a:ext uri="{FF2B5EF4-FFF2-40B4-BE49-F238E27FC236}">
                <a16:creationId xmlns:a16="http://schemas.microsoft.com/office/drawing/2014/main" id="{038151D8-2FF1-4C4E-A3C9-296713F83F6F}"/>
              </a:ext>
            </a:extLst>
          </p:cNvPr>
          <p:cNvSpPr txBox="1">
            <a:spLocks/>
          </p:cNvSpPr>
          <p:nvPr/>
        </p:nvSpPr>
        <p:spPr>
          <a:xfrm>
            <a:off x="3226735" y="5000614"/>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Clock = 5 (B1-Event)</a:t>
            </a:r>
          </a:p>
        </p:txBody>
      </p:sp>
      <p:sp>
        <p:nvSpPr>
          <p:cNvPr id="22" name="Text Placeholder 20">
            <a:extLst>
              <a:ext uri="{FF2B5EF4-FFF2-40B4-BE49-F238E27FC236}">
                <a16:creationId xmlns:a16="http://schemas.microsoft.com/office/drawing/2014/main" id="{A3BC1B8E-25DA-46C6-993E-FD842C425FED}"/>
              </a:ext>
            </a:extLst>
          </p:cNvPr>
          <p:cNvSpPr txBox="1">
            <a:spLocks/>
          </p:cNvSpPr>
          <p:nvPr/>
        </p:nvSpPr>
        <p:spPr>
          <a:xfrm>
            <a:off x="2114907" y="3953486"/>
            <a:ext cx="3091569" cy="1018565"/>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a:t>Simulasi</a:t>
            </a:r>
            <a:r>
              <a:rPr lang="en-US" dirty="0"/>
              <a:t> </a:t>
            </a:r>
            <a:r>
              <a:rPr lang="en-US" dirty="0" err="1"/>
              <a:t>kemudian</a:t>
            </a:r>
            <a:r>
              <a:rPr lang="en-US" dirty="0"/>
              <a:t> </a:t>
            </a:r>
            <a:r>
              <a:rPr lang="en-US" dirty="0" err="1"/>
              <a:t>memasuki</a:t>
            </a:r>
            <a:r>
              <a:rPr lang="en-US" dirty="0"/>
              <a:t> </a:t>
            </a:r>
            <a:r>
              <a:rPr lang="en-US" dirty="0" err="1"/>
              <a:t>fase</a:t>
            </a:r>
            <a:r>
              <a:rPr lang="en-US" dirty="0"/>
              <a:t>-A, </a:t>
            </a:r>
            <a:r>
              <a:rPr lang="en-US" dirty="0" err="1"/>
              <a:t>ketika</a:t>
            </a:r>
            <a:r>
              <a:rPr lang="en-US" dirty="0"/>
              <a:t> B-event </a:t>
            </a:r>
            <a:r>
              <a:rPr lang="en-US" dirty="0" err="1"/>
              <a:t>pertama</a:t>
            </a:r>
            <a:r>
              <a:rPr lang="en-US" dirty="0"/>
              <a:t> (B1) </a:t>
            </a:r>
            <a:r>
              <a:rPr lang="en-US" dirty="0" err="1"/>
              <a:t>terjadi</a:t>
            </a:r>
            <a:r>
              <a:rPr lang="en-US" dirty="0"/>
              <a:t>. </a:t>
            </a:r>
            <a:r>
              <a:rPr lang="en-US" dirty="0" err="1"/>
              <a:t>Dalam</a:t>
            </a:r>
            <a:r>
              <a:rPr lang="en-US" dirty="0"/>
              <a:t> </a:t>
            </a:r>
            <a:r>
              <a:rPr lang="en-US" dirty="0" err="1"/>
              <a:t>fase</a:t>
            </a:r>
            <a:r>
              <a:rPr lang="en-US" dirty="0"/>
              <a:t>-B, </a:t>
            </a:r>
            <a:r>
              <a:rPr lang="en-US" dirty="0" err="1"/>
              <a:t>panggilan</a:t>
            </a:r>
            <a:r>
              <a:rPr lang="en-US" dirty="0"/>
              <a:t> </a:t>
            </a:r>
            <a:r>
              <a:rPr lang="en-US" dirty="0" err="1"/>
              <a:t>pertama</a:t>
            </a:r>
            <a:r>
              <a:rPr lang="en-US" dirty="0"/>
              <a:t> </a:t>
            </a:r>
            <a:r>
              <a:rPr lang="en-US" dirty="0" err="1"/>
              <a:t>dari</a:t>
            </a:r>
            <a:r>
              <a:rPr lang="en-US" dirty="0"/>
              <a:t> </a:t>
            </a:r>
            <a:r>
              <a:rPr lang="en-US" dirty="0" err="1"/>
              <a:t>pelanggan</a:t>
            </a:r>
            <a:r>
              <a:rPr lang="en-US" dirty="0"/>
              <a:t> X </a:t>
            </a:r>
            <a:r>
              <a:rPr lang="en-US" dirty="0" err="1"/>
              <a:t>yaitu</a:t>
            </a:r>
            <a:r>
              <a:rPr lang="en-US" dirty="0"/>
              <a:t> </a:t>
            </a:r>
            <a:r>
              <a:rPr lang="en-US" dirty="0" err="1"/>
              <a:t>disimbolkan</a:t>
            </a:r>
            <a:r>
              <a:rPr lang="en-US" dirty="0"/>
              <a:t> </a:t>
            </a:r>
            <a:r>
              <a:rPr lang="en-US" dirty="0" err="1"/>
              <a:t>dengan</a:t>
            </a:r>
            <a:r>
              <a:rPr lang="en-US" dirty="0"/>
              <a:t> (X1) </a:t>
            </a:r>
            <a:r>
              <a:rPr lang="en-US" dirty="0" err="1"/>
              <a:t>tiba</a:t>
            </a:r>
            <a:r>
              <a:rPr lang="en-US" dirty="0"/>
              <a:t> </a:t>
            </a:r>
            <a:r>
              <a:rPr lang="en-US" dirty="0" err="1"/>
              <a:t>dan</a:t>
            </a:r>
            <a:r>
              <a:rPr lang="en-US" dirty="0"/>
              <a:t> </a:t>
            </a:r>
            <a:r>
              <a:rPr lang="en-US" dirty="0" err="1"/>
              <a:t>masuk</a:t>
            </a:r>
            <a:r>
              <a:rPr lang="en-US" dirty="0"/>
              <a:t> </a:t>
            </a:r>
            <a:r>
              <a:rPr lang="en-US" dirty="0" err="1"/>
              <a:t>ke</a:t>
            </a:r>
            <a:r>
              <a:rPr lang="en-US" dirty="0"/>
              <a:t> </a:t>
            </a:r>
            <a:r>
              <a:rPr lang="en-US" dirty="0" err="1"/>
              <a:t>antrian</a:t>
            </a:r>
            <a:r>
              <a:rPr lang="en-US" dirty="0"/>
              <a:t> router</a:t>
            </a:r>
            <a:endParaRPr lang="en-US" dirty="0">
              <a:solidFill>
                <a:schemeClr val="tx1">
                  <a:lumMod val="75000"/>
                  <a:lumOff val="25000"/>
                </a:schemeClr>
              </a:solidFill>
            </a:endParaRPr>
          </a:p>
        </p:txBody>
      </p:sp>
      <p:sp>
        <p:nvSpPr>
          <p:cNvPr id="23" name="Text Placeholder 11">
            <a:extLst>
              <a:ext uri="{FF2B5EF4-FFF2-40B4-BE49-F238E27FC236}">
                <a16:creationId xmlns:a16="http://schemas.microsoft.com/office/drawing/2014/main" id="{0E7701EC-5FD9-40E0-84C4-59707DF268D3}"/>
              </a:ext>
            </a:extLst>
          </p:cNvPr>
          <p:cNvSpPr txBox="1">
            <a:spLocks/>
          </p:cNvSpPr>
          <p:nvPr/>
        </p:nvSpPr>
        <p:spPr>
          <a:xfrm>
            <a:off x="2123585" y="1224197"/>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Table 1</a:t>
            </a: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2123585" y="1576807"/>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Clock = 0 (</a:t>
            </a:r>
            <a:r>
              <a:rPr lang="en-US" dirty="0" err="1"/>
              <a:t>inisialisasi</a:t>
            </a:r>
            <a:r>
              <a:rPr lang="en-US" dirty="0"/>
              <a:t>)</a:t>
            </a: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123585" y="1914531"/>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a:t>Diasumsikan</a:t>
            </a:r>
            <a:r>
              <a:rPr lang="en-US" dirty="0"/>
              <a:t> </a:t>
            </a:r>
            <a:r>
              <a:rPr lang="en-US" dirty="0" err="1"/>
              <a:t>bahwa</a:t>
            </a:r>
            <a:r>
              <a:rPr lang="en-US" dirty="0"/>
              <a:t> </a:t>
            </a:r>
            <a:r>
              <a:rPr lang="en-US" dirty="0" err="1"/>
              <a:t>tidak</a:t>
            </a:r>
            <a:r>
              <a:rPr lang="en-US" dirty="0"/>
              <a:t> </a:t>
            </a:r>
            <a:r>
              <a:rPr lang="en-US" dirty="0" err="1"/>
              <a:t>ada</a:t>
            </a:r>
            <a:r>
              <a:rPr lang="en-US" dirty="0"/>
              <a:t> </a:t>
            </a:r>
            <a:r>
              <a:rPr lang="en-US" dirty="0" err="1"/>
              <a:t>panggilan</a:t>
            </a:r>
            <a:r>
              <a:rPr lang="en-US" dirty="0"/>
              <a:t> di </a:t>
            </a:r>
            <a:r>
              <a:rPr lang="en-US" dirty="0" err="1"/>
              <a:t>pusat</a:t>
            </a:r>
            <a:r>
              <a:rPr lang="en-US" dirty="0"/>
              <a:t> </a:t>
            </a:r>
            <a:r>
              <a:rPr lang="en-US" dirty="0" err="1"/>
              <a:t>panggilan</a:t>
            </a:r>
            <a:r>
              <a:rPr lang="en-US" dirty="0"/>
              <a:t>. Event-list </a:t>
            </a:r>
            <a:r>
              <a:rPr lang="en-US" dirty="0" err="1"/>
              <a:t>ditempatkan</a:t>
            </a:r>
            <a:r>
              <a:rPr lang="en-US" dirty="0"/>
              <a:t> </a:t>
            </a:r>
            <a:r>
              <a:rPr lang="en-US" dirty="0" err="1"/>
              <a:t>dalam</a:t>
            </a:r>
            <a:r>
              <a:rPr lang="en-US" dirty="0"/>
              <a:t> </a:t>
            </a:r>
            <a:r>
              <a:rPr lang="en-US" dirty="0" err="1"/>
              <a:t>urutan</a:t>
            </a:r>
            <a:r>
              <a:rPr lang="en-US" dirty="0"/>
              <a:t> </a:t>
            </a:r>
            <a:r>
              <a:rPr lang="en-US" dirty="0" err="1"/>
              <a:t>kronologis</a:t>
            </a:r>
            <a:r>
              <a:rPr lang="en-US" dirty="0"/>
              <a:t> </a:t>
            </a:r>
            <a:r>
              <a:rPr lang="en-US" dirty="0" err="1"/>
              <a:t>sehingga</a:t>
            </a:r>
            <a:r>
              <a:rPr lang="en-US" dirty="0"/>
              <a:t> </a:t>
            </a:r>
            <a:r>
              <a:rPr lang="en-US" dirty="0" err="1"/>
              <a:t>fase</a:t>
            </a:r>
            <a:r>
              <a:rPr lang="en-US" dirty="0"/>
              <a:t>-A </a:t>
            </a:r>
            <a:r>
              <a:rPr lang="en-US" dirty="0" err="1"/>
              <a:t>dapat</a:t>
            </a:r>
            <a:r>
              <a:rPr lang="en-US" dirty="0"/>
              <a:t> </a:t>
            </a:r>
            <a:r>
              <a:rPr lang="en-US" dirty="0" err="1"/>
              <a:t>dengan</a:t>
            </a:r>
            <a:r>
              <a:rPr lang="en-US" dirty="0"/>
              <a:t> </a:t>
            </a:r>
            <a:r>
              <a:rPr lang="en-US" dirty="0" err="1"/>
              <a:t>mudah</a:t>
            </a:r>
            <a:r>
              <a:rPr lang="en-US" dirty="0"/>
              <a:t> </a:t>
            </a:r>
            <a:r>
              <a:rPr lang="en-US" dirty="0" err="1"/>
              <a:t>memilih</a:t>
            </a:r>
            <a:r>
              <a:rPr lang="en-US" dirty="0"/>
              <a:t> </a:t>
            </a:r>
            <a:r>
              <a:rPr lang="en-US" dirty="0" err="1"/>
              <a:t>peristiwa</a:t>
            </a:r>
            <a:r>
              <a:rPr lang="en-US" dirty="0"/>
              <a:t> di </a:t>
            </a:r>
            <a:r>
              <a:rPr lang="en-US" dirty="0" err="1"/>
              <a:t>bagian</a:t>
            </a:r>
            <a:r>
              <a:rPr lang="en-US" dirty="0"/>
              <a:t> </a:t>
            </a:r>
            <a:r>
              <a:rPr lang="en-US" dirty="0" err="1"/>
              <a:t>atas</a:t>
            </a:r>
            <a:r>
              <a:rPr lang="en-US" dirty="0"/>
              <a:t> </a:t>
            </a:r>
            <a:r>
              <a:rPr lang="en-US" dirty="0" err="1"/>
              <a:t>daftar</a:t>
            </a:r>
            <a:r>
              <a:rPr lang="en-US" dirty="0"/>
              <a:t>.</a:t>
            </a:r>
            <a:endParaRPr lang="en-US" dirty="0">
              <a:solidFill>
                <a:schemeClr val="tx1">
                  <a:lumMod val="75000"/>
                  <a:lumOff val="25000"/>
                </a:schemeClr>
              </a:solidFill>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648819" y="2648817"/>
            <a:ext cx="6858001" cy="156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500" b="1" dirty="0">
                <a:solidFill>
                  <a:schemeClr val="accent1">
                    <a:lumMod val="20000"/>
                    <a:lumOff val="80000"/>
                  </a:schemeClr>
                </a:solidFill>
                <a:latin typeface="+mj-lt"/>
                <a:cs typeface="Arial" pitchFamily="34" charset="0"/>
              </a:rPr>
              <a:t>     Hand Simulation</a:t>
            </a:r>
          </a:p>
        </p:txBody>
      </p:sp>
      <p:pic>
        <p:nvPicPr>
          <p:cNvPr id="10" name="Picture 9"/>
          <p:cNvPicPr>
            <a:picLocks noChangeAspect="1"/>
          </p:cNvPicPr>
          <p:nvPr/>
        </p:nvPicPr>
        <p:blipFill>
          <a:blip r:embed="rId2"/>
          <a:stretch>
            <a:fillRect/>
          </a:stretch>
        </p:blipFill>
        <p:spPr>
          <a:xfrm>
            <a:off x="6136542" y="729614"/>
            <a:ext cx="5459295" cy="2773981"/>
          </a:xfrm>
          <a:prstGeom prst="rect">
            <a:avLst/>
          </a:prstGeom>
          <a:ln w="28575">
            <a:solidFill>
              <a:schemeClr val="tx1"/>
            </a:solidFill>
          </a:ln>
        </p:spPr>
      </p:pic>
      <p:pic>
        <p:nvPicPr>
          <p:cNvPr id="11" name="Picture 10"/>
          <p:cNvPicPr>
            <a:picLocks noChangeAspect="1"/>
          </p:cNvPicPr>
          <p:nvPr/>
        </p:nvPicPr>
        <p:blipFill>
          <a:blip r:embed="rId3"/>
          <a:stretch>
            <a:fillRect/>
          </a:stretch>
        </p:blipFill>
        <p:spPr>
          <a:xfrm>
            <a:off x="6136542" y="3757292"/>
            <a:ext cx="5459295" cy="2774675"/>
          </a:xfrm>
          <a:prstGeom prst="rect">
            <a:avLst/>
          </a:prstGeom>
          <a:ln w="28575">
            <a:solidFill>
              <a:schemeClr val="tx1"/>
            </a:solidFill>
          </a:ln>
        </p:spPr>
      </p:pic>
    </p:spTree>
    <p:extLst>
      <p:ext uri="{BB962C8B-B14F-4D97-AF65-F5344CB8AC3E}">
        <p14:creationId xmlns:p14="http://schemas.microsoft.com/office/powerpoint/2010/main" val="129778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69CCB39B-39D8-4178-B887-A2B0688EFFB9}"/>
              </a:ext>
            </a:extLst>
          </p:cNvPr>
          <p:cNvSpPr txBox="1">
            <a:spLocks/>
          </p:cNvSpPr>
          <p:nvPr/>
        </p:nvSpPr>
        <p:spPr>
          <a:xfrm>
            <a:off x="4476865" y="5345772"/>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Table 4</a:t>
            </a:r>
          </a:p>
        </p:txBody>
      </p:sp>
      <p:sp>
        <p:nvSpPr>
          <p:cNvPr id="21" name="Text Placeholder 12">
            <a:extLst>
              <a:ext uri="{FF2B5EF4-FFF2-40B4-BE49-F238E27FC236}">
                <a16:creationId xmlns:a16="http://schemas.microsoft.com/office/drawing/2014/main" id="{038151D8-2FF1-4C4E-A3C9-296713F83F6F}"/>
              </a:ext>
            </a:extLst>
          </p:cNvPr>
          <p:cNvSpPr txBox="1">
            <a:spLocks/>
          </p:cNvSpPr>
          <p:nvPr/>
        </p:nvSpPr>
        <p:spPr>
          <a:xfrm>
            <a:off x="3226735" y="5000614"/>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Clock = 10 (B2,B1,B4-event)</a:t>
            </a:r>
          </a:p>
        </p:txBody>
      </p:sp>
      <p:sp>
        <p:nvSpPr>
          <p:cNvPr id="22" name="Text Placeholder 20">
            <a:extLst>
              <a:ext uri="{FF2B5EF4-FFF2-40B4-BE49-F238E27FC236}">
                <a16:creationId xmlns:a16="http://schemas.microsoft.com/office/drawing/2014/main" id="{A3BC1B8E-25DA-46C6-993E-FD842C425FED}"/>
              </a:ext>
            </a:extLst>
          </p:cNvPr>
          <p:cNvSpPr txBox="1">
            <a:spLocks/>
          </p:cNvSpPr>
          <p:nvPr/>
        </p:nvSpPr>
        <p:spPr>
          <a:xfrm>
            <a:off x="2114907" y="3953486"/>
            <a:ext cx="3091569" cy="1018565"/>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a:t>Pada</a:t>
            </a:r>
            <a:r>
              <a:rPr lang="en-US" dirty="0"/>
              <a:t> table 4 </a:t>
            </a:r>
            <a:r>
              <a:rPr lang="en-US" dirty="0" err="1"/>
              <a:t>menunjukkan</a:t>
            </a:r>
            <a:r>
              <a:rPr lang="en-US" dirty="0"/>
              <a:t> clock = 10, </a:t>
            </a:r>
            <a:r>
              <a:rPr lang="en-US" dirty="0" err="1"/>
              <a:t>tiga</a:t>
            </a:r>
            <a:r>
              <a:rPr lang="en-US" dirty="0"/>
              <a:t> B-event </a:t>
            </a:r>
            <a:r>
              <a:rPr lang="en-US" dirty="0" err="1"/>
              <a:t>dieksekusi</a:t>
            </a:r>
            <a:r>
              <a:rPr lang="en-US" dirty="0"/>
              <a:t>, </a:t>
            </a:r>
            <a:r>
              <a:rPr lang="en-US" dirty="0" err="1"/>
              <a:t>masing-masing</a:t>
            </a:r>
            <a:r>
              <a:rPr lang="en-US" dirty="0"/>
              <a:t> </a:t>
            </a:r>
            <a:r>
              <a:rPr lang="en-US" dirty="0" err="1"/>
              <a:t>adalah</a:t>
            </a:r>
            <a:r>
              <a:rPr lang="en-US" dirty="0"/>
              <a:t> B2, B1 </a:t>
            </a:r>
            <a:r>
              <a:rPr lang="en-US" dirty="0" err="1"/>
              <a:t>dan</a:t>
            </a:r>
            <a:r>
              <a:rPr lang="en-US" dirty="0"/>
              <a:t> B4. </a:t>
            </a:r>
            <a:r>
              <a:rPr lang="en-US" dirty="0" err="1"/>
              <a:t>Semua</a:t>
            </a:r>
            <a:r>
              <a:rPr lang="en-US" dirty="0"/>
              <a:t> event </a:t>
            </a:r>
            <a:r>
              <a:rPr lang="en-US" dirty="0" err="1"/>
              <a:t>ini</a:t>
            </a:r>
            <a:r>
              <a:rPr lang="en-US" dirty="0"/>
              <a:t> </a:t>
            </a:r>
            <a:r>
              <a:rPr lang="en-US" dirty="0" err="1"/>
              <a:t>dieksekusi</a:t>
            </a:r>
            <a:r>
              <a:rPr lang="en-US" dirty="0"/>
              <a:t> </a:t>
            </a:r>
            <a:r>
              <a:rPr lang="en-US" dirty="0" err="1"/>
              <a:t>sebelum</a:t>
            </a:r>
            <a:r>
              <a:rPr lang="en-US" dirty="0"/>
              <a:t> </a:t>
            </a:r>
            <a:r>
              <a:rPr lang="en-US" dirty="0" err="1"/>
              <a:t>memasuki</a:t>
            </a:r>
            <a:r>
              <a:rPr lang="en-US" dirty="0"/>
              <a:t> C-</a:t>
            </a:r>
            <a:r>
              <a:rPr lang="en-US" dirty="0" err="1"/>
              <a:t>fase</a:t>
            </a:r>
            <a:r>
              <a:rPr lang="en-US" dirty="0"/>
              <a:t>.</a:t>
            </a:r>
            <a:endParaRPr lang="en-US" dirty="0">
              <a:solidFill>
                <a:schemeClr val="tx1">
                  <a:lumMod val="75000"/>
                  <a:lumOff val="25000"/>
                </a:schemeClr>
              </a:solidFill>
            </a:endParaRPr>
          </a:p>
        </p:txBody>
      </p:sp>
      <p:sp>
        <p:nvSpPr>
          <p:cNvPr id="23" name="Text Placeholder 11">
            <a:extLst>
              <a:ext uri="{FF2B5EF4-FFF2-40B4-BE49-F238E27FC236}">
                <a16:creationId xmlns:a16="http://schemas.microsoft.com/office/drawing/2014/main" id="{0E7701EC-5FD9-40E0-84C4-59707DF268D3}"/>
              </a:ext>
            </a:extLst>
          </p:cNvPr>
          <p:cNvSpPr txBox="1">
            <a:spLocks/>
          </p:cNvSpPr>
          <p:nvPr/>
        </p:nvSpPr>
        <p:spPr>
          <a:xfrm>
            <a:off x="2123585" y="1224197"/>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Table 3</a:t>
            </a: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2123585" y="1576807"/>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Clock = 6 (B3-Event)</a:t>
            </a: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123585" y="1914531"/>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err="1"/>
              <a:t>Pada</a:t>
            </a:r>
            <a:r>
              <a:rPr lang="en-US" dirty="0"/>
              <a:t> table 3, </a:t>
            </a:r>
            <a:r>
              <a:rPr lang="en-US" dirty="0" err="1"/>
              <a:t>menunjukkan</a:t>
            </a:r>
            <a:r>
              <a:rPr lang="en-US" dirty="0"/>
              <a:t> </a:t>
            </a:r>
            <a:r>
              <a:rPr lang="en-US" dirty="0" err="1"/>
              <a:t>simulasi</a:t>
            </a:r>
            <a:r>
              <a:rPr lang="en-US" dirty="0"/>
              <a:t> </a:t>
            </a:r>
            <a:r>
              <a:rPr lang="en-US" dirty="0" err="1"/>
              <a:t>memasuki</a:t>
            </a:r>
            <a:r>
              <a:rPr lang="en-US" dirty="0"/>
              <a:t> C-phase,  C1-event  </a:t>
            </a:r>
            <a:r>
              <a:rPr lang="en-US" dirty="0" err="1"/>
              <a:t>dieksekusi</a:t>
            </a:r>
            <a:r>
              <a:rPr lang="en-US" dirty="0"/>
              <a:t>. </a:t>
            </a:r>
            <a:r>
              <a:rPr lang="en-US" dirty="0" err="1"/>
              <a:t>Panggilan</a:t>
            </a:r>
            <a:r>
              <a:rPr lang="en-US" dirty="0"/>
              <a:t> X1 </a:t>
            </a:r>
            <a:r>
              <a:rPr lang="en-US" dirty="0" err="1"/>
              <a:t>dipindahkan</a:t>
            </a:r>
            <a:r>
              <a:rPr lang="en-US" dirty="0"/>
              <a:t> </a:t>
            </a:r>
            <a:r>
              <a:rPr lang="en-US" dirty="0" err="1"/>
              <a:t>ke</a:t>
            </a:r>
            <a:r>
              <a:rPr lang="en-US" dirty="0"/>
              <a:t> router </a:t>
            </a:r>
            <a:r>
              <a:rPr lang="en-US" dirty="0" err="1"/>
              <a:t>dan</a:t>
            </a:r>
            <a:r>
              <a:rPr lang="en-US" dirty="0"/>
              <a:t> router </a:t>
            </a:r>
            <a:r>
              <a:rPr lang="en-US" dirty="0" err="1"/>
              <a:t>selesai</a:t>
            </a:r>
            <a:r>
              <a:rPr lang="en-US" dirty="0"/>
              <a:t> </a:t>
            </a:r>
            <a:r>
              <a:rPr lang="en-US" dirty="0" err="1"/>
              <a:t>menjadwalkan</a:t>
            </a:r>
            <a:r>
              <a:rPr lang="en-US" dirty="0"/>
              <a:t> </a:t>
            </a:r>
            <a:r>
              <a:rPr lang="en-US" dirty="0" err="1"/>
              <a:t>pada</a:t>
            </a:r>
            <a:r>
              <a:rPr lang="en-US" dirty="0"/>
              <a:t> </a:t>
            </a:r>
            <a:r>
              <a:rPr lang="en-US" dirty="0" err="1"/>
              <a:t>saat</a:t>
            </a:r>
            <a:r>
              <a:rPr lang="en-US" dirty="0"/>
              <a:t> clock= 6 (B3-event). </a:t>
            </a:r>
            <a:endParaRPr lang="en-US" dirty="0">
              <a:solidFill>
                <a:schemeClr val="tx1">
                  <a:lumMod val="75000"/>
                  <a:lumOff val="25000"/>
                </a:schemeClr>
              </a:solidFill>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648819" y="2648817"/>
            <a:ext cx="6858001" cy="156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500" b="1" dirty="0">
                <a:solidFill>
                  <a:schemeClr val="accent1">
                    <a:lumMod val="20000"/>
                    <a:lumOff val="80000"/>
                  </a:schemeClr>
                </a:solidFill>
                <a:latin typeface="+mj-lt"/>
                <a:cs typeface="Arial" pitchFamily="34" charset="0"/>
              </a:rPr>
              <a:t>     Hand Simulation</a:t>
            </a:r>
          </a:p>
        </p:txBody>
      </p:sp>
      <p:pic>
        <p:nvPicPr>
          <p:cNvPr id="2" name="Picture 1"/>
          <p:cNvPicPr>
            <a:picLocks noChangeAspect="1"/>
          </p:cNvPicPr>
          <p:nvPr/>
        </p:nvPicPr>
        <p:blipFill>
          <a:blip r:embed="rId2"/>
          <a:stretch>
            <a:fillRect/>
          </a:stretch>
        </p:blipFill>
        <p:spPr>
          <a:xfrm>
            <a:off x="6136541" y="646487"/>
            <a:ext cx="5459295" cy="2861301"/>
          </a:xfrm>
          <a:prstGeom prst="rect">
            <a:avLst/>
          </a:prstGeom>
          <a:ln w="28575">
            <a:solidFill>
              <a:schemeClr val="tx1"/>
            </a:solidFill>
          </a:ln>
        </p:spPr>
      </p:pic>
      <p:pic>
        <p:nvPicPr>
          <p:cNvPr id="3" name="Picture 2"/>
          <p:cNvPicPr>
            <a:picLocks noChangeAspect="1"/>
          </p:cNvPicPr>
          <p:nvPr/>
        </p:nvPicPr>
        <p:blipFill>
          <a:blip r:embed="rId3"/>
          <a:stretch>
            <a:fillRect/>
          </a:stretch>
        </p:blipFill>
        <p:spPr>
          <a:xfrm>
            <a:off x="6136536" y="3684343"/>
            <a:ext cx="5459295" cy="2920574"/>
          </a:xfrm>
          <a:prstGeom prst="rect">
            <a:avLst/>
          </a:prstGeom>
          <a:ln w="28575">
            <a:solidFill>
              <a:schemeClr val="tx1"/>
            </a:solidFill>
          </a:ln>
        </p:spPr>
      </p:pic>
    </p:spTree>
    <p:extLst>
      <p:ext uri="{BB962C8B-B14F-4D97-AF65-F5344CB8AC3E}">
        <p14:creationId xmlns:p14="http://schemas.microsoft.com/office/powerpoint/2010/main" val="358934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69CCB39B-39D8-4178-B887-A2B0688EFFB9}"/>
              </a:ext>
            </a:extLst>
          </p:cNvPr>
          <p:cNvSpPr txBox="1">
            <a:spLocks/>
          </p:cNvSpPr>
          <p:nvPr/>
        </p:nvSpPr>
        <p:spPr>
          <a:xfrm>
            <a:off x="4476865" y="5345772"/>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Table 6</a:t>
            </a:r>
          </a:p>
        </p:txBody>
      </p:sp>
      <p:sp>
        <p:nvSpPr>
          <p:cNvPr id="21" name="Text Placeholder 12">
            <a:extLst>
              <a:ext uri="{FF2B5EF4-FFF2-40B4-BE49-F238E27FC236}">
                <a16:creationId xmlns:a16="http://schemas.microsoft.com/office/drawing/2014/main" id="{038151D8-2FF1-4C4E-A3C9-296713F83F6F}"/>
              </a:ext>
            </a:extLst>
          </p:cNvPr>
          <p:cNvSpPr txBox="1">
            <a:spLocks/>
          </p:cNvSpPr>
          <p:nvPr/>
        </p:nvSpPr>
        <p:spPr>
          <a:xfrm>
            <a:off x="3226735" y="5000614"/>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Clock = 12 (B3-event)</a:t>
            </a:r>
          </a:p>
        </p:txBody>
      </p:sp>
      <p:sp>
        <p:nvSpPr>
          <p:cNvPr id="23" name="Text Placeholder 11">
            <a:extLst>
              <a:ext uri="{FF2B5EF4-FFF2-40B4-BE49-F238E27FC236}">
                <a16:creationId xmlns:a16="http://schemas.microsoft.com/office/drawing/2014/main" id="{0E7701EC-5FD9-40E0-84C4-59707DF268D3}"/>
              </a:ext>
            </a:extLst>
          </p:cNvPr>
          <p:cNvSpPr txBox="1">
            <a:spLocks/>
          </p:cNvSpPr>
          <p:nvPr/>
        </p:nvSpPr>
        <p:spPr>
          <a:xfrm>
            <a:off x="2123585" y="1224197"/>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Table 5</a:t>
            </a: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2123585" y="1576807"/>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Clock = 11 (B3-Event)</a:t>
            </a: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123585" y="1914531"/>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solidFill>
                <a:schemeClr val="tx1">
                  <a:lumMod val="75000"/>
                  <a:lumOff val="25000"/>
                </a:schemeClr>
              </a:solidFill>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648819" y="2648817"/>
            <a:ext cx="6858001" cy="156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500" b="1" dirty="0">
                <a:solidFill>
                  <a:schemeClr val="accent1">
                    <a:lumMod val="20000"/>
                    <a:lumOff val="80000"/>
                  </a:schemeClr>
                </a:solidFill>
                <a:latin typeface="+mj-lt"/>
                <a:cs typeface="Arial" pitchFamily="34" charset="0"/>
              </a:rPr>
              <a:t>     Hand Simulation</a:t>
            </a:r>
          </a:p>
        </p:txBody>
      </p:sp>
      <p:pic>
        <p:nvPicPr>
          <p:cNvPr id="4" name="Picture 3"/>
          <p:cNvPicPr>
            <a:picLocks noChangeAspect="1"/>
          </p:cNvPicPr>
          <p:nvPr/>
        </p:nvPicPr>
        <p:blipFill>
          <a:blip r:embed="rId2"/>
          <a:stretch>
            <a:fillRect/>
          </a:stretch>
        </p:blipFill>
        <p:spPr>
          <a:xfrm>
            <a:off x="6111598" y="914400"/>
            <a:ext cx="5459295" cy="2647122"/>
          </a:xfrm>
          <a:prstGeom prst="rect">
            <a:avLst/>
          </a:prstGeom>
          <a:ln w="28575">
            <a:solidFill>
              <a:schemeClr val="tx1"/>
            </a:solidFill>
          </a:ln>
        </p:spPr>
      </p:pic>
      <p:pic>
        <p:nvPicPr>
          <p:cNvPr id="5" name="Picture 4"/>
          <p:cNvPicPr>
            <a:picLocks noChangeAspect="1"/>
          </p:cNvPicPr>
          <p:nvPr/>
        </p:nvPicPr>
        <p:blipFill>
          <a:blip r:embed="rId3"/>
          <a:stretch>
            <a:fillRect/>
          </a:stretch>
        </p:blipFill>
        <p:spPr>
          <a:xfrm>
            <a:off x="6111598" y="3843149"/>
            <a:ext cx="5481981" cy="2890993"/>
          </a:xfrm>
          <a:prstGeom prst="rect">
            <a:avLst/>
          </a:prstGeom>
          <a:ln w="28575">
            <a:solidFill>
              <a:schemeClr val="tx1"/>
            </a:solidFill>
          </a:ln>
        </p:spPr>
      </p:pic>
    </p:spTree>
    <p:extLst>
      <p:ext uri="{BB962C8B-B14F-4D97-AF65-F5344CB8AC3E}">
        <p14:creationId xmlns:p14="http://schemas.microsoft.com/office/powerpoint/2010/main" val="244874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69CCB39B-39D8-4178-B887-A2B0688EFFB9}"/>
              </a:ext>
            </a:extLst>
          </p:cNvPr>
          <p:cNvSpPr txBox="1">
            <a:spLocks/>
          </p:cNvSpPr>
          <p:nvPr/>
        </p:nvSpPr>
        <p:spPr>
          <a:xfrm>
            <a:off x="4476865" y="5345772"/>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Table 7</a:t>
            </a:r>
          </a:p>
        </p:txBody>
      </p:sp>
      <p:sp>
        <p:nvSpPr>
          <p:cNvPr id="21" name="Text Placeholder 12">
            <a:extLst>
              <a:ext uri="{FF2B5EF4-FFF2-40B4-BE49-F238E27FC236}">
                <a16:creationId xmlns:a16="http://schemas.microsoft.com/office/drawing/2014/main" id="{038151D8-2FF1-4C4E-A3C9-296713F83F6F}"/>
              </a:ext>
            </a:extLst>
          </p:cNvPr>
          <p:cNvSpPr txBox="1">
            <a:spLocks/>
          </p:cNvSpPr>
          <p:nvPr/>
        </p:nvSpPr>
        <p:spPr>
          <a:xfrm>
            <a:off x="3226735" y="5000614"/>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Clock = 16 (B4,B3-event)</a:t>
            </a:r>
          </a:p>
        </p:txBody>
      </p:sp>
      <p:sp>
        <p:nvSpPr>
          <p:cNvPr id="23" name="Text Placeholder 11">
            <a:extLst>
              <a:ext uri="{FF2B5EF4-FFF2-40B4-BE49-F238E27FC236}">
                <a16:creationId xmlns:a16="http://schemas.microsoft.com/office/drawing/2014/main" id="{0E7701EC-5FD9-40E0-84C4-59707DF268D3}"/>
              </a:ext>
            </a:extLst>
          </p:cNvPr>
          <p:cNvSpPr txBox="1">
            <a:spLocks/>
          </p:cNvSpPr>
          <p:nvPr/>
        </p:nvSpPr>
        <p:spPr>
          <a:xfrm>
            <a:off x="2123585" y="1224197"/>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Table 6</a:t>
            </a: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2123585" y="1576807"/>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Clock = 15 (B1-Event)</a:t>
            </a: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2123585" y="1914531"/>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solidFill>
                <a:schemeClr val="tx1">
                  <a:lumMod val="75000"/>
                  <a:lumOff val="25000"/>
                </a:schemeClr>
              </a:solidFill>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648819" y="2648817"/>
            <a:ext cx="6858001" cy="156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500" b="1" dirty="0">
                <a:solidFill>
                  <a:schemeClr val="accent1">
                    <a:lumMod val="20000"/>
                    <a:lumOff val="80000"/>
                  </a:schemeClr>
                </a:solidFill>
                <a:latin typeface="+mj-lt"/>
                <a:cs typeface="Arial" pitchFamily="34" charset="0"/>
              </a:rPr>
              <a:t>     Hand Simulation</a:t>
            </a:r>
          </a:p>
        </p:txBody>
      </p:sp>
      <p:pic>
        <p:nvPicPr>
          <p:cNvPr id="2" name="Picture 1"/>
          <p:cNvPicPr>
            <a:picLocks noChangeAspect="1"/>
          </p:cNvPicPr>
          <p:nvPr/>
        </p:nvPicPr>
        <p:blipFill>
          <a:blip r:embed="rId2"/>
          <a:stretch>
            <a:fillRect/>
          </a:stretch>
        </p:blipFill>
        <p:spPr>
          <a:xfrm>
            <a:off x="6069885" y="713337"/>
            <a:ext cx="5481981" cy="2981208"/>
          </a:xfrm>
          <a:prstGeom prst="rect">
            <a:avLst/>
          </a:prstGeom>
          <a:ln w="28575">
            <a:solidFill>
              <a:schemeClr val="tx1"/>
            </a:solidFill>
          </a:ln>
        </p:spPr>
      </p:pic>
      <p:pic>
        <p:nvPicPr>
          <p:cNvPr id="3" name="Picture 2"/>
          <p:cNvPicPr>
            <a:picLocks noChangeAspect="1"/>
          </p:cNvPicPr>
          <p:nvPr/>
        </p:nvPicPr>
        <p:blipFill>
          <a:blip r:embed="rId3"/>
          <a:stretch>
            <a:fillRect/>
          </a:stretch>
        </p:blipFill>
        <p:spPr>
          <a:xfrm>
            <a:off x="6069885" y="3862055"/>
            <a:ext cx="5482434" cy="2853181"/>
          </a:xfrm>
          <a:prstGeom prst="rect">
            <a:avLst/>
          </a:prstGeom>
          <a:ln w="28575">
            <a:solidFill>
              <a:schemeClr val="tx1"/>
            </a:solidFill>
          </a:ln>
        </p:spPr>
      </p:pic>
    </p:spTree>
    <p:extLst>
      <p:ext uri="{BB962C8B-B14F-4D97-AF65-F5344CB8AC3E}">
        <p14:creationId xmlns:p14="http://schemas.microsoft.com/office/powerpoint/2010/main" val="247207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0E7701EC-5FD9-40E0-84C4-59707DF268D3}"/>
              </a:ext>
            </a:extLst>
          </p:cNvPr>
          <p:cNvSpPr txBox="1">
            <a:spLocks/>
          </p:cNvSpPr>
          <p:nvPr/>
        </p:nvSpPr>
        <p:spPr>
          <a:xfrm>
            <a:off x="1985040" y="3043761"/>
            <a:ext cx="1459223" cy="28803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Table 8</a:t>
            </a: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1985040" y="3396371"/>
            <a:ext cx="2724615" cy="288032"/>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Clock = 18 (B5-Event)</a:t>
            </a: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1985040" y="3734095"/>
            <a:ext cx="3091569" cy="79998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solidFill>
                <a:schemeClr val="tx1">
                  <a:lumMod val="75000"/>
                  <a:lumOff val="25000"/>
                </a:schemeClr>
              </a:solidFill>
            </a:endParaRPr>
          </a:p>
        </p:txBody>
      </p:sp>
      <p:sp>
        <p:nvSpPr>
          <p:cNvPr id="28" name="Text Placeholder 10">
            <a:extLst>
              <a:ext uri="{FF2B5EF4-FFF2-40B4-BE49-F238E27FC236}">
                <a16:creationId xmlns:a16="http://schemas.microsoft.com/office/drawing/2014/main" id="{77134146-A02B-4127-8B6C-B223903E6D84}"/>
              </a:ext>
            </a:extLst>
          </p:cNvPr>
          <p:cNvSpPr txBox="1">
            <a:spLocks/>
          </p:cNvSpPr>
          <p:nvPr/>
        </p:nvSpPr>
        <p:spPr>
          <a:xfrm rot="16200000">
            <a:off x="-2648819" y="2648817"/>
            <a:ext cx="6858001" cy="156036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500" b="1" dirty="0">
                <a:solidFill>
                  <a:schemeClr val="accent1">
                    <a:lumMod val="20000"/>
                    <a:lumOff val="80000"/>
                  </a:schemeClr>
                </a:solidFill>
                <a:latin typeface="+mj-lt"/>
                <a:cs typeface="Arial" pitchFamily="34" charset="0"/>
              </a:rPr>
              <a:t>     Hand Simulation</a:t>
            </a:r>
          </a:p>
        </p:txBody>
      </p:sp>
      <p:pic>
        <p:nvPicPr>
          <p:cNvPr id="4" name="Picture 3"/>
          <p:cNvPicPr>
            <a:picLocks noChangeAspect="1"/>
          </p:cNvPicPr>
          <p:nvPr/>
        </p:nvPicPr>
        <p:blipFill>
          <a:blip r:embed="rId2"/>
          <a:stretch>
            <a:fillRect/>
          </a:stretch>
        </p:blipFill>
        <p:spPr>
          <a:xfrm>
            <a:off x="5639830" y="2193799"/>
            <a:ext cx="5481981" cy="2981208"/>
          </a:xfrm>
          <a:prstGeom prst="rect">
            <a:avLst/>
          </a:prstGeom>
        </p:spPr>
      </p:pic>
    </p:spTree>
    <p:extLst>
      <p:ext uri="{BB962C8B-B14F-4D97-AF65-F5344CB8AC3E}">
        <p14:creationId xmlns:p14="http://schemas.microsoft.com/office/powerpoint/2010/main" val="389418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MODELLING THE PROGRESS OF TIME </a:t>
            </a:r>
            <a:endParaRPr lang="ko-KR" altLang="en-US"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708329" y="4272711"/>
            <a:ext cx="5641039" cy="1815882"/>
          </a:xfrm>
          <a:prstGeom prst="rect">
            <a:avLst/>
          </a:prstGeom>
          <a:noFill/>
        </p:spPr>
        <p:txBody>
          <a:bodyPr wrap="square" rtlCol="0">
            <a:spAutoFit/>
          </a:bodyPr>
          <a:lstStyle/>
          <a:p>
            <a:pPr algn="just"/>
            <a:r>
              <a:rPr lang="en-US" altLang="ko-KR" sz="1400" dirty="0" err="1">
                <a:solidFill>
                  <a:schemeClr val="bg1"/>
                </a:solidFill>
                <a:cs typeface="Arial" pitchFamily="34" charset="0"/>
              </a:rPr>
              <a:t>Komputer</a:t>
            </a:r>
            <a:r>
              <a:rPr lang="en-US" altLang="ko-KR" sz="1400" dirty="0">
                <a:solidFill>
                  <a:schemeClr val="bg1"/>
                </a:solidFill>
                <a:cs typeface="Arial" pitchFamily="34" charset="0"/>
              </a:rPr>
              <a:t> Digital </a:t>
            </a:r>
            <a:r>
              <a:rPr lang="en-US" altLang="ko-KR" sz="1400" dirty="0" err="1">
                <a:solidFill>
                  <a:schemeClr val="bg1"/>
                </a:solidFill>
                <a:cs typeface="Arial" pitchFamily="34" charset="0"/>
              </a:rPr>
              <a:t>tidak</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mampu</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memodelkan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perubahan</a:t>
            </a:r>
            <a:r>
              <a:rPr lang="en-US" altLang="ko-KR" sz="1400" dirty="0">
                <a:solidFill>
                  <a:schemeClr val="bg1"/>
                </a:solidFill>
                <a:cs typeface="Arial" pitchFamily="34" charset="0"/>
              </a:rPr>
              <a:t> yang continue </a:t>
            </a:r>
            <a:r>
              <a:rPr lang="en-US" altLang="ko-KR" sz="1400" dirty="0" err="1">
                <a:solidFill>
                  <a:schemeClr val="bg1"/>
                </a:solidFill>
                <a:cs typeface="Arial" pitchFamily="34" charset="0"/>
              </a:rPr>
              <a:t>dalam</a:t>
            </a:r>
            <a:r>
              <a:rPr lang="en-US" altLang="ko-KR" sz="1400" dirty="0">
                <a:solidFill>
                  <a:schemeClr val="bg1"/>
                </a:solidFill>
                <a:cs typeface="Arial" pitchFamily="34" charset="0"/>
              </a:rPr>
              <a:t> state. </a:t>
            </a:r>
            <a:r>
              <a:rPr lang="en-US" altLang="ko-KR" sz="1400" dirty="0" err="1">
                <a:solidFill>
                  <a:schemeClr val="bg1"/>
                </a:solidFill>
                <a:cs typeface="Arial" pitchFamily="34" charset="0"/>
              </a:rPr>
              <a:t>Pada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pendekatan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simulasi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terus</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menerus</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kontinyu</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menggunakan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pendekatan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perubahan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berkelanjutan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dengan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mengambil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langkah-langkah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waktu</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diskrit</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terkecil</a:t>
            </a:r>
            <a:r>
              <a:rPr lang="en-US" altLang="ko-KR" sz="1400" dirty="0">
                <a:solidFill>
                  <a:schemeClr val="bg1"/>
                </a:solidFill>
                <a:cs typeface="Arial" pitchFamily="34" charset="0"/>
              </a:rPr>
              <a:t> (∆t), </a:t>
            </a:r>
            <a:r>
              <a:rPr lang="en-US" altLang="ko-KR" sz="1400" dirty="0" err="1">
                <a:solidFill>
                  <a:schemeClr val="bg1"/>
                </a:solidFill>
                <a:cs typeface="Arial" pitchFamily="34" charset="0"/>
              </a:rPr>
              <a:t>semakin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kecil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waktu</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langkah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maka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semakin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akurat</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pendekatannya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Simulasi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Kontinyu</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banyak</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digunakan</a:t>
            </a:r>
            <a:r>
              <a:rPr lang="en-US" altLang="ko-KR" sz="1400" dirty="0">
                <a:solidFill>
                  <a:schemeClr val="bg1"/>
                </a:solidFill>
                <a:cs typeface="Arial" pitchFamily="34" charset="0"/>
              </a:rPr>
              <a:t> di </a:t>
            </a:r>
            <a:r>
              <a:rPr lang="en-US" altLang="ko-KR" sz="1400" dirty="0" err="1">
                <a:solidFill>
                  <a:schemeClr val="bg1"/>
                </a:solidFill>
                <a:cs typeface="Arial" pitchFamily="34" charset="0"/>
              </a:rPr>
              <a:t>bidang</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teknik</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ekonomi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biologi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Simulasi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ini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jarang</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digunakan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untuk</a:t>
            </a:r>
            <a:r>
              <a:rPr lang="en-US" altLang="ko-KR" sz="1400" dirty="0">
                <a:solidFill>
                  <a:schemeClr val="bg1"/>
                </a:solidFill>
                <a:cs typeface="Arial" pitchFamily="34" charset="0"/>
              </a:rPr>
              <a:t> system </a:t>
            </a:r>
            <a:r>
              <a:rPr lang="en-US" altLang="ko-KR" sz="1400" dirty="0" err="1">
                <a:solidFill>
                  <a:schemeClr val="bg1"/>
                </a:solidFill>
                <a:cs typeface="Arial" pitchFamily="34" charset="0"/>
              </a:rPr>
              <a:t>operasi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pemodelan</a:t>
            </a:r>
            <a:r>
              <a:rPr lang="en-US" altLang="ko-KR" sz="1400" dirty="0">
                <a:solidFill>
                  <a:schemeClr val="bg1"/>
                </a:solidFill>
                <a:cs typeface="Arial" pitchFamily="34" charset="0"/>
              </a:rPr>
              <a:t>.</a:t>
            </a:r>
          </a:p>
          <a:p>
            <a:endParaRPr lang="en-US" altLang="ko-KR" sz="1400" dirty="0">
              <a:solidFill>
                <a:schemeClr val="bg1"/>
              </a:solidFill>
              <a:cs typeface="Arial" pitchFamily="34" charset="0"/>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708329" y="3277125"/>
            <a:ext cx="4741068" cy="758924"/>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latin typeface="+mn-lt"/>
                <a:cs typeface="Arial" pitchFamily="34" charset="0"/>
              </a:rPr>
              <a:t>THE CONTINUOUS SIMULATION APPROACH</a:t>
            </a:r>
          </a:p>
        </p:txBody>
      </p:sp>
      <p:sp>
        <p:nvSpPr>
          <p:cNvPr id="12" name="L-Shape 11">
            <a:extLst>
              <a:ext uri="{FF2B5EF4-FFF2-40B4-BE49-F238E27FC236}">
                <a16:creationId xmlns:a16="http://schemas.microsoft.com/office/drawing/2014/main" id="{49CCB113-F973-4E80-916C-5A4EE2763913}"/>
              </a:ext>
            </a:extLst>
          </p:cNvPr>
          <p:cNvSpPr/>
          <p:nvPr/>
        </p:nvSpPr>
        <p:spPr>
          <a:xfrm>
            <a:off x="818006" y="5280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42" r="15142"/>
          <a:stretch>
            <a:fillRect/>
          </a:stretch>
        </p:blipFill>
        <p:spPr>
          <a:xfrm>
            <a:off x="7147102" y="92364"/>
            <a:ext cx="6533972" cy="6236854"/>
          </a:xfrm>
          <a:prstGeom prst="ellipse">
            <a:avLst/>
          </a:prstGeom>
          <a:ln>
            <a:noFill/>
          </a:ln>
          <a:effectLst>
            <a:softEdge rad="112500"/>
          </a:effectLst>
        </p:spPr>
      </p:pic>
      <p:sp>
        <p:nvSpPr>
          <p:cNvPr id="11" name="Oval 10"/>
          <p:cNvSpPr/>
          <p:nvPr/>
        </p:nvSpPr>
        <p:spPr>
          <a:xfrm>
            <a:off x="904935" y="3294275"/>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932397" y="3348207"/>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3</a:t>
            </a:r>
            <a:endParaRPr lang="ko-KR" altLang="en-US" sz="3200" b="1" dirty="0">
              <a:solidFill>
                <a:schemeClr val="accent1"/>
              </a:solidFill>
              <a:cs typeface="Arial" pitchFamily="34" charset="0"/>
            </a:endParaRPr>
          </a:p>
        </p:txBody>
      </p:sp>
    </p:spTree>
    <p:extLst>
      <p:ext uri="{BB962C8B-B14F-4D97-AF65-F5344CB8AC3E}">
        <p14:creationId xmlns:p14="http://schemas.microsoft.com/office/powerpoint/2010/main" val="234171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568901" y="3937358"/>
            <a:ext cx="7018559" cy="2031325"/>
          </a:xfrm>
          <a:prstGeom prst="rect">
            <a:avLst/>
          </a:prstGeom>
          <a:noFill/>
        </p:spPr>
        <p:txBody>
          <a:bodyPr wrap="square" rtlCol="0">
            <a:spAutoFit/>
          </a:bodyPr>
          <a:lstStyle/>
          <a:p>
            <a:pPr algn="just"/>
            <a:r>
              <a:rPr lang="id-ID" dirty="0">
                <a:solidFill>
                  <a:schemeClr val="bg1"/>
                </a:solidFill>
              </a:rPr>
              <a:t>Salah satu contoh dari memodelkan variabilitas yang tidak dapat</a:t>
            </a:r>
            <a:r>
              <a:rPr lang="en-US" dirty="0">
                <a:solidFill>
                  <a:schemeClr val="bg1"/>
                </a:solidFill>
              </a:rPr>
              <a:t> </a:t>
            </a:r>
            <a:r>
              <a:rPr lang="id-ID" dirty="0">
                <a:solidFill>
                  <a:schemeClr val="bg1"/>
                </a:solidFill>
              </a:rPr>
              <a:t>diprediksi yaitu dari contoh </a:t>
            </a:r>
            <a:r>
              <a:rPr lang="id-ID" i="1" dirty="0" err="1">
                <a:solidFill>
                  <a:schemeClr val="bg1"/>
                </a:solidFill>
              </a:rPr>
              <a:t>Call</a:t>
            </a:r>
            <a:r>
              <a:rPr lang="id-ID" i="1" dirty="0">
                <a:solidFill>
                  <a:schemeClr val="bg1"/>
                </a:solidFill>
              </a:rPr>
              <a:t> Center</a:t>
            </a:r>
            <a:r>
              <a:rPr lang="id-ID" dirty="0">
                <a:solidFill>
                  <a:schemeClr val="bg1"/>
                </a:solidFill>
              </a:rPr>
              <a:t> yang mana belum</a:t>
            </a:r>
            <a:r>
              <a:rPr lang="en-US" dirty="0">
                <a:solidFill>
                  <a:schemeClr val="bg1"/>
                </a:solidFill>
              </a:rPr>
              <a:t> </a:t>
            </a:r>
            <a:r>
              <a:rPr lang="id-ID" dirty="0">
                <a:solidFill>
                  <a:schemeClr val="bg1"/>
                </a:solidFill>
              </a:rPr>
              <a:t>memasukkan elemen variabilitas. Tidak realistis untuk</a:t>
            </a:r>
            <a:r>
              <a:rPr lang="en-US" dirty="0">
                <a:solidFill>
                  <a:schemeClr val="bg1"/>
                </a:solidFill>
              </a:rPr>
              <a:t> </a:t>
            </a:r>
            <a:r>
              <a:rPr lang="id-ID" dirty="0">
                <a:solidFill>
                  <a:schemeClr val="bg1"/>
                </a:solidFill>
              </a:rPr>
              <a:t>mengharapkan waktu yang dihabiskan oleh </a:t>
            </a:r>
            <a:r>
              <a:rPr lang="id-ID" dirty="0" err="1">
                <a:solidFill>
                  <a:schemeClr val="bg1"/>
                </a:solidFill>
              </a:rPr>
              <a:t>penelpon</a:t>
            </a:r>
            <a:r>
              <a:rPr lang="id-ID" dirty="0">
                <a:solidFill>
                  <a:schemeClr val="bg1"/>
                </a:solidFill>
              </a:rPr>
              <a:t> di </a:t>
            </a:r>
            <a:r>
              <a:rPr lang="id-ID" dirty="0" err="1">
                <a:solidFill>
                  <a:schemeClr val="bg1"/>
                </a:solidFill>
              </a:rPr>
              <a:t>router</a:t>
            </a:r>
            <a:r>
              <a:rPr lang="en-US" dirty="0">
                <a:solidFill>
                  <a:schemeClr val="bg1"/>
                </a:solidFill>
              </a:rPr>
              <a:t> </a:t>
            </a:r>
            <a:r>
              <a:rPr lang="id-ID" dirty="0">
                <a:solidFill>
                  <a:schemeClr val="bg1"/>
                </a:solidFill>
              </a:rPr>
              <a:t>dan operator sedang diperbaiki. Panggilan tidak akan sampai pada interval tepat dengan dua </a:t>
            </a:r>
            <a:r>
              <a:rPr lang="id-ID" dirty="0" err="1">
                <a:solidFill>
                  <a:schemeClr val="bg1"/>
                </a:solidFill>
              </a:rPr>
              <a:t>pelanggang</a:t>
            </a:r>
            <a:r>
              <a:rPr lang="id-ID" dirty="0">
                <a:solidFill>
                  <a:schemeClr val="bg1"/>
                </a:solidFill>
              </a:rPr>
              <a:t> X untuk setiap Y. tentu saja variabilitas tak terduga tersebut tidak dapat direpresentasikan dalam simulasi.</a:t>
            </a:r>
            <a:endParaRPr lang="en-US" dirty="0">
              <a:solidFill>
                <a:schemeClr val="bg1"/>
              </a:solidFill>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4" y="3040773"/>
            <a:ext cx="5564538"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just"/>
            <a:r>
              <a:rPr lang="en-US" sz="3600" dirty="0" err="1">
                <a:solidFill>
                  <a:schemeClr val="bg1"/>
                </a:solidFill>
                <a:cs typeface="Bai Jamjuree" panose="00000500000000000000" pitchFamily="2" charset="-34"/>
              </a:rPr>
              <a:t>Memodelkan</a:t>
            </a:r>
            <a:r>
              <a:rPr lang="en-US" sz="3600" dirty="0">
                <a:solidFill>
                  <a:schemeClr val="bg1"/>
                </a:solidFill>
                <a:cs typeface="Bai Jamjuree" panose="00000500000000000000" pitchFamily="2" charset="-34"/>
              </a:rPr>
              <a:t> </a:t>
            </a:r>
            <a:r>
              <a:rPr lang="en-US" sz="3600" dirty="0" err="1">
                <a:solidFill>
                  <a:schemeClr val="bg1"/>
                </a:solidFill>
                <a:cs typeface="Bai Jamjuree" panose="00000500000000000000" pitchFamily="2" charset="-34"/>
              </a:rPr>
              <a:t>variabilitas</a:t>
            </a:r>
            <a:r>
              <a:rPr lang="en-US" sz="3600" dirty="0">
                <a:solidFill>
                  <a:schemeClr val="bg1"/>
                </a:solidFill>
                <a:cs typeface="Bai Jamjuree" panose="00000500000000000000" pitchFamily="2" charset="-34"/>
              </a:rPr>
              <a:t> yang </a:t>
            </a:r>
            <a:r>
              <a:rPr lang="en-US" sz="3600" dirty="0" err="1">
                <a:solidFill>
                  <a:schemeClr val="bg1"/>
                </a:solidFill>
                <a:cs typeface="Bai Jamjuree" panose="00000500000000000000" pitchFamily="2" charset="-34"/>
              </a:rPr>
              <a:t>tidak</a:t>
            </a:r>
            <a:r>
              <a:rPr lang="en-US" sz="3600" dirty="0">
                <a:solidFill>
                  <a:schemeClr val="bg1"/>
                </a:solidFill>
                <a:cs typeface="Bai Jamjuree" panose="00000500000000000000" pitchFamily="2" charset="-34"/>
              </a:rPr>
              <a:t> </a:t>
            </a:r>
            <a:r>
              <a:rPr lang="en-US" sz="3600" dirty="0" err="1">
                <a:solidFill>
                  <a:schemeClr val="bg1"/>
                </a:solidFill>
                <a:cs typeface="Bai Jamjuree" panose="00000500000000000000" pitchFamily="2" charset="-34"/>
              </a:rPr>
              <a:t>dapat</a:t>
            </a:r>
            <a:r>
              <a:rPr lang="en-US" sz="3600" dirty="0">
                <a:solidFill>
                  <a:schemeClr val="bg1"/>
                </a:solidFill>
                <a:cs typeface="Bai Jamjuree" panose="00000500000000000000" pitchFamily="2" charset="-34"/>
              </a:rPr>
              <a:t> </a:t>
            </a:r>
            <a:r>
              <a:rPr lang="en-US" sz="3600" dirty="0" err="1">
                <a:solidFill>
                  <a:schemeClr val="bg1"/>
                </a:solidFill>
                <a:cs typeface="Bai Jamjuree" panose="00000500000000000000" pitchFamily="2" charset="-34"/>
              </a:rPr>
              <a:t>diprediksi</a:t>
            </a:r>
            <a:endParaRPr lang="en-US" sz="3600" dirty="0">
              <a:solidFill>
                <a:schemeClr val="bg1"/>
              </a:solidFill>
              <a:cs typeface="Bai Jamjuree" panose="00000500000000000000" pitchFamily="2" charset="-34"/>
            </a:endParaRP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42" r="15142"/>
          <a:stretch>
            <a:fillRect/>
          </a:stretch>
        </p:blipFill>
        <p:spPr>
          <a:xfrm>
            <a:off x="8005454" y="322903"/>
            <a:ext cx="3889984" cy="4441048"/>
          </a:xfrm>
          <a:prstGeom prst="ellipse">
            <a:avLst/>
          </a:prstGeom>
          <a:ln>
            <a:noFill/>
          </a:ln>
          <a:effectLst>
            <a:softEdge rad="112500"/>
          </a:effectLst>
        </p:spPr>
      </p:pic>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1</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381030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603093" y="3526765"/>
            <a:ext cx="6650467" cy="2585323"/>
          </a:xfrm>
          <a:prstGeom prst="rect">
            <a:avLst/>
          </a:prstGeom>
          <a:noFill/>
        </p:spPr>
        <p:txBody>
          <a:bodyPr wrap="square" rtlCol="0">
            <a:spAutoFit/>
          </a:bodyPr>
          <a:lstStyle/>
          <a:p>
            <a:pPr algn="just"/>
            <a:r>
              <a:rPr lang="id-ID" dirty="0">
                <a:solidFill>
                  <a:schemeClr val="bg1"/>
                </a:solidFill>
              </a:rPr>
              <a:t>Merupakan urutan angka yang muncul dalam urutan acak dan disajikan baik sebagai bilangan integer (keseluruhan) pada skala katakan 0 sampai 9 atau 0 hingga 99, atau sebagai nyata (dengan angka desimal) angka pada skala 0 hingga 1. Bilangan acak yang dihasilkan dalam m</a:t>
            </a:r>
            <a:r>
              <a:rPr lang="en-US" dirty="0" err="1">
                <a:solidFill>
                  <a:schemeClr val="bg1"/>
                </a:solidFill>
              </a:rPr>
              <a:t>eto</a:t>
            </a:r>
            <a:r>
              <a:rPr lang="id-ID" dirty="0" err="1">
                <a:solidFill>
                  <a:schemeClr val="bg1"/>
                </a:solidFill>
              </a:rPr>
              <a:t>de</a:t>
            </a:r>
            <a:r>
              <a:rPr lang="id-ID" dirty="0">
                <a:solidFill>
                  <a:schemeClr val="bg1"/>
                </a:solidFill>
              </a:rPr>
              <a:t> ini memiliki dua sifat penting:</a:t>
            </a:r>
            <a:endParaRPr lang="en-US" dirty="0">
              <a:solidFill>
                <a:schemeClr val="bg1"/>
              </a:solidFill>
            </a:endParaRPr>
          </a:p>
          <a:p>
            <a:pPr marL="285750" lvl="0" indent="-285750" algn="just">
              <a:buFont typeface="Arial" panose="020B0604020202020204" pitchFamily="34" charset="0"/>
              <a:buChar char="•"/>
            </a:pPr>
            <a:r>
              <a:rPr lang="id-ID" i="1" dirty="0">
                <a:solidFill>
                  <a:schemeClr val="bg1"/>
                </a:solidFill>
              </a:rPr>
              <a:t>Seragam</a:t>
            </a:r>
            <a:r>
              <a:rPr lang="id-ID" dirty="0">
                <a:solidFill>
                  <a:schemeClr val="bg1"/>
                </a:solidFill>
              </a:rPr>
              <a:t>: ada probabilitas yang sama dari angka apa pun yang terjadi pada titik mana pun dalam urutan</a:t>
            </a:r>
            <a:endParaRPr lang="en-US" dirty="0">
              <a:solidFill>
                <a:schemeClr val="bg1"/>
              </a:solidFill>
            </a:endParaRPr>
          </a:p>
          <a:p>
            <a:pPr marL="285750" lvl="0" indent="-285750" algn="just">
              <a:buFont typeface="Arial" panose="020B0604020202020204" pitchFamily="34" charset="0"/>
              <a:buChar char="•"/>
            </a:pPr>
            <a:r>
              <a:rPr lang="id-ID" i="1" dirty="0">
                <a:solidFill>
                  <a:schemeClr val="bg1"/>
                </a:solidFill>
              </a:rPr>
              <a:t>Independen</a:t>
            </a:r>
            <a:r>
              <a:rPr lang="id-ID" dirty="0">
                <a:solidFill>
                  <a:schemeClr val="bg1"/>
                </a:solidFill>
              </a:rPr>
              <a:t>: setelah nomor dipilih, ini tidak mempengaruhi kemungkinan dipilih kembali atau nomor lain yang dipilih.</a:t>
            </a:r>
            <a:endParaRPr lang="en-US" dirty="0">
              <a:solidFill>
                <a:schemeClr val="bg1"/>
              </a:solidFill>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5" y="3040773"/>
            <a:ext cx="2563754"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err="1">
                <a:solidFill>
                  <a:schemeClr val="bg1"/>
                </a:solidFill>
              </a:rPr>
              <a:t>Bilangan</a:t>
            </a:r>
            <a:r>
              <a:rPr lang="en-US" sz="3600" dirty="0">
                <a:solidFill>
                  <a:schemeClr val="bg1"/>
                </a:solidFill>
              </a:rPr>
              <a:t> </a:t>
            </a:r>
            <a:r>
              <a:rPr lang="en-US" sz="3600" dirty="0" err="1">
                <a:solidFill>
                  <a:schemeClr val="bg1"/>
                </a:solidFill>
              </a:rPr>
              <a:t>Acak</a:t>
            </a:r>
            <a:endParaRPr lang="en-US" sz="3600" dirty="0">
              <a:solidFill>
                <a:schemeClr val="bg1"/>
              </a:solidFill>
            </a:endParaRP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42" r="15142"/>
          <a:stretch>
            <a:fillRect/>
          </a:stretch>
        </p:blipFill>
        <p:spPr>
          <a:xfrm>
            <a:off x="8005454" y="322903"/>
            <a:ext cx="3889984" cy="4441048"/>
          </a:xfrm>
          <a:prstGeom prst="ellipse">
            <a:avLst/>
          </a:prstGeom>
          <a:ln>
            <a:noFill/>
          </a:ln>
          <a:effectLst>
            <a:softEdge rad="112500"/>
          </a:effectLst>
        </p:spPr>
      </p:pic>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2</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3593077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83298" y="276059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568901" y="3933438"/>
            <a:ext cx="6650467" cy="1323439"/>
          </a:xfrm>
          <a:prstGeom prst="rect">
            <a:avLst/>
          </a:prstGeom>
          <a:noFill/>
        </p:spPr>
        <p:txBody>
          <a:bodyPr wrap="square" rtlCol="0">
            <a:spAutoFit/>
          </a:bodyPr>
          <a:lstStyle/>
          <a:p>
            <a:pPr algn="just"/>
            <a:r>
              <a:rPr lang="id-ID" sz="1600" dirty="0">
                <a:solidFill>
                  <a:schemeClr val="bg1"/>
                </a:solidFill>
              </a:rPr>
              <a:t>Nomor acak dapat digunakan untuk mengambil sampel jenis panggilan yang tiba. Mereka dapat dikaitkan dengan jenis pelanggan </a:t>
            </a:r>
            <a:r>
              <a:rPr lang="en-US" sz="1600" dirty="0" err="1">
                <a:solidFill>
                  <a:schemeClr val="bg1"/>
                </a:solidFill>
              </a:rPr>
              <a:t>seperti</a:t>
            </a:r>
            <a:r>
              <a:rPr lang="en-US" sz="1600" dirty="0">
                <a:solidFill>
                  <a:schemeClr val="bg1"/>
                </a:solidFill>
              </a:rPr>
              <a:t> </a:t>
            </a:r>
            <a:r>
              <a:rPr lang="en-US" sz="1600" dirty="0">
                <a:solidFill>
                  <a:schemeClr val="bg1"/>
                </a:solidFill>
                <a:cs typeface="Bai Jamjuree" panose="00000500000000000000" pitchFamily="2" charset="-34"/>
              </a:rPr>
              <a:t>pada </a:t>
            </a:r>
            <a:r>
              <a:rPr lang="en-US" sz="1600" dirty="0" err="1">
                <a:solidFill>
                  <a:schemeClr val="bg1"/>
                </a:solidFill>
                <a:cs typeface="Bai Jamjuree" panose="00000500000000000000" pitchFamily="2" charset="-34"/>
              </a:rPr>
              <a:t>simulasi</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contoh</a:t>
            </a:r>
            <a:r>
              <a:rPr lang="en-US" sz="1600" dirty="0">
                <a:solidFill>
                  <a:schemeClr val="bg1"/>
                </a:solidFill>
                <a:cs typeface="Bai Jamjuree" panose="00000500000000000000" pitchFamily="2" charset="-34"/>
              </a:rPr>
              <a:t> 60% </a:t>
            </a:r>
            <a:r>
              <a:rPr lang="en-US" sz="1600" dirty="0" err="1">
                <a:solidFill>
                  <a:schemeClr val="bg1"/>
                </a:solidFill>
                <a:cs typeface="Bai Jamjuree" panose="00000500000000000000" pitchFamily="2" charset="-34"/>
              </a:rPr>
              <a:t>angka</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acak</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berhubungan</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dengan</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satu</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tipe</a:t>
            </a:r>
            <a:r>
              <a:rPr lang="en-US" sz="1600" dirty="0">
                <a:solidFill>
                  <a:schemeClr val="bg1"/>
                </a:solidFill>
                <a:cs typeface="Bai Jamjuree" panose="00000500000000000000" pitchFamily="2" charset="-34"/>
              </a:rPr>
              <a:t> customer, dan 40% </a:t>
            </a:r>
            <a:r>
              <a:rPr lang="en-US" sz="1600" dirty="0" err="1">
                <a:solidFill>
                  <a:schemeClr val="bg1"/>
                </a:solidFill>
                <a:cs typeface="Bai Jamjuree" panose="00000500000000000000" pitchFamily="2" charset="-34"/>
              </a:rPr>
              <a:t>berhubungan</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dengan</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setiap</a:t>
            </a:r>
            <a:r>
              <a:rPr lang="en-US" sz="1600" dirty="0">
                <a:solidFill>
                  <a:schemeClr val="bg1"/>
                </a:solidFill>
                <a:cs typeface="Bai Jamjuree" panose="00000500000000000000" pitchFamily="2" charset="-34"/>
              </a:rPr>
              <a:t> customer </a:t>
            </a:r>
            <a:r>
              <a:rPr lang="en-US" sz="1600" dirty="0" err="1">
                <a:solidFill>
                  <a:schemeClr val="bg1"/>
                </a:solidFill>
                <a:cs typeface="Bai Jamjuree" panose="00000500000000000000" pitchFamily="2" charset="-34"/>
              </a:rPr>
              <a:t>lain.dengan</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ini</a:t>
            </a:r>
            <a:r>
              <a:rPr lang="en-US" sz="1600" dirty="0">
                <a:solidFill>
                  <a:schemeClr val="bg1"/>
                </a:solidFill>
                <a:cs typeface="Bai Jamjuree" panose="00000500000000000000" pitchFamily="2" charset="-34"/>
              </a:rPr>
              <a:t> customer </a:t>
            </a:r>
            <a:r>
              <a:rPr lang="en-US" sz="1600" dirty="0" err="1">
                <a:solidFill>
                  <a:schemeClr val="bg1"/>
                </a:solidFill>
                <a:cs typeface="Bai Jamjuree" panose="00000500000000000000" pitchFamily="2" charset="-34"/>
              </a:rPr>
              <a:t>diketahui</a:t>
            </a:r>
            <a:r>
              <a:rPr lang="en-US" sz="1600" dirty="0">
                <a:solidFill>
                  <a:schemeClr val="bg1"/>
                </a:solidFill>
                <a:cs typeface="Bai Jamjuree" panose="00000500000000000000" pitchFamily="2" charset="-34"/>
              </a:rPr>
              <a:t> </a:t>
            </a:r>
            <a:r>
              <a:rPr lang="en-US" sz="1600" dirty="0" err="1">
                <a:solidFill>
                  <a:schemeClr val="bg1"/>
                </a:solidFill>
                <a:cs typeface="Bai Jamjuree" panose="00000500000000000000" pitchFamily="2" charset="-34"/>
              </a:rPr>
              <a:t>memiliki</a:t>
            </a:r>
            <a:r>
              <a:rPr lang="en-US" sz="1600" dirty="0">
                <a:solidFill>
                  <a:schemeClr val="bg1"/>
                </a:solidFill>
                <a:cs typeface="Bai Jamjuree" panose="00000500000000000000" pitchFamily="2" charset="-34"/>
              </a:rPr>
              <a:t> ratio 6:4 </a:t>
            </a:r>
            <a:endParaRPr lang="en-US" sz="1600" dirty="0">
              <a:solidFill>
                <a:schemeClr val="bg1"/>
              </a:solidFill>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5" y="3040773"/>
            <a:ext cx="5951544"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sv-SE" sz="3600" dirty="0">
                <a:solidFill>
                  <a:schemeClr val="bg1"/>
                </a:solidFill>
              </a:rPr>
              <a:t>Menghubungkan bilangan acak ke variabilitas dalam simulasi</a:t>
            </a:r>
          </a:p>
        </p:txBody>
      </p:sp>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3</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17" name="Group 16">
            <a:extLst>
              <a:ext uri="{FF2B5EF4-FFF2-40B4-BE49-F238E27FC236}">
                <a16:creationId xmlns:a16="http://schemas.microsoft.com/office/drawing/2014/main" id="{3DCFAFBA-9F09-4F5A-8B55-0806E6FC9C51}"/>
              </a:ext>
            </a:extLst>
          </p:cNvPr>
          <p:cNvGrpSpPr/>
          <p:nvPr/>
        </p:nvGrpSpPr>
        <p:grpSpPr>
          <a:xfrm>
            <a:off x="3158481" y="4974021"/>
            <a:ext cx="2307422" cy="1200330"/>
            <a:chOff x="0" y="0"/>
            <a:chExt cx="2057400" cy="1280160"/>
          </a:xfrm>
        </p:grpSpPr>
        <p:pic>
          <p:nvPicPr>
            <p:cNvPr id="18" name="Picture 17">
              <a:extLst>
                <a:ext uri="{FF2B5EF4-FFF2-40B4-BE49-F238E27FC236}">
                  <a16:creationId xmlns:a16="http://schemas.microsoft.com/office/drawing/2014/main" id="{161E1F58-CBA8-4791-B5A6-BCAC61C9E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57400" cy="828675"/>
            </a:xfrm>
            <a:prstGeom prst="rect">
              <a:avLst/>
            </a:prstGeom>
          </p:spPr>
        </p:pic>
        <p:sp>
          <p:nvSpPr>
            <p:cNvPr id="19" name="Text Box 14">
              <a:extLst>
                <a:ext uri="{FF2B5EF4-FFF2-40B4-BE49-F238E27FC236}">
                  <a16:creationId xmlns:a16="http://schemas.microsoft.com/office/drawing/2014/main" id="{30A77196-D5E2-452B-8477-25B59D5177E5}"/>
                </a:ext>
              </a:extLst>
            </p:cNvPr>
            <p:cNvSpPr txBox="1"/>
            <p:nvPr/>
          </p:nvSpPr>
          <p:spPr>
            <a:xfrm>
              <a:off x="0" y="890270"/>
              <a:ext cx="2057400" cy="38989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id-ID"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Gambar  3</a:t>
              </a:r>
              <a:r>
                <a:rPr lang="en-US"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i="1" dirty="0" err="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Bilangan</a:t>
              </a:r>
              <a:r>
                <a:rPr lang="en-US"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i="1" dirty="0" err="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acak</a:t>
              </a:r>
              <a:r>
                <a:rPr lang="en-US"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pada </a:t>
              </a:r>
              <a:r>
                <a:rPr lang="en-US" sz="900" i="1" dirty="0" err="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kasus</a:t>
              </a:r>
              <a:r>
                <a:rPr lang="en-US"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call center.</a:t>
              </a:r>
              <a:endPar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Picture Placeholder 5">
            <a:extLst>
              <a:ext uri="{FF2B5EF4-FFF2-40B4-BE49-F238E27FC236}">
                <a16:creationId xmlns:a16="http://schemas.microsoft.com/office/drawing/2014/main" id="{7AA6C2D5-CAD7-4483-A184-0BAD85F2CC9A}"/>
              </a:ext>
            </a:extLst>
          </p:cNvPr>
          <p:cNvPicPr>
            <a:picLocks noChangeAspect="1"/>
          </p:cNvPicPr>
          <p:nvPr/>
        </p:nvPicPr>
        <p:blipFill>
          <a:blip r:embed="rId3">
            <a:extLst>
              <a:ext uri="{28A0092B-C50C-407E-A947-70E740481C1C}">
                <a14:useLocalDpi xmlns:a14="http://schemas.microsoft.com/office/drawing/2010/main" val="0"/>
              </a:ext>
            </a:extLst>
          </a:blip>
          <a:srcRect l="15142" r="15142"/>
          <a:stretch>
            <a:fillRect/>
          </a:stretch>
        </p:blipFill>
        <p:spPr>
          <a:xfrm>
            <a:off x="7770016" y="150588"/>
            <a:ext cx="3889984" cy="4441048"/>
          </a:xfrm>
          <a:prstGeom prst="ellipse">
            <a:avLst/>
          </a:prstGeom>
          <a:solidFill>
            <a:schemeClr val="bg1">
              <a:lumMod val="95000"/>
            </a:schemeClr>
          </a:solidFill>
          <a:ln>
            <a:noFill/>
          </a:ln>
          <a:effectLst>
            <a:softEdge rad="112500"/>
          </a:effectLst>
        </p:spPr>
      </p:pic>
    </p:spTree>
    <p:extLst>
      <p:ext uri="{BB962C8B-B14F-4D97-AF65-F5344CB8AC3E}">
        <p14:creationId xmlns:p14="http://schemas.microsoft.com/office/powerpoint/2010/main" val="267523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altLang="ko-KR" sz="4000" dirty="0"/>
              <a:t>INSIDE SIMULATION SOFTWARE</a:t>
            </a:r>
            <a:endParaRPr lang="ko-KR" altLang="en-US" sz="4000" dirty="0"/>
          </a:p>
        </p:txBody>
      </p:sp>
      <p:sp>
        <p:nvSpPr>
          <p:cNvPr id="3" name="Text Placeholder 2"/>
          <p:cNvSpPr>
            <a:spLocks noGrp="1"/>
          </p:cNvSpPr>
          <p:nvPr>
            <p:ph type="body" sz="quarter" idx="11"/>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lvl="0"/>
            <a:r>
              <a:rPr lang="en-US" altLang="ko-KR" sz="2400" dirty="0">
                <a:solidFill>
                  <a:schemeClr val="bg1"/>
                </a:solidFill>
                <a:latin typeface="Arial Black" panose="020B0A04020102020204" pitchFamily="34" charset="0"/>
              </a:rPr>
              <a:t>POKOK BAHASAN </a:t>
            </a:r>
          </a:p>
        </p:txBody>
      </p:sp>
      <p:sp>
        <p:nvSpPr>
          <p:cNvPr id="6" name="Rectangle 5"/>
          <p:cNvSpPr/>
          <p:nvPr/>
        </p:nvSpPr>
        <p:spPr>
          <a:xfrm>
            <a:off x="0" y="1576859"/>
            <a:ext cx="12192000" cy="4954420"/>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Oval 8"/>
          <p:cNvSpPr/>
          <p:nvPr/>
        </p:nvSpPr>
        <p:spPr>
          <a:xfrm>
            <a:off x="492393" y="2900310"/>
            <a:ext cx="720970" cy="69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nvGrpSpPr>
          <p:cNvPr id="11" name="Group 10"/>
          <p:cNvGrpSpPr/>
          <p:nvPr/>
        </p:nvGrpSpPr>
        <p:grpSpPr>
          <a:xfrm>
            <a:off x="69618" y="1608203"/>
            <a:ext cx="5701029" cy="973725"/>
            <a:chOff x="-160294" y="3217289"/>
            <a:chExt cx="3305422" cy="749629"/>
          </a:xfrm>
        </p:grpSpPr>
        <p:sp>
          <p:nvSpPr>
            <p:cNvPr id="12" name="TextBox 11"/>
            <p:cNvSpPr txBox="1"/>
            <p:nvPr/>
          </p:nvSpPr>
          <p:spPr>
            <a:xfrm>
              <a:off x="511502" y="3706280"/>
              <a:ext cx="2341488" cy="260638"/>
            </a:xfrm>
            <a:prstGeom prst="rect">
              <a:avLst/>
            </a:prstGeom>
            <a:noFill/>
          </p:spPr>
          <p:txBody>
            <a:bodyPr wrap="square" rtlCol="0">
              <a:spAutoFit/>
            </a:bodyPr>
            <a:lstStyle/>
            <a:p>
              <a:r>
                <a:rPr lang="en-US" altLang="ko-KR" sz="1600" dirty="0">
                  <a:solidFill>
                    <a:schemeClr val="bg1"/>
                  </a:solidFill>
                  <a:cs typeface="Arial" pitchFamily="34" charset="0"/>
                </a:rPr>
                <a:t>THE TIME-SLICING APPROACH</a:t>
              </a:r>
              <a:endParaRPr lang="ko-KR" altLang="en-US" sz="1600" dirty="0">
                <a:solidFill>
                  <a:schemeClr val="bg1"/>
                </a:solidFill>
                <a:cs typeface="Arial" pitchFamily="34" charset="0"/>
              </a:endParaRPr>
            </a:p>
          </p:txBody>
        </p:sp>
        <p:sp>
          <p:nvSpPr>
            <p:cNvPr id="13" name="TextBox 12"/>
            <p:cNvSpPr txBox="1"/>
            <p:nvPr/>
          </p:nvSpPr>
          <p:spPr>
            <a:xfrm>
              <a:off x="-160294" y="3217289"/>
              <a:ext cx="3305422" cy="300083"/>
            </a:xfrm>
            <a:prstGeom prst="rect">
              <a:avLst/>
            </a:prstGeom>
            <a:noFill/>
          </p:spPr>
          <p:txBody>
            <a:bodyPr wrap="square" rtlCol="0">
              <a:spAutoFit/>
            </a:bodyPr>
            <a:lstStyle/>
            <a:p>
              <a:r>
                <a:rPr lang="en-US" altLang="ko-KR" sz="2000" b="1" dirty="0">
                  <a:solidFill>
                    <a:schemeClr val="bg1"/>
                  </a:solidFill>
                  <a:cs typeface="Arial" pitchFamily="34" charset="0"/>
                </a:rPr>
                <a:t>MODELLING THE PROGRESS OF TIME</a:t>
              </a:r>
              <a:endParaRPr lang="ko-KR" altLang="en-US" sz="2000" b="1" dirty="0">
                <a:solidFill>
                  <a:schemeClr val="bg1"/>
                </a:solidFill>
                <a:cs typeface="Arial" pitchFamily="34" charset="0"/>
              </a:endParaRPr>
            </a:p>
          </p:txBody>
        </p:sp>
      </p:grpSp>
      <p:sp>
        <p:nvSpPr>
          <p:cNvPr id="15" name="TextBox 14"/>
          <p:cNvSpPr txBox="1"/>
          <p:nvPr/>
        </p:nvSpPr>
        <p:spPr>
          <a:xfrm>
            <a:off x="1249404" y="2960181"/>
            <a:ext cx="3552395" cy="584775"/>
          </a:xfrm>
          <a:prstGeom prst="rect">
            <a:avLst/>
          </a:prstGeom>
          <a:noFill/>
        </p:spPr>
        <p:txBody>
          <a:bodyPr wrap="square" rtlCol="0">
            <a:spAutoFit/>
          </a:bodyPr>
          <a:lstStyle/>
          <a:p>
            <a:r>
              <a:rPr lang="en-US" altLang="ko-KR" sz="1600" dirty="0">
                <a:solidFill>
                  <a:schemeClr val="bg1"/>
                </a:solidFill>
                <a:cs typeface="Arial" pitchFamily="34" charset="0"/>
              </a:rPr>
              <a:t>THE DISCRETE-EVENT SIMULATION APPROACH</a:t>
            </a:r>
            <a:endParaRPr lang="ko-KR" altLang="en-US" sz="1600" dirty="0">
              <a:solidFill>
                <a:schemeClr val="bg1"/>
              </a:solidFill>
              <a:cs typeface="Arial" pitchFamily="34" charset="0"/>
            </a:endParaRPr>
          </a:p>
        </p:txBody>
      </p:sp>
      <p:sp>
        <p:nvSpPr>
          <p:cNvPr id="18" name="TextBox 17"/>
          <p:cNvSpPr txBox="1"/>
          <p:nvPr/>
        </p:nvSpPr>
        <p:spPr>
          <a:xfrm>
            <a:off x="1259979" y="3870965"/>
            <a:ext cx="3552395" cy="584775"/>
          </a:xfrm>
          <a:prstGeom prst="rect">
            <a:avLst/>
          </a:prstGeom>
          <a:noFill/>
        </p:spPr>
        <p:txBody>
          <a:bodyPr wrap="square" rtlCol="0">
            <a:spAutoFit/>
          </a:bodyPr>
          <a:lstStyle/>
          <a:p>
            <a:r>
              <a:rPr lang="en-US" altLang="ko-KR" sz="1600" dirty="0">
                <a:solidFill>
                  <a:schemeClr val="bg1"/>
                </a:solidFill>
                <a:cs typeface="Arial" pitchFamily="34" charset="0"/>
              </a:rPr>
              <a:t>THE CONTINUOUS SIMULATION APPROACH</a:t>
            </a:r>
            <a:endParaRPr lang="ko-KR" altLang="en-US" sz="1600" dirty="0">
              <a:solidFill>
                <a:schemeClr val="bg1"/>
              </a:solidFill>
              <a:cs typeface="Arial" pitchFamily="34" charset="0"/>
            </a:endParaRPr>
          </a:p>
        </p:txBody>
      </p:sp>
      <p:sp>
        <p:nvSpPr>
          <p:cNvPr id="20" name="Oval 19"/>
          <p:cNvSpPr/>
          <p:nvPr/>
        </p:nvSpPr>
        <p:spPr>
          <a:xfrm>
            <a:off x="6849907" y="2104554"/>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nvGrpSpPr>
          <p:cNvPr id="23" name="Group 22"/>
          <p:cNvGrpSpPr/>
          <p:nvPr/>
        </p:nvGrpSpPr>
        <p:grpSpPr>
          <a:xfrm>
            <a:off x="6303736" y="1570735"/>
            <a:ext cx="4949704" cy="4848733"/>
            <a:chOff x="-6511" y="3245770"/>
            <a:chExt cx="2869808" cy="3636553"/>
          </a:xfrm>
        </p:grpSpPr>
        <p:sp>
          <p:nvSpPr>
            <p:cNvPr id="24" name="TextBox 23"/>
            <p:cNvSpPr txBox="1"/>
            <p:nvPr/>
          </p:nvSpPr>
          <p:spPr>
            <a:xfrm>
              <a:off x="803640" y="3646132"/>
              <a:ext cx="2059657" cy="484748"/>
            </a:xfrm>
            <a:prstGeom prst="rect">
              <a:avLst/>
            </a:prstGeom>
            <a:noFill/>
          </p:spPr>
          <p:txBody>
            <a:bodyPr wrap="square" rtlCol="0">
              <a:spAutoFit/>
            </a:bodyPr>
            <a:lstStyle/>
            <a:p>
              <a:pPr algn="just"/>
              <a:r>
                <a:rPr lang="en-US" dirty="0" err="1">
                  <a:solidFill>
                    <a:schemeClr val="bg1"/>
                  </a:solidFill>
                  <a:cs typeface="Bai Jamjuree" panose="00000500000000000000" pitchFamily="2" charset="-34"/>
                </a:rPr>
                <a:t>Memodelkan</a:t>
              </a:r>
              <a:r>
                <a:rPr lang="en-US" dirty="0">
                  <a:solidFill>
                    <a:schemeClr val="bg1"/>
                  </a:solidFill>
                  <a:cs typeface="Bai Jamjuree" panose="00000500000000000000" pitchFamily="2" charset="-34"/>
                </a:rPr>
                <a:t> </a:t>
              </a:r>
              <a:r>
                <a:rPr lang="en-US" dirty="0" err="1">
                  <a:solidFill>
                    <a:schemeClr val="bg1"/>
                  </a:solidFill>
                  <a:cs typeface="Bai Jamjuree" panose="00000500000000000000" pitchFamily="2" charset="-34"/>
                </a:rPr>
                <a:t>variabilitas</a:t>
              </a:r>
              <a:r>
                <a:rPr lang="en-US" dirty="0">
                  <a:solidFill>
                    <a:schemeClr val="bg1"/>
                  </a:solidFill>
                  <a:cs typeface="Bai Jamjuree" panose="00000500000000000000" pitchFamily="2" charset="-34"/>
                </a:rPr>
                <a:t> yang </a:t>
              </a:r>
              <a:r>
                <a:rPr lang="en-US" dirty="0" err="1">
                  <a:solidFill>
                    <a:schemeClr val="bg1"/>
                  </a:solidFill>
                  <a:cs typeface="Bai Jamjuree" panose="00000500000000000000" pitchFamily="2" charset="-34"/>
                </a:rPr>
                <a:t>tidak</a:t>
              </a:r>
              <a:r>
                <a:rPr lang="en-US" dirty="0">
                  <a:solidFill>
                    <a:schemeClr val="bg1"/>
                  </a:solidFill>
                  <a:cs typeface="Bai Jamjuree" panose="00000500000000000000" pitchFamily="2" charset="-34"/>
                </a:rPr>
                <a:t> </a:t>
              </a:r>
              <a:r>
                <a:rPr lang="en-US" dirty="0" err="1">
                  <a:solidFill>
                    <a:schemeClr val="bg1"/>
                  </a:solidFill>
                  <a:cs typeface="Bai Jamjuree" panose="00000500000000000000" pitchFamily="2" charset="-34"/>
                </a:rPr>
                <a:t>dapat</a:t>
              </a:r>
              <a:r>
                <a:rPr lang="en-US" dirty="0">
                  <a:solidFill>
                    <a:schemeClr val="bg1"/>
                  </a:solidFill>
                  <a:cs typeface="Bai Jamjuree" panose="00000500000000000000" pitchFamily="2" charset="-34"/>
                </a:rPr>
                <a:t> </a:t>
              </a:r>
              <a:r>
                <a:rPr lang="en-US" dirty="0" err="1">
                  <a:solidFill>
                    <a:schemeClr val="bg1"/>
                  </a:solidFill>
                  <a:cs typeface="Bai Jamjuree" panose="00000500000000000000" pitchFamily="2" charset="-34"/>
                </a:rPr>
                <a:t>diprediksi</a:t>
              </a:r>
              <a:endParaRPr lang="en-US" dirty="0">
                <a:solidFill>
                  <a:schemeClr val="bg1"/>
                </a:solidFill>
                <a:cs typeface="Bai Jamjuree" panose="00000500000000000000" pitchFamily="2" charset="-34"/>
              </a:endParaRPr>
            </a:p>
          </p:txBody>
        </p:sp>
        <p:sp>
          <p:nvSpPr>
            <p:cNvPr id="25" name="TextBox 24"/>
            <p:cNvSpPr txBox="1"/>
            <p:nvPr/>
          </p:nvSpPr>
          <p:spPr>
            <a:xfrm>
              <a:off x="-6511" y="3245770"/>
              <a:ext cx="2059657" cy="284742"/>
            </a:xfrm>
            <a:prstGeom prst="rect">
              <a:avLst/>
            </a:prstGeom>
            <a:noFill/>
          </p:spPr>
          <p:txBody>
            <a:bodyPr wrap="square" rtlCol="0">
              <a:spAutoFit/>
            </a:bodyPr>
            <a:lstStyle/>
            <a:p>
              <a:r>
                <a:rPr lang="en-US" altLang="ko-KR" sz="1867" b="1" dirty="0">
                  <a:solidFill>
                    <a:schemeClr val="bg1"/>
                  </a:solidFill>
                  <a:cs typeface="Arial" pitchFamily="34" charset="0"/>
                </a:rPr>
                <a:t>MODELLING VARIABILITY</a:t>
              </a:r>
              <a:endParaRPr lang="ko-KR" altLang="en-US" sz="1867" b="1" dirty="0">
                <a:solidFill>
                  <a:schemeClr val="bg1"/>
                </a:solidFill>
                <a:cs typeface="Arial" pitchFamily="34" charset="0"/>
              </a:endParaRPr>
            </a:p>
          </p:txBody>
        </p:sp>
        <p:sp>
          <p:nvSpPr>
            <p:cNvPr id="59" name="TextBox 58"/>
            <p:cNvSpPr txBox="1"/>
            <p:nvPr/>
          </p:nvSpPr>
          <p:spPr>
            <a:xfrm>
              <a:off x="798285" y="4149360"/>
              <a:ext cx="2059657" cy="276999"/>
            </a:xfrm>
            <a:prstGeom prst="rect">
              <a:avLst/>
            </a:prstGeom>
            <a:noFill/>
          </p:spPr>
          <p:txBody>
            <a:bodyPr wrap="square" rtlCol="0">
              <a:spAutoFit/>
            </a:bodyPr>
            <a:lstStyle/>
            <a:p>
              <a:r>
                <a:rPr lang="en-US" dirty="0" err="1">
                  <a:solidFill>
                    <a:schemeClr val="bg1"/>
                  </a:solidFill>
                </a:rPr>
                <a:t>Bilangan</a:t>
              </a:r>
              <a:r>
                <a:rPr lang="en-US" dirty="0">
                  <a:solidFill>
                    <a:schemeClr val="bg1"/>
                  </a:solidFill>
                </a:rPr>
                <a:t> </a:t>
              </a:r>
              <a:r>
                <a:rPr lang="en-US" dirty="0" err="1">
                  <a:solidFill>
                    <a:schemeClr val="bg1"/>
                  </a:solidFill>
                </a:rPr>
                <a:t>Acak</a:t>
              </a:r>
              <a:endParaRPr lang="en-US" dirty="0">
                <a:solidFill>
                  <a:schemeClr val="bg1"/>
                </a:solidFill>
              </a:endParaRPr>
            </a:p>
          </p:txBody>
        </p:sp>
        <p:sp>
          <p:nvSpPr>
            <p:cNvPr id="60" name="TextBox 59"/>
            <p:cNvSpPr txBox="1"/>
            <p:nvPr/>
          </p:nvSpPr>
          <p:spPr>
            <a:xfrm>
              <a:off x="803640" y="4486331"/>
              <a:ext cx="2059657" cy="484749"/>
            </a:xfrm>
            <a:prstGeom prst="rect">
              <a:avLst/>
            </a:prstGeom>
            <a:noFill/>
          </p:spPr>
          <p:txBody>
            <a:bodyPr wrap="square" rtlCol="0">
              <a:spAutoFit/>
            </a:bodyPr>
            <a:lstStyle/>
            <a:p>
              <a:r>
                <a:rPr lang="sv-SE" dirty="0">
                  <a:solidFill>
                    <a:schemeClr val="bg1"/>
                  </a:solidFill>
                </a:rPr>
                <a:t>Menghubungkan bilangan acak ke variabilitas dalam simulasi</a:t>
              </a:r>
            </a:p>
          </p:txBody>
        </p:sp>
        <p:sp>
          <p:nvSpPr>
            <p:cNvPr id="61" name="TextBox 60"/>
            <p:cNvSpPr txBox="1"/>
            <p:nvPr/>
          </p:nvSpPr>
          <p:spPr>
            <a:xfrm>
              <a:off x="798285" y="5044972"/>
              <a:ext cx="2059657" cy="276999"/>
            </a:xfrm>
            <a:prstGeom prst="rect">
              <a:avLst/>
            </a:prstGeom>
            <a:noFill/>
          </p:spPr>
          <p:txBody>
            <a:bodyPr wrap="square" rtlCol="0">
              <a:spAutoFit/>
            </a:bodyPr>
            <a:lstStyle/>
            <a:p>
              <a:r>
                <a:rPr lang="en-US" dirty="0" err="1">
                  <a:solidFill>
                    <a:schemeClr val="bg1"/>
                  </a:solidFill>
                </a:rPr>
                <a:t>Pemodelan</a:t>
              </a:r>
              <a:r>
                <a:rPr lang="en-US" dirty="0">
                  <a:solidFill>
                    <a:schemeClr val="bg1"/>
                  </a:solidFill>
                </a:rPr>
                <a:t> </a:t>
              </a:r>
              <a:r>
                <a:rPr lang="en-US" dirty="0" err="1">
                  <a:solidFill>
                    <a:schemeClr val="bg1"/>
                  </a:solidFill>
                </a:rPr>
                <a:t>variabilitas</a:t>
              </a:r>
              <a:r>
                <a:rPr lang="en-US" dirty="0">
                  <a:solidFill>
                    <a:schemeClr val="bg1"/>
                  </a:solidFill>
                </a:rPr>
                <a:t> </a:t>
              </a:r>
              <a:r>
                <a:rPr lang="en-US" dirty="0" err="1">
                  <a:solidFill>
                    <a:schemeClr val="bg1"/>
                  </a:solidFill>
                </a:rPr>
                <a:t>pada</a:t>
              </a:r>
              <a:r>
                <a:rPr lang="en-US" dirty="0">
                  <a:solidFill>
                    <a:schemeClr val="bg1"/>
                  </a:solidFill>
                </a:rPr>
                <a:t> </a:t>
              </a:r>
              <a:r>
                <a:rPr lang="en-US" dirty="0" err="1">
                  <a:solidFill>
                    <a:schemeClr val="bg1"/>
                  </a:solidFill>
                </a:rPr>
                <a:t>waktu</a:t>
              </a:r>
              <a:endParaRPr lang="en-US" dirty="0">
                <a:solidFill>
                  <a:schemeClr val="bg1"/>
                </a:solidFill>
              </a:endParaRPr>
            </a:p>
          </p:txBody>
        </p:sp>
        <p:sp>
          <p:nvSpPr>
            <p:cNvPr id="62" name="TextBox 61"/>
            <p:cNvSpPr txBox="1"/>
            <p:nvPr/>
          </p:nvSpPr>
          <p:spPr>
            <a:xfrm>
              <a:off x="803640" y="5430428"/>
              <a:ext cx="2059657" cy="484749"/>
            </a:xfrm>
            <a:prstGeom prst="rect">
              <a:avLst/>
            </a:prstGeom>
            <a:noFill/>
          </p:spPr>
          <p:txBody>
            <a:bodyPr wrap="square" rtlCol="0">
              <a:spAutoFit/>
            </a:bodyPr>
            <a:lstStyle/>
            <a:p>
              <a:r>
                <a:rPr lang="en-US" dirty="0" err="1">
                  <a:solidFill>
                    <a:schemeClr val="bg1"/>
                  </a:solidFill>
                </a:rPr>
                <a:t>Pengambilan</a:t>
              </a:r>
              <a:r>
                <a:rPr lang="en-US" dirty="0">
                  <a:solidFill>
                    <a:schemeClr val="bg1"/>
                  </a:solidFill>
                </a:rPr>
                <a:t> </a:t>
              </a:r>
              <a:r>
                <a:rPr lang="en-US" dirty="0" err="1">
                  <a:solidFill>
                    <a:schemeClr val="bg1"/>
                  </a:solidFill>
                </a:rPr>
                <a:t>sampel</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distribusi</a:t>
              </a:r>
              <a:r>
                <a:rPr lang="en-US" dirty="0">
                  <a:solidFill>
                    <a:schemeClr val="bg1"/>
                  </a:solidFill>
                </a:rPr>
                <a:t> </a:t>
              </a:r>
              <a:r>
                <a:rPr lang="en-US" dirty="0" err="1">
                  <a:solidFill>
                    <a:schemeClr val="bg1"/>
                  </a:solidFill>
                </a:rPr>
                <a:t>statistik</a:t>
              </a:r>
              <a:r>
                <a:rPr lang="en-US" dirty="0">
                  <a:solidFill>
                    <a:schemeClr val="bg1"/>
                  </a:solidFill>
                </a:rPr>
                <a:t> </a:t>
              </a:r>
              <a:r>
                <a:rPr lang="en-US" dirty="0" err="1">
                  <a:solidFill>
                    <a:schemeClr val="bg1"/>
                  </a:solidFill>
                </a:rPr>
                <a:t>standar</a:t>
              </a:r>
              <a:endParaRPr lang="en-US" dirty="0">
                <a:solidFill>
                  <a:schemeClr val="bg1"/>
                </a:solidFill>
              </a:endParaRPr>
            </a:p>
          </p:txBody>
        </p:sp>
        <p:sp>
          <p:nvSpPr>
            <p:cNvPr id="63" name="TextBox 62"/>
            <p:cNvSpPr txBox="1"/>
            <p:nvPr/>
          </p:nvSpPr>
          <p:spPr>
            <a:xfrm>
              <a:off x="798285" y="5931386"/>
              <a:ext cx="2059657" cy="484749"/>
            </a:xfrm>
            <a:prstGeom prst="rect">
              <a:avLst/>
            </a:prstGeom>
            <a:noFill/>
          </p:spPr>
          <p:txBody>
            <a:bodyPr wrap="square" rtlCol="0">
              <a:spAutoFit/>
            </a:bodyPr>
            <a:lstStyle/>
            <a:p>
              <a:r>
                <a:rPr lang="en-US" dirty="0" err="1">
                  <a:solidFill>
                    <a:schemeClr val="bg1"/>
                  </a:solidFill>
                </a:rPr>
                <a:t>Komputer</a:t>
              </a:r>
              <a:r>
                <a:rPr lang="en-US" dirty="0">
                  <a:solidFill>
                    <a:schemeClr val="bg1"/>
                  </a:solidFill>
                </a:rPr>
                <a:t> </a:t>
              </a:r>
              <a:r>
                <a:rPr lang="en-US" dirty="0" err="1">
                  <a:solidFill>
                    <a:schemeClr val="bg1"/>
                  </a:solidFill>
                </a:rPr>
                <a:t>menghasilkan</a:t>
              </a:r>
              <a:r>
                <a:rPr lang="en-US" dirty="0">
                  <a:solidFill>
                    <a:schemeClr val="bg1"/>
                  </a:solidFill>
                </a:rPr>
                <a:t> </a:t>
              </a:r>
              <a:r>
                <a:rPr lang="en-US" dirty="0" err="1">
                  <a:solidFill>
                    <a:schemeClr val="bg1"/>
                  </a:solidFill>
                </a:rPr>
                <a:t>nomor</a:t>
              </a:r>
              <a:r>
                <a:rPr lang="en-US" dirty="0">
                  <a:solidFill>
                    <a:schemeClr val="bg1"/>
                  </a:solidFill>
                </a:rPr>
                <a:t> </a:t>
              </a:r>
              <a:r>
                <a:rPr lang="en-US" dirty="0" err="1">
                  <a:solidFill>
                    <a:schemeClr val="bg1"/>
                  </a:solidFill>
                </a:rPr>
                <a:t>acak</a:t>
              </a:r>
              <a:endParaRPr lang="en-US" dirty="0">
                <a:solidFill>
                  <a:schemeClr val="bg1"/>
                </a:solidFill>
              </a:endParaRPr>
            </a:p>
          </p:txBody>
        </p:sp>
        <p:sp>
          <p:nvSpPr>
            <p:cNvPr id="64" name="TextBox 63"/>
            <p:cNvSpPr txBox="1"/>
            <p:nvPr/>
          </p:nvSpPr>
          <p:spPr>
            <a:xfrm>
              <a:off x="795607" y="6397574"/>
              <a:ext cx="2059657" cy="484749"/>
            </a:xfrm>
            <a:prstGeom prst="rect">
              <a:avLst/>
            </a:prstGeom>
            <a:noFill/>
          </p:spPr>
          <p:txBody>
            <a:bodyPr wrap="square" rtlCol="0">
              <a:spAutoFit/>
            </a:bodyPr>
            <a:lstStyle/>
            <a:p>
              <a:r>
                <a:rPr lang="en-US" dirty="0" err="1">
                  <a:solidFill>
                    <a:schemeClr val="bg1"/>
                  </a:solidFill>
                </a:rPr>
                <a:t>Pemodelan</a:t>
              </a:r>
              <a:r>
                <a:rPr lang="en-US" dirty="0">
                  <a:solidFill>
                    <a:schemeClr val="bg1"/>
                  </a:solidFill>
                </a:rPr>
                <a:t> </a:t>
              </a:r>
              <a:r>
                <a:rPr lang="en-US" dirty="0" err="1">
                  <a:solidFill>
                    <a:schemeClr val="bg1"/>
                  </a:solidFill>
                </a:rPr>
                <a:t>variabilitas</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diprediksi</a:t>
              </a:r>
              <a:endParaRPr lang="en-US" dirty="0">
                <a:solidFill>
                  <a:schemeClr val="bg1"/>
                </a:solidFill>
              </a:endParaRPr>
            </a:p>
          </p:txBody>
        </p:sp>
      </p:grpSp>
      <p:sp>
        <p:nvSpPr>
          <p:cNvPr id="8" name="Rectangle 7"/>
          <p:cNvSpPr/>
          <p:nvPr/>
        </p:nvSpPr>
        <p:spPr>
          <a:xfrm>
            <a:off x="5549437" y="1463767"/>
            <a:ext cx="45719" cy="493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9" name="Oval 38"/>
          <p:cNvSpPr/>
          <p:nvPr/>
        </p:nvSpPr>
        <p:spPr>
          <a:xfrm>
            <a:off x="492393" y="2090702"/>
            <a:ext cx="720970" cy="69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1" name="Oval 40"/>
          <p:cNvSpPr/>
          <p:nvPr/>
        </p:nvSpPr>
        <p:spPr>
          <a:xfrm>
            <a:off x="492393" y="3794197"/>
            <a:ext cx="720970" cy="69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2" name="TextBox 41"/>
          <p:cNvSpPr txBox="1"/>
          <p:nvPr/>
        </p:nvSpPr>
        <p:spPr>
          <a:xfrm>
            <a:off x="528434" y="2967269"/>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2</a:t>
            </a:r>
            <a:endParaRPr lang="ko-KR" altLang="en-US" sz="3200" b="1" dirty="0">
              <a:solidFill>
                <a:schemeClr val="accent1"/>
              </a:solidFill>
              <a:cs typeface="Arial" pitchFamily="34" charset="0"/>
            </a:endParaRPr>
          </a:p>
        </p:txBody>
      </p:sp>
      <p:sp>
        <p:nvSpPr>
          <p:cNvPr id="43" name="TextBox 42"/>
          <p:cNvSpPr txBox="1"/>
          <p:nvPr/>
        </p:nvSpPr>
        <p:spPr>
          <a:xfrm>
            <a:off x="563572" y="2112365"/>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1</a:t>
            </a:r>
            <a:endParaRPr lang="ko-KR" altLang="en-US" sz="3200" b="1" dirty="0">
              <a:solidFill>
                <a:schemeClr val="accent1"/>
              </a:solidFill>
              <a:cs typeface="Arial" pitchFamily="34" charset="0"/>
            </a:endParaRPr>
          </a:p>
        </p:txBody>
      </p:sp>
      <p:sp>
        <p:nvSpPr>
          <p:cNvPr id="44" name="TextBox 43"/>
          <p:cNvSpPr txBox="1"/>
          <p:nvPr/>
        </p:nvSpPr>
        <p:spPr>
          <a:xfrm>
            <a:off x="528434" y="3861239"/>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3</a:t>
            </a:r>
            <a:endParaRPr lang="ko-KR" altLang="en-US" sz="3200" b="1" dirty="0">
              <a:solidFill>
                <a:schemeClr val="accent1"/>
              </a:solidFill>
              <a:cs typeface="Arial" pitchFamily="34" charset="0"/>
            </a:endParaRPr>
          </a:p>
        </p:txBody>
      </p:sp>
      <p:sp>
        <p:nvSpPr>
          <p:cNvPr id="45" name="Oval 44"/>
          <p:cNvSpPr/>
          <p:nvPr/>
        </p:nvSpPr>
        <p:spPr>
          <a:xfrm>
            <a:off x="6860482" y="2719489"/>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6" name="Oval 45"/>
          <p:cNvSpPr/>
          <p:nvPr/>
        </p:nvSpPr>
        <p:spPr>
          <a:xfrm>
            <a:off x="6871057" y="3334424"/>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7" name="Oval 46"/>
          <p:cNvSpPr/>
          <p:nvPr/>
        </p:nvSpPr>
        <p:spPr>
          <a:xfrm>
            <a:off x="6881632" y="3949359"/>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8" name="Oval 47"/>
          <p:cNvSpPr/>
          <p:nvPr/>
        </p:nvSpPr>
        <p:spPr>
          <a:xfrm>
            <a:off x="6892207" y="4564294"/>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9" name="Oval 48"/>
          <p:cNvSpPr/>
          <p:nvPr/>
        </p:nvSpPr>
        <p:spPr>
          <a:xfrm>
            <a:off x="6902782" y="5179229"/>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0" name="Oval 49"/>
          <p:cNvSpPr/>
          <p:nvPr/>
        </p:nvSpPr>
        <p:spPr>
          <a:xfrm>
            <a:off x="6909296" y="5794164"/>
            <a:ext cx="529719" cy="495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2" name="TextBox 51"/>
          <p:cNvSpPr txBox="1"/>
          <p:nvPr/>
        </p:nvSpPr>
        <p:spPr>
          <a:xfrm>
            <a:off x="6853583" y="2127352"/>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1</a:t>
            </a:r>
            <a:endParaRPr lang="ko-KR" altLang="en-US" sz="2600" b="1" dirty="0">
              <a:solidFill>
                <a:schemeClr val="accent1"/>
              </a:solidFill>
              <a:cs typeface="Arial" pitchFamily="34" charset="0"/>
            </a:endParaRPr>
          </a:p>
        </p:txBody>
      </p:sp>
      <p:sp>
        <p:nvSpPr>
          <p:cNvPr id="53" name="TextBox 52"/>
          <p:cNvSpPr txBox="1"/>
          <p:nvPr/>
        </p:nvSpPr>
        <p:spPr>
          <a:xfrm>
            <a:off x="6845825" y="2715650"/>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2</a:t>
            </a:r>
            <a:endParaRPr lang="ko-KR" altLang="en-US" sz="2600" b="1" dirty="0">
              <a:solidFill>
                <a:schemeClr val="accent1"/>
              </a:solidFill>
              <a:cs typeface="Arial" pitchFamily="34" charset="0"/>
            </a:endParaRPr>
          </a:p>
        </p:txBody>
      </p:sp>
      <p:sp>
        <p:nvSpPr>
          <p:cNvPr id="54" name="TextBox 53"/>
          <p:cNvSpPr txBox="1"/>
          <p:nvPr/>
        </p:nvSpPr>
        <p:spPr>
          <a:xfrm>
            <a:off x="6856539" y="3340892"/>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3</a:t>
            </a:r>
            <a:endParaRPr lang="ko-KR" altLang="en-US" sz="2600" b="1" dirty="0">
              <a:solidFill>
                <a:schemeClr val="accent1"/>
              </a:solidFill>
              <a:cs typeface="Arial" pitchFamily="34" charset="0"/>
            </a:endParaRPr>
          </a:p>
        </p:txBody>
      </p:sp>
      <p:sp>
        <p:nvSpPr>
          <p:cNvPr id="55" name="TextBox 54"/>
          <p:cNvSpPr txBox="1"/>
          <p:nvPr/>
        </p:nvSpPr>
        <p:spPr>
          <a:xfrm>
            <a:off x="6858017" y="3947661"/>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4</a:t>
            </a:r>
            <a:endParaRPr lang="ko-KR" altLang="en-US" sz="2600" b="1" dirty="0">
              <a:solidFill>
                <a:schemeClr val="accent1"/>
              </a:solidFill>
              <a:cs typeface="Arial" pitchFamily="34" charset="0"/>
            </a:endParaRPr>
          </a:p>
        </p:txBody>
      </p:sp>
      <p:sp>
        <p:nvSpPr>
          <p:cNvPr id="56" name="TextBox 55"/>
          <p:cNvSpPr txBox="1"/>
          <p:nvPr/>
        </p:nvSpPr>
        <p:spPr>
          <a:xfrm>
            <a:off x="6868731" y="4563666"/>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5</a:t>
            </a:r>
            <a:endParaRPr lang="ko-KR" altLang="en-US" sz="2600" b="1" dirty="0">
              <a:solidFill>
                <a:schemeClr val="accent1"/>
              </a:solidFill>
              <a:cs typeface="Arial" pitchFamily="34" charset="0"/>
            </a:endParaRPr>
          </a:p>
        </p:txBody>
      </p:sp>
      <p:sp>
        <p:nvSpPr>
          <p:cNvPr id="57" name="TextBox 56"/>
          <p:cNvSpPr txBox="1"/>
          <p:nvPr/>
        </p:nvSpPr>
        <p:spPr>
          <a:xfrm>
            <a:off x="6888683" y="5170435"/>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6</a:t>
            </a:r>
            <a:endParaRPr lang="ko-KR" altLang="en-US" sz="2600" b="1" dirty="0">
              <a:solidFill>
                <a:schemeClr val="accent1"/>
              </a:solidFill>
              <a:cs typeface="Arial" pitchFamily="34" charset="0"/>
            </a:endParaRPr>
          </a:p>
        </p:txBody>
      </p:sp>
      <p:sp>
        <p:nvSpPr>
          <p:cNvPr id="58" name="TextBox 57"/>
          <p:cNvSpPr txBox="1"/>
          <p:nvPr/>
        </p:nvSpPr>
        <p:spPr>
          <a:xfrm>
            <a:off x="6896679" y="5804404"/>
            <a:ext cx="554951" cy="492443"/>
          </a:xfrm>
          <a:prstGeom prst="rect">
            <a:avLst/>
          </a:prstGeom>
          <a:noFill/>
        </p:spPr>
        <p:txBody>
          <a:bodyPr wrap="square" rtlCol="0">
            <a:spAutoFit/>
          </a:bodyPr>
          <a:lstStyle/>
          <a:p>
            <a:pPr algn="ctr"/>
            <a:r>
              <a:rPr lang="en-US" altLang="ko-KR" sz="2600" b="1" dirty="0">
                <a:solidFill>
                  <a:schemeClr val="accent1"/>
                </a:solidFill>
                <a:cs typeface="Arial" pitchFamily="34" charset="0"/>
              </a:rPr>
              <a:t>7</a:t>
            </a:r>
            <a:endParaRPr lang="ko-KR" altLang="en-US" sz="2600" b="1" dirty="0">
              <a:solidFill>
                <a:schemeClr val="accent1"/>
              </a:solidFill>
              <a:cs typeface="Arial" pitchFamily="34" charset="0"/>
            </a:endParaRPr>
          </a:p>
        </p:txBody>
      </p:sp>
    </p:spTree>
    <p:extLst>
      <p:ext uri="{BB962C8B-B14F-4D97-AF65-F5344CB8AC3E}">
        <p14:creationId xmlns:p14="http://schemas.microsoft.com/office/powerpoint/2010/main" val="24556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83298" y="276059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568901" y="3991471"/>
            <a:ext cx="6650467" cy="1477328"/>
          </a:xfrm>
          <a:prstGeom prst="rect">
            <a:avLst/>
          </a:prstGeom>
          <a:noFill/>
        </p:spPr>
        <p:txBody>
          <a:bodyPr wrap="square" rtlCol="0">
            <a:spAutoFit/>
          </a:bodyPr>
          <a:lstStyle/>
          <a:p>
            <a:r>
              <a:rPr lang="id-ID" dirty="0">
                <a:solidFill>
                  <a:schemeClr val="bg1"/>
                </a:solidFill>
              </a:rPr>
              <a:t>Metode yang dijelaskan di atas berguna untuk proporsi pemodelan. Untuk memodelkan waktu aktivitas (atau variabel riil berkelanjutan lainnya), perluasan kecil pada pendekatan perlu diadopsi. Ini paling baik diilustrasikan dengan sebuah contoh.</a:t>
            </a:r>
            <a:r>
              <a:rPr lang="en-US" dirty="0">
                <a:solidFill>
                  <a:schemeClr val="bg1"/>
                </a:solidFill>
              </a:rPr>
              <a:t> </a:t>
            </a:r>
            <a:r>
              <a:rPr lang="en-US" dirty="0" err="1">
                <a:solidFill>
                  <a:schemeClr val="bg1"/>
                </a:solidFill>
              </a:rPr>
              <a:t>Misalnya</a:t>
            </a:r>
            <a:r>
              <a:rPr lang="en-US" dirty="0">
                <a:solidFill>
                  <a:schemeClr val="bg1"/>
                </a:solidFill>
              </a:rPr>
              <a:t> </a:t>
            </a:r>
            <a:r>
              <a:rPr lang="en-US" dirty="0" err="1">
                <a:solidFill>
                  <a:schemeClr val="bg1"/>
                </a:solidFill>
                <a:cs typeface="Bai Jamjuree" panose="00000500000000000000" pitchFamily="2" charset="-34"/>
              </a:rPr>
              <a:t>dalam</a:t>
            </a:r>
            <a:r>
              <a:rPr lang="en-US" dirty="0">
                <a:solidFill>
                  <a:schemeClr val="bg1"/>
                </a:solidFill>
                <a:cs typeface="Bai Jamjuree" panose="00000500000000000000" pitchFamily="2" charset="-34"/>
              </a:rPr>
              <a:t> </a:t>
            </a:r>
            <a:r>
              <a:rPr lang="en-US" dirty="0" err="1">
                <a:solidFill>
                  <a:schemeClr val="bg1"/>
                </a:solidFill>
                <a:cs typeface="Bai Jamjuree" panose="00000500000000000000" pitchFamily="2" charset="-34"/>
              </a:rPr>
              <a:t>simulasi</a:t>
            </a:r>
            <a:r>
              <a:rPr lang="en-US" dirty="0">
                <a:solidFill>
                  <a:schemeClr val="bg1"/>
                </a:solidFill>
                <a:cs typeface="Bai Jamjuree" panose="00000500000000000000" pitchFamily="2" charset="-34"/>
              </a:rPr>
              <a:t> </a:t>
            </a:r>
            <a:r>
              <a:rPr lang="en-US" dirty="0">
                <a:solidFill>
                  <a:schemeClr val="bg1"/>
                </a:solidFill>
              </a:rPr>
              <a:t>call center</a:t>
            </a: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5" y="3040773"/>
            <a:ext cx="5451404"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lvl="0"/>
            <a:r>
              <a:rPr lang="id-ID" sz="3600" b="1" dirty="0">
                <a:solidFill>
                  <a:schemeClr val="bg1"/>
                </a:solidFill>
              </a:rPr>
              <a:t>Pemodelan variabilitas dalam waktu</a:t>
            </a:r>
            <a:endParaRPr lang="en-US" sz="3600" b="1" dirty="0">
              <a:solidFill>
                <a:schemeClr val="bg1"/>
              </a:solidFill>
            </a:endParaRPr>
          </a:p>
        </p:txBody>
      </p:sp>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4</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22" name="Picture Placeholder 5">
            <a:extLst>
              <a:ext uri="{FF2B5EF4-FFF2-40B4-BE49-F238E27FC236}">
                <a16:creationId xmlns:a16="http://schemas.microsoft.com/office/drawing/2014/main" id="{7AA6C2D5-CAD7-4483-A184-0BAD85F2CC9A}"/>
              </a:ext>
            </a:extLst>
          </p:cNvPr>
          <p:cNvPicPr>
            <a:picLocks noChangeAspect="1"/>
          </p:cNvPicPr>
          <p:nvPr/>
        </p:nvPicPr>
        <p:blipFill>
          <a:blip r:embed="rId2">
            <a:extLst>
              <a:ext uri="{28A0092B-C50C-407E-A947-70E740481C1C}">
                <a14:useLocalDpi xmlns:a14="http://schemas.microsoft.com/office/drawing/2010/main" val="0"/>
              </a:ext>
            </a:extLst>
          </a:blip>
          <a:srcRect l="15142" r="15142"/>
          <a:stretch>
            <a:fillRect/>
          </a:stretch>
        </p:blipFill>
        <p:spPr>
          <a:xfrm>
            <a:off x="7770016" y="150588"/>
            <a:ext cx="3889984" cy="4441048"/>
          </a:xfrm>
          <a:prstGeom prst="ellipse">
            <a:avLst/>
          </a:prstGeom>
          <a:solidFill>
            <a:schemeClr val="bg1">
              <a:lumMod val="95000"/>
            </a:schemeClr>
          </a:solidFill>
          <a:ln>
            <a:noFill/>
          </a:ln>
          <a:effectLst>
            <a:softEdge rad="112500"/>
          </a:effectLst>
        </p:spPr>
      </p:pic>
    </p:spTree>
    <p:extLst>
      <p:ext uri="{BB962C8B-B14F-4D97-AF65-F5344CB8AC3E}">
        <p14:creationId xmlns:p14="http://schemas.microsoft.com/office/powerpoint/2010/main" val="36925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51902" y="5140292"/>
            <a:ext cx="7488195" cy="768085"/>
          </a:xfrm>
        </p:spPr>
        <p:txBody>
          <a:bodyPr>
            <a:normAutofit/>
          </a:bodyPr>
          <a:lstStyle/>
          <a:p>
            <a:pPr>
              <a:lnSpc>
                <a:spcPct val="80000"/>
              </a:lnSpc>
            </a:pPr>
            <a:r>
              <a:rPr lang="en-US" sz="3200" b="1" dirty="0"/>
              <a:t>Table </a:t>
            </a:r>
            <a:r>
              <a:rPr lang="id-ID" sz="3200" dirty="0"/>
              <a:t>Bilangan Acak Integer pada Skala 0–99.</a:t>
            </a:r>
            <a:endParaRPr lang="en-US" altLang="ko-KR" b="1" dirty="0"/>
          </a:p>
        </p:txBody>
      </p:sp>
      <p:pic>
        <p:nvPicPr>
          <p:cNvPr id="17" name="Image8">
            <a:extLst>
              <a:ext uri="{FF2B5EF4-FFF2-40B4-BE49-F238E27FC236}">
                <a16:creationId xmlns:a16="http://schemas.microsoft.com/office/drawing/2014/main" id="{BD98B09E-C81E-4164-A44A-9239A7FF52DA}"/>
              </a:ext>
            </a:extLst>
          </p:cNvPr>
          <p:cNvPicPr/>
          <p:nvPr/>
        </p:nvPicPr>
        <p:blipFill>
          <a:blip r:embed="rId2"/>
          <a:stretch>
            <a:fillRect/>
          </a:stretch>
        </p:blipFill>
        <p:spPr bwMode="auto">
          <a:xfrm>
            <a:off x="2456934" y="949623"/>
            <a:ext cx="7278129" cy="4308388"/>
          </a:xfrm>
          <a:prstGeom prst="rect">
            <a:avLst/>
          </a:prstGeom>
        </p:spPr>
      </p:pic>
    </p:spTree>
    <p:extLst>
      <p:ext uri="{BB962C8B-B14F-4D97-AF65-F5344CB8AC3E}">
        <p14:creationId xmlns:p14="http://schemas.microsoft.com/office/powerpoint/2010/main" val="241056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2E725E-ADBA-4EA7-81C0-D390505B2E9D}"/>
              </a:ext>
            </a:extLst>
          </p:cNvPr>
          <p:cNvSpPr txBox="1"/>
          <p:nvPr/>
        </p:nvSpPr>
        <p:spPr>
          <a:xfrm>
            <a:off x="1033218" y="3137048"/>
            <a:ext cx="4511304" cy="646331"/>
          </a:xfrm>
          <a:prstGeom prst="rect">
            <a:avLst/>
          </a:prstGeom>
          <a:noFill/>
        </p:spPr>
        <p:txBody>
          <a:bodyPr wrap="square" rtlCol="0">
            <a:spAutoFit/>
          </a:bodyPr>
          <a:lstStyle/>
          <a:p>
            <a:r>
              <a:rPr lang="en-US" dirty="0"/>
              <a:t>Gambar </a:t>
            </a:r>
            <a:r>
              <a:rPr lang="en-US" dirty="0" err="1"/>
              <a:t>Menunjukan</a:t>
            </a:r>
            <a:r>
              <a:rPr lang="en-US" dirty="0"/>
              <a:t> </a:t>
            </a:r>
            <a:r>
              <a:rPr lang="en-US" dirty="0" err="1"/>
              <a:t>distribusi</a:t>
            </a:r>
            <a:r>
              <a:rPr lang="en-US" dirty="0"/>
              <a:t> </a:t>
            </a:r>
            <a:r>
              <a:rPr lang="en-US" dirty="0" err="1"/>
              <a:t>frekuensi</a:t>
            </a:r>
            <a:r>
              <a:rPr lang="en-US" dirty="0"/>
              <a:t> </a:t>
            </a:r>
            <a:r>
              <a:rPr lang="en-US" dirty="0" err="1"/>
              <a:t>antar</a:t>
            </a:r>
            <a:r>
              <a:rPr lang="en-US" dirty="0"/>
              <a:t> </a:t>
            </a:r>
            <a:r>
              <a:rPr lang="en-US" dirty="0" err="1"/>
              <a:t>kedatangan</a:t>
            </a:r>
            <a:r>
              <a:rPr lang="en-US" dirty="0"/>
              <a:t> </a:t>
            </a:r>
            <a:r>
              <a:rPr lang="en-US" dirty="0" err="1"/>
              <a:t>panggilan</a:t>
            </a:r>
            <a:r>
              <a:rPr lang="en-US" dirty="0"/>
              <a:t> pada call center.</a:t>
            </a:r>
            <a:endParaRPr lang="en-US" dirty="0">
              <a:cs typeface="Bai Jamjuree" panose="00000500000000000000" pitchFamily="2" charset="-34"/>
            </a:endParaRPr>
          </a:p>
        </p:txBody>
      </p:sp>
      <p:pic>
        <p:nvPicPr>
          <p:cNvPr id="5" name="Picture 4">
            <a:extLst>
              <a:ext uri="{FF2B5EF4-FFF2-40B4-BE49-F238E27FC236}">
                <a16:creationId xmlns:a16="http://schemas.microsoft.com/office/drawing/2014/main" id="{3DBCA746-BDA3-421C-A878-05F69BD3497E}"/>
              </a:ext>
            </a:extLst>
          </p:cNvPr>
          <p:cNvPicPr/>
          <p:nvPr/>
        </p:nvPicPr>
        <p:blipFill>
          <a:blip r:embed="rId2"/>
          <a:stretch>
            <a:fillRect/>
          </a:stretch>
        </p:blipFill>
        <p:spPr>
          <a:xfrm>
            <a:off x="6647479" y="1031711"/>
            <a:ext cx="2880000" cy="2071004"/>
          </a:xfrm>
          <a:prstGeom prst="rect">
            <a:avLst/>
          </a:prstGeom>
        </p:spPr>
      </p:pic>
      <p:pic>
        <p:nvPicPr>
          <p:cNvPr id="6" name="Image9">
            <a:extLst>
              <a:ext uri="{FF2B5EF4-FFF2-40B4-BE49-F238E27FC236}">
                <a16:creationId xmlns:a16="http://schemas.microsoft.com/office/drawing/2014/main" id="{8DC83A9B-8A6F-4ADF-8A3D-0C97E2ACEEDA}"/>
              </a:ext>
            </a:extLst>
          </p:cNvPr>
          <p:cNvPicPr/>
          <p:nvPr/>
        </p:nvPicPr>
        <p:blipFill>
          <a:blip r:embed="rId3"/>
          <a:stretch>
            <a:fillRect/>
          </a:stretch>
        </p:blipFill>
        <p:spPr bwMode="auto">
          <a:xfrm>
            <a:off x="1980781" y="1031711"/>
            <a:ext cx="2258358" cy="2071005"/>
          </a:xfrm>
          <a:prstGeom prst="rect">
            <a:avLst/>
          </a:prstGeom>
        </p:spPr>
      </p:pic>
      <p:sp>
        <p:nvSpPr>
          <p:cNvPr id="7" name="Text Placeholder 6">
            <a:extLst>
              <a:ext uri="{FF2B5EF4-FFF2-40B4-BE49-F238E27FC236}">
                <a16:creationId xmlns:a16="http://schemas.microsoft.com/office/drawing/2014/main" id="{B06FCB80-62D6-4D18-B637-B7FA9D03384D}"/>
              </a:ext>
            </a:extLst>
          </p:cNvPr>
          <p:cNvSpPr>
            <a:spLocks noGrp="1"/>
          </p:cNvSpPr>
          <p:nvPr>
            <p:ph type="body" sz="quarter" idx="10"/>
          </p:nvPr>
        </p:nvSpPr>
        <p:spPr/>
        <p:txBody>
          <a:bodyPr/>
          <a:lstStyle/>
          <a:p>
            <a:endParaRPr lang="en-US" dirty="0"/>
          </a:p>
        </p:txBody>
      </p:sp>
      <p:sp>
        <p:nvSpPr>
          <p:cNvPr id="9" name="TextBox 8">
            <a:extLst>
              <a:ext uri="{FF2B5EF4-FFF2-40B4-BE49-F238E27FC236}">
                <a16:creationId xmlns:a16="http://schemas.microsoft.com/office/drawing/2014/main" id="{68D114B1-29B6-4D53-89DD-538BEAD4DFC1}"/>
              </a:ext>
            </a:extLst>
          </p:cNvPr>
          <p:cNvSpPr txBox="1"/>
          <p:nvPr/>
        </p:nvSpPr>
        <p:spPr>
          <a:xfrm>
            <a:off x="2685535" y="3962722"/>
            <a:ext cx="6524367" cy="2031325"/>
          </a:xfrm>
          <a:prstGeom prst="rect">
            <a:avLst/>
          </a:prstGeom>
          <a:noFill/>
        </p:spPr>
        <p:txBody>
          <a:bodyPr wrap="square" rtlCol="0">
            <a:spAutoFit/>
          </a:bodyPr>
          <a:lstStyle/>
          <a:p>
            <a:pPr algn="just"/>
            <a:r>
              <a:rPr lang="id-ID" dirty="0"/>
              <a:t>Hingga titik ini telah diasumsikan bahwa panggilan tiba pada interval tetap. Ini jelas tidak realistis dan mungkin ada beberapa variasi dalam waktu antara kedatangan panggilan. Gambar menunjukkan distribusi frekuensi untuk waktu kedatangan </a:t>
            </a:r>
            <a:r>
              <a:rPr lang="id-ID" dirty="0" err="1"/>
              <a:t>inter-call</a:t>
            </a:r>
            <a:r>
              <a:rPr lang="id-ID" dirty="0"/>
              <a:t> di </a:t>
            </a:r>
            <a:r>
              <a:rPr lang="id-ID" dirty="0" err="1"/>
              <a:t>call</a:t>
            </a:r>
            <a:r>
              <a:rPr lang="id-ID" dirty="0"/>
              <a:t> </a:t>
            </a:r>
            <a:r>
              <a:rPr lang="id-ID" dirty="0" err="1"/>
              <a:t>center</a:t>
            </a:r>
            <a:r>
              <a:rPr lang="id-ID" dirty="0"/>
              <a:t>. Nilai rata-rata distribusi ini adalah 3 menit, tetapi waktu antar kedatangan yang sebenarnya dapat bervariasi dari nol (panggilan tiba bersama) hingga 7 menit.</a:t>
            </a:r>
            <a:endParaRPr lang="en-US" dirty="0"/>
          </a:p>
        </p:txBody>
      </p:sp>
      <p:sp>
        <p:nvSpPr>
          <p:cNvPr id="10" name="TextBox 9">
            <a:extLst>
              <a:ext uri="{FF2B5EF4-FFF2-40B4-BE49-F238E27FC236}">
                <a16:creationId xmlns:a16="http://schemas.microsoft.com/office/drawing/2014/main" id="{F5E78345-B03B-414B-A4CF-C876F8165D64}"/>
              </a:ext>
            </a:extLst>
          </p:cNvPr>
          <p:cNvSpPr txBox="1"/>
          <p:nvPr/>
        </p:nvSpPr>
        <p:spPr>
          <a:xfrm>
            <a:off x="6096000" y="3101147"/>
            <a:ext cx="4511304" cy="646331"/>
          </a:xfrm>
          <a:prstGeom prst="rect">
            <a:avLst/>
          </a:prstGeom>
          <a:noFill/>
        </p:spPr>
        <p:txBody>
          <a:bodyPr wrap="square" rtlCol="0">
            <a:spAutoFit/>
          </a:bodyPr>
          <a:lstStyle/>
          <a:p>
            <a:r>
              <a:rPr lang="id-ID" dirty="0"/>
              <a:t>Tabel Hubungan Bilangan Acak hingga Sampel Waktu Kedatangan Antar Jemput.</a:t>
            </a:r>
            <a:endParaRPr lang="en-US" dirty="0"/>
          </a:p>
        </p:txBody>
      </p:sp>
    </p:spTree>
    <p:extLst>
      <p:ext uri="{BB962C8B-B14F-4D97-AF65-F5344CB8AC3E}">
        <p14:creationId xmlns:p14="http://schemas.microsoft.com/office/powerpoint/2010/main" val="255091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83298" y="276059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568901" y="3991471"/>
            <a:ext cx="6650467" cy="1477328"/>
          </a:xfrm>
          <a:prstGeom prst="rect">
            <a:avLst/>
          </a:prstGeom>
          <a:noFill/>
        </p:spPr>
        <p:txBody>
          <a:bodyPr wrap="square" rtlCol="0">
            <a:spAutoFit/>
          </a:bodyPr>
          <a:lstStyle/>
          <a:p>
            <a:r>
              <a:rPr lang="en-US" dirty="0">
                <a:solidFill>
                  <a:schemeClr val="bg1"/>
                </a:solidFill>
              </a:rPr>
              <a:t>Pada sub-</a:t>
            </a:r>
            <a:r>
              <a:rPr lang="en-US" dirty="0" err="1">
                <a:solidFill>
                  <a:schemeClr val="bg1"/>
                </a:solidFill>
              </a:rPr>
              <a:t>bagian</a:t>
            </a:r>
            <a:r>
              <a:rPr lang="en-US" dirty="0">
                <a:solidFill>
                  <a:schemeClr val="bg1"/>
                </a:solidFill>
              </a:rPr>
              <a:t> </a:t>
            </a:r>
            <a:r>
              <a:rPr lang="en-US" dirty="0" err="1">
                <a:solidFill>
                  <a:schemeClr val="bg1"/>
                </a:solidFill>
              </a:rPr>
              <a:t>sebelumnya</a:t>
            </a:r>
            <a:r>
              <a:rPr lang="en-US" dirty="0">
                <a:solidFill>
                  <a:schemeClr val="bg1"/>
                </a:solidFill>
              </a:rPr>
              <a:t>, </a:t>
            </a:r>
            <a:r>
              <a:rPr lang="en-US" dirty="0" err="1">
                <a:solidFill>
                  <a:schemeClr val="bg1"/>
                </a:solidFill>
              </a:rPr>
              <a:t>sampel</a:t>
            </a:r>
            <a:r>
              <a:rPr lang="en-US" dirty="0">
                <a:solidFill>
                  <a:schemeClr val="bg1"/>
                </a:solidFill>
              </a:rPr>
              <a:t> </a:t>
            </a:r>
            <a:r>
              <a:rPr lang="en-US" dirty="0" err="1">
                <a:solidFill>
                  <a:schemeClr val="bg1"/>
                </a:solidFill>
              </a:rPr>
              <a:t>diambil</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menghubungkan</a:t>
            </a:r>
            <a:r>
              <a:rPr lang="en-US" dirty="0">
                <a:solidFill>
                  <a:schemeClr val="bg1"/>
                </a:solidFill>
              </a:rPr>
              <a:t> </a:t>
            </a:r>
            <a:r>
              <a:rPr lang="en-US" dirty="0" err="1">
                <a:solidFill>
                  <a:schemeClr val="bg1"/>
                </a:solidFill>
              </a:rPr>
              <a:t>bilangan</a:t>
            </a:r>
            <a:r>
              <a:rPr lang="en-US" dirty="0">
                <a:solidFill>
                  <a:schemeClr val="bg1"/>
                </a:solidFill>
              </a:rPr>
              <a:t> </a:t>
            </a:r>
            <a:r>
              <a:rPr lang="en-US" dirty="0" err="1">
                <a:solidFill>
                  <a:schemeClr val="bg1"/>
                </a:solidFill>
              </a:rPr>
              <a:t>acak</a:t>
            </a:r>
            <a:r>
              <a:rPr lang="en-US" dirty="0">
                <a:solidFill>
                  <a:schemeClr val="bg1"/>
                </a:solidFill>
              </a:rPr>
              <a:t>. </a:t>
            </a:r>
            <a:r>
              <a:rPr lang="en-US" dirty="0" err="1">
                <a:solidFill>
                  <a:schemeClr val="bg1"/>
                </a:solidFill>
              </a:rPr>
              <a:t>Seringkali</a:t>
            </a:r>
            <a:r>
              <a:rPr lang="en-US" dirty="0">
                <a:solidFill>
                  <a:schemeClr val="bg1"/>
                </a:solidFill>
              </a:rPr>
              <a:t>, </a:t>
            </a:r>
            <a:r>
              <a:rPr lang="en-US" dirty="0" err="1">
                <a:solidFill>
                  <a:schemeClr val="bg1"/>
                </a:solidFill>
              </a:rPr>
              <a:t>sampel</a:t>
            </a:r>
            <a:r>
              <a:rPr lang="en-US" dirty="0">
                <a:solidFill>
                  <a:schemeClr val="bg1"/>
                </a:solidFill>
              </a:rPr>
              <a:t> </a:t>
            </a:r>
            <a:r>
              <a:rPr lang="en-US" dirty="0" err="1">
                <a:solidFill>
                  <a:schemeClr val="bg1"/>
                </a:solidFill>
              </a:rPr>
              <a:t>diperlukan</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distribusi</a:t>
            </a:r>
            <a:r>
              <a:rPr lang="en-US" dirty="0">
                <a:solidFill>
                  <a:schemeClr val="bg1"/>
                </a:solidFill>
              </a:rPr>
              <a:t> </a:t>
            </a:r>
            <a:r>
              <a:rPr lang="en-US" dirty="0" err="1">
                <a:solidFill>
                  <a:schemeClr val="bg1"/>
                </a:solidFill>
              </a:rPr>
              <a:t>statistik</a:t>
            </a:r>
            <a:r>
              <a:rPr lang="en-US" dirty="0">
                <a:solidFill>
                  <a:schemeClr val="bg1"/>
                </a:solidFill>
              </a:rPr>
              <a:t> </a:t>
            </a:r>
            <a:r>
              <a:rPr lang="en-US" dirty="0" err="1">
                <a:solidFill>
                  <a:schemeClr val="bg1"/>
                </a:solidFill>
              </a:rPr>
              <a:t>standar</a:t>
            </a:r>
            <a:r>
              <a:rPr lang="en-US" dirty="0">
                <a:solidFill>
                  <a:schemeClr val="bg1"/>
                </a:solidFill>
              </a:rPr>
              <a:t>, </a:t>
            </a:r>
            <a:r>
              <a:rPr lang="en-US" dirty="0" err="1">
                <a:solidFill>
                  <a:schemeClr val="bg1"/>
                </a:solidFill>
              </a:rPr>
              <a:t>misalnya</a:t>
            </a:r>
            <a:r>
              <a:rPr lang="en-US" dirty="0">
                <a:solidFill>
                  <a:schemeClr val="bg1"/>
                </a:solidFill>
              </a:rPr>
              <a:t>, </a:t>
            </a:r>
            <a:r>
              <a:rPr lang="en-US" dirty="0" err="1">
                <a:solidFill>
                  <a:schemeClr val="bg1"/>
                </a:solidFill>
              </a:rPr>
              <a:t>distribusi</a:t>
            </a:r>
            <a:r>
              <a:rPr lang="en-US" dirty="0">
                <a:solidFill>
                  <a:schemeClr val="bg1"/>
                </a:solidFill>
              </a:rPr>
              <a:t> normal. </a:t>
            </a:r>
            <a:r>
              <a:rPr lang="en-US" dirty="0" err="1">
                <a:solidFill>
                  <a:schemeClr val="bg1"/>
                </a:solidFill>
              </a:rPr>
              <a:t>Contoh</a:t>
            </a:r>
            <a:r>
              <a:rPr lang="en-US" dirty="0">
                <a:solidFill>
                  <a:schemeClr val="bg1"/>
                </a:solidFill>
              </a:rPr>
              <a:t> , </a:t>
            </a:r>
            <a:r>
              <a:rPr lang="en-US" dirty="0" err="1">
                <a:solidFill>
                  <a:schemeClr val="bg1"/>
                </a:solidFill>
              </a:rPr>
              <a:t>distribusi</a:t>
            </a:r>
            <a:r>
              <a:rPr lang="en-US" dirty="0">
                <a:solidFill>
                  <a:schemeClr val="bg1"/>
                </a:solidFill>
              </a:rPr>
              <a:t> normal </a:t>
            </a:r>
            <a:r>
              <a:rPr lang="en-US" dirty="0" err="1">
                <a:solidFill>
                  <a:schemeClr val="bg1"/>
                </a:solidFill>
              </a:rPr>
              <a:t>dengan</a:t>
            </a:r>
            <a:r>
              <a:rPr lang="en-US" dirty="0">
                <a:solidFill>
                  <a:schemeClr val="bg1"/>
                </a:solidFill>
              </a:rPr>
              <a:t> rata-rata  dan </a:t>
            </a:r>
            <a:r>
              <a:rPr lang="en-US" dirty="0" err="1">
                <a:solidFill>
                  <a:schemeClr val="bg1"/>
                </a:solidFill>
              </a:rPr>
              <a:t>deviasi</a:t>
            </a:r>
            <a:r>
              <a:rPr lang="en-US" dirty="0">
                <a:solidFill>
                  <a:schemeClr val="bg1"/>
                </a:solidFill>
              </a:rPr>
              <a:t>  yang </a:t>
            </a:r>
            <a:r>
              <a:rPr lang="en-US" dirty="0" err="1">
                <a:solidFill>
                  <a:schemeClr val="bg1"/>
                </a:solidFill>
              </a:rPr>
              <a:t>ditentukan</a:t>
            </a:r>
            <a:r>
              <a:rPr lang="en-US" dirty="0">
                <a:solidFill>
                  <a:schemeClr val="bg1"/>
                </a:solidFill>
              </a:rPr>
              <a:t>, </a:t>
            </a:r>
            <a:r>
              <a:rPr lang="en-US" dirty="0" err="1">
                <a:solidFill>
                  <a:schemeClr val="bg1"/>
                </a:solidFill>
              </a:rPr>
              <a:t>dipresentasikan</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sebuah</a:t>
            </a:r>
            <a:r>
              <a:rPr lang="en-US" dirty="0">
                <a:solidFill>
                  <a:schemeClr val="bg1"/>
                </a:solidFill>
              </a:rPr>
              <a:t> curve.</a:t>
            </a: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5" y="3040773"/>
            <a:ext cx="4845634"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err="1">
                <a:solidFill>
                  <a:schemeClr val="bg1"/>
                </a:solidFill>
              </a:rPr>
              <a:t>Pengambilan</a:t>
            </a:r>
            <a:r>
              <a:rPr lang="en-US" sz="3600" dirty="0">
                <a:solidFill>
                  <a:schemeClr val="bg1"/>
                </a:solidFill>
              </a:rPr>
              <a:t> </a:t>
            </a:r>
            <a:r>
              <a:rPr lang="en-US" sz="3600" dirty="0" err="1">
                <a:solidFill>
                  <a:schemeClr val="bg1"/>
                </a:solidFill>
              </a:rPr>
              <a:t>sampel</a:t>
            </a:r>
            <a:r>
              <a:rPr lang="en-US" sz="3600" dirty="0">
                <a:solidFill>
                  <a:schemeClr val="bg1"/>
                </a:solidFill>
              </a:rPr>
              <a:t> </a:t>
            </a:r>
            <a:r>
              <a:rPr lang="en-US" sz="3600" dirty="0" err="1">
                <a:solidFill>
                  <a:schemeClr val="bg1"/>
                </a:solidFill>
              </a:rPr>
              <a:t>dari</a:t>
            </a:r>
            <a:r>
              <a:rPr lang="en-US" sz="3600" dirty="0">
                <a:solidFill>
                  <a:schemeClr val="bg1"/>
                </a:solidFill>
              </a:rPr>
              <a:t> </a:t>
            </a:r>
            <a:r>
              <a:rPr lang="en-US" sz="3600" dirty="0" err="1">
                <a:solidFill>
                  <a:schemeClr val="bg1"/>
                </a:solidFill>
              </a:rPr>
              <a:t>distribusi</a:t>
            </a:r>
            <a:r>
              <a:rPr lang="en-US" sz="3600" dirty="0">
                <a:solidFill>
                  <a:schemeClr val="bg1"/>
                </a:solidFill>
              </a:rPr>
              <a:t> </a:t>
            </a:r>
            <a:r>
              <a:rPr lang="en-US" sz="3600" dirty="0" err="1">
                <a:solidFill>
                  <a:schemeClr val="bg1"/>
                </a:solidFill>
              </a:rPr>
              <a:t>statistik</a:t>
            </a:r>
            <a:r>
              <a:rPr lang="en-US" sz="3600" dirty="0">
                <a:solidFill>
                  <a:schemeClr val="bg1"/>
                </a:solidFill>
              </a:rPr>
              <a:t> </a:t>
            </a:r>
            <a:r>
              <a:rPr lang="en-US" sz="3600" dirty="0" err="1">
                <a:solidFill>
                  <a:schemeClr val="bg1"/>
                </a:solidFill>
              </a:rPr>
              <a:t>standar</a:t>
            </a:r>
            <a:endParaRPr lang="en-US" sz="3600" dirty="0">
              <a:solidFill>
                <a:schemeClr val="bg1"/>
              </a:solidFill>
            </a:endParaRPr>
          </a:p>
        </p:txBody>
      </p:sp>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5</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22" name="Picture Placeholder 5">
            <a:extLst>
              <a:ext uri="{FF2B5EF4-FFF2-40B4-BE49-F238E27FC236}">
                <a16:creationId xmlns:a16="http://schemas.microsoft.com/office/drawing/2014/main" id="{7AA6C2D5-CAD7-4483-A184-0BAD85F2CC9A}"/>
              </a:ext>
            </a:extLst>
          </p:cNvPr>
          <p:cNvPicPr>
            <a:picLocks noChangeAspect="1"/>
          </p:cNvPicPr>
          <p:nvPr/>
        </p:nvPicPr>
        <p:blipFill>
          <a:blip r:embed="rId2">
            <a:extLst>
              <a:ext uri="{28A0092B-C50C-407E-A947-70E740481C1C}">
                <a14:useLocalDpi xmlns:a14="http://schemas.microsoft.com/office/drawing/2010/main" val="0"/>
              </a:ext>
            </a:extLst>
          </a:blip>
          <a:srcRect l="15142" r="15142"/>
          <a:stretch>
            <a:fillRect/>
          </a:stretch>
        </p:blipFill>
        <p:spPr>
          <a:xfrm>
            <a:off x="7770016" y="150588"/>
            <a:ext cx="3889984" cy="4441048"/>
          </a:xfrm>
          <a:prstGeom prst="ellipse">
            <a:avLst/>
          </a:prstGeom>
          <a:solidFill>
            <a:schemeClr val="bg1">
              <a:lumMod val="95000"/>
            </a:schemeClr>
          </a:solidFill>
          <a:ln>
            <a:noFill/>
          </a:ln>
          <a:effectLst>
            <a:softEdge rad="112500"/>
          </a:effectLst>
        </p:spPr>
      </p:pic>
    </p:spTree>
    <p:extLst>
      <p:ext uri="{BB962C8B-B14F-4D97-AF65-F5344CB8AC3E}">
        <p14:creationId xmlns:p14="http://schemas.microsoft.com/office/powerpoint/2010/main" val="274651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83298" y="276059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164951" y="4065502"/>
            <a:ext cx="7632764" cy="1200329"/>
          </a:xfrm>
          <a:prstGeom prst="rect">
            <a:avLst/>
          </a:prstGeom>
          <a:noFill/>
        </p:spPr>
        <p:txBody>
          <a:bodyPr wrap="square" rtlCol="0">
            <a:spAutoFit/>
          </a:bodyPr>
          <a:lstStyle/>
          <a:p>
            <a:pPr algn="just"/>
            <a:r>
              <a:rPr lang="en-US" dirty="0" err="1">
                <a:solidFill>
                  <a:schemeClr val="bg1"/>
                </a:solidFill>
              </a:rPr>
              <a:t>Secara</a:t>
            </a:r>
            <a:r>
              <a:rPr lang="en-US" dirty="0">
                <a:solidFill>
                  <a:schemeClr val="bg1"/>
                </a:solidFill>
              </a:rPr>
              <a:t> </a:t>
            </a:r>
            <a:r>
              <a:rPr lang="en-US" dirty="0" err="1">
                <a:solidFill>
                  <a:schemeClr val="bg1"/>
                </a:solidFill>
              </a:rPr>
              <a:t>alami</a:t>
            </a:r>
            <a:r>
              <a:rPr lang="en-US" dirty="0">
                <a:solidFill>
                  <a:schemeClr val="bg1"/>
                </a:solidFill>
              </a:rPr>
              <a:t>, </a:t>
            </a:r>
            <a:r>
              <a:rPr lang="en-US" dirty="0" err="1">
                <a:solidFill>
                  <a:schemeClr val="bg1"/>
                </a:solidFill>
              </a:rPr>
              <a:t>komputer</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berperilaku</a:t>
            </a:r>
            <a:r>
              <a:rPr lang="en-US" dirty="0">
                <a:solidFill>
                  <a:schemeClr val="bg1"/>
                </a:solidFill>
              </a:rPr>
              <a:t> </a:t>
            </a:r>
            <a:r>
              <a:rPr lang="en-US" dirty="0" err="1">
                <a:solidFill>
                  <a:schemeClr val="bg1"/>
                </a:solidFill>
              </a:rPr>
              <a:t>secara</a:t>
            </a:r>
            <a:r>
              <a:rPr lang="en-US" dirty="0">
                <a:solidFill>
                  <a:schemeClr val="bg1"/>
                </a:solidFill>
              </a:rPr>
              <a:t> </a:t>
            </a:r>
            <a:r>
              <a:rPr lang="en-US" dirty="0" err="1">
                <a:solidFill>
                  <a:schemeClr val="bg1"/>
                </a:solidFill>
              </a:rPr>
              <a:t>acak</a:t>
            </a:r>
            <a:r>
              <a:rPr lang="en-US" dirty="0">
                <a:solidFill>
                  <a:schemeClr val="bg1"/>
                </a:solidFill>
              </a:rPr>
              <a:t>, </a:t>
            </a:r>
            <a:r>
              <a:rPr lang="en-US" dirty="0" err="1">
                <a:solidFill>
                  <a:schemeClr val="bg1"/>
                </a:solidFill>
              </a:rPr>
              <a:t>sehingga</a:t>
            </a:r>
            <a:r>
              <a:rPr lang="en-US" dirty="0">
                <a:solidFill>
                  <a:schemeClr val="bg1"/>
                </a:solidFill>
              </a:rPr>
              <a:t> </a:t>
            </a:r>
            <a:r>
              <a:rPr lang="en-US" dirty="0" err="1">
                <a:solidFill>
                  <a:schemeClr val="bg1"/>
                </a:solidFill>
              </a:rPr>
              <a:t>komputer</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menciptakan</a:t>
            </a:r>
            <a:r>
              <a:rPr lang="en-US" dirty="0">
                <a:solidFill>
                  <a:schemeClr val="bg1"/>
                </a:solidFill>
              </a:rPr>
              <a:t> </a:t>
            </a:r>
            <a:r>
              <a:rPr lang="en-US" dirty="0" err="1">
                <a:solidFill>
                  <a:schemeClr val="bg1"/>
                </a:solidFill>
              </a:rPr>
              <a:t>angka</a:t>
            </a:r>
            <a:r>
              <a:rPr lang="en-US" dirty="0">
                <a:solidFill>
                  <a:schemeClr val="bg1"/>
                </a:solidFill>
              </a:rPr>
              <a:t> </a:t>
            </a:r>
            <a:r>
              <a:rPr lang="en-US" dirty="0" err="1">
                <a:solidFill>
                  <a:schemeClr val="bg1"/>
                </a:solidFill>
              </a:rPr>
              <a:t>acak</a:t>
            </a:r>
            <a:r>
              <a:rPr lang="en-US" dirty="0">
                <a:solidFill>
                  <a:schemeClr val="bg1"/>
                </a:solidFill>
              </a:rPr>
              <a:t>. </a:t>
            </a:r>
            <a:r>
              <a:rPr lang="en-US" dirty="0" err="1">
                <a:solidFill>
                  <a:schemeClr val="bg1"/>
                </a:solidFill>
              </a:rPr>
              <a:t>Namun</a:t>
            </a:r>
            <a:r>
              <a:rPr lang="en-US" dirty="0">
                <a:solidFill>
                  <a:schemeClr val="bg1"/>
                </a:solidFill>
              </a:rPr>
              <a:t> </a:t>
            </a:r>
            <a:r>
              <a:rPr lang="en-US" dirty="0" err="1">
                <a:solidFill>
                  <a:schemeClr val="bg1"/>
                </a:solidFill>
              </a:rPr>
              <a:t>demikian</a:t>
            </a:r>
            <a:r>
              <a:rPr lang="en-US" dirty="0">
                <a:solidFill>
                  <a:schemeClr val="bg1"/>
                </a:solidFill>
              </a:rPr>
              <a:t>, </a:t>
            </a:r>
            <a:r>
              <a:rPr lang="en-US" dirty="0" err="1">
                <a:solidFill>
                  <a:schemeClr val="bg1"/>
                </a:solidFill>
              </a:rPr>
              <a:t>ada</a:t>
            </a:r>
            <a:r>
              <a:rPr lang="en-US" dirty="0">
                <a:solidFill>
                  <a:schemeClr val="bg1"/>
                </a:solidFill>
              </a:rPr>
              <a:t> </a:t>
            </a:r>
            <a:r>
              <a:rPr lang="en-US" dirty="0" err="1">
                <a:solidFill>
                  <a:schemeClr val="bg1"/>
                </a:solidFill>
              </a:rPr>
              <a:t>algoritma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menghasilkan</a:t>
            </a:r>
            <a:r>
              <a:rPr lang="en-US" dirty="0">
                <a:solidFill>
                  <a:schemeClr val="bg1"/>
                </a:solidFill>
              </a:rPr>
              <a:t> </a:t>
            </a:r>
            <a:r>
              <a:rPr lang="en-US" dirty="0" err="1">
                <a:solidFill>
                  <a:schemeClr val="bg1"/>
                </a:solidFill>
              </a:rPr>
              <a:t>bilangan</a:t>
            </a:r>
            <a:r>
              <a:rPr lang="en-US" dirty="0">
                <a:solidFill>
                  <a:schemeClr val="bg1"/>
                </a:solidFill>
              </a:rPr>
              <a:t> </a:t>
            </a:r>
            <a:r>
              <a:rPr lang="en-US" dirty="0" err="1">
                <a:solidFill>
                  <a:schemeClr val="bg1"/>
                </a:solidFill>
              </a:rPr>
              <a:t>acak</a:t>
            </a:r>
            <a:r>
              <a:rPr lang="en-US" dirty="0">
                <a:solidFill>
                  <a:schemeClr val="bg1"/>
                </a:solidFill>
              </a:rPr>
              <a:t>. </a:t>
            </a:r>
            <a:r>
              <a:rPr lang="en-US" dirty="0" err="1">
                <a:solidFill>
                  <a:schemeClr val="bg1"/>
                </a:solidFill>
              </a:rPr>
              <a:t>Angka</a:t>
            </a:r>
            <a:r>
              <a:rPr lang="en-US" dirty="0">
                <a:solidFill>
                  <a:schemeClr val="bg1"/>
                </a:solidFill>
              </a:rPr>
              <a:t> </a:t>
            </a:r>
            <a:r>
              <a:rPr lang="en-US" dirty="0" err="1">
                <a:solidFill>
                  <a:schemeClr val="bg1"/>
                </a:solidFill>
              </a:rPr>
              <a:t>acak</a:t>
            </a:r>
            <a:r>
              <a:rPr lang="en-US" dirty="0">
                <a:solidFill>
                  <a:schemeClr val="bg1"/>
                </a:solidFill>
              </a:rPr>
              <a:t> yang </a:t>
            </a:r>
            <a:r>
              <a:rPr lang="en-US" dirty="0" err="1">
                <a:solidFill>
                  <a:schemeClr val="bg1"/>
                </a:solidFill>
              </a:rPr>
              <a:t>dihasilkan</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metode</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dikenal</a:t>
            </a:r>
            <a:r>
              <a:rPr lang="en-US" dirty="0">
                <a:solidFill>
                  <a:schemeClr val="bg1"/>
                </a:solidFill>
              </a:rPr>
              <a:t> </a:t>
            </a:r>
            <a:r>
              <a:rPr lang="en-US" dirty="0" err="1">
                <a:solidFill>
                  <a:schemeClr val="bg1"/>
                </a:solidFill>
              </a:rPr>
              <a:t>sebagai</a:t>
            </a:r>
            <a:r>
              <a:rPr lang="en-US" dirty="0">
                <a:solidFill>
                  <a:schemeClr val="bg1"/>
                </a:solidFill>
              </a:rPr>
              <a:t> </a:t>
            </a:r>
            <a:r>
              <a:rPr lang="en-US" dirty="0" err="1">
                <a:solidFill>
                  <a:schemeClr val="bg1"/>
                </a:solidFill>
              </a:rPr>
              <a:t>angka</a:t>
            </a:r>
            <a:r>
              <a:rPr lang="en-US" dirty="0">
                <a:solidFill>
                  <a:schemeClr val="bg1"/>
                </a:solidFill>
              </a:rPr>
              <a:t> </a:t>
            </a:r>
            <a:r>
              <a:rPr lang="en-US" dirty="0" err="1">
                <a:solidFill>
                  <a:schemeClr val="bg1"/>
                </a:solidFill>
              </a:rPr>
              <a:t>acak</a:t>
            </a:r>
            <a:r>
              <a:rPr lang="en-US" dirty="0">
                <a:solidFill>
                  <a:schemeClr val="bg1"/>
                </a:solidFill>
              </a:rPr>
              <a:t> pseudo.</a:t>
            </a: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4" y="3040773"/>
            <a:ext cx="5809461"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err="1">
                <a:solidFill>
                  <a:schemeClr val="bg1"/>
                </a:solidFill>
              </a:rPr>
              <a:t>Komputer</a:t>
            </a:r>
            <a:r>
              <a:rPr lang="en-US" sz="3600" dirty="0">
                <a:solidFill>
                  <a:schemeClr val="bg1"/>
                </a:solidFill>
              </a:rPr>
              <a:t> </a:t>
            </a:r>
            <a:r>
              <a:rPr lang="en-US" sz="3600" dirty="0" err="1">
                <a:solidFill>
                  <a:schemeClr val="bg1"/>
                </a:solidFill>
              </a:rPr>
              <a:t>menghasilkan</a:t>
            </a:r>
            <a:r>
              <a:rPr lang="en-US" sz="3600" dirty="0">
                <a:solidFill>
                  <a:schemeClr val="bg1"/>
                </a:solidFill>
              </a:rPr>
              <a:t> </a:t>
            </a:r>
            <a:r>
              <a:rPr lang="en-US" sz="3600" dirty="0" err="1">
                <a:solidFill>
                  <a:schemeClr val="bg1"/>
                </a:solidFill>
              </a:rPr>
              <a:t>nomor</a:t>
            </a:r>
            <a:r>
              <a:rPr lang="en-US" sz="3600" dirty="0">
                <a:solidFill>
                  <a:schemeClr val="bg1"/>
                </a:solidFill>
              </a:rPr>
              <a:t> </a:t>
            </a:r>
            <a:r>
              <a:rPr lang="en-US" sz="3600" dirty="0" err="1">
                <a:solidFill>
                  <a:schemeClr val="bg1"/>
                </a:solidFill>
              </a:rPr>
              <a:t>acak</a:t>
            </a:r>
            <a:endParaRPr lang="en-US" sz="3600" dirty="0">
              <a:solidFill>
                <a:schemeClr val="bg1"/>
              </a:solidFill>
            </a:endParaRPr>
          </a:p>
        </p:txBody>
      </p:sp>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6</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22" name="Picture Placeholder 5">
            <a:extLst>
              <a:ext uri="{FF2B5EF4-FFF2-40B4-BE49-F238E27FC236}">
                <a16:creationId xmlns:a16="http://schemas.microsoft.com/office/drawing/2014/main" id="{7AA6C2D5-CAD7-4483-A184-0BAD85F2CC9A}"/>
              </a:ext>
            </a:extLst>
          </p:cNvPr>
          <p:cNvPicPr>
            <a:picLocks noChangeAspect="1"/>
          </p:cNvPicPr>
          <p:nvPr/>
        </p:nvPicPr>
        <p:blipFill>
          <a:blip r:embed="rId2">
            <a:extLst>
              <a:ext uri="{28A0092B-C50C-407E-A947-70E740481C1C}">
                <a14:useLocalDpi xmlns:a14="http://schemas.microsoft.com/office/drawing/2010/main" val="0"/>
              </a:ext>
            </a:extLst>
          </a:blip>
          <a:srcRect l="15142" r="15142"/>
          <a:stretch>
            <a:fillRect/>
          </a:stretch>
        </p:blipFill>
        <p:spPr>
          <a:xfrm>
            <a:off x="7770016" y="150588"/>
            <a:ext cx="3889984" cy="4441048"/>
          </a:xfrm>
          <a:prstGeom prst="ellipse">
            <a:avLst/>
          </a:prstGeom>
          <a:solidFill>
            <a:schemeClr val="bg1">
              <a:lumMod val="95000"/>
            </a:schemeClr>
          </a:solidFill>
          <a:ln>
            <a:noFill/>
          </a:ln>
          <a:effectLst>
            <a:softEdge rad="112500"/>
          </a:effectLst>
        </p:spPr>
      </p:pic>
    </p:spTree>
    <p:extLst>
      <p:ext uri="{BB962C8B-B14F-4D97-AF65-F5344CB8AC3E}">
        <p14:creationId xmlns:p14="http://schemas.microsoft.com/office/powerpoint/2010/main" val="337848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4D796F-398F-46B7-9275-2044FB8D9293}"/>
              </a:ext>
            </a:extLst>
          </p:cNvPr>
          <p:cNvSpPr txBox="1"/>
          <p:nvPr/>
        </p:nvSpPr>
        <p:spPr>
          <a:xfrm>
            <a:off x="341240" y="1102120"/>
            <a:ext cx="6109445" cy="646331"/>
          </a:xfrm>
          <a:prstGeom prst="rect">
            <a:avLst/>
          </a:prstGeom>
          <a:noFill/>
        </p:spPr>
        <p:txBody>
          <a:bodyPr wrap="square" rtlCol="0">
            <a:spAutoFit/>
          </a:bodyPr>
          <a:lstStyle/>
          <a:p>
            <a:r>
              <a:rPr lang="id-ID" dirty="0"/>
              <a:t>Algoritma sederhana, namun umum digunakan untuk menghasilkan angka acak adalah sebagai berikut:</a:t>
            </a:r>
            <a:endParaRPr lang="en-US" dirty="0">
              <a:cs typeface="Bai Jamjuree" panose="00000500000000000000" pitchFamily="2" charset="-34"/>
            </a:endParaRPr>
          </a:p>
        </p:txBody>
      </p:sp>
      <p:sp>
        <p:nvSpPr>
          <p:cNvPr id="12" name="TextBox 11">
            <a:extLst>
              <a:ext uri="{FF2B5EF4-FFF2-40B4-BE49-F238E27FC236}">
                <a16:creationId xmlns:a16="http://schemas.microsoft.com/office/drawing/2014/main" id="{467591F0-64C4-4963-B5A7-1C33DFD4DB2A}"/>
              </a:ext>
            </a:extLst>
          </p:cNvPr>
          <p:cNvSpPr txBox="1"/>
          <p:nvPr/>
        </p:nvSpPr>
        <p:spPr>
          <a:xfrm>
            <a:off x="1939381" y="1917848"/>
            <a:ext cx="4511304" cy="2031325"/>
          </a:xfrm>
          <a:prstGeom prst="rect">
            <a:avLst/>
          </a:prstGeom>
          <a:noFill/>
        </p:spPr>
        <p:txBody>
          <a:bodyPr wrap="square" rtlCol="0">
            <a:spAutoFit/>
          </a:bodyPr>
          <a:lstStyle/>
          <a:p>
            <a:pPr hangingPunct="0"/>
            <a:r>
              <a:rPr lang="en-US" dirty="0"/>
              <a:t>		</a:t>
            </a:r>
            <a:r>
              <a:rPr lang="id-ID" b="1" dirty="0"/>
              <a:t>X</a:t>
            </a:r>
            <a:r>
              <a:rPr lang="id-ID" b="1" baseline="-25000" dirty="0"/>
              <a:t>i+1</a:t>
            </a:r>
            <a:r>
              <a:rPr lang="id-ID" b="1" dirty="0"/>
              <a:t> =</a:t>
            </a:r>
            <a:r>
              <a:rPr lang="id-ID" b="1" dirty="0" err="1"/>
              <a:t>aX</a:t>
            </a:r>
            <a:r>
              <a:rPr lang="id-ID" b="1" baseline="-25000" dirty="0" err="1"/>
              <a:t>i</a:t>
            </a:r>
            <a:r>
              <a:rPr lang="id-ID" b="1" dirty="0"/>
              <a:t> +c (</a:t>
            </a:r>
            <a:r>
              <a:rPr lang="id-ID" b="1" dirty="0" err="1"/>
              <a:t>mod</a:t>
            </a:r>
            <a:r>
              <a:rPr lang="id-ID" b="1" dirty="0"/>
              <a:t> m)</a:t>
            </a:r>
            <a:endParaRPr lang="en-US" b="1" dirty="0"/>
          </a:p>
          <a:p>
            <a:pPr hangingPunct="0"/>
            <a:r>
              <a:rPr lang="id-ID" dirty="0"/>
              <a:t>Keterangan:</a:t>
            </a:r>
            <a:endParaRPr lang="en-US" dirty="0"/>
          </a:p>
          <a:p>
            <a:pPr hangingPunct="0"/>
            <a:r>
              <a:rPr lang="id-ID" dirty="0" err="1"/>
              <a:t>X</a:t>
            </a:r>
            <a:r>
              <a:rPr lang="id-ID" baseline="-25000" dirty="0" err="1"/>
              <a:t>i</a:t>
            </a:r>
            <a:r>
              <a:rPr lang="id-ID" dirty="0"/>
              <a:t>: </a:t>
            </a:r>
            <a:r>
              <a:rPr lang="id-ID" dirty="0" err="1"/>
              <a:t>Airan</a:t>
            </a:r>
            <a:r>
              <a:rPr lang="id-ID" dirty="0"/>
              <a:t> bilangan acak (integer) pada interval (0,m-1)</a:t>
            </a:r>
            <a:endParaRPr lang="en-US" dirty="0"/>
          </a:p>
          <a:p>
            <a:pPr hangingPunct="0"/>
            <a:r>
              <a:rPr lang="id-ID" dirty="0"/>
              <a:t>a: Konstanta pengali</a:t>
            </a:r>
            <a:endParaRPr lang="en-US" dirty="0"/>
          </a:p>
          <a:p>
            <a:pPr hangingPunct="0"/>
            <a:r>
              <a:rPr lang="id-ID" dirty="0"/>
              <a:t>c: Konstanta aditif</a:t>
            </a:r>
            <a:endParaRPr lang="en-US" dirty="0"/>
          </a:p>
          <a:p>
            <a:pPr hangingPunct="0"/>
            <a:r>
              <a:rPr lang="id-ID" dirty="0"/>
              <a:t>m: </a:t>
            </a:r>
            <a:r>
              <a:rPr lang="id-ID" dirty="0" err="1"/>
              <a:t>modulus</a:t>
            </a:r>
            <a:endParaRPr lang="en-US" dirty="0"/>
          </a:p>
        </p:txBody>
      </p:sp>
    </p:spTree>
    <p:extLst>
      <p:ext uri="{BB962C8B-B14F-4D97-AF65-F5344CB8AC3E}">
        <p14:creationId xmlns:p14="http://schemas.microsoft.com/office/powerpoint/2010/main" val="253425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83298" y="276059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b="1" dirty="0">
                <a:solidFill>
                  <a:schemeClr val="tx1">
                    <a:lumMod val="95000"/>
                    <a:lumOff val="5000"/>
                  </a:schemeClr>
                </a:solidFill>
              </a:rPr>
              <a:t>MODELLING VARIABILITY</a:t>
            </a:r>
            <a:endParaRPr lang="ko-KR" altLang="en-US" b="1" dirty="0">
              <a:solidFill>
                <a:schemeClr val="tx1">
                  <a:lumMod val="95000"/>
                  <a:lumOff val="5000"/>
                </a:schemeClr>
              </a:solidFill>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164951" y="4065502"/>
            <a:ext cx="7632764" cy="1477328"/>
          </a:xfrm>
          <a:prstGeom prst="rect">
            <a:avLst/>
          </a:prstGeom>
          <a:noFill/>
        </p:spPr>
        <p:txBody>
          <a:bodyPr wrap="square" rtlCol="0">
            <a:spAutoFit/>
          </a:bodyPr>
          <a:lstStyle/>
          <a:p>
            <a:r>
              <a:rPr lang="id-ID" dirty="0">
                <a:solidFill>
                  <a:schemeClr val="bg1"/>
                </a:solidFill>
              </a:rPr>
              <a:t>Variabilitas yang terprediksi tidak memerlukan penggunaan angka acak, tetapi hanya beberapa sarana untuk menentukan kapan variasi (peristiwa) akan terjadi. Misalnya, waktu di mana operator datang, atau berbunyi, pergeseran dinyatakan sebagai item data. Acara kemudian dapat dieksekusi dengan cara biasa melalui fase B dan C dari simulasi.</a:t>
            </a:r>
            <a:endParaRPr lang="en-US" dirty="0">
              <a:solidFill>
                <a:schemeClr val="bg1"/>
              </a:solidFill>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596355" y="3040773"/>
            <a:ext cx="5290478" cy="431275"/>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err="1">
                <a:solidFill>
                  <a:schemeClr val="bg1"/>
                </a:solidFill>
              </a:rPr>
              <a:t>Pemodelan</a:t>
            </a:r>
            <a:r>
              <a:rPr lang="en-US" sz="3600" dirty="0">
                <a:solidFill>
                  <a:schemeClr val="bg1"/>
                </a:solidFill>
              </a:rPr>
              <a:t> </a:t>
            </a:r>
            <a:r>
              <a:rPr lang="en-US" sz="3600" dirty="0" err="1">
                <a:solidFill>
                  <a:schemeClr val="bg1"/>
                </a:solidFill>
              </a:rPr>
              <a:t>variabilitas</a:t>
            </a:r>
            <a:r>
              <a:rPr lang="en-US" sz="3600" dirty="0">
                <a:solidFill>
                  <a:schemeClr val="bg1"/>
                </a:solidFill>
              </a:rPr>
              <a:t> yang </a:t>
            </a:r>
            <a:r>
              <a:rPr lang="en-US" sz="3600" dirty="0" err="1">
                <a:solidFill>
                  <a:schemeClr val="bg1"/>
                </a:solidFill>
              </a:rPr>
              <a:t>dapat</a:t>
            </a:r>
            <a:r>
              <a:rPr lang="en-US" sz="3600" dirty="0">
                <a:solidFill>
                  <a:schemeClr val="bg1"/>
                </a:solidFill>
              </a:rPr>
              <a:t> </a:t>
            </a:r>
            <a:r>
              <a:rPr lang="en-US" sz="3600" dirty="0" err="1">
                <a:solidFill>
                  <a:schemeClr val="bg1"/>
                </a:solidFill>
              </a:rPr>
              <a:t>diprediksi</a:t>
            </a:r>
            <a:endParaRPr lang="en-US" sz="3600" dirty="0">
              <a:solidFill>
                <a:schemeClr val="bg1"/>
              </a:solidFill>
            </a:endParaRPr>
          </a:p>
        </p:txBody>
      </p:sp>
      <p:sp>
        <p:nvSpPr>
          <p:cNvPr id="11" name="Oval 10"/>
          <p:cNvSpPr/>
          <p:nvPr/>
        </p:nvSpPr>
        <p:spPr>
          <a:xfrm>
            <a:off x="761002" y="2864471"/>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818006" y="2940516"/>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7</a:t>
            </a:r>
            <a:endParaRPr lang="ko-KR" altLang="en-US" sz="3200" b="1" dirty="0">
              <a:solidFill>
                <a:schemeClr val="accent1"/>
              </a:solidFill>
              <a:cs typeface="Arial" pitchFamily="34" charset="0"/>
            </a:endParaRPr>
          </a:p>
        </p:txBody>
      </p:sp>
      <p:sp>
        <p:nvSpPr>
          <p:cNvPr id="16" name="L-Shape 15">
            <a:extLst>
              <a:ext uri="{FF2B5EF4-FFF2-40B4-BE49-F238E27FC236}">
                <a16:creationId xmlns:a16="http://schemas.microsoft.com/office/drawing/2014/main" id="{C711D69C-7494-4CE2-A873-42B6A64C2947}"/>
              </a:ext>
            </a:extLst>
          </p:cNvPr>
          <p:cNvSpPr/>
          <p:nvPr/>
        </p:nvSpPr>
        <p:spPr>
          <a:xfrm>
            <a:off x="761002" y="5297651"/>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22" name="Picture Placeholder 5">
            <a:extLst>
              <a:ext uri="{FF2B5EF4-FFF2-40B4-BE49-F238E27FC236}">
                <a16:creationId xmlns:a16="http://schemas.microsoft.com/office/drawing/2014/main" id="{7AA6C2D5-CAD7-4483-A184-0BAD85F2CC9A}"/>
              </a:ext>
            </a:extLst>
          </p:cNvPr>
          <p:cNvPicPr>
            <a:picLocks noChangeAspect="1"/>
          </p:cNvPicPr>
          <p:nvPr/>
        </p:nvPicPr>
        <p:blipFill>
          <a:blip r:embed="rId2">
            <a:extLst>
              <a:ext uri="{28A0092B-C50C-407E-A947-70E740481C1C}">
                <a14:useLocalDpi xmlns:a14="http://schemas.microsoft.com/office/drawing/2010/main" val="0"/>
              </a:ext>
            </a:extLst>
          </a:blip>
          <a:srcRect l="15142" r="15142"/>
          <a:stretch>
            <a:fillRect/>
          </a:stretch>
        </p:blipFill>
        <p:spPr>
          <a:xfrm>
            <a:off x="7770016" y="150588"/>
            <a:ext cx="3889984" cy="4441048"/>
          </a:xfrm>
          <a:prstGeom prst="ellipse">
            <a:avLst/>
          </a:prstGeom>
          <a:solidFill>
            <a:schemeClr val="bg1">
              <a:lumMod val="95000"/>
            </a:schemeClr>
          </a:solidFill>
          <a:ln>
            <a:noFill/>
          </a:ln>
          <a:effectLst>
            <a:softEdge rad="112500"/>
          </a:effectLst>
        </p:spPr>
      </p:pic>
    </p:spTree>
    <p:extLst>
      <p:ext uri="{BB962C8B-B14F-4D97-AF65-F5344CB8AC3E}">
        <p14:creationId xmlns:p14="http://schemas.microsoft.com/office/powerpoint/2010/main" val="319525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54EEA2-BB85-4D67-902A-006AB232D43C}"/>
              </a:ext>
            </a:extLst>
          </p:cNvPr>
          <p:cNvSpPr/>
          <p:nvPr/>
        </p:nvSpPr>
        <p:spPr>
          <a:xfrm>
            <a:off x="4035806" y="2425275"/>
            <a:ext cx="8156194" cy="2074781"/>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DF691C40-340A-44BC-A6B3-C3A20A9ED913}"/>
              </a:ext>
            </a:extLst>
          </p:cNvPr>
          <p:cNvSpPr txBox="1"/>
          <p:nvPr/>
        </p:nvSpPr>
        <p:spPr>
          <a:xfrm>
            <a:off x="6095999" y="2830141"/>
            <a:ext cx="6299199" cy="995209"/>
          </a:xfrm>
          <a:prstGeom prst="rect">
            <a:avLst/>
          </a:prstGeom>
          <a:noFill/>
        </p:spPr>
        <p:txBody>
          <a:bodyPr wrap="square" rtlCol="0" anchor="ctr">
            <a:spAutoFit/>
          </a:bodyPr>
          <a:lstStyle/>
          <a:p>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
        <p:nvSpPr>
          <p:cNvPr id="7" name="Rectangle 6">
            <a:extLst>
              <a:ext uri="{FF2B5EF4-FFF2-40B4-BE49-F238E27FC236}">
                <a16:creationId xmlns:a16="http://schemas.microsoft.com/office/drawing/2014/main"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Freeform 32">
            <a:extLst>
              <a:ext uri="{FF2B5EF4-FFF2-40B4-BE49-F238E27FC236}">
                <a16:creationId xmlns:a16="http://schemas.microsoft.com/office/drawing/2014/main" id="{A8357EF0-2330-4C7A-92A4-7E40F0B8B4A5}"/>
              </a:ext>
            </a:extLst>
          </p:cNvPr>
          <p:cNvSpPr/>
          <p:nvPr/>
        </p:nvSpPr>
        <p:spPr>
          <a:xfrm>
            <a:off x="320842" y="2141090"/>
            <a:ext cx="2493971" cy="228438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29467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MODELLING THE PROGRESS OF TIME </a:t>
            </a:r>
            <a:endParaRPr lang="ko-KR" altLang="en-US"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708329" y="4272711"/>
            <a:ext cx="5641039" cy="523220"/>
          </a:xfrm>
          <a:prstGeom prst="rect">
            <a:avLst/>
          </a:prstGeom>
          <a:noFill/>
        </p:spPr>
        <p:txBody>
          <a:bodyPr wrap="square" rtlCol="0">
            <a:spAutoFit/>
          </a:bodyPr>
          <a:lstStyle/>
          <a:p>
            <a:r>
              <a:rPr lang="en-US" altLang="ko-KR" sz="1400" dirty="0" err="1">
                <a:solidFill>
                  <a:schemeClr val="bg1"/>
                </a:solidFill>
                <a:cs typeface="Arial" pitchFamily="34" charset="0"/>
              </a:rPr>
              <a:t>Pendekatan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ini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dibangun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dengan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melakukan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pendekatan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terhadap</a:t>
            </a:r>
            <a:r>
              <a:rPr lang="en-US" altLang="ko-KR" sz="1400" dirty="0">
                <a:solidFill>
                  <a:schemeClr val="bg1"/>
                </a:solidFill>
                <a:cs typeface="Arial" pitchFamily="34" charset="0"/>
              </a:rPr>
              <a:t>  time-step </a:t>
            </a:r>
            <a:r>
              <a:rPr lang="en-US" altLang="ko-KR" sz="1400" dirty="0" err="1">
                <a:solidFill>
                  <a:schemeClr val="bg1"/>
                </a:solidFill>
                <a:cs typeface="Arial" pitchFamily="34" charset="0"/>
              </a:rPr>
              <a:t>konstan</a:t>
            </a:r>
            <a:r>
              <a:rPr lang="en-US" altLang="ko-KR" sz="1400" dirty="0">
                <a:solidFill>
                  <a:schemeClr val="bg1"/>
                </a:solidFill>
                <a:cs typeface="Arial" pitchFamily="34" charset="0"/>
              </a:rPr>
              <a:t> (∆t). </a:t>
            </a: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708329" y="3277125"/>
            <a:ext cx="4741068" cy="758924"/>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latin typeface="+mn-lt"/>
                <a:cs typeface="Arial" pitchFamily="34" charset="0"/>
              </a:rPr>
              <a:t>THE TIME-SLICING APPROACH</a:t>
            </a:r>
          </a:p>
        </p:txBody>
      </p:sp>
      <p:sp>
        <p:nvSpPr>
          <p:cNvPr id="12" name="L-Shape 11">
            <a:extLst>
              <a:ext uri="{FF2B5EF4-FFF2-40B4-BE49-F238E27FC236}">
                <a16:creationId xmlns:a16="http://schemas.microsoft.com/office/drawing/2014/main" id="{49CCB113-F973-4E80-916C-5A4EE2763913}"/>
              </a:ext>
            </a:extLst>
          </p:cNvPr>
          <p:cNvSpPr/>
          <p:nvPr/>
        </p:nvSpPr>
        <p:spPr>
          <a:xfrm>
            <a:off x="818006" y="5280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42" r="15142"/>
          <a:stretch>
            <a:fillRect/>
          </a:stretch>
        </p:blipFill>
        <p:spPr>
          <a:xfrm>
            <a:off x="7147102" y="92364"/>
            <a:ext cx="6533972" cy="6236854"/>
          </a:xfrm>
          <a:prstGeom prst="ellipse">
            <a:avLst/>
          </a:prstGeom>
          <a:ln>
            <a:noFill/>
          </a:ln>
          <a:effectLst>
            <a:softEdge rad="112500"/>
          </a:effectLst>
        </p:spPr>
      </p:pic>
      <p:sp>
        <p:nvSpPr>
          <p:cNvPr id="11" name="Oval 10"/>
          <p:cNvSpPr/>
          <p:nvPr/>
        </p:nvSpPr>
        <p:spPr>
          <a:xfrm>
            <a:off x="904935" y="3294275"/>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932397" y="3348207"/>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1</a:t>
            </a:r>
            <a:endParaRPr lang="ko-KR" altLang="en-US" sz="3200" b="1" dirty="0">
              <a:solidFill>
                <a:schemeClr val="accent1"/>
              </a:solidFill>
              <a:cs typeface="Arial" pitchFamily="34" charset="0"/>
            </a:endParaRPr>
          </a:p>
        </p:txBody>
      </p:sp>
    </p:spTree>
    <p:extLst>
      <p:ext uri="{BB962C8B-B14F-4D97-AF65-F5344CB8AC3E}">
        <p14:creationId xmlns:p14="http://schemas.microsoft.com/office/powerpoint/2010/main" val="193555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80000"/>
              </a:lnSpc>
            </a:pPr>
            <a:r>
              <a:rPr lang="en-US" altLang="ko-KR" b="1" dirty="0" err="1">
                <a:solidFill>
                  <a:schemeClr val="accent1"/>
                </a:solidFill>
              </a:rPr>
              <a:t>Simulasi</a:t>
            </a:r>
            <a:r>
              <a:rPr lang="en-US" altLang="ko-KR" b="1" dirty="0">
                <a:solidFill>
                  <a:schemeClr val="accent1"/>
                </a:solidFill>
              </a:rPr>
              <a:t> </a:t>
            </a:r>
            <a:r>
              <a:rPr lang="en-US" altLang="ko-KR" b="1" dirty="0" err="1">
                <a:solidFill>
                  <a:schemeClr val="accent1"/>
                </a:solidFill>
              </a:rPr>
              <a:t>kerja</a:t>
            </a:r>
            <a:r>
              <a:rPr lang="en-US" altLang="ko-KR" b="1" dirty="0">
                <a:solidFill>
                  <a:schemeClr val="accent1"/>
                </a:solidFill>
              </a:rPr>
              <a:t> Call Center</a:t>
            </a:r>
            <a:endParaRPr lang="en-US" altLang="ko-KR" b="1" dirty="0"/>
          </a:p>
        </p:txBody>
      </p:sp>
      <p:sp>
        <p:nvSpPr>
          <p:cNvPr id="14" name="TextBox 13">
            <a:extLst>
              <a:ext uri="{FF2B5EF4-FFF2-40B4-BE49-F238E27FC236}">
                <a16:creationId xmlns:a16="http://schemas.microsoft.com/office/drawing/2014/main" id="{13275E94-5226-4A00-94D9-EB3113442F01}"/>
              </a:ext>
            </a:extLst>
          </p:cNvPr>
          <p:cNvSpPr txBox="1"/>
          <p:nvPr/>
        </p:nvSpPr>
        <p:spPr>
          <a:xfrm>
            <a:off x="2905614" y="4766681"/>
            <a:ext cx="7012931" cy="978729"/>
          </a:xfrm>
          <a:prstGeom prst="rect">
            <a:avLst/>
          </a:prstGeom>
          <a:noFill/>
        </p:spPr>
        <p:txBody>
          <a:bodyPr wrap="square" rtlCol="0">
            <a:spAutoFit/>
          </a:bodyPr>
          <a:lstStyle/>
          <a:p>
            <a:pPr algn="ctr">
              <a:lnSpc>
                <a:spcPct val="120000"/>
              </a:lnSpc>
            </a:pPr>
            <a:r>
              <a:rPr lang="en-US" altLang="ko-KR" sz="1200" dirty="0" err="1">
                <a:solidFill>
                  <a:schemeClr val="tx1">
                    <a:lumMod val="75000"/>
                    <a:lumOff val="25000"/>
                  </a:schemeClr>
                </a:solidFill>
                <a:cs typeface="Arial" pitchFamily="34" charset="0"/>
              </a:rPr>
              <a:t>Kondisinya</a:t>
            </a:r>
            <a:r>
              <a:rPr lang="en-US" altLang="ko-KR" sz="1200" dirty="0">
                <a:solidFill>
                  <a:schemeClr val="tx1">
                    <a:lumMod val="75000"/>
                    <a:lumOff val="25000"/>
                  </a:schemeClr>
                </a:solidFill>
                <a:cs typeface="Arial" pitchFamily="34" charset="0"/>
              </a:rPr>
              <a:t> : </a:t>
            </a:r>
            <a:r>
              <a:rPr lang="en-US" altLang="ko-KR" sz="1200" dirty="0" err="1">
                <a:solidFill>
                  <a:schemeClr val="tx1">
                    <a:lumMod val="75000"/>
                    <a:lumOff val="25000"/>
                  </a:schemeClr>
                </a:solidFill>
                <a:cs typeface="Arial" pitchFamily="34" charset="0"/>
              </a:rPr>
              <a:t>terdapat</a:t>
            </a:r>
            <a:r>
              <a:rPr lang="en-US" altLang="ko-KR" sz="1200" dirty="0">
                <a:solidFill>
                  <a:schemeClr val="tx1">
                    <a:lumMod val="75000"/>
                    <a:lumOff val="25000"/>
                  </a:schemeClr>
                </a:solidFill>
                <a:cs typeface="Arial" pitchFamily="34" charset="0"/>
              </a:rPr>
              <a:t> 2 operator yang </a:t>
            </a:r>
            <a:r>
              <a:rPr lang="en-US" altLang="ko-KR" sz="1200" dirty="0" err="1">
                <a:solidFill>
                  <a:schemeClr val="tx1">
                    <a:lumMod val="75000"/>
                    <a:lumOff val="25000"/>
                  </a:schemeClr>
                </a:solidFill>
                <a:cs typeface="Arial" pitchFamily="34" charset="0"/>
              </a:rPr>
              <a:t>menerima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panggilan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customer. </a:t>
            </a:r>
            <a:r>
              <a:rPr lang="en-US" altLang="ko-KR" sz="1200" dirty="0" err="1">
                <a:solidFill>
                  <a:schemeClr val="tx1">
                    <a:lumMod val="75000"/>
                    <a:lumOff val="25000"/>
                  </a:schemeClr>
                </a:solidFill>
                <a:cs typeface="Arial" pitchFamily="34" charset="0"/>
              </a:rPr>
              <a:t>Kemudian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panggilan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masuk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setiap</a:t>
            </a:r>
            <a:r>
              <a:rPr lang="en-US" altLang="ko-KR" sz="1200" dirty="0">
                <a:solidFill>
                  <a:schemeClr val="tx1">
                    <a:lumMod val="75000"/>
                    <a:lumOff val="25000"/>
                  </a:schemeClr>
                </a:solidFill>
                <a:cs typeface="Arial" pitchFamily="34" charset="0"/>
              </a:rPr>
              <a:t> 3 </a:t>
            </a:r>
            <a:r>
              <a:rPr lang="en-US" altLang="ko-KR" sz="1200" dirty="0" err="1">
                <a:solidFill>
                  <a:schemeClr val="tx1">
                    <a:lumMod val="75000"/>
                    <a:lumOff val="25000"/>
                  </a:schemeClr>
                </a:solidFill>
                <a:cs typeface="Arial" pitchFamily="34" charset="0"/>
              </a:rPr>
              <a:t>menit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customer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selanjutnya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diterima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oleh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satu</a:t>
            </a:r>
            <a:r>
              <a:rPr lang="en-US" altLang="ko-KR" sz="1200" dirty="0">
                <a:solidFill>
                  <a:schemeClr val="tx1">
                    <a:lumMod val="75000"/>
                    <a:lumOff val="25000"/>
                  </a:schemeClr>
                </a:solidFill>
                <a:cs typeface="Arial" pitchFamily="34" charset="0"/>
              </a:rPr>
              <a:t> operator. </a:t>
            </a:r>
            <a:r>
              <a:rPr lang="en-US" altLang="ko-KR" sz="1200" dirty="0" err="1">
                <a:solidFill>
                  <a:schemeClr val="tx1">
                    <a:lumMod val="75000"/>
                    <a:lumOff val="25000"/>
                  </a:schemeClr>
                </a:solidFill>
                <a:cs typeface="Arial" pitchFamily="34" charset="0"/>
              </a:rPr>
              <a:t>Masing-masing</a:t>
            </a:r>
            <a:r>
              <a:rPr lang="en-US" altLang="ko-KR" sz="1200" dirty="0">
                <a:solidFill>
                  <a:schemeClr val="tx1">
                    <a:lumMod val="75000"/>
                    <a:lumOff val="25000"/>
                  </a:schemeClr>
                </a:solidFill>
                <a:cs typeface="Arial" pitchFamily="34" charset="0"/>
              </a:rPr>
              <a:t> operator </a:t>
            </a:r>
            <a:r>
              <a:rPr lang="en-US" altLang="ko-KR" sz="1200" dirty="0" err="1">
                <a:solidFill>
                  <a:schemeClr val="tx1">
                    <a:lumMod val="75000"/>
                    <a:lumOff val="25000"/>
                  </a:schemeClr>
                </a:solidFill>
                <a:cs typeface="Arial" pitchFamily="34" charset="0"/>
              </a:rPr>
              <a:t>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melayani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panggilan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customer </a:t>
            </a:r>
            <a:r>
              <a:rPr lang="en-US" altLang="ko-KR" sz="1200" dirty="0" err="1">
                <a:solidFill>
                  <a:schemeClr val="tx1">
                    <a:lumMod val="75000"/>
                    <a:lumOff val="25000"/>
                  </a:schemeClr>
                </a:solidFill>
                <a:cs typeface="Arial" pitchFamily="34" charset="0"/>
              </a:rPr>
              <a:t>selama</a:t>
            </a:r>
            <a:r>
              <a:rPr lang="en-US" altLang="ko-KR" sz="1200" dirty="0">
                <a:solidFill>
                  <a:schemeClr val="tx1">
                    <a:lumMod val="75000"/>
                    <a:lumOff val="25000"/>
                  </a:schemeClr>
                </a:solidFill>
                <a:cs typeface="Arial" pitchFamily="34" charset="0"/>
              </a:rPr>
              <a:t> 5 </a:t>
            </a:r>
            <a:r>
              <a:rPr lang="en-US" altLang="ko-KR" sz="1200" dirty="0" err="1">
                <a:solidFill>
                  <a:schemeClr val="tx1">
                    <a:lumMod val="75000"/>
                    <a:lumOff val="25000"/>
                  </a:schemeClr>
                </a:solidFill>
                <a:cs typeface="Arial" pitchFamily="34" charset="0"/>
              </a:rPr>
              <a:t>menit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kasus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diasumsikan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tidak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variasi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waktu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antar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kedatangan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waktu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layanan</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690" y="1774369"/>
            <a:ext cx="4383156" cy="234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직사각형 2">
            <a:extLst>
              <a:ext uri="{FF2B5EF4-FFF2-40B4-BE49-F238E27FC236}">
                <a16:creationId xmlns:a16="http://schemas.microsoft.com/office/drawing/2014/main" id="{A96865CE-F335-4B81-A5F1-075A491F59B0}"/>
              </a:ext>
            </a:extLst>
          </p:cNvPr>
          <p:cNvSpPr/>
          <p:nvPr/>
        </p:nvSpPr>
        <p:spPr>
          <a:xfrm rot="19010559">
            <a:off x="793028" y="533625"/>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직사각형 3">
            <a:extLst>
              <a:ext uri="{FF2B5EF4-FFF2-40B4-BE49-F238E27FC236}">
                <a16:creationId xmlns:a16="http://schemas.microsoft.com/office/drawing/2014/main" id="{40948F31-48B5-447A-90EF-1103F1BFC52C}"/>
              </a:ext>
            </a:extLst>
          </p:cNvPr>
          <p:cNvSpPr/>
          <p:nvPr/>
        </p:nvSpPr>
        <p:spPr>
          <a:xfrm>
            <a:off x="793028" y="4720437"/>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직사각형 117">
            <a:extLst>
              <a:ext uri="{FF2B5EF4-FFF2-40B4-BE49-F238E27FC236}">
                <a16:creationId xmlns:a16="http://schemas.microsoft.com/office/drawing/2014/main" id="{6A41FB24-FD3D-4E89-89B3-A592DBDB819A}"/>
              </a:ext>
            </a:extLst>
          </p:cNvPr>
          <p:cNvSpPr/>
          <p:nvPr/>
        </p:nvSpPr>
        <p:spPr>
          <a:xfrm rot="1733981">
            <a:off x="116364" y="695956"/>
            <a:ext cx="820878" cy="82036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sz="2700" dirty="0"/>
          </a:p>
        </p:txBody>
      </p:sp>
      <p:sp>
        <p:nvSpPr>
          <p:cNvPr id="19" name="직사각형 118">
            <a:extLst>
              <a:ext uri="{FF2B5EF4-FFF2-40B4-BE49-F238E27FC236}">
                <a16:creationId xmlns:a16="http://schemas.microsoft.com/office/drawing/2014/main" id="{C3DFD94A-5B5A-4579-8EB3-39626A38760C}"/>
              </a:ext>
            </a:extLst>
          </p:cNvPr>
          <p:cNvSpPr/>
          <p:nvPr/>
        </p:nvSpPr>
        <p:spPr>
          <a:xfrm rot="19752306">
            <a:off x="558210" y="5403915"/>
            <a:ext cx="797474" cy="79819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700" dirty="0"/>
          </a:p>
        </p:txBody>
      </p:sp>
    </p:spTree>
    <p:extLst>
      <p:ext uri="{BB962C8B-B14F-4D97-AF65-F5344CB8AC3E}">
        <p14:creationId xmlns:p14="http://schemas.microsoft.com/office/powerpoint/2010/main" val="324860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A96865CE-F335-4B81-A5F1-075A491F59B0}"/>
              </a:ext>
            </a:extLst>
          </p:cNvPr>
          <p:cNvSpPr/>
          <p:nvPr/>
        </p:nvSpPr>
        <p:spPr>
          <a:xfrm rot="19010559">
            <a:off x="6648881" y="1034732"/>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직사각형 3">
            <a:extLst>
              <a:ext uri="{FF2B5EF4-FFF2-40B4-BE49-F238E27FC236}">
                <a16:creationId xmlns:a16="http://schemas.microsoft.com/office/drawing/2014/main" id="{40948F31-48B5-447A-90EF-1103F1BFC52C}"/>
              </a:ext>
            </a:extLst>
          </p:cNvPr>
          <p:cNvSpPr/>
          <p:nvPr/>
        </p:nvSpPr>
        <p:spPr>
          <a:xfrm>
            <a:off x="6749644" y="494610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4">
            <a:extLst>
              <a:ext uri="{FF2B5EF4-FFF2-40B4-BE49-F238E27FC236}">
                <a16:creationId xmlns:a16="http://schemas.microsoft.com/office/drawing/2014/main" id="{84E75B25-13E6-4BD4-AD64-67DDB68AD971}"/>
              </a:ext>
            </a:extLst>
          </p:cNvPr>
          <p:cNvSpPr/>
          <p:nvPr/>
        </p:nvSpPr>
        <p:spPr>
          <a:xfrm>
            <a:off x="7553854" y="303651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직사각형 7">
            <a:extLst>
              <a:ext uri="{FF2B5EF4-FFF2-40B4-BE49-F238E27FC236}">
                <a16:creationId xmlns:a16="http://schemas.microsoft.com/office/drawing/2014/main" id="{47006CEA-219C-494B-B57C-6B728C226DBF}"/>
              </a:ext>
            </a:extLst>
          </p:cNvPr>
          <p:cNvSpPr/>
          <p:nvPr/>
        </p:nvSpPr>
        <p:spPr>
          <a:xfrm>
            <a:off x="10746826" y="635635"/>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직사각형 8">
            <a:extLst>
              <a:ext uri="{FF2B5EF4-FFF2-40B4-BE49-F238E27FC236}">
                <a16:creationId xmlns:a16="http://schemas.microsoft.com/office/drawing/2014/main" id="{287DD349-0E78-4365-84FF-6168DCC001B0}"/>
              </a:ext>
            </a:extLst>
          </p:cNvPr>
          <p:cNvSpPr/>
          <p:nvPr/>
        </p:nvSpPr>
        <p:spPr>
          <a:xfrm>
            <a:off x="9148802" y="4624709"/>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직사각형 10">
            <a:extLst>
              <a:ext uri="{FF2B5EF4-FFF2-40B4-BE49-F238E27FC236}">
                <a16:creationId xmlns:a16="http://schemas.microsoft.com/office/drawing/2014/main" id="{EB52D5DD-0F7B-4936-AB3B-80486B9F36E8}"/>
              </a:ext>
            </a:extLst>
          </p:cNvPr>
          <p:cNvSpPr/>
          <p:nvPr/>
        </p:nvSpPr>
        <p:spPr>
          <a:xfrm>
            <a:off x="8351328" y="3843763"/>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 Placeholder 13">
            <a:extLst>
              <a:ext uri="{FF2B5EF4-FFF2-40B4-BE49-F238E27FC236}">
                <a16:creationId xmlns:a16="http://schemas.microsoft.com/office/drawing/2014/main" id="{BDCD5E4D-3E4F-42EC-BB6F-1FB36C855F5E}"/>
              </a:ext>
            </a:extLst>
          </p:cNvPr>
          <p:cNvSpPr txBox="1">
            <a:spLocks/>
          </p:cNvSpPr>
          <p:nvPr/>
        </p:nvSpPr>
        <p:spPr>
          <a:xfrm>
            <a:off x="848753" y="272699"/>
            <a:ext cx="5379765"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dirty="0">
                <a:ln w="0"/>
                <a:solidFill>
                  <a:schemeClr val="accent1"/>
                </a:solidFill>
                <a:effectLst>
                  <a:outerShdw blurRad="38100" dist="25400" dir="5400000" algn="ctr" rotWithShape="0">
                    <a:srgbClr val="6E747A">
                      <a:alpha val="43000"/>
                    </a:srgbClr>
                  </a:outerShdw>
                </a:effectLst>
                <a:latin typeface="+mj-lt"/>
                <a:cs typeface="Arial" pitchFamily="34" charset="0"/>
              </a:rPr>
              <a:t>Table time-slicing </a:t>
            </a:r>
            <a:r>
              <a:rPr lang="en-US" sz="3600" dirty="0" err="1">
                <a:ln w="0"/>
                <a:solidFill>
                  <a:schemeClr val="accent1"/>
                </a:solidFill>
                <a:effectLst>
                  <a:outerShdw blurRad="38100" dist="25400" dir="5400000" algn="ctr" rotWithShape="0">
                    <a:srgbClr val="6E747A">
                      <a:alpha val="43000"/>
                    </a:srgbClr>
                  </a:outerShdw>
                </a:effectLst>
                <a:latin typeface="+mj-lt"/>
                <a:cs typeface="Arial" pitchFamily="34" charset="0"/>
              </a:rPr>
              <a:t>appoarch</a:t>
            </a:r>
            <a:r>
              <a:rPr lang="en-US" sz="3600" dirty="0">
                <a:ln w="0"/>
                <a:solidFill>
                  <a:schemeClr val="accent1"/>
                </a:solidFill>
                <a:effectLst>
                  <a:outerShdw blurRad="38100" dist="25400" dir="5400000" algn="ctr" rotWithShape="0">
                    <a:srgbClr val="6E747A">
                      <a:alpha val="43000"/>
                    </a:srgbClr>
                  </a:outerShdw>
                </a:effectLst>
                <a:latin typeface="+mj-lt"/>
                <a:cs typeface="Arial" pitchFamily="34" charset="0"/>
              </a:rPr>
              <a:t>  “</a:t>
            </a:r>
            <a:r>
              <a:rPr lang="en-US" sz="3600" dirty="0" err="1">
                <a:ln w="0"/>
                <a:solidFill>
                  <a:schemeClr val="accent1"/>
                </a:solidFill>
                <a:effectLst>
                  <a:outerShdw blurRad="38100" dist="25400" dir="5400000" algn="ctr" rotWithShape="0">
                    <a:srgbClr val="6E747A">
                      <a:alpha val="43000"/>
                    </a:srgbClr>
                  </a:outerShdw>
                </a:effectLst>
                <a:latin typeface="+mj-lt"/>
                <a:cs typeface="Arial" pitchFamily="34" charset="0"/>
              </a:rPr>
              <a:t>Simulasi</a:t>
            </a:r>
            <a:r>
              <a:rPr lang="en-US" sz="3600" dirty="0">
                <a:ln w="0"/>
                <a:solidFill>
                  <a:schemeClr val="accent1"/>
                </a:solidFill>
                <a:effectLst>
                  <a:outerShdw blurRad="38100" dist="25400" dir="5400000" algn="ctr" rotWithShape="0">
                    <a:srgbClr val="6E747A">
                      <a:alpha val="43000"/>
                    </a:srgbClr>
                  </a:outerShdw>
                </a:effectLst>
                <a:latin typeface="+mj-lt"/>
                <a:cs typeface="Arial" pitchFamily="34" charset="0"/>
              </a:rPr>
              <a:t> </a:t>
            </a:r>
            <a:r>
              <a:rPr lang="en-US" sz="3600" dirty="0" err="1">
                <a:ln w="0"/>
                <a:solidFill>
                  <a:schemeClr val="accent1"/>
                </a:solidFill>
                <a:effectLst>
                  <a:outerShdw blurRad="38100" dist="25400" dir="5400000" algn="ctr" rotWithShape="0">
                    <a:srgbClr val="6E747A">
                      <a:alpha val="43000"/>
                    </a:srgbClr>
                  </a:outerShdw>
                </a:effectLst>
                <a:latin typeface="+mj-lt"/>
                <a:cs typeface="Arial" pitchFamily="34" charset="0"/>
              </a:rPr>
              <a:t>kerja</a:t>
            </a:r>
            <a:r>
              <a:rPr lang="en-US" sz="3600" dirty="0">
                <a:ln w="0"/>
                <a:solidFill>
                  <a:schemeClr val="accent1"/>
                </a:solidFill>
                <a:effectLst>
                  <a:outerShdw blurRad="38100" dist="25400" dir="5400000" algn="ctr" rotWithShape="0">
                    <a:srgbClr val="6E747A">
                      <a:alpha val="43000"/>
                    </a:srgbClr>
                  </a:outerShdw>
                </a:effectLst>
                <a:latin typeface="+mj-lt"/>
                <a:cs typeface="Arial" pitchFamily="34" charset="0"/>
              </a:rPr>
              <a:t> call center”</a:t>
            </a:r>
            <a:endParaRPr lang="en-US" altLang="ko-KR" sz="3600" dirty="0">
              <a:ln w="0"/>
              <a:solidFill>
                <a:schemeClr val="accent1"/>
              </a:solidFill>
              <a:effectLst>
                <a:outerShdw blurRad="38100" dist="25400" dir="5400000" algn="ctr" rotWithShape="0">
                  <a:srgbClr val="6E747A">
                    <a:alpha val="43000"/>
                  </a:srgbClr>
                </a:outerShdw>
              </a:effectLst>
              <a:latin typeface="+mj-lt"/>
              <a:cs typeface="Arial" pitchFamily="34" charset="0"/>
            </a:endParaRPr>
          </a:p>
        </p:txBody>
      </p:sp>
      <p:sp>
        <p:nvSpPr>
          <p:cNvPr id="36" name="TextBox 35">
            <a:extLst>
              <a:ext uri="{FF2B5EF4-FFF2-40B4-BE49-F238E27FC236}">
                <a16:creationId xmlns:a16="http://schemas.microsoft.com/office/drawing/2014/main" id="{FF24D8F5-EB2D-4DC5-BA57-85BB37A0ED26}"/>
              </a:ext>
            </a:extLst>
          </p:cNvPr>
          <p:cNvSpPr txBox="1"/>
          <p:nvPr/>
        </p:nvSpPr>
        <p:spPr>
          <a:xfrm>
            <a:off x="616107" y="4024544"/>
            <a:ext cx="4706668" cy="1200329"/>
          </a:xfrm>
          <a:prstGeom prst="rect">
            <a:avLst/>
          </a:prstGeom>
          <a:noFill/>
        </p:spPr>
        <p:txBody>
          <a:bodyPr wrap="square" rtlCol="0">
            <a:spAutoFit/>
          </a:bodyPr>
          <a:lstStyle/>
          <a:p>
            <a:pPr algn="just"/>
            <a:r>
              <a:rPr lang="en-US" sz="1200" dirty="0" err="1">
                <a:solidFill>
                  <a:schemeClr val="tx1">
                    <a:lumMod val="50000"/>
                    <a:lumOff val="50000"/>
                  </a:schemeClr>
                </a:solidFill>
              </a:rPr>
              <a:t>Pada</a:t>
            </a:r>
            <a:r>
              <a:rPr lang="en-US" sz="1200" dirty="0">
                <a:solidFill>
                  <a:schemeClr val="tx1">
                    <a:lumMod val="50000"/>
                    <a:lumOff val="50000"/>
                  </a:schemeClr>
                </a:solidFill>
              </a:rPr>
              <a:t> table yang </a:t>
            </a:r>
            <a:r>
              <a:rPr lang="en-US" sz="1200" dirty="0" err="1">
                <a:solidFill>
                  <a:schemeClr val="tx1">
                    <a:lumMod val="50000"/>
                    <a:lumOff val="50000"/>
                  </a:schemeClr>
                </a:solidFill>
              </a:rPr>
              <a:t>diberikan</a:t>
            </a:r>
            <a:r>
              <a:rPr lang="en-US" sz="1200" dirty="0">
                <a:solidFill>
                  <a:schemeClr val="tx1">
                    <a:lumMod val="50000"/>
                    <a:lumOff val="50000"/>
                  </a:schemeClr>
                </a:solidFill>
              </a:rPr>
              <a:t> </a:t>
            </a:r>
            <a:r>
              <a:rPr lang="en-US" sz="1200" dirty="0" err="1">
                <a:solidFill>
                  <a:schemeClr val="tx1">
                    <a:lumMod val="50000"/>
                    <a:lumOff val="50000"/>
                  </a:schemeClr>
                </a:solidFill>
              </a:rPr>
              <a:t>hanya</a:t>
            </a:r>
            <a:r>
              <a:rPr lang="en-US" sz="1200" dirty="0">
                <a:solidFill>
                  <a:schemeClr val="tx1">
                    <a:lumMod val="50000"/>
                    <a:lumOff val="50000"/>
                  </a:schemeClr>
                </a:solidFill>
              </a:rPr>
              <a:t> </a:t>
            </a:r>
            <a:r>
              <a:rPr lang="en-US" sz="1200" dirty="0" err="1">
                <a:solidFill>
                  <a:schemeClr val="tx1">
                    <a:lumMod val="50000"/>
                    <a:lumOff val="50000"/>
                  </a:schemeClr>
                </a:solidFill>
              </a:rPr>
              <a:t>menampilkan</a:t>
            </a:r>
            <a:r>
              <a:rPr lang="en-US" sz="1200" dirty="0">
                <a:solidFill>
                  <a:schemeClr val="tx1">
                    <a:lumMod val="50000"/>
                    <a:lumOff val="50000"/>
                  </a:schemeClr>
                </a:solidFill>
              </a:rPr>
              <a:t> </a:t>
            </a:r>
            <a:r>
              <a:rPr lang="en-US" sz="1200" dirty="0" err="1">
                <a:solidFill>
                  <a:schemeClr val="tx1">
                    <a:lumMod val="50000"/>
                    <a:lumOff val="50000"/>
                  </a:schemeClr>
                </a:solidFill>
              </a:rPr>
              <a:t>simulasi</a:t>
            </a:r>
            <a:r>
              <a:rPr lang="en-US" sz="1200" dirty="0">
                <a:solidFill>
                  <a:schemeClr val="tx1">
                    <a:lumMod val="50000"/>
                    <a:lumOff val="50000"/>
                  </a:schemeClr>
                </a:solidFill>
              </a:rPr>
              <a:t> call center </a:t>
            </a:r>
            <a:r>
              <a:rPr lang="en-US" sz="1200" dirty="0" err="1">
                <a:solidFill>
                  <a:schemeClr val="tx1">
                    <a:lumMod val="50000"/>
                    <a:lumOff val="50000"/>
                  </a:schemeClr>
                </a:solidFill>
              </a:rPr>
              <a:t>selama</a:t>
            </a:r>
            <a:r>
              <a:rPr lang="en-US" sz="1200" dirty="0">
                <a:solidFill>
                  <a:schemeClr val="tx1">
                    <a:lumMod val="50000"/>
                    <a:lumOff val="50000"/>
                  </a:schemeClr>
                </a:solidFill>
              </a:rPr>
              <a:t> 24 </a:t>
            </a:r>
            <a:r>
              <a:rPr lang="en-US" sz="1200" dirty="0" err="1">
                <a:solidFill>
                  <a:schemeClr val="tx1">
                    <a:lumMod val="50000"/>
                    <a:lumOff val="50000"/>
                  </a:schemeClr>
                </a:solidFill>
              </a:rPr>
              <a:t>menit</a:t>
            </a:r>
            <a:r>
              <a:rPr lang="en-US" sz="1200" dirty="0">
                <a:solidFill>
                  <a:schemeClr val="tx1">
                    <a:lumMod val="50000"/>
                    <a:lumOff val="50000"/>
                  </a:schemeClr>
                </a:solidFill>
              </a:rPr>
              <a:t>, </a:t>
            </a:r>
            <a:r>
              <a:rPr lang="en-US" sz="1200" dirty="0" err="1">
                <a:solidFill>
                  <a:schemeClr val="tx1">
                    <a:lumMod val="50000"/>
                    <a:lumOff val="50000"/>
                  </a:schemeClr>
                </a:solidFill>
              </a:rPr>
              <a:t>dimana</a:t>
            </a:r>
            <a:r>
              <a:rPr lang="en-US" sz="1200" dirty="0">
                <a:solidFill>
                  <a:schemeClr val="tx1">
                    <a:lumMod val="50000"/>
                    <a:lumOff val="50000"/>
                  </a:schemeClr>
                </a:solidFill>
              </a:rPr>
              <a:t> ∆t – </a:t>
            </a:r>
            <a:r>
              <a:rPr lang="en-US" sz="1200" dirty="0" err="1">
                <a:solidFill>
                  <a:schemeClr val="tx1">
                    <a:lumMod val="50000"/>
                    <a:lumOff val="50000"/>
                  </a:schemeClr>
                </a:solidFill>
              </a:rPr>
              <a:t>nya</a:t>
            </a:r>
            <a:r>
              <a:rPr lang="en-US" sz="1200" dirty="0">
                <a:solidFill>
                  <a:schemeClr val="tx1">
                    <a:lumMod val="50000"/>
                    <a:lumOff val="50000"/>
                  </a:schemeClr>
                </a:solidFill>
              </a:rPr>
              <a:t> di set 1 </a:t>
            </a:r>
            <a:r>
              <a:rPr lang="en-US" sz="1200" dirty="0" err="1">
                <a:solidFill>
                  <a:schemeClr val="tx1">
                    <a:lumMod val="50000"/>
                    <a:lumOff val="50000"/>
                  </a:schemeClr>
                </a:solidFill>
              </a:rPr>
              <a:t>menit</a:t>
            </a:r>
            <a:r>
              <a:rPr lang="en-US" sz="1200" dirty="0">
                <a:solidFill>
                  <a:schemeClr val="tx1">
                    <a:lumMod val="50000"/>
                    <a:lumOff val="50000"/>
                  </a:schemeClr>
                </a:solidFill>
              </a:rPr>
              <a:t>. </a:t>
            </a:r>
            <a:r>
              <a:rPr lang="en-US" sz="1200" dirty="0" err="1">
                <a:solidFill>
                  <a:schemeClr val="tx1">
                    <a:lumMod val="50000"/>
                    <a:lumOff val="50000"/>
                  </a:schemeClr>
                </a:solidFill>
              </a:rPr>
              <a:t>Kolom</a:t>
            </a:r>
            <a:r>
              <a:rPr lang="en-US" sz="1200" dirty="0">
                <a:solidFill>
                  <a:schemeClr val="tx1">
                    <a:lumMod val="50000"/>
                    <a:lumOff val="50000"/>
                  </a:schemeClr>
                </a:solidFill>
              </a:rPr>
              <a:t> call arrival </a:t>
            </a:r>
            <a:r>
              <a:rPr lang="en-US" sz="1200" dirty="0" err="1">
                <a:solidFill>
                  <a:schemeClr val="tx1">
                    <a:lumMod val="50000"/>
                    <a:lumOff val="50000"/>
                  </a:schemeClr>
                </a:solidFill>
              </a:rPr>
              <a:t>menampilkan</a:t>
            </a:r>
            <a:r>
              <a:rPr lang="en-US" sz="1200" dirty="0">
                <a:solidFill>
                  <a:schemeClr val="tx1">
                    <a:lumMod val="50000"/>
                    <a:lumOff val="50000"/>
                  </a:schemeClr>
                </a:solidFill>
              </a:rPr>
              <a:t> </a:t>
            </a:r>
            <a:r>
              <a:rPr lang="en-US" sz="1200" dirty="0" err="1">
                <a:solidFill>
                  <a:schemeClr val="tx1">
                    <a:lumMod val="50000"/>
                    <a:lumOff val="50000"/>
                  </a:schemeClr>
                </a:solidFill>
              </a:rPr>
              <a:t>waktu</a:t>
            </a:r>
            <a:r>
              <a:rPr lang="en-US" sz="1200" dirty="0">
                <a:solidFill>
                  <a:schemeClr val="tx1">
                    <a:lumMod val="50000"/>
                    <a:lumOff val="50000"/>
                  </a:schemeClr>
                </a:solidFill>
              </a:rPr>
              <a:t> yang </a:t>
            </a:r>
            <a:r>
              <a:rPr lang="en-US" sz="1200" dirty="0" err="1">
                <a:solidFill>
                  <a:schemeClr val="tx1">
                    <a:lumMod val="50000"/>
                    <a:lumOff val="50000"/>
                  </a:schemeClr>
                </a:solidFill>
              </a:rPr>
              <a:t>tersisa</a:t>
            </a:r>
            <a:r>
              <a:rPr lang="en-US" sz="1200" dirty="0">
                <a:solidFill>
                  <a:schemeClr val="tx1">
                    <a:lumMod val="50000"/>
                    <a:lumOff val="50000"/>
                  </a:schemeClr>
                </a:solidFill>
              </a:rPr>
              <a:t> </a:t>
            </a:r>
            <a:r>
              <a:rPr lang="en-US" sz="1200" dirty="0" err="1">
                <a:solidFill>
                  <a:schemeClr val="tx1">
                    <a:lumMod val="50000"/>
                    <a:lumOff val="50000"/>
                  </a:schemeClr>
                </a:solidFill>
              </a:rPr>
              <a:t>hingga</a:t>
            </a:r>
            <a:r>
              <a:rPr lang="en-US" sz="1200" dirty="0">
                <a:solidFill>
                  <a:schemeClr val="tx1">
                    <a:lumMod val="50000"/>
                    <a:lumOff val="50000"/>
                  </a:schemeClr>
                </a:solidFill>
              </a:rPr>
              <a:t> </a:t>
            </a:r>
            <a:r>
              <a:rPr lang="en-US" sz="1200" dirty="0" err="1">
                <a:solidFill>
                  <a:schemeClr val="tx1">
                    <a:lumMod val="50000"/>
                    <a:lumOff val="50000"/>
                  </a:schemeClr>
                </a:solidFill>
              </a:rPr>
              <a:t>panggilan</a:t>
            </a:r>
            <a:r>
              <a:rPr lang="en-US" sz="1200" dirty="0">
                <a:solidFill>
                  <a:schemeClr val="tx1">
                    <a:lumMod val="50000"/>
                    <a:lumOff val="50000"/>
                  </a:schemeClr>
                </a:solidFill>
              </a:rPr>
              <a:t>  </a:t>
            </a:r>
            <a:r>
              <a:rPr lang="en-US" sz="1200" dirty="0" err="1">
                <a:solidFill>
                  <a:schemeClr val="tx1">
                    <a:lumMod val="50000"/>
                    <a:lumOff val="50000"/>
                  </a:schemeClr>
                </a:solidFill>
              </a:rPr>
              <a:t>dari</a:t>
            </a:r>
            <a:r>
              <a:rPr lang="en-US" sz="1200" dirty="0">
                <a:solidFill>
                  <a:schemeClr val="tx1">
                    <a:lumMod val="50000"/>
                    <a:lumOff val="50000"/>
                  </a:schemeClr>
                </a:solidFill>
              </a:rPr>
              <a:t> customer </a:t>
            </a:r>
            <a:r>
              <a:rPr lang="en-US" sz="1200" dirty="0" err="1">
                <a:solidFill>
                  <a:schemeClr val="tx1">
                    <a:lumMod val="50000"/>
                    <a:lumOff val="50000"/>
                  </a:schemeClr>
                </a:solidFill>
              </a:rPr>
              <a:t>tiba</a:t>
            </a:r>
            <a:r>
              <a:rPr lang="en-US" sz="1200" dirty="0">
                <a:solidFill>
                  <a:schemeClr val="tx1">
                    <a:lumMod val="50000"/>
                    <a:lumOff val="50000"/>
                  </a:schemeClr>
                </a:solidFill>
              </a:rPr>
              <a:t>. </a:t>
            </a:r>
            <a:r>
              <a:rPr lang="en-US" sz="1200" dirty="0" err="1">
                <a:solidFill>
                  <a:schemeClr val="tx1">
                    <a:lumMod val="50000"/>
                    <a:lumOff val="50000"/>
                  </a:schemeClr>
                </a:solidFill>
              </a:rPr>
              <a:t>Kemudian</a:t>
            </a:r>
            <a:r>
              <a:rPr lang="en-US" sz="1200" dirty="0">
                <a:solidFill>
                  <a:schemeClr val="tx1">
                    <a:lumMod val="50000"/>
                    <a:lumOff val="50000"/>
                  </a:schemeClr>
                </a:solidFill>
              </a:rPr>
              <a:t> </a:t>
            </a:r>
            <a:r>
              <a:rPr lang="en-US" sz="1200" dirty="0" err="1">
                <a:solidFill>
                  <a:schemeClr val="tx1">
                    <a:lumMod val="50000"/>
                    <a:lumOff val="50000"/>
                  </a:schemeClr>
                </a:solidFill>
              </a:rPr>
              <a:t>untuk</a:t>
            </a:r>
            <a:r>
              <a:rPr lang="en-US" sz="1200" dirty="0">
                <a:solidFill>
                  <a:schemeClr val="tx1">
                    <a:lumMod val="50000"/>
                    <a:lumOff val="50000"/>
                  </a:schemeClr>
                </a:solidFill>
              </a:rPr>
              <a:t> </a:t>
            </a:r>
            <a:r>
              <a:rPr lang="en-US" sz="1200" dirty="0" err="1">
                <a:solidFill>
                  <a:schemeClr val="tx1">
                    <a:lumMod val="50000"/>
                    <a:lumOff val="50000"/>
                  </a:schemeClr>
                </a:solidFill>
              </a:rPr>
              <a:t>kolom</a:t>
            </a:r>
            <a:r>
              <a:rPr lang="en-US" sz="1200" dirty="0">
                <a:solidFill>
                  <a:schemeClr val="tx1">
                    <a:lumMod val="50000"/>
                    <a:lumOff val="50000"/>
                  </a:schemeClr>
                </a:solidFill>
              </a:rPr>
              <a:t> Operator 1 </a:t>
            </a:r>
            <a:r>
              <a:rPr lang="en-US" sz="1200" dirty="0" err="1">
                <a:solidFill>
                  <a:schemeClr val="tx1">
                    <a:lumMod val="50000"/>
                    <a:lumOff val="50000"/>
                  </a:schemeClr>
                </a:solidFill>
              </a:rPr>
              <a:t>dan</a:t>
            </a:r>
            <a:r>
              <a:rPr lang="en-US" sz="1200" dirty="0">
                <a:solidFill>
                  <a:schemeClr val="tx1">
                    <a:lumMod val="50000"/>
                    <a:lumOff val="50000"/>
                  </a:schemeClr>
                </a:solidFill>
              </a:rPr>
              <a:t> Operator 2 </a:t>
            </a:r>
            <a:r>
              <a:rPr lang="en-US" sz="1200" dirty="0" err="1">
                <a:solidFill>
                  <a:schemeClr val="tx1">
                    <a:lumMod val="50000"/>
                    <a:lumOff val="50000"/>
                  </a:schemeClr>
                </a:solidFill>
              </a:rPr>
              <a:t>menampilkan</a:t>
            </a:r>
            <a:r>
              <a:rPr lang="en-US" sz="1200" dirty="0">
                <a:solidFill>
                  <a:schemeClr val="tx1">
                    <a:lumMod val="50000"/>
                    <a:lumOff val="50000"/>
                  </a:schemeClr>
                </a:solidFill>
              </a:rPr>
              <a:t> </a:t>
            </a:r>
            <a:r>
              <a:rPr lang="en-US" sz="1200" dirty="0" err="1">
                <a:solidFill>
                  <a:schemeClr val="tx1">
                    <a:lumMod val="50000"/>
                    <a:lumOff val="50000"/>
                  </a:schemeClr>
                </a:solidFill>
              </a:rPr>
              <a:t>waktu</a:t>
            </a:r>
            <a:r>
              <a:rPr lang="en-US" sz="1200" dirty="0">
                <a:solidFill>
                  <a:schemeClr val="tx1">
                    <a:lumMod val="50000"/>
                    <a:lumOff val="50000"/>
                  </a:schemeClr>
                </a:solidFill>
              </a:rPr>
              <a:t> </a:t>
            </a:r>
            <a:r>
              <a:rPr lang="en-US" sz="1200" dirty="0" err="1">
                <a:solidFill>
                  <a:schemeClr val="tx1">
                    <a:lumMod val="50000"/>
                    <a:lumOff val="50000"/>
                  </a:schemeClr>
                </a:solidFill>
              </a:rPr>
              <a:t>dalam</a:t>
            </a:r>
            <a:r>
              <a:rPr lang="en-US" sz="1200" dirty="0">
                <a:solidFill>
                  <a:schemeClr val="tx1">
                    <a:lumMod val="50000"/>
                    <a:lumOff val="50000"/>
                  </a:schemeClr>
                </a:solidFill>
              </a:rPr>
              <a:t> </a:t>
            </a:r>
            <a:r>
              <a:rPr lang="en-US" sz="1200" dirty="0" err="1">
                <a:solidFill>
                  <a:schemeClr val="tx1">
                    <a:lumMod val="50000"/>
                    <a:lumOff val="50000"/>
                  </a:schemeClr>
                </a:solidFill>
              </a:rPr>
              <a:t>penerimaan</a:t>
            </a:r>
            <a:r>
              <a:rPr lang="en-US" sz="1200" dirty="0">
                <a:solidFill>
                  <a:schemeClr val="tx1">
                    <a:lumMod val="50000"/>
                    <a:lumOff val="50000"/>
                  </a:schemeClr>
                </a:solidFill>
              </a:rPr>
              <a:t> </a:t>
            </a:r>
            <a:r>
              <a:rPr lang="en-US" sz="1200" dirty="0" err="1">
                <a:solidFill>
                  <a:schemeClr val="tx1">
                    <a:lumMod val="50000"/>
                    <a:lumOff val="50000"/>
                  </a:schemeClr>
                </a:solidFill>
              </a:rPr>
              <a:t>panggilan</a:t>
            </a:r>
            <a:r>
              <a:rPr lang="en-US" sz="1200" dirty="0">
                <a:solidFill>
                  <a:schemeClr val="tx1">
                    <a:lumMod val="50000"/>
                    <a:lumOff val="50000"/>
                  </a:schemeClr>
                </a:solidFill>
              </a:rPr>
              <a:t> </a:t>
            </a:r>
            <a:r>
              <a:rPr lang="en-US" sz="1200" dirty="0" err="1">
                <a:solidFill>
                  <a:schemeClr val="tx1">
                    <a:lumMod val="50000"/>
                    <a:lumOff val="50000"/>
                  </a:schemeClr>
                </a:solidFill>
              </a:rPr>
              <a:t>oleh</a:t>
            </a:r>
            <a:r>
              <a:rPr lang="en-US" sz="1200" dirty="0">
                <a:solidFill>
                  <a:schemeClr val="tx1">
                    <a:lumMod val="50000"/>
                    <a:lumOff val="50000"/>
                  </a:schemeClr>
                </a:solidFill>
              </a:rPr>
              <a:t> operator. </a:t>
            </a:r>
          </a:p>
          <a:p>
            <a:endParaRPr lang="ko-KR" altLang="en-US" sz="1200" dirty="0">
              <a:solidFill>
                <a:schemeClr val="tx1">
                  <a:lumMod val="75000"/>
                  <a:lumOff val="25000"/>
                </a:schemeClr>
              </a:solidFill>
              <a:cs typeface="Arial" pitchFamily="34" charset="0"/>
            </a:endParaRPr>
          </a:p>
        </p:txBody>
      </p:sp>
      <p:sp>
        <p:nvSpPr>
          <p:cNvPr id="15" name="직사각형 117">
            <a:extLst>
              <a:ext uri="{FF2B5EF4-FFF2-40B4-BE49-F238E27FC236}">
                <a16:creationId xmlns:a16="http://schemas.microsoft.com/office/drawing/2014/main" id="{6A41FB24-FD3D-4E89-89B3-A592DBDB819A}"/>
              </a:ext>
            </a:extLst>
          </p:cNvPr>
          <p:cNvSpPr/>
          <p:nvPr/>
        </p:nvSpPr>
        <p:spPr>
          <a:xfrm rot="1733981">
            <a:off x="5054830" y="2658919"/>
            <a:ext cx="797474" cy="79819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sz="2700" dirty="0"/>
          </a:p>
        </p:txBody>
      </p:sp>
      <p:sp>
        <p:nvSpPr>
          <p:cNvPr id="16" name="직사각형 118">
            <a:extLst>
              <a:ext uri="{FF2B5EF4-FFF2-40B4-BE49-F238E27FC236}">
                <a16:creationId xmlns:a16="http://schemas.microsoft.com/office/drawing/2014/main" id="{C3DFD94A-5B5A-4579-8EB3-39626A38760C}"/>
              </a:ext>
            </a:extLst>
          </p:cNvPr>
          <p:cNvSpPr/>
          <p:nvPr/>
        </p:nvSpPr>
        <p:spPr>
          <a:xfrm rot="19752306">
            <a:off x="5241475" y="5576176"/>
            <a:ext cx="797474" cy="79819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700" dirty="0"/>
          </a:p>
        </p:txBody>
      </p:sp>
      <p:sp>
        <p:nvSpPr>
          <p:cNvPr id="17" name="직사각형 119">
            <a:extLst>
              <a:ext uri="{FF2B5EF4-FFF2-40B4-BE49-F238E27FC236}">
                <a16:creationId xmlns:a16="http://schemas.microsoft.com/office/drawing/2014/main" id="{CBC36B82-7EAD-43AB-ACB7-87E939E12576}"/>
              </a:ext>
            </a:extLst>
          </p:cNvPr>
          <p:cNvSpPr/>
          <p:nvPr/>
        </p:nvSpPr>
        <p:spPr>
          <a:xfrm rot="21243574">
            <a:off x="6267682" y="3201017"/>
            <a:ext cx="797474" cy="79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315" y="635634"/>
            <a:ext cx="4609382" cy="6036659"/>
          </a:xfrm>
          <a:prstGeom prst="rect">
            <a:avLst/>
          </a:prstGeom>
          <a:ln w="57150">
            <a:solidFill>
              <a:schemeClr val="accent1"/>
            </a:solidFill>
          </a:ln>
        </p:spPr>
      </p:pic>
      <p:sp>
        <p:nvSpPr>
          <p:cNvPr id="12" name="Rectangle 11"/>
          <p:cNvSpPr/>
          <p:nvPr/>
        </p:nvSpPr>
        <p:spPr>
          <a:xfrm>
            <a:off x="279037" y="3916822"/>
            <a:ext cx="441146" cy="707886"/>
          </a:xfrm>
          <a:prstGeom prst="rect">
            <a:avLst/>
          </a:prstGeom>
        </p:spPr>
        <p:txBody>
          <a:bodyPr wrap="none">
            <a:spAutoFit/>
          </a:bodyPr>
          <a:lstStyle/>
          <a:p>
            <a:r>
              <a:rPr lang="en-US" altLang="ko-KR" sz="4000" b="1" dirty="0">
                <a:solidFill>
                  <a:schemeClr val="accent1"/>
                </a:solidFill>
                <a:latin typeface="Arial" pitchFamily="34" charset="0"/>
                <a:cs typeface="Arial" pitchFamily="34" charset="0"/>
              </a:rPr>
              <a:t>“</a:t>
            </a:r>
            <a:endParaRPr lang="en-US" sz="4000" dirty="0"/>
          </a:p>
        </p:txBody>
      </p:sp>
      <p:sp>
        <p:nvSpPr>
          <p:cNvPr id="18" name="Rectangle 17"/>
          <p:cNvSpPr/>
          <p:nvPr/>
        </p:nvSpPr>
        <p:spPr>
          <a:xfrm rot="10800000">
            <a:off x="5199066" y="4466667"/>
            <a:ext cx="441146" cy="707886"/>
          </a:xfrm>
          <a:prstGeom prst="rect">
            <a:avLst/>
          </a:prstGeom>
        </p:spPr>
        <p:txBody>
          <a:bodyPr wrap="none">
            <a:spAutoFit/>
          </a:bodyPr>
          <a:lstStyle/>
          <a:p>
            <a:r>
              <a:rPr lang="en-US" altLang="ko-KR" sz="4000" b="1" dirty="0">
                <a:solidFill>
                  <a:schemeClr val="accent1"/>
                </a:solidFill>
                <a:latin typeface="Arial" pitchFamily="34" charset="0"/>
                <a:cs typeface="Arial" pitchFamily="34" charset="0"/>
              </a:rPr>
              <a:t>“</a:t>
            </a:r>
            <a:endParaRPr lang="en-US" sz="4000" dirty="0"/>
          </a:p>
        </p:txBody>
      </p:sp>
    </p:spTree>
    <p:extLst>
      <p:ext uri="{BB962C8B-B14F-4D97-AF65-F5344CB8AC3E}">
        <p14:creationId xmlns:p14="http://schemas.microsoft.com/office/powerpoint/2010/main" val="40374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69033" y="0"/>
            <a:ext cx="2688299" cy="685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400"/>
          </a:p>
        </p:txBody>
      </p:sp>
      <p:sp>
        <p:nvSpPr>
          <p:cNvPr id="20" name="Text Placeholder 1"/>
          <p:cNvSpPr txBox="1">
            <a:spLocks/>
          </p:cNvSpPr>
          <p:nvPr/>
        </p:nvSpPr>
        <p:spPr>
          <a:xfrm>
            <a:off x="9013048" y="2468728"/>
            <a:ext cx="240026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ko-KR" sz="3000" b="1" dirty="0">
                <a:solidFill>
                  <a:schemeClr val="bg1"/>
                </a:solidFill>
                <a:latin typeface="+mj-lt"/>
                <a:cs typeface="Arial" pitchFamily="34" charset="0"/>
              </a:rPr>
              <a:t>MASALAH PADA PENDEKATAN TIME-SLICING</a:t>
            </a:r>
            <a:endParaRPr lang="ko-KR" altLang="en-US" sz="3000" b="1" dirty="0">
              <a:solidFill>
                <a:schemeClr val="bg1"/>
              </a:solidFill>
              <a:latin typeface="+mj-lt"/>
              <a:cs typeface="Arial" pitchFamily="34" charset="0"/>
            </a:endParaRPr>
          </a:p>
        </p:txBody>
      </p:sp>
      <p:grpSp>
        <p:nvGrpSpPr>
          <p:cNvPr id="21" name="Group 20"/>
          <p:cNvGrpSpPr/>
          <p:nvPr/>
        </p:nvGrpSpPr>
        <p:grpSpPr>
          <a:xfrm>
            <a:off x="852143" y="2646882"/>
            <a:ext cx="3648405" cy="1564235"/>
            <a:chOff x="3687661" y="1203599"/>
            <a:chExt cx="2252491" cy="1173177"/>
          </a:xfrm>
        </p:grpSpPr>
        <p:sp>
          <p:nvSpPr>
            <p:cNvPr id="22" name="TextBox 21"/>
            <p:cNvSpPr txBox="1"/>
            <p:nvPr/>
          </p:nvSpPr>
          <p:spPr>
            <a:xfrm>
              <a:off x="3687661" y="1568862"/>
              <a:ext cx="2252491" cy="807914"/>
            </a:xfrm>
            <a:prstGeom prst="rect">
              <a:avLst/>
            </a:prstGeom>
            <a:noFill/>
          </p:spPr>
          <p:txBody>
            <a:bodyPr wrap="square" rtlCol="0">
              <a:spAutoFit/>
            </a:bodyPr>
            <a:lstStyle/>
            <a:p>
              <a:r>
                <a:rPr lang="en-US" altLang="ko-KR" sz="1600" dirty="0" err="1">
                  <a:solidFill>
                    <a:schemeClr val="tx1">
                      <a:lumMod val="75000"/>
                      <a:lumOff val="25000"/>
                    </a:schemeClr>
                  </a:solidFill>
                  <a:cs typeface="Arial" pitchFamily="34" charset="0"/>
                </a:rPr>
                <a:t>pendekatan</a:t>
              </a:r>
              <a:r>
                <a:rPr lang="en-US" altLang="ko-KR" sz="1600" dirty="0">
                  <a:solidFill>
                    <a:schemeClr val="tx1">
                      <a:lumMod val="75000"/>
                      <a:lumOff val="25000"/>
                    </a:schemeClr>
                  </a:solidFill>
                  <a:cs typeface="Arial" pitchFamily="34" charset="0"/>
                </a:rPr>
                <a:t> time-slicing </a:t>
              </a:r>
              <a:r>
                <a:rPr lang="en-US" altLang="ko-KR" sz="1600" dirty="0" err="1">
                  <a:solidFill>
                    <a:schemeClr val="tx1">
                      <a:lumMod val="75000"/>
                      <a:lumOff val="25000"/>
                    </a:schemeClr>
                  </a:solidFill>
                  <a:cs typeface="Arial" pitchFamily="34" charset="0"/>
                </a:rPr>
                <a:t>akan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menjadi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tidak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efisien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ketika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dihadapkan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pada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kondisi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dimana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simulasi</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dibangun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menjadi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besar</a:t>
              </a:r>
              <a:r>
                <a:rPr lang="en-US" altLang="ko-KR" sz="1600" dirty="0">
                  <a:solidFill>
                    <a:schemeClr val="tx1">
                      <a:lumMod val="75000"/>
                      <a:lumOff val="25000"/>
                    </a:schemeClr>
                  </a:solidFill>
                  <a:cs typeface="Arial" pitchFamily="34" charset="0"/>
                </a:rPr>
                <a:t>.</a:t>
              </a:r>
            </a:p>
          </p:txBody>
        </p:sp>
        <p:sp>
          <p:nvSpPr>
            <p:cNvPr id="23" name="TextBox 22"/>
            <p:cNvSpPr txBox="1"/>
            <p:nvPr/>
          </p:nvSpPr>
          <p:spPr>
            <a:xfrm>
              <a:off x="3687661" y="1203599"/>
              <a:ext cx="2252491" cy="284742"/>
            </a:xfrm>
            <a:prstGeom prst="rect">
              <a:avLst/>
            </a:prstGeom>
            <a:noFill/>
          </p:spPr>
          <p:txBody>
            <a:bodyPr wrap="square" rtlCol="0">
              <a:spAutoFit/>
            </a:bodyPr>
            <a:lstStyle/>
            <a:p>
              <a:pPr algn="ctr"/>
              <a:r>
                <a:rPr lang="en-US" altLang="ko-KR" sz="1867" b="1" dirty="0" err="1">
                  <a:solidFill>
                    <a:schemeClr val="tx1">
                      <a:lumMod val="75000"/>
                      <a:lumOff val="25000"/>
                    </a:schemeClr>
                  </a:solidFill>
                  <a:cs typeface="Arial" pitchFamily="34" charset="0"/>
                </a:rPr>
                <a:t>Tidak</a:t>
              </a:r>
              <a:r>
                <a:rPr lang="en-US" altLang="ko-KR" sz="1867" b="1" dirty="0">
                  <a:solidFill>
                    <a:schemeClr val="tx1">
                      <a:lumMod val="75000"/>
                      <a:lumOff val="25000"/>
                    </a:schemeClr>
                  </a:solidFill>
                  <a:cs typeface="Arial" pitchFamily="34" charset="0"/>
                </a:rPr>
                <a:t> </a:t>
              </a:r>
              <a:r>
                <a:rPr lang="en-US" altLang="ko-KR" sz="1867" b="1" dirty="0" err="1">
                  <a:solidFill>
                    <a:schemeClr val="tx1">
                      <a:lumMod val="75000"/>
                      <a:lumOff val="25000"/>
                    </a:schemeClr>
                  </a:solidFill>
                  <a:cs typeface="Arial" pitchFamily="34" charset="0"/>
                </a:rPr>
                <a:t>Efisien</a:t>
              </a:r>
              <a:endParaRPr lang="ko-KR" altLang="en-US" sz="1867" b="1" dirty="0">
                <a:solidFill>
                  <a:schemeClr val="tx1">
                    <a:lumMod val="75000"/>
                    <a:lumOff val="25000"/>
                  </a:schemeClr>
                </a:solidFill>
                <a:cs typeface="Arial" pitchFamily="34" charset="0"/>
              </a:endParaRPr>
            </a:p>
          </p:txBody>
        </p:sp>
      </p:grpSp>
      <p:grpSp>
        <p:nvGrpSpPr>
          <p:cNvPr id="9" name="Group 8"/>
          <p:cNvGrpSpPr/>
          <p:nvPr/>
        </p:nvGrpSpPr>
        <p:grpSpPr>
          <a:xfrm>
            <a:off x="4860588" y="2513452"/>
            <a:ext cx="3648405" cy="2302901"/>
            <a:chOff x="3687661" y="1203598"/>
            <a:chExt cx="2252491" cy="1727176"/>
          </a:xfrm>
        </p:grpSpPr>
        <p:sp>
          <p:nvSpPr>
            <p:cNvPr id="10" name="TextBox 9"/>
            <p:cNvSpPr txBox="1"/>
            <p:nvPr/>
          </p:nvSpPr>
          <p:spPr>
            <a:xfrm>
              <a:off x="3687661" y="1568862"/>
              <a:ext cx="2252491" cy="1361912"/>
            </a:xfrm>
            <a:prstGeom prst="rect">
              <a:avLst/>
            </a:prstGeom>
            <a:noFill/>
          </p:spPr>
          <p:txBody>
            <a:bodyPr wrap="square" rtlCol="0">
              <a:spAutoFit/>
            </a:bodyPr>
            <a:lstStyle/>
            <a:p>
              <a:r>
                <a:rPr lang="en-US" altLang="ko-KR" sz="1600" dirty="0" err="1">
                  <a:solidFill>
                    <a:schemeClr val="tx1">
                      <a:lumMod val="75000"/>
                      <a:lumOff val="25000"/>
                    </a:schemeClr>
                  </a:solidFill>
                  <a:cs typeface="Arial" pitchFamily="34" charset="0"/>
                </a:rPr>
                <a:t>pada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sebagian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besar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simulasi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durasi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dari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suatu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aktivitas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tidak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dapat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dihitung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bilangan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bulat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Terdapat</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juga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variasi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waktu</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luas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aktivitas</a:t>
              </a:r>
              <a:r>
                <a:rPr lang="en-US" altLang="ko-KR" sz="1600" dirty="0">
                  <a:solidFill>
                    <a:schemeClr val="tx1">
                      <a:lumMod val="75000"/>
                      <a:lumOff val="25000"/>
                    </a:schemeClr>
                  </a:solidFill>
                  <a:cs typeface="Arial" pitchFamily="34" charset="0"/>
                </a:rPr>
                <a:t> di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model, </a:t>
              </a:r>
              <a:r>
                <a:rPr lang="en-US" altLang="ko-KR" sz="1600" dirty="0" err="1">
                  <a:solidFill>
                    <a:schemeClr val="tx1">
                      <a:lumMod val="75000"/>
                      <a:lumOff val="25000"/>
                    </a:schemeClr>
                  </a:solidFill>
                  <a:cs typeface="Arial" pitchFamily="34" charset="0"/>
                </a:rPr>
                <a:t>kemungkinannya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bisa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detik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atau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kurang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hingga</a:t>
              </a:r>
              <a:r>
                <a:rPr lang="en-US" altLang="ko-KR" sz="1600" dirty="0">
                  <a:solidFill>
                    <a:schemeClr val="tx1">
                      <a:lumMod val="75000"/>
                      <a:lumOff val="25000"/>
                    </a:schemeClr>
                  </a:solidFill>
                  <a:cs typeface="Arial" pitchFamily="34" charset="0"/>
                </a:rPr>
                <a:t> jam, </a:t>
              </a:r>
              <a:r>
                <a:rPr lang="en-US" altLang="ko-KR" sz="1600" dirty="0" err="1">
                  <a:solidFill>
                    <a:schemeClr val="tx1">
                      <a:lumMod val="75000"/>
                      <a:lumOff val="25000"/>
                    </a:schemeClr>
                  </a:solidFill>
                  <a:cs typeface="Arial" pitchFamily="34" charset="0"/>
                </a:rPr>
                <a:t>hari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minggu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atau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lebih</a:t>
              </a:r>
              <a:r>
                <a:rPr lang="en-US" altLang="ko-KR" sz="1600" dirty="0">
                  <a:solidFill>
                    <a:schemeClr val="tx1">
                      <a:lumMod val="75000"/>
                      <a:lumOff val="25000"/>
                    </a:schemeClr>
                  </a:solidFill>
                  <a:cs typeface="Arial" pitchFamily="34" charset="0"/>
                </a:rPr>
                <a:t>.</a:t>
              </a:r>
            </a:p>
          </p:txBody>
        </p:sp>
        <p:sp>
          <p:nvSpPr>
            <p:cNvPr id="11" name="TextBox 10"/>
            <p:cNvSpPr txBox="1"/>
            <p:nvPr/>
          </p:nvSpPr>
          <p:spPr>
            <a:xfrm>
              <a:off x="3687661" y="1203598"/>
              <a:ext cx="2252491" cy="284742"/>
            </a:xfrm>
            <a:prstGeom prst="rect">
              <a:avLst/>
            </a:prstGeom>
            <a:noFill/>
          </p:spPr>
          <p:txBody>
            <a:bodyPr wrap="square" rtlCol="0">
              <a:spAutoFit/>
            </a:bodyPr>
            <a:lstStyle/>
            <a:p>
              <a:pPr algn="ctr"/>
              <a:r>
                <a:rPr lang="en-US" altLang="ko-KR" sz="1867" b="1" dirty="0" err="1">
                  <a:solidFill>
                    <a:schemeClr val="tx1">
                      <a:lumMod val="75000"/>
                      <a:lumOff val="25000"/>
                    </a:schemeClr>
                  </a:solidFill>
                  <a:cs typeface="Arial" pitchFamily="34" charset="0"/>
                </a:rPr>
                <a:t>Menentukan</a:t>
              </a:r>
              <a:r>
                <a:rPr lang="en-US" altLang="ko-KR" sz="1867" b="1" dirty="0">
                  <a:solidFill>
                    <a:schemeClr val="tx1">
                      <a:lumMod val="75000"/>
                      <a:lumOff val="25000"/>
                    </a:schemeClr>
                  </a:solidFill>
                  <a:cs typeface="Arial" pitchFamily="34" charset="0"/>
                </a:rPr>
                <a:t> </a:t>
              </a:r>
              <a:r>
                <a:rPr lang="en-US" altLang="ko-KR" sz="1867" b="1" dirty="0" err="1">
                  <a:solidFill>
                    <a:schemeClr val="tx1">
                      <a:lumMod val="75000"/>
                      <a:lumOff val="25000"/>
                    </a:schemeClr>
                  </a:solidFill>
                  <a:cs typeface="Arial" pitchFamily="34" charset="0"/>
                </a:rPr>
                <a:t>nilai</a:t>
              </a:r>
              <a:r>
                <a:rPr lang="en-US" altLang="ko-KR" sz="1867" b="1" dirty="0">
                  <a:solidFill>
                    <a:schemeClr val="tx1">
                      <a:lumMod val="75000"/>
                      <a:lumOff val="25000"/>
                    </a:schemeClr>
                  </a:solidFill>
                  <a:cs typeface="Arial" pitchFamily="34" charset="0"/>
                </a:rPr>
                <a:t> </a:t>
              </a:r>
              <a:r>
                <a:rPr lang="en-US" dirty="0"/>
                <a:t>∆t </a:t>
              </a:r>
              <a:endParaRPr lang="ko-KR" altLang="en-US" sz="1867" b="1" dirty="0">
                <a:solidFill>
                  <a:schemeClr val="tx1">
                    <a:lumMod val="75000"/>
                    <a:lumOff val="25000"/>
                  </a:schemeClr>
                </a:solidFill>
                <a:cs typeface="Arial" pitchFamily="34" charset="0"/>
              </a:endParaRPr>
            </a:p>
          </p:txBody>
        </p:sp>
      </p:grpSp>
      <p:sp>
        <p:nvSpPr>
          <p:cNvPr id="12" name="직사각형 117">
            <a:extLst>
              <a:ext uri="{FF2B5EF4-FFF2-40B4-BE49-F238E27FC236}">
                <a16:creationId xmlns:a16="http://schemas.microsoft.com/office/drawing/2014/main" id="{6A41FB24-FD3D-4E89-89B3-A592DBDB819A}"/>
              </a:ext>
            </a:extLst>
          </p:cNvPr>
          <p:cNvSpPr/>
          <p:nvPr/>
        </p:nvSpPr>
        <p:spPr>
          <a:xfrm rot="1733981">
            <a:off x="7271558" y="700810"/>
            <a:ext cx="797474" cy="79819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sz="2700" dirty="0"/>
          </a:p>
        </p:txBody>
      </p:sp>
      <p:sp>
        <p:nvSpPr>
          <p:cNvPr id="13" name="직사각형 2">
            <a:extLst>
              <a:ext uri="{FF2B5EF4-FFF2-40B4-BE49-F238E27FC236}">
                <a16:creationId xmlns:a16="http://schemas.microsoft.com/office/drawing/2014/main" id="{A96865CE-F335-4B81-A5F1-075A491F59B0}"/>
              </a:ext>
            </a:extLst>
          </p:cNvPr>
          <p:cNvSpPr/>
          <p:nvPr/>
        </p:nvSpPr>
        <p:spPr>
          <a:xfrm rot="19010559">
            <a:off x="6648881" y="1034732"/>
            <a:ext cx="797474" cy="79819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직사각형 3">
            <a:extLst>
              <a:ext uri="{FF2B5EF4-FFF2-40B4-BE49-F238E27FC236}">
                <a16:creationId xmlns:a16="http://schemas.microsoft.com/office/drawing/2014/main" id="{40948F31-48B5-447A-90EF-1103F1BFC52C}"/>
              </a:ext>
            </a:extLst>
          </p:cNvPr>
          <p:cNvSpPr/>
          <p:nvPr/>
        </p:nvSpPr>
        <p:spPr>
          <a:xfrm>
            <a:off x="1087753" y="5260142"/>
            <a:ext cx="797474" cy="79819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직사각형 118">
            <a:extLst>
              <a:ext uri="{FF2B5EF4-FFF2-40B4-BE49-F238E27FC236}">
                <a16:creationId xmlns:a16="http://schemas.microsoft.com/office/drawing/2014/main" id="{C3DFD94A-5B5A-4579-8EB3-39626A38760C}"/>
              </a:ext>
            </a:extLst>
          </p:cNvPr>
          <p:cNvSpPr/>
          <p:nvPr/>
        </p:nvSpPr>
        <p:spPr>
          <a:xfrm rot="19752306">
            <a:off x="1740046" y="4844851"/>
            <a:ext cx="797474" cy="79819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700" dirty="0"/>
          </a:p>
        </p:txBody>
      </p:sp>
    </p:spTree>
    <p:extLst>
      <p:ext uri="{BB962C8B-B14F-4D97-AF65-F5344CB8AC3E}">
        <p14:creationId xmlns:p14="http://schemas.microsoft.com/office/powerpoint/2010/main" val="160985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711957" y="2715742"/>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711957" y="977095"/>
            <a:ext cx="5438773"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MODELLING THE PROGRESS OF TIME </a:t>
            </a:r>
            <a:endParaRPr lang="ko-KR" altLang="en-US"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1708329" y="4272711"/>
            <a:ext cx="5641039" cy="954107"/>
          </a:xfrm>
          <a:prstGeom prst="rect">
            <a:avLst/>
          </a:prstGeom>
          <a:noFill/>
        </p:spPr>
        <p:txBody>
          <a:bodyPr wrap="square" rtlCol="0">
            <a:spAutoFit/>
          </a:bodyPr>
          <a:lstStyle/>
          <a:p>
            <a:r>
              <a:rPr lang="en-US" altLang="ko-KR" sz="1400" dirty="0" err="1">
                <a:solidFill>
                  <a:schemeClr val="bg1"/>
                </a:solidFill>
                <a:cs typeface="Arial" pitchFamily="34" charset="0"/>
              </a:rPr>
              <a:t>Dalam</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pendekatan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diskrit</a:t>
            </a:r>
            <a:r>
              <a:rPr lang="en-US" altLang="ko-KR" sz="1400" dirty="0">
                <a:solidFill>
                  <a:schemeClr val="bg1"/>
                </a:solidFill>
                <a:cs typeface="Arial" pitchFamily="34" charset="0"/>
              </a:rPr>
              <a:t>-event </a:t>
            </a:r>
            <a:r>
              <a:rPr lang="en-US" altLang="ko-KR" sz="1400" dirty="0" err="1">
                <a:solidFill>
                  <a:schemeClr val="bg1"/>
                </a:solidFill>
                <a:cs typeface="Arial" pitchFamily="34" charset="0"/>
              </a:rPr>
              <a:t>hanya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memperhatikan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titik-titik</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waktu</a:t>
            </a:r>
            <a:r>
              <a:rPr lang="en-US" altLang="ko-KR" sz="1400" dirty="0">
                <a:solidFill>
                  <a:schemeClr val="bg1"/>
                </a:solidFill>
                <a:cs typeface="Arial" pitchFamily="34" charset="0"/>
              </a:rPr>
              <a:t> di mana </a:t>
            </a:r>
            <a:r>
              <a:rPr lang="en-US" altLang="ko-KR" sz="1400" dirty="0" err="1">
                <a:solidFill>
                  <a:schemeClr val="bg1"/>
                </a:solidFill>
                <a:cs typeface="Arial" pitchFamily="34" charset="0"/>
              </a:rPr>
              <a:t>keadaan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pada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sistem</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berubah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Dengan</a:t>
            </a:r>
            <a:r>
              <a:rPr lang="en-US" altLang="ko-KR" sz="1400" dirty="0">
                <a:solidFill>
                  <a:schemeClr val="bg1"/>
                </a:solidFill>
                <a:cs typeface="Arial" pitchFamily="34" charset="0"/>
              </a:rPr>
              <a:t> kata lain </a:t>
            </a:r>
            <a:r>
              <a:rPr lang="en-US" altLang="ko-KR" sz="1400" dirty="0" err="1">
                <a:solidFill>
                  <a:schemeClr val="bg1"/>
                </a:solidFill>
                <a:cs typeface="Arial" pitchFamily="34" charset="0"/>
              </a:rPr>
              <a:t>sistem</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dimodelkan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sebagai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serangkaian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peristiwa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dimana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serangkaian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peristiwa</a:t>
            </a:r>
            <a:r>
              <a:rPr lang="en-US" altLang="ko-KR" sz="1400" dirty="0">
                <a:solidFill>
                  <a:schemeClr val="bg1"/>
                </a:solidFill>
                <a:cs typeface="Arial" pitchFamily="34" charset="0"/>
              </a:rPr>
              <a:t> yang </a:t>
            </a:r>
            <a:r>
              <a:rPr lang="en-US" altLang="ko-KR" sz="1400" dirty="0" err="1">
                <a:solidFill>
                  <a:schemeClr val="bg1"/>
                </a:solidFill>
                <a:cs typeface="Arial" pitchFamily="34" charset="0"/>
              </a:rPr>
              <a:t>dimaksud</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adalah</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kondisi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pada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saat</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perubahan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terjadi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pada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suatu</a:t>
            </a:r>
            <a:r>
              <a:rPr lang="en-US" altLang="ko-KR" sz="1400" dirty="0">
                <a:solidFill>
                  <a:schemeClr val="bg1"/>
                </a:solidFill>
                <a:cs typeface="Arial" pitchFamily="34" charset="0"/>
              </a:rPr>
              <a:t> state.</a:t>
            </a: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1708329" y="3277125"/>
            <a:ext cx="4741068" cy="758924"/>
          </a:xfrm>
          <a:prstGeom prst="rect">
            <a:avLst/>
          </a:prstGeom>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3600" b="1" dirty="0">
                <a:solidFill>
                  <a:schemeClr val="bg1"/>
                </a:solidFill>
                <a:latin typeface="+mn-lt"/>
                <a:cs typeface="Arial" pitchFamily="34" charset="0"/>
              </a:rPr>
              <a:t>THE DESCRETE-EVENT SIMULATION APPROACH</a:t>
            </a:r>
          </a:p>
        </p:txBody>
      </p:sp>
      <p:sp>
        <p:nvSpPr>
          <p:cNvPr id="12" name="L-Shape 11">
            <a:extLst>
              <a:ext uri="{FF2B5EF4-FFF2-40B4-BE49-F238E27FC236}">
                <a16:creationId xmlns:a16="http://schemas.microsoft.com/office/drawing/2014/main" id="{49CCB113-F973-4E80-916C-5A4EE2763913}"/>
              </a:ext>
            </a:extLst>
          </p:cNvPr>
          <p:cNvSpPr/>
          <p:nvPr/>
        </p:nvSpPr>
        <p:spPr>
          <a:xfrm>
            <a:off x="818006" y="5280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142" r="15142"/>
          <a:stretch>
            <a:fillRect/>
          </a:stretch>
        </p:blipFill>
        <p:spPr>
          <a:xfrm>
            <a:off x="7147102" y="92364"/>
            <a:ext cx="6533972" cy="6236854"/>
          </a:xfrm>
          <a:prstGeom prst="ellipse">
            <a:avLst/>
          </a:prstGeom>
          <a:ln>
            <a:noFill/>
          </a:ln>
          <a:effectLst>
            <a:softEdge rad="112500"/>
          </a:effectLst>
        </p:spPr>
      </p:pic>
      <p:sp>
        <p:nvSpPr>
          <p:cNvPr id="11" name="Oval 10"/>
          <p:cNvSpPr/>
          <p:nvPr/>
        </p:nvSpPr>
        <p:spPr>
          <a:xfrm>
            <a:off x="904935" y="3294275"/>
            <a:ext cx="720970" cy="692640"/>
          </a:xfrm>
          <a:prstGeom prst="ellipse">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 name="TextBox 12"/>
          <p:cNvSpPr txBox="1"/>
          <p:nvPr/>
        </p:nvSpPr>
        <p:spPr>
          <a:xfrm>
            <a:off x="932397" y="3348207"/>
            <a:ext cx="618598" cy="584775"/>
          </a:xfrm>
          <a:prstGeom prst="rect">
            <a:avLst/>
          </a:prstGeom>
          <a:noFill/>
        </p:spPr>
        <p:txBody>
          <a:bodyPr wrap="square" rtlCol="0">
            <a:spAutoFit/>
          </a:bodyPr>
          <a:lstStyle/>
          <a:p>
            <a:pPr algn="ctr"/>
            <a:r>
              <a:rPr lang="en-US" altLang="ko-KR" sz="3200" b="1" dirty="0">
                <a:solidFill>
                  <a:schemeClr val="accent1"/>
                </a:solidFill>
                <a:cs typeface="Arial" pitchFamily="34" charset="0"/>
              </a:rPr>
              <a:t>2</a:t>
            </a:r>
            <a:endParaRPr lang="ko-KR" altLang="en-US" sz="3200" b="1" dirty="0">
              <a:solidFill>
                <a:schemeClr val="accent1"/>
              </a:solidFill>
              <a:cs typeface="Arial" pitchFamily="34" charset="0"/>
            </a:endParaRPr>
          </a:p>
        </p:txBody>
      </p:sp>
    </p:spTree>
    <p:extLst>
      <p:ext uri="{BB962C8B-B14F-4D97-AF65-F5344CB8AC3E}">
        <p14:creationId xmlns:p14="http://schemas.microsoft.com/office/powerpoint/2010/main" val="268077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nSpc>
                <a:spcPct val="80000"/>
              </a:lnSpc>
            </a:pPr>
            <a:r>
              <a:rPr lang="en-US" altLang="ko-KR" sz="3000" b="1" dirty="0" err="1">
                <a:solidFill>
                  <a:schemeClr val="accent1"/>
                </a:solidFill>
              </a:rPr>
              <a:t>Tabel</a:t>
            </a:r>
            <a:r>
              <a:rPr lang="en-US" altLang="ko-KR" sz="3000" b="1" dirty="0">
                <a:solidFill>
                  <a:schemeClr val="accent1"/>
                </a:solidFill>
              </a:rPr>
              <a:t> </a:t>
            </a:r>
            <a:r>
              <a:rPr lang="en-US" altLang="ko-KR" sz="3000" b="1" dirty="0" err="1">
                <a:solidFill>
                  <a:schemeClr val="accent1"/>
                </a:solidFill>
              </a:rPr>
              <a:t>pendekatan</a:t>
            </a:r>
            <a:r>
              <a:rPr lang="en-US" altLang="ko-KR" sz="3000" b="1" dirty="0">
                <a:solidFill>
                  <a:schemeClr val="accent1"/>
                </a:solidFill>
              </a:rPr>
              <a:t> Discrete Event Simulation : </a:t>
            </a:r>
            <a:r>
              <a:rPr lang="en-US" altLang="ko-KR" sz="3000" b="1" dirty="0" err="1">
                <a:solidFill>
                  <a:schemeClr val="accent1"/>
                </a:solidFill>
              </a:rPr>
              <a:t>simulasi</a:t>
            </a:r>
            <a:r>
              <a:rPr lang="en-US" altLang="ko-KR" sz="3000" b="1" dirty="0">
                <a:solidFill>
                  <a:schemeClr val="accent1"/>
                </a:solidFill>
              </a:rPr>
              <a:t> call center</a:t>
            </a:r>
            <a:endParaRPr lang="en-US" altLang="ko-KR" sz="3000" b="1" dirty="0"/>
          </a:p>
        </p:txBody>
      </p:sp>
      <p:sp>
        <p:nvSpPr>
          <p:cNvPr id="14" name="TextBox 13">
            <a:extLst>
              <a:ext uri="{FF2B5EF4-FFF2-40B4-BE49-F238E27FC236}">
                <a16:creationId xmlns:a16="http://schemas.microsoft.com/office/drawing/2014/main" id="{13275E94-5226-4A00-94D9-EB3113442F01}"/>
              </a:ext>
            </a:extLst>
          </p:cNvPr>
          <p:cNvSpPr txBox="1"/>
          <p:nvPr/>
        </p:nvSpPr>
        <p:spPr>
          <a:xfrm>
            <a:off x="2499215" y="5860780"/>
            <a:ext cx="7012931" cy="520784"/>
          </a:xfrm>
          <a:prstGeom prst="rect">
            <a:avLst/>
          </a:prstGeom>
          <a:noFill/>
        </p:spPr>
        <p:txBody>
          <a:bodyPr wrap="square" rtlCol="0">
            <a:spAutoFit/>
          </a:bodyPr>
          <a:lstStyle/>
          <a:p>
            <a:pPr algn="ctr">
              <a:lnSpc>
                <a:spcPct val="120000"/>
              </a:lnSpc>
            </a:pPr>
            <a:r>
              <a:rPr lang="en-US" altLang="ko-KR" sz="1200" dirty="0" err="1">
                <a:solidFill>
                  <a:schemeClr val="tx1">
                    <a:lumMod val="75000"/>
                    <a:lumOff val="25000"/>
                  </a:schemeClr>
                </a:solidFill>
                <a:cs typeface="Arial" pitchFamily="34" charset="0"/>
              </a:rPr>
              <a:t>Tabel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pendekatan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Diskrete</a:t>
            </a:r>
            <a:r>
              <a:rPr lang="en-US" altLang="ko-KR" sz="1200" dirty="0">
                <a:solidFill>
                  <a:schemeClr val="tx1">
                    <a:lumMod val="75000"/>
                    <a:lumOff val="25000"/>
                  </a:schemeClr>
                </a:solidFill>
                <a:cs typeface="Arial" pitchFamily="34" charset="0"/>
              </a:rPr>
              <a:t>-Event </a:t>
            </a:r>
            <a:r>
              <a:rPr lang="en-US" altLang="ko-KR" sz="1200" dirty="0" err="1">
                <a:solidFill>
                  <a:schemeClr val="tx1">
                    <a:lumMod val="75000"/>
                    <a:lumOff val="25000"/>
                  </a:schemeClr>
                </a:solidFill>
                <a:cs typeface="Arial" pitchFamily="34" charset="0"/>
              </a:rPr>
              <a:t>dibuat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mengidentifikasi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kejadian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tabel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simulasi</a:t>
            </a:r>
            <a:r>
              <a:rPr lang="en-US" altLang="ko-KR" sz="1200" dirty="0">
                <a:solidFill>
                  <a:schemeClr val="tx1">
                    <a:lumMod val="75000"/>
                    <a:lumOff val="25000"/>
                  </a:schemeClr>
                </a:solidFill>
                <a:cs typeface="Arial" pitchFamily="34" charset="0"/>
              </a:rPr>
              <a:t> call center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pendekatan</a:t>
            </a:r>
            <a:r>
              <a:rPr lang="en-US" altLang="ko-KR" sz="1200" dirty="0">
                <a:solidFill>
                  <a:schemeClr val="tx1">
                    <a:lumMod val="75000"/>
                    <a:lumOff val="25000"/>
                  </a:schemeClr>
                </a:solidFill>
                <a:cs typeface="Arial" pitchFamily="34" charset="0"/>
              </a:rPr>
              <a:t> time-slicing.</a:t>
            </a:r>
            <a:endParaRPr lang="ko-KR" altLang="en-US" sz="1200" dirty="0">
              <a:solidFill>
                <a:schemeClr val="tx1">
                  <a:lumMod val="75000"/>
                  <a:lumOff val="25000"/>
                </a:schemeClr>
              </a:solidFill>
              <a:cs typeface="Arial" pitchFamily="34" charset="0"/>
            </a:endParaRPr>
          </a:p>
        </p:txBody>
      </p:sp>
      <p:grpSp>
        <p:nvGrpSpPr>
          <p:cNvPr id="5" name="Group 4"/>
          <p:cNvGrpSpPr/>
          <p:nvPr/>
        </p:nvGrpSpPr>
        <p:grpSpPr>
          <a:xfrm>
            <a:off x="4420682" y="877185"/>
            <a:ext cx="3350636" cy="4750101"/>
            <a:chOff x="4420682" y="877185"/>
            <a:chExt cx="3350636" cy="4750101"/>
          </a:xfrm>
        </p:grpSpPr>
        <p:pic>
          <p:nvPicPr>
            <p:cNvPr id="3" name="Picture 2"/>
            <p:cNvPicPr>
              <a:picLocks noChangeAspect="1"/>
            </p:cNvPicPr>
            <p:nvPr/>
          </p:nvPicPr>
          <p:blipFill>
            <a:blip r:embed="rId2"/>
            <a:stretch>
              <a:fillRect/>
            </a:stretch>
          </p:blipFill>
          <p:spPr>
            <a:xfrm>
              <a:off x="4420682" y="877185"/>
              <a:ext cx="3350636" cy="4516608"/>
            </a:xfrm>
            <a:prstGeom prst="rect">
              <a:avLst/>
            </a:prstGeom>
          </p:spPr>
        </p:pic>
        <p:sp>
          <p:nvSpPr>
            <p:cNvPr id="13" name="TextBox 12">
              <a:extLst>
                <a:ext uri="{FF2B5EF4-FFF2-40B4-BE49-F238E27FC236}">
                  <a16:creationId xmlns:a16="http://schemas.microsoft.com/office/drawing/2014/main" id="{13275E94-5226-4A00-94D9-EB3113442F01}"/>
                </a:ext>
              </a:extLst>
            </p:cNvPr>
            <p:cNvSpPr txBox="1"/>
            <p:nvPr/>
          </p:nvSpPr>
          <p:spPr>
            <a:xfrm>
              <a:off x="4420682" y="5313354"/>
              <a:ext cx="3248211" cy="313932"/>
            </a:xfrm>
            <a:prstGeom prst="rect">
              <a:avLst/>
            </a:prstGeom>
            <a:noFill/>
          </p:spPr>
          <p:txBody>
            <a:bodyPr wrap="square" rtlCol="0">
              <a:spAutoFit/>
            </a:bodyPr>
            <a:lstStyle/>
            <a:p>
              <a:pPr algn="ctr">
                <a:lnSpc>
                  <a:spcPct val="120000"/>
                </a:lnSpc>
              </a:pPr>
              <a:r>
                <a:rPr lang="en-US" altLang="ko-KR" sz="1200" dirty="0" err="1">
                  <a:solidFill>
                    <a:schemeClr val="tx1">
                      <a:lumMod val="75000"/>
                      <a:lumOff val="25000"/>
                    </a:schemeClr>
                  </a:solidFill>
                  <a:cs typeface="Arial" pitchFamily="34" charset="0"/>
                </a:rPr>
                <a:t>Tabel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pendekatan</a:t>
              </a:r>
              <a:r>
                <a:rPr lang="en-US" altLang="ko-KR" sz="1200" dirty="0">
                  <a:solidFill>
                    <a:schemeClr val="tx1">
                      <a:lumMod val="75000"/>
                      <a:lumOff val="25000"/>
                    </a:schemeClr>
                  </a:solidFill>
                  <a:cs typeface="Arial" pitchFamily="34" charset="0"/>
                </a:rPr>
                <a:t> Discrete-Event</a:t>
              </a:r>
              <a:endParaRPr lang="ko-KR" altLang="en-US" sz="1200" dirty="0">
                <a:solidFill>
                  <a:schemeClr val="tx1">
                    <a:lumMod val="75000"/>
                    <a:lumOff val="25000"/>
                  </a:schemeClr>
                </a:solidFill>
                <a:cs typeface="Arial" pitchFamily="34" charset="0"/>
              </a:endParaRPr>
            </a:p>
          </p:txBody>
        </p:sp>
      </p:grpSp>
      <p:grpSp>
        <p:nvGrpSpPr>
          <p:cNvPr id="7" name="Group 6"/>
          <p:cNvGrpSpPr/>
          <p:nvPr/>
        </p:nvGrpSpPr>
        <p:grpSpPr>
          <a:xfrm>
            <a:off x="569686" y="1135077"/>
            <a:ext cx="6080434" cy="4023017"/>
            <a:chOff x="569686" y="1135077"/>
            <a:chExt cx="6080434" cy="4023017"/>
          </a:xfrm>
        </p:grpSpPr>
        <p:grpSp>
          <p:nvGrpSpPr>
            <p:cNvPr id="6" name="Group 5"/>
            <p:cNvGrpSpPr/>
            <p:nvPr/>
          </p:nvGrpSpPr>
          <p:grpSpPr>
            <a:xfrm>
              <a:off x="569686" y="1135077"/>
              <a:ext cx="3248211" cy="4023017"/>
              <a:chOff x="569686" y="1135077"/>
              <a:chExt cx="3248211" cy="4023017"/>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52" y="1135077"/>
                <a:ext cx="2757667" cy="3611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13275E94-5226-4A00-94D9-EB3113442F01}"/>
                  </a:ext>
                </a:extLst>
              </p:cNvPr>
              <p:cNvSpPr txBox="1"/>
              <p:nvPr/>
            </p:nvSpPr>
            <p:spPr>
              <a:xfrm>
                <a:off x="569686" y="4844162"/>
                <a:ext cx="3248211" cy="313932"/>
              </a:xfrm>
              <a:prstGeom prst="rect">
                <a:avLst/>
              </a:prstGeom>
              <a:noFill/>
            </p:spPr>
            <p:txBody>
              <a:bodyPr wrap="square" rtlCol="0">
                <a:spAutoFit/>
              </a:bodyPr>
              <a:lstStyle/>
              <a:p>
                <a:pPr algn="ctr">
                  <a:lnSpc>
                    <a:spcPct val="120000"/>
                  </a:lnSpc>
                </a:pPr>
                <a:r>
                  <a:rPr lang="en-US" altLang="ko-KR" sz="1200" dirty="0" err="1">
                    <a:solidFill>
                      <a:schemeClr val="tx1">
                        <a:lumMod val="75000"/>
                        <a:lumOff val="25000"/>
                      </a:schemeClr>
                    </a:solidFill>
                    <a:cs typeface="Arial" pitchFamily="34" charset="0"/>
                  </a:rPr>
                  <a:t>Tabel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pendekatan</a:t>
                </a:r>
                <a:r>
                  <a:rPr lang="en-US" altLang="ko-KR" sz="1200" dirty="0">
                    <a:solidFill>
                      <a:schemeClr val="tx1">
                        <a:lumMod val="75000"/>
                        <a:lumOff val="25000"/>
                      </a:schemeClr>
                    </a:solidFill>
                    <a:cs typeface="Arial" pitchFamily="34" charset="0"/>
                  </a:rPr>
                  <a:t> time-slicing.</a:t>
                </a:r>
                <a:endParaRPr lang="ko-KR" altLang="en-US" sz="1200" dirty="0">
                  <a:solidFill>
                    <a:schemeClr val="tx1">
                      <a:lumMod val="75000"/>
                      <a:lumOff val="25000"/>
                    </a:schemeClr>
                  </a:solidFill>
                  <a:cs typeface="Arial" pitchFamily="34" charset="0"/>
                </a:endParaRPr>
              </a:p>
            </p:txBody>
          </p:sp>
        </p:grpSp>
        <p:sp>
          <p:nvSpPr>
            <p:cNvPr id="15" name="Left Arrow 11"/>
            <p:cNvSpPr/>
            <p:nvPr/>
          </p:nvSpPr>
          <p:spPr>
            <a:xfrm rot="11817928">
              <a:off x="3823904" y="2780390"/>
              <a:ext cx="2826216" cy="462681"/>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Tree>
    <p:extLst>
      <p:ext uri="{BB962C8B-B14F-4D97-AF65-F5344CB8AC3E}">
        <p14:creationId xmlns:p14="http://schemas.microsoft.com/office/powerpoint/2010/main" val="31929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93DCFF5F-49F6-49E5-B27D-15539D2BB336}"/>
              </a:ext>
            </a:extLst>
          </p:cNvPr>
          <p:cNvSpPr/>
          <p:nvPr/>
        </p:nvSpPr>
        <p:spPr>
          <a:xfrm>
            <a:off x="-3144" y="-17143"/>
            <a:ext cx="4207345" cy="6875143"/>
          </a:xfrm>
          <a:custGeom>
            <a:avLst/>
            <a:gdLst>
              <a:gd name="connsiteX0" fmla="*/ 0 w 6311018"/>
              <a:gd name="connsiteY0" fmla="*/ 0 h 10312714"/>
              <a:gd name="connsiteX1" fmla="*/ 3285486 w 6311018"/>
              <a:gd name="connsiteY1" fmla="*/ 0 h 10312714"/>
              <a:gd name="connsiteX2" fmla="*/ 3502227 w 6311018"/>
              <a:gd name="connsiteY2" fmla="*/ 134600 h 10312714"/>
              <a:gd name="connsiteX3" fmla="*/ 5465249 w 6311018"/>
              <a:gd name="connsiteY3" fmla="*/ 2228309 h 10312714"/>
              <a:gd name="connsiteX4" fmla="*/ 5465805 w 6311018"/>
              <a:gd name="connsiteY4" fmla="*/ 8538352 h 10312714"/>
              <a:gd name="connsiteX5" fmla="*/ 4152955 w 6311018"/>
              <a:gd name="connsiteY5" fmla="*/ 10135242 h 10312714"/>
              <a:gd name="connsiteX6" fmla="*/ 3935942 w 6311018"/>
              <a:gd name="connsiteY6" fmla="*/ 10312714 h 10312714"/>
              <a:gd name="connsiteX7" fmla="*/ 909 w 631101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018" h="10312714">
                <a:moveTo>
                  <a:pt x="0" y="0"/>
                </a:moveTo>
                <a:lnTo>
                  <a:pt x="3285486" y="0"/>
                </a:lnTo>
                <a:lnTo>
                  <a:pt x="3502227" y="134600"/>
                </a:lnTo>
                <a:cubicBezTo>
                  <a:pt x="4295718" y="663675"/>
                  <a:pt x="4971971" y="1374223"/>
                  <a:pt x="5465249" y="2228309"/>
                </a:cubicBezTo>
                <a:cubicBezTo>
                  <a:pt x="6592743" y="4180506"/>
                  <a:pt x="6592955" y="6585957"/>
                  <a:pt x="5465805" y="8538352"/>
                </a:cubicBezTo>
                <a:cubicBezTo>
                  <a:pt x="5113571" y="9148476"/>
                  <a:pt x="4667970" y="9685382"/>
                  <a:pt x="4152955" y="10135242"/>
                </a:cubicBezTo>
                <a:lnTo>
                  <a:pt x="3935942"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Freeform: Shape 53">
            <a:extLst>
              <a:ext uri="{FF2B5EF4-FFF2-40B4-BE49-F238E27FC236}">
                <a16:creationId xmlns:a16="http://schemas.microsoft.com/office/drawing/2014/main" id="{211CB6B0-5B95-4EB2-9420-3767B8ED91E4}"/>
              </a:ext>
            </a:extLst>
          </p:cNvPr>
          <p:cNvSpPr/>
          <p:nvPr/>
        </p:nvSpPr>
        <p:spPr>
          <a:xfrm>
            <a:off x="-3144" y="-17143"/>
            <a:ext cx="4054919" cy="6875143"/>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5" name="Freeform: Shape 54">
            <a:extLst>
              <a:ext uri="{FF2B5EF4-FFF2-40B4-BE49-F238E27FC236}">
                <a16:creationId xmlns:a16="http://schemas.microsoft.com/office/drawing/2014/main" id="{B534F045-E450-4128-A730-A7CE59CDD95E}"/>
              </a:ext>
            </a:extLst>
          </p:cNvPr>
          <p:cNvSpPr/>
          <p:nvPr/>
        </p:nvSpPr>
        <p:spPr>
          <a:xfrm>
            <a:off x="-3144" y="-17143"/>
            <a:ext cx="3902487" cy="6875143"/>
          </a:xfrm>
          <a:custGeom>
            <a:avLst/>
            <a:gdLst>
              <a:gd name="connsiteX0" fmla="*/ 0 w 5853730"/>
              <a:gd name="connsiteY0" fmla="*/ 0 h 10312714"/>
              <a:gd name="connsiteX1" fmla="*/ 2336459 w 5853730"/>
              <a:gd name="connsiteY1" fmla="*/ 0 h 10312714"/>
              <a:gd name="connsiteX2" fmla="*/ 2592416 w 5853730"/>
              <a:gd name="connsiteY2" fmla="*/ 116247 h 10312714"/>
              <a:gd name="connsiteX3" fmla="*/ 5069249 w 5853730"/>
              <a:gd name="connsiteY3" fmla="*/ 2436828 h 10312714"/>
              <a:gd name="connsiteX4" fmla="*/ 5069765 w 5853730"/>
              <a:gd name="connsiteY4" fmla="*/ 8289622 h 10312714"/>
              <a:gd name="connsiteX5" fmla="*/ 3249334 w 5853730"/>
              <a:gd name="connsiteY5" fmla="*/ 10231935 h 10312714"/>
              <a:gd name="connsiteX6" fmla="*/ 3119309 w 5853730"/>
              <a:gd name="connsiteY6" fmla="*/ 10312714 h 10312714"/>
              <a:gd name="connsiteX7" fmla="*/ 909 w 585373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730" h="10312714">
                <a:moveTo>
                  <a:pt x="0" y="0"/>
                </a:moveTo>
                <a:lnTo>
                  <a:pt x="2336459" y="0"/>
                </a:lnTo>
                <a:lnTo>
                  <a:pt x="2592416" y="116247"/>
                </a:lnTo>
                <a:cubicBezTo>
                  <a:pt x="3612185" y="619837"/>
                  <a:pt x="4480992" y="1418291"/>
                  <a:pt x="5069249" y="2436828"/>
                </a:cubicBezTo>
                <a:cubicBezTo>
                  <a:pt x="6115040" y="4247563"/>
                  <a:pt x="6115237" y="6478704"/>
                  <a:pt x="5069765" y="8289622"/>
                </a:cubicBezTo>
                <a:cubicBezTo>
                  <a:pt x="4612371" y="9081899"/>
                  <a:pt x="3985239" y="9741068"/>
                  <a:pt x="3249334" y="10231935"/>
                </a:cubicBezTo>
                <a:lnTo>
                  <a:pt x="3119309"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7" name="Freeform: Shape 56">
            <a:extLst>
              <a:ext uri="{FF2B5EF4-FFF2-40B4-BE49-F238E27FC236}">
                <a16:creationId xmlns:a16="http://schemas.microsoft.com/office/drawing/2014/main" id="{EC3651D6-A4F0-4F3E-8C87-E20A4C76A70A}"/>
              </a:ext>
            </a:extLst>
          </p:cNvPr>
          <p:cNvSpPr/>
          <p:nvPr/>
        </p:nvSpPr>
        <p:spPr>
          <a:xfrm>
            <a:off x="-3144" y="-17143"/>
            <a:ext cx="3750060" cy="6875143"/>
          </a:xfrm>
          <a:custGeom>
            <a:avLst/>
            <a:gdLst>
              <a:gd name="connsiteX0" fmla="*/ 0 w 5625090"/>
              <a:gd name="connsiteY0" fmla="*/ 0 h 10312714"/>
              <a:gd name="connsiteX1" fmla="*/ 1570228 w 5625090"/>
              <a:gd name="connsiteY1" fmla="*/ 0 h 10312714"/>
              <a:gd name="connsiteX2" fmla="*/ 1817757 w 5625090"/>
              <a:gd name="connsiteY2" fmla="*/ 75589 h 10312714"/>
              <a:gd name="connsiteX3" fmla="*/ 4871253 w 5625090"/>
              <a:gd name="connsiteY3" fmla="*/ 2585369 h 10312714"/>
              <a:gd name="connsiteX4" fmla="*/ 4871749 w 5625090"/>
              <a:gd name="connsiteY4" fmla="*/ 8209538 h 10312714"/>
              <a:gd name="connsiteX5" fmla="*/ 2813132 w 5625090"/>
              <a:gd name="connsiteY5" fmla="*/ 10268133 h 10312714"/>
              <a:gd name="connsiteX6" fmla="*/ 2729795 w 5625090"/>
              <a:gd name="connsiteY6" fmla="*/ 10312714 h 10312714"/>
              <a:gd name="connsiteX7" fmla="*/ 910 w 562509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090" h="10312714">
                <a:moveTo>
                  <a:pt x="0" y="0"/>
                </a:moveTo>
                <a:lnTo>
                  <a:pt x="1570228" y="0"/>
                </a:lnTo>
                <a:lnTo>
                  <a:pt x="1817757" y="75589"/>
                </a:lnTo>
                <a:cubicBezTo>
                  <a:pt x="3086740" y="508792"/>
                  <a:pt x="4180357" y="1389118"/>
                  <a:pt x="4871253" y="2585369"/>
                </a:cubicBezTo>
                <a:cubicBezTo>
                  <a:pt x="5876193" y="4325371"/>
                  <a:pt x="5876382" y="6469359"/>
                  <a:pt x="4871749" y="8209538"/>
                </a:cubicBezTo>
                <a:cubicBezTo>
                  <a:pt x="4369433" y="9079628"/>
                  <a:pt x="3654077" y="9782654"/>
                  <a:pt x="2813132" y="10268133"/>
                </a:cubicBezTo>
                <a:lnTo>
                  <a:pt x="2729795" y="10312714"/>
                </a:lnTo>
                <a:lnTo>
                  <a:pt x="910"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Rectangle 11">
            <a:extLst>
              <a:ext uri="{FF2B5EF4-FFF2-40B4-BE49-F238E27FC236}">
                <a16:creationId xmlns:a16="http://schemas.microsoft.com/office/drawing/2014/main" id="{97C9A1CD-3617-4A19-B301-4B40BA084589}"/>
              </a:ext>
            </a:extLst>
          </p:cNvPr>
          <p:cNvSpPr/>
          <p:nvPr/>
        </p:nvSpPr>
        <p:spPr>
          <a:xfrm>
            <a:off x="11277600" y="0"/>
            <a:ext cx="91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Box 1"/>
          <p:cNvSpPr txBox="1"/>
          <p:nvPr/>
        </p:nvSpPr>
        <p:spPr>
          <a:xfrm>
            <a:off x="4061412" y="438664"/>
            <a:ext cx="7242315" cy="553998"/>
          </a:xfrm>
          <a:prstGeom prst="rect">
            <a:avLst/>
          </a:prstGeom>
          <a:noFill/>
        </p:spPr>
        <p:txBody>
          <a:bodyPr wrap="square" rtlCol="0" anchor="ctr">
            <a:spAutoFit/>
          </a:bodyPr>
          <a:lstStyle/>
          <a:p>
            <a:r>
              <a:rPr lang="en-US" altLang="ko-KR" sz="3000" dirty="0">
                <a:ln w="0"/>
                <a:solidFill>
                  <a:schemeClr val="accent1"/>
                </a:solidFill>
                <a:effectLst>
                  <a:outerShdw blurRad="38100" dist="25400" dir="5400000" algn="ctr" rotWithShape="0">
                    <a:srgbClr val="6E747A">
                      <a:alpha val="43000"/>
                    </a:srgbClr>
                  </a:outerShdw>
                </a:effectLst>
                <a:cs typeface="Arial" pitchFamily="34" charset="0"/>
              </a:rPr>
              <a:t>The three-phase simulation approach</a:t>
            </a:r>
            <a:endParaRPr lang="ko-KR" altLang="en-US" sz="3000" dirty="0">
              <a:ln w="0"/>
              <a:solidFill>
                <a:schemeClr val="accent1"/>
              </a:solidFill>
              <a:effectLst>
                <a:outerShdw blurRad="38100" dist="25400" dir="5400000" algn="ctr" rotWithShape="0">
                  <a:srgbClr val="6E747A">
                    <a:alpha val="43000"/>
                  </a:srgbClr>
                </a:outerShdw>
              </a:effectLst>
              <a:cs typeface="Arial" pitchFamily="34" charset="0"/>
            </a:endParaRPr>
          </a:p>
        </p:txBody>
      </p:sp>
      <p:grpSp>
        <p:nvGrpSpPr>
          <p:cNvPr id="3" name="Group 2"/>
          <p:cNvGrpSpPr/>
          <p:nvPr/>
        </p:nvGrpSpPr>
        <p:grpSpPr>
          <a:xfrm>
            <a:off x="4827224" y="1585055"/>
            <a:ext cx="5456306" cy="972501"/>
            <a:chOff x="5083516" y="1294425"/>
            <a:chExt cx="5456305" cy="972501"/>
          </a:xfrm>
        </p:grpSpPr>
        <p:grpSp>
          <p:nvGrpSpPr>
            <p:cNvPr id="4" name="Group 3"/>
            <p:cNvGrpSpPr/>
            <p:nvPr/>
          </p:nvGrpSpPr>
          <p:grpSpPr>
            <a:xfrm>
              <a:off x="6032129" y="1363676"/>
              <a:ext cx="4507692" cy="903250"/>
              <a:chOff x="6557475" y="1293506"/>
              <a:chExt cx="4507692" cy="903250"/>
            </a:xfrm>
          </p:grpSpPr>
          <p:sp>
            <p:nvSpPr>
              <p:cNvPr id="8" name="TextBox 7"/>
              <p:cNvSpPr txBox="1"/>
              <p:nvPr/>
            </p:nvSpPr>
            <p:spPr>
              <a:xfrm>
                <a:off x="6557475" y="1735091"/>
                <a:ext cx="4507692" cy="461665"/>
              </a:xfrm>
              <a:prstGeom prst="rect">
                <a:avLst/>
              </a:prstGeom>
              <a:noFill/>
            </p:spPr>
            <p:txBody>
              <a:bodyPr wrap="square" rtlCol="0" anchor="ctr">
                <a:spAutoFit/>
              </a:bodyPr>
              <a:lstStyle/>
              <a:p>
                <a:pPr algn="just"/>
                <a:r>
                  <a:rPr lang="en-US" altLang="ko-KR" sz="1200" dirty="0" err="1">
                    <a:cs typeface="Arial" pitchFamily="34" charset="0"/>
                  </a:rPr>
                  <a:t>Dikenal</a:t>
                </a:r>
                <a:r>
                  <a:rPr lang="en-US" altLang="ko-KR" sz="1200" dirty="0">
                    <a:cs typeface="Arial" pitchFamily="34" charset="0"/>
                  </a:rPr>
                  <a:t> </a:t>
                </a:r>
                <a:r>
                  <a:rPr lang="en-US" altLang="ko-KR" sz="1200" dirty="0" err="1">
                    <a:cs typeface="Arial" pitchFamily="34" charset="0"/>
                  </a:rPr>
                  <a:t>sebagai</a:t>
                </a:r>
                <a:r>
                  <a:rPr lang="en-US" altLang="ko-KR" sz="1200" dirty="0">
                    <a:cs typeface="Arial" pitchFamily="34" charset="0"/>
                  </a:rPr>
                  <a:t> </a:t>
                </a:r>
                <a:r>
                  <a:rPr lang="en-US" altLang="ko-KR" sz="1200" dirty="0" err="1">
                    <a:cs typeface="Arial" pitchFamily="34" charset="0"/>
                  </a:rPr>
                  <a:t>eksekutif</a:t>
                </a:r>
                <a:r>
                  <a:rPr lang="en-US" altLang="ko-KR" sz="1200" dirty="0">
                    <a:cs typeface="Arial" pitchFamily="34" charset="0"/>
                  </a:rPr>
                  <a:t> </a:t>
                </a:r>
                <a:r>
                  <a:rPr lang="en-US" altLang="ko-KR" sz="1200" dirty="0" err="1">
                    <a:cs typeface="Arial" pitchFamily="34" charset="0"/>
                  </a:rPr>
                  <a:t>simulasi</a:t>
                </a:r>
                <a:r>
                  <a:rPr lang="en-US" altLang="ko-KR" sz="1200" dirty="0">
                    <a:cs typeface="Arial" pitchFamily="34" charset="0"/>
                  </a:rPr>
                  <a:t>. </a:t>
                </a:r>
                <a:r>
                  <a:rPr lang="en-US" altLang="ko-KR" sz="1200" dirty="0" err="1">
                    <a:cs typeface="Arial" pitchFamily="34" charset="0"/>
                  </a:rPr>
                  <a:t>Pada</a:t>
                </a:r>
                <a:r>
                  <a:rPr lang="en-US" altLang="ko-KR" sz="1200" dirty="0">
                    <a:cs typeface="Arial" pitchFamily="34" charset="0"/>
                  </a:rPr>
                  <a:t> </a:t>
                </a:r>
                <a:r>
                  <a:rPr lang="en-US" altLang="ko-KR" sz="1200" dirty="0" err="1">
                    <a:cs typeface="Arial" pitchFamily="34" charset="0"/>
                  </a:rPr>
                  <a:t>fase</a:t>
                </a:r>
                <a:r>
                  <a:rPr lang="en-US" altLang="ko-KR" sz="1200" dirty="0">
                    <a:cs typeface="Arial" pitchFamily="34" charset="0"/>
                  </a:rPr>
                  <a:t>-A, </a:t>
                </a:r>
                <a:r>
                  <a:rPr lang="en-US" altLang="ko-KR" sz="1200" dirty="0" err="1">
                    <a:cs typeface="Arial" pitchFamily="34" charset="0"/>
                  </a:rPr>
                  <a:t>waktu</a:t>
                </a:r>
                <a:r>
                  <a:rPr lang="en-US" altLang="ko-KR" sz="1200" dirty="0">
                    <a:cs typeface="Arial" pitchFamily="34" charset="0"/>
                  </a:rPr>
                  <a:t> </a:t>
                </a:r>
                <a:r>
                  <a:rPr lang="en-US" altLang="ko-KR" sz="1200" dirty="0" err="1">
                    <a:cs typeface="Arial" pitchFamily="34" charset="0"/>
                  </a:rPr>
                  <a:t>dari</a:t>
                </a:r>
                <a:r>
                  <a:rPr lang="en-US" altLang="ko-KR" sz="1200" dirty="0">
                    <a:cs typeface="Arial" pitchFamily="34" charset="0"/>
                  </a:rPr>
                  <a:t> </a:t>
                </a:r>
                <a:r>
                  <a:rPr lang="en-US" altLang="ko-KR" sz="1200" dirty="0" err="1">
                    <a:cs typeface="Arial" pitchFamily="34" charset="0"/>
                  </a:rPr>
                  <a:t>kejadian</a:t>
                </a:r>
                <a:r>
                  <a:rPr lang="en-US" altLang="ko-KR" sz="1200" dirty="0">
                    <a:cs typeface="Arial" pitchFamily="34" charset="0"/>
                  </a:rPr>
                  <a:t> </a:t>
                </a:r>
                <a:r>
                  <a:rPr lang="en-US" altLang="ko-KR" sz="1200" dirty="0" err="1">
                    <a:cs typeface="Arial" pitchFamily="34" charset="0"/>
                  </a:rPr>
                  <a:t>selanjutnya</a:t>
                </a:r>
                <a:r>
                  <a:rPr lang="en-US" altLang="ko-KR" sz="1200" dirty="0">
                    <a:cs typeface="Arial" pitchFamily="34" charset="0"/>
                  </a:rPr>
                  <a:t> </a:t>
                </a:r>
                <a:r>
                  <a:rPr lang="en-US" altLang="ko-KR" sz="1200" dirty="0" err="1">
                    <a:cs typeface="Arial" pitchFamily="34" charset="0"/>
                  </a:rPr>
                  <a:t>ditentukan</a:t>
                </a:r>
                <a:r>
                  <a:rPr lang="en-US" altLang="ko-KR" sz="1200" dirty="0">
                    <a:cs typeface="Arial" pitchFamily="34" charset="0"/>
                  </a:rPr>
                  <a:t> </a:t>
                </a:r>
                <a:r>
                  <a:rPr lang="en-US" altLang="ko-KR" sz="1200" dirty="0" err="1">
                    <a:cs typeface="Arial" pitchFamily="34" charset="0"/>
                  </a:rPr>
                  <a:t>dengan</a:t>
                </a:r>
                <a:r>
                  <a:rPr lang="en-US" altLang="ko-KR" sz="1200" dirty="0">
                    <a:cs typeface="Arial" pitchFamily="34" charset="0"/>
                  </a:rPr>
                  <a:t> </a:t>
                </a:r>
                <a:r>
                  <a:rPr lang="en-US" altLang="ko-KR" sz="1200" dirty="0" err="1">
                    <a:cs typeface="Arial" pitchFamily="34" charset="0"/>
                  </a:rPr>
                  <a:t>memeriksa</a:t>
                </a:r>
                <a:r>
                  <a:rPr lang="en-US" altLang="ko-KR" sz="1200" dirty="0">
                    <a:cs typeface="Arial" pitchFamily="34" charset="0"/>
                  </a:rPr>
                  <a:t> </a:t>
                </a:r>
                <a:r>
                  <a:rPr lang="en-US" altLang="ko-KR" sz="1200" dirty="0" err="1">
                    <a:cs typeface="Arial" pitchFamily="34" charset="0"/>
                  </a:rPr>
                  <a:t>daftar</a:t>
                </a:r>
                <a:r>
                  <a:rPr lang="en-US" altLang="ko-KR" sz="1200" dirty="0">
                    <a:cs typeface="Arial" pitchFamily="34" charset="0"/>
                  </a:rPr>
                  <a:t> </a:t>
                </a:r>
                <a:r>
                  <a:rPr lang="en-US" altLang="ko-KR" sz="1200" dirty="0" err="1">
                    <a:cs typeface="Arial" pitchFamily="34" charset="0"/>
                  </a:rPr>
                  <a:t>kejadian</a:t>
                </a:r>
                <a:r>
                  <a:rPr lang="en-US" altLang="ko-KR" sz="1200" dirty="0">
                    <a:cs typeface="Arial" pitchFamily="34" charset="0"/>
                  </a:rPr>
                  <a:t>.</a:t>
                </a:r>
                <a:r>
                  <a:rPr lang="en-US" altLang="ko-KR" sz="1200" dirty="0">
                    <a:ea typeface="FZShuTi" pitchFamily="2" charset="-122"/>
                    <a:cs typeface="Arial" pitchFamily="34" charset="0"/>
                  </a:rPr>
                  <a:t>.</a:t>
                </a:r>
                <a:endParaRPr lang="en-US" altLang="ko-KR" sz="1200" dirty="0">
                  <a:cs typeface="Arial" pitchFamily="34" charset="0"/>
                </a:endParaRPr>
              </a:p>
            </p:txBody>
          </p:sp>
          <p:sp>
            <p:nvSpPr>
              <p:cNvPr id="9" name="TextBox 8"/>
              <p:cNvSpPr txBox="1"/>
              <p:nvPr/>
            </p:nvSpPr>
            <p:spPr>
              <a:xfrm>
                <a:off x="6557475" y="1293506"/>
                <a:ext cx="4507692" cy="507831"/>
              </a:xfrm>
              <a:prstGeom prst="rect">
                <a:avLst/>
              </a:prstGeom>
              <a:noFill/>
            </p:spPr>
            <p:txBody>
              <a:bodyPr wrap="square" lIns="108000" rIns="108000" rtlCol="0" anchor="ctr">
                <a:spAutoFit/>
              </a:bodyPr>
              <a:lstStyle/>
              <a:p>
                <a:r>
                  <a:rPr lang="en-US" altLang="ko-KR" sz="2700" b="1" dirty="0" err="1">
                    <a:cs typeface="Arial" pitchFamily="34" charset="0"/>
                  </a:rPr>
                  <a:t>Fase</a:t>
                </a:r>
                <a:r>
                  <a:rPr lang="en-US" altLang="ko-KR" sz="2700" b="1" dirty="0">
                    <a:cs typeface="Arial" pitchFamily="34" charset="0"/>
                  </a:rPr>
                  <a:t> A</a:t>
                </a:r>
                <a:endParaRPr lang="ko-KR" altLang="en-US" sz="2700" b="1" dirty="0">
                  <a:cs typeface="Arial" pitchFamily="34" charset="0"/>
                </a:endParaRPr>
              </a:p>
            </p:txBody>
          </p:sp>
        </p:grpSp>
        <p:sp>
          <p:nvSpPr>
            <p:cNvPr id="7" name="TextBox 6"/>
            <p:cNvSpPr txBox="1"/>
            <p:nvPr/>
          </p:nvSpPr>
          <p:spPr>
            <a:xfrm>
              <a:off x="5083516"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1</a:t>
              </a:r>
              <a:endParaRPr lang="ko-KR" altLang="en-US" sz="3600" b="1" dirty="0">
                <a:cs typeface="Arial" pitchFamily="34" charset="0"/>
              </a:endParaRPr>
            </a:p>
          </p:txBody>
        </p:sp>
      </p:grpSp>
      <p:sp>
        <p:nvSpPr>
          <p:cNvPr id="5" name="Freeform: Shape 4">
            <a:extLst>
              <a:ext uri="{FF2B5EF4-FFF2-40B4-BE49-F238E27FC236}">
                <a16:creationId xmlns:a16="http://schemas.microsoft.com/office/drawing/2014/main" id="{EFF730DA-98C4-4E8F-8005-1D8BD939DCCF}"/>
              </a:ext>
            </a:extLst>
          </p:cNvPr>
          <p:cNvSpPr/>
          <p:nvPr/>
        </p:nvSpPr>
        <p:spPr>
          <a:xfrm>
            <a:off x="2180112" y="-10885"/>
            <a:ext cx="3404489" cy="2203444"/>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5542435"/>
              <a:gd name="connsiteY0" fmla="*/ 0 h 3337397"/>
              <a:gd name="connsiteX1" fmla="*/ 2656510 w 5542435"/>
              <a:gd name="connsiteY1" fmla="*/ 3321340 h 3337397"/>
              <a:gd name="connsiteX2" fmla="*/ 5542435 w 5542435"/>
              <a:gd name="connsiteY2" fmla="*/ 3337397 h 3337397"/>
              <a:gd name="connsiteX0" fmla="*/ 0 w 5542435"/>
              <a:gd name="connsiteY0" fmla="*/ 0 h 3337397"/>
              <a:gd name="connsiteX1" fmla="*/ 2579019 w 5542435"/>
              <a:gd name="connsiteY1" fmla="*/ 3321340 h 3337397"/>
              <a:gd name="connsiteX2" fmla="*/ 5542435 w 5542435"/>
              <a:gd name="connsiteY2" fmla="*/ 3337397 h 3337397"/>
              <a:gd name="connsiteX0" fmla="*/ 0 w 5542435"/>
              <a:gd name="connsiteY0" fmla="*/ 0 h 3337397"/>
              <a:gd name="connsiteX1" fmla="*/ 2708110 w 5542435"/>
              <a:gd name="connsiteY1" fmla="*/ 3321340 h 3337397"/>
              <a:gd name="connsiteX2" fmla="*/ 5542435 w 5542435"/>
              <a:gd name="connsiteY2" fmla="*/ 3337397 h 3337397"/>
              <a:gd name="connsiteX0" fmla="*/ 0 w 5542435"/>
              <a:gd name="connsiteY0" fmla="*/ 0 h 3337397"/>
              <a:gd name="connsiteX1" fmla="*/ 2729625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155160"/>
              <a:gd name="connsiteY0" fmla="*/ 0 h 3348155"/>
              <a:gd name="connsiteX1" fmla="*/ 2718867 w 5155160"/>
              <a:gd name="connsiteY1" fmla="*/ 3332097 h 3348155"/>
              <a:gd name="connsiteX2" fmla="*/ 5155160 w 5155160"/>
              <a:gd name="connsiteY2" fmla="*/ 3348155 h 3348155"/>
              <a:gd name="connsiteX0" fmla="*/ 0 w 5133645"/>
              <a:gd name="connsiteY0" fmla="*/ 0 h 3332097"/>
              <a:gd name="connsiteX1" fmla="*/ 2718867 w 5133645"/>
              <a:gd name="connsiteY1" fmla="*/ 3332097 h 3332097"/>
              <a:gd name="connsiteX2" fmla="*/ 5133645 w 5133645"/>
              <a:gd name="connsiteY2" fmla="*/ 3326639 h 3332097"/>
            </a:gdLst>
            <a:ahLst/>
            <a:cxnLst>
              <a:cxn ang="0">
                <a:pos x="connsiteX0" y="connsiteY0"/>
              </a:cxn>
              <a:cxn ang="0">
                <a:pos x="connsiteX1" y="connsiteY1"/>
              </a:cxn>
              <a:cxn ang="0">
                <a:pos x="connsiteX2" y="connsiteY2"/>
              </a:cxn>
            </a:cxnLst>
            <a:rect l="l" t="t" r="r" b="b"/>
            <a:pathLst>
              <a:path w="5133645" h="3332097">
                <a:moveTo>
                  <a:pt x="0" y="0"/>
                </a:moveTo>
                <a:cubicBezTo>
                  <a:pt x="1405490" y="882964"/>
                  <a:pt x="2182073" y="1971959"/>
                  <a:pt x="2718867" y="3332097"/>
                </a:cubicBezTo>
                <a:lnTo>
                  <a:pt x="5133645" y="3326639"/>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 name="Group 17">
            <a:extLst>
              <a:ext uri="{FF2B5EF4-FFF2-40B4-BE49-F238E27FC236}">
                <a16:creationId xmlns:a16="http://schemas.microsoft.com/office/drawing/2014/main" id="{AD44BB29-0A66-4948-8256-50ECEBA91D35}"/>
              </a:ext>
            </a:extLst>
          </p:cNvPr>
          <p:cNvGrpSpPr/>
          <p:nvPr/>
        </p:nvGrpSpPr>
        <p:grpSpPr>
          <a:xfrm>
            <a:off x="5041007" y="2730516"/>
            <a:ext cx="5721571" cy="972501"/>
            <a:chOff x="4818251" y="1294425"/>
            <a:chExt cx="5721570" cy="972501"/>
          </a:xfrm>
        </p:grpSpPr>
        <p:grpSp>
          <p:nvGrpSpPr>
            <p:cNvPr id="19" name="Group 18">
              <a:extLst>
                <a:ext uri="{FF2B5EF4-FFF2-40B4-BE49-F238E27FC236}">
                  <a16:creationId xmlns:a16="http://schemas.microsoft.com/office/drawing/2014/main" id="{F1A82559-5599-4D5A-9610-EBEB722F5338}"/>
                </a:ext>
              </a:extLst>
            </p:cNvPr>
            <p:cNvGrpSpPr/>
            <p:nvPr/>
          </p:nvGrpSpPr>
          <p:grpSpPr>
            <a:xfrm>
              <a:off x="6032129" y="1363676"/>
              <a:ext cx="4507692" cy="903250"/>
              <a:chOff x="6557475" y="1293506"/>
              <a:chExt cx="4507692" cy="903250"/>
            </a:xfrm>
          </p:grpSpPr>
          <p:sp>
            <p:nvSpPr>
              <p:cNvPr id="21" name="TextBox 20">
                <a:extLst>
                  <a:ext uri="{FF2B5EF4-FFF2-40B4-BE49-F238E27FC236}">
                    <a16:creationId xmlns:a16="http://schemas.microsoft.com/office/drawing/2014/main" id="{D05998D4-5A01-42CC-817B-52C8740C8A2A}"/>
                  </a:ext>
                </a:extLst>
              </p:cNvPr>
              <p:cNvSpPr txBox="1"/>
              <p:nvPr/>
            </p:nvSpPr>
            <p:spPr>
              <a:xfrm>
                <a:off x="6557475" y="1735091"/>
                <a:ext cx="4507692" cy="461665"/>
              </a:xfrm>
              <a:prstGeom prst="rect">
                <a:avLst/>
              </a:prstGeom>
              <a:noFill/>
            </p:spPr>
            <p:txBody>
              <a:bodyPr wrap="square" rtlCol="0" anchor="ctr">
                <a:spAutoFit/>
              </a:bodyPr>
              <a:lstStyle/>
              <a:p>
                <a:r>
                  <a:rPr lang="en-US" altLang="ko-KR" sz="1200" dirty="0" err="1">
                    <a:cs typeface="Arial" pitchFamily="34" charset="0"/>
                  </a:rPr>
                  <a:t>Dalam</a:t>
                </a:r>
                <a:r>
                  <a:rPr lang="en-US" altLang="ko-KR" sz="1200" dirty="0">
                    <a:cs typeface="Arial" pitchFamily="34" charset="0"/>
                  </a:rPr>
                  <a:t> </a:t>
                </a:r>
                <a:r>
                  <a:rPr lang="en-US" altLang="ko-KR" sz="1200" dirty="0" err="1">
                    <a:cs typeface="Arial" pitchFamily="34" charset="0"/>
                  </a:rPr>
                  <a:t>fase</a:t>
                </a:r>
                <a:r>
                  <a:rPr lang="en-US" altLang="ko-KR" sz="1200" dirty="0">
                    <a:cs typeface="Arial" pitchFamily="34" charset="0"/>
                  </a:rPr>
                  <a:t> B </a:t>
                </a:r>
                <a:r>
                  <a:rPr lang="en-US" altLang="ko-KR" sz="1200" dirty="0" err="1">
                    <a:cs typeface="Arial" pitchFamily="34" charset="0"/>
                  </a:rPr>
                  <a:t>seluruh</a:t>
                </a:r>
                <a:r>
                  <a:rPr lang="en-US" altLang="ko-KR" sz="1200" dirty="0">
                    <a:cs typeface="Arial" pitchFamily="34" charset="0"/>
                  </a:rPr>
                  <a:t> B-event yang </a:t>
                </a:r>
                <a:r>
                  <a:rPr lang="en-US" altLang="ko-KR" sz="1200" dirty="0" err="1">
                    <a:cs typeface="Arial" pitchFamily="34" charset="0"/>
                  </a:rPr>
                  <a:t>terjadi</a:t>
                </a:r>
                <a:r>
                  <a:rPr lang="en-US" altLang="ko-KR" sz="1200" dirty="0">
                    <a:cs typeface="Arial" pitchFamily="34" charset="0"/>
                  </a:rPr>
                  <a:t> </a:t>
                </a:r>
                <a:r>
                  <a:rPr lang="en-US" altLang="ko-KR" sz="1200" dirty="0" err="1">
                    <a:cs typeface="Arial" pitchFamily="34" charset="0"/>
                  </a:rPr>
                  <a:t>pada</a:t>
                </a:r>
                <a:r>
                  <a:rPr lang="en-US" altLang="ko-KR" sz="1200" dirty="0">
                    <a:cs typeface="Arial" pitchFamily="34" charset="0"/>
                  </a:rPr>
                  <a:t> clock-time </a:t>
                </a:r>
                <a:r>
                  <a:rPr lang="en-US" altLang="ko-KR" sz="1200" dirty="0" err="1">
                    <a:cs typeface="Arial" pitchFamily="34" charset="0"/>
                  </a:rPr>
                  <a:t>akan</a:t>
                </a:r>
                <a:r>
                  <a:rPr lang="en-US" altLang="ko-KR" sz="1200" dirty="0">
                    <a:cs typeface="Arial" pitchFamily="34" charset="0"/>
                  </a:rPr>
                  <a:t> </a:t>
                </a:r>
                <a:r>
                  <a:rPr lang="en-US" altLang="ko-KR" sz="1200" dirty="0" err="1">
                    <a:cs typeface="Arial" pitchFamily="34" charset="0"/>
                  </a:rPr>
                  <a:t>dieksekusi</a:t>
                </a:r>
                <a:r>
                  <a:rPr lang="en-US" altLang="ko-KR" sz="1200" dirty="0">
                    <a:cs typeface="Arial" pitchFamily="34" charset="0"/>
                  </a:rPr>
                  <a:t>.</a:t>
                </a:r>
              </a:p>
            </p:txBody>
          </p:sp>
          <p:sp>
            <p:nvSpPr>
              <p:cNvPr id="22" name="TextBox 21">
                <a:extLst>
                  <a:ext uri="{FF2B5EF4-FFF2-40B4-BE49-F238E27FC236}">
                    <a16:creationId xmlns:a16="http://schemas.microsoft.com/office/drawing/2014/main" id="{4F7FCC03-BE38-4E31-BA43-1507308FD0DD}"/>
                  </a:ext>
                </a:extLst>
              </p:cNvPr>
              <p:cNvSpPr txBox="1"/>
              <p:nvPr/>
            </p:nvSpPr>
            <p:spPr>
              <a:xfrm>
                <a:off x="6557475" y="1293506"/>
                <a:ext cx="4507692" cy="507831"/>
              </a:xfrm>
              <a:prstGeom prst="rect">
                <a:avLst/>
              </a:prstGeom>
              <a:noFill/>
            </p:spPr>
            <p:txBody>
              <a:bodyPr wrap="square" lIns="108000" rIns="108000" rtlCol="0" anchor="ctr">
                <a:spAutoFit/>
              </a:bodyPr>
              <a:lstStyle/>
              <a:p>
                <a:r>
                  <a:rPr lang="en-US" altLang="ko-KR" sz="2700" b="1" dirty="0" err="1">
                    <a:cs typeface="Arial" pitchFamily="34" charset="0"/>
                  </a:rPr>
                  <a:t>Fase</a:t>
                </a:r>
                <a:r>
                  <a:rPr lang="en-US" altLang="ko-KR" sz="2700" b="1" dirty="0">
                    <a:cs typeface="Arial" pitchFamily="34" charset="0"/>
                  </a:rPr>
                  <a:t> B</a:t>
                </a:r>
                <a:endParaRPr lang="ko-KR" altLang="en-US" sz="2700" b="1" dirty="0">
                  <a:cs typeface="Arial" pitchFamily="34" charset="0"/>
                </a:endParaRPr>
              </a:p>
            </p:txBody>
          </p:sp>
        </p:grpSp>
        <p:sp>
          <p:nvSpPr>
            <p:cNvPr id="20" name="TextBox 19">
              <a:extLst>
                <a:ext uri="{FF2B5EF4-FFF2-40B4-BE49-F238E27FC236}">
                  <a16:creationId xmlns:a16="http://schemas.microsoft.com/office/drawing/2014/main" id="{D2EE8C77-E199-44D2-8B02-F295F4A3CBB3}"/>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2</a:t>
              </a:r>
              <a:endParaRPr lang="ko-KR" altLang="en-US" sz="3600" b="1" dirty="0">
                <a:cs typeface="Arial" pitchFamily="34" charset="0"/>
              </a:endParaRPr>
            </a:p>
          </p:txBody>
        </p:sp>
      </p:grpSp>
      <p:grpSp>
        <p:nvGrpSpPr>
          <p:cNvPr id="23" name="Group 22">
            <a:extLst>
              <a:ext uri="{FF2B5EF4-FFF2-40B4-BE49-F238E27FC236}">
                <a16:creationId xmlns:a16="http://schemas.microsoft.com/office/drawing/2014/main" id="{E174BA7D-6D7F-4936-880F-8DD878826B98}"/>
              </a:ext>
            </a:extLst>
          </p:cNvPr>
          <p:cNvGrpSpPr/>
          <p:nvPr/>
        </p:nvGrpSpPr>
        <p:grpSpPr>
          <a:xfrm>
            <a:off x="5041007" y="3875977"/>
            <a:ext cx="5721571" cy="972501"/>
            <a:chOff x="4818251" y="1294425"/>
            <a:chExt cx="5721570" cy="972501"/>
          </a:xfrm>
        </p:grpSpPr>
        <p:grpSp>
          <p:nvGrpSpPr>
            <p:cNvPr id="24" name="Group 23">
              <a:extLst>
                <a:ext uri="{FF2B5EF4-FFF2-40B4-BE49-F238E27FC236}">
                  <a16:creationId xmlns:a16="http://schemas.microsoft.com/office/drawing/2014/main" id="{736E4B69-300A-40E1-9A49-CB054069CAE8}"/>
                </a:ext>
              </a:extLst>
            </p:cNvPr>
            <p:cNvGrpSpPr/>
            <p:nvPr/>
          </p:nvGrpSpPr>
          <p:grpSpPr>
            <a:xfrm>
              <a:off x="6032129" y="1363676"/>
              <a:ext cx="4507692" cy="903250"/>
              <a:chOff x="6557475" y="1293506"/>
              <a:chExt cx="4507692" cy="903250"/>
            </a:xfrm>
          </p:grpSpPr>
          <p:sp>
            <p:nvSpPr>
              <p:cNvPr id="26" name="TextBox 25">
                <a:extLst>
                  <a:ext uri="{FF2B5EF4-FFF2-40B4-BE49-F238E27FC236}">
                    <a16:creationId xmlns:a16="http://schemas.microsoft.com/office/drawing/2014/main" id="{248F5396-0B59-435F-AAB2-F07D1D48D501}"/>
                  </a:ext>
                </a:extLst>
              </p:cNvPr>
              <p:cNvSpPr txBox="1"/>
              <p:nvPr/>
            </p:nvSpPr>
            <p:spPr>
              <a:xfrm>
                <a:off x="6557475" y="1735091"/>
                <a:ext cx="4507692" cy="461665"/>
              </a:xfrm>
              <a:prstGeom prst="rect">
                <a:avLst/>
              </a:prstGeom>
              <a:noFill/>
            </p:spPr>
            <p:txBody>
              <a:bodyPr wrap="square" rtlCol="0" anchor="ctr">
                <a:spAutoFit/>
              </a:bodyPr>
              <a:lstStyle/>
              <a:p>
                <a:r>
                  <a:rPr lang="en-US" altLang="ko-KR" sz="1200" dirty="0" err="1">
                    <a:cs typeface="Arial" pitchFamily="34" charset="0"/>
                  </a:rPr>
                  <a:t>Dalam</a:t>
                </a:r>
                <a:r>
                  <a:rPr lang="en-US" altLang="ko-KR" sz="1200" dirty="0">
                    <a:cs typeface="Arial" pitchFamily="34" charset="0"/>
                  </a:rPr>
                  <a:t> </a:t>
                </a:r>
                <a:r>
                  <a:rPr lang="en-US" altLang="ko-KR" sz="1200" dirty="0" err="1">
                    <a:cs typeface="Arial" pitchFamily="34" charset="0"/>
                  </a:rPr>
                  <a:t>fase</a:t>
                </a:r>
                <a:r>
                  <a:rPr lang="en-US" altLang="ko-KR" sz="1200" dirty="0">
                    <a:cs typeface="Arial" pitchFamily="34" charset="0"/>
                  </a:rPr>
                  <a:t> C </a:t>
                </a:r>
                <a:r>
                  <a:rPr lang="en-US" altLang="ko-KR" sz="1200" dirty="0" err="1">
                    <a:cs typeface="Arial" pitchFamily="34" charset="0"/>
                  </a:rPr>
                  <a:t>semua</a:t>
                </a:r>
                <a:r>
                  <a:rPr lang="en-US" altLang="ko-KR" sz="1200" dirty="0">
                    <a:cs typeface="Arial" pitchFamily="34" charset="0"/>
                  </a:rPr>
                  <a:t> C-event </a:t>
                </a:r>
                <a:r>
                  <a:rPr lang="en-US" altLang="ko-KR" sz="1200" dirty="0" err="1">
                    <a:cs typeface="Arial" pitchFamily="34" charset="0"/>
                  </a:rPr>
                  <a:t>dicoba</a:t>
                </a:r>
                <a:r>
                  <a:rPr lang="en-US" altLang="ko-KR" sz="1200" dirty="0">
                    <a:cs typeface="Arial" pitchFamily="34" charset="0"/>
                  </a:rPr>
                  <a:t> </a:t>
                </a:r>
                <a:r>
                  <a:rPr lang="en-US" altLang="ko-KR" sz="1200" dirty="0" err="1">
                    <a:cs typeface="Arial" pitchFamily="34" charset="0"/>
                  </a:rPr>
                  <a:t>dan</a:t>
                </a:r>
                <a:r>
                  <a:rPr lang="en-US" altLang="ko-KR" sz="1200" dirty="0">
                    <a:cs typeface="Arial" pitchFamily="34" charset="0"/>
                  </a:rPr>
                  <a:t> yang </a:t>
                </a:r>
                <a:r>
                  <a:rPr lang="en-US" altLang="ko-KR" sz="1200" dirty="0" err="1">
                    <a:cs typeface="Arial" pitchFamily="34" charset="0"/>
                  </a:rPr>
                  <a:t>memenuhi</a:t>
                </a:r>
                <a:r>
                  <a:rPr lang="en-US" altLang="ko-KR" sz="1200" dirty="0">
                    <a:cs typeface="Arial" pitchFamily="34" charset="0"/>
                  </a:rPr>
                  <a:t> </a:t>
                </a:r>
                <a:r>
                  <a:rPr lang="en-US" altLang="ko-KR" sz="1200" dirty="0" err="1">
                    <a:cs typeface="Arial" pitchFamily="34" charset="0"/>
                  </a:rPr>
                  <a:t>persyaratan</a:t>
                </a:r>
                <a:r>
                  <a:rPr lang="en-US" altLang="ko-KR" sz="1200" dirty="0">
                    <a:cs typeface="Arial" pitchFamily="34" charset="0"/>
                  </a:rPr>
                  <a:t> </a:t>
                </a:r>
                <a:r>
                  <a:rPr lang="en-US" altLang="ko-KR" sz="1200" dirty="0" err="1">
                    <a:cs typeface="Arial" pitchFamily="34" charset="0"/>
                  </a:rPr>
                  <a:t>akan</a:t>
                </a:r>
                <a:r>
                  <a:rPr lang="en-US" altLang="ko-KR" sz="1200" dirty="0">
                    <a:cs typeface="Arial" pitchFamily="34" charset="0"/>
                  </a:rPr>
                  <a:t> </a:t>
                </a:r>
                <a:r>
                  <a:rPr lang="en-US" altLang="ko-KR" sz="1200" dirty="0" err="1">
                    <a:cs typeface="Arial" pitchFamily="34" charset="0"/>
                  </a:rPr>
                  <a:t>dieksekusi</a:t>
                </a:r>
                <a:r>
                  <a:rPr lang="en-US" altLang="ko-KR" sz="1200" dirty="0">
                    <a:ea typeface="FZShuTi" pitchFamily="2" charset="-122"/>
                    <a:cs typeface="Arial" pitchFamily="34" charset="0"/>
                  </a:rPr>
                  <a:t>.</a:t>
                </a:r>
                <a:endParaRPr lang="en-US" altLang="ko-KR" sz="1200" dirty="0">
                  <a:cs typeface="Arial" pitchFamily="34" charset="0"/>
                </a:endParaRPr>
              </a:p>
            </p:txBody>
          </p:sp>
          <p:sp>
            <p:nvSpPr>
              <p:cNvPr id="27" name="TextBox 26">
                <a:extLst>
                  <a:ext uri="{FF2B5EF4-FFF2-40B4-BE49-F238E27FC236}">
                    <a16:creationId xmlns:a16="http://schemas.microsoft.com/office/drawing/2014/main" id="{0E03A8C9-51D7-4DA2-BE18-E07742821825}"/>
                  </a:ext>
                </a:extLst>
              </p:cNvPr>
              <p:cNvSpPr txBox="1"/>
              <p:nvPr/>
            </p:nvSpPr>
            <p:spPr>
              <a:xfrm>
                <a:off x="6557475" y="1293506"/>
                <a:ext cx="4507692" cy="507831"/>
              </a:xfrm>
              <a:prstGeom prst="rect">
                <a:avLst/>
              </a:prstGeom>
              <a:noFill/>
            </p:spPr>
            <p:txBody>
              <a:bodyPr wrap="square" lIns="108000" rIns="108000" rtlCol="0" anchor="ctr">
                <a:spAutoFit/>
              </a:bodyPr>
              <a:lstStyle/>
              <a:p>
                <a:r>
                  <a:rPr lang="en-US" altLang="ko-KR" sz="2700" b="1" dirty="0" err="1">
                    <a:cs typeface="Arial" pitchFamily="34" charset="0"/>
                  </a:rPr>
                  <a:t>Fase</a:t>
                </a:r>
                <a:r>
                  <a:rPr lang="en-US" altLang="ko-KR" sz="2700" b="1" dirty="0">
                    <a:cs typeface="Arial" pitchFamily="34" charset="0"/>
                  </a:rPr>
                  <a:t> C</a:t>
                </a:r>
                <a:endParaRPr lang="ko-KR" altLang="en-US" sz="2700" b="1" dirty="0">
                  <a:cs typeface="Arial" pitchFamily="34" charset="0"/>
                </a:endParaRPr>
              </a:p>
            </p:txBody>
          </p:sp>
        </p:grpSp>
        <p:sp>
          <p:nvSpPr>
            <p:cNvPr id="25" name="TextBox 24">
              <a:extLst>
                <a:ext uri="{FF2B5EF4-FFF2-40B4-BE49-F238E27FC236}">
                  <a16:creationId xmlns:a16="http://schemas.microsoft.com/office/drawing/2014/main" id="{5D24C304-F9B4-4C4C-8D57-3DC24F0EC2B2}"/>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3</a:t>
              </a:r>
              <a:endParaRPr lang="ko-KR" altLang="en-US" sz="3600" b="1" dirty="0">
                <a:cs typeface="Arial" pitchFamily="34" charset="0"/>
              </a:endParaRPr>
            </a:p>
          </p:txBody>
        </p:sp>
      </p:grpSp>
      <p:sp>
        <p:nvSpPr>
          <p:cNvPr id="33" name="Freeform: Shape 32">
            <a:extLst>
              <a:ext uri="{FF2B5EF4-FFF2-40B4-BE49-F238E27FC236}">
                <a16:creationId xmlns:a16="http://schemas.microsoft.com/office/drawing/2014/main" id="{A6A6DF8A-8591-4A85-ACE4-660919D8E9C8}"/>
              </a:ext>
            </a:extLst>
          </p:cNvPr>
          <p:cNvSpPr/>
          <p:nvPr/>
        </p:nvSpPr>
        <p:spPr>
          <a:xfrm>
            <a:off x="1837372" y="-23082"/>
            <a:ext cx="4245150" cy="3361102"/>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Lst>
            <a:ahLst/>
            <a:cxnLst>
              <a:cxn ang="0">
                <a:pos x="connsiteX0" y="connsiteY0"/>
              </a:cxn>
              <a:cxn ang="0">
                <a:pos x="connsiteX1" y="connsiteY1"/>
              </a:cxn>
              <a:cxn ang="0">
                <a:pos x="connsiteX2" y="connsiteY2"/>
              </a:cxn>
            </a:cxnLst>
            <a:rect l="l" t="t" r="r" b="b"/>
            <a:pathLst>
              <a:path w="5917606" h="5041653">
                <a:moveTo>
                  <a:pt x="0" y="0"/>
                </a:moveTo>
                <a:cubicBezTo>
                  <a:pt x="1988349" y="1026811"/>
                  <a:pt x="3009136" y="3355306"/>
                  <a:pt x="3043967" y="5041653"/>
                </a:cubicBezTo>
                <a:lnTo>
                  <a:pt x="5917606" y="5031454"/>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a16="http://schemas.microsoft.com/office/drawing/2014/main" id="{B1273512-87A4-4173-893B-258E5B762C94}"/>
              </a:ext>
            </a:extLst>
          </p:cNvPr>
          <p:cNvSpPr/>
          <p:nvPr/>
        </p:nvSpPr>
        <p:spPr>
          <a:xfrm>
            <a:off x="1552668" y="-2942"/>
            <a:ext cx="4510981" cy="4509861"/>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Lst>
            <a:ahLst/>
            <a:cxnLst>
              <a:cxn ang="0">
                <a:pos x="connsiteX0" y="connsiteY0"/>
              </a:cxn>
              <a:cxn ang="0">
                <a:pos x="connsiteX1" y="connsiteY1"/>
              </a:cxn>
              <a:cxn ang="0">
                <a:pos x="connsiteX2" y="connsiteY2"/>
              </a:cxn>
            </a:cxnLst>
            <a:rect l="l" t="t" r="r" b="b"/>
            <a:pathLst>
              <a:path w="6157481" h="5042211">
                <a:moveTo>
                  <a:pt x="0" y="0"/>
                </a:moveTo>
                <a:cubicBezTo>
                  <a:pt x="2647339" y="886277"/>
                  <a:pt x="3586715" y="3365578"/>
                  <a:pt x="3043967" y="5041653"/>
                </a:cubicBezTo>
                <a:lnTo>
                  <a:pt x="6157481" y="5042211"/>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57">
            <a:extLst>
              <a:ext uri="{FF2B5EF4-FFF2-40B4-BE49-F238E27FC236}">
                <a16:creationId xmlns:a16="http://schemas.microsoft.com/office/drawing/2014/main" id="{56890206-8580-4FC7-A158-1E69B2B51C5E}"/>
              </a:ext>
            </a:extLst>
          </p:cNvPr>
          <p:cNvSpPr/>
          <p:nvPr/>
        </p:nvSpPr>
        <p:spPr>
          <a:xfrm>
            <a:off x="-4786" y="6518503"/>
            <a:ext cx="12196786" cy="339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 name="Group 33"/>
          <p:cNvGrpSpPr/>
          <p:nvPr/>
        </p:nvGrpSpPr>
        <p:grpSpPr>
          <a:xfrm>
            <a:off x="4827224" y="1548186"/>
            <a:ext cx="5456306" cy="972501"/>
            <a:chOff x="5083516" y="1294425"/>
            <a:chExt cx="5456305" cy="972501"/>
          </a:xfrm>
        </p:grpSpPr>
        <p:grpSp>
          <p:nvGrpSpPr>
            <p:cNvPr id="35" name="Group 34"/>
            <p:cNvGrpSpPr/>
            <p:nvPr/>
          </p:nvGrpSpPr>
          <p:grpSpPr>
            <a:xfrm>
              <a:off x="6032129" y="1363676"/>
              <a:ext cx="4507692" cy="903250"/>
              <a:chOff x="6557475" y="1293506"/>
              <a:chExt cx="4507692" cy="903250"/>
            </a:xfrm>
          </p:grpSpPr>
          <p:sp>
            <p:nvSpPr>
              <p:cNvPr id="39" name="TextBox 38"/>
              <p:cNvSpPr txBox="1"/>
              <p:nvPr/>
            </p:nvSpPr>
            <p:spPr>
              <a:xfrm>
                <a:off x="6557475" y="1735091"/>
                <a:ext cx="4507692" cy="461665"/>
              </a:xfrm>
              <a:prstGeom prst="rect">
                <a:avLst/>
              </a:prstGeom>
              <a:noFill/>
            </p:spPr>
            <p:txBody>
              <a:bodyPr wrap="square" rtlCol="0" anchor="ctr">
                <a:spAutoFit/>
              </a:bodyPr>
              <a:lstStyle/>
              <a:p>
                <a:pPr algn="just"/>
                <a:r>
                  <a:rPr lang="en-US" altLang="ko-KR" sz="1200" dirty="0">
                    <a:cs typeface="Arial" pitchFamily="34" charset="0"/>
                  </a:rPr>
                  <a:t>B-events </a:t>
                </a:r>
                <a:r>
                  <a:rPr lang="en-US" altLang="ko-KR" sz="1200" dirty="0" err="1">
                    <a:cs typeface="Arial" pitchFamily="34" charset="0"/>
                  </a:rPr>
                  <a:t>berhubungan</a:t>
                </a:r>
                <a:r>
                  <a:rPr lang="en-US" altLang="ko-KR" sz="1200" dirty="0">
                    <a:cs typeface="Arial" pitchFamily="34" charset="0"/>
                  </a:rPr>
                  <a:t> </a:t>
                </a:r>
                <a:r>
                  <a:rPr lang="en-US" altLang="ko-KR" sz="1200" dirty="0" err="1">
                    <a:cs typeface="Arial" pitchFamily="34" charset="0"/>
                  </a:rPr>
                  <a:t>dengan</a:t>
                </a:r>
                <a:r>
                  <a:rPr lang="en-US" altLang="ko-KR" sz="1200" dirty="0">
                    <a:cs typeface="Arial" pitchFamily="34" charset="0"/>
                  </a:rPr>
                  <a:t> </a:t>
                </a:r>
                <a:r>
                  <a:rPr lang="en-US" altLang="ko-KR" sz="1200" dirty="0" err="1">
                    <a:cs typeface="Arial" pitchFamily="34" charset="0"/>
                  </a:rPr>
                  <a:t>kedatangan</a:t>
                </a:r>
                <a:r>
                  <a:rPr lang="en-US" altLang="ko-KR" sz="1200" dirty="0">
                    <a:cs typeface="Arial" pitchFamily="34" charset="0"/>
                  </a:rPr>
                  <a:t> </a:t>
                </a:r>
                <a:r>
                  <a:rPr lang="en-US" altLang="ko-KR" sz="1200" dirty="0" err="1">
                    <a:cs typeface="Arial" pitchFamily="34" charset="0"/>
                  </a:rPr>
                  <a:t>atau</a:t>
                </a:r>
                <a:r>
                  <a:rPr lang="en-US" altLang="ko-KR" sz="1200" dirty="0">
                    <a:cs typeface="Arial" pitchFamily="34" charset="0"/>
                  </a:rPr>
                  <a:t> </a:t>
                </a:r>
                <a:r>
                  <a:rPr lang="en-US" altLang="ko-KR" sz="1200" dirty="0" err="1">
                    <a:cs typeface="Arial" pitchFamily="34" charset="0"/>
                  </a:rPr>
                  <a:t>penyelesaian</a:t>
                </a:r>
                <a:r>
                  <a:rPr lang="en-US" altLang="ko-KR" sz="1200" dirty="0">
                    <a:cs typeface="Arial" pitchFamily="34" charset="0"/>
                  </a:rPr>
                  <a:t> </a:t>
                </a:r>
                <a:r>
                  <a:rPr lang="en-US" altLang="ko-KR" sz="1200" dirty="0" err="1">
                    <a:cs typeface="Arial" pitchFamily="34" charset="0"/>
                  </a:rPr>
                  <a:t>suatu</a:t>
                </a:r>
                <a:r>
                  <a:rPr lang="en-US" altLang="ko-KR" sz="1200" dirty="0">
                    <a:cs typeface="Arial" pitchFamily="34" charset="0"/>
                  </a:rPr>
                  <a:t> </a:t>
                </a:r>
                <a:r>
                  <a:rPr lang="en-US" altLang="ko-KR" sz="1200" dirty="0" err="1">
                    <a:cs typeface="Arial" pitchFamily="34" charset="0"/>
                  </a:rPr>
                  <a:t>aktivitas</a:t>
                </a:r>
                <a:endParaRPr lang="en-US" altLang="ko-KR" sz="1200" dirty="0">
                  <a:cs typeface="Arial" pitchFamily="34" charset="0"/>
                </a:endParaRPr>
              </a:p>
            </p:txBody>
          </p:sp>
          <p:sp>
            <p:nvSpPr>
              <p:cNvPr id="40" name="TextBox 39"/>
              <p:cNvSpPr txBox="1"/>
              <p:nvPr/>
            </p:nvSpPr>
            <p:spPr>
              <a:xfrm>
                <a:off x="6557475" y="1293506"/>
                <a:ext cx="4507692" cy="507831"/>
              </a:xfrm>
              <a:prstGeom prst="rect">
                <a:avLst/>
              </a:prstGeom>
              <a:noFill/>
            </p:spPr>
            <p:txBody>
              <a:bodyPr wrap="square" lIns="108000" rIns="108000" rtlCol="0" anchor="ctr">
                <a:spAutoFit/>
              </a:bodyPr>
              <a:lstStyle/>
              <a:p>
                <a:r>
                  <a:rPr lang="en-US" altLang="ko-KR" sz="2700" b="1" dirty="0">
                    <a:cs typeface="Arial" pitchFamily="34" charset="0"/>
                  </a:rPr>
                  <a:t>B - Event</a:t>
                </a:r>
                <a:endParaRPr lang="ko-KR" altLang="en-US" sz="2700" b="1" dirty="0">
                  <a:cs typeface="Arial" pitchFamily="34" charset="0"/>
                </a:endParaRPr>
              </a:p>
            </p:txBody>
          </p:sp>
        </p:grpSp>
        <p:sp>
          <p:nvSpPr>
            <p:cNvPr id="38" name="TextBox 37"/>
            <p:cNvSpPr txBox="1"/>
            <p:nvPr/>
          </p:nvSpPr>
          <p:spPr>
            <a:xfrm>
              <a:off x="5083516"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1</a:t>
              </a:r>
              <a:endParaRPr lang="ko-KR" altLang="en-US" sz="3600" b="1" dirty="0">
                <a:cs typeface="Arial" pitchFamily="34" charset="0"/>
              </a:endParaRPr>
            </a:p>
          </p:txBody>
        </p:sp>
      </p:grpSp>
      <p:grpSp>
        <p:nvGrpSpPr>
          <p:cNvPr id="41" name="Group 40">
            <a:extLst>
              <a:ext uri="{FF2B5EF4-FFF2-40B4-BE49-F238E27FC236}">
                <a16:creationId xmlns:a16="http://schemas.microsoft.com/office/drawing/2014/main" id="{AD44BB29-0A66-4948-8256-50ECEBA91D35}"/>
              </a:ext>
            </a:extLst>
          </p:cNvPr>
          <p:cNvGrpSpPr/>
          <p:nvPr/>
        </p:nvGrpSpPr>
        <p:grpSpPr>
          <a:xfrm>
            <a:off x="5041007" y="2744770"/>
            <a:ext cx="5721571" cy="972501"/>
            <a:chOff x="4818251" y="1294425"/>
            <a:chExt cx="5721570" cy="972501"/>
          </a:xfrm>
        </p:grpSpPr>
        <p:grpSp>
          <p:nvGrpSpPr>
            <p:cNvPr id="42" name="Group 41">
              <a:extLst>
                <a:ext uri="{FF2B5EF4-FFF2-40B4-BE49-F238E27FC236}">
                  <a16:creationId xmlns:a16="http://schemas.microsoft.com/office/drawing/2014/main" id="{F1A82559-5599-4D5A-9610-EBEB722F5338}"/>
                </a:ext>
              </a:extLst>
            </p:cNvPr>
            <p:cNvGrpSpPr/>
            <p:nvPr/>
          </p:nvGrpSpPr>
          <p:grpSpPr>
            <a:xfrm>
              <a:off x="6032129" y="1363676"/>
              <a:ext cx="4507692" cy="903250"/>
              <a:chOff x="6557475" y="1293506"/>
              <a:chExt cx="4507692" cy="903250"/>
            </a:xfrm>
          </p:grpSpPr>
          <p:sp>
            <p:nvSpPr>
              <p:cNvPr id="44" name="TextBox 43">
                <a:extLst>
                  <a:ext uri="{FF2B5EF4-FFF2-40B4-BE49-F238E27FC236}">
                    <a16:creationId xmlns:a16="http://schemas.microsoft.com/office/drawing/2014/main" id="{D05998D4-5A01-42CC-817B-52C8740C8A2A}"/>
                  </a:ext>
                </a:extLst>
              </p:cNvPr>
              <p:cNvSpPr txBox="1"/>
              <p:nvPr/>
            </p:nvSpPr>
            <p:spPr>
              <a:xfrm>
                <a:off x="6557475" y="1735091"/>
                <a:ext cx="4507692" cy="461665"/>
              </a:xfrm>
              <a:prstGeom prst="rect">
                <a:avLst/>
              </a:prstGeom>
              <a:noFill/>
            </p:spPr>
            <p:txBody>
              <a:bodyPr wrap="square" rtlCol="0" anchor="ctr">
                <a:spAutoFit/>
              </a:bodyPr>
              <a:lstStyle/>
              <a:p>
                <a:r>
                  <a:rPr lang="en-US" altLang="ko-KR" sz="1200" dirty="0" err="1">
                    <a:cs typeface="Arial" pitchFamily="34" charset="0"/>
                  </a:rPr>
                  <a:t>Secara</a:t>
                </a:r>
                <a:r>
                  <a:rPr lang="en-US" altLang="ko-KR" sz="1200" dirty="0">
                    <a:cs typeface="Arial" pitchFamily="34" charset="0"/>
                  </a:rPr>
                  <a:t> </a:t>
                </a:r>
                <a:r>
                  <a:rPr lang="en-US" altLang="ko-KR" sz="1200" dirty="0" err="1">
                    <a:cs typeface="Arial" pitchFamily="34" charset="0"/>
                  </a:rPr>
                  <a:t>umum</a:t>
                </a:r>
                <a:r>
                  <a:rPr lang="en-US" altLang="ko-KR" sz="1200" dirty="0">
                    <a:cs typeface="Arial" pitchFamily="34" charset="0"/>
                  </a:rPr>
                  <a:t> C-event </a:t>
                </a:r>
                <a:r>
                  <a:rPr lang="en-US" altLang="ko-KR" sz="1200" dirty="0" err="1">
                    <a:cs typeface="Arial" pitchFamily="34" charset="0"/>
                  </a:rPr>
                  <a:t>berhubungan</a:t>
                </a:r>
                <a:r>
                  <a:rPr lang="en-US" altLang="ko-KR" sz="1200" dirty="0">
                    <a:cs typeface="Arial" pitchFamily="34" charset="0"/>
                  </a:rPr>
                  <a:t> </a:t>
                </a:r>
                <a:r>
                  <a:rPr lang="en-US" altLang="ko-KR" sz="1200" dirty="0" err="1">
                    <a:cs typeface="Arial" pitchFamily="34" charset="0"/>
                  </a:rPr>
                  <a:t>dengan</a:t>
                </a:r>
                <a:r>
                  <a:rPr lang="en-US" altLang="ko-KR" sz="1200" dirty="0">
                    <a:cs typeface="Arial" pitchFamily="34" charset="0"/>
                  </a:rPr>
                  <a:t> </a:t>
                </a:r>
                <a:r>
                  <a:rPr lang="en-US" altLang="ko-KR" sz="1200" dirty="0" err="1">
                    <a:cs typeface="Arial" pitchFamily="34" charset="0"/>
                  </a:rPr>
                  <a:t>awal</a:t>
                </a:r>
                <a:r>
                  <a:rPr lang="en-US" altLang="ko-KR" sz="1200" dirty="0">
                    <a:cs typeface="Arial" pitchFamily="34" charset="0"/>
                  </a:rPr>
                  <a:t> </a:t>
                </a:r>
                <a:r>
                  <a:rPr lang="en-US" altLang="ko-KR" sz="1200" dirty="0" err="1">
                    <a:cs typeface="Arial" pitchFamily="34" charset="0"/>
                  </a:rPr>
                  <a:t>dari</a:t>
                </a:r>
                <a:r>
                  <a:rPr lang="en-US" altLang="ko-KR" sz="1200" dirty="0">
                    <a:cs typeface="Arial" pitchFamily="34" charset="0"/>
                  </a:rPr>
                  <a:t> </a:t>
                </a:r>
                <a:r>
                  <a:rPr lang="en-US" altLang="ko-KR" sz="1200" dirty="0" err="1">
                    <a:cs typeface="Arial" pitchFamily="34" charset="0"/>
                  </a:rPr>
                  <a:t>beberapa</a:t>
                </a:r>
                <a:r>
                  <a:rPr lang="en-US" altLang="ko-KR" sz="1200" dirty="0">
                    <a:cs typeface="Arial" pitchFamily="34" charset="0"/>
                  </a:rPr>
                  <a:t> </a:t>
                </a:r>
                <a:r>
                  <a:rPr lang="en-US" altLang="ko-KR" sz="1200" dirty="0" err="1">
                    <a:cs typeface="Arial" pitchFamily="34" charset="0"/>
                  </a:rPr>
                  <a:t>aktivitas</a:t>
                </a:r>
                <a:endParaRPr lang="en-US" altLang="ko-KR" sz="1200" dirty="0">
                  <a:cs typeface="Arial" pitchFamily="34" charset="0"/>
                </a:endParaRPr>
              </a:p>
            </p:txBody>
          </p:sp>
          <p:sp>
            <p:nvSpPr>
              <p:cNvPr id="45" name="TextBox 44">
                <a:extLst>
                  <a:ext uri="{FF2B5EF4-FFF2-40B4-BE49-F238E27FC236}">
                    <a16:creationId xmlns:a16="http://schemas.microsoft.com/office/drawing/2014/main" id="{4F7FCC03-BE38-4E31-BA43-1507308FD0DD}"/>
                  </a:ext>
                </a:extLst>
              </p:cNvPr>
              <p:cNvSpPr txBox="1"/>
              <p:nvPr/>
            </p:nvSpPr>
            <p:spPr>
              <a:xfrm>
                <a:off x="6557475" y="1293506"/>
                <a:ext cx="4507692" cy="507831"/>
              </a:xfrm>
              <a:prstGeom prst="rect">
                <a:avLst/>
              </a:prstGeom>
              <a:noFill/>
            </p:spPr>
            <p:txBody>
              <a:bodyPr wrap="square" lIns="108000" rIns="108000" rtlCol="0" anchor="ctr">
                <a:spAutoFit/>
              </a:bodyPr>
              <a:lstStyle/>
              <a:p>
                <a:r>
                  <a:rPr lang="en-US" altLang="ko-KR" sz="2700" b="1" dirty="0">
                    <a:cs typeface="Arial" pitchFamily="34" charset="0"/>
                  </a:rPr>
                  <a:t>C – Event </a:t>
                </a:r>
                <a:endParaRPr lang="ko-KR" altLang="en-US" sz="2700" b="1" dirty="0">
                  <a:cs typeface="Arial" pitchFamily="34" charset="0"/>
                </a:endParaRPr>
              </a:p>
            </p:txBody>
          </p:sp>
        </p:grpSp>
        <p:sp>
          <p:nvSpPr>
            <p:cNvPr id="43" name="TextBox 42">
              <a:extLst>
                <a:ext uri="{FF2B5EF4-FFF2-40B4-BE49-F238E27FC236}">
                  <a16:creationId xmlns:a16="http://schemas.microsoft.com/office/drawing/2014/main" id="{D2EE8C77-E199-44D2-8B02-F295F4A3CBB3}"/>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2</a:t>
              </a:r>
              <a:endParaRPr lang="ko-KR" altLang="en-US" sz="3600" b="1" dirty="0">
                <a:cs typeface="Arial" pitchFamily="34" charset="0"/>
              </a:endParaRPr>
            </a:p>
          </p:txBody>
        </p:sp>
      </p:grpSp>
    </p:spTree>
    <p:extLst>
      <p:ext uri="{BB962C8B-B14F-4D97-AF65-F5344CB8AC3E}">
        <p14:creationId xmlns:p14="http://schemas.microsoft.com/office/powerpoint/2010/main" val="98376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1453</Words>
  <Application>Microsoft Office PowerPoint</Application>
  <PresentationFormat>Widescreen</PresentationFormat>
  <Paragraphs>157</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Bai Jamjuree</vt:lpstr>
      <vt:lpstr>FZShuTi</vt:lpstr>
      <vt:lpstr>맑은 고딕</vt: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Dewa Bayu</cp:lastModifiedBy>
  <cp:revision>49</cp:revision>
  <dcterms:created xsi:type="dcterms:W3CDTF">2018-10-07T02:33:22Z</dcterms:created>
  <dcterms:modified xsi:type="dcterms:W3CDTF">2018-10-31T13:29:57Z</dcterms:modified>
</cp:coreProperties>
</file>