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5" r:id="rId8"/>
    <p:sldId id="266" r:id="rId9"/>
    <p:sldId id="261" r:id="rId10"/>
    <p:sldId id="262" r:id="rId11"/>
    <p:sldId id="268" r:id="rId12"/>
    <p:sldId id="263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11F5659-8C86-4680-BB7A-3A751C68668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49375A-196A-4252-AF57-FED189FB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KOMUNIKASI BISNIS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LINTAS BUDAYA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324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  <a:latin typeface="Arial Black" pitchFamily="34" charset="0"/>
              </a:rPr>
              <a:t>Courtesy : http://www.mdp.ac.id/</a:t>
            </a:r>
            <a:endParaRPr lang="en-US" sz="1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2050" name="Picture 2" descr="D:\UNG\SLIDE KOMBIS UNG\cross-cultural-communication-the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Perbedaan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Perbedaan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dapat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dilihat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dari</a:t>
            </a:r>
            <a:r>
              <a:rPr lang="en-US" sz="2400" dirty="0" smtClean="0">
                <a:latin typeface="Comic Sans MS" pitchFamily="66" charset="0"/>
              </a:rPr>
              <a:t> :</a:t>
            </a:r>
          </a:p>
          <a:p>
            <a:endParaRPr lang="en-US" sz="24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Nilai-nilai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sosial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status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Pengambilan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keputusan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Konsep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waktu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Konsep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jarak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komunikasi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Konteks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budaya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Bahasa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tubuh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Perilaku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sosial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Perilaku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etis</a:t>
            </a: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Perbedaan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perusahaan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Boove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Thill</a:t>
            </a:r>
            <a:r>
              <a:rPr lang="en-US" dirty="0" smtClean="0"/>
              <a:t> : 59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;</a:t>
            </a:r>
          </a:p>
          <a:p>
            <a:pPr marL="342900" indent="-342900">
              <a:buAutoNum type="arabicPeriod"/>
            </a:pPr>
            <a:r>
              <a:rPr lang="en-US" sz="2000" b="1" dirty="0" err="1" smtClean="0"/>
              <a:t>Stabilitas</a:t>
            </a:r>
            <a:endParaRPr lang="en-US" sz="2000" b="1" dirty="0" smtClean="0"/>
          </a:p>
          <a:p>
            <a:pPr marL="360363"/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pula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tidaknya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lambatnya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endParaRPr lang="en-US" sz="2000" dirty="0" smtClean="0"/>
          </a:p>
          <a:p>
            <a:pPr marL="457200" indent="-457200"/>
            <a:r>
              <a:rPr lang="en-US" sz="2000" b="1" dirty="0" smtClean="0"/>
              <a:t>2. </a:t>
            </a:r>
            <a:r>
              <a:rPr lang="en-US" sz="2000" b="1" dirty="0" err="1" smtClean="0"/>
              <a:t>Kompleksitas</a:t>
            </a:r>
            <a:endParaRPr lang="en-US" sz="2000" b="1" dirty="0" smtClean="0"/>
          </a:p>
          <a:p>
            <a:pPr marL="360363"/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penyampaian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( high </a:t>
            </a:r>
            <a:r>
              <a:rPr lang="en-US" sz="2000" dirty="0" err="1" smtClean="0"/>
              <a:t>conteks</a:t>
            </a:r>
            <a:r>
              <a:rPr lang="en-US" sz="2000" dirty="0" smtClean="0"/>
              <a:t>, low </a:t>
            </a:r>
            <a:r>
              <a:rPr lang="en-US" sz="2000" dirty="0" err="1" smtClean="0"/>
              <a:t>conteks</a:t>
            </a:r>
            <a:r>
              <a:rPr lang="en-US" sz="2000" dirty="0" smtClean="0"/>
              <a:t> )</a:t>
            </a:r>
          </a:p>
          <a:p>
            <a:pPr marL="360363" indent="-360363">
              <a:buAutoNum type="arabicPeriod" startAt="3"/>
            </a:pPr>
            <a:r>
              <a:rPr lang="en-US" sz="2000" b="1" dirty="0" err="1" smtClean="0"/>
              <a:t>Komposisi</a:t>
            </a:r>
            <a:endParaRPr lang="en-US" sz="2000" b="1" dirty="0" smtClean="0"/>
          </a:p>
          <a:p>
            <a:pPr marL="360363" indent="-360363"/>
            <a:r>
              <a:rPr lang="en-US" sz="2000" dirty="0" smtClean="0"/>
              <a:t>	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tersusun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sub </a:t>
            </a:r>
            <a:r>
              <a:rPr lang="en-US" sz="2000" dirty="0" err="1" smtClean="0"/>
              <a:t>budaya</a:t>
            </a:r>
            <a:endParaRPr lang="en-US" sz="2000" dirty="0" smtClean="0"/>
          </a:p>
          <a:p>
            <a:pPr marL="360363" indent="-360363">
              <a:buAutoNum type="arabicPeriod" startAt="4"/>
            </a:pPr>
            <a:r>
              <a:rPr lang="en-US" sz="2000" b="1" dirty="0" err="1" smtClean="0"/>
              <a:t>Penerimaan</a:t>
            </a:r>
            <a:endParaRPr lang="en-US" sz="2000" b="1" dirty="0" smtClean="0"/>
          </a:p>
          <a:p>
            <a:pPr marL="360363"/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lain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asing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Komunikasi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dengan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Orang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Berbudaya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Asing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Contoh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komunikasi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lintas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ketika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melakukan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perjalanan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endParaRPr lang="en-US" sz="20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omic Sans MS" pitchFamily="66" charset="0"/>
              </a:rPr>
              <a:t>  Di </a:t>
            </a:r>
            <a:r>
              <a:rPr lang="en-US" sz="2000" dirty="0" err="1" smtClean="0">
                <a:latin typeface="Comic Sans MS" pitchFamily="66" charset="0"/>
              </a:rPr>
              <a:t>Spanyol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berjabat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tangan</a:t>
            </a:r>
            <a:r>
              <a:rPr lang="en-US" sz="2000" dirty="0" smtClean="0">
                <a:latin typeface="Comic Sans MS" pitchFamily="66" charset="0"/>
              </a:rPr>
              <a:t> paling lama </a:t>
            </a:r>
            <a:r>
              <a:rPr lang="en-US" sz="2000" dirty="0" err="1" smtClean="0">
                <a:latin typeface="Comic Sans MS" pitchFamily="66" charset="0"/>
              </a:rPr>
              <a:t>antara</a:t>
            </a:r>
            <a:r>
              <a:rPr lang="en-US" sz="2000" dirty="0" smtClean="0">
                <a:latin typeface="Comic Sans MS" pitchFamily="66" charset="0"/>
              </a:rPr>
              <a:t> 5 </a:t>
            </a:r>
            <a:r>
              <a:rPr lang="en-US" sz="2000" dirty="0" err="1" smtClean="0">
                <a:latin typeface="Comic Sans MS" pitchFamily="66" charset="0"/>
              </a:rPr>
              <a:t>sampai</a:t>
            </a:r>
            <a:r>
              <a:rPr lang="en-US" sz="2000" dirty="0" smtClean="0">
                <a:latin typeface="Comic Sans MS" pitchFamily="66" charset="0"/>
              </a:rPr>
              <a:t> 7 </a:t>
            </a:r>
            <a:r>
              <a:rPr lang="en-US" sz="2000" dirty="0" err="1" smtClean="0">
                <a:latin typeface="Comic Sans MS" pitchFamily="66" charset="0"/>
              </a:rPr>
              <a:t>ayunan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err="1" smtClean="0">
                <a:latin typeface="Comic Sans MS" pitchFamily="66" charset="0"/>
              </a:rPr>
              <a:t>melepas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jabat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segera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diartikan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penolakan</a:t>
            </a:r>
            <a:r>
              <a:rPr lang="en-US" sz="2000" dirty="0" smtClean="0">
                <a:latin typeface="Comic Sans MS" pitchFamily="66" charset="0"/>
              </a:rPr>
              <a:t>. Di </a:t>
            </a:r>
            <a:r>
              <a:rPr lang="en-US" sz="2000" dirty="0" err="1" smtClean="0">
                <a:latin typeface="Comic Sans MS" pitchFamily="66" charset="0"/>
              </a:rPr>
              <a:t>Prancis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berjabat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cukup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sekali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ayunan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gerakan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memberi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hadiah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minuman-minuman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beralkohol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negara-negara</a:t>
            </a:r>
            <a:r>
              <a:rPr lang="en-US" sz="2000" dirty="0" smtClean="0">
                <a:latin typeface="Comic Sans MS" pitchFamily="66" charset="0"/>
              </a:rPr>
              <a:t> Arab.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Di Pakistan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negara-negara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mayoritas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berpenduduk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muslim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jangan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heran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kalau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tenagh-tengah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pertemuan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bisnis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mereka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minta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izin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keluar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menunaikan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ibadah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sholat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karena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setiap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muslim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wajib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ibadah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sholat</a:t>
            </a:r>
            <a:r>
              <a:rPr lang="en-US" sz="2000" dirty="0" smtClean="0">
                <a:latin typeface="Comic Sans MS" pitchFamily="66" charset="0"/>
              </a:rPr>
              <a:t> lima </a:t>
            </a:r>
            <a:r>
              <a:rPr lang="en-US" sz="2000" dirty="0" err="1" smtClean="0">
                <a:latin typeface="Comic Sans MS" pitchFamily="66" charset="0"/>
              </a:rPr>
              <a:t>waktu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Komunikasi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dengan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Orang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Berbudaya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Asing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8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err="1" smtClean="0">
                <a:latin typeface="Comic Sans MS" pitchFamily="66" charset="0"/>
              </a:rPr>
              <a:t>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dianggap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menghina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rumah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menolak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tawaran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makanan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minuman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setiap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kebaikan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negara-negara</a:t>
            </a:r>
            <a:r>
              <a:rPr lang="en-US" sz="2000" dirty="0" smtClean="0">
                <a:latin typeface="Comic Sans MS" pitchFamily="66" charset="0"/>
              </a:rPr>
              <a:t> Arab. </a:t>
            </a:r>
            <a:r>
              <a:rPr lang="en-US" sz="2000" dirty="0" err="1" smtClean="0">
                <a:latin typeface="Comic Sans MS" pitchFamily="66" charset="0"/>
              </a:rPr>
              <a:t>Namun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juga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cepat-cepat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menerima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segala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tawaran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tersebut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kalau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menolak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tawaran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tolaklah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cara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sopan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Tekankan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perusahaan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ketika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berhubungan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bisnis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pengusaha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Jerman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Belanda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Swiss.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Laray</a:t>
            </a:r>
            <a:r>
              <a:rPr lang="en-US" sz="3200" dirty="0" smtClean="0"/>
              <a:t> </a:t>
            </a:r>
            <a:r>
              <a:rPr lang="en-US" sz="3200" dirty="0" err="1" smtClean="0"/>
              <a:t>Barna</a:t>
            </a:r>
            <a:r>
              <a:rPr lang="en-US" sz="3200" dirty="0" smtClean="0"/>
              <a:t>, </a:t>
            </a: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kesalahpahaman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lintas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;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78347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/>
              <a:t>Asumsi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Kesamaan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Mis-interpretasi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non verbal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Prekonsepsi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Stereoptipe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/>
          <a:lstStyle/>
          <a:p>
            <a:r>
              <a:rPr lang="en-US" dirty="0" err="1" smtClean="0"/>
              <a:t>Terimakasih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Kristen ITC" pitchFamily="66" charset="0"/>
              </a:rPr>
              <a:t>DEFINISI</a:t>
            </a:r>
            <a:endParaRPr lang="en-US" sz="4800" b="1" dirty="0"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Komunikasi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bisnis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lintas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err="1" smtClean="0">
                <a:latin typeface="Comic Sans MS" pitchFamily="66" charset="0"/>
              </a:rPr>
              <a:t>Komunikasi</a:t>
            </a:r>
            <a:r>
              <a:rPr lang="en-US" sz="2400" dirty="0" smtClean="0">
                <a:latin typeface="Comic Sans MS" pitchFamily="66" charset="0"/>
              </a:rPr>
              <a:t> yang </a:t>
            </a:r>
            <a:r>
              <a:rPr lang="en-US" sz="2400" dirty="0" err="1" smtClean="0">
                <a:latin typeface="Comic Sans MS" pitchFamily="66" charset="0"/>
              </a:rPr>
              <a:t>digunakan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dalam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dunia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bisnis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baik</a:t>
            </a:r>
            <a:r>
              <a:rPr lang="en-US" sz="2400" dirty="0" smtClean="0">
                <a:latin typeface="Comic Sans MS" pitchFamily="66" charset="0"/>
              </a:rPr>
              <a:t> 	</a:t>
            </a:r>
            <a:r>
              <a:rPr lang="en-US" sz="2400" dirty="0" err="1" smtClean="0">
                <a:latin typeface="Comic Sans MS" pitchFamily="66" charset="0"/>
              </a:rPr>
              <a:t>komunikasi</a:t>
            </a:r>
            <a:r>
              <a:rPr lang="en-US" sz="2400" dirty="0" smtClean="0">
                <a:latin typeface="Comic Sans MS" pitchFamily="66" charset="0"/>
              </a:rPr>
              <a:t> verbal </a:t>
            </a:r>
            <a:r>
              <a:rPr lang="en-US" sz="2400" dirty="0" err="1" smtClean="0">
                <a:latin typeface="Comic Sans MS" pitchFamily="66" charset="0"/>
              </a:rPr>
              <a:t>maupun</a:t>
            </a:r>
            <a:r>
              <a:rPr lang="en-US" sz="2400" dirty="0" smtClean="0">
                <a:latin typeface="Comic Sans MS" pitchFamily="66" charset="0"/>
              </a:rPr>
              <a:t> non-verbal </a:t>
            </a:r>
            <a:r>
              <a:rPr lang="en-US" sz="2400" dirty="0" err="1" smtClean="0">
                <a:latin typeface="Comic Sans MS" pitchFamily="66" charset="0"/>
              </a:rPr>
              <a:t>dengan</a:t>
            </a:r>
            <a:r>
              <a:rPr lang="en-US" sz="2400" dirty="0" smtClean="0">
                <a:latin typeface="Comic Sans MS" pitchFamily="66" charset="0"/>
              </a:rPr>
              <a:t> 	</a:t>
            </a:r>
            <a:r>
              <a:rPr lang="en-US" sz="2400" dirty="0" err="1" smtClean="0">
                <a:latin typeface="Comic Sans MS" pitchFamily="66" charset="0"/>
              </a:rPr>
              <a:t>memperhatikan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faktor-faktor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suatu</a:t>
            </a:r>
            <a:r>
              <a:rPr lang="en-US" sz="2400" dirty="0" smtClean="0">
                <a:latin typeface="Comic Sans MS" pitchFamily="66" charset="0"/>
              </a:rPr>
              <a:t> 	</a:t>
            </a:r>
            <a:r>
              <a:rPr lang="en-US" sz="2400" dirty="0" err="1" smtClean="0">
                <a:latin typeface="Comic Sans MS" pitchFamily="66" charset="0"/>
              </a:rPr>
              <a:t>daerah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wilayah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atau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negara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838200" y="2286000"/>
            <a:ext cx="609600" cy="685800"/>
          </a:xfrm>
          <a:prstGeom prst="curv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itchFamily="66" charset="0"/>
              </a:rPr>
              <a:t>Mengapa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komunikasi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lintas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budaya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semakin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penting</a:t>
            </a:r>
            <a:r>
              <a:rPr lang="en-US" dirty="0" smtClean="0">
                <a:latin typeface="Comic Sans MS" pitchFamily="66" charset="0"/>
              </a:rPr>
              <a:t> ???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318808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Sebagai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pertukaran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informasi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antar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negara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wilayah</a:t>
            </a:r>
            <a:endParaRPr lang="en-US" sz="2400" dirty="0" smtClean="0"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Mempererat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hubungan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kerjasama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antara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negara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wilayah</a:t>
            </a:r>
            <a:endParaRPr lang="en-US" sz="2400" dirty="0" smtClean="0">
              <a:latin typeface="Comic Sans MS" pitchFamily="66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Memenuhi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kebutuhan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suatu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negara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atau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wilayah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pic>
        <p:nvPicPr>
          <p:cNvPr id="1026" name="Picture 2" descr="D:\UNG\SLIDE KOMBIS UNG\model komunikasi antarbuda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06787" cy="3733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62200" y="5638800"/>
            <a:ext cx="4358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3.1. Model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antarbudaya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; </a:t>
            </a:r>
            <a:r>
              <a:rPr lang="en-US" dirty="0" err="1" smtClean="0"/>
              <a:t>Mulyana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Rahmat</a:t>
            </a:r>
            <a:r>
              <a:rPr lang="en-US" dirty="0" smtClean="0"/>
              <a:t>: 21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000" dirty="0" err="1" smtClean="0">
                <a:latin typeface="Comic Sans MS" pitchFamily="66" charset="0"/>
              </a:rPr>
              <a:t>Menurut</a:t>
            </a:r>
            <a:r>
              <a:rPr lang="en-US" sz="2000" dirty="0" smtClean="0">
                <a:latin typeface="Comic Sans MS" pitchFamily="66" charset="0"/>
              </a:rPr>
              <a:t> Lehman, </a:t>
            </a:r>
            <a:r>
              <a:rPr lang="en-US" sz="2000" dirty="0" err="1" smtClean="0">
                <a:latin typeface="Comic Sans MS" pitchFamily="66" charset="0"/>
              </a:rPr>
              <a:t>Himstreet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Baty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sekumpulan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pengalaman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hidup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saja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banyak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variatif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termasuk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didalamnya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bagaimana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perilaku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keyakinan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kepercayaan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sendiri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Menurut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Hofstede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pemprograman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kolektif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pikiran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membedakan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anggota-anggota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kategori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kategori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lainnya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err="1" smtClean="0">
                <a:latin typeface="Comic Sans MS" pitchFamily="66" charset="0"/>
              </a:rPr>
              <a:t>Menurut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Mitchel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merupakan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seperangkat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nilai-nilai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kepercayaan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standar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pengetahuan</a:t>
            </a:r>
            <a:r>
              <a:rPr lang="en-US" sz="2000" dirty="0" smtClean="0">
                <a:latin typeface="Comic Sans MS" pitchFamily="66" charset="0"/>
              </a:rPr>
              <a:t>, moral, </a:t>
            </a:r>
            <a:r>
              <a:rPr lang="en-US" sz="2000" dirty="0" err="1" smtClean="0">
                <a:latin typeface="Comic Sans MS" pitchFamily="66" charset="0"/>
              </a:rPr>
              <a:t>hukum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perilaku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disampaikan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oleh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individu-individu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, yang </a:t>
            </a:r>
            <a:r>
              <a:rPr lang="en-US" sz="2000" dirty="0" err="1" smtClean="0">
                <a:latin typeface="Comic Sans MS" pitchFamily="66" charset="0"/>
              </a:rPr>
              <a:t>menentukan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bagaimana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seseorang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bertindak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berperasaan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memandang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dirinya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serta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lain.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458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memiliki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komponen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yaitu</a:t>
            </a:r>
            <a:r>
              <a:rPr lang="en-US" sz="2400" dirty="0" smtClean="0">
                <a:latin typeface="Comic Sans MS" pitchFamily="66" charset="0"/>
              </a:rPr>
              <a:t> :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marL="0" lvl="3">
              <a:buFont typeface="Arial" pitchFamily="34" charset="0"/>
              <a:buChar char="•"/>
            </a:pPr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Material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   ―  </a:t>
            </a:r>
            <a:r>
              <a:rPr lang="en-US" sz="2400" dirty="0" err="1" smtClean="0">
                <a:latin typeface="Comic Sans MS" pitchFamily="66" charset="0"/>
              </a:rPr>
              <a:t>Teknologi</a:t>
            </a:r>
            <a:r>
              <a:rPr lang="en-US" sz="2400" dirty="0" smtClean="0">
                <a:latin typeface="Comic Sans MS" pitchFamily="66" charset="0"/>
              </a:rPr>
              <a:t> : </a:t>
            </a:r>
            <a:r>
              <a:rPr lang="en-US" sz="2000" dirty="0" err="1" smtClean="0">
                <a:latin typeface="Comic Sans MS" pitchFamily="66" charset="0"/>
              </a:rPr>
              <a:t>Teknologi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mencakup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teknik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cara</a:t>
            </a:r>
            <a:r>
              <a:rPr lang="en-US" sz="2000" dirty="0" smtClean="0">
                <a:latin typeface="Comic Sans MS" pitchFamily="66" charset="0"/>
              </a:rPr>
              <a:t> yang 				</a:t>
            </a:r>
            <a:r>
              <a:rPr lang="en-US" sz="2000" dirty="0" err="1" smtClean="0">
                <a:latin typeface="Comic Sans MS" pitchFamily="66" charset="0"/>
              </a:rPr>
              <a:t>digunakan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mengubah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membentuk</a:t>
            </a:r>
            <a:r>
              <a:rPr lang="en-US" sz="2000" dirty="0" smtClean="0">
                <a:latin typeface="Comic Sans MS" pitchFamily="66" charset="0"/>
              </a:rPr>
              <a:t> 				material </a:t>
            </a:r>
            <a:r>
              <a:rPr lang="en-US" sz="2000" dirty="0" err="1" smtClean="0">
                <a:latin typeface="Comic Sans MS" pitchFamily="66" charset="0"/>
              </a:rPr>
              <a:t>menjadi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produk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				</a:t>
            </a:r>
            <a:r>
              <a:rPr lang="en-US" sz="2000" dirty="0" err="1" smtClean="0">
                <a:latin typeface="Comic Sans MS" pitchFamily="66" charset="0"/>
              </a:rPr>
              <a:t>berguna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   ―   </a:t>
            </a:r>
            <a:r>
              <a:rPr lang="en-US" sz="2400" dirty="0" err="1" smtClean="0">
                <a:latin typeface="Comic Sans MS" pitchFamily="66" charset="0"/>
              </a:rPr>
              <a:t>Ekonomi</a:t>
            </a:r>
            <a:r>
              <a:rPr lang="en-US" sz="2400" dirty="0" smtClean="0">
                <a:latin typeface="Comic Sans MS" pitchFamily="66" charset="0"/>
              </a:rPr>
              <a:t>   : </a:t>
            </a:r>
            <a:r>
              <a:rPr lang="en-US" sz="2400" dirty="0" err="1" smtClean="0">
                <a:latin typeface="Comic Sans MS" pitchFamily="66" charset="0"/>
              </a:rPr>
              <a:t>suatu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menggunakan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segala</a:t>
            </a:r>
            <a:r>
              <a:rPr lang="en-US" sz="2400" dirty="0" smtClean="0">
                <a:latin typeface="Comic Sans MS" pitchFamily="66" charset="0"/>
              </a:rPr>
              <a:t> 			</a:t>
            </a:r>
            <a:r>
              <a:rPr lang="en-US" sz="2400" dirty="0" err="1" smtClean="0">
                <a:latin typeface="Comic Sans MS" pitchFamily="66" charset="0"/>
              </a:rPr>
              <a:t>kemampuannya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untuk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menghasilkan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sesuatu</a:t>
            </a:r>
            <a:r>
              <a:rPr lang="en-US" sz="2400" dirty="0" smtClean="0">
                <a:latin typeface="Comic Sans MS" pitchFamily="66" charset="0"/>
              </a:rPr>
              <a:t> 			yang </a:t>
            </a:r>
            <a:r>
              <a:rPr lang="en-US" sz="2400" dirty="0" err="1" smtClean="0">
                <a:latin typeface="Comic Sans MS" pitchFamily="66" charset="0"/>
              </a:rPr>
              <a:t>bermanfaat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bagi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dirinya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maupun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orang</a:t>
            </a:r>
            <a:r>
              <a:rPr lang="en-US" sz="2400" dirty="0" smtClean="0">
                <a:latin typeface="Comic Sans MS" pitchFamily="66" charset="0"/>
              </a:rPr>
              <a:t> 			lain, </a:t>
            </a:r>
            <a:r>
              <a:rPr lang="en-US" sz="2400" dirty="0" err="1" smtClean="0">
                <a:latin typeface="Comic Sans MS" pitchFamily="66" charset="0"/>
              </a:rPr>
              <a:t>termasuk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kegiatan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menghasilkan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barang</a:t>
            </a:r>
            <a:r>
              <a:rPr lang="en-US" sz="2400" dirty="0" smtClean="0">
                <a:latin typeface="Comic Sans MS" pitchFamily="66" charset="0"/>
              </a:rPr>
              <a:t> 			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jasa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distribusi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konsumsi</a:t>
            </a:r>
            <a:r>
              <a:rPr lang="en-US" sz="2400" dirty="0" smtClean="0">
                <a:latin typeface="Comic Sans MS" pitchFamily="66" charset="0"/>
              </a:rPr>
              <a:t>. </a:t>
            </a:r>
            <a:br>
              <a:rPr lang="en-US" sz="2400" dirty="0" smtClean="0">
                <a:latin typeface="Comic Sans MS" pitchFamily="66" charset="0"/>
              </a:rPr>
            </a:b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458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memiliki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komponen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yaitu</a:t>
            </a:r>
            <a:r>
              <a:rPr lang="en-US" sz="2400" dirty="0" smtClean="0">
                <a:latin typeface="Comic Sans MS" pitchFamily="66" charset="0"/>
              </a:rPr>
              <a:t> :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Organisasi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Sosial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lembaga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berkaitan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bagaimana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seseorang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berhubungan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lain, </a:t>
            </a:r>
            <a:r>
              <a:rPr lang="en-US" sz="2000" dirty="0" err="1" smtClean="0">
                <a:latin typeface="Comic Sans MS" pitchFamily="66" charset="0"/>
              </a:rPr>
              <a:t>mengorganisasikan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kegiatan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mereka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hidup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secara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harmonis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	yang lain,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mengajar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perilaku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diterima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oleh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generasi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berikutnya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lvl="3"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Sistem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Kepercayaan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Yang </a:t>
            </a:r>
            <a:r>
              <a:rPr lang="en-US" sz="2000" dirty="0" err="1" smtClean="0">
                <a:latin typeface="Comic Sans MS" pitchFamily="66" charset="0"/>
              </a:rPr>
              <a:t>dianut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oleh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berpengaruh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terhadap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sistem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sosial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dimasyarakat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tersebut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Komponen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Budaya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memiliki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beberapa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komponen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yaitu</a:t>
            </a:r>
            <a:r>
              <a:rPr lang="en-US" sz="2400" dirty="0" smtClean="0">
                <a:latin typeface="Comic Sans MS" pitchFamily="66" charset="0"/>
              </a:rPr>
              <a:t> :</a:t>
            </a:r>
            <a:br>
              <a:rPr lang="en-US" sz="2400" dirty="0" smtClean="0">
                <a:latin typeface="Comic Sans MS" pitchFamily="66" charset="0"/>
              </a:rPr>
            </a:b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Estetika</a:t>
            </a:r>
            <a:r>
              <a:rPr lang="en-US" sz="2400" dirty="0" smtClean="0">
                <a:latin typeface="Comic Sans MS" pitchFamily="66" charset="0"/>
              </a:rPr>
              <a:t/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000" dirty="0" err="1" smtClean="0">
                <a:latin typeface="Comic Sans MS" pitchFamily="66" charset="0"/>
              </a:rPr>
              <a:t>Berkaitan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seni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dongeng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hikayat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musik</a:t>
            </a:r>
            <a:r>
              <a:rPr lang="en-US" sz="2000" dirty="0" smtClean="0">
                <a:latin typeface="Comic Sans MS" pitchFamily="66" charset="0"/>
              </a:rPr>
              <a:t>, drama,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tari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tarian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Nilai</a:t>
            </a:r>
            <a:r>
              <a:rPr lang="en-US" sz="2000" dirty="0" smtClean="0">
                <a:latin typeface="Comic Sans MS" pitchFamily="66" charset="0"/>
              </a:rPr>
              <a:t>-</a:t>
            </a:r>
            <a:r>
              <a:rPr lang="en-US" sz="2000" dirty="0" err="1" smtClean="0">
                <a:latin typeface="Comic Sans MS" pitchFamily="66" charset="0"/>
              </a:rPr>
              <a:t>nilai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estetika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ditunjukkan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berbagai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tentunya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perlu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dipahami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secara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benar</a:t>
            </a:r>
            <a:r>
              <a:rPr lang="en-US" sz="2000" dirty="0" smtClean="0">
                <a:latin typeface="Comic Sans MS" pitchFamily="66" charset="0"/>
              </a:rPr>
              <a:t>, 	agar </a:t>
            </a:r>
            <a:r>
              <a:rPr lang="en-US" sz="2000" dirty="0" err="1" smtClean="0">
                <a:latin typeface="Comic Sans MS" pitchFamily="66" charset="0"/>
              </a:rPr>
              <a:t>pesan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disampaikan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mencapai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sasaran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efektif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Bahasa</a:t>
            </a:r>
            <a:endParaRPr lang="en-US" sz="2400" dirty="0" smtClean="0">
              <a:latin typeface="Comic Sans MS" pitchFamily="66" charset="0"/>
            </a:endParaRPr>
          </a:p>
          <a:p>
            <a:pPr marL="0" lvl="3"/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Cara yang </a:t>
            </a:r>
            <a:r>
              <a:rPr lang="en-US" sz="2000" dirty="0" err="1" smtClean="0">
                <a:latin typeface="Comic Sans MS" pitchFamily="66" charset="0"/>
              </a:rPr>
              <a:t>digunakan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seseorang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mengungkapkan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sesuatu</a:t>
            </a: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dirty="0" err="1" smtClean="0">
                <a:latin typeface="Comic Sans MS" pitchFamily="66" charset="0"/>
              </a:rPr>
              <a:t>melalui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simbol-simbol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tertentu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kepada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orang</a:t>
            </a:r>
            <a:r>
              <a:rPr lang="en-US" sz="2000" dirty="0" smtClean="0">
                <a:latin typeface="Comic Sans MS" pitchFamily="66" charset="0"/>
              </a:rPr>
              <a:t> lain.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Tingkatan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Budaya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305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Menurut</a:t>
            </a:r>
            <a:r>
              <a:rPr lang="en-US" sz="2000" dirty="0" smtClean="0">
                <a:latin typeface="Comic Sans MS" pitchFamily="66" charset="0"/>
              </a:rPr>
              <a:t> Murphy </a:t>
            </a:r>
            <a:r>
              <a:rPr lang="en-US" sz="2000" dirty="0" err="1" smtClean="0">
                <a:latin typeface="Comic Sans MS" pitchFamily="66" charset="0"/>
              </a:rPr>
              <a:t>dan</a:t>
            </a:r>
            <a:r>
              <a:rPr lang="en-US" sz="2000" dirty="0" smtClean="0">
                <a:latin typeface="Comic Sans MS" pitchFamily="66" charset="0"/>
              </a:rPr>
              <a:t> Hildebrandt,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dunia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praktis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terdapat</a:t>
            </a:r>
            <a:r>
              <a:rPr lang="en-US" sz="2000" dirty="0" smtClean="0">
                <a:latin typeface="Comic Sans MS" pitchFamily="66" charset="0"/>
              </a:rPr>
              <a:t> 3 </a:t>
            </a:r>
            <a:r>
              <a:rPr lang="en-US" sz="2000" dirty="0" err="1" smtClean="0">
                <a:latin typeface="Comic Sans MS" pitchFamily="66" charset="0"/>
              </a:rPr>
              <a:t>tingkatan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yaitu</a:t>
            </a:r>
            <a:r>
              <a:rPr lang="en-US" sz="2000" dirty="0" smtClean="0">
                <a:latin typeface="Comic Sans MS" pitchFamily="66" charset="0"/>
              </a:rPr>
              <a:t> :</a:t>
            </a:r>
          </a:p>
          <a:p>
            <a:endParaRPr lang="en-US" sz="2000" dirty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Formal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Tradisi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kebiasaan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dilakukan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oleh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suatu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masyarakat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turun-temurun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Contoh</a:t>
            </a:r>
            <a:r>
              <a:rPr lang="en-US" sz="2000" dirty="0" smtClean="0">
                <a:latin typeface="Comic Sans MS" pitchFamily="66" charset="0"/>
              </a:rPr>
              <a:t> : </a:t>
            </a:r>
            <a:r>
              <a:rPr lang="en-US" sz="2000" dirty="0" err="1" smtClean="0">
                <a:latin typeface="Comic Sans MS" pitchFamily="66" charset="0"/>
              </a:rPr>
              <a:t>Mengetuk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pintu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mengucapkan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ketika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seorang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masuk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ruang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pimpinan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lainnya</a:t>
            </a:r>
            <a:r>
              <a:rPr lang="en-US" sz="2000" dirty="0" smtClean="0">
                <a:latin typeface="Comic Sans MS" pitchFamily="66" charset="0"/>
              </a:rPr>
              <a:t>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Informal</a:t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Budaya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diteruskan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oleh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generasi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ke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generasi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melalui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apa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didengar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dilihat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dipakai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 err="1" smtClean="0">
                <a:latin typeface="Comic Sans MS" pitchFamily="66" charset="0"/>
              </a:rPr>
              <a:t>Contoh</a:t>
            </a:r>
            <a:r>
              <a:rPr lang="en-US" sz="2000" dirty="0" smtClean="0">
                <a:latin typeface="Comic Sans MS" pitchFamily="66" charset="0"/>
              </a:rPr>
              <a:t> : </a:t>
            </a:r>
            <a:r>
              <a:rPr lang="en-US" sz="2000" dirty="0" err="1" smtClean="0">
                <a:latin typeface="Comic Sans MS" pitchFamily="66" charset="0"/>
              </a:rPr>
              <a:t>Undangan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rapat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dimulai</a:t>
            </a:r>
            <a:r>
              <a:rPr lang="en-US" sz="2000" dirty="0" smtClean="0">
                <a:latin typeface="Comic Sans MS" pitchFamily="66" charset="0"/>
              </a:rPr>
              <a:t> jam 08.00, </a:t>
            </a:r>
            <a:r>
              <a:rPr lang="en-US" sz="2000" dirty="0" err="1" smtClean="0">
                <a:latin typeface="Comic Sans MS" pitchFamily="66" charset="0"/>
              </a:rPr>
              <a:t>tetapi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dalam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praktiknya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dimulai</a:t>
            </a:r>
            <a:r>
              <a:rPr lang="en-US" sz="2000" dirty="0" smtClean="0">
                <a:latin typeface="Comic Sans MS" pitchFamily="66" charset="0"/>
              </a:rPr>
              <a:t> jam 08.30 </a:t>
            </a:r>
            <a:r>
              <a:rPr lang="en-US" sz="2000" dirty="0" err="1" smtClean="0">
                <a:latin typeface="Comic Sans MS" pitchFamily="66" charset="0"/>
              </a:rPr>
              <a:t>hingga</a:t>
            </a:r>
            <a:r>
              <a:rPr lang="en-US" sz="2000" dirty="0" smtClean="0">
                <a:latin typeface="Comic Sans MS" pitchFamily="66" charset="0"/>
              </a:rPr>
              <a:t> 09.00.</a:t>
            </a:r>
            <a:br>
              <a:rPr lang="en-US" sz="2000" dirty="0" smtClean="0">
                <a:latin typeface="Comic Sans MS" pitchFamily="66" charset="0"/>
              </a:rPr>
            </a:br>
            <a:endParaRPr lang="en-US" sz="20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>
                <a:latin typeface="Comic Sans MS" pitchFamily="66" charset="0"/>
              </a:rPr>
              <a:t>Teknis</a:t>
            </a:r>
            <a:r>
              <a:rPr lang="en-US" sz="2000" dirty="0" smtClean="0">
                <a:latin typeface="Comic Sans MS" pitchFamily="66" charset="0"/>
              </a:rPr>
              <a:t/>
            </a:r>
            <a:br>
              <a:rPr lang="en-US" sz="2000" dirty="0" smtClean="0">
                <a:latin typeface="Comic Sans MS" pitchFamily="66" charset="0"/>
              </a:rPr>
            </a:br>
            <a:r>
              <a:rPr lang="en-US" sz="2000" dirty="0" err="1" smtClean="0">
                <a:latin typeface="Comic Sans MS" pitchFamily="66" charset="0"/>
              </a:rPr>
              <a:t>Bukti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atau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aturan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merupakan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hal</a:t>
            </a:r>
            <a:r>
              <a:rPr lang="en-US" sz="2000" dirty="0" smtClean="0">
                <a:latin typeface="Comic Sans MS" pitchFamily="66" charset="0"/>
              </a:rPr>
              <a:t> yang </a:t>
            </a:r>
            <a:r>
              <a:rPr lang="en-US" sz="2000" dirty="0" err="1" smtClean="0">
                <a:latin typeface="Comic Sans MS" pitchFamily="66" charset="0"/>
              </a:rPr>
              <a:t>penting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366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KOMUNIKASI BISNIS  LINTAS BUDAYA</vt:lpstr>
      <vt:lpstr>DEFINISI</vt:lpstr>
      <vt:lpstr>Mengapa komunikasi lintas budaya semakin penting ???</vt:lpstr>
      <vt:lpstr>Model Komunikasi Antar Budaya</vt:lpstr>
      <vt:lpstr>Budaya</vt:lpstr>
      <vt:lpstr>Komponen Budaya</vt:lpstr>
      <vt:lpstr>Komponen Budaya</vt:lpstr>
      <vt:lpstr>Komponen Budaya</vt:lpstr>
      <vt:lpstr>Tingkatan Budaya</vt:lpstr>
      <vt:lpstr>Perbedaan Budaya</vt:lpstr>
      <vt:lpstr>Menurut Boove dan Thill : 59</vt:lpstr>
      <vt:lpstr>Komunikasi dengan Orang Berbudaya Asing</vt:lpstr>
      <vt:lpstr>Komunikasi dengan Orang Berbudaya Asing</vt:lpstr>
      <vt:lpstr>Menurut Laray Barna, Sumber kesalahpahaman dalam komunikasi lintas budaya ;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BISNIS LINTAS BUDAYA</dc:title>
  <dc:creator>TOSHIBA</dc:creator>
  <cp:lastModifiedBy>NATCAFE</cp:lastModifiedBy>
  <cp:revision>13</cp:revision>
  <dcterms:created xsi:type="dcterms:W3CDTF">2012-10-23T11:21:59Z</dcterms:created>
  <dcterms:modified xsi:type="dcterms:W3CDTF">2015-10-19T12:10:44Z</dcterms:modified>
</cp:coreProperties>
</file>