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56"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7" r:id="rId20"/>
    <p:sldId id="278"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8" r:id="rId48"/>
    <p:sldId id="309" r:id="rId49"/>
    <p:sldId id="311" r:id="rId50"/>
  </p:sldIdLst>
  <p:sldSz cx="18288000" cy="10287000"/>
  <p:notesSz cx="6858000" cy="9144000"/>
  <p:embeddedFontLst>
    <p:embeddedFont>
      <p:font typeface="Arial" panose="020B0604020202020204" pitchFamily="34" charset="0"/>
      <p:regular r:id="rId52"/>
    </p:embeddedFont>
    <p:embeddedFont>
      <p:font typeface="Arial Bold" panose="020B0704020202020204" pitchFamily="34" charset="0"/>
      <p:regular r:id="rId53"/>
      <p:bold r:id="rId54"/>
    </p:embeddedFont>
    <p:embeddedFont>
      <p:font typeface="Arial Bold Italics" panose="020B0604020202020204" charset="0"/>
      <p:regular r:id="rId55"/>
    </p:embeddedFont>
    <p:embeddedFont>
      <p:font typeface="Arial Italics" panose="020B0604020202020204" charset="0"/>
      <p:regular r:id="rId56"/>
    </p:embeddedFont>
    <p:embeddedFont>
      <p:font typeface="Calibri" panose="020F050202020403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75956-03D6-A6D9-4891-0170E97E1BFD}" v="1" dt="2023-11-02T02:08:02.345"/>
    <p1510:client id="{E80A47DA-4060-B1BE-B880-4B1DAF364617}" v="137" dt="2023-11-02T01:57:05.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HAM MUHAMMAD SAKTI" userId="S::5027201042@student.its.ac.id::d60e09a8-a34a-4a2b-8037-ad2f42cb1125" providerId="AD" clId="Web-{E80A47DA-4060-B1BE-B880-4B1DAF364617}"/>
    <pc:docChg chg="addSld delSld modSld">
      <pc:chgData name="ILHAM MUHAMMAD SAKTI" userId="S::5027201042@student.its.ac.id::d60e09a8-a34a-4a2b-8037-ad2f42cb1125" providerId="AD" clId="Web-{E80A47DA-4060-B1BE-B880-4B1DAF364617}" dt="2023-11-02T01:57:05.939" v="97"/>
      <pc:docMkLst>
        <pc:docMk/>
      </pc:docMkLst>
      <pc:sldChg chg="del">
        <pc:chgData name="ILHAM MUHAMMAD SAKTI" userId="S::5027201042@student.its.ac.id::d60e09a8-a34a-4a2b-8037-ad2f42cb1125" providerId="AD" clId="Web-{E80A47DA-4060-B1BE-B880-4B1DAF364617}" dt="2023-11-02T01:43:18.456" v="0"/>
        <pc:sldMkLst>
          <pc:docMk/>
          <pc:sldMk cId="0" sldId="257"/>
        </pc:sldMkLst>
      </pc:sldChg>
      <pc:sldChg chg="del">
        <pc:chgData name="ILHAM MUHAMMAD SAKTI" userId="S::5027201042@student.its.ac.id::d60e09a8-a34a-4a2b-8037-ad2f42cb1125" providerId="AD" clId="Web-{E80A47DA-4060-B1BE-B880-4B1DAF364617}" dt="2023-11-02T01:56:11.015" v="95"/>
        <pc:sldMkLst>
          <pc:docMk/>
          <pc:sldMk cId="0" sldId="259"/>
        </pc:sldMkLst>
      </pc:sldChg>
      <pc:sldChg chg="del">
        <pc:chgData name="ILHAM MUHAMMAD SAKTI" userId="S::5027201042@student.its.ac.id::d60e09a8-a34a-4a2b-8037-ad2f42cb1125" providerId="AD" clId="Web-{E80A47DA-4060-B1BE-B880-4B1DAF364617}" dt="2023-11-02T01:55:43.749" v="94"/>
        <pc:sldMkLst>
          <pc:docMk/>
          <pc:sldMk cId="0" sldId="276"/>
        </pc:sldMkLst>
      </pc:sldChg>
      <pc:sldChg chg="del">
        <pc:chgData name="ILHAM MUHAMMAD SAKTI" userId="S::5027201042@student.its.ac.id::d60e09a8-a34a-4a2b-8037-ad2f42cb1125" providerId="AD" clId="Web-{E80A47DA-4060-B1BE-B880-4B1DAF364617}" dt="2023-11-02T01:55:39.561" v="93"/>
        <pc:sldMkLst>
          <pc:docMk/>
          <pc:sldMk cId="0" sldId="284"/>
        </pc:sldMkLst>
      </pc:sldChg>
      <pc:sldChg chg="del">
        <pc:chgData name="ILHAM MUHAMMAD SAKTI" userId="S::5027201042@student.its.ac.id::d60e09a8-a34a-4a2b-8037-ad2f42cb1125" providerId="AD" clId="Web-{E80A47DA-4060-B1BE-B880-4B1DAF364617}" dt="2023-11-02T01:56:34.172" v="96"/>
        <pc:sldMkLst>
          <pc:docMk/>
          <pc:sldMk cId="0" sldId="294"/>
        </pc:sldMkLst>
      </pc:sldChg>
      <pc:sldChg chg="del">
        <pc:chgData name="ILHAM MUHAMMAD SAKTI" userId="S::5027201042@student.its.ac.id::d60e09a8-a34a-4a2b-8037-ad2f42cb1125" providerId="AD" clId="Web-{E80A47DA-4060-B1BE-B880-4B1DAF364617}" dt="2023-11-02T01:55:26.092" v="92"/>
        <pc:sldMkLst>
          <pc:docMk/>
          <pc:sldMk cId="0" sldId="307"/>
        </pc:sldMkLst>
      </pc:sldChg>
      <pc:sldChg chg="del">
        <pc:chgData name="ILHAM MUHAMMAD SAKTI" userId="S::5027201042@student.its.ac.id::d60e09a8-a34a-4a2b-8037-ad2f42cb1125" providerId="AD" clId="Web-{E80A47DA-4060-B1BE-B880-4B1DAF364617}" dt="2023-11-02T01:43:34.019" v="2"/>
        <pc:sldMkLst>
          <pc:docMk/>
          <pc:sldMk cId="0" sldId="310"/>
        </pc:sldMkLst>
      </pc:sldChg>
      <pc:sldChg chg="addSp delSp modSp add">
        <pc:chgData name="ILHAM MUHAMMAD SAKTI" userId="S::5027201042@student.its.ac.id::d60e09a8-a34a-4a2b-8037-ad2f42cb1125" providerId="AD" clId="Web-{E80A47DA-4060-B1BE-B880-4B1DAF364617}" dt="2023-11-02T01:53:59.104" v="91" actId="14100"/>
        <pc:sldMkLst>
          <pc:docMk/>
          <pc:sldMk cId="4156983565" sldId="311"/>
        </pc:sldMkLst>
        <pc:spChg chg="mod">
          <ac:chgData name="ILHAM MUHAMMAD SAKTI" userId="S::5027201042@student.its.ac.id::d60e09a8-a34a-4a2b-8037-ad2f42cb1125" providerId="AD" clId="Web-{E80A47DA-4060-B1BE-B880-4B1DAF364617}" dt="2023-11-02T01:51:33.552" v="37" actId="1076"/>
          <ac:spMkLst>
            <pc:docMk/>
            <pc:sldMk cId="4156983565" sldId="311"/>
            <ac:spMk id="8" creationId="{00000000-0000-0000-0000-000000000000}"/>
          </ac:spMkLst>
        </pc:spChg>
        <pc:spChg chg="del">
          <ac:chgData name="ILHAM MUHAMMAD SAKTI" userId="S::5027201042@student.its.ac.id::d60e09a8-a34a-4a2b-8037-ad2f42cb1125" providerId="AD" clId="Web-{E80A47DA-4060-B1BE-B880-4B1DAF364617}" dt="2023-11-02T01:43:54.223" v="9"/>
          <ac:spMkLst>
            <pc:docMk/>
            <pc:sldMk cId="4156983565" sldId="311"/>
            <ac:spMk id="59" creationId="{00000000-0000-0000-0000-000000000000}"/>
          </ac:spMkLst>
        </pc:spChg>
        <pc:spChg chg="del">
          <ac:chgData name="ILHAM MUHAMMAD SAKTI" userId="S::5027201042@student.its.ac.id::d60e09a8-a34a-4a2b-8037-ad2f42cb1125" providerId="AD" clId="Web-{E80A47DA-4060-B1BE-B880-4B1DAF364617}" dt="2023-11-02T01:43:54.223" v="8"/>
          <ac:spMkLst>
            <pc:docMk/>
            <pc:sldMk cId="4156983565" sldId="311"/>
            <ac:spMk id="60" creationId="{00000000-0000-0000-0000-000000000000}"/>
          </ac:spMkLst>
        </pc:spChg>
        <pc:spChg chg="del">
          <ac:chgData name="ILHAM MUHAMMAD SAKTI" userId="S::5027201042@student.its.ac.id::d60e09a8-a34a-4a2b-8037-ad2f42cb1125" providerId="AD" clId="Web-{E80A47DA-4060-B1BE-B880-4B1DAF364617}" dt="2023-11-02T01:43:54.223" v="7"/>
          <ac:spMkLst>
            <pc:docMk/>
            <pc:sldMk cId="4156983565" sldId="311"/>
            <ac:spMk id="61" creationId="{00000000-0000-0000-0000-000000000000}"/>
          </ac:spMkLst>
        </pc:spChg>
        <pc:spChg chg="del">
          <ac:chgData name="ILHAM MUHAMMAD SAKTI" userId="S::5027201042@student.its.ac.id::d60e09a8-a34a-4a2b-8037-ad2f42cb1125" providerId="AD" clId="Web-{E80A47DA-4060-B1BE-B880-4B1DAF364617}" dt="2023-11-02T01:43:54.223" v="6"/>
          <ac:spMkLst>
            <pc:docMk/>
            <pc:sldMk cId="4156983565" sldId="311"/>
            <ac:spMk id="62" creationId="{00000000-0000-0000-0000-000000000000}"/>
          </ac:spMkLst>
        </pc:spChg>
        <pc:spChg chg="del">
          <ac:chgData name="ILHAM MUHAMMAD SAKTI" userId="S::5027201042@student.its.ac.id::d60e09a8-a34a-4a2b-8037-ad2f42cb1125" providerId="AD" clId="Web-{E80A47DA-4060-B1BE-B880-4B1DAF364617}" dt="2023-11-02T01:43:54.223" v="5"/>
          <ac:spMkLst>
            <pc:docMk/>
            <pc:sldMk cId="4156983565" sldId="311"/>
            <ac:spMk id="63" creationId="{00000000-0000-0000-0000-000000000000}"/>
          </ac:spMkLst>
        </pc:spChg>
        <pc:spChg chg="del">
          <ac:chgData name="ILHAM MUHAMMAD SAKTI" userId="S::5027201042@student.its.ac.id::d60e09a8-a34a-4a2b-8037-ad2f42cb1125" providerId="AD" clId="Web-{E80A47DA-4060-B1BE-B880-4B1DAF364617}" dt="2023-11-02T01:43:54.223" v="4"/>
          <ac:spMkLst>
            <pc:docMk/>
            <pc:sldMk cId="4156983565" sldId="311"/>
            <ac:spMk id="64" creationId="{00000000-0000-0000-0000-000000000000}"/>
          </ac:spMkLst>
        </pc:spChg>
        <pc:spChg chg="add mod">
          <ac:chgData name="ILHAM MUHAMMAD SAKTI" userId="S::5027201042@student.its.ac.id::d60e09a8-a34a-4a2b-8037-ad2f42cb1125" providerId="AD" clId="Web-{E80A47DA-4060-B1BE-B880-4B1DAF364617}" dt="2023-11-02T01:53:59.104" v="91" actId="14100"/>
          <ac:spMkLst>
            <pc:docMk/>
            <pc:sldMk cId="4156983565" sldId="311"/>
            <ac:spMk id="71" creationId="{FA18D557-1CD3-0361-A5D1-B7E10EFC0AEE}"/>
          </ac:spMkLst>
        </pc:spChg>
        <pc:grpChg chg="del">
          <ac:chgData name="ILHAM MUHAMMAD SAKTI" userId="S::5027201042@student.its.ac.id::d60e09a8-a34a-4a2b-8037-ad2f42cb1125" providerId="AD" clId="Web-{E80A47DA-4060-B1BE-B880-4B1DAF364617}" dt="2023-11-02T01:43:54.223" v="26"/>
          <ac:grpSpMkLst>
            <pc:docMk/>
            <pc:sldMk cId="4156983565" sldId="311"/>
            <ac:grpSpMk id="2" creationId="{00000000-0000-0000-0000-000000000000}"/>
          </ac:grpSpMkLst>
        </pc:grpChg>
        <pc:grpChg chg="del">
          <ac:chgData name="ILHAM MUHAMMAD SAKTI" userId="S::5027201042@student.its.ac.id::d60e09a8-a34a-4a2b-8037-ad2f42cb1125" providerId="AD" clId="Web-{E80A47DA-4060-B1BE-B880-4B1DAF364617}" dt="2023-11-02T01:43:54.223" v="25"/>
          <ac:grpSpMkLst>
            <pc:docMk/>
            <pc:sldMk cId="4156983565" sldId="311"/>
            <ac:grpSpMk id="4" creationId="{00000000-0000-0000-0000-000000000000}"/>
          </ac:grpSpMkLst>
        </pc:grpChg>
        <pc:grpChg chg="del">
          <ac:chgData name="ILHAM MUHAMMAD SAKTI" userId="S::5027201042@student.its.ac.id::d60e09a8-a34a-4a2b-8037-ad2f42cb1125" providerId="AD" clId="Web-{E80A47DA-4060-B1BE-B880-4B1DAF364617}" dt="2023-11-02T01:43:54.223" v="24"/>
          <ac:grpSpMkLst>
            <pc:docMk/>
            <pc:sldMk cId="4156983565" sldId="311"/>
            <ac:grpSpMk id="6" creationId="{00000000-0000-0000-0000-000000000000}"/>
          </ac:grpSpMkLst>
        </pc:grpChg>
        <pc:grpChg chg="del">
          <ac:chgData name="ILHAM MUHAMMAD SAKTI" userId="S::5027201042@student.its.ac.id::d60e09a8-a34a-4a2b-8037-ad2f42cb1125" providerId="AD" clId="Web-{E80A47DA-4060-B1BE-B880-4B1DAF364617}" dt="2023-11-02T01:43:54.223" v="23"/>
          <ac:grpSpMkLst>
            <pc:docMk/>
            <pc:sldMk cId="4156983565" sldId="311"/>
            <ac:grpSpMk id="9" creationId="{00000000-0000-0000-0000-000000000000}"/>
          </ac:grpSpMkLst>
        </pc:grpChg>
        <pc:grpChg chg="del">
          <ac:chgData name="ILHAM MUHAMMAD SAKTI" userId="S::5027201042@student.its.ac.id::d60e09a8-a34a-4a2b-8037-ad2f42cb1125" providerId="AD" clId="Web-{E80A47DA-4060-B1BE-B880-4B1DAF364617}" dt="2023-11-02T01:43:54.223" v="22"/>
          <ac:grpSpMkLst>
            <pc:docMk/>
            <pc:sldMk cId="4156983565" sldId="311"/>
            <ac:grpSpMk id="13" creationId="{00000000-0000-0000-0000-000000000000}"/>
          </ac:grpSpMkLst>
        </pc:grpChg>
        <pc:grpChg chg="del">
          <ac:chgData name="ILHAM MUHAMMAD SAKTI" userId="S::5027201042@student.its.ac.id::d60e09a8-a34a-4a2b-8037-ad2f42cb1125" providerId="AD" clId="Web-{E80A47DA-4060-B1BE-B880-4B1DAF364617}" dt="2023-11-02T01:43:54.223" v="21"/>
          <ac:grpSpMkLst>
            <pc:docMk/>
            <pc:sldMk cId="4156983565" sldId="311"/>
            <ac:grpSpMk id="17" creationId="{00000000-0000-0000-0000-000000000000}"/>
          </ac:grpSpMkLst>
        </pc:grpChg>
        <pc:grpChg chg="del">
          <ac:chgData name="ILHAM MUHAMMAD SAKTI" userId="S::5027201042@student.its.ac.id::d60e09a8-a34a-4a2b-8037-ad2f42cb1125" providerId="AD" clId="Web-{E80A47DA-4060-B1BE-B880-4B1DAF364617}" dt="2023-11-02T01:43:54.223" v="20"/>
          <ac:grpSpMkLst>
            <pc:docMk/>
            <pc:sldMk cId="4156983565" sldId="311"/>
            <ac:grpSpMk id="25" creationId="{00000000-0000-0000-0000-000000000000}"/>
          </ac:grpSpMkLst>
        </pc:grpChg>
        <pc:grpChg chg="del">
          <ac:chgData name="ILHAM MUHAMMAD SAKTI" userId="S::5027201042@student.its.ac.id::d60e09a8-a34a-4a2b-8037-ad2f42cb1125" providerId="AD" clId="Web-{E80A47DA-4060-B1BE-B880-4B1DAF364617}" dt="2023-11-02T01:43:54.223" v="19"/>
          <ac:grpSpMkLst>
            <pc:docMk/>
            <pc:sldMk cId="4156983565" sldId="311"/>
            <ac:grpSpMk id="27" creationId="{00000000-0000-0000-0000-000000000000}"/>
          </ac:grpSpMkLst>
        </pc:grpChg>
        <pc:grpChg chg="del">
          <ac:chgData name="ILHAM MUHAMMAD SAKTI" userId="S::5027201042@student.its.ac.id::d60e09a8-a34a-4a2b-8037-ad2f42cb1125" providerId="AD" clId="Web-{E80A47DA-4060-B1BE-B880-4B1DAF364617}" dt="2023-11-02T01:43:54.223" v="18"/>
          <ac:grpSpMkLst>
            <pc:docMk/>
            <pc:sldMk cId="4156983565" sldId="311"/>
            <ac:grpSpMk id="29" creationId="{00000000-0000-0000-0000-000000000000}"/>
          </ac:grpSpMkLst>
        </pc:grpChg>
        <pc:grpChg chg="del">
          <ac:chgData name="ILHAM MUHAMMAD SAKTI" userId="S::5027201042@student.its.ac.id::d60e09a8-a34a-4a2b-8037-ad2f42cb1125" providerId="AD" clId="Web-{E80A47DA-4060-B1BE-B880-4B1DAF364617}" dt="2023-11-02T01:43:54.223" v="17"/>
          <ac:grpSpMkLst>
            <pc:docMk/>
            <pc:sldMk cId="4156983565" sldId="311"/>
            <ac:grpSpMk id="33" creationId="{00000000-0000-0000-0000-000000000000}"/>
          </ac:grpSpMkLst>
        </pc:grpChg>
        <pc:grpChg chg="del">
          <ac:chgData name="ILHAM MUHAMMAD SAKTI" userId="S::5027201042@student.its.ac.id::d60e09a8-a34a-4a2b-8037-ad2f42cb1125" providerId="AD" clId="Web-{E80A47DA-4060-B1BE-B880-4B1DAF364617}" dt="2023-11-02T01:43:54.223" v="16"/>
          <ac:grpSpMkLst>
            <pc:docMk/>
            <pc:sldMk cId="4156983565" sldId="311"/>
            <ac:grpSpMk id="37" creationId="{00000000-0000-0000-0000-000000000000}"/>
          </ac:grpSpMkLst>
        </pc:grpChg>
        <pc:grpChg chg="del">
          <ac:chgData name="ILHAM MUHAMMAD SAKTI" userId="S::5027201042@student.its.ac.id::d60e09a8-a34a-4a2b-8037-ad2f42cb1125" providerId="AD" clId="Web-{E80A47DA-4060-B1BE-B880-4B1DAF364617}" dt="2023-11-02T01:43:54.223" v="15"/>
          <ac:grpSpMkLst>
            <pc:docMk/>
            <pc:sldMk cId="4156983565" sldId="311"/>
            <ac:grpSpMk id="41" creationId="{00000000-0000-0000-0000-000000000000}"/>
          </ac:grpSpMkLst>
        </pc:grpChg>
        <pc:grpChg chg="del">
          <ac:chgData name="ILHAM MUHAMMAD SAKTI" userId="S::5027201042@student.its.ac.id::d60e09a8-a34a-4a2b-8037-ad2f42cb1125" providerId="AD" clId="Web-{E80A47DA-4060-B1BE-B880-4B1DAF364617}" dt="2023-11-02T01:43:54.223" v="14"/>
          <ac:grpSpMkLst>
            <pc:docMk/>
            <pc:sldMk cId="4156983565" sldId="311"/>
            <ac:grpSpMk id="44" creationId="{00000000-0000-0000-0000-000000000000}"/>
          </ac:grpSpMkLst>
        </pc:grpChg>
        <pc:grpChg chg="del">
          <ac:chgData name="ILHAM MUHAMMAD SAKTI" userId="S::5027201042@student.its.ac.id::d60e09a8-a34a-4a2b-8037-ad2f42cb1125" providerId="AD" clId="Web-{E80A47DA-4060-B1BE-B880-4B1DAF364617}" dt="2023-11-02T01:43:54.223" v="13"/>
          <ac:grpSpMkLst>
            <pc:docMk/>
            <pc:sldMk cId="4156983565" sldId="311"/>
            <ac:grpSpMk id="47" creationId="{00000000-0000-0000-0000-000000000000}"/>
          </ac:grpSpMkLst>
        </pc:grpChg>
        <pc:grpChg chg="del">
          <ac:chgData name="ILHAM MUHAMMAD SAKTI" userId="S::5027201042@student.its.ac.id::d60e09a8-a34a-4a2b-8037-ad2f42cb1125" providerId="AD" clId="Web-{E80A47DA-4060-B1BE-B880-4B1DAF364617}" dt="2023-11-02T01:43:54.223" v="12"/>
          <ac:grpSpMkLst>
            <pc:docMk/>
            <pc:sldMk cId="4156983565" sldId="311"/>
            <ac:grpSpMk id="50" creationId="{00000000-0000-0000-0000-000000000000}"/>
          </ac:grpSpMkLst>
        </pc:grpChg>
        <pc:grpChg chg="del">
          <ac:chgData name="ILHAM MUHAMMAD SAKTI" userId="S::5027201042@student.its.ac.id::d60e09a8-a34a-4a2b-8037-ad2f42cb1125" providerId="AD" clId="Web-{E80A47DA-4060-B1BE-B880-4B1DAF364617}" dt="2023-11-02T01:43:54.223" v="11"/>
          <ac:grpSpMkLst>
            <pc:docMk/>
            <pc:sldMk cId="4156983565" sldId="311"/>
            <ac:grpSpMk id="53" creationId="{00000000-0000-0000-0000-000000000000}"/>
          </ac:grpSpMkLst>
        </pc:grpChg>
        <pc:grpChg chg="del">
          <ac:chgData name="ILHAM MUHAMMAD SAKTI" userId="S::5027201042@student.its.ac.id::d60e09a8-a34a-4a2b-8037-ad2f42cb1125" providerId="AD" clId="Web-{E80A47DA-4060-B1BE-B880-4B1DAF364617}" dt="2023-11-02T01:43:54.223" v="10"/>
          <ac:grpSpMkLst>
            <pc:docMk/>
            <pc:sldMk cId="4156983565" sldId="311"/>
            <ac:grpSpMk id="56" creationId="{00000000-0000-0000-0000-000000000000}"/>
          </ac:grpSpMkLst>
        </pc:grpChg>
      </pc:sldChg>
      <pc:sldChg chg="modSp add del replId">
        <pc:chgData name="ILHAM MUHAMMAD SAKTI" userId="S::5027201042@student.its.ac.id::d60e09a8-a34a-4a2b-8037-ad2f42cb1125" providerId="AD" clId="Web-{E80A47DA-4060-B1BE-B880-4B1DAF364617}" dt="2023-11-02T01:57:05.939" v="97"/>
        <pc:sldMkLst>
          <pc:docMk/>
          <pc:sldMk cId="710067412" sldId="312"/>
        </pc:sldMkLst>
        <pc:spChg chg="mod">
          <ac:chgData name="ILHAM MUHAMMAD SAKTI" userId="S::5027201042@student.its.ac.id::d60e09a8-a34a-4a2b-8037-ad2f42cb1125" providerId="AD" clId="Web-{E80A47DA-4060-B1BE-B880-4B1DAF364617}" dt="2023-11-02T01:51:53.772" v="42" actId="20577"/>
          <ac:spMkLst>
            <pc:docMk/>
            <pc:sldMk cId="710067412" sldId="312"/>
            <ac:spMk id="59" creationId="{00000000-0000-0000-0000-000000000000}"/>
          </ac:spMkLst>
        </pc:spChg>
      </pc:sldChg>
    </pc:docChg>
  </pc:docChgLst>
  <pc:docChgLst>
    <pc:chgData name="ILHAM MUHAMMAD SAKTI" userId="S::5027201042@student.its.ac.id::d60e09a8-a34a-4a2b-8037-ad2f42cb1125" providerId="AD" clId="Web-{07C75956-03D6-A6D9-4891-0170E97E1BFD}"/>
    <pc:docChg chg="modSld">
      <pc:chgData name="ILHAM MUHAMMAD SAKTI" userId="S::5027201042@student.its.ac.id::d60e09a8-a34a-4a2b-8037-ad2f42cb1125" providerId="AD" clId="Web-{07C75956-03D6-A6D9-4891-0170E97E1BFD}" dt="2023-11-02T02:08:02.345" v="0" actId="1076"/>
      <pc:docMkLst>
        <pc:docMk/>
      </pc:docMkLst>
      <pc:sldChg chg="modSp">
        <pc:chgData name="ILHAM MUHAMMAD SAKTI" userId="S::5027201042@student.its.ac.id::d60e09a8-a34a-4a2b-8037-ad2f42cb1125" providerId="AD" clId="Web-{07C75956-03D6-A6D9-4891-0170E97E1BFD}" dt="2023-11-02T02:08:02.345" v="0" actId="1076"/>
        <pc:sldMkLst>
          <pc:docMk/>
          <pc:sldMk cId="4156983565" sldId="311"/>
        </pc:sldMkLst>
        <pc:spChg chg="mod">
          <ac:chgData name="ILHAM MUHAMMAD SAKTI" userId="S::5027201042@student.its.ac.id::d60e09a8-a34a-4a2b-8037-ad2f42cb1125" providerId="AD" clId="Web-{07C75956-03D6-A6D9-4891-0170E97E1BFD}" dt="2023-11-02T02:08:02.345" v="0" actId="1076"/>
          <ac:spMkLst>
            <pc:docMk/>
            <pc:sldMk cId="4156983565" sldId="311"/>
            <ac:spMk id="71" creationId="{FA18D557-1CD3-0361-A5D1-B7E10EFC0A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Perusahaan yang beroperasi di bidang ritel dapat mengalami perbaikan proses yang signifikan berkat model komputasi awan. Mereka membutuhkan sumber daya komputasi besar untuk menganalisis data yang terus bertambah tentang pelanggan dan produk. Komputasi awan menyediakan sumber daya untuk melakukan analisis langsung terhadap perilaku pelanggan, termasuk pola pengeluaran, serta dampak penempatan produk terhadap penjualan barang.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Tingkat Transformasi Proses adalah level menengah yang memperbolehkan departemen keuangan untuk melakukan transaksi lebih efisien, peneliti untuk mengatur dan mengubah model komputer dengan cepat, serta profesional penjualan untuk melayani pelanggan lebih baik. Perusahaan sering kesulitan meningkatkan proses bisnis dan sistem mereka, dan teknologi yang mendukung sering tidak memadai, seperti berbagai sistem yang berbeda dan struktur data yang tidak kompatibel. Model komputasi awan dengan aplikasi, format data, dan alat pengembangan yang standar memungkinkan pelaksanaan proses yang bergantung pada akses data bersama, kolaborasi, dan akses mobile atau jarak jauh.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Perusahaan yang beroperasi di bidang ritel dapat mengalami perbaikan proses yang signifikan berkat model komputasi awan. Mereka membutuhkan sumber daya komputasi besar untuk menganalisis data yang terus bertambah tentang pelanggan dan produk. Komputasi awan menyediakan sumber daya untuk melakukan analisis langsung terhadap perilaku pelanggan, termasuk pola pengeluaran, serta dampak penempatan produk terhadap penjualan barang.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Industri Farmasi adalah contoh penerima manfaat dari inovasi model bisnis yang dimungkinkan oleh komputasi awan. Rantai nilai dibentuk antara perusahaan farmasi, perusahaan asuransi, dokter, rumah sakit, dan pasien karena rekam medis lengkap pasien tersedia dengan mudah melalui penyedia layanan awan. Hal ini menghasilkan perubahan mendasar dalam proses oleh perusahaan farmasi untuk berkolaborasi dalam penelitian dasar, yang tidak bersifat properti intelektual dan mahal. Ini sebenarnya menghemat biaya yang signifikan pada penemuan obat, yang membutuhkan jutaan dolar investasi jika menggunakan metode tradisional.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Tingkat Transformasi Proses adalah level menengah yang memperbolehkan departemen keuangan untuk melakukan transaksi lebih efisien, peneliti untuk mengatur dan mengubah model komputer dengan cepat, serta profesional penjualan untuk melayani pelanggan lebih baik. Perusahaan sering kesulitan meningkatkan proses bisnis dan sistem mereka, dan teknologi yang mendukung sering tidak memadai, seperti berbagai sistem yang berbeda dan struktur data yang tidak kompatibel. Model komputasi awan dengan aplikasi, format data, dan alat pengembangan yang standar memungkinkan pelaksanaan proses yang bergantung pada akses data bersama, kolaborasi, dan akses mobile atau jarak jauh.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Perusahaan yang beroperasi di bidang ritel dapat mengalami perbaikan proses yang signifikan berkat model komputasi awan. Mereka membutuhkan sumber daya komputasi besar untuk menganalisis data yang terus bertambah tentang pelanggan dan produk. Komputasi awan menyediakan sumber daya untuk melakukan analisis langsung terhadap perilaku pelanggan, termasuk pola pengeluaran, serta dampak penempatan produk terhadap penjualan barang.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Perusahaan yang beroperasi di bidang ritel dapat mengalami perbaikan proses yang signifikan berkat model komputasi awan. Mereka membutuhkan sumber daya komputasi besar untuk menganalisis data yang terus bertambah tentang pelanggan dan produk. Komputasi awan menyediakan sumber daya untuk melakukan analisis langsung terhadap perilaku pelanggan, termasuk pola pengeluaran, serta dampak penempatan produk terhadap penjualan barang.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Cost Savings / Mengurangi Biaya</a:t>
            </a:r>
          </a:p>
          <a:p>
            <a:r>
              <a:rPr lang="en-US"/>
              <a:t>Salah satu manfaat utama dari skalabilitas cloud adalah dapat membantu Anda mengurangi biaya. Dengan hanya membayar untuk sumber daya yang Anda butuhkan, Anda dapat menghindari pengeluaran berlebihan untuk perangkat keras atau infrastruktur yang tidak perlu. Selain itu, skalabilitas cloud memungkinkan Anda mengoptimalkan penggunaan sumber daya, yang dapat membantu Anda menghemat uang untuk biaya pemeliharaan dan energi.</a:t>
            </a:r>
          </a:p>
          <a:p>
            <a:endParaRPr lang="en-US"/>
          </a:p>
          <a:p>
            <a:r>
              <a:rPr lang="en-US"/>
              <a:t>Imporved Perfomance</a:t>
            </a:r>
          </a:p>
          <a:p>
            <a:r>
              <a:rPr lang="en-US"/>
              <a:t>Skalabilitas cloud memungkinkan Anda untuk menambah atau mengurangi sumber daya secara langsung, yang berarti Anda dapat merespons dengan cepat terhadap perubahan kebutuhan daya komputasi atau bandwidth. Ini dapat membantu Anda menghindari hambatan dan memastikan bahwa aplikasi dan layanan Anda selalu berjalan dengan optimal.</a:t>
            </a:r>
          </a:p>
          <a:p>
            <a:endParaRPr lang="en-US"/>
          </a:p>
          <a:p>
            <a:r>
              <a:rPr lang="en-US"/>
              <a:t>Flexibility &amp; Agility</a:t>
            </a:r>
          </a:p>
          <a:p>
            <a:r>
              <a:rPr lang="en-US"/>
              <a:t>Skalabilitas cloud memungkinkan Anda untuk merespons dengan cepat terhadap perubahan kebutuhan bisnis, yang dapat membantu Anda tetap unggul dalam persaingan. Selain itu, skalabilitas cloud dapat membantu Anda beradaptasi dengan kondisi pasar baru atau permintaan pelanggan dengan menyediakan sumber daya yang dapat diakses sesuai kebutuhan, yang dapat dengan cepat ditingkatkan atau dikurangi.</a:t>
            </a:r>
          </a:p>
          <a:p>
            <a:endParaRPr lang="en-US"/>
          </a:p>
          <a:p>
            <a:r>
              <a:rPr lang="en-US"/>
              <a:t>Improved Availability &amp; Reliability</a:t>
            </a:r>
          </a:p>
          <a:p>
            <a:r>
              <a:rPr lang="en-US"/>
              <a:t>Skalabilitas cloud memungkinkan Anda untuk mendistribusikan beban kerja ke berbagai sumber daya, yang dapat membantu Anda menghindari waktu henti dan memastikan bahwa aplikasi dan layanan Anda selalu tersedia. Ini bisa sangat penting terutama untuk aplikasi yang sangat krusial yang memerlukan ketersediaan dan kehandalan yang tinggi.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Perusahaan yang beroperasi di bidang ritel dapat mengalami perbaikan proses yang signifikan berkat model komputasi awan. Mereka membutuhkan sumber daya komputasi besar untuk menganalisis data yang terus bertambah tentang pelanggan dan produk. Komputasi awan menyediakan sumber daya untuk melakukan analisis langsung terhadap perilaku pelanggan, termasuk pola pengeluaran, serta dampak penempatan produk terhadap penjualan barang.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Cost Savings / Mengurangi Biaya</a:t>
            </a:r>
          </a:p>
          <a:p>
            <a:r>
              <a:rPr lang="en-US"/>
              <a:t>Salah satu manfaat utama dari skalabilitas cloud adalah dapat membantu Anda mengurangi biaya. Dengan hanya membayar untuk sumber daya yang Anda butuhkan, Anda dapat menghindari pengeluaran berlebihan untuk perangkat keras atau infrastruktur yang tidak perlu. Selain itu, skalabilitas cloud memungkinkan Anda mengoptimalkan penggunaan sumber daya, yang dapat membantu Anda menghemat uang untuk biaya pemeliharaan dan energi.</a:t>
            </a:r>
          </a:p>
          <a:p>
            <a:endParaRPr lang="en-US"/>
          </a:p>
          <a:p>
            <a:r>
              <a:rPr lang="en-US"/>
              <a:t>Imporved Perfomance</a:t>
            </a:r>
          </a:p>
          <a:p>
            <a:r>
              <a:rPr lang="en-US"/>
              <a:t>Skalabilitas cloud memungkinkan Anda untuk menambah atau mengurangi sumber daya secara langsung, yang berarti Anda dapat merespons dengan cepat terhadap perubahan kebutuhan daya komputasi atau bandwidth. Ini dapat membantu Anda menghindari hambatan dan memastikan bahwa aplikasi dan layanan Anda selalu berjalan dengan optimal.</a:t>
            </a:r>
          </a:p>
          <a:p>
            <a:endParaRPr lang="en-US"/>
          </a:p>
          <a:p>
            <a:r>
              <a:rPr lang="en-US"/>
              <a:t>Flexibility &amp; Agility</a:t>
            </a:r>
          </a:p>
          <a:p>
            <a:r>
              <a:rPr lang="en-US"/>
              <a:t>Skalabilitas cloud memungkinkan Anda untuk merespons dengan cepat terhadap perubahan kebutuhan bisnis, yang dapat membantu Anda tetap unggul dalam persaingan. Selain itu, skalabilitas cloud dapat membantu Anda beradaptasi dengan kondisi pasar baru atau permintaan pelanggan dengan menyediakan sumber daya yang dapat diakses sesuai kebutuhan, yang dapat dengan cepat ditingkatkan atau dikurangi.</a:t>
            </a:r>
          </a:p>
          <a:p>
            <a:endParaRPr lang="en-US"/>
          </a:p>
          <a:p>
            <a:r>
              <a:rPr lang="en-US"/>
              <a:t>Improved Availability &amp; Reliability</a:t>
            </a:r>
          </a:p>
          <a:p>
            <a:r>
              <a:rPr lang="en-US"/>
              <a:t>Skalabilitas cloud memungkinkan Anda untuk mendistribusikan beban kerja ke berbagai sumber daya, yang dapat membantu Anda menghindari waktu henti dan memastikan bahwa aplikasi dan layanan Anda selalu tersedia. Ini bisa sangat penting terutama untuk aplikasi yang sangat krusial yang memerlukan ketersediaan dan kehandalan yang tinggi.</a:t>
            </a:r>
          </a:p>
          <a:p>
            <a:endParaRPr lang="en-US"/>
          </a:p>
          <a:p>
            <a:r>
              <a:rPr lang="en-US"/>
              <a:t>Enhanced Security</a:t>
            </a:r>
          </a:p>
          <a:p>
            <a:r>
              <a:rPr lang="en-US"/>
              <a:t>Skalabilitas cloud memungkinkan Anda untuk menerapkan langkah-langkah keamanan seperti penyeimbangan beban, firewall, dan fitur keamanan lainnya, yang dapat membantu Anda melindungi data dan aplikasi Anda dari ancaman siber.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Utility Level</a:t>
            </a:r>
          </a:p>
          <a:p>
            <a:r>
              <a:rPr lang="en-US"/>
              <a:t>Mendapatkan manfaat dari biaya yang lebih rendah dan tingkat layanan yang lebih tinggi melalui ketersediaan sumber daya komputasi yang elastis dan model pembayaran berbasis pemakaian.</a:t>
            </a:r>
          </a:p>
          <a:p>
            <a:endParaRPr lang="en-US"/>
          </a:p>
          <a:p>
            <a:r>
              <a:rPr lang="en-US"/>
              <a:t>Process Transformation Level</a:t>
            </a:r>
          </a:p>
          <a:p>
            <a:r>
              <a:rPr lang="en-US"/>
              <a:t>Memperkenalkan proses bisnis baru dan yang lebih baik dengan memanfaatkan aset yang umum dan dapat ditingkatkan serta potensi kolaboratif dari komputasi awan.</a:t>
            </a:r>
          </a:p>
          <a:p>
            <a:endParaRPr lang="en-US"/>
          </a:p>
          <a:p>
            <a:r>
              <a:rPr lang="en-US"/>
              <a:t>Business-Model-Innovation Level</a:t>
            </a:r>
          </a:p>
          <a:p>
            <a:r>
              <a:rPr lang="en-US"/>
              <a:t>Model bisnis baru dapat diciptakan dengan menghubungkan, berbagi, dan menggabungkan sumber daya menggunakan komputasi awan dalam seluruh ekosistem bisnis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Perusahaan Global Kami merupakan contoh perusahaan fiktif yang memilih menggunakan platform layanan komputasi awan untuk program email, kalender, dan berbagai aplikasi lainnya yang digunakan oleh ribuan karyawannya. Ketika mereka beralih ke model komputasi awan setahun yang lalu, perusahaan ini telah menyimpan sekitar 40 terabyte email dan jadwal 3 juta pertemuan dalam sistemnya. Sebelumnya, mereka telah mengeluarkan puluhan juta dolar untuk membangun pusat data baru. Namun, dengan beralih ke penyedia layanan komputasi awan dan teknologi virtualisasi, Perusahaan Global Kami berhasil menghindari biaya besar tersebut dan mengurangi perkiraan biaya kepemilikan selama lima tahun ke depan hingga beberapa juta dolar.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png"/><Relationship Id="rId2" Type="http://schemas.openxmlformats.org/officeDocument/2006/relationships/notesSlide" Target="../notesSlides/notesSlide5.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2.png"/><Relationship Id="rId10" Type="http://schemas.openxmlformats.org/officeDocument/2006/relationships/image" Target="../media/image40.svg"/><Relationship Id="rId19" Type="http://schemas.openxmlformats.org/officeDocument/2006/relationships/image" Target="../media/image46.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image" Target="../media/image49.png"/><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2.svg"/><Relationship Id="rId15" Type="http://schemas.openxmlformats.org/officeDocument/2006/relationships/image" Target="../media/image59.png"/><Relationship Id="rId10" Type="http://schemas.openxmlformats.org/officeDocument/2006/relationships/image" Target="../media/image4.png"/><Relationship Id="rId19" Type="http://schemas.openxmlformats.org/officeDocument/2006/relationships/image" Target="../media/image63.png"/><Relationship Id="rId4" Type="http://schemas.openxmlformats.org/officeDocument/2006/relationships/image" Target="../media/image51.png"/><Relationship Id="rId9" Type="http://schemas.openxmlformats.org/officeDocument/2006/relationships/image" Target="../media/image3.png"/><Relationship Id="rId1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png"/><Relationship Id="rId2" Type="http://schemas.openxmlformats.org/officeDocument/2006/relationships/notesSlide" Target="../notesSlides/notesSlide7.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2.png"/><Relationship Id="rId10" Type="http://schemas.openxmlformats.org/officeDocument/2006/relationships/image" Target="../media/image40.svg"/><Relationship Id="rId19" Type="http://schemas.openxmlformats.org/officeDocument/2006/relationships/image" Target="../media/image46.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70.svg"/><Relationship Id="rId7"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5.sv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10" Type="http://schemas.openxmlformats.org/officeDocument/2006/relationships/image" Target="../media/image4.png"/><Relationship Id="rId4" Type="http://schemas.openxmlformats.org/officeDocument/2006/relationships/image" Target="../media/image82.png"/><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3.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youtu.be/N0SYCyS2xZA"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png"/><Relationship Id="rId7" Type="http://schemas.openxmlformats.org/officeDocument/2006/relationships/image" Target="../media/image9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1.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702613" y="3014262"/>
            <a:ext cx="8541333" cy="1743075"/>
          </a:xfrm>
          <a:prstGeom prst="rect">
            <a:avLst/>
          </a:prstGeom>
        </p:spPr>
        <p:txBody>
          <a:bodyPr lIns="0" tIns="0" rIns="0" bIns="0" rtlCol="0" anchor="t">
            <a:spAutoFit/>
          </a:bodyPr>
          <a:lstStyle/>
          <a:p>
            <a:pPr algn="l">
              <a:lnSpc>
                <a:spcPts val="6480"/>
              </a:lnSpc>
            </a:pPr>
            <a:r>
              <a:rPr lang="en-US" sz="5400">
                <a:solidFill>
                  <a:srgbClr val="FFFFFF"/>
                </a:solidFill>
                <a:latin typeface="Arial Italics"/>
              </a:rPr>
              <a:t>Bussiness Value of Cloud Computing</a:t>
            </a:r>
          </a:p>
        </p:txBody>
      </p:sp>
      <p:sp>
        <p:nvSpPr>
          <p:cNvPr id="4" name="TextBox 4"/>
          <p:cNvSpPr txBox="1"/>
          <p:nvPr/>
        </p:nvSpPr>
        <p:spPr>
          <a:xfrm>
            <a:off x="702613" y="5174231"/>
            <a:ext cx="8541333" cy="533340"/>
          </a:xfrm>
          <a:prstGeom prst="rect">
            <a:avLst/>
          </a:prstGeom>
        </p:spPr>
        <p:txBody>
          <a:bodyPr lIns="0" tIns="0" rIns="0" bIns="0" rtlCol="0" anchor="t">
            <a:spAutoFit/>
          </a:bodyPr>
          <a:lstStyle/>
          <a:p>
            <a:pPr algn="l">
              <a:lnSpc>
                <a:spcPts val="3720"/>
              </a:lnSpc>
            </a:pPr>
            <a:r>
              <a:rPr lang="en-US" sz="3100">
                <a:solidFill>
                  <a:srgbClr val="FFFFFF"/>
                </a:solidFill>
                <a:latin typeface="Arial"/>
              </a:rPr>
              <a:t>Dosen: Henning Titi Ciptaningtyas</a:t>
            </a:r>
          </a:p>
        </p:txBody>
      </p:sp>
      <p:sp>
        <p:nvSpPr>
          <p:cNvPr id="5" name="TextBox 5"/>
          <p:cNvSpPr txBox="1"/>
          <p:nvPr/>
        </p:nvSpPr>
        <p:spPr>
          <a:xfrm>
            <a:off x="702614" y="617923"/>
            <a:ext cx="10391306" cy="1952625"/>
          </a:xfrm>
          <a:prstGeom prst="rect">
            <a:avLst/>
          </a:prstGeom>
        </p:spPr>
        <p:txBody>
          <a:bodyPr lIns="0" tIns="0" rIns="0" bIns="0" rtlCol="0" anchor="t">
            <a:spAutoFit/>
          </a:bodyPr>
          <a:lstStyle/>
          <a:p>
            <a:pPr algn="l">
              <a:lnSpc>
                <a:spcPts val="7200"/>
              </a:lnSpc>
            </a:pPr>
            <a:r>
              <a:rPr lang="en-US" sz="6000">
                <a:solidFill>
                  <a:srgbClr val="FFFFFF"/>
                </a:solidFill>
                <a:latin typeface="Arial Bold"/>
              </a:rPr>
              <a:t>MK Teknologi Komputasi Awan (C)</a:t>
            </a:r>
          </a:p>
        </p:txBody>
      </p:sp>
      <p:grpSp>
        <p:nvGrpSpPr>
          <p:cNvPr id="6" name="Group 6"/>
          <p:cNvGrpSpPr/>
          <p:nvPr/>
        </p:nvGrpSpPr>
        <p:grpSpPr>
          <a:xfrm>
            <a:off x="437095" y="8313010"/>
            <a:ext cx="5420557" cy="1656021"/>
            <a:chOff x="0" y="0"/>
            <a:chExt cx="7227409" cy="2208028"/>
          </a:xfrm>
        </p:grpSpPr>
        <p:sp>
          <p:nvSpPr>
            <p:cNvPr id="7" name="Freeform 7"/>
            <p:cNvSpPr/>
            <p:nvPr/>
          </p:nvSpPr>
          <p:spPr>
            <a:xfrm>
              <a:off x="5019381" y="0"/>
              <a:ext cx="2208028" cy="2208028"/>
            </a:xfrm>
            <a:custGeom>
              <a:avLst/>
              <a:gdLst/>
              <a:ahLst/>
              <a:cxnLst/>
              <a:rect l="l" t="t" r="r" b="b"/>
              <a:pathLst>
                <a:path w="2208028" h="2208028">
                  <a:moveTo>
                    <a:pt x="0" y="0"/>
                  </a:moveTo>
                  <a:lnTo>
                    <a:pt x="2208028" y="0"/>
                  </a:lnTo>
                  <a:lnTo>
                    <a:pt x="2208028" y="2208028"/>
                  </a:lnTo>
                  <a:lnTo>
                    <a:pt x="0" y="2208028"/>
                  </a:lnTo>
                  <a:lnTo>
                    <a:pt x="0" y="0"/>
                  </a:lnTo>
                  <a:close/>
                </a:path>
              </a:pathLst>
            </a:custGeom>
            <a:blipFill>
              <a:blip r:embed="rId3"/>
              <a:stretch>
                <a:fillRect/>
              </a:stretch>
            </a:blipFill>
          </p:spPr>
        </p:sp>
        <p:sp>
          <p:nvSpPr>
            <p:cNvPr id="8" name="Freeform 8"/>
            <p:cNvSpPr/>
            <p:nvPr/>
          </p:nvSpPr>
          <p:spPr>
            <a:xfrm>
              <a:off x="0" y="0"/>
              <a:ext cx="2208028" cy="2208028"/>
            </a:xfrm>
            <a:custGeom>
              <a:avLst/>
              <a:gdLst/>
              <a:ahLst/>
              <a:cxnLst/>
              <a:rect l="l" t="t" r="r" b="b"/>
              <a:pathLst>
                <a:path w="2208028" h="2208028">
                  <a:moveTo>
                    <a:pt x="0" y="0"/>
                  </a:moveTo>
                  <a:lnTo>
                    <a:pt x="2208028" y="0"/>
                  </a:lnTo>
                  <a:lnTo>
                    <a:pt x="2208028" y="2208028"/>
                  </a:lnTo>
                  <a:lnTo>
                    <a:pt x="0" y="2208028"/>
                  </a:lnTo>
                  <a:lnTo>
                    <a:pt x="0" y="0"/>
                  </a:lnTo>
                  <a:close/>
                </a:path>
              </a:pathLst>
            </a:custGeom>
            <a:blipFill>
              <a:blip r:embed="rId4"/>
              <a:stretch>
                <a:fillRect/>
              </a:stretch>
            </a:blipFill>
          </p:spPr>
        </p:sp>
        <p:sp>
          <p:nvSpPr>
            <p:cNvPr id="9" name="Freeform 9"/>
            <p:cNvSpPr/>
            <p:nvPr/>
          </p:nvSpPr>
          <p:spPr>
            <a:xfrm>
              <a:off x="2506553" y="0"/>
              <a:ext cx="2208028" cy="2208028"/>
            </a:xfrm>
            <a:custGeom>
              <a:avLst/>
              <a:gdLst/>
              <a:ahLst/>
              <a:cxnLst/>
              <a:rect l="l" t="t" r="r" b="b"/>
              <a:pathLst>
                <a:path w="2208028" h="2208028">
                  <a:moveTo>
                    <a:pt x="0" y="0"/>
                  </a:moveTo>
                  <a:lnTo>
                    <a:pt x="2208028" y="0"/>
                  </a:lnTo>
                  <a:lnTo>
                    <a:pt x="2208028" y="2208028"/>
                  </a:lnTo>
                  <a:lnTo>
                    <a:pt x="0" y="2208028"/>
                  </a:lnTo>
                  <a:lnTo>
                    <a:pt x="0" y="0"/>
                  </a:lnTo>
                  <a:close/>
                </a:path>
              </a:pathLst>
            </a:custGeom>
            <a:blipFill>
              <a:blip r:embed="rId5"/>
              <a:stretch>
                <a:fillRect/>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382299" y="6723657"/>
            <a:ext cx="2841110" cy="1642461"/>
            <a:chOff x="0" y="0"/>
            <a:chExt cx="3788146" cy="2189948"/>
          </a:xfrm>
        </p:grpSpPr>
        <p:sp>
          <p:nvSpPr>
            <p:cNvPr id="3" name="Freeform 3"/>
            <p:cNvSpPr/>
            <p:nvPr/>
          </p:nvSpPr>
          <p:spPr>
            <a:xfrm>
              <a:off x="0" y="0"/>
              <a:ext cx="3788156" cy="2189988"/>
            </a:xfrm>
            <a:custGeom>
              <a:avLst/>
              <a:gdLst/>
              <a:ahLst/>
              <a:cxnLst/>
              <a:rect l="l" t="t" r="r" b="b"/>
              <a:pathLst>
                <a:path w="3788156" h="2189988">
                  <a:moveTo>
                    <a:pt x="0" y="2189988"/>
                  </a:moveTo>
                  <a:lnTo>
                    <a:pt x="0" y="1053084"/>
                  </a:lnTo>
                  <a:cubicBezTo>
                    <a:pt x="0" y="471424"/>
                    <a:pt x="471424" y="0"/>
                    <a:pt x="1053084" y="0"/>
                  </a:cubicBezTo>
                  <a:lnTo>
                    <a:pt x="3788156" y="0"/>
                  </a:lnTo>
                  <a:lnTo>
                    <a:pt x="3788156" y="577088"/>
                  </a:lnTo>
                  <a:lnTo>
                    <a:pt x="1178814" y="577088"/>
                  </a:lnTo>
                  <a:cubicBezTo>
                    <a:pt x="846328" y="577088"/>
                    <a:pt x="576707" y="846582"/>
                    <a:pt x="576707" y="1179195"/>
                  </a:cubicBezTo>
                  <a:lnTo>
                    <a:pt x="576707" y="2189988"/>
                  </a:lnTo>
                  <a:close/>
                </a:path>
              </a:pathLst>
            </a:custGeom>
            <a:solidFill>
              <a:srgbClr val="F0D23F"/>
            </a:solidFill>
          </p:spPr>
        </p:sp>
      </p:grpSp>
      <p:grpSp>
        <p:nvGrpSpPr>
          <p:cNvPr id="4" name="Group 4"/>
          <p:cNvGrpSpPr/>
          <p:nvPr/>
        </p:nvGrpSpPr>
        <p:grpSpPr>
          <a:xfrm rot="5400000">
            <a:off x="5852886" y="4585810"/>
            <a:ext cx="4719825" cy="2530466"/>
            <a:chOff x="0" y="0"/>
            <a:chExt cx="6293100" cy="3373954"/>
          </a:xfrm>
        </p:grpSpPr>
        <p:sp>
          <p:nvSpPr>
            <p:cNvPr id="5" name="Freeform 5"/>
            <p:cNvSpPr/>
            <p:nvPr/>
          </p:nvSpPr>
          <p:spPr>
            <a:xfrm>
              <a:off x="0" y="0"/>
              <a:ext cx="6293104" cy="3374009"/>
            </a:xfrm>
            <a:custGeom>
              <a:avLst/>
              <a:gdLst/>
              <a:ahLst/>
              <a:cxnLst/>
              <a:rect l="l" t="t" r="r" b="b"/>
              <a:pathLst>
                <a:path w="6293104" h="3374009">
                  <a:moveTo>
                    <a:pt x="0" y="3235579"/>
                  </a:moveTo>
                  <a:lnTo>
                    <a:pt x="0" y="1053084"/>
                  </a:lnTo>
                  <a:cubicBezTo>
                    <a:pt x="0" y="471424"/>
                    <a:pt x="495808" y="0"/>
                    <a:pt x="1107313" y="0"/>
                  </a:cubicBezTo>
                  <a:lnTo>
                    <a:pt x="6263513" y="0"/>
                  </a:lnTo>
                  <a:lnTo>
                    <a:pt x="6263513" y="28194"/>
                  </a:lnTo>
                  <a:lnTo>
                    <a:pt x="6293104" y="28194"/>
                  </a:lnTo>
                  <a:lnTo>
                    <a:pt x="6293104" y="577088"/>
                  </a:lnTo>
                  <a:lnTo>
                    <a:pt x="1239520" y="577088"/>
                  </a:lnTo>
                  <a:cubicBezTo>
                    <a:pt x="889889" y="577088"/>
                    <a:pt x="606425" y="846582"/>
                    <a:pt x="606425" y="1179195"/>
                  </a:cubicBezTo>
                  <a:lnTo>
                    <a:pt x="606425" y="3374009"/>
                  </a:lnTo>
                  <a:lnTo>
                    <a:pt x="37592" y="3374009"/>
                  </a:lnTo>
                  <a:lnTo>
                    <a:pt x="35560" y="3345815"/>
                  </a:lnTo>
                  <a:lnTo>
                    <a:pt x="8001" y="3345815"/>
                  </a:lnTo>
                  <a:cubicBezTo>
                    <a:pt x="2032" y="3309747"/>
                    <a:pt x="0" y="3272917"/>
                    <a:pt x="0" y="3235706"/>
                  </a:cubicBezTo>
                  <a:close/>
                </a:path>
              </a:pathLst>
            </a:custGeom>
            <a:solidFill>
              <a:srgbClr val="ED3B55"/>
            </a:solidFill>
          </p:spPr>
        </p:sp>
      </p:grpSp>
      <p:grpSp>
        <p:nvGrpSpPr>
          <p:cNvPr id="6" name="Group 6"/>
          <p:cNvGrpSpPr/>
          <p:nvPr/>
        </p:nvGrpSpPr>
        <p:grpSpPr>
          <a:xfrm rot="-5400000">
            <a:off x="7642353" y="5659260"/>
            <a:ext cx="4488490" cy="2530465"/>
            <a:chOff x="0" y="0"/>
            <a:chExt cx="5984654" cy="3373954"/>
          </a:xfrm>
        </p:grpSpPr>
        <p:sp>
          <p:nvSpPr>
            <p:cNvPr id="7" name="Freeform 7"/>
            <p:cNvSpPr/>
            <p:nvPr/>
          </p:nvSpPr>
          <p:spPr>
            <a:xfrm>
              <a:off x="0" y="0"/>
              <a:ext cx="5984748" cy="3374009"/>
            </a:xfrm>
            <a:custGeom>
              <a:avLst/>
              <a:gdLst/>
              <a:ahLst/>
              <a:cxnLst/>
              <a:rect l="l" t="t" r="r" b="b"/>
              <a:pathLst>
                <a:path w="5984748" h="3374009">
                  <a:moveTo>
                    <a:pt x="5984621" y="3235579"/>
                  </a:moveTo>
                  <a:lnTo>
                    <a:pt x="5984621" y="1053084"/>
                  </a:lnTo>
                  <a:cubicBezTo>
                    <a:pt x="5984621" y="471424"/>
                    <a:pt x="5513197" y="0"/>
                    <a:pt x="4931537" y="0"/>
                  </a:cubicBezTo>
                  <a:lnTo>
                    <a:pt x="28194" y="0"/>
                  </a:lnTo>
                  <a:lnTo>
                    <a:pt x="28194" y="28194"/>
                  </a:lnTo>
                  <a:lnTo>
                    <a:pt x="0" y="28194"/>
                  </a:lnTo>
                  <a:lnTo>
                    <a:pt x="0" y="577088"/>
                  </a:lnTo>
                  <a:lnTo>
                    <a:pt x="4805807" y="577088"/>
                  </a:lnTo>
                  <a:cubicBezTo>
                    <a:pt x="5138293" y="577088"/>
                    <a:pt x="5407914" y="846582"/>
                    <a:pt x="5407914" y="1179195"/>
                  </a:cubicBezTo>
                  <a:lnTo>
                    <a:pt x="5407914" y="3374009"/>
                  </a:lnTo>
                  <a:lnTo>
                    <a:pt x="5948934" y="3374009"/>
                  </a:lnTo>
                  <a:lnTo>
                    <a:pt x="5950839" y="3345815"/>
                  </a:lnTo>
                  <a:lnTo>
                    <a:pt x="5977128" y="3345815"/>
                  </a:lnTo>
                  <a:cubicBezTo>
                    <a:pt x="5982843" y="3309747"/>
                    <a:pt x="5984748" y="3272917"/>
                    <a:pt x="5984748" y="3235706"/>
                  </a:cubicBezTo>
                  <a:close/>
                </a:path>
              </a:pathLst>
            </a:custGeom>
            <a:solidFill>
              <a:srgbClr val="F79465"/>
            </a:solidFill>
          </p:spPr>
        </p:sp>
      </p:grpSp>
      <p:grpSp>
        <p:nvGrpSpPr>
          <p:cNvPr id="8" name="Group 8"/>
          <p:cNvGrpSpPr/>
          <p:nvPr/>
        </p:nvGrpSpPr>
        <p:grpSpPr>
          <a:xfrm rot="5400000">
            <a:off x="10885670" y="4473279"/>
            <a:ext cx="1008298" cy="869221"/>
            <a:chOff x="0" y="0"/>
            <a:chExt cx="1344398" cy="1158962"/>
          </a:xfrm>
        </p:grpSpPr>
        <p:sp>
          <p:nvSpPr>
            <p:cNvPr id="9" name="Freeform 9"/>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79465"/>
            </a:solidFill>
          </p:spPr>
        </p:sp>
      </p:grpSp>
      <p:grpSp>
        <p:nvGrpSpPr>
          <p:cNvPr id="10" name="Group 10"/>
          <p:cNvGrpSpPr/>
          <p:nvPr/>
        </p:nvGrpSpPr>
        <p:grpSpPr>
          <a:xfrm rot="-5400000">
            <a:off x="6128544" y="5914261"/>
            <a:ext cx="1008298" cy="869222"/>
            <a:chOff x="0" y="0"/>
            <a:chExt cx="1344398" cy="1158962"/>
          </a:xfrm>
        </p:grpSpPr>
        <p:sp>
          <p:nvSpPr>
            <p:cNvPr id="11" name="Freeform 11"/>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0D23F"/>
            </a:solidFill>
          </p:spPr>
        </p:sp>
      </p:grpSp>
      <p:grpSp>
        <p:nvGrpSpPr>
          <p:cNvPr id="12" name="Group 12"/>
          <p:cNvGrpSpPr/>
          <p:nvPr/>
        </p:nvGrpSpPr>
        <p:grpSpPr>
          <a:xfrm rot="-5400000">
            <a:off x="6373706" y="3293613"/>
            <a:ext cx="1008298" cy="869222"/>
            <a:chOff x="0" y="0"/>
            <a:chExt cx="1344398" cy="1158962"/>
          </a:xfrm>
        </p:grpSpPr>
        <p:sp>
          <p:nvSpPr>
            <p:cNvPr id="13" name="Freeform 13"/>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ED3B55"/>
            </a:solidFill>
          </p:spPr>
        </p:sp>
      </p:grpSp>
      <p:grpSp>
        <p:nvGrpSpPr>
          <p:cNvPr id="14" name="Group 14"/>
          <p:cNvGrpSpPr/>
          <p:nvPr/>
        </p:nvGrpSpPr>
        <p:grpSpPr>
          <a:xfrm>
            <a:off x="8190412" y="8965443"/>
            <a:ext cx="430953" cy="1321557"/>
            <a:chOff x="0" y="0"/>
            <a:chExt cx="574604" cy="1762076"/>
          </a:xfrm>
        </p:grpSpPr>
        <p:sp>
          <p:nvSpPr>
            <p:cNvPr id="15" name="Freeform 15"/>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0D23F"/>
            </a:solidFill>
          </p:spPr>
        </p:sp>
      </p:grpSp>
      <p:grpSp>
        <p:nvGrpSpPr>
          <p:cNvPr id="16" name="Group 16"/>
          <p:cNvGrpSpPr/>
          <p:nvPr/>
        </p:nvGrpSpPr>
        <p:grpSpPr>
          <a:xfrm>
            <a:off x="8621366" y="8965443"/>
            <a:ext cx="430953" cy="1321557"/>
            <a:chOff x="0" y="0"/>
            <a:chExt cx="574604" cy="1762076"/>
          </a:xfrm>
        </p:grpSpPr>
        <p:sp>
          <p:nvSpPr>
            <p:cNvPr id="17" name="Freeform 17"/>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79465"/>
            </a:solidFill>
          </p:spPr>
        </p:sp>
      </p:grpSp>
      <p:grpSp>
        <p:nvGrpSpPr>
          <p:cNvPr id="18" name="Group 18"/>
          <p:cNvGrpSpPr/>
          <p:nvPr/>
        </p:nvGrpSpPr>
        <p:grpSpPr>
          <a:xfrm>
            <a:off x="9057153" y="8165637"/>
            <a:ext cx="430953" cy="2121363"/>
            <a:chOff x="0" y="0"/>
            <a:chExt cx="574604" cy="2828484"/>
          </a:xfrm>
        </p:grpSpPr>
        <p:sp>
          <p:nvSpPr>
            <p:cNvPr id="19" name="Freeform 19"/>
            <p:cNvSpPr/>
            <p:nvPr/>
          </p:nvSpPr>
          <p:spPr>
            <a:xfrm>
              <a:off x="0" y="0"/>
              <a:ext cx="574548" cy="2828544"/>
            </a:xfrm>
            <a:custGeom>
              <a:avLst/>
              <a:gdLst/>
              <a:ahLst/>
              <a:cxnLst/>
              <a:rect l="l" t="t" r="r" b="b"/>
              <a:pathLst>
                <a:path w="574548" h="2828544">
                  <a:moveTo>
                    <a:pt x="0" y="0"/>
                  </a:moveTo>
                  <a:lnTo>
                    <a:pt x="574548" y="0"/>
                  </a:lnTo>
                  <a:lnTo>
                    <a:pt x="574548" y="2828544"/>
                  </a:lnTo>
                  <a:lnTo>
                    <a:pt x="0" y="2828544"/>
                  </a:lnTo>
                  <a:close/>
                </a:path>
              </a:pathLst>
            </a:custGeom>
            <a:solidFill>
              <a:srgbClr val="ED3B55"/>
            </a:solidFill>
          </p:spPr>
        </p:sp>
      </p:grpSp>
      <p:sp>
        <p:nvSpPr>
          <p:cNvPr id="20" name="TextBox 20"/>
          <p:cNvSpPr txBox="1"/>
          <p:nvPr/>
        </p:nvSpPr>
        <p:spPr>
          <a:xfrm>
            <a:off x="12223742" y="4333948"/>
            <a:ext cx="4914727" cy="1808857"/>
          </a:xfrm>
          <a:prstGeom prst="rect">
            <a:avLst/>
          </a:prstGeom>
        </p:spPr>
        <p:txBody>
          <a:bodyPr lIns="0" tIns="0" rIns="0" bIns="0" rtlCol="0" anchor="t">
            <a:spAutoFit/>
          </a:bodyPr>
          <a:lstStyle/>
          <a:p>
            <a:pPr algn="just">
              <a:lnSpc>
                <a:spcPts val="2399"/>
              </a:lnSpc>
            </a:pPr>
            <a:r>
              <a:rPr lang="en-US" sz="1999">
                <a:solidFill>
                  <a:srgbClr val="262626"/>
                </a:solidFill>
                <a:latin typeface="Arial"/>
              </a:rPr>
              <a:t>Akses dari Mana Saja: Dengan cloud computing, data dan aplikasi dapat diakses dari mana saja dengan koneksi internet. Ini memungkinkan karyawan bekerja dari jarak jauh atau saat bepergian, meningkatkan fleksibilitas kerja.</a:t>
            </a:r>
          </a:p>
        </p:txBody>
      </p:sp>
      <p:sp>
        <p:nvSpPr>
          <p:cNvPr id="21" name="TextBox 21"/>
          <p:cNvSpPr txBox="1"/>
          <p:nvPr/>
        </p:nvSpPr>
        <p:spPr>
          <a:xfrm>
            <a:off x="12223740" y="3850894"/>
            <a:ext cx="4914729" cy="390525"/>
          </a:xfrm>
          <a:prstGeom prst="rect">
            <a:avLst/>
          </a:prstGeom>
        </p:spPr>
        <p:txBody>
          <a:bodyPr lIns="0" tIns="0" rIns="0" bIns="0" rtlCol="0" anchor="t">
            <a:spAutoFit/>
          </a:bodyPr>
          <a:lstStyle/>
          <a:p>
            <a:pPr algn="l">
              <a:lnSpc>
                <a:spcPts val="2759"/>
              </a:lnSpc>
            </a:pPr>
            <a:r>
              <a:rPr lang="en-US" sz="2299">
                <a:solidFill>
                  <a:srgbClr val="262626"/>
                </a:solidFill>
                <a:latin typeface="Arial Bold Italics"/>
              </a:rPr>
              <a:t>Meningkatkan Aksesibilitas:</a:t>
            </a:r>
          </a:p>
        </p:txBody>
      </p:sp>
      <p:sp>
        <p:nvSpPr>
          <p:cNvPr id="22" name="TextBox 22"/>
          <p:cNvSpPr txBox="1"/>
          <p:nvPr/>
        </p:nvSpPr>
        <p:spPr>
          <a:xfrm>
            <a:off x="1133190" y="3421390"/>
            <a:ext cx="4973452" cy="2103983"/>
          </a:xfrm>
          <a:prstGeom prst="rect">
            <a:avLst/>
          </a:prstGeom>
        </p:spPr>
        <p:txBody>
          <a:bodyPr lIns="0" tIns="0" rIns="0" bIns="0" rtlCol="0" anchor="t">
            <a:spAutoFit/>
          </a:bodyPr>
          <a:lstStyle/>
          <a:p>
            <a:pPr algn="just">
              <a:lnSpc>
                <a:spcPts val="2399"/>
              </a:lnSpc>
            </a:pPr>
            <a:r>
              <a:rPr lang="en-US" sz="1999">
                <a:solidFill>
                  <a:srgbClr val="262626"/>
                </a:solidFill>
                <a:latin typeface="Arial"/>
              </a:rPr>
              <a:t>Tidak Memerlukan Perangkat Fisik Mahal: Dengan cloud computing, SME tidak perlu lagi menginvestasikan besar dalam perangkat keras fisik seperti server dan perangkat jaringan. Mereka dapat mengandalkan infrastruktur yang sudah ada di cloud.</a:t>
            </a:r>
          </a:p>
        </p:txBody>
      </p:sp>
      <p:sp>
        <p:nvSpPr>
          <p:cNvPr id="23" name="TextBox 23"/>
          <p:cNvSpPr txBox="1"/>
          <p:nvPr/>
        </p:nvSpPr>
        <p:spPr>
          <a:xfrm>
            <a:off x="1133188" y="3004999"/>
            <a:ext cx="4973454" cy="390525"/>
          </a:xfrm>
          <a:prstGeom prst="rect">
            <a:avLst/>
          </a:prstGeom>
        </p:spPr>
        <p:txBody>
          <a:bodyPr lIns="0" tIns="0" rIns="0" bIns="0" rtlCol="0" anchor="t">
            <a:spAutoFit/>
          </a:bodyPr>
          <a:lstStyle/>
          <a:p>
            <a:pPr algn="r">
              <a:lnSpc>
                <a:spcPts val="2759"/>
              </a:lnSpc>
            </a:pPr>
            <a:r>
              <a:rPr lang="en-US" sz="2299">
                <a:solidFill>
                  <a:srgbClr val="262626"/>
                </a:solidFill>
                <a:latin typeface="Arial Bold Italics"/>
              </a:rPr>
              <a:t>Reduksi Biaya Infrastruktur IT:</a:t>
            </a:r>
          </a:p>
        </p:txBody>
      </p:sp>
      <p:sp>
        <p:nvSpPr>
          <p:cNvPr id="24" name="TextBox 24"/>
          <p:cNvSpPr txBox="1"/>
          <p:nvPr/>
        </p:nvSpPr>
        <p:spPr>
          <a:xfrm>
            <a:off x="902364" y="6544873"/>
            <a:ext cx="4973452" cy="1513731"/>
          </a:xfrm>
          <a:prstGeom prst="rect">
            <a:avLst/>
          </a:prstGeom>
        </p:spPr>
        <p:txBody>
          <a:bodyPr lIns="0" tIns="0" rIns="0" bIns="0" rtlCol="0" anchor="t">
            <a:spAutoFit/>
          </a:bodyPr>
          <a:lstStyle/>
          <a:p>
            <a:pPr algn="just">
              <a:lnSpc>
                <a:spcPts val="2399"/>
              </a:lnSpc>
            </a:pPr>
            <a:r>
              <a:rPr lang="en-US" sz="1999">
                <a:solidFill>
                  <a:srgbClr val="262626"/>
                </a:solidFill>
                <a:latin typeface="Arial"/>
              </a:rPr>
              <a:t>Skalabilitas Vertikal: Anda dapat meningkatkan kinerja aplikasi atau sistem dengan mudah dengan mengganti jenis atau ukuran sumber daya cloud yang Anda gunakan.</a:t>
            </a:r>
          </a:p>
        </p:txBody>
      </p:sp>
      <p:sp>
        <p:nvSpPr>
          <p:cNvPr id="25" name="TextBox 25"/>
          <p:cNvSpPr txBox="1"/>
          <p:nvPr/>
        </p:nvSpPr>
        <p:spPr>
          <a:xfrm>
            <a:off x="902362" y="6076708"/>
            <a:ext cx="4973454" cy="390525"/>
          </a:xfrm>
          <a:prstGeom prst="rect">
            <a:avLst/>
          </a:prstGeom>
        </p:spPr>
        <p:txBody>
          <a:bodyPr lIns="0" tIns="0" rIns="0" bIns="0" rtlCol="0" anchor="t">
            <a:spAutoFit/>
          </a:bodyPr>
          <a:lstStyle/>
          <a:p>
            <a:pPr algn="r">
              <a:lnSpc>
                <a:spcPts val="2759"/>
              </a:lnSpc>
            </a:pPr>
            <a:r>
              <a:rPr lang="en-US" sz="2299">
                <a:solidFill>
                  <a:srgbClr val="262626"/>
                </a:solidFill>
                <a:latin typeface="Arial Bold Italics"/>
              </a:rPr>
              <a:t>Meningkatkan Skalabilitas</a:t>
            </a:r>
          </a:p>
        </p:txBody>
      </p:sp>
      <p:grpSp>
        <p:nvGrpSpPr>
          <p:cNvPr id="26" name="Group 26"/>
          <p:cNvGrpSpPr/>
          <p:nvPr/>
        </p:nvGrpSpPr>
        <p:grpSpPr>
          <a:xfrm>
            <a:off x="14199675" y="1042139"/>
            <a:ext cx="3059625" cy="934738"/>
            <a:chOff x="0" y="0"/>
            <a:chExt cx="4079499" cy="1246318"/>
          </a:xfrm>
        </p:grpSpPr>
        <p:sp>
          <p:nvSpPr>
            <p:cNvPr id="27" name="Freeform 27"/>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28" name="Freeform 28"/>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29" name="Freeform 29"/>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30" name="TextBox 30"/>
          <p:cNvSpPr txBox="1"/>
          <p:nvPr/>
        </p:nvSpPr>
        <p:spPr>
          <a:xfrm>
            <a:off x="583772" y="994514"/>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Impact Cloud Computing On SME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3559542" y="1976877"/>
            <a:ext cx="11168915" cy="7290255"/>
          </a:xfrm>
          <a:custGeom>
            <a:avLst/>
            <a:gdLst/>
            <a:ahLst/>
            <a:cxnLst/>
            <a:rect l="l" t="t" r="r" b="b"/>
            <a:pathLst>
              <a:path w="11168915" h="7290255">
                <a:moveTo>
                  <a:pt x="0" y="0"/>
                </a:moveTo>
                <a:lnTo>
                  <a:pt x="11168916" y="0"/>
                </a:lnTo>
                <a:lnTo>
                  <a:pt x="11168916" y="7290255"/>
                </a:lnTo>
                <a:lnTo>
                  <a:pt x="0" y="72902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435452" y="981075"/>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Large Enterprises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6321257" y="4328923"/>
            <a:ext cx="5645487" cy="4553648"/>
          </a:xfrm>
          <a:prstGeom prst="rect">
            <a:avLst/>
          </a:prstGeom>
        </p:spPr>
        <p:txBody>
          <a:bodyPr lIns="0" tIns="0" rIns="0" bIns="0" rtlCol="0" anchor="t">
            <a:spAutoFit/>
          </a:bodyPr>
          <a:lstStyle/>
          <a:p>
            <a:pPr algn="just">
              <a:lnSpc>
                <a:spcPts val="2802"/>
              </a:lnSpc>
            </a:pPr>
            <a:r>
              <a:rPr lang="en-US" sz="2335">
                <a:solidFill>
                  <a:srgbClr val="262626"/>
                </a:solidFill>
                <a:latin typeface="Arial"/>
              </a:rPr>
              <a:t>Perusahaan besar dapat menggunakan cloud computing untuk mengelola data besar, mengoptimalkan operasi, dan meningkatkan efisiensi. Dengan skala, fleksibilitas, dan daya komputasi tinggi yang ditawarkan oleh penyedia cloud, mereka dapat mengelola data secara efisien, mengoptimalkan operasi, dan fokus pada inti bisnis dan inovasi. Ini menjadikan cloud computing sebagai alat penting dalam menjaga daya saing perusahaan besar di lingkungan bisnis yang kompleks dan kompetitif.</a:t>
            </a:r>
          </a:p>
        </p:txBody>
      </p:sp>
      <p:sp>
        <p:nvSpPr>
          <p:cNvPr id="4" name="TextBox 4"/>
          <p:cNvSpPr txBox="1"/>
          <p:nvPr/>
        </p:nvSpPr>
        <p:spPr>
          <a:xfrm>
            <a:off x="5324329" y="408726"/>
            <a:ext cx="7639341" cy="1133475"/>
          </a:xfrm>
          <a:prstGeom prst="rect">
            <a:avLst/>
          </a:prstGeom>
        </p:spPr>
        <p:txBody>
          <a:bodyPr lIns="0" tIns="0" rIns="0" bIns="0" rtlCol="0" anchor="t">
            <a:spAutoFit/>
          </a:bodyPr>
          <a:lstStyle/>
          <a:p>
            <a:pPr algn="just">
              <a:lnSpc>
                <a:spcPts val="7920"/>
              </a:lnSpc>
            </a:pPr>
            <a:r>
              <a:rPr lang="en-US" sz="6600">
                <a:solidFill>
                  <a:srgbClr val="F79465"/>
                </a:solidFill>
                <a:latin typeface="Arial Bold"/>
              </a:rPr>
              <a:t>Large Enterprises</a:t>
            </a:r>
          </a:p>
        </p:txBody>
      </p:sp>
      <p:grpSp>
        <p:nvGrpSpPr>
          <p:cNvPr id="5" name="Group 5"/>
          <p:cNvGrpSpPr/>
          <p:nvPr/>
        </p:nvGrpSpPr>
        <p:grpSpPr>
          <a:xfrm>
            <a:off x="14199675" y="1042139"/>
            <a:ext cx="3059625" cy="934738"/>
            <a:chOff x="0" y="0"/>
            <a:chExt cx="4079499" cy="1246318"/>
          </a:xfrm>
        </p:grpSpPr>
        <p:sp>
          <p:nvSpPr>
            <p:cNvPr id="6" name="Freeform 6"/>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7" name="Freeform 7"/>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8" name="Freeform 8"/>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642353" y="5587789"/>
            <a:ext cx="4488490" cy="2530465"/>
            <a:chOff x="0" y="0"/>
            <a:chExt cx="5984654" cy="3373954"/>
          </a:xfrm>
        </p:grpSpPr>
        <p:sp>
          <p:nvSpPr>
            <p:cNvPr id="3" name="Freeform 3"/>
            <p:cNvSpPr/>
            <p:nvPr/>
          </p:nvSpPr>
          <p:spPr>
            <a:xfrm>
              <a:off x="0" y="0"/>
              <a:ext cx="5984748" cy="3374009"/>
            </a:xfrm>
            <a:custGeom>
              <a:avLst/>
              <a:gdLst/>
              <a:ahLst/>
              <a:cxnLst/>
              <a:rect l="l" t="t" r="r" b="b"/>
              <a:pathLst>
                <a:path w="5984748" h="3374009">
                  <a:moveTo>
                    <a:pt x="5984621" y="3235579"/>
                  </a:moveTo>
                  <a:lnTo>
                    <a:pt x="5984621" y="1053084"/>
                  </a:lnTo>
                  <a:cubicBezTo>
                    <a:pt x="5984621" y="471424"/>
                    <a:pt x="5513197" y="0"/>
                    <a:pt x="4931537" y="0"/>
                  </a:cubicBezTo>
                  <a:lnTo>
                    <a:pt x="28194" y="0"/>
                  </a:lnTo>
                  <a:lnTo>
                    <a:pt x="28194" y="28194"/>
                  </a:lnTo>
                  <a:lnTo>
                    <a:pt x="0" y="28194"/>
                  </a:lnTo>
                  <a:lnTo>
                    <a:pt x="0" y="577088"/>
                  </a:lnTo>
                  <a:lnTo>
                    <a:pt x="4805807" y="577088"/>
                  </a:lnTo>
                  <a:cubicBezTo>
                    <a:pt x="5138293" y="577088"/>
                    <a:pt x="5407914" y="846582"/>
                    <a:pt x="5407914" y="1179195"/>
                  </a:cubicBezTo>
                  <a:lnTo>
                    <a:pt x="5407914" y="3374009"/>
                  </a:lnTo>
                  <a:lnTo>
                    <a:pt x="5948934" y="3374009"/>
                  </a:lnTo>
                  <a:lnTo>
                    <a:pt x="5950839" y="3345815"/>
                  </a:lnTo>
                  <a:lnTo>
                    <a:pt x="5977128" y="3345815"/>
                  </a:lnTo>
                  <a:cubicBezTo>
                    <a:pt x="5982843" y="3309747"/>
                    <a:pt x="5984748" y="3272917"/>
                    <a:pt x="5984748" y="3235706"/>
                  </a:cubicBezTo>
                  <a:close/>
                </a:path>
              </a:pathLst>
            </a:custGeom>
            <a:solidFill>
              <a:srgbClr val="F79465"/>
            </a:solidFill>
          </p:spPr>
        </p:sp>
      </p:grpSp>
      <p:grpSp>
        <p:nvGrpSpPr>
          <p:cNvPr id="4" name="Group 4"/>
          <p:cNvGrpSpPr/>
          <p:nvPr/>
        </p:nvGrpSpPr>
        <p:grpSpPr>
          <a:xfrm rot="-5400000">
            <a:off x="9207243" y="6719241"/>
            <a:ext cx="1609927" cy="1919776"/>
            <a:chOff x="0" y="0"/>
            <a:chExt cx="2146570" cy="2559702"/>
          </a:xfrm>
        </p:grpSpPr>
        <p:sp>
          <p:nvSpPr>
            <p:cNvPr id="5" name="Freeform 5"/>
            <p:cNvSpPr/>
            <p:nvPr/>
          </p:nvSpPr>
          <p:spPr>
            <a:xfrm>
              <a:off x="0" y="0"/>
              <a:ext cx="2146554" cy="2559685"/>
            </a:xfrm>
            <a:custGeom>
              <a:avLst/>
              <a:gdLst/>
              <a:ahLst/>
              <a:cxnLst/>
              <a:rect l="l" t="t" r="r" b="b"/>
              <a:pathLst>
                <a:path w="2146554" h="2559685">
                  <a:moveTo>
                    <a:pt x="2146554" y="1112520"/>
                  </a:moveTo>
                  <a:lnTo>
                    <a:pt x="2146554" y="2559685"/>
                  </a:lnTo>
                  <a:lnTo>
                    <a:pt x="1491361" y="2559685"/>
                  </a:lnTo>
                  <a:lnTo>
                    <a:pt x="1491361" y="1216025"/>
                  </a:lnTo>
                  <a:cubicBezTo>
                    <a:pt x="1491361" y="864743"/>
                    <a:pt x="1169416" y="580009"/>
                    <a:pt x="772414" y="580009"/>
                  </a:cubicBezTo>
                  <a:lnTo>
                    <a:pt x="0" y="580009"/>
                  </a:lnTo>
                  <a:lnTo>
                    <a:pt x="0" y="0"/>
                  </a:lnTo>
                  <a:lnTo>
                    <a:pt x="888873" y="0"/>
                  </a:lnTo>
                  <a:cubicBezTo>
                    <a:pt x="1583436" y="0"/>
                    <a:pt x="2146554" y="498094"/>
                    <a:pt x="2146554" y="1112520"/>
                  </a:cubicBezTo>
                  <a:close/>
                </a:path>
              </a:pathLst>
            </a:custGeom>
            <a:solidFill>
              <a:srgbClr val="54CBA0"/>
            </a:solidFill>
          </p:spPr>
        </p:sp>
      </p:grpSp>
      <p:grpSp>
        <p:nvGrpSpPr>
          <p:cNvPr id="6" name="Group 6"/>
          <p:cNvGrpSpPr/>
          <p:nvPr/>
        </p:nvGrpSpPr>
        <p:grpSpPr>
          <a:xfrm rot="5400000">
            <a:off x="6382299" y="6723657"/>
            <a:ext cx="2841110" cy="1642461"/>
            <a:chOff x="0" y="0"/>
            <a:chExt cx="3788146" cy="2189948"/>
          </a:xfrm>
        </p:grpSpPr>
        <p:sp>
          <p:nvSpPr>
            <p:cNvPr id="7" name="Freeform 7"/>
            <p:cNvSpPr/>
            <p:nvPr/>
          </p:nvSpPr>
          <p:spPr>
            <a:xfrm>
              <a:off x="0" y="0"/>
              <a:ext cx="3788156" cy="2189988"/>
            </a:xfrm>
            <a:custGeom>
              <a:avLst/>
              <a:gdLst/>
              <a:ahLst/>
              <a:cxnLst/>
              <a:rect l="l" t="t" r="r" b="b"/>
              <a:pathLst>
                <a:path w="3788156" h="2189988">
                  <a:moveTo>
                    <a:pt x="0" y="2189988"/>
                  </a:moveTo>
                  <a:lnTo>
                    <a:pt x="0" y="1053084"/>
                  </a:lnTo>
                  <a:cubicBezTo>
                    <a:pt x="0" y="471424"/>
                    <a:pt x="471424" y="0"/>
                    <a:pt x="1053084" y="0"/>
                  </a:cubicBezTo>
                  <a:lnTo>
                    <a:pt x="3788156" y="0"/>
                  </a:lnTo>
                  <a:lnTo>
                    <a:pt x="3788156" y="577088"/>
                  </a:lnTo>
                  <a:lnTo>
                    <a:pt x="1178814" y="577088"/>
                  </a:lnTo>
                  <a:cubicBezTo>
                    <a:pt x="846328" y="577088"/>
                    <a:pt x="576707" y="846582"/>
                    <a:pt x="576707" y="1179195"/>
                  </a:cubicBezTo>
                  <a:lnTo>
                    <a:pt x="576707" y="2189988"/>
                  </a:lnTo>
                  <a:close/>
                </a:path>
              </a:pathLst>
            </a:custGeom>
            <a:solidFill>
              <a:srgbClr val="F0D23F"/>
            </a:solidFill>
          </p:spPr>
        </p:sp>
      </p:grpSp>
      <p:grpSp>
        <p:nvGrpSpPr>
          <p:cNvPr id="8" name="Group 8"/>
          <p:cNvGrpSpPr/>
          <p:nvPr/>
        </p:nvGrpSpPr>
        <p:grpSpPr>
          <a:xfrm rot="5400000">
            <a:off x="10885670" y="4473279"/>
            <a:ext cx="1008298" cy="869221"/>
            <a:chOff x="0" y="0"/>
            <a:chExt cx="1344398" cy="1158962"/>
          </a:xfrm>
        </p:grpSpPr>
        <p:sp>
          <p:nvSpPr>
            <p:cNvPr id="9" name="Freeform 9"/>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79465"/>
            </a:solidFill>
          </p:spPr>
        </p:sp>
      </p:grpSp>
      <p:grpSp>
        <p:nvGrpSpPr>
          <p:cNvPr id="10" name="Group 10"/>
          <p:cNvGrpSpPr/>
          <p:nvPr/>
        </p:nvGrpSpPr>
        <p:grpSpPr>
          <a:xfrm rot="5400000">
            <a:off x="10885669" y="6652512"/>
            <a:ext cx="1008298" cy="869221"/>
            <a:chOff x="0" y="0"/>
            <a:chExt cx="1344398" cy="1158962"/>
          </a:xfrm>
        </p:grpSpPr>
        <p:sp>
          <p:nvSpPr>
            <p:cNvPr id="11" name="Freeform 11"/>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54CBA0"/>
            </a:solidFill>
          </p:spPr>
        </p:sp>
      </p:grpSp>
      <p:grpSp>
        <p:nvGrpSpPr>
          <p:cNvPr id="12" name="Group 12"/>
          <p:cNvGrpSpPr/>
          <p:nvPr/>
        </p:nvGrpSpPr>
        <p:grpSpPr>
          <a:xfrm rot="-5400000">
            <a:off x="6128544" y="5914261"/>
            <a:ext cx="1008298" cy="869222"/>
            <a:chOff x="0" y="0"/>
            <a:chExt cx="1344398" cy="1158962"/>
          </a:xfrm>
        </p:grpSpPr>
        <p:sp>
          <p:nvSpPr>
            <p:cNvPr id="13" name="Freeform 13"/>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0D23F"/>
            </a:solidFill>
          </p:spPr>
        </p:sp>
      </p:grpSp>
      <p:grpSp>
        <p:nvGrpSpPr>
          <p:cNvPr id="14" name="Group 14"/>
          <p:cNvGrpSpPr/>
          <p:nvPr/>
        </p:nvGrpSpPr>
        <p:grpSpPr>
          <a:xfrm>
            <a:off x="8190412" y="8965443"/>
            <a:ext cx="430953" cy="1321557"/>
            <a:chOff x="0" y="0"/>
            <a:chExt cx="574604" cy="1762076"/>
          </a:xfrm>
        </p:grpSpPr>
        <p:sp>
          <p:nvSpPr>
            <p:cNvPr id="15" name="Freeform 15"/>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0D23F"/>
            </a:solidFill>
          </p:spPr>
        </p:sp>
      </p:grpSp>
      <p:grpSp>
        <p:nvGrpSpPr>
          <p:cNvPr id="16" name="Group 16"/>
          <p:cNvGrpSpPr/>
          <p:nvPr/>
        </p:nvGrpSpPr>
        <p:grpSpPr>
          <a:xfrm>
            <a:off x="8621366" y="8965443"/>
            <a:ext cx="430953" cy="1321557"/>
            <a:chOff x="0" y="0"/>
            <a:chExt cx="574604" cy="1762076"/>
          </a:xfrm>
        </p:grpSpPr>
        <p:sp>
          <p:nvSpPr>
            <p:cNvPr id="17" name="Freeform 17"/>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79465"/>
            </a:solidFill>
          </p:spPr>
        </p:sp>
      </p:grpSp>
      <p:grpSp>
        <p:nvGrpSpPr>
          <p:cNvPr id="18" name="Group 18"/>
          <p:cNvGrpSpPr/>
          <p:nvPr/>
        </p:nvGrpSpPr>
        <p:grpSpPr>
          <a:xfrm>
            <a:off x="9052318" y="8478014"/>
            <a:ext cx="430954" cy="1808987"/>
            <a:chOff x="0" y="0"/>
            <a:chExt cx="574606" cy="2411982"/>
          </a:xfrm>
        </p:grpSpPr>
        <p:sp>
          <p:nvSpPr>
            <p:cNvPr id="19" name="Freeform 19"/>
            <p:cNvSpPr/>
            <p:nvPr/>
          </p:nvSpPr>
          <p:spPr>
            <a:xfrm>
              <a:off x="0" y="0"/>
              <a:ext cx="574548" cy="2411984"/>
            </a:xfrm>
            <a:custGeom>
              <a:avLst/>
              <a:gdLst/>
              <a:ahLst/>
              <a:cxnLst/>
              <a:rect l="l" t="t" r="r" b="b"/>
              <a:pathLst>
                <a:path w="574548" h="2411984">
                  <a:moveTo>
                    <a:pt x="0" y="0"/>
                  </a:moveTo>
                  <a:lnTo>
                    <a:pt x="574548" y="0"/>
                  </a:lnTo>
                  <a:lnTo>
                    <a:pt x="574548" y="2411984"/>
                  </a:lnTo>
                  <a:lnTo>
                    <a:pt x="0" y="2411984"/>
                  </a:lnTo>
                  <a:close/>
                </a:path>
              </a:pathLst>
            </a:custGeom>
            <a:solidFill>
              <a:srgbClr val="54CBA0"/>
            </a:solidFill>
          </p:spPr>
        </p:sp>
      </p:grpSp>
      <p:sp>
        <p:nvSpPr>
          <p:cNvPr id="20" name="TextBox 20"/>
          <p:cNvSpPr txBox="1"/>
          <p:nvPr/>
        </p:nvSpPr>
        <p:spPr>
          <a:xfrm>
            <a:off x="12223742" y="4333948"/>
            <a:ext cx="4914727" cy="2399109"/>
          </a:xfrm>
          <a:prstGeom prst="rect">
            <a:avLst/>
          </a:prstGeom>
        </p:spPr>
        <p:txBody>
          <a:bodyPr lIns="0" tIns="0" rIns="0" bIns="0" rtlCol="0" anchor="t">
            <a:spAutoFit/>
          </a:bodyPr>
          <a:lstStyle/>
          <a:p>
            <a:pPr algn="just">
              <a:lnSpc>
                <a:spcPts val="2399"/>
              </a:lnSpc>
            </a:pPr>
            <a:r>
              <a:rPr lang="en-US" sz="1999">
                <a:solidFill>
                  <a:srgbClr val="262626"/>
                </a:solidFill>
                <a:latin typeface="Arial"/>
              </a:rPr>
              <a:t>Skalabilitas Infrastruktur: Cloud computing memungkinkan perusahaan untuk menyesuaikan kapasitas infrastruktur sesuai dengan perubahan permintaan dan beban kerja. Ini berarti mereka dapat mengoptimalkan operasi mereka tanpa harus terjebak dalam infrastruktur yang overprovisioned.</a:t>
            </a:r>
          </a:p>
        </p:txBody>
      </p:sp>
      <p:sp>
        <p:nvSpPr>
          <p:cNvPr id="21" name="TextBox 21"/>
          <p:cNvSpPr txBox="1"/>
          <p:nvPr/>
        </p:nvSpPr>
        <p:spPr>
          <a:xfrm>
            <a:off x="12223740" y="3850894"/>
            <a:ext cx="4914729" cy="390525"/>
          </a:xfrm>
          <a:prstGeom prst="rect">
            <a:avLst/>
          </a:prstGeom>
        </p:spPr>
        <p:txBody>
          <a:bodyPr lIns="0" tIns="0" rIns="0" bIns="0" rtlCol="0" anchor="t">
            <a:spAutoFit/>
          </a:bodyPr>
          <a:lstStyle/>
          <a:p>
            <a:pPr algn="l">
              <a:lnSpc>
                <a:spcPts val="2759"/>
              </a:lnSpc>
            </a:pPr>
            <a:r>
              <a:rPr lang="en-US" sz="2299">
                <a:solidFill>
                  <a:srgbClr val="262626"/>
                </a:solidFill>
                <a:latin typeface="Arial Bold Italics"/>
              </a:rPr>
              <a:t>Optimasi Operasi:</a:t>
            </a:r>
          </a:p>
        </p:txBody>
      </p:sp>
      <p:sp>
        <p:nvSpPr>
          <p:cNvPr id="22" name="TextBox 22"/>
          <p:cNvSpPr txBox="1"/>
          <p:nvPr/>
        </p:nvSpPr>
        <p:spPr>
          <a:xfrm>
            <a:off x="12377388" y="7249080"/>
            <a:ext cx="4914726" cy="1808857"/>
          </a:xfrm>
          <a:prstGeom prst="rect">
            <a:avLst/>
          </a:prstGeom>
        </p:spPr>
        <p:txBody>
          <a:bodyPr lIns="0" tIns="0" rIns="0" bIns="0" rtlCol="0" anchor="t">
            <a:spAutoFit/>
          </a:bodyPr>
          <a:lstStyle/>
          <a:p>
            <a:pPr algn="just">
              <a:lnSpc>
                <a:spcPts val="2399"/>
              </a:lnSpc>
            </a:pPr>
            <a:r>
              <a:rPr lang="en-US" sz="1999">
                <a:solidFill>
                  <a:srgbClr val="262626"/>
                </a:solidFill>
                <a:latin typeface="Arial"/>
              </a:rPr>
              <a:t>Penggunaan Sumber Daya yang Efisien: Layanan cloud sering dilengkapi dengan manajemen sumber daya yang cerdas, yang membantu perusahaan menghindari pemborosan sumber daya dan mengoptimalkan biaya operasional.</a:t>
            </a:r>
          </a:p>
        </p:txBody>
      </p:sp>
      <p:sp>
        <p:nvSpPr>
          <p:cNvPr id="23" name="TextBox 23"/>
          <p:cNvSpPr txBox="1"/>
          <p:nvPr/>
        </p:nvSpPr>
        <p:spPr>
          <a:xfrm>
            <a:off x="12377387" y="6826541"/>
            <a:ext cx="4914727" cy="390525"/>
          </a:xfrm>
          <a:prstGeom prst="rect">
            <a:avLst/>
          </a:prstGeom>
        </p:spPr>
        <p:txBody>
          <a:bodyPr lIns="0" tIns="0" rIns="0" bIns="0" rtlCol="0" anchor="t">
            <a:spAutoFit/>
          </a:bodyPr>
          <a:lstStyle/>
          <a:p>
            <a:pPr algn="l">
              <a:lnSpc>
                <a:spcPts val="2759"/>
              </a:lnSpc>
            </a:pPr>
            <a:r>
              <a:rPr lang="en-US" sz="2299">
                <a:solidFill>
                  <a:srgbClr val="262626"/>
                </a:solidFill>
                <a:latin typeface="Arial Bold Italics"/>
              </a:rPr>
              <a:t>Meningkatkan Efisiensi:</a:t>
            </a:r>
          </a:p>
        </p:txBody>
      </p:sp>
      <p:sp>
        <p:nvSpPr>
          <p:cNvPr id="24" name="TextBox 24"/>
          <p:cNvSpPr txBox="1"/>
          <p:nvPr/>
        </p:nvSpPr>
        <p:spPr>
          <a:xfrm>
            <a:off x="902364" y="6544873"/>
            <a:ext cx="4973452" cy="2694236"/>
          </a:xfrm>
          <a:prstGeom prst="rect">
            <a:avLst/>
          </a:prstGeom>
        </p:spPr>
        <p:txBody>
          <a:bodyPr lIns="0" tIns="0" rIns="0" bIns="0" rtlCol="0" anchor="t">
            <a:spAutoFit/>
          </a:bodyPr>
          <a:lstStyle/>
          <a:p>
            <a:pPr algn="just">
              <a:lnSpc>
                <a:spcPts val="2399"/>
              </a:lnSpc>
            </a:pPr>
            <a:r>
              <a:rPr lang="en-US" sz="1999">
                <a:solidFill>
                  <a:srgbClr val="262626"/>
                </a:solidFill>
                <a:latin typeface="Arial"/>
              </a:rPr>
              <a:t>Penyimpanan Skala Besar: Cloud computing menyediakan penyimpanan skala besar yang dapat menampung data dalam jumlah besar. Perusahaan besar dapat menyimpan data historis, data pelanggan, data transaksi, dan data lainnya dengan efisien di cloud tanpa harus berinvestasi dalam infrastruktur fisik yang mahal.</a:t>
            </a:r>
          </a:p>
        </p:txBody>
      </p:sp>
      <p:sp>
        <p:nvSpPr>
          <p:cNvPr id="25" name="TextBox 25"/>
          <p:cNvSpPr txBox="1"/>
          <p:nvPr/>
        </p:nvSpPr>
        <p:spPr>
          <a:xfrm>
            <a:off x="902362" y="6076708"/>
            <a:ext cx="4973454" cy="390525"/>
          </a:xfrm>
          <a:prstGeom prst="rect">
            <a:avLst/>
          </a:prstGeom>
        </p:spPr>
        <p:txBody>
          <a:bodyPr lIns="0" tIns="0" rIns="0" bIns="0" rtlCol="0" anchor="t">
            <a:spAutoFit/>
          </a:bodyPr>
          <a:lstStyle/>
          <a:p>
            <a:pPr algn="r">
              <a:lnSpc>
                <a:spcPts val="2759"/>
              </a:lnSpc>
            </a:pPr>
            <a:r>
              <a:rPr lang="en-US" sz="2299">
                <a:solidFill>
                  <a:srgbClr val="262626"/>
                </a:solidFill>
                <a:latin typeface="Arial Bold Italics"/>
              </a:rPr>
              <a:t>Manajemen Data Besar:</a:t>
            </a:r>
          </a:p>
        </p:txBody>
      </p:sp>
      <p:grpSp>
        <p:nvGrpSpPr>
          <p:cNvPr id="26" name="Group 26"/>
          <p:cNvGrpSpPr/>
          <p:nvPr/>
        </p:nvGrpSpPr>
        <p:grpSpPr>
          <a:xfrm>
            <a:off x="14199675" y="1042139"/>
            <a:ext cx="3059625" cy="934738"/>
            <a:chOff x="0" y="0"/>
            <a:chExt cx="4079499" cy="1246318"/>
          </a:xfrm>
        </p:grpSpPr>
        <p:sp>
          <p:nvSpPr>
            <p:cNvPr id="27" name="Freeform 27"/>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28" name="Freeform 28"/>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29" name="Freeform 29"/>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30" name="TextBox 30"/>
          <p:cNvSpPr txBox="1"/>
          <p:nvPr/>
        </p:nvSpPr>
        <p:spPr>
          <a:xfrm>
            <a:off x="583772" y="651614"/>
            <a:ext cx="13417095" cy="14954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Impact Cloud Computing On Large Enterprises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3992851" y="1716478"/>
            <a:ext cx="10302297" cy="7979598"/>
          </a:xfrm>
          <a:custGeom>
            <a:avLst/>
            <a:gdLst/>
            <a:ahLst/>
            <a:cxnLst/>
            <a:rect l="l" t="t" r="r" b="b"/>
            <a:pathLst>
              <a:path w="10302297" h="7979598">
                <a:moveTo>
                  <a:pt x="0" y="0"/>
                </a:moveTo>
                <a:lnTo>
                  <a:pt x="10302298" y="0"/>
                </a:lnTo>
                <a:lnTo>
                  <a:pt x="10302298" y="7979598"/>
                </a:lnTo>
                <a:lnTo>
                  <a:pt x="0" y="7979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435452" y="981075"/>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Start up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438242" y="927839"/>
            <a:ext cx="8516221" cy="961951"/>
          </a:xfrm>
          <a:prstGeom prst="rect">
            <a:avLst/>
          </a:prstGeom>
        </p:spPr>
        <p:txBody>
          <a:bodyPr lIns="0" tIns="0" rIns="0" bIns="0" rtlCol="0" anchor="t">
            <a:spAutoFit/>
          </a:bodyPr>
          <a:lstStyle/>
          <a:p>
            <a:pPr algn="ctr">
              <a:lnSpc>
                <a:spcPts val="6719"/>
              </a:lnSpc>
            </a:pPr>
            <a:r>
              <a:rPr lang="en-US" sz="5599">
                <a:solidFill>
                  <a:srgbClr val="FFFFFF"/>
                </a:solidFill>
                <a:latin typeface="Arial Bold"/>
              </a:rPr>
              <a:t>Start up</a:t>
            </a:r>
          </a:p>
        </p:txBody>
      </p:sp>
      <p:sp>
        <p:nvSpPr>
          <p:cNvPr id="4" name="TextBox 4"/>
          <p:cNvSpPr txBox="1"/>
          <p:nvPr/>
        </p:nvSpPr>
        <p:spPr>
          <a:xfrm>
            <a:off x="1820285" y="3112787"/>
            <a:ext cx="7752135" cy="5349219"/>
          </a:xfrm>
          <a:prstGeom prst="rect">
            <a:avLst/>
          </a:prstGeom>
        </p:spPr>
        <p:txBody>
          <a:bodyPr lIns="0" tIns="0" rIns="0" bIns="0" rtlCol="0" anchor="t">
            <a:spAutoFit/>
          </a:bodyPr>
          <a:lstStyle/>
          <a:p>
            <a:pPr algn="just">
              <a:lnSpc>
                <a:spcPts val="2999"/>
              </a:lnSpc>
            </a:pPr>
            <a:r>
              <a:rPr lang="en-US" sz="2499">
                <a:solidFill>
                  <a:srgbClr val="FFFFFF"/>
                </a:solidFill>
                <a:latin typeface="Arial"/>
              </a:rPr>
              <a:t>Start-up adalah perusahaan baru dengan inovasi dan potensi pertumbuhan tinggi, didorong oleh gagasan inovatif dan visi yang kuat untuk mengatasi masalah pasar. Mereka fokus pada menciptakan produk atau layanan yang baru atau pendekatan yang revolusioner.</a:t>
            </a:r>
          </a:p>
          <a:p>
            <a:pPr algn="just">
              <a:lnSpc>
                <a:spcPts val="2999"/>
              </a:lnSpc>
            </a:pPr>
            <a:endParaRPr lang="en-US" sz="2499">
              <a:solidFill>
                <a:srgbClr val="FFFFFF"/>
              </a:solidFill>
              <a:latin typeface="Arial"/>
            </a:endParaRPr>
          </a:p>
          <a:p>
            <a:pPr algn="just">
              <a:lnSpc>
                <a:spcPts val="2999"/>
              </a:lnSpc>
            </a:pPr>
            <a:r>
              <a:rPr lang="en-US" sz="2499">
                <a:solidFill>
                  <a:srgbClr val="FFFFFF"/>
                </a:solidFill>
                <a:latin typeface="Arial"/>
              </a:rPr>
              <a:t>Start-up sering punya tujuan keluar, seperti penjualan bisnis atau IPO, untuk berikan pengembalian investasi.</a:t>
            </a:r>
          </a:p>
          <a:p>
            <a:pPr algn="just">
              <a:lnSpc>
                <a:spcPts val="2999"/>
              </a:lnSpc>
            </a:pPr>
            <a:endParaRPr lang="en-US" sz="2499">
              <a:solidFill>
                <a:srgbClr val="FFFFFF"/>
              </a:solidFill>
              <a:latin typeface="Arial"/>
            </a:endParaRPr>
          </a:p>
          <a:p>
            <a:pPr algn="just">
              <a:lnSpc>
                <a:spcPts val="2999"/>
              </a:lnSpc>
            </a:pPr>
            <a:r>
              <a:rPr lang="en-US" sz="2499">
                <a:solidFill>
                  <a:srgbClr val="FFFFFF"/>
                </a:solidFill>
                <a:latin typeface="Arial"/>
              </a:rPr>
              <a:t>Start-up adalah sumber inovasi penting, seperti Google, Facebook, dan Amazon yang mengubah industri dan menciptakan lapangan kerja baru. Potensi mereka untuk inovasi terus menjadi pusat perhatian dalam ekonomi global.</a:t>
            </a:r>
          </a:p>
        </p:txBody>
      </p:sp>
      <p:sp>
        <p:nvSpPr>
          <p:cNvPr id="5" name="Freeform 5"/>
          <p:cNvSpPr/>
          <p:nvPr/>
        </p:nvSpPr>
        <p:spPr>
          <a:xfrm>
            <a:off x="4051379" y="1339530"/>
            <a:ext cx="3289947" cy="875520"/>
          </a:xfrm>
          <a:custGeom>
            <a:avLst/>
            <a:gdLst/>
            <a:ahLst/>
            <a:cxnLst/>
            <a:rect l="l" t="t" r="r" b="b"/>
            <a:pathLst>
              <a:path w="3289947" h="875520">
                <a:moveTo>
                  <a:pt x="0" y="0"/>
                </a:moveTo>
                <a:lnTo>
                  <a:pt x="3289947" y="0"/>
                </a:lnTo>
                <a:lnTo>
                  <a:pt x="3289947" y="875520"/>
                </a:lnTo>
                <a:lnTo>
                  <a:pt x="0" y="875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4199675" y="1042139"/>
            <a:ext cx="3059625" cy="934738"/>
            <a:chOff x="0" y="0"/>
            <a:chExt cx="4079499" cy="1246318"/>
          </a:xfrm>
        </p:grpSpPr>
        <p:sp>
          <p:nvSpPr>
            <p:cNvPr id="7" name="Freeform 7"/>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5"/>
              <a:stretch>
                <a:fillRect/>
              </a:stretch>
            </a:blipFill>
          </p:spPr>
        </p:sp>
        <p:sp>
          <p:nvSpPr>
            <p:cNvPr id="8" name="Freeform 8"/>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sp>
          <p:nvSpPr>
            <p:cNvPr id="9" name="Freeform 9"/>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8332" y="2725466"/>
            <a:ext cx="6225825" cy="5868861"/>
          </a:xfrm>
          <a:custGeom>
            <a:avLst/>
            <a:gdLst/>
            <a:ahLst/>
            <a:cxnLst/>
            <a:rect l="l" t="t" r="r" b="b"/>
            <a:pathLst>
              <a:path w="6225825" h="5868861">
                <a:moveTo>
                  <a:pt x="0" y="0"/>
                </a:moveTo>
                <a:lnTo>
                  <a:pt x="6225824" y="0"/>
                </a:lnTo>
                <a:lnTo>
                  <a:pt x="6225824" y="5868860"/>
                </a:lnTo>
                <a:lnTo>
                  <a:pt x="0" y="5868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706847" y="7666146"/>
            <a:ext cx="818139" cy="554163"/>
          </a:xfrm>
          <a:custGeom>
            <a:avLst/>
            <a:gdLst/>
            <a:ahLst/>
            <a:cxnLst/>
            <a:rect l="l" t="t" r="r" b="b"/>
            <a:pathLst>
              <a:path w="818139" h="554163">
                <a:moveTo>
                  <a:pt x="0" y="0"/>
                </a:moveTo>
                <a:lnTo>
                  <a:pt x="818139" y="0"/>
                </a:lnTo>
                <a:lnTo>
                  <a:pt x="818139" y="554163"/>
                </a:lnTo>
                <a:lnTo>
                  <a:pt x="0" y="554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984629" y="7500620"/>
            <a:ext cx="831942" cy="831942"/>
          </a:xfrm>
          <a:custGeom>
            <a:avLst/>
            <a:gdLst/>
            <a:ahLst/>
            <a:cxnLst/>
            <a:rect l="l" t="t" r="r" b="b"/>
            <a:pathLst>
              <a:path w="831942" h="831942">
                <a:moveTo>
                  <a:pt x="0" y="0"/>
                </a:moveTo>
                <a:lnTo>
                  <a:pt x="831941" y="0"/>
                </a:lnTo>
                <a:lnTo>
                  <a:pt x="831941" y="831941"/>
                </a:lnTo>
                <a:lnTo>
                  <a:pt x="0" y="831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6291217" y="5704713"/>
            <a:ext cx="742628" cy="612622"/>
          </a:xfrm>
          <a:custGeom>
            <a:avLst/>
            <a:gdLst/>
            <a:ahLst/>
            <a:cxnLst/>
            <a:rect l="l" t="t" r="r" b="b"/>
            <a:pathLst>
              <a:path w="742628" h="612622">
                <a:moveTo>
                  <a:pt x="0" y="0"/>
                </a:moveTo>
                <a:lnTo>
                  <a:pt x="742628" y="0"/>
                </a:lnTo>
                <a:lnTo>
                  <a:pt x="742628" y="612622"/>
                </a:lnTo>
                <a:lnTo>
                  <a:pt x="0" y="612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7488476" y="3148007"/>
            <a:ext cx="1006367" cy="1014773"/>
          </a:xfrm>
          <a:custGeom>
            <a:avLst/>
            <a:gdLst/>
            <a:ahLst/>
            <a:cxnLst/>
            <a:rect l="l" t="t" r="r" b="b"/>
            <a:pathLst>
              <a:path w="1006367" h="1014773">
                <a:moveTo>
                  <a:pt x="0" y="0"/>
                </a:moveTo>
                <a:lnTo>
                  <a:pt x="1006366" y="0"/>
                </a:lnTo>
                <a:lnTo>
                  <a:pt x="1006366" y="1014772"/>
                </a:lnTo>
                <a:lnTo>
                  <a:pt x="0" y="10147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8288853" y="4705176"/>
            <a:ext cx="1752673" cy="2313810"/>
          </a:xfrm>
          <a:custGeom>
            <a:avLst/>
            <a:gdLst/>
            <a:ahLst/>
            <a:cxnLst/>
            <a:rect l="l" t="t" r="r" b="b"/>
            <a:pathLst>
              <a:path w="1752673" h="2313810">
                <a:moveTo>
                  <a:pt x="0" y="0"/>
                </a:moveTo>
                <a:lnTo>
                  <a:pt x="1752673" y="0"/>
                </a:lnTo>
                <a:lnTo>
                  <a:pt x="1752673" y="2313810"/>
                </a:lnTo>
                <a:lnTo>
                  <a:pt x="0" y="23138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8" name="Group 8"/>
          <p:cNvGrpSpPr/>
          <p:nvPr/>
        </p:nvGrpSpPr>
        <p:grpSpPr>
          <a:xfrm>
            <a:off x="14199675" y="1042139"/>
            <a:ext cx="3059625" cy="934738"/>
            <a:chOff x="0" y="0"/>
            <a:chExt cx="4079499" cy="1246318"/>
          </a:xfrm>
        </p:grpSpPr>
        <p:sp>
          <p:nvSpPr>
            <p:cNvPr id="9" name="Freeform 9"/>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15"/>
              <a:stretch>
                <a:fillRect/>
              </a:stretch>
            </a:blipFill>
          </p:spPr>
        </p:sp>
        <p:sp>
          <p:nvSpPr>
            <p:cNvPr id="10" name="Freeform 10"/>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6"/>
              <a:stretch>
                <a:fillRect/>
              </a:stretch>
            </a:blipFill>
          </p:spPr>
        </p:sp>
        <p:sp>
          <p:nvSpPr>
            <p:cNvPr id="11" name="Freeform 11"/>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7"/>
              <a:stretch>
                <a:fillRect/>
              </a:stretch>
            </a:blipFill>
          </p:spPr>
        </p:sp>
      </p:grpSp>
      <p:sp>
        <p:nvSpPr>
          <p:cNvPr id="12" name="Freeform 12"/>
          <p:cNvSpPr/>
          <p:nvPr/>
        </p:nvSpPr>
        <p:spPr>
          <a:xfrm>
            <a:off x="11437721" y="6488736"/>
            <a:ext cx="410732" cy="424529"/>
          </a:xfrm>
          <a:custGeom>
            <a:avLst/>
            <a:gdLst/>
            <a:ahLst/>
            <a:cxnLst/>
            <a:rect l="l" t="t" r="r" b="b"/>
            <a:pathLst>
              <a:path w="410732" h="424529">
                <a:moveTo>
                  <a:pt x="0" y="0"/>
                </a:moveTo>
                <a:lnTo>
                  <a:pt x="410732" y="0"/>
                </a:lnTo>
                <a:lnTo>
                  <a:pt x="410732" y="424529"/>
                </a:lnTo>
                <a:lnTo>
                  <a:pt x="0" y="4245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TextBox 13"/>
          <p:cNvSpPr txBox="1"/>
          <p:nvPr/>
        </p:nvSpPr>
        <p:spPr>
          <a:xfrm>
            <a:off x="2549262" y="2896289"/>
            <a:ext cx="3765361" cy="304651"/>
          </a:xfrm>
          <a:prstGeom prst="rect">
            <a:avLst/>
          </a:prstGeom>
        </p:spPr>
        <p:txBody>
          <a:bodyPr lIns="0" tIns="0" rIns="0" bIns="0" rtlCol="0" anchor="t">
            <a:spAutoFit/>
          </a:bodyPr>
          <a:lstStyle/>
          <a:p>
            <a:pPr algn="r">
              <a:lnSpc>
                <a:spcPts val="2160"/>
              </a:lnSpc>
            </a:pPr>
            <a:r>
              <a:rPr lang="en-US" sz="1800">
                <a:solidFill>
                  <a:srgbClr val="78AAE1"/>
                </a:solidFill>
                <a:latin typeface="Arial Bold"/>
              </a:rPr>
              <a:t>Biaya Awal yang Rendah</a:t>
            </a:r>
          </a:p>
        </p:txBody>
      </p:sp>
      <p:sp>
        <p:nvSpPr>
          <p:cNvPr id="14" name="TextBox 14"/>
          <p:cNvSpPr txBox="1"/>
          <p:nvPr/>
        </p:nvSpPr>
        <p:spPr>
          <a:xfrm>
            <a:off x="1510115" y="3276114"/>
            <a:ext cx="4804508" cy="1903958"/>
          </a:xfrm>
          <a:prstGeom prst="rect">
            <a:avLst/>
          </a:prstGeom>
        </p:spPr>
        <p:txBody>
          <a:bodyPr lIns="0" tIns="0" rIns="0" bIns="0" rtlCol="0" anchor="t">
            <a:spAutoFit/>
          </a:bodyPr>
          <a:lstStyle/>
          <a:p>
            <a:pPr algn="just">
              <a:lnSpc>
                <a:spcPts val="2160"/>
              </a:lnSpc>
            </a:pPr>
            <a:r>
              <a:rPr lang="en-US" sz="1800">
                <a:solidFill>
                  <a:srgbClr val="404040"/>
                </a:solidFill>
                <a:latin typeface="Arial"/>
              </a:rPr>
              <a:t>Manfaat paling mencolok bagi start-up dari cloud computing adalah biaya awal yang rendah. Mereka dapat menggunakan infrastruktur cloud yang sudah ada dengan membayar berdasarkan pemakaian, mengurangi beban keuangan awal yang dapat menghambat pertumbuhan bisnis.</a:t>
            </a:r>
          </a:p>
        </p:txBody>
      </p:sp>
      <p:sp>
        <p:nvSpPr>
          <p:cNvPr id="15" name="TextBox 15"/>
          <p:cNvSpPr txBox="1"/>
          <p:nvPr/>
        </p:nvSpPr>
        <p:spPr>
          <a:xfrm>
            <a:off x="734388" y="5487736"/>
            <a:ext cx="4322893" cy="333226"/>
          </a:xfrm>
          <a:prstGeom prst="rect">
            <a:avLst/>
          </a:prstGeom>
        </p:spPr>
        <p:txBody>
          <a:bodyPr lIns="0" tIns="0" rIns="0" bIns="0" rtlCol="0" anchor="t">
            <a:spAutoFit/>
          </a:bodyPr>
          <a:lstStyle/>
          <a:p>
            <a:pPr algn="r">
              <a:lnSpc>
                <a:spcPts val="2399"/>
              </a:lnSpc>
            </a:pPr>
            <a:r>
              <a:rPr lang="en-US" sz="1999">
                <a:solidFill>
                  <a:srgbClr val="78AAE1"/>
                </a:solidFill>
                <a:latin typeface="Arial Bold Italics"/>
              </a:rPr>
              <a:t>Inovasi yang Cepat</a:t>
            </a:r>
          </a:p>
        </p:txBody>
      </p:sp>
      <p:sp>
        <p:nvSpPr>
          <p:cNvPr id="16" name="TextBox 16"/>
          <p:cNvSpPr txBox="1"/>
          <p:nvPr/>
        </p:nvSpPr>
        <p:spPr>
          <a:xfrm>
            <a:off x="1028700" y="5972924"/>
            <a:ext cx="4597638" cy="2170509"/>
          </a:xfrm>
          <a:prstGeom prst="rect">
            <a:avLst/>
          </a:prstGeom>
        </p:spPr>
        <p:txBody>
          <a:bodyPr lIns="0" tIns="0" rIns="0" bIns="0" rtlCol="0" anchor="t">
            <a:spAutoFit/>
          </a:bodyPr>
          <a:lstStyle/>
          <a:p>
            <a:pPr algn="just">
              <a:lnSpc>
                <a:spcPts val="2160"/>
              </a:lnSpc>
            </a:pPr>
            <a:r>
              <a:rPr lang="en-US" sz="1800">
                <a:solidFill>
                  <a:srgbClr val="404040"/>
                </a:solidFill>
                <a:latin typeface="Arial"/>
              </a:rPr>
              <a:t>Cloud computing memungkinkan start-up untuk dengan cepat menguji dan mengimplementasikan inovasi baru tanpa harus mengalokasikan sumber daya besar. Mereka dapat dengan mudah mengakses layanan seperti analisis data, kecerdasan buatan, atau machine learning untuk meningkatkan produk mereka.</a:t>
            </a:r>
          </a:p>
        </p:txBody>
      </p:sp>
      <p:sp>
        <p:nvSpPr>
          <p:cNvPr id="17" name="TextBox 17"/>
          <p:cNvSpPr txBox="1"/>
          <p:nvPr/>
        </p:nvSpPr>
        <p:spPr>
          <a:xfrm>
            <a:off x="12273706" y="6725986"/>
            <a:ext cx="3765361" cy="333226"/>
          </a:xfrm>
          <a:prstGeom prst="rect">
            <a:avLst/>
          </a:prstGeom>
        </p:spPr>
        <p:txBody>
          <a:bodyPr lIns="0" tIns="0" rIns="0" bIns="0" rtlCol="0" anchor="t">
            <a:spAutoFit/>
          </a:bodyPr>
          <a:lstStyle/>
          <a:p>
            <a:pPr algn="l">
              <a:lnSpc>
                <a:spcPts val="2399"/>
              </a:lnSpc>
            </a:pPr>
            <a:r>
              <a:rPr lang="en-US" sz="1999">
                <a:solidFill>
                  <a:srgbClr val="78AAE1"/>
                </a:solidFill>
                <a:latin typeface="Arial Bold Italics"/>
              </a:rPr>
              <a:t>Skalabilitas yang Cepat</a:t>
            </a:r>
          </a:p>
        </p:txBody>
      </p:sp>
      <p:sp>
        <p:nvSpPr>
          <p:cNvPr id="18" name="TextBox 18"/>
          <p:cNvSpPr txBox="1"/>
          <p:nvPr/>
        </p:nvSpPr>
        <p:spPr>
          <a:xfrm>
            <a:off x="12273706" y="7105812"/>
            <a:ext cx="5513231" cy="1370856"/>
          </a:xfrm>
          <a:prstGeom prst="rect">
            <a:avLst/>
          </a:prstGeom>
        </p:spPr>
        <p:txBody>
          <a:bodyPr lIns="0" tIns="0" rIns="0" bIns="0" rtlCol="0" anchor="t">
            <a:spAutoFit/>
          </a:bodyPr>
          <a:lstStyle/>
          <a:p>
            <a:pPr algn="just">
              <a:lnSpc>
                <a:spcPts val="2160"/>
              </a:lnSpc>
            </a:pPr>
            <a:r>
              <a:rPr lang="en-US" sz="1800">
                <a:solidFill>
                  <a:srgbClr val="404040"/>
                </a:solidFill>
                <a:latin typeface="Arial"/>
              </a:rPr>
              <a:t>Cloud computing memungkinkan start-up untuk dengan cepat menyesuaikan kapasitas sumber daya sesuai dengan lonjakan penggunaan, menjaga responsivitas tanpa perlu investasi lebih dalam infrastruktur.</a:t>
            </a:r>
          </a:p>
        </p:txBody>
      </p:sp>
      <p:sp>
        <p:nvSpPr>
          <p:cNvPr id="19" name="TextBox 19"/>
          <p:cNvSpPr txBox="1"/>
          <p:nvPr/>
        </p:nvSpPr>
        <p:spPr>
          <a:xfrm>
            <a:off x="12588632" y="3180938"/>
            <a:ext cx="4507609" cy="333226"/>
          </a:xfrm>
          <a:prstGeom prst="rect">
            <a:avLst/>
          </a:prstGeom>
        </p:spPr>
        <p:txBody>
          <a:bodyPr lIns="0" tIns="0" rIns="0" bIns="0" rtlCol="0" anchor="t">
            <a:spAutoFit/>
          </a:bodyPr>
          <a:lstStyle/>
          <a:p>
            <a:pPr algn="l">
              <a:lnSpc>
                <a:spcPts val="2399"/>
              </a:lnSpc>
            </a:pPr>
            <a:r>
              <a:rPr lang="en-US" sz="1999">
                <a:solidFill>
                  <a:srgbClr val="78AAE1"/>
                </a:solidFill>
                <a:latin typeface="Arial Bold"/>
              </a:rPr>
              <a:t>Fokus pada Pengembangan Produk </a:t>
            </a:r>
          </a:p>
        </p:txBody>
      </p:sp>
      <p:sp>
        <p:nvSpPr>
          <p:cNvPr id="20" name="TextBox 20"/>
          <p:cNvSpPr txBox="1"/>
          <p:nvPr/>
        </p:nvSpPr>
        <p:spPr>
          <a:xfrm>
            <a:off x="12588632" y="3621878"/>
            <a:ext cx="4670668" cy="1903958"/>
          </a:xfrm>
          <a:prstGeom prst="rect">
            <a:avLst/>
          </a:prstGeom>
        </p:spPr>
        <p:txBody>
          <a:bodyPr lIns="0" tIns="0" rIns="0" bIns="0" rtlCol="0" anchor="t">
            <a:spAutoFit/>
          </a:bodyPr>
          <a:lstStyle/>
          <a:p>
            <a:pPr algn="just">
              <a:lnSpc>
                <a:spcPts val="2160"/>
              </a:lnSpc>
            </a:pPr>
            <a:r>
              <a:rPr lang="en-US" sz="1800">
                <a:solidFill>
                  <a:srgbClr val="404040"/>
                </a:solidFill>
                <a:latin typeface="Arial"/>
              </a:rPr>
              <a:t>Dengan solusi cloud, start-up dapat lebih fokus pada pengembangan produk dan layanan. Mereka tidak perlu membuang waktu dan energi dalam pemeliharaan infrastruktur atau perangkat keras, karena tugas-tugas tersebut ditangani oleh penyedia cloud.</a:t>
            </a:r>
          </a:p>
        </p:txBody>
      </p:sp>
      <p:sp>
        <p:nvSpPr>
          <p:cNvPr id="21" name="TextBox 21"/>
          <p:cNvSpPr txBox="1"/>
          <p:nvPr/>
        </p:nvSpPr>
        <p:spPr>
          <a:xfrm>
            <a:off x="583772" y="330199"/>
            <a:ext cx="13417095" cy="2128733"/>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Impact Cloud Computing On Start 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4987218" y="2334007"/>
            <a:ext cx="8313563" cy="7074086"/>
          </a:xfrm>
          <a:custGeom>
            <a:avLst/>
            <a:gdLst/>
            <a:ahLst/>
            <a:cxnLst/>
            <a:rect l="l" t="t" r="r" b="b"/>
            <a:pathLst>
              <a:path w="8313563" h="7074086">
                <a:moveTo>
                  <a:pt x="0" y="0"/>
                </a:moveTo>
                <a:lnTo>
                  <a:pt x="8313564" y="0"/>
                </a:lnTo>
                <a:lnTo>
                  <a:pt x="8313564" y="7074087"/>
                </a:lnTo>
                <a:lnTo>
                  <a:pt x="0" y="7074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435452" y="981075"/>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Type Of Business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8208" y="716282"/>
            <a:ext cx="17176916"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a:rPr>
              <a:t>Type Of Business</a:t>
            </a:r>
          </a:p>
        </p:txBody>
      </p:sp>
      <p:sp>
        <p:nvSpPr>
          <p:cNvPr id="3" name="Freeform 3"/>
          <p:cNvSpPr/>
          <p:nvPr/>
        </p:nvSpPr>
        <p:spPr>
          <a:xfrm>
            <a:off x="1796465" y="2564135"/>
            <a:ext cx="13954940" cy="5871152"/>
          </a:xfrm>
          <a:custGeom>
            <a:avLst/>
            <a:gdLst/>
            <a:ahLst/>
            <a:cxnLst/>
            <a:rect l="l" t="t" r="r" b="b"/>
            <a:pathLst>
              <a:path w="13954940" h="5871152">
                <a:moveTo>
                  <a:pt x="0" y="0"/>
                </a:moveTo>
                <a:lnTo>
                  <a:pt x="13954940" y="0"/>
                </a:lnTo>
                <a:lnTo>
                  <a:pt x="13954940" y="5871152"/>
                </a:lnTo>
                <a:lnTo>
                  <a:pt x="0" y="5871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4324090" y="4030821"/>
            <a:ext cx="4045031" cy="1046616"/>
          </a:xfrm>
          <a:prstGeom prst="rect">
            <a:avLst/>
          </a:prstGeom>
        </p:spPr>
        <p:txBody>
          <a:bodyPr lIns="0" tIns="0" rIns="0" bIns="0" rtlCol="0" anchor="t">
            <a:spAutoFit/>
          </a:bodyPr>
          <a:lstStyle/>
          <a:p>
            <a:pPr algn="just">
              <a:lnSpc>
                <a:spcPts val="1618"/>
              </a:lnSpc>
            </a:pPr>
            <a:r>
              <a:rPr lang="en-US" sz="1348">
                <a:solidFill>
                  <a:srgbClr val="404040"/>
                </a:solidFill>
                <a:latin typeface="Arial"/>
              </a:rPr>
              <a:t>E-commerce bergantung pada cloud computing untuk hosting situs web, menangani lonjakan pengunjung selama penjualan besar, dan menganalisis data pelanggan guna meningkatkan pengalaman belanja online.</a:t>
            </a:r>
          </a:p>
        </p:txBody>
      </p:sp>
      <p:sp>
        <p:nvSpPr>
          <p:cNvPr id="5" name="TextBox 5"/>
          <p:cNvSpPr txBox="1"/>
          <p:nvPr/>
        </p:nvSpPr>
        <p:spPr>
          <a:xfrm>
            <a:off x="14697026" y="5880712"/>
            <a:ext cx="2698717" cy="304651"/>
          </a:xfrm>
          <a:prstGeom prst="rect">
            <a:avLst/>
          </a:prstGeom>
        </p:spPr>
        <p:txBody>
          <a:bodyPr lIns="0" tIns="0" rIns="0" bIns="0" rtlCol="0" anchor="t">
            <a:spAutoFit/>
          </a:bodyPr>
          <a:lstStyle/>
          <a:p>
            <a:pPr algn="l">
              <a:lnSpc>
                <a:spcPts val="2160"/>
              </a:lnSpc>
            </a:pPr>
            <a:r>
              <a:rPr lang="en-US" sz="1800">
                <a:solidFill>
                  <a:srgbClr val="404040"/>
                </a:solidFill>
                <a:latin typeface="Arial Bold"/>
              </a:rPr>
              <a:t>Industri Kreatif</a:t>
            </a:r>
          </a:p>
        </p:txBody>
      </p:sp>
      <p:sp>
        <p:nvSpPr>
          <p:cNvPr id="6" name="TextBox 6"/>
          <p:cNvSpPr txBox="1"/>
          <p:nvPr/>
        </p:nvSpPr>
        <p:spPr>
          <a:xfrm>
            <a:off x="867552" y="8032683"/>
            <a:ext cx="2698717" cy="304651"/>
          </a:xfrm>
          <a:prstGeom prst="rect">
            <a:avLst/>
          </a:prstGeom>
        </p:spPr>
        <p:txBody>
          <a:bodyPr lIns="0" tIns="0" rIns="0" bIns="0" rtlCol="0" anchor="t">
            <a:spAutoFit/>
          </a:bodyPr>
          <a:lstStyle/>
          <a:p>
            <a:pPr algn="r">
              <a:lnSpc>
                <a:spcPts val="2160"/>
              </a:lnSpc>
            </a:pPr>
            <a:r>
              <a:rPr lang="en-US" sz="1800">
                <a:solidFill>
                  <a:srgbClr val="404040"/>
                </a:solidFill>
                <a:latin typeface="Arial Bold"/>
              </a:rPr>
              <a:t>Pendidikan</a:t>
            </a:r>
          </a:p>
        </p:txBody>
      </p:sp>
      <p:grpSp>
        <p:nvGrpSpPr>
          <p:cNvPr id="7" name="Group 7"/>
          <p:cNvGrpSpPr/>
          <p:nvPr/>
        </p:nvGrpSpPr>
        <p:grpSpPr>
          <a:xfrm>
            <a:off x="8721546" y="4157304"/>
            <a:ext cx="435120" cy="435120"/>
            <a:chOff x="0" y="0"/>
            <a:chExt cx="580160" cy="580160"/>
          </a:xfrm>
        </p:grpSpPr>
        <p:sp>
          <p:nvSpPr>
            <p:cNvPr id="8" name="Freeform 8"/>
            <p:cNvSpPr/>
            <p:nvPr/>
          </p:nvSpPr>
          <p:spPr>
            <a:xfrm>
              <a:off x="0" y="0"/>
              <a:ext cx="580136" cy="580136"/>
            </a:xfrm>
            <a:custGeom>
              <a:avLst/>
              <a:gdLst/>
              <a:ahLst/>
              <a:cxnLst/>
              <a:rect l="l" t="t" r="r" b="b"/>
              <a:pathLst>
                <a:path w="580136" h="580136">
                  <a:moveTo>
                    <a:pt x="0" y="0"/>
                  </a:moveTo>
                  <a:lnTo>
                    <a:pt x="290068" y="0"/>
                  </a:lnTo>
                  <a:lnTo>
                    <a:pt x="580136" y="290068"/>
                  </a:lnTo>
                  <a:lnTo>
                    <a:pt x="290068" y="580136"/>
                  </a:lnTo>
                  <a:lnTo>
                    <a:pt x="0" y="580136"/>
                  </a:lnTo>
                  <a:lnTo>
                    <a:pt x="290068" y="290068"/>
                  </a:lnTo>
                  <a:close/>
                </a:path>
              </a:pathLst>
            </a:custGeom>
            <a:solidFill>
              <a:srgbClr val="F79465"/>
            </a:solidFill>
          </p:spPr>
        </p:sp>
      </p:grpSp>
      <p:grpSp>
        <p:nvGrpSpPr>
          <p:cNvPr id="9" name="Group 9"/>
          <p:cNvGrpSpPr/>
          <p:nvPr/>
        </p:nvGrpSpPr>
        <p:grpSpPr>
          <a:xfrm>
            <a:off x="12870628" y="6280968"/>
            <a:ext cx="435120" cy="435120"/>
            <a:chOff x="0" y="0"/>
            <a:chExt cx="580160" cy="580160"/>
          </a:xfrm>
        </p:grpSpPr>
        <p:sp>
          <p:nvSpPr>
            <p:cNvPr id="10" name="Freeform 10"/>
            <p:cNvSpPr/>
            <p:nvPr/>
          </p:nvSpPr>
          <p:spPr>
            <a:xfrm>
              <a:off x="0" y="0"/>
              <a:ext cx="580136" cy="580136"/>
            </a:xfrm>
            <a:custGeom>
              <a:avLst/>
              <a:gdLst/>
              <a:ahLst/>
              <a:cxnLst/>
              <a:rect l="l" t="t" r="r" b="b"/>
              <a:pathLst>
                <a:path w="580136" h="580136">
                  <a:moveTo>
                    <a:pt x="580136" y="0"/>
                  </a:moveTo>
                  <a:lnTo>
                    <a:pt x="290068" y="0"/>
                  </a:lnTo>
                  <a:lnTo>
                    <a:pt x="0" y="290068"/>
                  </a:lnTo>
                  <a:lnTo>
                    <a:pt x="290068" y="580136"/>
                  </a:lnTo>
                  <a:lnTo>
                    <a:pt x="580136" y="580136"/>
                  </a:lnTo>
                  <a:lnTo>
                    <a:pt x="290068" y="290068"/>
                  </a:lnTo>
                  <a:close/>
                </a:path>
              </a:pathLst>
            </a:custGeom>
            <a:solidFill>
              <a:srgbClr val="F79465"/>
            </a:solidFill>
          </p:spPr>
        </p:sp>
      </p:grpSp>
      <p:grpSp>
        <p:nvGrpSpPr>
          <p:cNvPr id="11" name="Group 11"/>
          <p:cNvGrpSpPr/>
          <p:nvPr/>
        </p:nvGrpSpPr>
        <p:grpSpPr>
          <a:xfrm>
            <a:off x="7797075" y="6298043"/>
            <a:ext cx="435120" cy="435120"/>
            <a:chOff x="0" y="0"/>
            <a:chExt cx="580160" cy="580160"/>
          </a:xfrm>
        </p:grpSpPr>
        <p:sp>
          <p:nvSpPr>
            <p:cNvPr id="12" name="Freeform 12"/>
            <p:cNvSpPr/>
            <p:nvPr/>
          </p:nvSpPr>
          <p:spPr>
            <a:xfrm>
              <a:off x="0" y="0"/>
              <a:ext cx="580136" cy="580136"/>
            </a:xfrm>
            <a:custGeom>
              <a:avLst/>
              <a:gdLst/>
              <a:ahLst/>
              <a:cxnLst/>
              <a:rect l="l" t="t" r="r" b="b"/>
              <a:pathLst>
                <a:path w="580136" h="580136">
                  <a:moveTo>
                    <a:pt x="580136" y="0"/>
                  </a:moveTo>
                  <a:lnTo>
                    <a:pt x="290068" y="0"/>
                  </a:lnTo>
                  <a:lnTo>
                    <a:pt x="0" y="290068"/>
                  </a:lnTo>
                  <a:lnTo>
                    <a:pt x="290068" y="580136"/>
                  </a:lnTo>
                  <a:lnTo>
                    <a:pt x="580136" y="580136"/>
                  </a:lnTo>
                  <a:lnTo>
                    <a:pt x="290068" y="290068"/>
                  </a:lnTo>
                  <a:close/>
                </a:path>
              </a:pathLst>
            </a:custGeom>
            <a:solidFill>
              <a:srgbClr val="ED3B55"/>
            </a:solidFill>
          </p:spPr>
        </p:sp>
      </p:grpSp>
      <p:grpSp>
        <p:nvGrpSpPr>
          <p:cNvPr id="13" name="Group 13"/>
          <p:cNvGrpSpPr/>
          <p:nvPr/>
        </p:nvGrpSpPr>
        <p:grpSpPr>
          <a:xfrm>
            <a:off x="5158552" y="8475076"/>
            <a:ext cx="435120" cy="435120"/>
            <a:chOff x="0" y="0"/>
            <a:chExt cx="580160" cy="580160"/>
          </a:xfrm>
        </p:grpSpPr>
        <p:sp>
          <p:nvSpPr>
            <p:cNvPr id="14" name="Freeform 14"/>
            <p:cNvSpPr/>
            <p:nvPr/>
          </p:nvSpPr>
          <p:spPr>
            <a:xfrm>
              <a:off x="0" y="0"/>
              <a:ext cx="580136" cy="580136"/>
            </a:xfrm>
            <a:custGeom>
              <a:avLst/>
              <a:gdLst/>
              <a:ahLst/>
              <a:cxnLst/>
              <a:rect l="l" t="t" r="r" b="b"/>
              <a:pathLst>
                <a:path w="580136" h="580136">
                  <a:moveTo>
                    <a:pt x="0" y="0"/>
                  </a:moveTo>
                  <a:lnTo>
                    <a:pt x="290068" y="0"/>
                  </a:lnTo>
                  <a:lnTo>
                    <a:pt x="580136" y="290068"/>
                  </a:lnTo>
                  <a:lnTo>
                    <a:pt x="290068" y="580136"/>
                  </a:lnTo>
                  <a:lnTo>
                    <a:pt x="0" y="580136"/>
                  </a:lnTo>
                  <a:lnTo>
                    <a:pt x="290068" y="290068"/>
                  </a:lnTo>
                  <a:close/>
                </a:path>
              </a:pathLst>
            </a:custGeom>
            <a:solidFill>
              <a:srgbClr val="ED3B55"/>
            </a:solidFill>
          </p:spPr>
        </p:sp>
      </p:grpSp>
      <p:grpSp>
        <p:nvGrpSpPr>
          <p:cNvPr id="15" name="Group 15"/>
          <p:cNvGrpSpPr/>
          <p:nvPr/>
        </p:nvGrpSpPr>
        <p:grpSpPr>
          <a:xfrm rot="5400000">
            <a:off x="13098359" y="2810925"/>
            <a:ext cx="3256653" cy="3256653"/>
            <a:chOff x="0" y="0"/>
            <a:chExt cx="4342204" cy="4342204"/>
          </a:xfrm>
        </p:grpSpPr>
        <p:sp>
          <p:nvSpPr>
            <p:cNvPr id="16" name="Freeform 16"/>
            <p:cNvSpPr/>
            <p:nvPr/>
          </p:nvSpPr>
          <p:spPr>
            <a:xfrm>
              <a:off x="234823" y="-16129"/>
              <a:ext cx="3915918" cy="2279650"/>
            </a:xfrm>
            <a:custGeom>
              <a:avLst/>
              <a:gdLst/>
              <a:ahLst/>
              <a:cxnLst/>
              <a:rect l="l" t="t" r="r" b="b"/>
              <a:pathLst>
                <a:path w="3915918" h="2279650">
                  <a:moveTo>
                    <a:pt x="3871468" y="1224788"/>
                  </a:moveTo>
                  <a:lnTo>
                    <a:pt x="3818128" y="1295908"/>
                  </a:lnTo>
                  <a:lnTo>
                    <a:pt x="3737737" y="1334008"/>
                  </a:lnTo>
                  <a:cubicBezTo>
                    <a:pt x="3414141" y="650875"/>
                    <a:pt x="2732024" y="209550"/>
                    <a:pt x="1976374" y="194310"/>
                  </a:cubicBezTo>
                  <a:lnTo>
                    <a:pt x="1978152" y="105410"/>
                  </a:lnTo>
                  <a:lnTo>
                    <a:pt x="1976374" y="194310"/>
                  </a:lnTo>
                  <a:cubicBezTo>
                    <a:pt x="1220597" y="179197"/>
                    <a:pt x="521335" y="592709"/>
                    <a:pt x="170561" y="1262380"/>
                  </a:cubicBezTo>
                  <a:lnTo>
                    <a:pt x="91821" y="1221105"/>
                  </a:lnTo>
                  <a:lnTo>
                    <a:pt x="133096" y="1142365"/>
                  </a:lnTo>
                  <a:lnTo>
                    <a:pt x="1977517" y="2108454"/>
                  </a:lnTo>
                  <a:lnTo>
                    <a:pt x="1936242" y="2187194"/>
                  </a:lnTo>
                  <a:lnTo>
                    <a:pt x="1898142" y="2106803"/>
                  </a:lnTo>
                  <a:lnTo>
                    <a:pt x="3780028" y="1215644"/>
                  </a:lnTo>
                  <a:cubicBezTo>
                    <a:pt x="3809873" y="1201547"/>
                    <a:pt x="3845052" y="1205103"/>
                    <a:pt x="3871468" y="1224915"/>
                  </a:cubicBezTo>
                  <a:moveTo>
                    <a:pt x="3764788" y="1367155"/>
                  </a:moveTo>
                  <a:lnTo>
                    <a:pt x="3818128" y="1296035"/>
                  </a:lnTo>
                  <a:lnTo>
                    <a:pt x="3856228" y="1376426"/>
                  </a:lnTo>
                  <a:lnTo>
                    <a:pt x="1974469" y="2267712"/>
                  </a:lnTo>
                  <a:cubicBezTo>
                    <a:pt x="1949196" y="2279650"/>
                    <a:pt x="1919859" y="2279015"/>
                    <a:pt x="1895221" y="2266061"/>
                  </a:cubicBezTo>
                  <a:lnTo>
                    <a:pt x="50546" y="1299845"/>
                  </a:lnTo>
                  <a:cubicBezTo>
                    <a:pt x="29718" y="1288923"/>
                    <a:pt x="13970" y="1270127"/>
                    <a:pt x="6985" y="1247648"/>
                  </a:cubicBezTo>
                  <a:cubicBezTo>
                    <a:pt x="0" y="1225169"/>
                    <a:pt x="2159" y="1200785"/>
                    <a:pt x="13081" y="1179830"/>
                  </a:cubicBezTo>
                  <a:cubicBezTo>
                    <a:pt x="395097" y="450469"/>
                    <a:pt x="1156716" y="0"/>
                    <a:pt x="1979930" y="16510"/>
                  </a:cubicBezTo>
                  <a:cubicBezTo>
                    <a:pt x="2803144" y="33020"/>
                    <a:pt x="3545967" y="513842"/>
                    <a:pt x="3898392" y="1257935"/>
                  </a:cubicBezTo>
                  <a:cubicBezTo>
                    <a:pt x="3915918" y="1294892"/>
                    <a:pt x="3905885" y="1338961"/>
                    <a:pt x="3874262" y="1364869"/>
                  </a:cubicBezTo>
                  <a:cubicBezTo>
                    <a:pt x="3842639" y="1390777"/>
                    <a:pt x="3797427" y="1391666"/>
                    <a:pt x="3764661" y="1367155"/>
                  </a:cubicBezTo>
                  <a:close/>
                </a:path>
              </a:pathLst>
            </a:custGeom>
            <a:solidFill>
              <a:srgbClr val="ED3B55"/>
            </a:solidFill>
          </p:spPr>
        </p:sp>
        <p:sp>
          <p:nvSpPr>
            <p:cNvPr id="17" name="Freeform 17"/>
            <p:cNvSpPr/>
            <p:nvPr/>
          </p:nvSpPr>
          <p:spPr>
            <a:xfrm>
              <a:off x="247904" y="-16129"/>
              <a:ext cx="3902837" cy="1391666"/>
            </a:xfrm>
            <a:custGeom>
              <a:avLst/>
              <a:gdLst/>
              <a:ahLst/>
              <a:cxnLst/>
              <a:rect l="l" t="t" r="r" b="b"/>
              <a:pathLst>
                <a:path w="3902837" h="1391666">
                  <a:moveTo>
                    <a:pt x="3858387" y="1224788"/>
                  </a:moveTo>
                  <a:lnTo>
                    <a:pt x="3805047" y="1295908"/>
                  </a:lnTo>
                  <a:lnTo>
                    <a:pt x="3724656" y="1334008"/>
                  </a:lnTo>
                  <a:cubicBezTo>
                    <a:pt x="3401060" y="650875"/>
                    <a:pt x="2718943" y="209550"/>
                    <a:pt x="1963293" y="194310"/>
                  </a:cubicBezTo>
                  <a:lnTo>
                    <a:pt x="1965071" y="105410"/>
                  </a:lnTo>
                  <a:lnTo>
                    <a:pt x="1963293" y="194310"/>
                  </a:lnTo>
                  <a:cubicBezTo>
                    <a:pt x="1207516" y="179197"/>
                    <a:pt x="508254" y="592709"/>
                    <a:pt x="157480" y="1262380"/>
                  </a:cubicBezTo>
                  <a:lnTo>
                    <a:pt x="0" y="1179830"/>
                  </a:lnTo>
                  <a:cubicBezTo>
                    <a:pt x="382016" y="450469"/>
                    <a:pt x="1143635" y="0"/>
                    <a:pt x="1966849" y="16510"/>
                  </a:cubicBezTo>
                  <a:cubicBezTo>
                    <a:pt x="2790063" y="33020"/>
                    <a:pt x="3532886" y="513842"/>
                    <a:pt x="3885311" y="1257935"/>
                  </a:cubicBezTo>
                  <a:cubicBezTo>
                    <a:pt x="3902837" y="1294892"/>
                    <a:pt x="3892804" y="1338961"/>
                    <a:pt x="3861181" y="1364869"/>
                  </a:cubicBezTo>
                  <a:cubicBezTo>
                    <a:pt x="3829558" y="1390777"/>
                    <a:pt x="3784346" y="1391666"/>
                    <a:pt x="3751580" y="1367155"/>
                  </a:cubicBezTo>
                  <a:close/>
                </a:path>
              </a:pathLst>
            </a:custGeom>
            <a:solidFill>
              <a:srgbClr val="ED3B55"/>
            </a:solidFill>
          </p:spPr>
        </p:sp>
      </p:grpSp>
      <p:grpSp>
        <p:nvGrpSpPr>
          <p:cNvPr id="18" name="Group 18"/>
          <p:cNvGrpSpPr/>
          <p:nvPr/>
        </p:nvGrpSpPr>
        <p:grpSpPr>
          <a:xfrm rot="-5400000">
            <a:off x="1258704" y="5002298"/>
            <a:ext cx="3256653" cy="3256653"/>
            <a:chOff x="0" y="0"/>
            <a:chExt cx="4342204" cy="4342204"/>
          </a:xfrm>
        </p:grpSpPr>
        <p:sp>
          <p:nvSpPr>
            <p:cNvPr id="19" name="Freeform 19"/>
            <p:cNvSpPr/>
            <p:nvPr/>
          </p:nvSpPr>
          <p:spPr>
            <a:xfrm>
              <a:off x="188087" y="-16256"/>
              <a:ext cx="3919347" cy="2279650"/>
            </a:xfrm>
            <a:custGeom>
              <a:avLst/>
              <a:gdLst/>
              <a:ahLst/>
              <a:cxnLst/>
              <a:rect l="l" t="t" r="r" b="b"/>
              <a:pathLst>
                <a:path w="3919347" h="2279650">
                  <a:moveTo>
                    <a:pt x="180721" y="1335786"/>
                  </a:moveTo>
                  <a:cubicBezTo>
                    <a:pt x="158877" y="1379347"/>
                    <a:pt x="106172" y="1397254"/>
                    <a:pt x="62357" y="1375918"/>
                  </a:cubicBezTo>
                  <a:cubicBezTo>
                    <a:pt x="18542" y="1354582"/>
                    <a:pt x="0" y="1302004"/>
                    <a:pt x="20955" y="1257935"/>
                  </a:cubicBezTo>
                  <a:cubicBezTo>
                    <a:pt x="373253" y="513969"/>
                    <a:pt x="1116330" y="33274"/>
                    <a:pt x="1939417" y="16637"/>
                  </a:cubicBezTo>
                  <a:cubicBezTo>
                    <a:pt x="2762504" y="0"/>
                    <a:pt x="3524250" y="450596"/>
                    <a:pt x="3906266" y="1179957"/>
                  </a:cubicBezTo>
                  <a:cubicBezTo>
                    <a:pt x="3917188" y="1200785"/>
                    <a:pt x="3919347" y="1225169"/>
                    <a:pt x="3912362" y="1247775"/>
                  </a:cubicBezTo>
                  <a:cubicBezTo>
                    <a:pt x="3905377" y="1270381"/>
                    <a:pt x="3889629" y="1289050"/>
                    <a:pt x="3868801" y="1299972"/>
                  </a:cubicBezTo>
                  <a:lnTo>
                    <a:pt x="2024253" y="2266061"/>
                  </a:lnTo>
                  <a:cubicBezTo>
                    <a:pt x="1999488" y="2279015"/>
                    <a:pt x="1970151" y="2279650"/>
                    <a:pt x="1945005" y="2267712"/>
                  </a:cubicBezTo>
                  <a:lnTo>
                    <a:pt x="63119" y="1376426"/>
                  </a:lnTo>
                  <a:lnTo>
                    <a:pt x="101219" y="1296035"/>
                  </a:lnTo>
                  <a:lnTo>
                    <a:pt x="180721" y="1335786"/>
                  </a:lnTo>
                  <a:moveTo>
                    <a:pt x="21717" y="1256284"/>
                  </a:moveTo>
                  <a:cubicBezTo>
                    <a:pt x="43307" y="1212977"/>
                    <a:pt x="95631" y="1194943"/>
                    <a:pt x="139319" y="1215644"/>
                  </a:cubicBezTo>
                  <a:lnTo>
                    <a:pt x="2021078" y="2106930"/>
                  </a:lnTo>
                  <a:lnTo>
                    <a:pt x="1982978" y="2187321"/>
                  </a:lnTo>
                  <a:lnTo>
                    <a:pt x="1941703" y="2108581"/>
                  </a:lnTo>
                  <a:lnTo>
                    <a:pt x="3786251" y="1142492"/>
                  </a:lnTo>
                  <a:lnTo>
                    <a:pt x="3827526" y="1221232"/>
                  </a:lnTo>
                  <a:lnTo>
                    <a:pt x="3748786" y="1262507"/>
                  </a:lnTo>
                  <a:cubicBezTo>
                    <a:pt x="3398012" y="592836"/>
                    <a:pt x="2698750" y="179324"/>
                    <a:pt x="1942973" y="194437"/>
                  </a:cubicBezTo>
                  <a:lnTo>
                    <a:pt x="1941195" y="105537"/>
                  </a:lnTo>
                  <a:lnTo>
                    <a:pt x="1942973" y="194437"/>
                  </a:lnTo>
                  <a:cubicBezTo>
                    <a:pt x="1187196" y="209677"/>
                    <a:pt x="505079" y="651002"/>
                    <a:pt x="181610" y="1334135"/>
                  </a:cubicBezTo>
                  <a:lnTo>
                    <a:pt x="101219" y="1296035"/>
                  </a:lnTo>
                  <a:lnTo>
                    <a:pt x="21717" y="1256284"/>
                  </a:lnTo>
                  <a:close/>
                </a:path>
              </a:pathLst>
            </a:custGeom>
            <a:solidFill>
              <a:srgbClr val="F79465"/>
            </a:solidFill>
          </p:spPr>
        </p:sp>
        <p:sp>
          <p:nvSpPr>
            <p:cNvPr id="20" name="Freeform 20"/>
            <p:cNvSpPr/>
            <p:nvPr/>
          </p:nvSpPr>
          <p:spPr>
            <a:xfrm>
              <a:off x="188087" y="-16256"/>
              <a:ext cx="3906266" cy="1397254"/>
            </a:xfrm>
            <a:custGeom>
              <a:avLst/>
              <a:gdLst/>
              <a:ahLst/>
              <a:cxnLst/>
              <a:rect l="l" t="t" r="r" b="b"/>
              <a:pathLst>
                <a:path w="3906266" h="1397254">
                  <a:moveTo>
                    <a:pt x="180721" y="1335786"/>
                  </a:moveTo>
                  <a:cubicBezTo>
                    <a:pt x="158877" y="1379347"/>
                    <a:pt x="106172" y="1397254"/>
                    <a:pt x="62357" y="1375918"/>
                  </a:cubicBezTo>
                  <a:cubicBezTo>
                    <a:pt x="18542" y="1354582"/>
                    <a:pt x="0" y="1302004"/>
                    <a:pt x="20955" y="1257935"/>
                  </a:cubicBezTo>
                  <a:cubicBezTo>
                    <a:pt x="373253" y="513969"/>
                    <a:pt x="1116330" y="33274"/>
                    <a:pt x="1939417" y="16637"/>
                  </a:cubicBezTo>
                  <a:cubicBezTo>
                    <a:pt x="2762504" y="0"/>
                    <a:pt x="3524250" y="450596"/>
                    <a:pt x="3906266" y="1179957"/>
                  </a:cubicBezTo>
                  <a:lnTo>
                    <a:pt x="3748786" y="1262507"/>
                  </a:lnTo>
                  <a:cubicBezTo>
                    <a:pt x="3398012" y="592836"/>
                    <a:pt x="2698750" y="179324"/>
                    <a:pt x="1942973" y="194437"/>
                  </a:cubicBezTo>
                  <a:lnTo>
                    <a:pt x="1941195" y="105537"/>
                  </a:lnTo>
                  <a:lnTo>
                    <a:pt x="1942973" y="194437"/>
                  </a:lnTo>
                  <a:cubicBezTo>
                    <a:pt x="1187196" y="209677"/>
                    <a:pt x="505079" y="651002"/>
                    <a:pt x="181610" y="1334135"/>
                  </a:cubicBezTo>
                  <a:lnTo>
                    <a:pt x="101219" y="1296035"/>
                  </a:lnTo>
                  <a:lnTo>
                    <a:pt x="21717" y="1256284"/>
                  </a:lnTo>
                  <a:close/>
                </a:path>
              </a:pathLst>
            </a:custGeom>
            <a:solidFill>
              <a:srgbClr val="F79465"/>
            </a:solidFill>
          </p:spPr>
        </p:sp>
      </p:grpSp>
      <p:sp>
        <p:nvSpPr>
          <p:cNvPr id="21" name="Freeform 21"/>
          <p:cNvSpPr/>
          <p:nvPr/>
        </p:nvSpPr>
        <p:spPr>
          <a:xfrm>
            <a:off x="9144000" y="7440442"/>
            <a:ext cx="618252" cy="453081"/>
          </a:xfrm>
          <a:custGeom>
            <a:avLst/>
            <a:gdLst/>
            <a:ahLst/>
            <a:cxnLst/>
            <a:rect l="l" t="t" r="r" b="b"/>
            <a:pathLst>
              <a:path w="618252" h="453081">
                <a:moveTo>
                  <a:pt x="0" y="0"/>
                </a:moveTo>
                <a:lnTo>
                  <a:pt x="618252" y="0"/>
                </a:lnTo>
                <a:lnTo>
                  <a:pt x="618252" y="453081"/>
                </a:lnTo>
                <a:lnTo>
                  <a:pt x="0" y="45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13455892" y="5278152"/>
            <a:ext cx="584055" cy="488223"/>
          </a:xfrm>
          <a:custGeom>
            <a:avLst/>
            <a:gdLst/>
            <a:ahLst/>
            <a:cxnLst/>
            <a:rect l="l" t="t" r="r" b="b"/>
            <a:pathLst>
              <a:path w="584055" h="488223">
                <a:moveTo>
                  <a:pt x="0" y="0"/>
                </a:moveTo>
                <a:lnTo>
                  <a:pt x="584056" y="0"/>
                </a:lnTo>
                <a:lnTo>
                  <a:pt x="584056" y="488223"/>
                </a:lnTo>
                <a:lnTo>
                  <a:pt x="0" y="488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14199675" y="1042139"/>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8"/>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9"/>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0"/>
              <a:stretch>
                <a:fillRect/>
              </a:stretch>
            </a:blipFill>
          </p:spPr>
        </p:sp>
      </p:grpSp>
      <p:sp>
        <p:nvSpPr>
          <p:cNvPr id="27" name="Freeform 27"/>
          <p:cNvSpPr/>
          <p:nvPr/>
        </p:nvSpPr>
        <p:spPr>
          <a:xfrm>
            <a:off x="7638427" y="2962748"/>
            <a:ext cx="752416" cy="729159"/>
          </a:xfrm>
          <a:custGeom>
            <a:avLst/>
            <a:gdLst/>
            <a:ahLst/>
            <a:cxnLst/>
            <a:rect l="l" t="t" r="r" b="b"/>
            <a:pathLst>
              <a:path w="752416" h="729159">
                <a:moveTo>
                  <a:pt x="0" y="0"/>
                </a:moveTo>
                <a:lnTo>
                  <a:pt x="752416" y="0"/>
                </a:lnTo>
                <a:lnTo>
                  <a:pt x="752416" y="729159"/>
                </a:lnTo>
                <a:lnTo>
                  <a:pt x="0" y="7291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Freeform 28"/>
          <p:cNvSpPr/>
          <p:nvPr/>
        </p:nvSpPr>
        <p:spPr>
          <a:xfrm>
            <a:off x="3362569" y="5092427"/>
            <a:ext cx="814346" cy="859674"/>
          </a:xfrm>
          <a:custGeom>
            <a:avLst/>
            <a:gdLst/>
            <a:ahLst/>
            <a:cxnLst/>
            <a:rect l="l" t="t" r="r" b="b"/>
            <a:pathLst>
              <a:path w="814346" h="859674">
                <a:moveTo>
                  <a:pt x="0" y="0"/>
                </a:moveTo>
                <a:lnTo>
                  <a:pt x="814346" y="0"/>
                </a:lnTo>
                <a:lnTo>
                  <a:pt x="814346" y="859673"/>
                </a:lnTo>
                <a:lnTo>
                  <a:pt x="0" y="8596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a:off x="8378965" y="5104741"/>
            <a:ext cx="789941" cy="789941"/>
          </a:xfrm>
          <a:custGeom>
            <a:avLst/>
            <a:gdLst/>
            <a:ahLst/>
            <a:cxnLst/>
            <a:rect l="l" t="t" r="r" b="b"/>
            <a:pathLst>
              <a:path w="789941" h="789941">
                <a:moveTo>
                  <a:pt x="0" y="0"/>
                </a:moveTo>
                <a:lnTo>
                  <a:pt x="789940" y="0"/>
                </a:lnTo>
                <a:lnTo>
                  <a:pt x="789940" y="789941"/>
                </a:lnTo>
                <a:lnTo>
                  <a:pt x="0" y="7899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0" name="Freeform 30"/>
          <p:cNvSpPr/>
          <p:nvPr/>
        </p:nvSpPr>
        <p:spPr>
          <a:xfrm>
            <a:off x="4004588" y="7338575"/>
            <a:ext cx="846483" cy="693058"/>
          </a:xfrm>
          <a:custGeom>
            <a:avLst/>
            <a:gdLst/>
            <a:ahLst/>
            <a:cxnLst/>
            <a:rect l="l" t="t" r="r" b="b"/>
            <a:pathLst>
              <a:path w="846483" h="693058">
                <a:moveTo>
                  <a:pt x="0" y="0"/>
                </a:moveTo>
                <a:lnTo>
                  <a:pt x="846483" y="0"/>
                </a:lnTo>
                <a:lnTo>
                  <a:pt x="846483" y="693059"/>
                </a:lnTo>
                <a:lnTo>
                  <a:pt x="0" y="693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1" name="Freeform 31"/>
          <p:cNvSpPr/>
          <p:nvPr/>
        </p:nvSpPr>
        <p:spPr>
          <a:xfrm>
            <a:off x="12698006" y="2968751"/>
            <a:ext cx="800705" cy="632557"/>
          </a:xfrm>
          <a:custGeom>
            <a:avLst/>
            <a:gdLst/>
            <a:ahLst/>
            <a:cxnLst/>
            <a:rect l="l" t="t" r="r" b="b"/>
            <a:pathLst>
              <a:path w="800705" h="632557">
                <a:moveTo>
                  <a:pt x="0" y="0"/>
                </a:moveTo>
                <a:lnTo>
                  <a:pt x="800705" y="0"/>
                </a:lnTo>
                <a:lnTo>
                  <a:pt x="800705" y="632557"/>
                </a:lnTo>
                <a:lnTo>
                  <a:pt x="0" y="63255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2" name="TextBox 32"/>
          <p:cNvSpPr txBox="1"/>
          <p:nvPr/>
        </p:nvSpPr>
        <p:spPr>
          <a:xfrm>
            <a:off x="4522134" y="3662060"/>
            <a:ext cx="2698717" cy="304651"/>
          </a:xfrm>
          <a:prstGeom prst="rect">
            <a:avLst/>
          </a:prstGeom>
        </p:spPr>
        <p:txBody>
          <a:bodyPr lIns="0" tIns="0" rIns="0" bIns="0" rtlCol="0" anchor="t">
            <a:spAutoFit/>
          </a:bodyPr>
          <a:lstStyle/>
          <a:p>
            <a:pPr algn="r">
              <a:lnSpc>
                <a:spcPts val="2160"/>
              </a:lnSpc>
            </a:pPr>
            <a:r>
              <a:rPr lang="en-US" sz="1800">
                <a:solidFill>
                  <a:srgbClr val="404040"/>
                </a:solidFill>
                <a:latin typeface="Arial Bold"/>
              </a:rPr>
              <a:t>E-commerce</a:t>
            </a:r>
          </a:p>
        </p:txBody>
      </p:sp>
      <p:sp>
        <p:nvSpPr>
          <p:cNvPr id="33" name="TextBox 33"/>
          <p:cNvSpPr txBox="1"/>
          <p:nvPr/>
        </p:nvSpPr>
        <p:spPr>
          <a:xfrm>
            <a:off x="9393612" y="4077558"/>
            <a:ext cx="3392783" cy="1038225"/>
          </a:xfrm>
          <a:prstGeom prst="rect">
            <a:avLst/>
          </a:prstGeom>
        </p:spPr>
        <p:txBody>
          <a:bodyPr lIns="0" tIns="0" rIns="0" bIns="0" rtlCol="0" anchor="t">
            <a:spAutoFit/>
          </a:bodyPr>
          <a:lstStyle/>
          <a:p>
            <a:pPr algn="just">
              <a:lnSpc>
                <a:spcPts val="1625"/>
              </a:lnSpc>
            </a:pPr>
            <a:r>
              <a:rPr lang="en-US" sz="1354">
                <a:solidFill>
                  <a:srgbClr val="404040"/>
                </a:solidFill>
                <a:latin typeface="Arial"/>
              </a:rPr>
              <a:t>Perusahaan teknologi mengembangkan aplikasi berbasis cloud yang diakses via internet. Ini memungkinkan efisiensi dalam pengujian, distribusi, dan manajemen aplikasi.</a:t>
            </a:r>
          </a:p>
        </p:txBody>
      </p:sp>
      <p:sp>
        <p:nvSpPr>
          <p:cNvPr id="34" name="TextBox 34"/>
          <p:cNvSpPr txBox="1"/>
          <p:nvPr/>
        </p:nvSpPr>
        <p:spPr>
          <a:xfrm>
            <a:off x="9507364" y="3662060"/>
            <a:ext cx="2698717" cy="304651"/>
          </a:xfrm>
          <a:prstGeom prst="rect">
            <a:avLst/>
          </a:prstGeom>
        </p:spPr>
        <p:txBody>
          <a:bodyPr lIns="0" tIns="0" rIns="0" bIns="0" rtlCol="0" anchor="t">
            <a:spAutoFit/>
          </a:bodyPr>
          <a:lstStyle/>
          <a:p>
            <a:pPr algn="r">
              <a:lnSpc>
                <a:spcPts val="2160"/>
              </a:lnSpc>
            </a:pPr>
            <a:r>
              <a:rPr lang="en-US" sz="1800">
                <a:solidFill>
                  <a:srgbClr val="404040"/>
                </a:solidFill>
                <a:latin typeface="Arial Bold"/>
              </a:rPr>
              <a:t>Perusahaan Teknologi</a:t>
            </a:r>
          </a:p>
        </p:txBody>
      </p:sp>
      <p:sp>
        <p:nvSpPr>
          <p:cNvPr id="35" name="TextBox 35"/>
          <p:cNvSpPr txBox="1"/>
          <p:nvPr/>
        </p:nvSpPr>
        <p:spPr>
          <a:xfrm>
            <a:off x="4643640" y="6147264"/>
            <a:ext cx="2312388" cy="838200"/>
          </a:xfrm>
          <a:prstGeom prst="rect">
            <a:avLst/>
          </a:prstGeom>
        </p:spPr>
        <p:txBody>
          <a:bodyPr lIns="0" tIns="0" rIns="0" bIns="0" rtlCol="0" anchor="t">
            <a:spAutoFit/>
          </a:bodyPr>
          <a:lstStyle/>
          <a:p>
            <a:pPr algn="just">
              <a:lnSpc>
                <a:spcPts val="1625"/>
              </a:lnSpc>
            </a:pPr>
            <a:r>
              <a:rPr lang="en-US" sz="1354">
                <a:solidFill>
                  <a:srgbClr val="404040"/>
                </a:solidFill>
                <a:latin typeface="Arial"/>
              </a:rPr>
              <a:t>Perusahaan ritel gunakan cloud untuk manajemen rantai pasokan, analisis penjualan, dan pengalaman pelanggan.</a:t>
            </a:r>
          </a:p>
        </p:txBody>
      </p:sp>
      <p:sp>
        <p:nvSpPr>
          <p:cNvPr id="36" name="TextBox 36"/>
          <p:cNvSpPr txBox="1"/>
          <p:nvPr/>
        </p:nvSpPr>
        <p:spPr>
          <a:xfrm>
            <a:off x="4643640" y="5880712"/>
            <a:ext cx="2698717" cy="304651"/>
          </a:xfrm>
          <a:prstGeom prst="rect">
            <a:avLst/>
          </a:prstGeom>
        </p:spPr>
        <p:txBody>
          <a:bodyPr lIns="0" tIns="0" rIns="0" bIns="0" rtlCol="0" anchor="t">
            <a:spAutoFit/>
          </a:bodyPr>
          <a:lstStyle/>
          <a:p>
            <a:pPr algn="l">
              <a:lnSpc>
                <a:spcPts val="2160"/>
              </a:lnSpc>
            </a:pPr>
            <a:r>
              <a:rPr lang="en-US" sz="1800">
                <a:solidFill>
                  <a:srgbClr val="404040"/>
                </a:solidFill>
                <a:latin typeface="Arial Bold"/>
              </a:rPr>
              <a:t>Perusahaan Ritel</a:t>
            </a:r>
          </a:p>
        </p:txBody>
      </p:sp>
      <p:sp>
        <p:nvSpPr>
          <p:cNvPr id="37" name="TextBox 37"/>
          <p:cNvSpPr txBox="1"/>
          <p:nvPr/>
        </p:nvSpPr>
        <p:spPr>
          <a:xfrm>
            <a:off x="9670334" y="6413815"/>
            <a:ext cx="2770027" cy="638175"/>
          </a:xfrm>
          <a:prstGeom prst="rect">
            <a:avLst/>
          </a:prstGeom>
        </p:spPr>
        <p:txBody>
          <a:bodyPr lIns="0" tIns="0" rIns="0" bIns="0" rtlCol="0" anchor="t">
            <a:spAutoFit/>
          </a:bodyPr>
          <a:lstStyle/>
          <a:p>
            <a:pPr algn="just">
              <a:lnSpc>
                <a:spcPts val="1614"/>
              </a:lnSpc>
            </a:pPr>
            <a:r>
              <a:rPr lang="en-US" sz="1345">
                <a:solidFill>
                  <a:srgbClr val="404040"/>
                </a:solidFill>
                <a:latin typeface="Arial"/>
              </a:rPr>
              <a:t>Cloud memastikan penyimpanan aman data medis dan mendukung telemedicine serta penelitian medis.</a:t>
            </a:r>
          </a:p>
        </p:txBody>
      </p:sp>
      <p:sp>
        <p:nvSpPr>
          <p:cNvPr id="38" name="TextBox 38"/>
          <p:cNvSpPr txBox="1"/>
          <p:nvPr/>
        </p:nvSpPr>
        <p:spPr>
          <a:xfrm>
            <a:off x="9670334" y="5880712"/>
            <a:ext cx="2958504" cy="571202"/>
          </a:xfrm>
          <a:prstGeom prst="rect">
            <a:avLst/>
          </a:prstGeom>
        </p:spPr>
        <p:txBody>
          <a:bodyPr lIns="0" tIns="0" rIns="0" bIns="0" rtlCol="0" anchor="t">
            <a:spAutoFit/>
          </a:bodyPr>
          <a:lstStyle/>
          <a:p>
            <a:pPr algn="l">
              <a:lnSpc>
                <a:spcPts val="2160"/>
              </a:lnSpc>
            </a:pPr>
            <a:r>
              <a:rPr lang="en-US" sz="1800">
                <a:solidFill>
                  <a:srgbClr val="404040"/>
                </a:solidFill>
                <a:latin typeface="Arial Bold"/>
              </a:rPr>
              <a:t>Kesehatan dan Perawatan Kesehatan</a:t>
            </a:r>
          </a:p>
        </p:txBody>
      </p:sp>
      <p:sp>
        <p:nvSpPr>
          <p:cNvPr id="39" name="TextBox 39"/>
          <p:cNvSpPr txBox="1"/>
          <p:nvPr/>
        </p:nvSpPr>
        <p:spPr>
          <a:xfrm>
            <a:off x="14697026" y="6192474"/>
            <a:ext cx="2356125" cy="838200"/>
          </a:xfrm>
          <a:prstGeom prst="rect">
            <a:avLst/>
          </a:prstGeom>
        </p:spPr>
        <p:txBody>
          <a:bodyPr lIns="0" tIns="0" rIns="0" bIns="0" rtlCol="0" anchor="t">
            <a:spAutoFit/>
          </a:bodyPr>
          <a:lstStyle/>
          <a:p>
            <a:pPr algn="just">
              <a:lnSpc>
                <a:spcPts val="1625"/>
              </a:lnSpc>
            </a:pPr>
            <a:r>
              <a:rPr lang="en-US" sz="1354">
                <a:solidFill>
                  <a:srgbClr val="404040"/>
                </a:solidFill>
                <a:latin typeface="Arial"/>
              </a:rPr>
              <a:t>Industri kreatif gunakan cloud untuk menyimpan file, kolaborasi tim, dan rendering grafis tinggi.</a:t>
            </a:r>
          </a:p>
        </p:txBody>
      </p:sp>
      <p:sp>
        <p:nvSpPr>
          <p:cNvPr id="40" name="TextBox 40"/>
          <p:cNvSpPr txBox="1"/>
          <p:nvPr/>
        </p:nvSpPr>
        <p:spPr>
          <a:xfrm>
            <a:off x="1028700" y="8397187"/>
            <a:ext cx="2582054" cy="838200"/>
          </a:xfrm>
          <a:prstGeom prst="rect">
            <a:avLst/>
          </a:prstGeom>
        </p:spPr>
        <p:txBody>
          <a:bodyPr lIns="0" tIns="0" rIns="0" bIns="0" rtlCol="0" anchor="t">
            <a:spAutoFit/>
          </a:bodyPr>
          <a:lstStyle/>
          <a:p>
            <a:pPr algn="just">
              <a:lnSpc>
                <a:spcPts val="1641"/>
              </a:lnSpc>
            </a:pPr>
            <a:r>
              <a:rPr lang="en-US" sz="1368">
                <a:solidFill>
                  <a:srgbClr val="404040"/>
                </a:solidFill>
                <a:latin typeface="Arial"/>
              </a:rPr>
              <a:t>Pendidikan gunakan cloud untuk akses materi online, manajemen akademis, dan kolaborasi siswa-guru.</a:t>
            </a:r>
          </a:p>
        </p:txBody>
      </p:sp>
      <p:sp>
        <p:nvSpPr>
          <p:cNvPr id="41" name="TextBox 41"/>
          <p:cNvSpPr txBox="1"/>
          <p:nvPr/>
        </p:nvSpPr>
        <p:spPr>
          <a:xfrm>
            <a:off x="6525035" y="8372034"/>
            <a:ext cx="3145299" cy="1038225"/>
          </a:xfrm>
          <a:prstGeom prst="rect">
            <a:avLst/>
          </a:prstGeom>
        </p:spPr>
        <p:txBody>
          <a:bodyPr lIns="0" tIns="0" rIns="0" bIns="0" rtlCol="0" anchor="t">
            <a:spAutoFit/>
          </a:bodyPr>
          <a:lstStyle/>
          <a:p>
            <a:pPr algn="just">
              <a:lnSpc>
                <a:spcPts val="1626"/>
              </a:lnSpc>
            </a:pPr>
            <a:r>
              <a:rPr lang="en-US" sz="1355">
                <a:solidFill>
                  <a:srgbClr val="404040"/>
                </a:solidFill>
                <a:latin typeface="Arial"/>
              </a:rPr>
              <a:t>Manufaktur dapat menggunakan cloud untuk memantau dan mengelola peralatan, melakukan peramalan permintaan, dan meningkatkan efisiensi produksi.</a:t>
            </a:r>
          </a:p>
        </p:txBody>
      </p:sp>
      <p:sp>
        <p:nvSpPr>
          <p:cNvPr id="42" name="TextBox 42"/>
          <p:cNvSpPr txBox="1"/>
          <p:nvPr/>
        </p:nvSpPr>
        <p:spPr>
          <a:xfrm>
            <a:off x="5852782" y="8032683"/>
            <a:ext cx="2698717" cy="304651"/>
          </a:xfrm>
          <a:prstGeom prst="rect">
            <a:avLst/>
          </a:prstGeom>
        </p:spPr>
        <p:txBody>
          <a:bodyPr lIns="0" tIns="0" rIns="0" bIns="0" rtlCol="0" anchor="t">
            <a:spAutoFit/>
          </a:bodyPr>
          <a:lstStyle/>
          <a:p>
            <a:pPr algn="r">
              <a:lnSpc>
                <a:spcPts val="2160"/>
              </a:lnSpc>
            </a:pPr>
            <a:r>
              <a:rPr lang="en-US" sz="1800">
                <a:solidFill>
                  <a:srgbClr val="404040"/>
                </a:solidFill>
                <a:latin typeface="Arial Bold"/>
              </a:rPr>
              <a:t>Manufaktur</a:t>
            </a:r>
          </a:p>
        </p:txBody>
      </p:sp>
      <p:sp>
        <p:nvSpPr>
          <p:cNvPr id="43" name="TextBox 43"/>
          <p:cNvSpPr txBox="1"/>
          <p:nvPr/>
        </p:nvSpPr>
        <p:spPr>
          <a:xfrm>
            <a:off x="2287536" y="3067688"/>
            <a:ext cx="1606716" cy="519708"/>
          </a:xfrm>
          <a:prstGeom prst="rect">
            <a:avLst/>
          </a:prstGeom>
        </p:spPr>
        <p:txBody>
          <a:bodyPr lIns="0" tIns="0" rIns="0" bIns="0" rtlCol="0" anchor="t">
            <a:spAutoFit/>
          </a:bodyPr>
          <a:lstStyle/>
          <a:p>
            <a:pPr algn="ctr">
              <a:lnSpc>
                <a:spcPts val="3240"/>
              </a:lnSpc>
            </a:pPr>
            <a:r>
              <a:rPr lang="en-US" sz="2700">
                <a:solidFill>
                  <a:srgbClr val="FFFFFF"/>
                </a:solidFill>
                <a:latin typeface="Arial"/>
              </a:rPr>
              <a:t>START</a:t>
            </a:r>
          </a:p>
        </p:txBody>
      </p:sp>
      <p:sp>
        <p:nvSpPr>
          <p:cNvPr id="44" name="TextBox 44"/>
          <p:cNvSpPr txBox="1"/>
          <p:nvPr/>
        </p:nvSpPr>
        <p:spPr>
          <a:xfrm>
            <a:off x="13676756" y="7396676"/>
            <a:ext cx="1606716" cy="519708"/>
          </a:xfrm>
          <a:prstGeom prst="rect">
            <a:avLst/>
          </a:prstGeom>
        </p:spPr>
        <p:txBody>
          <a:bodyPr lIns="0" tIns="0" rIns="0" bIns="0" rtlCol="0" anchor="t">
            <a:spAutoFit/>
          </a:bodyPr>
          <a:lstStyle/>
          <a:p>
            <a:pPr algn="ctr">
              <a:lnSpc>
                <a:spcPts val="3240"/>
              </a:lnSpc>
            </a:pPr>
            <a:r>
              <a:rPr lang="en-US" sz="2700">
                <a:solidFill>
                  <a:srgbClr val="FFFFFF"/>
                </a:solidFill>
                <a:latin typeface="Arial"/>
              </a:rPr>
              <a:t>FINISH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4530179" y="7977660"/>
            <a:ext cx="9227641"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CLOUD SCALABILITY</a:t>
            </a:r>
          </a:p>
        </p:txBody>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4650965" y="2623758"/>
            <a:ext cx="2608335" cy="1390650"/>
          </a:xfrm>
          <a:prstGeom prst="rect">
            <a:avLst/>
          </a:prstGeom>
        </p:spPr>
        <p:txBody>
          <a:bodyPr lIns="0" tIns="0" rIns="0" bIns="0" rtlCol="0" anchor="t">
            <a:spAutoFit/>
          </a:bodyPr>
          <a:lstStyle/>
          <a:p>
            <a:pPr algn="r">
              <a:lnSpc>
                <a:spcPts val="9720"/>
              </a:lnSpc>
            </a:pPr>
            <a:r>
              <a:rPr lang="en-US" sz="8100">
                <a:solidFill>
                  <a:srgbClr val="FFFFFF"/>
                </a:solidFill>
                <a:latin typeface="Arial"/>
              </a:rPr>
              <a:t>Topik</a:t>
            </a:r>
          </a:p>
        </p:txBody>
      </p:sp>
      <p:grpSp>
        <p:nvGrpSpPr>
          <p:cNvPr id="4" name="Group 4"/>
          <p:cNvGrpSpPr/>
          <p:nvPr/>
        </p:nvGrpSpPr>
        <p:grpSpPr>
          <a:xfrm>
            <a:off x="1547066" y="7897644"/>
            <a:ext cx="1097280" cy="1097280"/>
            <a:chOff x="0" y="0"/>
            <a:chExt cx="1463040" cy="1463040"/>
          </a:xfrm>
        </p:grpSpPr>
        <p:sp>
          <p:nvSpPr>
            <p:cNvPr id="5" name="Freeform 5"/>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0D23F"/>
            </a:solidFill>
          </p:spPr>
        </p:sp>
      </p:grpSp>
      <p:grpSp>
        <p:nvGrpSpPr>
          <p:cNvPr id="6" name="Group 6"/>
          <p:cNvGrpSpPr/>
          <p:nvPr/>
        </p:nvGrpSpPr>
        <p:grpSpPr>
          <a:xfrm>
            <a:off x="1547066" y="5769906"/>
            <a:ext cx="1097280" cy="1097280"/>
            <a:chOff x="0" y="0"/>
            <a:chExt cx="1463040" cy="1463040"/>
          </a:xfrm>
        </p:grpSpPr>
        <p:sp>
          <p:nvSpPr>
            <p:cNvPr id="7" name="Freeform 7"/>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79465"/>
            </a:solidFill>
          </p:spPr>
        </p:sp>
      </p:grpSp>
      <p:grpSp>
        <p:nvGrpSpPr>
          <p:cNvPr id="8" name="Group 8"/>
          <p:cNvGrpSpPr/>
          <p:nvPr/>
        </p:nvGrpSpPr>
        <p:grpSpPr>
          <a:xfrm>
            <a:off x="1547066" y="3642168"/>
            <a:ext cx="1097280" cy="1097280"/>
            <a:chOff x="0" y="0"/>
            <a:chExt cx="1463040" cy="1463040"/>
          </a:xfrm>
        </p:grpSpPr>
        <p:sp>
          <p:nvSpPr>
            <p:cNvPr id="9" name="Freeform 9"/>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ED3B55"/>
            </a:solidFill>
          </p:spPr>
        </p:sp>
      </p:grpSp>
      <p:grpSp>
        <p:nvGrpSpPr>
          <p:cNvPr id="10" name="Group 10"/>
          <p:cNvGrpSpPr/>
          <p:nvPr/>
        </p:nvGrpSpPr>
        <p:grpSpPr>
          <a:xfrm>
            <a:off x="1547066" y="1514430"/>
            <a:ext cx="1097280" cy="1097280"/>
            <a:chOff x="0" y="0"/>
            <a:chExt cx="1463040" cy="1463040"/>
          </a:xfrm>
        </p:grpSpPr>
        <p:sp>
          <p:nvSpPr>
            <p:cNvPr id="11" name="Freeform 11"/>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54CBA0"/>
            </a:solidFill>
          </p:spPr>
        </p:sp>
      </p:grpSp>
      <p:sp>
        <p:nvSpPr>
          <p:cNvPr id="12" name="TextBox 12"/>
          <p:cNvSpPr txBox="1"/>
          <p:nvPr/>
        </p:nvSpPr>
        <p:spPr>
          <a:xfrm>
            <a:off x="1676166" y="1681706"/>
            <a:ext cx="839079" cy="819150"/>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01</a:t>
            </a:r>
          </a:p>
        </p:txBody>
      </p:sp>
      <p:sp>
        <p:nvSpPr>
          <p:cNvPr id="13" name="TextBox 13"/>
          <p:cNvSpPr txBox="1"/>
          <p:nvPr/>
        </p:nvSpPr>
        <p:spPr>
          <a:xfrm>
            <a:off x="2947418" y="1834470"/>
            <a:ext cx="6782262" cy="409575"/>
          </a:xfrm>
          <a:prstGeom prst="rect">
            <a:avLst/>
          </a:prstGeom>
        </p:spPr>
        <p:txBody>
          <a:bodyPr lIns="0" tIns="0" rIns="0" bIns="0" rtlCol="0" anchor="t">
            <a:spAutoFit/>
          </a:bodyPr>
          <a:lstStyle/>
          <a:p>
            <a:pPr algn="l">
              <a:lnSpc>
                <a:spcPts val="2879"/>
              </a:lnSpc>
            </a:pPr>
            <a:r>
              <a:rPr lang="en-US" sz="2400">
                <a:solidFill>
                  <a:srgbClr val="54CBA0"/>
                </a:solidFill>
                <a:latin typeface="Arial Bold Italics"/>
              </a:rPr>
              <a:t>BUSSINESS NEED FOR CLOUD COMPUTING</a:t>
            </a:r>
          </a:p>
        </p:txBody>
      </p:sp>
      <p:sp>
        <p:nvSpPr>
          <p:cNvPr id="14" name="TextBox 14"/>
          <p:cNvSpPr txBox="1"/>
          <p:nvPr/>
        </p:nvSpPr>
        <p:spPr>
          <a:xfrm>
            <a:off x="1676166" y="3785917"/>
            <a:ext cx="799512" cy="880972"/>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02</a:t>
            </a:r>
          </a:p>
        </p:txBody>
      </p:sp>
      <p:sp>
        <p:nvSpPr>
          <p:cNvPr id="15" name="TextBox 15"/>
          <p:cNvSpPr txBox="1"/>
          <p:nvPr/>
        </p:nvSpPr>
        <p:spPr>
          <a:xfrm>
            <a:off x="2947418" y="3966783"/>
            <a:ext cx="5017118" cy="409575"/>
          </a:xfrm>
          <a:prstGeom prst="rect">
            <a:avLst/>
          </a:prstGeom>
        </p:spPr>
        <p:txBody>
          <a:bodyPr lIns="0" tIns="0" rIns="0" bIns="0" rtlCol="0" anchor="t">
            <a:spAutoFit/>
          </a:bodyPr>
          <a:lstStyle/>
          <a:p>
            <a:pPr algn="l">
              <a:lnSpc>
                <a:spcPts val="2879"/>
              </a:lnSpc>
            </a:pPr>
            <a:r>
              <a:rPr lang="en-US" sz="2400">
                <a:solidFill>
                  <a:srgbClr val="ED3B55"/>
                </a:solidFill>
                <a:latin typeface="Arial Bold Italics"/>
              </a:rPr>
              <a:t>CLOUD SCALABILITY</a:t>
            </a:r>
          </a:p>
        </p:txBody>
      </p:sp>
      <p:sp>
        <p:nvSpPr>
          <p:cNvPr id="16" name="TextBox 16"/>
          <p:cNvSpPr txBox="1"/>
          <p:nvPr/>
        </p:nvSpPr>
        <p:spPr>
          <a:xfrm>
            <a:off x="1695950" y="5911023"/>
            <a:ext cx="799512" cy="880972"/>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03</a:t>
            </a:r>
          </a:p>
        </p:txBody>
      </p:sp>
      <p:sp>
        <p:nvSpPr>
          <p:cNvPr id="17" name="TextBox 17"/>
          <p:cNvSpPr txBox="1"/>
          <p:nvPr/>
        </p:nvSpPr>
        <p:spPr>
          <a:xfrm>
            <a:off x="2947418" y="6089946"/>
            <a:ext cx="5017118" cy="409575"/>
          </a:xfrm>
          <a:prstGeom prst="rect">
            <a:avLst/>
          </a:prstGeom>
        </p:spPr>
        <p:txBody>
          <a:bodyPr lIns="0" tIns="0" rIns="0" bIns="0" rtlCol="0" anchor="t">
            <a:spAutoFit/>
          </a:bodyPr>
          <a:lstStyle/>
          <a:p>
            <a:pPr algn="l">
              <a:lnSpc>
                <a:spcPts val="2879"/>
              </a:lnSpc>
            </a:pPr>
            <a:r>
              <a:rPr lang="en-US" sz="2400">
                <a:solidFill>
                  <a:srgbClr val="F79465"/>
                </a:solidFill>
                <a:latin typeface="Arial Bold Italics"/>
              </a:rPr>
              <a:t>CLOUD SECURITY</a:t>
            </a:r>
          </a:p>
        </p:txBody>
      </p:sp>
      <p:sp>
        <p:nvSpPr>
          <p:cNvPr id="18" name="TextBox 18"/>
          <p:cNvSpPr txBox="1"/>
          <p:nvPr/>
        </p:nvSpPr>
        <p:spPr>
          <a:xfrm>
            <a:off x="1695950" y="8038761"/>
            <a:ext cx="799512" cy="880972"/>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04</a:t>
            </a:r>
          </a:p>
        </p:txBody>
      </p:sp>
      <p:sp>
        <p:nvSpPr>
          <p:cNvPr id="19" name="TextBox 19"/>
          <p:cNvSpPr txBox="1"/>
          <p:nvPr/>
        </p:nvSpPr>
        <p:spPr>
          <a:xfrm>
            <a:off x="2947418" y="8298272"/>
            <a:ext cx="6977489" cy="409575"/>
          </a:xfrm>
          <a:prstGeom prst="rect">
            <a:avLst/>
          </a:prstGeom>
        </p:spPr>
        <p:txBody>
          <a:bodyPr lIns="0" tIns="0" rIns="0" bIns="0" rtlCol="0" anchor="t">
            <a:spAutoFit/>
          </a:bodyPr>
          <a:lstStyle/>
          <a:p>
            <a:pPr algn="l">
              <a:lnSpc>
                <a:spcPts val="2879"/>
              </a:lnSpc>
            </a:pPr>
            <a:r>
              <a:rPr lang="en-US" sz="2400">
                <a:solidFill>
                  <a:srgbClr val="F0D23F"/>
                </a:solidFill>
                <a:latin typeface="Arial Bold Italics"/>
              </a:rPr>
              <a:t>IMPACT OF CLOUD COMPUTING ON BUSINESS </a:t>
            </a:r>
          </a:p>
        </p:txBody>
      </p:sp>
      <p:grpSp>
        <p:nvGrpSpPr>
          <p:cNvPr id="20" name="Group 20"/>
          <p:cNvGrpSpPr/>
          <p:nvPr/>
        </p:nvGrpSpPr>
        <p:grpSpPr>
          <a:xfrm>
            <a:off x="14199675" y="1042139"/>
            <a:ext cx="3059625" cy="934738"/>
            <a:chOff x="0" y="0"/>
            <a:chExt cx="4079499" cy="1246318"/>
          </a:xfrm>
        </p:grpSpPr>
        <p:sp>
          <p:nvSpPr>
            <p:cNvPr id="21" name="Freeform 21"/>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22" name="Freeform 22"/>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23" name="Freeform 23"/>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98267" y="3803998"/>
            <a:ext cx="6926025" cy="2879725"/>
          </a:xfrm>
          <a:prstGeom prst="rect">
            <a:avLst/>
          </a:prstGeom>
        </p:spPr>
        <p:txBody>
          <a:bodyPr lIns="0" tIns="0" rIns="0" bIns="0" rtlCol="0" anchor="t">
            <a:spAutoFit/>
          </a:bodyPr>
          <a:lstStyle/>
          <a:p>
            <a:pPr algn="l">
              <a:lnSpc>
                <a:spcPts val="3799"/>
              </a:lnSpc>
            </a:pPr>
            <a:r>
              <a:rPr lang="en-US" sz="2499">
                <a:solidFill>
                  <a:srgbClr val="404040"/>
                </a:solidFill>
                <a:latin typeface="Arial"/>
              </a:rPr>
              <a:t>Skalabilitas dalam konteks cloud computing merujuk pada kemampuan sistem komputasi untuk </a:t>
            </a:r>
            <a:r>
              <a:rPr lang="en-US" sz="2499">
                <a:solidFill>
                  <a:srgbClr val="404040"/>
                </a:solidFill>
                <a:latin typeface="Arial Bold"/>
              </a:rPr>
              <a:t>meningkatkan dan mengatur</a:t>
            </a:r>
            <a:r>
              <a:rPr lang="en-US" sz="2499">
                <a:solidFill>
                  <a:srgbClr val="404040"/>
                </a:solidFill>
                <a:latin typeface="Arial"/>
              </a:rPr>
              <a:t> sumber daya secara</a:t>
            </a:r>
            <a:r>
              <a:rPr lang="en-US" sz="2499">
                <a:solidFill>
                  <a:srgbClr val="404040"/>
                </a:solidFill>
                <a:latin typeface="Arial Bold"/>
              </a:rPr>
              <a:t> otomatis dan efisien </a:t>
            </a:r>
            <a:r>
              <a:rPr lang="en-US" sz="2499">
                <a:solidFill>
                  <a:srgbClr val="404040"/>
                </a:solidFill>
                <a:latin typeface="Arial"/>
              </a:rPr>
              <a:t>untuk mengatasi lonjakan permintaan atau kebutuhan yang berubah-ubah. </a:t>
            </a:r>
          </a:p>
        </p:txBody>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7" name="TextBox 7"/>
          <p:cNvSpPr txBox="1"/>
          <p:nvPr/>
        </p:nvSpPr>
        <p:spPr>
          <a:xfrm>
            <a:off x="1028700" y="984989"/>
            <a:ext cx="7665158" cy="1147928"/>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Cloud Scalability</a:t>
            </a:r>
          </a:p>
        </p:txBody>
      </p:sp>
      <p:sp>
        <p:nvSpPr>
          <p:cNvPr id="8" name="Freeform 8"/>
          <p:cNvSpPr/>
          <p:nvPr/>
        </p:nvSpPr>
        <p:spPr>
          <a:xfrm>
            <a:off x="9105248" y="3404553"/>
            <a:ext cx="7933903" cy="3477893"/>
          </a:xfrm>
          <a:custGeom>
            <a:avLst/>
            <a:gdLst/>
            <a:ahLst/>
            <a:cxnLst/>
            <a:rect l="l" t="t" r="r" b="b"/>
            <a:pathLst>
              <a:path w="7933903" h="3477893">
                <a:moveTo>
                  <a:pt x="0" y="0"/>
                </a:moveTo>
                <a:lnTo>
                  <a:pt x="7933902" y="0"/>
                </a:lnTo>
                <a:lnTo>
                  <a:pt x="7933902" y="3477894"/>
                </a:lnTo>
                <a:lnTo>
                  <a:pt x="0" y="3477894"/>
                </a:lnTo>
                <a:lnTo>
                  <a:pt x="0" y="0"/>
                </a:lnTo>
                <a:close/>
              </a:path>
            </a:pathLst>
          </a:custGeom>
          <a:blipFill>
            <a:blip r:embed="rId5"/>
            <a:stretch>
              <a:fillRect l="-7684" t="-10561" r="-6659" b="-9933"/>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8332" y="2725466"/>
            <a:ext cx="6225825" cy="5868861"/>
          </a:xfrm>
          <a:custGeom>
            <a:avLst/>
            <a:gdLst/>
            <a:ahLst/>
            <a:cxnLst/>
            <a:rect l="l" t="t" r="r" b="b"/>
            <a:pathLst>
              <a:path w="6225825" h="5868861">
                <a:moveTo>
                  <a:pt x="0" y="0"/>
                </a:moveTo>
                <a:lnTo>
                  <a:pt x="6225824" y="0"/>
                </a:lnTo>
                <a:lnTo>
                  <a:pt x="6225824" y="5868860"/>
                </a:lnTo>
                <a:lnTo>
                  <a:pt x="0" y="5868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725897" y="7666146"/>
            <a:ext cx="818139" cy="554163"/>
          </a:xfrm>
          <a:custGeom>
            <a:avLst/>
            <a:gdLst/>
            <a:ahLst/>
            <a:cxnLst/>
            <a:rect l="l" t="t" r="r" b="b"/>
            <a:pathLst>
              <a:path w="818139" h="554163">
                <a:moveTo>
                  <a:pt x="0" y="0"/>
                </a:moveTo>
                <a:lnTo>
                  <a:pt x="818139" y="0"/>
                </a:lnTo>
                <a:lnTo>
                  <a:pt x="818139" y="554163"/>
                </a:lnTo>
                <a:lnTo>
                  <a:pt x="0" y="5541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984629" y="7500620"/>
            <a:ext cx="831942" cy="831942"/>
          </a:xfrm>
          <a:custGeom>
            <a:avLst/>
            <a:gdLst/>
            <a:ahLst/>
            <a:cxnLst/>
            <a:rect l="l" t="t" r="r" b="b"/>
            <a:pathLst>
              <a:path w="831942" h="831942">
                <a:moveTo>
                  <a:pt x="0" y="0"/>
                </a:moveTo>
                <a:lnTo>
                  <a:pt x="831941" y="0"/>
                </a:lnTo>
                <a:lnTo>
                  <a:pt x="831941" y="831941"/>
                </a:lnTo>
                <a:lnTo>
                  <a:pt x="0" y="831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6291217" y="5704713"/>
            <a:ext cx="742628" cy="612622"/>
          </a:xfrm>
          <a:custGeom>
            <a:avLst/>
            <a:gdLst/>
            <a:ahLst/>
            <a:cxnLst/>
            <a:rect l="l" t="t" r="r" b="b"/>
            <a:pathLst>
              <a:path w="742628" h="612622">
                <a:moveTo>
                  <a:pt x="0" y="0"/>
                </a:moveTo>
                <a:lnTo>
                  <a:pt x="742628" y="0"/>
                </a:lnTo>
                <a:lnTo>
                  <a:pt x="742628" y="612622"/>
                </a:lnTo>
                <a:lnTo>
                  <a:pt x="0" y="612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7488476" y="3148007"/>
            <a:ext cx="1006367" cy="1014773"/>
          </a:xfrm>
          <a:custGeom>
            <a:avLst/>
            <a:gdLst/>
            <a:ahLst/>
            <a:cxnLst/>
            <a:rect l="l" t="t" r="r" b="b"/>
            <a:pathLst>
              <a:path w="1006367" h="1014773">
                <a:moveTo>
                  <a:pt x="0" y="0"/>
                </a:moveTo>
                <a:lnTo>
                  <a:pt x="1006366" y="0"/>
                </a:lnTo>
                <a:lnTo>
                  <a:pt x="1006366" y="1014772"/>
                </a:lnTo>
                <a:lnTo>
                  <a:pt x="0" y="10147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8288853" y="4705176"/>
            <a:ext cx="1752673" cy="2313810"/>
          </a:xfrm>
          <a:custGeom>
            <a:avLst/>
            <a:gdLst/>
            <a:ahLst/>
            <a:cxnLst/>
            <a:rect l="l" t="t" r="r" b="b"/>
            <a:pathLst>
              <a:path w="1752673" h="2313810">
                <a:moveTo>
                  <a:pt x="0" y="0"/>
                </a:moveTo>
                <a:lnTo>
                  <a:pt x="1752673" y="0"/>
                </a:lnTo>
                <a:lnTo>
                  <a:pt x="1752673" y="2313810"/>
                </a:lnTo>
                <a:lnTo>
                  <a:pt x="0" y="23138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8" name="Group 8"/>
          <p:cNvGrpSpPr/>
          <p:nvPr/>
        </p:nvGrpSpPr>
        <p:grpSpPr>
          <a:xfrm>
            <a:off x="14199675" y="1042139"/>
            <a:ext cx="3059625" cy="934738"/>
            <a:chOff x="0" y="0"/>
            <a:chExt cx="4079499" cy="1246318"/>
          </a:xfrm>
        </p:grpSpPr>
        <p:sp>
          <p:nvSpPr>
            <p:cNvPr id="9" name="Freeform 9"/>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15"/>
              <a:stretch>
                <a:fillRect/>
              </a:stretch>
            </a:blipFill>
          </p:spPr>
        </p:sp>
        <p:sp>
          <p:nvSpPr>
            <p:cNvPr id="10" name="Freeform 10"/>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6"/>
              <a:stretch>
                <a:fillRect/>
              </a:stretch>
            </a:blipFill>
          </p:spPr>
        </p:sp>
        <p:sp>
          <p:nvSpPr>
            <p:cNvPr id="11" name="Freeform 11"/>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7"/>
              <a:stretch>
                <a:fillRect/>
              </a:stretch>
            </a:blipFill>
          </p:spPr>
        </p:sp>
      </p:grpSp>
      <p:sp>
        <p:nvSpPr>
          <p:cNvPr id="12" name="Freeform 12"/>
          <p:cNvSpPr/>
          <p:nvPr/>
        </p:nvSpPr>
        <p:spPr>
          <a:xfrm>
            <a:off x="11437721" y="6488736"/>
            <a:ext cx="410732" cy="424529"/>
          </a:xfrm>
          <a:custGeom>
            <a:avLst/>
            <a:gdLst/>
            <a:ahLst/>
            <a:cxnLst/>
            <a:rect l="l" t="t" r="r" b="b"/>
            <a:pathLst>
              <a:path w="410732" h="424529">
                <a:moveTo>
                  <a:pt x="0" y="0"/>
                </a:moveTo>
                <a:lnTo>
                  <a:pt x="410732" y="0"/>
                </a:lnTo>
                <a:lnTo>
                  <a:pt x="410732" y="424529"/>
                </a:lnTo>
                <a:lnTo>
                  <a:pt x="0" y="4245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TextBox 13"/>
          <p:cNvSpPr txBox="1"/>
          <p:nvPr/>
        </p:nvSpPr>
        <p:spPr>
          <a:xfrm>
            <a:off x="2549262" y="2814632"/>
            <a:ext cx="3765361" cy="333375"/>
          </a:xfrm>
          <a:prstGeom prst="rect">
            <a:avLst/>
          </a:prstGeom>
        </p:spPr>
        <p:txBody>
          <a:bodyPr lIns="0" tIns="0" rIns="0" bIns="0" rtlCol="0" anchor="t">
            <a:spAutoFit/>
          </a:bodyPr>
          <a:lstStyle/>
          <a:p>
            <a:pPr algn="r">
              <a:lnSpc>
                <a:spcPts val="2399"/>
              </a:lnSpc>
            </a:pPr>
            <a:r>
              <a:rPr lang="en-US" sz="1999">
                <a:solidFill>
                  <a:srgbClr val="78AAE1"/>
                </a:solidFill>
                <a:latin typeface="Arial Bold Italics"/>
              </a:rPr>
              <a:t>Enhanced Security</a:t>
            </a:r>
          </a:p>
        </p:txBody>
      </p:sp>
      <p:sp>
        <p:nvSpPr>
          <p:cNvPr id="14" name="TextBox 14"/>
          <p:cNvSpPr txBox="1"/>
          <p:nvPr/>
        </p:nvSpPr>
        <p:spPr>
          <a:xfrm>
            <a:off x="2549262" y="3272712"/>
            <a:ext cx="3765361" cy="628650"/>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404040"/>
                </a:solidFill>
                <a:latin typeface="Arial"/>
              </a:rPr>
              <a:t>Memungkinkan penerapan langkah - langkah kemanan</a:t>
            </a:r>
          </a:p>
        </p:txBody>
      </p:sp>
      <p:sp>
        <p:nvSpPr>
          <p:cNvPr id="15" name="TextBox 15"/>
          <p:cNvSpPr txBox="1"/>
          <p:nvPr/>
        </p:nvSpPr>
        <p:spPr>
          <a:xfrm>
            <a:off x="736856" y="5272962"/>
            <a:ext cx="4322893" cy="333375"/>
          </a:xfrm>
          <a:prstGeom prst="rect">
            <a:avLst/>
          </a:prstGeom>
        </p:spPr>
        <p:txBody>
          <a:bodyPr lIns="0" tIns="0" rIns="0" bIns="0" rtlCol="0" anchor="t">
            <a:spAutoFit/>
          </a:bodyPr>
          <a:lstStyle/>
          <a:p>
            <a:pPr algn="r">
              <a:lnSpc>
                <a:spcPts val="2399"/>
              </a:lnSpc>
            </a:pPr>
            <a:r>
              <a:rPr lang="en-US" sz="1999">
                <a:solidFill>
                  <a:srgbClr val="78AAE1"/>
                </a:solidFill>
                <a:latin typeface="Arial Bold Italics"/>
              </a:rPr>
              <a:t>Improved Availability &amp; Reliability</a:t>
            </a:r>
          </a:p>
        </p:txBody>
      </p:sp>
      <p:sp>
        <p:nvSpPr>
          <p:cNvPr id="16" name="TextBox 16"/>
          <p:cNvSpPr txBox="1"/>
          <p:nvPr/>
        </p:nvSpPr>
        <p:spPr>
          <a:xfrm>
            <a:off x="1294388" y="5652787"/>
            <a:ext cx="3765361" cy="628650"/>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404040"/>
                </a:solidFill>
                <a:latin typeface="Arial"/>
              </a:rPr>
              <a:t>Mendistribusikan beban kerja ke berbagai sumber daya</a:t>
            </a:r>
          </a:p>
        </p:txBody>
      </p:sp>
      <p:sp>
        <p:nvSpPr>
          <p:cNvPr id="17" name="TextBox 17"/>
          <p:cNvSpPr txBox="1"/>
          <p:nvPr/>
        </p:nvSpPr>
        <p:spPr>
          <a:xfrm>
            <a:off x="2731821" y="7566496"/>
            <a:ext cx="3765361" cy="333375"/>
          </a:xfrm>
          <a:prstGeom prst="rect">
            <a:avLst/>
          </a:prstGeom>
        </p:spPr>
        <p:txBody>
          <a:bodyPr lIns="0" tIns="0" rIns="0" bIns="0" rtlCol="0" anchor="t">
            <a:spAutoFit/>
          </a:bodyPr>
          <a:lstStyle/>
          <a:p>
            <a:pPr algn="r">
              <a:lnSpc>
                <a:spcPts val="2399"/>
              </a:lnSpc>
            </a:pPr>
            <a:r>
              <a:rPr lang="en-US" sz="1999">
                <a:solidFill>
                  <a:srgbClr val="78AAE1"/>
                </a:solidFill>
                <a:latin typeface="Arial Bold Italics"/>
              </a:rPr>
              <a:t>Flexibility &amp; Agility</a:t>
            </a:r>
          </a:p>
        </p:txBody>
      </p:sp>
      <p:sp>
        <p:nvSpPr>
          <p:cNvPr id="18" name="TextBox 18"/>
          <p:cNvSpPr txBox="1"/>
          <p:nvPr/>
        </p:nvSpPr>
        <p:spPr>
          <a:xfrm>
            <a:off x="2424217" y="8029462"/>
            <a:ext cx="4380569" cy="1371600"/>
          </a:xfrm>
          <a:prstGeom prst="rect">
            <a:avLst/>
          </a:prstGeom>
        </p:spPr>
        <p:txBody>
          <a:bodyPr lIns="0" tIns="0" rIns="0" bIns="0" rtlCol="0" anchor="t">
            <a:spAutoFit/>
          </a:bodyPr>
          <a:lstStyle/>
          <a:p>
            <a:pPr marL="388620" lvl="1" indent="-194310">
              <a:lnSpc>
                <a:spcPts val="2160"/>
              </a:lnSpc>
              <a:buFont typeface="Arial"/>
              <a:buChar char="•"/>
            </a:pPr>
            <a:r>
              <a:rPr lang="en-US" sz="1800">
                <a:solidFill>
                  <a:srgbClr val="404040"/>
                </a:solidFill>
                <a:latin typeface="Arial"/>
              </a:rPr>
              <a:t>Respons cepat terhadap perubahan kebutuhan bisnis</a:t>
            </a:r>
          </a:p>
          <a:p>
            <a:pPr marL="388620" lvl="1" indent="-194310">
              <a:lnSpc>
                <a:spcPts val="2160"/>
              </a:lnSpc>
              <a:buFont typeface="Arial"/>
              <a:buChar char="•"/>
            </a:pPr>
            <a:r>
              <a:rPr lang="en-US" sz="1800">
                <a:solidFill>
                  <a:srgbClr val="404040"/>
                </a:solidFill>
                <a:latin typeface="Arial"/>
              </a:rPr>
              <a:t>Beradaptasi dengan kondisi pasar baru dengan menyediakan sumber daya yang dapat diakses sesuai kebutuhan</a:t>
            </a:r>
          </a:p>
        </p:txBody>
      </p:sp>
      <p:sp>
        <p:nvSpPr>
          <p:cNvPr id="19" name="TextBox 19"/>
          <p:cNvSpPr txBox="1"/>
          <p:nvPr/>
        </p:nvSpPr>
        <p:spPr>
          <a:xfrm>
            <a:off x="11746070" y="7861771"/>
            <a:ext cx="3765361" cy="333375"/>
          </a:xfrm>
          <a:prstGeom prst="rect">
            <a:avLst/>
          </a:prstGeom>
        </p:spPr>
        <p:txBody>
          <a:bodyPr lIns="0" tIns="0" rIns="0" bIns="0" rtlCol="0" anchor="t">
            <a:spAutoFit/>
          </a:bodyPr>
          <a:lstStyle/>
          <a:p>
            <a:pPr algn="l">
              <a:lnSpc>
                <a:spcPts val="2399"/>
              </a:lnSpc>
            </a:pPr>
            <a:r>
              <a:rPr lang="en-US" sz="1999">
                <a:solidFill>
                  <a:srgbClr val="78AAE1"/>
                </a:solidFill>
                <a:latin typeface="Arial Bold Italics"/>
              </a:rPr>
              <a:t>Improved Perfomance</a:t>
            </a:r>
          </a:p>
        </p:txBody>
      </p:sp>
      <p:sp>
        <p:nvSpPr>
          <p:cNvPr id="20" name="TextBox 20"/>
          <p:cNvSpPr txBox="1"/>
          <p:nvPr/>
        </p:nvSpPr>
        <p:spPr>
          <a:xfrm>
            <a:off x="11746070" y="8241597"/>
            <a:ext cx="5513231" cy="1514475"/>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404040"/>
                </a:solidFill>
                <a:latin typeface="Arial"/>
              </a:rPr>
              <a:t>Menambah atau mengurangi sumber daya secara langsung</a:t>
            </a:r>
          </a:p>
          <a:p>
            <a:pPr marL="431799" lvl="1" indent="-215899" algn="l">
              <a:lnSpc>
                <a:spcPts val="2399"/>
              </a:lnSpc>
              <a:buFont typeface="Arial"/>
              <a:buChar char="•"/>
            </a:pPr>
            <a:r>
              <a:rPr lang="en-US" sz="1999">
                <a:solidFill>
                  <a:srgbClr val="404040"/>
                </a:solidFill>
                <a:latin typeface="Arial"/>
              </a:rPr>
              <a:t>Menghindari hambatan dan memastikan bahwa aplikasi dan layanan Anda selalu berjalan dengan optimal</a:t>
            </a:r>
          </a:p>
        </p:txBody>
      </p:sp>
      <p:sp>
        <p:nvSpPr>
          <p:cNvPr id="21" name="TextBox 21"/>
          <p:cNvSpPr txBox="1"/>
          <p:nvPr/>
        </p:nvSpPr>
        <p:spPr>
          <a:xfrm>
            <a:off x="12845206" y="5434991"/>
            <a:ext cx="3765361" cy="333321"/>
          </a:xfrm>
          <a:prstGeom prst="rect">
            <a:avLst/>
          </a:prstGeom>
        </p:spPr>
        <p:txBody>
          <a:bodyPr lIns="0" tIns="0" rIns="0" bIns="0" rtlCol="0" anchor="t">
            <a:spAutoFit/>
          </a:bodyPr>
          <a:lstStyle/>
          <a:p>
            <a:pPr algn="l">
              <a:lnSpc>
                <a:spcPts val="2399"/>
              </a:lnSpc>
            </a:pPr>
            <a:r>
              <a:rPr lang="en-US" sz="1999">
                <a:solidFill>
                  <a:srgbClr val="78AAE1"/>
                </a:solidFill>
                <a:latin typeface="Arial Bold"/>
              </a:rPr>
              <a:t>Cost Saving</a:t>
            </a:r>
          </a:p>
        </p:txBody>
      </p:sp>
      <p:sp>
        <p:nvSpPr>
          <p:cNvPr id="22" name="TextBox 22"/>
          <p:cNvSpPr txBox="1"/>
          <p:nvPr/>
        </p:nvSpPr>
        <p:spPr>
          <a:xfrm>
            <a:off x="12845206" y="5875932"/>
            <a:ext cx="4670668" cy="1514475"/>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404040"/>
                </a:solidFill>
                <a:latin typeface="Arial"/>
              </a:rPr>
              <a:t>Menghindari pengeluaran berlebihan untuk perangkat keras atau infrastruktur yang tidak perlu</a:t>
            </a:r>
          </a:p>
          <a:p>
            <a:pPr marL="431799" lvl="1" indent="-215899" algn="l">
              <a:lnSpc>
                <a:spcPts val="2399"/>
              </a:lnSpc>
              <a:buFont typeface="Arial"/>
              <a:buChar char="•"/>
            </a:pPr>
            <a:r>
              <a:rPr lang="en-US" sz="1999">
                <a:solidFill>
                  <a:srgbClr val="404040"/>
                </a:solidFill>
                <a:latin typeface="Arial"/>
              </a:rPr>
              <a:t>Mengoptimalkan penggunaan sumber daya</a:t>
            </a:r>
          </a:p>
        </p:txBody>
      </p:sp>
      <p:sp>
        <p:nvSpPr>
          <p:cNvPr id="23" name="TextBox 23"/>
          <p:cNvSpPr txBox="1"/>
          <p:nvPr/>
        </p:nvSpPr>
        <p:spPr>
          <a:xfrm>
            <a:off x="583772" y="820588"/>
            <a:ext cx="13417095"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Benefits of Scalability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39743" y="2224778"/>
            <a:ext cx="425152" cy="3679602"/>
          </a:xfrm>
          <a:custGeom>
            <a:avLst/>
            <a:gdLst/>
            <a:ahLst/>
            <a:cxnLst/>
            <a:rect l="l" t="t" r="r" b="b"/>
            <a:pathLst>
              <a:path w="425152" h="3679602">
                <a:moveTo>
                  <a:pt x="0" y="0"/>
                </a:moveTo>
                <a:lnTo>
                  <a:pt x="425153" y="0"/>
                </a:lnTo>
                <a:lnTo>
                  <a:pt x="425153" y="3679602"/>
                </a:lnTo>
                <a:lnTo>
                  <a:pt x="0" y="3679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2232203"/>
            <a:ext cx="6839743" cy="3312367"/>
            <a:chOff x="0" y="0"/>
            <a:chExt cx="9119658" cy="4416490"/>
          </a:xfrm>
        </p:grpSpPr>
        <p:sp>
          <p:nvSpPr>
            <p:cNvPr id="4" name="Freeform 4"/>
            <p:cNvSpPr/>
            <p:nvPr/>
          </p:nvSpPr>
          <p:spPr>
            <a:xfrm>
              <a:off x="0" y="0"/>
              <a:ext cx="9119616" cy="4416552"/>
            </a:xfrm>
            <a:custGeom>
              <a:avLst/>
              <a:gdLst/>
              <a:ahLst/>
              <a:cxnLst/>
              <a:rect l="l" t="t" r="r" b="b"/>
              <a:pathLst>
                <a:path w="9119616" h="4416552">
                  <a:moveTo>
                    <a:pt x="0" y="0"/>
                  </a:moveTo>
                  <a:lnTo>
                    <a:pt x="9119616" y="0"/>
                  </a:lnTo>
                  <a:lnTo>
                    <a:pt x="9119616" y="4416552"/>
                  </a:lnTo>
                  <a:lnTo>
                    <a:pt x="0" y="4416552"/>
                  </a:lnTo>
                  <a:close/>
                </a:path>
              </a:pathLst>
            </a:custGeom>
            <a:solidFill>
              <a:srgbClr val="4472C4"/>
            </a:solidFill>
          </p:spPr>
        </p:sp>
      </p:grpSp>
      <p:sp>
        <p:nvSpPr>
          <p:cNvPr id="5" name="TextBox 5"/>
          <p:cNvSpPr txBox="1"/>
          <p:nvPr/>
        </p:nvSpPr>
        <p:spPr>
          <a:xfrm>
            <a:off x="1939586" y="6732722"/>
            <a:ext cx="14408828" cy="1552250"/>
          </a:xfrm>
          <a:prstGeom prst="rect">
            <a:avLst/>
          </a:prstGeom>
        </p:spPr>
        <p:txBody>
          <a:bodyPr lIns="0" tIns="0" rIns="0" bIns="0" rtlCol="0" anchor="t">
            <a:spAutoFit/>
          </a:bodyPr>
          <a:lstStyle/>
          <a:p>
            <a:pPr algn="ctr">
              <a:lnSpc>
                <a:spcPts val="3959"/>
              </a:lnSpc>
            </a:pPr>
            <a:r>
              <a:rPr lang="en-US" sz="3299">
                <a:solidFill>
                  <a:srgbClr val="404040"/>
                </a:solidFill>
                <a:latin typeface="Arial"/>
              </a:rPr>
              <a:t>Ada tiga jenis utama skalabilitas cloud: skalabilitas horizontal, skalabilitas vertikal, dan skalabilitas hibrida. Setiap jenis menawarkan manfaat yang unik dan dirancang untuk memenuhi kebutuhan bisnis yang berbeda.</a:t>
            </a:r>
          </a:p>
        </p:txBody>
      </p:sp>
      <p:sp>
        <p:nvSpPr>
          <p:cNvPr id="6" name="TextBox 6"/>
          <p:cNvSpPr txBox="1"/>
          <p:nvPr/>
        </p:nvSpPr>
        <p:spPr>
          <a:xfrm>
            <a:off x="1252535" y="3083504"/>
            <a:ext cx="4334673" cy="1847850"/>
          </a:xfrm>
          <a:prstGeom prst="rect">
            <a:avLst/>
          </a:prstGeom>
        </p:spPr>
        <p:txBody>
          <a:bodyPr lIns="0" tIns="0" rIns="0" bIns="0" rtlCol="0" anchor="t">
            <a:spAutoFit/>
          </a:bodyPr>
          <a:lstStyle/>
          <a:p>
            <a:pPr algn="l">
              <a:lnSpc>
                <a:spcPts val="6899"/>
              </a:lnSpc>
            </a:pPr>
            <a:r>
              <a:rPr lang="en-US" sz="5749">
                <a:solidFill>
                  <a:srgbClr val="FFFFFF"/>
                </a:solidFill>
                <a:latin typeface="Arial Bold Italics"/>
              </a:rPr>
              <a:t>Type of Scalability</a:t>
            </a:r>
          </a:p>
        </p:txBody>
      </p:sp>
      <p:grpSp>
        <p:nvGrpSpPr>
          <p:cNvPr id="7" name="Group 7"/>
          <p:cNvGrpSpPr/>
          <p:nvPr/>
        </p:nvGrpSpPr>
        <p:grpSpPr>
          <a:xfrm>
            <a:off x="14199675" y="1042139"/>
            <a:ext cx="3059625" cy="934738"/>
            <a:chOff x="0" y="0"/>
            <a:chExt cx="4079499" cy="1246318"/>
          </a:xfrm>
        </p:grpSpPr>
        <p:sp>
          <p:nvSpPr>
            <p:cNvPr id="8" name="Freeform 8"/>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9" name="Freeform 9"/>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10" name="Freeform 10"/>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11" name="Freeform 11"/>
          <p:cNvSpPr/>
          <p:nvPr/>
        </p:nvSpPr>
        <p:spPr>
          <a:xfrm>
            <a:off x="7264896" y="2592080"/>
            <a:ext cx="11757059" cy="3312300"/>
          </a:xfrm>
          <a:custGeom>
            <a:avLst/>
            <a:gdLst/>
            <a:ahLst/>
            <a:cxnLst/>
            <a:rect l="l" t="t" r="r" b="b"/>
            <a:pathLst>
              <a:path w="11757059" h="3312300">
                <a:moveTo>
                  <a:pt x="0" y="0"/>
                </a:moveTo>
                <a:lnTo>
                  <a:pt x="11757059" y="0"/>
                </a:lnTo>
                <a:lnTo>
                  <a:pt x="11757059" y="3312300"/>
                </a:lnTo>
                <a:lnTo>
                  <a:pt x="0" y="3312300"/>
                </a:lnTo>
                <a:lnTo>
                  <a:pt x="0" y="0"/>
                </a:lnTo>
                <a:close/>
              </a:path>
            </a:pathLst>
          </a:custGeom>
          <a:blipFill>
            <a:blip r:embed="rId7"/>
            <a:stretch>
              <a:fillRect l="-3160" t="-78273" b="-13393"/>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0096" y="2637693"/>
            <a:ext cx="4851586" cy="7102106"/>
          </a:xfrm>
          <a:custGeom>
            <a:avLst/>
            <a:gdLst/>
            <a:ahLst/>
            <a:cxnLst/>
            <a:rect l="l" t="t" r="r" b="b"/>
            <a:pathLst>
              <a:path w="4851586" h="7102106">
                <a:moveTo>
                  <a:pt x="0" y="0"/>
                </a:moveTo>
                <a:lnTo>
                  <a:pt x="4851586" y="0"/>
                </a:lnTo>
                <a:lnTo>
                  <a:pt x="4851586" y="7102106"/>
                </a:lnTo>
                <a:lnTo>
                  <a:pt x="0" y="7102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292320" y="2847640"/>
            <a:ext cx="4512885" cy="6403013"/>
            <a:chOff x="0" y="0"/>
            <a:chExt cx="4530622" cy="6428180"/>
          </a:xfrm>
        </p:grpSpPr>
        <p:sp>
          <p:nvSpPr>
            <p:cNvPr id="4" name="Freeform 4"/>
            <p:cNvSpPr/>
            <p:nvPr/>
          </p:nvSpPr>
          <p:spPr>
            <a:xfrm>
              <a:off x="0" y="0"/>
              <a:ext cx="4530549" cy="6428108"/>
            </a:xfrm>
            <a:custGeom>
              <a:avLst/>
              <a:gdLst/>
              <a:ahLst/>
              <a:cxnLst/>
              <a:rect l="l" t="t" r="r" b="b"/>
              <a:pathLst>
                <a:path w="4530549" h="6428108">
                  <a:moveTo>
                    <a:pt x="0" y="1071351"/>
                  </a:moveTo>
                  <a:cubicBezTo>
                    <a:pt x="0" y="479638"/>
                    <a:pt x="323841" y="0"/>
                    <a:pt x="723353" y="0"/>
                  </a:cubicBezTo>
                  <a:lnTo>
                    <a:pt x="3807196" y="0"/>
                  </a:lnTo>
                  <a:cubicBezTo>
                    <a:pt x="4206708" y="0"/>
                    <a:pt x="4530549" y="479638"/>
                    <a:pt x="4530549" y="1071351"/>
                  </a:cubicBezTo>
                  <a:lnTo>
                    <a:pt x="4530549" y="5356757"/>
                  </a:lnTo>
                  <a:cubicBezTo>
                    <a:pt x="4530549" y="5948470"/>
                    <a:pt x="4206708" y="6428108"/>
                    <a:pt x="3807196" y="6428108"/>
                  </a:cubicBezTo>
                  <a:lnTo>
                    <a:pt x="723353" y="6428108"/>
                  </a:lnTo>
                  <a:cubicBezTo>
                    <a:pt x="323841" y="6428108"/>
                    <a:pt x="0" y="5948470"/>
                    <a:pt x="0" y="5356757"/>
                  </a:cubicBezTo>
                  <a:close/>
                </a:path>
              </a:pathLst>
            </a:custGeom>
            <a:solidFill>
              <a:srgbClr val="F79465"/>
            </a:solidFill>
          </p:spPr>
        </p:sp>
      </p:grpSp>
      <p:grpSp>
        <p:nvGrpSpPr>
          <p:cNvPr id="5" name="Group 5"/>
          <p:cNvGrpSpPr/>
          <p:nvPr/>
        </p:nvGrpSpPr>
        <p:grpSpPr>
          <a:xfrm>
            <a:off x="12304355" y="2847640"/>
            <a:ext cx="4512885" cy="2295860"/>
            <a:chOff x="0" y="0"/>
            <a:chExt cx="4530622" cy="2304883"/>
          </a:xfrm>
        </p:grpSpPr>
        <p:sp>
          <p:nvSpPr>
            <p:cNvPr id="6" name="Freeform 6"/>
            <p:cNvSpPr/>
            <p:nvPr/>
          </p:nvSpPr>
          <p:spPr>
            <a:xfrm>
              <a:off x="0" y="0"/>
              <a:ext cx="4530549" cy="2304858"/>
            </a:xfrm>
            <a:custGeom>
              <a:avLst/>
              <a:gdLst/>
              <a:ahLst/>
              <a:cxnLst/>
              <a:rect l="l" t="t" r="r" b="b"/>
              <a:pathLst>
                <a:path w="4530549" h="2304858">
                  <a:moveTo>
                    <a:pt x="0" y="384143"/>
                  </a:moveTo>
                  <a:cubicBezTo>
                    <a:pt x="0" y="171979"/>
                    <a:pt x="323841" y="0"/>
                    <a:pt x="723353" y="0"/>
                  </a:cubicBezTo>
                  <a:lnTo>
                    <a:pt x="3807196" y="0"/>
                  </a:lnTo>
                  <a:cubicBezTo>
                    <a:pt x="4206708" y="0"/>
                    <a:pt x="4530549" y="171979"/>
                    <a:pt x="4530549" y="384143"/>
                  </a:cubicBezTo>
                  <a:lnTo>
                    <a:pt x="4530549" y="1920715"/>
                  </a:lnTo>
                  <a:cubicBezTo>
                    <a:pt x="4530549" y="2132879"/>
                    <a:pt x="4206708" y="2304858"/>
                    <a:pt x="3807196" y="2304858"/>
                  </a:cubicBezTo>
                  <a:lnTo>
                    <a:pt x="723353" y="2304858"/>
                  </a:lnTo>
                  <a:cubicBezTo>
                    <a:pt x="323841" y="2304858"/>
                    <a:pt x="0" y="2132879"/>
                    <a:pt x="0" y="1920715"/>
                  </a:cubicBezTo>
                  <a:close/>
                </a:path>
              </a:pathLst>
            </a:custGeom>
            <a:solidFill>
              <a:srgbClr val="F0D23F"/>
            </a:solidFill>
          </p:spPr>
        </p:sp>
      </p:grpSp>
      <p:grpSp>
        <p:nvGrpSpPr>
          <p:cNvPr id="7" name="Group 7"/>
          <p:cNvGrpSpPr/>
          <p:nvPr/>
        </p:nvGrpSpPr>
        <p:grpSpPr>
          <a:xfrm>
            <a:off x="12304355" y="5387161"/>
            <a:ext cx="4512885" cy="3863493"/>
            <a:chOff x="0" y="0"/>
            <a:chExt cx="4530622" cy="3878678"/>
          </a:xfrm>
        </p:grpSpPr>
        <p:sp>
          <p:nvSpPr>
            <p:cNvPr id="8" name="Freeform 8"/>
            <p:cNvSpPr/>
            <p:nvPr/>
          </p:nvSpPr>
          <p:spPr>
            <a:xfrm>
              <a:off x="0" y="0"/>
              <a:ext cx="4530549" cy="3878635"/>
            </a:xfrm>
            <a:custGeom>
              <a:avLst/>
              <a:gdLst/>
              <a:ahLst/>
              <a:cxnLst/>
              <a:rect l="l" t="t" r="r" b="b"/>
              <a:pathLst>
                <a:path w="4530549" h="3878635">
                  <a:moveTo>
                    <a:pt x="0" y="646439"/>
                  </a:moveTo>
                  <a:cubicBezTo>
                    <a:pt x="0" y="289407"/>
                    <a:pt x="323841" y="0"/>
                    <a:pt x="723353" y="0"/>
                  </a:cubicBezTo>
                  <a:lnTo>
                    <a:pt x="3807196" y="0"/>
                  </a:lnTo>
                  <a:cubicBezTo>
                    <a:pt x="4206708" y="0"/>
                    <a:pt x="4530549" y="289407"/>
                    <a:pt x="4530549" y="646439"/>
                  </a:cubicBezTo>
                  <a:lnTo>
                    <a:pt x="4530549" y="3232196"/>
                  </a:lnTo>
                  <a:cubicBezTo>
                    <a:pt x="4530549" y="3589228"/>
                    <a:pt x="4206708" y="3878635"/>
                    <a:pt x="3807196" y="3878635"/>
                  </a:cubicBezTo>
                  <a:lnTo>
                    <a:pt x="723353" y="3878635"/>
                  </a:lnTo>
                  <a:cubicBezTo>
                    <a:pt x="323841" y="3878635"/>
                    <a:pt x="0" y="3589228"/>
                    <a:pt x="0" y="3232196"/>
                  </a:cubicBezTo>
                  <a:close/>
                </a:path>
              </a:pathLst>
            </a:custGeom>
            <a:solidFill>
              <a:srgbClr val="54CBA0"/>
            </a:solidFill>
          </p:spPr>
        </p:sp>
      </p:grpSp>
      <p:sp>
        <p:nvSpPr>
          <p:cNvPr id="9" name="TextBox 9"/>
          <p:cNvSpPr txBox="1"/>
          <p:nvPr/>
        </p:nvSpPr>
        <p:spPr>
          <a:xfrm>
            <a:off x="7616040" y="3601601"/>
            <a:ext cx="3865444" cy="4847467"/>
          </a:xfrm>
          <a:prstGeom prst="rect">
            <a:avLst/>
          </a:prstGeom>
        </p:spPr>
        <p:txBody>
          <a:bodyPr lIns="0" tIns="0" rIns="0" bIns="0" rtlCol="0" anchor="t">
            <a:spAutoFit/>
          </a:bodyPr>
          <a:lstStyle/>
          <a:p>
            <a:pPr algn="ctr">
              <a:lnSpc>
                <a:spcPts val="2760"/>
              </a:lnSpc>
            </a:pPr>
            <a:r>
              <a:rPr lang="en-US" sz="2300">
                <a:solidFill>
                  <a:srgbClr val="FFFFFF"/>
                </a:solidFill>
                <a:latin typeface="Arial"/>
              </a:rPr>
              <a:t>Horizontal Scalability, juga dikenal sebagai scale-out, merujuk pada kemampuan untuk menambahkan lebih banyak</a:t>
            </a:r>
            <a:r>
              <a:rPr lang="en-US" sz="2300">
                <a:solidFill>
                  <a:srgbClr val="DB1F1B"/>
                </a:solidFill>
                <a:latin typeface="Arial"/>
              </a:rPr>
              <a:t> </a:t>
            </a:r>
            <a:r>
              <a:rPr lang="en-US" sz="2300">
                <a:solidFill>
                  <a:srgbClr val="DB1F1B"/>
                </a:solidFill>
                <a:latin typeface="Arial Bold"/>
              </a:rPr>
              <a:t>instance (salinan)</a:t>
            </a:r>
            <a:r>
              <a:rPr lang="en-US" sz="2300">
                <a:solidFill>
                  <a:srgbClr val="FFFFFF"/>
                </a:solidFill>
                <a:latin typeface="Arial"/>
              </a:rPr>
              <a:t> dari sumber daya yang sama ke dalam lingkungan cloud. Contohnya, Anda dapat menambahkan </a:t>
            </a:r>
            <a:r>
              <a:rPr lang="en-US" sz="2300">
                <a:solidFill>
                  <a:srgbClr val="DB1F1B"/>
                </a:solidFill>
                <a:latin typeface="Arial Bold"/>
              </a:rPr>
              <a:t>lebih banyak server</a:t>
            </a:r>
            <a:r>
              <a:rPr lang="en-US" sz="2300">
                <a:solidFill>
                  <a:srgbClr val="FFFFFF"/>
                </a:solidFill>
                <a:latin typeface="Arial Bold"/>
              </a:rPr>
              <a:t> </a:t>
            </a:r>
            <a:r>
              <a:rPr lang="en-US" sz="2300">
                <a:solidFill>
                  <a:srgbClr val="FFFFFF"/>
                </a:solidFill>
                <a:latin typeface="Arial"/>
              </a:rPr>
              <a:t>ke dalam lingkungan Anda jika Anda membutuhkan lebih banyak daya komputasi.</a:t>
            </a:r>
          </a:p>
          <a:p>
            <a:pPr algn="ctr">
              <a:lnSpc>
                <a:spcPts val="2760"/>
              </a:lnSpc>
            </a:pPr>
            <a:endParaRPr lang="en-US" sz="2300">
              <a:solidFill>
                <a:srgbClr val="FFFFFF"/>
              </a:solidFill>
              <a:latin typeface="Arial"/>
            </a:endParaRPr>
          </a:p>
        </p:txBody>
      </p:sp>
      <p:grpSp>
        <p:nvGrpSpPr>
          <p:cNvPr id="10" name="Group 10"/>
          <p:cNvGrpSpPr/>
          <p:nvPr/>
        </p:nvGrpSpPr>
        <p:grpSpPr>
          <a:xfrm>
            <a:off x="14199675" y="1042139"/>
            <a:ext cx="3059625" cy="934738"/>
            <a:chOff x="0" y="0"/>
            <a:chExt cx="4079499" cy="1246318"/>
          </a:xfrm>
        </p:grpSpPr>
        <p:sp>
          <p:nvSpPr>
            <p:cNvPr id="11" name="Freeform 11"/>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12" name="Freeform 12"/>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13" name="Freeform 13"/>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14" name="TextBox 14"/>
          <p:cNvSpPr txBox="1"/>
          <p:nvPr/>
        </p:nvSpPr>
        <p:spPr>
          <a:xfrm>
            <a:off x="583772" y="820601"/>
            <a:ext cx="13417095" cy="1147928"/>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Horizontal Scalability</a:t>
            </a:r>
          </a:p>
        </p:txBody>
      </p:sp>
      <p:sp>
        <p:nvSpPr>
          <p:cNvPr id="15" name="TextBox 15"/>
          <p:cNvSpPr txBox="1"/>
          <p:nvPr/>
        </p:nvSpPr>
        <p:spPr>
          <a:xfrm>
            <a:off x="12628076" y="3102057"/>
            <a:ext cx="3865444" cy="1761854"/>
          </a:xfrm>
          <a:prstGeom prst="rect">
            <a:avLst/>
          </a:prstGeom>
        </p:spPr>
        <p:txBody>
          <a:bodyPr lIns="0" tIns="0" rIns="0" bIns="0" rtlCol="0" anchor="t">
            <a:spAutoFit/>
          </a:bodyPr>
          <a:lstStyle/>
          <a:p>
            <a:pPr algn="ctr">
              <a:lnSpc>
                <a:spcPts val="2760"/>
              </a:lnSpc>
            </a:pPr>
            <a:r>
              <a:rPr lang="en-US" sz="2300">
                <a:solidFill>
                  <a:srgbClr val="FFFFFF"/>
                </a:solidFill>
                <a:latin typeface="Arial"/>
              </a:rPr>
              <a:t>Skalabilitas ini sering digunakan untuk menangani lalu lintas web atau kebutuhan pemrosesan data dalam skala besar.</a:t>
            </a:r>
          </a:p>
        </p:txBody>
      </p:sp>
      <p:sp>
        <p:nvSpPr>
          <p:cNvPr id="16" name="TextBox 16"/>
          <p:cNvSpPr txBox="1"/>
          <p:nvPr/>
        </p:nvSpPr>
        <p:spPr>
          <a:xfrm>
            <a:off x="12628076" y="5728476"/>
            <a:ext cx="3865444" cy="3133238"/>
          </a:xfrm>
          <a:prstGeom prst="rect">
            <a:avLst/>
          </a:prstGeom>
        </p:spPr>
        <p:txBody>
          <a:bodyPr lIns="0" tIns="0" rIns="0" bIns="0" rtlCol="0" anchor="t">
            <a:spAutoFit/>
          </a:bodyPr>
          <a:lstStyle/>
          <a:p>
            <a:pPr algn="ctr">
              <a:lnSpc>
                <a:spcPts val="2760"/>
              </a:lnSpc>
            </a:pPr>
            <a:r>
              <a:rPr lang="en-US" sz="2300">
                <a:solidFill>
                  <a:srgbClr val="FFFFFF"/>
                </a:solidFill>
                <a:latin typeface="Arial"/>
              </a:rPr>
              <a:t>Salah satu keuntungan utama dari skalabilitas horizontal adalah memungkinkan Anda untuk mencapai kekuatan pemrosesan dan kinerja yang lebih besar dengan mendistribusikan beban kerja ke beberapa sumber daya.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0096" y="2637693"/>
            <a:ext cx="4851586" cy="7102106"/>
          </a:xfrm>
          <a:custGeom>
            <a:avLst/>
            <a:gdLst/>
            <a:ahLst/>
            <a:cxnLst/>
            <a:rect l="l" t="t" r="r" b="b"/>
            <a:pathLst>
              <a:path w="4851586" h="7102106">
                <a:moveTo>
                  <a:pt x="0" y="0"/>
                </a:moveTo>
                <a:lnTo>
                  <a:pt x="4851586" y="0"/>
                </a:lnTo>
                <a:lnTo>
                  <a:pt x="4851586" y="7102106"/>
                </a:lnTo>
                <a:lnTo>
                  <a:pt x="0" y="7102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292320" y="2847640"/>
            <a:ext cx="4512885" cy="6403013"/>
            <a:chOff x="0" y="0"/>
            <a:chExt cx="4530622" cy="6428180"/>
          </a:xfrm>
        </p:grpSpPr>
        <p:sp>
          <p:nvSpPr>
            <p:cNvPr id="4" name="Freeform 4"/>
            <p:cNvSpPr/>
            <p:nvPr/>
          </p:nvSpPr>
          <p:spPr>
            <a:xfrm>
              <a:off x="0" y="0"/>
              <a:ext cx="4530549" cy="6428108"/>
            </a:xfrm>
            <a:custGeom>
              <a:avLst/>
              <a:gdLst/>
              <a:ahLst/>
              <a:cxnLst/>
              <a:rect l="l" t="t" r="r" b="b"/>
              <a:pathLst>
                <a:path w="4530549" h="6428108">
                  <a:moveTo>
                    <a:pt x="0" y="1071351"/>
                  </a:moveTo>
                  <a:cubicBezTo>
                    <a:pt x="0" y="479638"/>
                    <a:pt x="323841" y="0"/>
                    <a:pt x="723353" y="0"/>
                  </a:cubicBezTo>
                  <a:lnTo>
                    <a:pt x="3807196" y="0"/>
                  </a:lnTo>
                  <a:cubicBezTo>
                    <a:pt x="4206708" y="0"/>
                    <a:pt x="4530549" y="479638"/>
                    <a:pt x="4530549" y="1071351"/>
                  </a:cubicBezTo>
                  <a:lnTo>
                    <a:pt x="4530549" y="5356757"/>
                  </a:lnTo>
                  <a:cubicBezTo>
                    <a:pt x="4530549" y="5948470"/>
                    <a:pt x="4206708" y="6428108"/>
                    <a:pt x="3807196" y="6428108"/>
                  </a:cubicBezTo>
                  <a:lnTo>
                    <a:pt x="723353" y="6428108"/>
                  </a:lnTo>
                  <a:cubicBezTo>
                    <a:pt x="323841" y="6428108"/>
                    <a:pt x="0" y="5948470"/>
                    <a:pt x="0" y="5356757"/>
                  </a:cubicBezTo>
                  <a:close/>
                </a:path>
              </a:pathLst>
            </a:custGeom>
            <a:solidFill>
              <a:srgbClr val="F79465"/>
            </a:solidFill>
          </p:spPr>
        </p:sp>
      </p:grpSp>
      <p:grpSp>
        <p:nvGrpSpPr>
          <p:cNvPr id="5" name="Group 5"/>
          <p:cNvGrpSpPr/>
          <p:nvPr/>
        </p:nvGrpSpPr>
        <p:grpSpPr>
          <a:xfrm>
            <a:off x="12304355" y="2603068"/>
            <a:ext cx="4512885" cy="2701963"/>
            <a:chOff x="0" y="0"/>
            <a:chExt cx="4530622" cy="2712583"/>
          </a:xfrm>
        </p:grpSpPr>
        <p:sp>
          <p:nvSpPr>
            <p:cNvPr id="6" name="Freeform 6"/>
            <p:cNvSpPr/>
            <p:nvPr/>
          </p:nvSpPr>
          <p:spPr>
            <a:xfrm>
              <a:off x="0" y="0"/>
              <a:ext cx="4530549" cy="2712553"/>
            </a:xfrm>
            <a:custGeom>
              <a:avLst/>
              <a:gdLst/>
              <a:ahLst/>
              <a:cxnLst/>
              <a:rect l="l" t="t" r="r" b="b"/>
              <a:pathLst>
                <a:path w="4530549" h="2712553">
                  <a:moveTo>
                    <a:pt x="0" y="452092"/>
                  </a:moveTo>
                  <a:cubicBezTo>
                    <a:pt x="0" y="202399"/>
                    <a:pt x="323841" y="0"/>
                    <a:pt x="723353" y="0"/>
                  </a:cubicBezTo>
                  <a:lnTo>
                    <a:pt x="3807196" y="0"/>
                  </a:lnTo>
                  <a:cubicBezTo>
                    <a:pt x="4206708" y="0"/>
                    <a:pt x="4530549" y="202399"/>
                    <a:pt x="4530549" y="452092"/>
                  </a:cubicBezTo>
                  <a:lnTo>
                    <a:pt x="4530549" y="2260461"/>
                  </a:lnTo>
                  <a:cubicBezTo>
                    <a:pt x="4530549" y="2510154"/>
                    <a:pt x="4206708" y="2712553"/>
                    <a:pt x="3807196" y="2712553"/>
                  </a:cubicBezTo>
                  <a:lnTo>
                    <a:pt x="723353" y="2712553"/>
                  </a:lnTo>
                  <a:cubicBezTo>
                    <a:pt x="323841" y="2712553"/>
                    <a:pt x="0" y="2510154"/>
                    <a:pt x="0" y="2260461"/>
                  </a:cubicBezTo>
                  <a:close/>
                </a:path>
              </a:pathLst>
            </a:custGeom>
            <a:solidFill>
              <a:srgbClr val="F0D23F"/>
            </a:solidFill>
          </p:spPr>
        </p:sp>
      </p:grpSp>
      <p:grpSp>
        <p:nvGrpSpPr>
          <p:cNvPr id="7" name="Group 7"/>
          <p:cNvGrpSpPr/>
          <p:nvPr/>
        </p:nvGrpSpPr>
        <p:grpSpPr>
          <a:xfrm>
            <a:off x="12304355" y="5631733"/>
            <a:ext cx="4512885" cy="3863493"/>
            <a:chOff x="0" y="0"/>
            <a:chExt cx="4530622" cy="3878678"/>
          </a:xfrm>
        </p:grpSpPr>
        <p:sp>
          <p:nvSpPr>
            <p:cNvPr id="8" name="Freeform 8"/>
            <p:cNvSpPr/>
            <p:nvPr/>
          </p:nvSpPr>
          <p:spPr>
            <a:xfrm>
              <a:off x="0" y="0"/>
              <a:ext cx="4530549" cy="3878635"/>
            </a:xfrm>
            <a:custGeom>
              <a:avLst/>
              <a:gdLst/>
              <a:ahLst/>
              <a:cxnLst/>
              <a:rect l="l" t="t" r="r" b="b"/>
              <a:pathLst>
                <a:path w="4530549" h="3878635">
                  <a:moveTo>
                    <a:pt x="0" y="646439"/>
                  </a:moveTo>
                  <a:cubicBezTo>
                    <a:pt x="0" y="289407"/>
                    <a:pt x="323841" y="0"/>
                    <a:pt x="723353" y="0"/>
                  </a:cubicBezTo>
                  <a:lnTo>
                    <a:pt x="3807196" y="0"/>
                  </a:lnTo>
                  <a:cubicBezTo>
                    <a:pt x="4206708" y="0"/>
                    <a:pt x="4530549" y="289407"/>
                    <a:pt x="4530549" y="646439"/>
                  </a:cubicBezTo>
                  <a:lnTo>
                    <a:pt x="4530549" y="3232196"/>
                  </a:lnTo>
                  <a:cubicBezTo>
                    <a:pt x="4530549" y="3589228"/>
                    <a:pt x="4206708" y="3878635"/>
                    <a:pt x="3807196" y="3878635"/>
                  </a:cubicBezTo>
                  <a:lnTo>
                    <a:pt x="723353" y="3878635"/>
                  </a:lnTo>
                  <a:cubicBezTo>
                    <a:pt x="323841" y="3878635"/>
                    <a:pt x="0" y="3589228"/>
                    <a:pt x="0" y="3232196"/>
                  </a:cubicBezTo>
                  <a:close/>
                </a:path>
              </a:pathLst>
            </a:custGeom>
            <a:solidFill>
              <a:srgbClr val="54CBA0"/>
            </a:solidFill>
          </p:spPr>
        </p:sp>
      </p:grpSp>
      <p:sp>
        <p:nvSpPr>
          <p:cNvPr id="9" name="TextBox 9"/>
          <p:cNvSpPr txBox="1"/>
          <p:nvPr/>
        </p:nvSpPr>
        <p:spPr>
          <a:xfrm>
            <a:off x="7616040" y="3959172"/>
            <a:ext cx="3865444" cy="4161775"/>
          </a:xfrm>
          <a:prstGeom prst="rect">
            <a:avLst/>
          </a:prstGeom>
        </p:spPr>
        <p:txBody>
          <a:bodyPr lIns="0" tIns="0" rIns="0" bIns="0" rtlCol="0" anchor="t">
            <a:spAutoFit/>
          </a:bodyPr>
          <a:lstStyle/>
          <a:p>
            <a:pPr algn="ctr">
              <a:lnSpc>
                <a:spcPts val="2760"/>
              </a:lnSpc>
            </a:pPr>
            <a:r>
              <a:rPr lang="en-US" sz="2300">
                <a:solidFill>
                  <a:srgbClr val="FFFFFF"/>
                </a:solidFill>
                <a:latin typeface="Arial"/>
              </a:rPr>
              <a:t>Skalabilitas vertikal, juga dikenal sebagai scale-up, merujuk pada kemampuan untuk menambahkan lebih banyak </a:t>
            </a:r>
            <a:r>
              <a:rPr lang="en-US" sz="2300">
                <a:solidFill>
                  <a:srgbClr val="FFFFFF"/>
                </a:solidFill>
                <a:latin typeface="Arial Bold"/>
              </a:rPr>
              <a:t>sumber daya</a:t>
            </a:r>
            <a:r>
              <a:rPr lang="en-US" sz="2300">
                <a:solidFill>
                  <a:srgbClr val="DB1F1B"/>
                </a:solidFill>
                <a:latin typeface="Arial Bold"/>
              </a:rPr>
              <a:t> </a:t>
            </a:r>
            <a:r>
              <a:rPr lang="en-US" sz="2300">
                <a:solidFill>
                  <a:srgbClr val="FFFFFF"/>
                </a:solidFill>
                <a:latin typeface="Arial Bold"/>
              </a:rPr>
              <a:t>ke</a:t>
            </a:r>
            <a:r>
              <a:rPr lang="en-US" sz="2300">
                <a:solidFill>
                  <a:srgbClr val="FFFFFF"/>
                </a:solidFill>
                <a:latin typeface="Arial"/>
              </a:rPr>
              <a:t> dalam instance yang ada. Misalnya, jika Anda membutuhkan lebih banyak daya komputasi, Anda dapat menambahkan</a:t>
            </a:r>
            <a:r>
              <a:rPr lang="en-US" sz="2300">
                <a:solidFill>
                  <a:srgbClr val="DB1F1B"/>
                </a:solidFill>
                <a:latin typeface="Arial Bold"/>
              </a:rPr>
              <a:t> CPU, RAM, atau penyimpanan</a:t>
            </a:r>
            <a:r>
              <a:rPr lang="en-US" sz="2300">
                <a:solidFill>
                  <a:srgbClr val="FFFFFF"/>
                </a:solidFill>
                <a:latin typeface="Arial"/>
              </a:rPr>
              <a:t> ke dalam server yang sudah ada.</a:t>
            </a:r>
          </a:p>
        </p:txBody>
      </p:sp>
      <p:grpSp>
        <p:nvGrpSpPr>
          <p:cNvPr id="10" name="Group 10"/>
          <p:cNvGrpSpPr/>
          <p:nvPr/>
        </p:nvGrpSpPr>
        <p:grpSpPr>
          <a:xfrm>
            <a:off x="14199675" y="1042139"/>
            <a:ext cx="3059625" cy="934738"/>
            <a:chOff x="0" y="0"/>
            <a:chExt cx="4079499" cy="1246318"/>
          </a:xfrm>
        </p:grpSpPr>
        <p:sp>
          <p:nvSpPr>
            <p:cNvPr id="11" name="Freeform 11"/>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12" name="Freeform 12"/>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13" name="Freeform 13"/>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14" name="TextBox 14"/>
          <p:cNvSpPr txBox="1"/>
          <p:nvPr/>
        </p:nvSpPr>
        <p:spPr>
          <a:xfrm>
            <a:off x="583772" y="820601"/>
            <a:ext cx="13417095" cy="1147928"/>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Vertical Scalability</a:t>
            </a:r>
          </a:p>
        </p:txBody>
      </p:sp>
      <p:sp>
        <p:nvSpPr>
          <p:cNvPr id="15" name="TextBox 15"/>
          <p:cNvSpPr txBox="1"/>
          <p:nvPr/>
        </p:nvSpPr>
        <p:spPr>
          <a:xfrm>
            <a:off x="12628076" y="2857484"/>
            <a:ext cx="3865444" cy="2447546"/>
          </a:xfrm>
          <a:prstGeom prst="rect">
            <a:avLst/>
          </a:prstGeom>
        </p:spPr>
        <p:txBody>
          <a:bodyPr lIns="0" tIns="0" rIns="0" bIns="0" rtlCol="0" anchor="t">
            <a:spAutoFit/>
          </a:bodyPr>
          <a:lstStyle/>
          <a:p>
            <a:pPr algn="ctr">
              <a:lnSpc>
                <a:spcPts val="2760"/>
              </a:lnSpc>
            </a:pPr>
            <a:r>
              <a:rPr lang="en-US" sz="2300">
                <a:solidFill>
                  <a:srgbClr val="FFFFFF"/>
                </a:solidFill>
                <a:latin typeface="Arial"/>
              </a:rPr>
              <a:t>Skalabilitas ini sering digunakan untuk aplikasi yang memerlukan lebih banyak daya pemrosesan daripada yang dapat diatasi oleh satu instance tunggal.</a:t>
            </a:r>
          </a:p>
          <a:p>
            <a:pPr algn="ctr">
              <a:lnSpc>
                <a:spcPts val="2760"/>
              </a:lnSpc>
            </a:pPr>
            <a:endParaRPr lang="en-US" sz="2300">
              <a:solidFill>
                <a:srgbClr val="FFFFFF"/>
              </a:solidFill>
              <a:latin typeface="Arial"/>
            </a:endParaRPr>
          </a:p>
        </p:txBody>
      </p:sp>
      <p:sp>
        <p:nvSpPr>
          <p:cNvPr id="16" name="TextBox 16"/>
          <p:cNvSpPr txBox="1"/>
          <p:nvPr/>
        </p:nvSpPr>
        <p:spPr>
          <a:xfrm>
            <a:off x="12628076" y="5973048"/>
            <a:ext cx="3865444" cy="3133238"/>
          </a:xfrm>
          <a:prstGeom prst="rect">
            <a:avLst/>
          </a:prstGeom>
        </p:spPr>
        <p:txBody>
          <a:bodyPr lIns="0" tIns="0" rIns="0" bIns="0" rtlCol="0" anchor="t">
            <a:spAutoFit/>
          </a:bodyPr>
          <a:lstStyle/>
          <a:p>
            <a:pPr algn="ctr">
              <a:lnSpc>
                <a:spcPts val="2760"/>
              </a:lnSpc>
            </a:pPr>
            <a:r>
              <a:rPr lang="en-US" sz="2300">
                <a:solidFill>
                  <a:srgbClr val="FFFFFF"/>
                </a:solidFill>
                <a:latin typeface="Arial"/>
              </a:rPr>
              <a:t>Salah satu keuntungan utama dari skalabilitas vertikal adalah memungkinkan Anda untuk mengoptimalkan sumber daya yang sudah ada, yang dapat membantu Anda menghemat biaya dan mengurangi pemborosan.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0096" y="2637693"/>
            <a:ext cx="4851586" cy="7102106"/>
          </a:xfrm>
          <a:custGeom>
            <a:avLst/>
            <a:gdLst/>
            <a:ahLst/>
            <a:cxnLst/>
            <a:rect l="l" t="t" r="r" b="b"/>
            <a:pathLst>
              <a:path w="4851586" h="7102106">
                <a:moveTo>
                  <a:pt x="0" y="0"/>
                </a:moveTo>
                <a:lnTo>
                  <a:pt x="4851586" y="0"/>
                </a:lnTo>
                <a:lnTo>
                  <a:pt x="4851586" y="7102106"/>
                </a:lnTo>
                <a:lnTo>
                  <a:pt x="0" y="7102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292320" y="2847640"/>
            <a:ext cx="4512885" cy="3061907"/>
            <a:chOff x="0" y="0"/>
            <a:chExt cx="4530622" cy="3073942"/>
          </a:xfrm>
        </p:grpSpPr>
        <p:sp>
          <p:nvSpPr>
            <p:cNvPr id="4" name="Freeform 4"/>
            <p:cNvSpPr/>
            <p:nvPr/>
          </p:nvSpPr>
          <p:spPr>
            <a:xfrm>
              <a:off x="0" y="0"/>
              <a:ext cx="4530549" cy="3073908"/>
            </a:xfrm>
            <a:custGeom>
              <a:avLst/>
              <a:gdLst/>
              <a:ahLst/>
              <a:cxnLst/>
              <a:rect l="l" t="t" r="r" b="b"/>
              <a:pathLst>
                <a:path w="4530549" h="3073908">
                  <a:moveTo>
                    <a:pt x="0" y="512318"/>
                  </a:moveTo>
                  <a:cubicBezTo>
                    <a:pt x="0" y="229362"/>
                    <a:pt x="323841" y="0"/>
                    <a:pt x="723353" y="0"/>
                  </a:cubicBezTo>
                  <a:lnTo>
                    <a:pt x="3807196" y="0"/>
                  </a:lnTo>
                  <a:cubicBezTo>
                    <a:pt x="4206708" y="0"/>
                    <a:pt x="4530549" y="229362"/>
                    <a:pt x="4530549" y="512318"/>
                  </a:cubicBezTo>
                  <a:lnTo>
                    <a:pt x="4530549" y="2561590"/>
                  </a:lnTo>
                  <a:cubicBezTo>
                    <a:pt x="4530549" y="2844546"/>
                    <a:pt x="4206708" y="3073908"/>
                    <a:pt x="3807196" y="3073908"/>
                  </a:cubicBezTo>
                  <a:lnTo>
                    <a:pt x="723353" y="3073908"/>
                  </a:lnTo>
                  <a:cubicBezTo>
                    <a:pt x="323841" y="3073908"/>
                    <a:pt x="0" y="2844546"/>
                    <a:pt x="0" y="2561590"/>
                  </a:cubicBezTo>
                  <a:close/>
                </a:path>
              </a:pathLst>
            </a:custGeom>
            <a:solidFill>
              <a:srgbClr val="F79465"/>
            </a:solidFill>
          </p:spPr>
        </p:sp>
      </p:grpSp>
      <p:grpSp>
        <p:nvGrpSpPr>
          <p:cNvPr id="5" name="Group 5"/>
          <p:cNvGrpSpPr/>
          <p:nvPr/>
        </p:nvGrpSpPr>
        <p:grpSpPr>
          <a:xfrm>
            <a:off x="12528206" y="2847640"/>
            <a:ext cx="4512885" cy="3061907"/>
            <a:chOff x="0" y="0"/>
            <a:chExt cx="4530622" cy="3073942"/>
          </a:xfrm>
        </p:grpSpPr>
        <p:sp>
          <p:nvSpPr>
            <p:cNvPr id="6" name="Freeform 6"/>
            <p:cNvSpPr/>
            <p:nvPr/>
          </p:nvSpPr>
          <p:spPr>
            <a:xfrm>
              <a:off x="0" y="0"/>
              <a:ext cx="4530549" cy="3073908"/>
            </a:xfrm>
            <a:custGeom>
              <a:avLst/>
              <a:gdLst/>
              <a:ahLst/>
              <a:cxnLst/>
              <a:rect l="l" t="t" r="r" b="b"/>
              <a:pathLst>
                <a:path w="4530549" h="3073908">
                  <a:moveTo>
                    <a:pt x="0" y="512318"/>
                  </a:moveTo>
                  <a:cubicBezTo>
                    <a:pt x="0" y="229362"/>
                    <a:pt x="323841" y="0"/>
                    <a:pt x="723353" y="0"/>
                  </a:cubicBezTo>
                  <a:lnTo>
                    <a:pt x="3807196" y="0"/>
                  </a:lnTo>
                  <a:cubicBezTo>
                    <a:pt x="4206708" y="0"/>
                    <a:pt x="4530549" y="229362"/>
                    <a:pt x="4530549" y="512318"/>
                  </a:cubicBezTo>
                  <a:lnTo>
                    <a:pt x="4530549" y="2561590"/>
                  </a:lnTo>
                  <a:cubicBezTo>
                    <a:pt x="4530549" y="2844546"/>
                    <a:pt x="4206708" y="3073908"/>
                    <a:pt x="3807196" y="3073908"/>
                  </a:cubicBezTo>
                  <a:lnTo>
                    <a:pt x="723353" y="3073908"/>
                  </a:lnTo>
                  <a:cubicBezTo>
                    <a:pt x="323841" y="3073908"/>
                    <a:pt x="0" y="2844546"/>
                    <a:pt x="0" y="2561590"/>
                  </a:cubicBezTo>
                  <a:close/>
                </a:path>
              </a:pathLst>
            </a:custGeom>
            <a:solidFill>
              <a:srgbClr val="F0D23F"/>
            </a:solidFill>
          </p:spPr>
        </p:sp>
      </p:grpSp>
      <p:grpSp>
        <p:nvGrpSpPr>
          <p:cNvPr id="7" name="Group 7"/>
          <p:cNvGrpSpPr/>
          <p:nvPr/>
        </p:nvGrpSpPr>
        <p:grpSpPr>
          <a:xfrm>
            <a:off x="9887888" y="6319123"/>
            <a:ext cx="4512885" cy="3061907"/>
            <a:chOff x="0" y="0"/>
            <a:chExt cx="4530622" cy="3073942"/>
          </a:xfrm>
        </p:grpSpPr>
        <p:sp>
          <p:nvSpPr>
            <p:cNvPr id="8" name="Freeform 8"/>
            <p:cNvSpPr/>
            <p:nvPr/>
          </p:nvSpPr>
          <p:spPr>
            <a:xfrm>
              <a:off x="0" y="0"/>
              <a:ext cx="4530549" cy="3073908"/>
            </a:xfrm>
            <a:custGeom>
              <a:avLst/>
              <a:gdLst/>
              <a:ahLst/>
              <a:cxnLst/>
              <a:rect l="l" t="t" r="r" b="b"/>
              <a:pathLst>
                <a:path w="4530549" h="3073908">
                  <a:moveTo>
                    <a:pt x="0" y="512318"/>
                  </a:moveTo>
                  <a:cubicBezTo>
                    <a:pt x="0" y="229362"/>
                    <a:pt x="323841" y="0"/>
                    <a:pt x="723353" y="0"/>
                  </a:cubicBezTo>
                  <a:lnTo>
                    <a:pt x="3807196" y="0"/>
                  </a:lnTo>
                  <a:cubicBezTo>
                    <a:pt x="4206708" y="0"/>
                    <a:pt x="4530549" y="229362"/>
                    <a:pt x="4530549" y="512318"/>
                  </a:cubicBezTo>
                  <a:lnTo>
                    <a:pt x="4530549" y="2561590"/>
                  </a:lnTo>
                  <a:cubicBezTo>
                    <a:pt x="4530549" y="2844546"/>
                    <a:pt x="4206708" y="3073908"/>
                    <a:pt x="3807196" y="3073908"/>
                  </a:cubicBezTo>
                  <a:lnTo>
                    <a:pt x="723353" y="3073908"/>
                  </a:lnTo>
                  <a:cubicBezTo>
                    <a:pt x="323841" y="3073908"/>
                    <a:pt x="0" y="2844546"/>
                    <a:pt x="0" y="2561590"/>
                  </a:cubicBezTo>
                  <a:close/>
                </a:path>
              </a:pathLst>
            </a:custGeom>
            <a:solidFill>
              <a:srgbClr val="54CBA0"/>
            </a:solidFill>
          </p:spPr>
        </p:sp>
      </p:grpSp>
      <p:grpSp>
        <p:nvGrpSpPr>
          <p:cNvPr id="9" name="Group 9"/>
          <p:cNvGrpSpPr/>
          <p:nvPr/>
        </p:nvGrpSpPr>
        <p:grpSpPr>
          <a:xfrm>
            <a:off x="14199675" y="1042139"/>
            <a:ext cx="3059625" cy="934738"/>
            <a:chOff x="0" y="0"/>
            <a:chExt cx="4079499" cy="1246318"/>
          </a:xfrm>
        </p:grpSpPr>
        <p:sp>
          <p:nvSpPr>
            <p:cNvPr id="10" name="Freeform 10"/>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11" name="Freeform 11"/>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12" name="Freeform 12"/>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13" name="Freeform 13"/>
          <p:cNvSpPr/>
          <p:nvPr/>
        </p:nvSpPr>
        <p:spPr>
          <a:xfrm rot="-4764702">
            <a:off x="8130381" y="5817683"/>
            <a:ext cx="1839213" cy="1361018"/>
          </a:xfrm>
          <a:custGeom>
            <a:avLst/>
            <a:gdLst/>
            <a:ahLst/>
            <a:cxnLst/>
            <a:rect l="l" t="t" r="r" b="b"/>
            <a:pathLst>
              <a:path w="1839213" h="1361018">
                <a:moveTo>
                  <a:pt x="0" y="0"/>
                </a:moveTo>
                <a:lnTo>
                  <a:pt x="1839213" y="0"/>
                </a:lnTo>
                <a:lnTo>
                  <a:pt x="1839213" y="1361018"/>
                </a:lnTo>
                <a:lnTo>
                  <a:pt x="0" y="1361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7616040" y="4045808"/>
            <a:ext cx="3865444" cy="1076325"/>
          </a:xfrm>
          <a:prstGeom prst="rect">
            <a:avLst/>
          </a:prstGeom>
        </p:spPr>
        <p:txBody>
          <a:bodyPr lIns="0" tIns="0" rIns="0" bIns="0" rtlCol="0" anchor="t">
            <a:spAutoFit/>
          </a:bodyPr>
          <a:lstStyle/>
          <a:p>
            <a:pPr algn="ctr">
              <a:lnSpc>
                <a:spcPts val="2760"/>
              </a:lnSpc>
            </a:pPr>
            <a:r>
              <a:rPr lang="en-US" sz="2300">
                <a:solidFill>
                  <a:srgbClr val="FFFFFF"/>
                </a:solidFill>
                <a:latin typeface="Arial"/>
              </a:rPr>
              <a:t>Menambahkan lebih banyak instance atau mesin virtual ke infrastruktur cloud</a:t>
            </a:r>
          </a:p>
        </p:txBody>
      </p:sp>
      <p:sp>
        <p:nvSpPr>
          <p:cNvPr id="15" name="TextBox 15"/>
          <p:cNvSpPr txBox="1"/>
          <p:nvPr/>
        </p:nvSpPr>
        <p:spPr>
          <a:xfrm>
            <a:off x="7516171" y="3434297"/>
            <a:ext cx="4065183" cy="438150"/>
          </a:xfrm>
          <a:prstGeom prst="rect">
            <a:avLst/>
          </a:prstGeom>
        </p:spPr>
        <p:txBody>
          <a:bodyPr lIns="0" tIns="0" rIns="0" bIns="0" rtlCol="0" anchor="t">
            <a:spAutoFit/>
          </a:bodyPr>
          <a:lstStyle/>
          <a:p>
            <a:pPr algn="ctr">
              <a:lnSpc>
                <a:spcPts val="3000"/>
              </a:lnSpc>
            </a:pPr>
            <a:r>
              <a:rPr lang="en-US" sz="2500">
                <a:solidFill>
                  <a:srgbClr val="FFFFFF"/>
                </a:solidFill>
                <a:latin typeface="Arial Bold Italics"/>
              </a:rPr>
              <a:t>Horizontal Scalability</a:t>
            </a:r>
          </a:p>
        </p:txBody>
      </p:sp>
      <p:sp>
        <p:nvSpPr>
          <p:cNvPr id="16" name="TextBox 16"/>
          <p:cNvSpPr txBox="1"/>
          <p:nvPr/>
        </p:nvSpPr>
        <p:spPr>
          <a:xfrm>
            <a:off x="583772" y="820601"/>
            <a:ext cx="13417095" cy="1147928"/>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Hybrid Scalability</a:t>
            </a:r>
          </a:p>
        </p:txBody>
      </p:sp>
      <p:sp>
        <p:nvSpPr>
          <p:cNvPr id="17" name="TextBox 17"/>
          <p:cNvSpPr txBox="1"/>
          <p:nvPr/>
        </p:nvSpPr>
        <p:spPr>
          <a:xfrm>
            <a:off x="12752057" y="3243797"/>
            <a:ext cx="4065183" cy="438150"/>
          </a:xfrm>
          <a:prstGeom prst="rect">
            <a:avLst/>
          </a:prstGeom>
        </p:spPr>
        <p:txBody>
          <a:bodyPr lIns="0" tIns="0" rIns="0" bIns="0" rtlCol="0" anchor="t">
            <a:spAutoFit/>
          </a:bodyPr>
          <a:lstStyle/>
          <a:p>
            <a:pPr algn="ctr">
              <a:lnSpc>
                <a:spcPts val="3000"/>
              </a:lnSpc>
            </a:pPr>
            <a:r>
              <a:rPr lang="en-US" sz="2500">
                <a:solidFill>
                  <a:srgbClr val="FFFFFF"/>
                </a:solidFill>
                <a:latin typeface="Arial Bold Italics"/>
              </a:rPr>
              <a:t>Vertical Scalability</a:t>
            </a:r>
          </a:p>
        </p:txBody>
      </p:sp>
      <p:sp>
        <p:nvSpPr>
          <p:cNvPr id="18" name="TextBox 18"/>
          <p:cNvSpPr txBox="1"/>
          <p:nvPr/>
        </p:nvSpPr>
        <p:spPr>
          <a:xfrm>
            <a:off x="12951796" y="3707075"/>
            <a:ext cx="3865444" cy="1762125"/>
          </a:xfrm>
          <a:prstGeom prst="rect">
            <a:avLst/>
          </a:prstGeom>
        </p:spPr>
        <p:txBody>
          <a:bodyPr lIns="0" tIns="0" rIns="0" bIns="0" rtlCol="0" anchor="t">
            <a:spAutoFit/>
          </a:bodyPr>
          <a:lstStyle/>
          <a:p>
            <a:pPr algn="ctr">
              <a:lnSpc>
                <a:spcPts val="2760"/>
              </a:lnSpc>
            </a:pPr>
            <a:r>
              <a:rPr lang="en-US" sz="2300">
                <a:solidFill>
                  <a:srgbClr val="FFFFFF"/>
                </a:solidFill>
                <a:latin typeface="Arial"/>
              </a:rPr>
              <a:t>Meningkatan kapasitas server atau instance tunggal dengan menambahkan lebih banyak sumber daya ke dalam server yang ada</a:t>
            </a:r>
          </a:p>
        </p:txBody>
      </p:sp>
      <p:sp>
        <p:nvSpPr>
          <p:cNvPr id="19" name="TextBox 19"/>
          <p:cNvSpPr txBox="1"/>
          <p:nvPr/>
        </p:nvSpPr>
        <p:spPr>
          <a:xfrm>
            <a:off x="10111739" y="7056873"/>
            <a:ext cx="4065183" cy="438150"/>
          </a:xfrm>
          <a:prstGeom prst="rect">
            <a:avLst/>
          </a:prstGeom>
        </p:spPr>
        <p:txBody>
          <a:bodyPr lIns="0" tIns="0" rIns="0" bIns="0" rtlCol="0" anchor="t">
            <a:spAutoFit/>
          </a:bodyPr>
          <a:lstStyle/>
          <a:p>
            <a:pPr algn="ctr">
              <a:lnSpc>
                <a:spcPts val="3000"/>
              </a:lnSpc>
            </a:pPr>
            <a:r>
              <a:rPr lang="en-US" sz="2500">
                <a:solidFill>
                  <a:srgbClr val="FFFFFF"/>
                </a:solidFill>
                <a:latin typeface="Arial Bold Italics"/>
              </a:rPr>
              <a:t>Hybrid Scalability</a:t>
            </a:r>
          </a:p>
        </p:txBody>
      </p:sp>
      <p:sp>
        <p:nvSpPr>
          <p:cNvPr id="20" name="TextBox 20"/>
          <p:cNvSpPr txBox="1"/>
          <p:nvPr/>
        </p:nvSpPr>
        <p:spPr>
          <a:xfrm>
            <a:off x="10211608" y="7802451"/>
            <a:ext cx="3865444" cy="733425"/>
          </a:xfrm>
          <a:prstGeom prst="rect">
            <a:avLst/>
          </a:prstGeom>
        </p:spPr>
        <p:txBody>
          <a:bodyPr lIns="0" tIns="0" rIns="0" bIns="0" rtlCol="0" anchor="t">
            <a:spAutoFit/>
          </a:bodyPr>
          <a:lstStyle/>
          <a:p>
            <a:pPr algn="ctr">
              <a:lnSpc>
                <a:spcPts val="2760"/>
              </a:lnSpc>
            </a:pPr>
            <a:r>
              <a:rPr lang="en-US" sz="2300">
                <a:solidFill>
                  <a:srgbClr val="FFFFFF"/>
                </a:solidFill>
                <a:latin typeface="Arial"/>
              </a:rPr>
              <a:t>Kombinasi dari skalabilitas horizontal dan vertikal</a:t>
            </a:r>
          </a:p>
        </p:txBody>
      </p:sp>
      <p:sp>
        <p:nvSpPr>
          <p:cNvPr id="21" name="Freeform 21"/>
          <p:cNvSpPr/>
          <p:nvPr/>
        </p:nvSpPr>
        <p:spPr>
          <a:xfrm rot="-5823985" flipV="1">
            <a:off x="14269635" y="5861228"/>
            <a:ext cx="1839213" cy="1361018"/>
          </a:xfrm>
          <a:custGeom>
            <a:avLst/>
            <a:gdLst/>
            <a:ahLst/>
            <a:cxnLst/>
            <a:rect l="l" t="t" r="r" b="b"/>
            <a:pathLst>
              <a:path w="1839213" h="1361018">
                <a:moveTo>
                  <a:pt x="0" y="1361018"/>
                </a:moveTo>
                <a:lnTo>
                  <a:pt x="1839214" y="1361018"/>
                </a:lnTo>
                <a:lnTo>
                  <a:pt x="1839214" y="0"/>
                </a:lnTo>
                <a:lnTo>
                  <a:pt x="0" y="0"/>
                </a:lnTo>
                <a:lnTo>
                  <a:pt x="0" y="1361018"/>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7" name="TextBox 7"/>
          <p:cNvSpPr txBox="1"/>
          <p:nvPr/>
        </p:nvSpPr>
        <p:spPr>
          <a:xfrm>
            <a:off x="4530179" y="7977660"/>
            <a:ext cx="9227641"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CLOUD SECURITY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1301326" y="2989038"/>
            <a:ext cx="6263620" cy="6263620"/>
          </a:xfrm>
          <a:custGeom>
            <a:avLst/>
            <a:gdLst/>
            <a:ahLst/>
            <a:cxnLst/>
            <a:rect l="l" t="t" r="r" b="b"/>
            <a:pathLst>
              <a:path w="6263620" h="6263620">
                <a:moveTo>
                  <a:pt x="0" y="0"/>
                </a:moveTo>
                <a:lnTo>
                  <a:pt x="6263620" y="0"/>
                </a:lnTo>
                <a:lnTo>
                  <a:pt x="6263620" y="6263620"/>
                </a:lnTo>
                <a:lnTo>
                  <a:pt x="0" y="6263620"/>
                </a:lnTo>
                <a:lnTo>
                  <a:pt x="0" y="0"/>
                </a:lnTo>
                <a:close/>
              </a:path>
            </a:pathLst>
          </a:custGeom>
          <a:blipFill>
            <a:blip r:embed="rId5"/>
            <a:stretch>
              <a:fillRect/>
            </a:stretch>
          </a:blipFill>
        </p:spPr>
      </p:sp>
      <p:sp>
        <p:nvSpPr>
          <p:cNvPr id="7" name="TextBox 7"/>
          <p:cNvSpPr txBox="1"/>
          <p:nvPr/>
        </p:nvSpPr>
        <p:spPr>
          <a:xfrm>
            <a:off x="8048062" y="3511124"/>
            <a:ext cx="8605748" cy="4816858"/>
          </a:xfrm>
          <a:prstGeom prst="rect">
            <a:avLst/>
          </a:prstGeom>
        </p:spPr>
        <p:txBody>
          <a:bodyPr lIns="0" tIns="0" rIns="0" bIns="0" rtlCol="0" anchor="t">
            <a:spAutoFit/>
          </a:bodyPr>
          <a:lstStyle/>
          <a:p>
            <a:pPr algn="l">
              <a:lnSpc>
                <a:spcPts val="4731"/>
              </a:lnSpc>
            </a:pPr>
            <a:r>
              <a:rPr lang="en-US" sz="2799">
                <a:solidFill>
                  <a:srgbClr val="404040"/>
                </a:solidFill>
                <a:latin typeface="Arial"/>
              </a:rPr>
              <a:t>Serangkaian tindakan untuk melindungi data, aplikasi, dan infrastruktur dalam lingkungan komputasi awan dari akses yang tidak sah, pelanggaran data, dan ancaman keamanan siber lainnya. Keamanan dalam komputasi awan melibatkan penggunaan kerangka kerja kebijakan (framework), teknologi, dan unit kontrol untuk menjaga keamanan data, aplikasi, dan infrastruktur.</a:t>
            </a:r>
          </a:p>
        </p:txBody>
      </p:sp>
      <p:sp>
        <p:nvSpPr>
          <p:cNvPr id="8" name="TextBox 8"/>
          <p:cNvSpPr txBox="1"/>
          <p:nvPr/>
        </p:nvSpPr>
        <p:spPr>
          <a:xfrm>
            <a:off x="583772" y="820588"/>
            <a:ext cx="13417095"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Cloud Security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23695"/>
            <a:ext cx="17176916" cy="1147955"/>
          </a:xfrm>
          <a:prstGeom prst="rect">
            <a:avLst/>
          </a:prstGeom>
        </p:spPr>
        <p:txBody>
          <a:bodyPr lIns="0" tIns="0" rIns="0" bIns="0" rtlCol="0" anchor="t">
            <a:spAutoFit/>
          </a:bodyPr>
          <a:lstStyle/>
          <a:p>
            <a:pPr>
              <a:lnSpc>
                <a:spcPts val="7776"/>
              </a:lnSpc>
            </a:pPr>
            <a:r>
              <a:rPr lang="en-US" sz="7200">
                <a:solidFill>
                  <a:srgbClr val="404040"/>
                </a:solidFill>
                <a:latin typeface="Arial Bold Italics"/>
              </a:rPr>
              <a:t>Concept of Cloud Security</a:t>
            </a:r>
          </a:p>
        </p:txBody>
      </p:sp>
      <p:sp>
        <p:nvSpPr>
          <p:cNvPr id="3" name="AutoShape 3"/>
          <p:cNvSpPr/>
          <p:nvPr/>
        </p:nvSpPr>
        <p:spPr>
          <a:xfrm>
            <a:off x="1348333" y="2783257"/>
            <a:ext cx="5357991" cy="38100"/>
          </a:xfrm>
          <a:prstGeom prst="line">
            <a:avLst/>
          </a:prstGeom>
          <a:ln w="19050" cap="rnd">
            <a:solidFill>
              <a:srgbClr val="ED3B55"/>
            </a:solidFill>
            <a:prstDash val="solid"/>
            <a:headEnd type="oval" w="lg" len="lg"/>
            <a:tailEnd type="oval" w="lg" len="lg"/>
          </a:ln>
        </p:spPr>
      </p:sp>
      <p:sp>
        <p:nvSpPr>
          <p:cNvPr id="4" name="TextBox 4"/>
          <p:cNvSpPr txBox="1"/>
          <p:nvPr/>
        </p:nvSpPr>
        <p:spPr>
          <a:xfrm>
            <a:off x="1435623" y="3019096"/>
            <a:ext cx="6894463" cy="790575"/>
          </a:xfrm>
          <a:prstGeom prst="rect">
            <a:avLst/>
          </a:prstGeom>
        </p:spPr>
        <p:txBody>
          <a:bodyPr lIns="0" tIns="0" rIns="0" bIns="0" rtlCol="0" anchor="t">
            <a:spAutoFit/>
          </a:bodyPr>
          <a:lstStyle/>
          <a:p>
            <a:pPr>
              <a:lnSpc>
                <a:spcPts val="5501"/>
              </a:lnSpc>
            </a:pPr>
            <a:r>
              <a:rPr lang="en-US" sz="4584">
                <a:solidFill>
                  <a:srgbClr val="ED3B55"/>
                </a:solidFill>
                <a:latin typeface="Arial Bold Italics"/>
              </a:rPr>
              <a:t>1. Confidentiality</a:t>
            </a:r>
          </a:p>
        </p:txBody>
      </p:sp>
      <p:sp>
        <p:nvSpPr>
          <p:cNvPr id="5" name="TextBox 5"/>
          <p:cNvSpPr txBox="1"/>
          <p:nvPr/>
        </p:nvSpPr>
        <p:spPr>
          <a:xfrm>
            <a:off x="1435623" y="3946542"/>
            <a:ext cx="15568733" cy="1123950"/>
          </a:xfrm>
          <a:prstGeom prst="rect">
            <a:avLst/>
          </a:prstGeom>
        </p:spPr>
        <p:txBody>
          <a:bodyPr lIns="0" tIns="0" rIns="0" bIns="0" rtlCol="0" anchor="t">
            <a:spAutoFit/>
          </a:bodyPr>
          <a:lstStyle/>
          <a:p>
            <a:pPr algn="l">
              <a:lnSpc>
                <a:spcPts val="4126"/>
              </a:lnSpc>
            </a:pPr>
            <a:r>
              <a:rPr lang="en-US" sz="3438">
                <a:solidFill>
                  <a:srgbClr val="404040"/>
                </a:solidFill>
                <a:latin typeface="Arial"/>
              </a:rPr>
              <a:t>Kerahasiaan (</a:t>
            </a:r>
            <a:r>
              <a:rPr lang="en-US" sz="3438">
                <a:solidFill>
                  <a:srgbClr val="404040"/>
                </a:solidFill>
                <a:latin typeface="Arial Italics"/>
              </a:rPr>
              <a:t>Confidentiality</a:t>
            </a:r>
            <a:r>
              <a:rPr lang="en-US" sz="3438">
                <a:solidFill>
                  <a:srgbClr val="404040"/>
                </a:solidFill>
                <a:latin typeface="Arial"/>
              </a:rPr>
              <a:t>) dalam komputasi awan berkaitan dengan kontrol akses data yang bergerak dan disimpan untuk pihak yang diizinkan.</a:t>
            </a:r>
          </a:p>
        </p:txBody>
      </p:sp>
      <p:grpSp>
        <p:nvGrpSpPr>
          <p:cNvPr id="6" name="Group 6"/>
          <p:cNvGrpSpPr/>
          <p:nvPr/>
        </p:nvGrpSpPr>
        <p:grpSpPr>
          <a:xfrm>
            <a:off x="14199675" y="1042139"/>
            <a:ext cx="3059625" cy="934738"/>
            <a:chOff x="0" y="0"/>
            <a:chExt cx="4079499" cy="1246318"/>
          </a:xfrm>
        </p:grpSpPr>
        <p:sp>
          <p:nvSpPr>
            <p:cNvPr id="7" name="Freeform 7"/>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8" name="Freeform 8"/>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9" name="Freeform 9"/>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10" name="Freeform 10"/>
          <p:cNvSpPr/>
          <p:nvPr/>
        </p:nvSpPr>
        <p:spPr>
          <a:xfrm>
            <a:off x="1348266" y="5468371"/>
            <a:ext cx="11659024" cy="4005137"/>
          </a:xfrm>
          <a:custGeom>
            <a:avLst/>
            <a:gdLst/>
            <a:ahLst/>
            <a:cxnLst/>
            <a:rect l="l" t="t" r="r" b="b"/>
            <a:pathLst>
              <a:path w="11659024" h="4005137">
                <a:moveTo>
                  <a:pt x="0" y="0"/>
                </a:moveTo>
                <a:lnTo>
                  <a:pt x="11659024" y="0"/>
                </a:lnTo>
                <a:lnTo>
                  <a:pt x="11659024" y="4005137"/>
                </a:lnTo>
                <a:lnTo>
                  <a:pt x="0" y="4005137"/>
                </a:lnTo>
                <a:lnTo>
                  <a:pt x="0" y="0"/>
                </a:lnTo>
                <a:close/>
              </a:path>
            </a:pathLst>
          </a:custGeom>
          <a:blipFill>
            <a:blip r:embed="rId5"/>
            <a:stretch>
              <a:fillRect t="-8460" r="-1349" b="-1510"/>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23695"/>
            <a:ext cx="17176916" cy="1147955"/>
          </a:xfrm>
          <a:prstGeom prst="rect">
            <a:avLst/>
          </a:prstGeom>
        </p:spPr>
        <p:txBody>
          <a:bodyPr lIns="0" tIns="0" rIns="0" bIns="0" rtlCol="0" anchor="t">
            <a:spAutoFit/>
          </a:bodyPr>
          <a:lstStyle/>
          <a:p>
            <a:pPr>
              <a:lnSpc>
                <a:spcPts val="7776"/>
              </a:lnSpc>
            </a:pPr>
            <a:r>
              <a:rPr lang="en-US" sz="7200">
                <a:solidFill>
                  <a:srgbClr val="404040"/>
                </a:solidFill>
                <a:latin typeface="Arial Bold Italics"/>
              </a:rPr>
              <a:t>Concept of Cloud Security</a:t>
            </a:r>
          </a:p>
        </p:txBody>
      </p:sp>
      <p:sp>
        <p:nvSpPr>
          <p:cNvPr id="3" name="AutoShape 3"/>
          <p:cNvSpPr/>
          <p:nvPr/>
        </p:nvSpPr>
        <p:spPr>
          <a:xfrm>
            <a:off x="1348333" y="2783257"/>
            <a:ext cx="5357991" cy="38100"/>
          </a:xfrm>
          <a:prstGeom prst="line">
            <a:avLst/>
          </a:prstGeom>
          <a:ln w="19050" cap="rnd">
            <a:solidFill>
              <a:srgbClr val="F0D23F"/>
            </a:solidFill>
            <a:prstDash val="solid"/>
            <a:headEnd type="oval" w="lg" len="lg"/>
            <a:tailEnd type="oval" w="lg" len="lg"/>
          </a:ln>
        </p:spPr>
      </p:sp>
      <p:sp>
        <p:nvSpPr>
          <p:cNvPr id="4" name="TextBox 4"/>
          <p:cNvSpPr txBox="1"/>
          <p:nvPr/>
        </p:nvSpPr>
        <p:spPr>
          <a:xfrm>
            <a:off x="1435623" y="3019096"/>
            <a:ext cx="6894463" cy="790575"/>
          </a:xfrm>
          <a:prstGeom prst="rect">
            <a:avLst/>
          </a:prstGeom>
        </p:spPr>
        <p:txBody>
          <a:bodyPr lIns="0" tIns="0" rIns="0" bIns="0" rtlCol="0" anchor="t">
            <a:spAutoFit/>
          </a:bodyPr>
          <a:lstStyle/>
          <a:p>
            <a:pPr>
              <a:lnSpc>
                <a:spcPts val="5501"/>
              </a:lnSpc>
            </a:pPr>
            <a:r>
              <a:rPr lang="en-US" sz="4584">
                <a:solidFill>
                  <a:srgbClr val="F0D23F"/>
                </a:solidFill>
                <a:latin typeface="Arial Bold Italics"/>
              </a:rPr>
              <a:t>2. Integrity</a:t>
            </a:r>
          </a:p>
        </p:txBody>
      </p:sp>
      <p:grpSp>
        <p:nvGrpSpPr>
          <p:cNvPr id="5" name="Group 5"/>
          <p:cNvGrpSpPr/>
          <p:nvPr/>
        </p:nvGrpSpPr>
        <p:grpSpPr>
          <a:xfrm>
            <a:off x="14199675" y="1042139"/>
            <a:ext cx="3059625" cy="934738"/>
            <a:chOff x="0" y="0"/>
            <a:chExt cx="4079499" cy="1246318"/>
          </a:xfrm>
        </p:grpSpPr>
        <p:sp>
          <p:nvSpPr>
            <p:cNvPr id="6" name="Freeform 6"/>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7" name="Freeform 7"/>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8" name="Freeform 8"/>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9" name="Freeform 9"/>
          <p:cNvSpPr/>
          <p:nvPr/>
        </p:nvSpPr>
        <p:spPr>
          <a:xfrm>
            <a:off x="6987815" y="5471560"/>
            <a:ext cx="10831320" cy="4376661"/>
          </a:xfrm>
          <a:custGeom>
            <a:avLst/>
            <a:gdLst/>
            <a:ahLst/>
            <a:cxnLst/>
            <a:rect l="l" t="t" r="r" b="b"/>
            <a:pathLst>
              <a:path w="10831320" h="4376661">
                <a:moveTo>
                  <a:pt x="0" y="0"/>
                </a:moveTo>
                <a:lnTo>
                  <a:pt x="10831321" y="0"/>
                </a:lnTo>
                <a:lnTo>
                  <a:pt x="10831321" y="4376661"/>
                </a:lnTo>
                <a:lnTo>
                  <a:pt x="0" y="4376661"/>
                </a:lnTo>
                <a:lnTo>
                  <a:pt x="0" y="0"/>
                </a:lnTo>
                <a:close/>
              </a:path>
            </a:pathLst>
          </a:custGeom>
          <a:blipFill>
            <a:blip r:embed="rId5"/>
            <a:stretch>
              <a:fillRect t="-4718"/>
            </a:stretch>
          </a:blipFill>
        </p:spPr>
      </p:sp>
      <p:sp>
        <p:nvSpPr>
          <p:cNvPr id="10" name="TextBox 10"/>
          <p:cNvSpPr txBox="1"/>
          <p:nvPr/>
        </p:nvSpPr>
        <p:spPr>
          <a:xfrm>
            <a:off x="1435623" y="3946542"/>
            <a:ext cx="15928857" cy="2171700"/>
          </a:xfrm>
          <a:prstGeom prst="rect">
            <a:avLst/>
          </a:prstGeom>
        </p:spPr>
        <p:txBody>
          <a:bodyPr lIns="0" tIns="0" rIns="0" bIns="0" rtlCol="0" anchor="t">
            <a:spAutoFit/>
          </a:bodyPr>
          <a:lstStyle/>
          <a:p>
            <a:pPr algn="l">
              <a:lnSpc>
                <a:spcPts val="4126"/>
              </a:lnSpc>
            </a:pPr>
            <a:r>
              <a:rPr lang="en-US" sz="3438">
                <a:solidFill>
                  <a:srgbClr val="404040"/>
                </a:solidFill>
                <a:latin typeface="Arial"/>
              </a:rPr>
              <a:t>Integritas berarti sesuatu yang tidak mengalami perubahan oleh pihak yang tidak memiliki izin. Masalah penting terkait dengan integritas data adalah apakah pengguna layanan dapat memastikan bahwa data yang mereka kirimkan ke </a:t>
            </a:r>
            <a:r>
              <a:rPr lang="en-US" sz="3438">
                <a:solidFill>
                  <a:srgbClr val="404040"/>
                </a:solidFill>
                <a:latin typeface="Arial Italics"/>
              </a:rPr>
              <a:t>cloud service</a:t>
            </a:r>
            <a:r>
              <a:rPr lang="en-US" sz="3438">
                <a:solidFill>
                  <a:srgbClr val="404040"/>
                </a:solidFill>
                <a:latin typeface="Arial"/>
              </a:rPr>
              <a:t> sesuai dengan data yang diterima oleh layanan tersebut.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05000" cy="10287000"/>
          </a:xfrm>
          <a:custGeom>
            <a:avLst/>
            <a:gdLst/>
            <a:ahLst/>
            <a:cxnLst/>
            <a:rect l="l" t="t" r="r" b="b"/>
            <a:pathLst>
              <a:path w="18405000" h="10287000">
                <a:moveTo>
                  <a:pt x="0" y="0"/>
                </a:moveTo>
                <a:lnTo>
                  <a:pt x="18405000" y="0"/>
                </a:lnTo>
                <a:lnTo>
                  <a:pt x="18405000" y="10287000"/>
                </a:lnTo>
                <a:lnTo>
                  <a:pt x="0" y="10287000"/>
                </a:lnTo>
                <a:lnTo>
                  <a:pt x="0" y="0"/>
                </a:lnTo>
                <a:close/>
              </a:path>
            </a:pathLst>
          </a:custGeom>
          <a:blipFill>
            <a:blip r:embed="rId2"/>
            <a:stretch>
              <a:fillRect t="-39742" b="-39172"/>
            </a:stretch>
          </a:blipFill>
        </p:spPr>
      </p:sp>
      <p:grpSp>
        <p:nvGrpSpPr>
          <p:cNvPr id="3" name="Group 3"/>
          <p:cNvGrpSpPr/>
          <p:nvPr/>
        </p:nvGrpSpPr>
        <p:grpSpPr>
          <a:xfrm>
            <a:off x="14199675" y="585080"/>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747421" y="9368320"/>
            <a:ext cx="7511795" cy="53415"/>
          </a:xfrm>
          <a:prstGeom prst="line">
            <a:avLst/>
          </a:prstGeom>
          <a:ln w="28575" cap="rnd">
            <a:solidFill>
              <a:srgbClr val="F0D23F"/>
            </a:solidFill>
            <a:prstDash val="solid"/>
            <a:headEnd type="oval" w="lg" len="lg"/>
            <a:tailEnd type="oval" w="lg" len="lg"/>
          </a:ln>
        </p:spPr>
      </p:sp>
      <p:sp>
        <p:nvSpPr>
          <p:cNvPr id="3" name="AutoShape 3"/>
          <p:cNvSpPr/>
          <p:nvPr/>
        </p:nvSpPr>
        <p:spPr>
          <a:xfrm>
            <a:off x="1028813" y="1992715"/>
            <a:ext cx="7559134" cy="53752"/>
          </a:xfrm>
          <a:prstGeom prst="line">
            <a:avLst/>
          </a:prstGeom>
          <a:ln w="28575" cap="rnd">
            <a:solidFill>
              <a:srgbClr val="ED3B55"/>
            </a:solidFill>
            <a:prstDash val="solid"/>
            <a:headEnd type="oval" w="lg" len="lg"/>
            <a:tailEnd type="oval" w="lg" len="lg"/>
          </a:ln>
        </p:spPr>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8" name="Freeform 8"/>
          <p:cNvSpPr/>
          <p:nvPr/>
        </p:nvSpPr>
        <p:spPr>
          <a:xfrm>
            <a:off x="2646187" y="4202841"/>
            <a:ext cx="6608820" cy="6608820"/>
          </a:xfrm>
          <a:custGeom>
            <a:avLst/>
            <a:gdLst/>
            <a:ahLst/>
            <a:cxnLst/>
            <a:rect l="l" t="t" r="r" b="b"/>
            <a:pathLst>
              <a:path w="6608820" h="6608820">
                <a:moveTo>
                  <a:pt x="0" y="0"/>
                </a:moveTo>
                <a:lnTo>
                  <a:pt x="6608820" y="0"/>
                </a:lnTo>
                <a:lnTo>
                  <a:pt x="6608820" y="6608819"/>
                </a:lnTo>
                <a:lnTo>
                  <a:pt x="0" y="6608819"/>
                </a:lnTo>
                <a:lnTo>
                  <a:pt x="0" y="0"/>
                </a:lnTo>
                <a:close/>
              </a:path>
            </a:pathLst>
          </a:custGeom>
          <a:blipFill>
            <a:blip r:embed="rId5"/>
            <a:stretch>
              <a:fillRect/>
            </a:stretch>
          </a:blipFill>
        </p:spPr>
      </p:sp>
      <p:sp>
        <p:nvSpPr>
          <p:cNvPr id="9" name="Freeform 9"/>
          <p:cNvSpPr/>
          <p:nvPr/>
        </p:nvSpPr>
        <p:spPr>
          <a:xfrm>
            <a:off x="10703484" y="1187721"/>
            <a:ext cx="5026004" cy="5026004"/>
          </a:xfrm>
          <a:custGeom>
            <a:avLst/>
            <a:gdLst/>
            <a:ahLst/>
            <a:cxnLst/>
            <a:rect l="l" t="t" r="r" b="b"/>
            <a:pathLst>
              <a:path w="5026004" h="5026004">
                <a:moveTo>
                  <a:pt x="0" y="0"/>
                </a:moveTo>
                <a:lnTo>
                  <a:pt x="5026004" y="0"/>
                </a:lnTo>
                <a:lnTo>
                  <a:pt x="5026004" y="5026004"/>
                </a:lnTo>
                <a:lnTo>
                  <a:pt x="0" y="5026004"/>
                </a:lnTo>
                <a:lnTo>
                  <a:pt x="0" y="0"/>
                </a:lnTo>
                <a:close/>
              </a:path>
            </a:pathLst>
          </a:custGeom>
          <a:blipFill>
            <a:blip r:embed="rId6"/>
            <a:stretch>
              <a:fillRect/>
            </a:stretch>
          </a:blipFill>
        </p:spPr>
      </p:sp>
      <p:sp>
        <p:nvSpPr>
          <p:cNvPr id="10" name="TextBox 10"/>
          <p:cNvSpPr txBox="1"/>
          <p:nvPr/>
        </p:nvSpPr>
        <p:spPr>
          <a:xfrm>
            <a:off x="12011947" y="6148360"/>
            <a:ext cx="5092364" cy="571500"/>
          </a:xfrm>
          <a:prstGeom prst="rect">
            <a:avLst/>
          </a:prstGeom>
        </p:spPr>
        <p:txBody>
          <a:bodyPr lIns="0" tIns="0" rIns="0" bIns="0" rtlCol="0" anchor="t">
            <a:spAutoFit/>
          </a:bodyPr>
          <a:lstStyle/>
          <a:p>
            <a:pPr algn="r">
              <a:lnSpc>
                <a:spcPts val="4037"/>
              </a:lnSpc>
            </a:pPr>
            <a:r>
              <a:rPr lang="en-US" sz="3364">
                <a:solidFill>
                  <a:srgbClr val="F0D23F"/>
                </a:solidFill>
                <a:latin typeface="Arial Bold Italics"/>
              </a:rPr>
              <a:t>4. Availability</a:t>
            </a:r>
          </a:p>
        </p:txBody>
      </p:sp>
      <p:sp>
        <p:nvSpPr>
          <p:cNvPr id="11" name="TextBox 11"/>
          <p:cNvSpPr txBox="1"/>
          <p:nvPr/>
        </p:nvSpPr>
        <p:spPr>
          <a:xfrm>
            <a:off x="9569375" y="6885329"/>
            <a:ext cx="7534937" cy="1926690"/>
          </a:xfrm>
          <a:prstGeom prst="rect">
            <a:avLst/>
          </a:prstGeom>
        </p:spPr>
        <p:txBody>
          <a:bodyPr lIns="0" tIns="0" rIns="0" bIns="0" rtlCol="0" anchor="t">
            <a:spAutoFit/>
          </a:bodyPr>
          <a:lstStyle/>
          <a:p>
            <a:pPr algn="r">
              <a:lnSpc>
                <a:spcPts val="3028"/>
              </a:lnSpc>
            </a:pPr>
            <a:r>
              <a:rPr lang="en-US" sz="2523">
                <a:solidFill>
                  <a:srgbClr val="404040"/>
                </a:solidFill>
                <a:latin typeface="Arial"/>
              </a:rPr>
              <a:t>Kemampuan layanan untuk diakses dan digunakan dalam jangka waktu tertentu. Dalam komputasi awan, tanggung jawab ketersediaan layanan dibagi antara cloud provider, cloud service provider, dan konsumen.</a:t>
            </a:r>
          </a:p>
        </p:txBody>
      </p:sp>
      <p:sp>
        <p:nvSpPr>
          <p:cNvPr id="12" name="TextBox 12"/>
          <p:cNvSpPr txBox="1"/>
          <p:nvPr/>
        </p:nvSpPr>
        <p:spPr>
          <a:xfrm>
            <a:off x="1184694" y="2460305"/>
            <a:ext cx="5091737" cy="581025"/>
          </a:xfrm>
          <a:prstGeom prst="rect">
            <a:avLst/>
          </a:prstGeom>
        </p:spPr>
        <p:txBody>
          <a:bodyPr lIns="0" tIns="0" rIns="0" bIns="0" rtlCol="0" anchor="t">
            <a:spAutoFit/>
          </a:bodyPr>
          <a:lstStyle/>
          <a:p>
            <a:pPr algn="l">
              <a:lnSpc>
                <a:spcPts val="4063"/>
              </a:lnSpc>
            </a:pPr>
            <a:r>
              <a:rPr lang="en-US" sz="3385">
                <a:solidFill>
                  <a:srgbClr val="ED3B55"/>
                </a:solidFill>
                <a:latin typeface="Arial Bold Italics"/>
              </a:rPr>
              <a:t>3. Authenticity</a:t>
            </a:r>
          </a:p>
        </p:txBody>
      </p:sp>
      <p:sp>
        <p:nvSpPr>
          <p:cNvPr id="13" name="TextBox 13"/>
          <p:cNvSpPr txBox="1"/>
          <p:nvPr/>
        </p:nvSpPr>
        <p:spPr>
          <a:xfrm>
            <a:off x="1184696" y="3205030"/>
            <a:ext cx="9531801" cy="1938472"/>
          </a:xfrm>
          <a:prstGeom prst="rect">
            <a:avLst/>
          </a:prstGeom>
        </p:spPr>
        <p:txBody>
          <a:bodyPr lIns="0" tIns="0" rIns="0" bIns="0" rtlCol="0" anchor="t">
            <a:spAutoFit/>
          </a:bodyPr>
          <a:lstStyle/>
          <a:p>
            <a:pPr algn="l">
              <a:lnSpc>
                <a:spcPts val="3047"/>
              </a:lnSpc>
            </a:pPr>
            <a:r>
              <a:rPr lang="en-US" sz="2539">
                <a:solidFill>
                  <a:srgbClr val="404040"/>
                </a:solidFill>
                <a:latin typeface="Arial"/>
              </a:rPr>
              <a:t>Autentisitas adalah karakteristik dari sesuatu yang berasal dari sumber yang diizinkan. Ini mencakup konsep ketidakmampuan pihak untuk menyangkal otentikasi dalam interaksi. Dalam interaksi yang tidak dapat disangkal, otentikasi memberikan bukti keterkaitan dengan sumber yang sah</a:t>
            </a:r>
          </a:p>
        </p:txBody>
      </p:sp>
      <p:sp>
        <p:nvSpPr>
          <p:cNvPr id="14" name="TextBox 14"/>
          <p:cNvSpPr txBox="1"/>
          <p:nvPr/>
        </p:nvSpPr>
        <p:spPr>
          <a:xfrm>
            <a:off x="1028700" y="623695"/>
            <a:ext cx="17176916" cy="1147955"/>
          </a:xfrm>
          <a:prstGeom prst="rect">
            <a:avLst/>
          </a:prstGeom>
        </p:spPr>
        <p:txBody>
          <a:bodyPr lIns="0" tIns="0" rIns="0" bIns="0" rtlCol="0" anchor="t">
            <a:spAutoFit/>
          </a:bodyPr>
          <a:lstStyle/>
          <a:p>
            <a:pPr>
              <a:lnSpc>
                <a:spcPts val="7776"/>
              </a:lnSpc>
            </a:pPr>
            <a:r>
              <a:rPr lang="en-US" sz="7200">
                <a:solidFill>
                  <a:srgbClr val="404040"/>
                </a:solidFill>
                <a:latin typeface="Arial Bold Italics"/>
              </a:rPr>
              <a:t>Concept of Cloud Security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11085" y="879966"/>
            <a:ext cx="17176916" cy="1295019"/>
          </a:xfrm>
          <a:prstGeom prst="rect">
            <a:avLst/>
          </a:prstGeom>
        </p:spPr>
        <p:txBody>
          <a:bodyPr lIns="0" tIns="0" rIns="0" bIns="0" rtlCol="0" anchor="t">
            <a:spAutoFit/>
          </a:bodyPr>
          <a:lstStyle/>
          <a:p>
            <a:pPr>
              <a:lnSpc>
                <a:spcPts val="8748"/>
              </a:lnSpc>
            </a:pPr>
            <a:r>
              <a:rPr lang="en-US" sz="8100">
                <a:solidFill>
                  <a:srgbClr val="404040"/>
                </a:solidFill>
                <a:latin typeface="Arial Bold Italics"/>
              </a:rPr>
              <a:t>Security Features</a:t>
            </a:r>
          </a:p>
        </p:txBody>
      </p:sp>
      <p:grpSp>
        <p:nvGrpSpPr>
          <p:cNvPr id="3" name="Group 3"/>
          <p:cNvGrpSpPr/>
          <p:nvPr/>
        </p:nvGrpSpPr>
        <p:grpSpPr>
          <a:xfrm>
            <a:off x="8070715" y="2355960"/>
            <a:ext cx="527057" cy="530858"/>
            <a:chOff x="0" y="0"/>
            <a:chExt cx="1038804" cy="1046296"/>
          </a:xfrm>
        </p:grpSpPr>
        <p:sp>
          <p:nvSpPr>
            <p:cNvPr id="4" name="Freeform 4"/>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grpSp>
        <p:nvGrpSpPr>
          <p:cNvPr id="5" name="Group 5"/>
          <p:cNvGrpSpPr/>
          <p:nvPr/>
        </p:nvGrpSpPr>
        <p:grpSpPr>
          <a:xfrm>
            <a:off x="14199675" y="1042139"/>
            <a:ext cx="3059625" cy="934738"/>
            <a:chOff x="0" y="0"/>
            <a:chExt cx="4079499" cy="1246318"/>
          </a:xfrm>
        </p:grpSpPr>
        <p:sp>
          <p:nvSpPr>
            <p:cNvPr id="6" name="Freeform 6"/>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7" name="Freeform 7"/>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8" name="Freeform 8"/>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9" name="TextBox 9"/>
          <p:cNvSpPr txBox="1"/>
          <p:nvPr/>
        </p:nvSpPr>
        <p:spPr>
          <a:xfrm>
            <a:off x="8784635" y="2388423"/>
            <a:ext cx="5678569" cy="495300"/>
          </a:xfrm>
          <a:prstGeom prst="rect">
            <a:avLst/>
          </a:prstGeom>
        </p:spPr>
        <p:txBody>
          <a:bodyPr lIns="0" tIns="0" rIns="0" bIns="0" rtlCol="0" anchor="t">
            <a:spAutoFit/>
          </a:bodyPr>
          <a:lstStyle/>
          <a:p>
            <a:pPr algn="l">
              <a:lnSpc>
                <a:spcPts val="3409"/>
              </a:lnSpc>
            </a:pPr>
            <a:r>
              <a:rPr lang="en-US" sz="2841">
                <a:solidFill>
                  <a:srgbClr val="F79465"/>
                </a:solidFill>
                <a:latin typeface="Arial Bold Italics"/>
              </a:rPr>
              <a:t>Security Controls</a:t>
            </a:r>
          </a:p>
        </p:txBody>
      </p:sp>
      <p:grpSp>
        <p:nvGrpSpPr>
          <p:cNvPr id="10" name="Group 10"/>
          <p:cNvGrpSpPr/>
          <p:nvPr/>
        </p:nvGrpSpPr>
        <p:grpSpPr>
          <a:xfrm>
            <a:off x="9144000" y="4882335"/>
            <a:ext cx="527057" cy="530858"/>
            <a:chOff x="0" y="0"/>
            <a:chExt cx="1038804" cy="1046296"/>
          </a:xfrm>
        </p:grpSpPr>
        <p:sp>
          <p:nvSpPr>
            <p:cNvPr id="11" name="Freeform 11"/>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grpSp>
        <p:nvGrpSpPr>
          <p:cNvPr id="12" name="Group 12"/>
          <p:cNvGrpSpPr/>
          <p:nvPr/>
        </p:nvGrpSpPr>
        <p:grpSpPr>
          <a:xfrm>
            <a:off x="11003431" y="7408710"/>
            <a:ext cx="527057" cy="530858"/>
            <a:chOff x="0" y="0"/>
            <a:chExt cx="1038804" cy="1046296"/>
          </a:xfrm>
        </p:grpSpPr>
        <p:sp>
          <p:nvSpPr>
            <p:cNvPr id="13" name="Freeform 13"/>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14" name="Freeform 14"/>
          <p:cNvSpPr/>
          <p:nvPr/>
        </p:nvSpPr>
        <p:spPr>
          <a:xfrm>
            <a:off x="625538" y="2599968"/>
            <a:ext cx="7262175" cy="6984248"/>
          </a:xfrm>
          <a:custGeom>
            <a:avLst/>
            <a:gdLst/>
            <a:ahLst/>
            <a:cxnLst/>
            <a:rect l="l" t="t" r="r" b="b"/>
            <a:pathLst>
              <a:path w="7262175" h="6984248">
                <a:moveTo>
                  <a:pt x="0" y="0"/>
                </a:moveTo>
                <a:lnTo>
                  <a:pt x="7262176" y="0"/>
                </a:lnTo>
                <a:lnTo>
                  <a:pt x="7262176" y="6984248"/>
                </a:lnTo>
                <a:lnTo>
                  <a:pt x="0" y="6984248"/>
                </a:lnTo>
                <a:lnTo>
                  <a:pt x="0" y="0"/>
                </a:lnTo>
                <a:close/>
              </a:path>
            </a:pathLst>
          </a:custGeom>
          <a:blipFill>
            <a:blip r:embed="rId5"/>
            <a:stretch>
              <a:fillRect t="-3979"/>
            </a:stretch>
          </a:blipFill>
        </p:spPr>
      </p:sp>
      <p:sp>
        <p:nvSpPr>
          <p:cNvPr id="15" name="TextBox 15"/>
          <p:cNvSpPr txBox="1"/>
          <p:nvPr/>
        </p:nvSpPr>
        <p:spPr>
          <a:xfrm>
            <a:off x="8070715" y="2459325"/>
            <a:ext cx="522540" cy="321618"/>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01</a:t>
            </a:r>
          </a:p>
        </p:txBody>
      </p:sp>
      <p:sp>
        <p:nvSpPr>
          <p:cNvPr id="16" name="TextBox 16"/>
          <p:cNvSpPr txBox="1"/>
          <p:nvPr/>
        </p:nvSpPr>
        <p:spPr>
          <a:xfrm>
            <a:off x="8070715" y="3045566"/>
            <a:ext cx="5435821" cy="1343025"/>
          </a:xfrm>
          <a:prstGeom prst="rect">
            <a:avLst/>
          </a:prstGeom>
        </p:spPr>
        <p:txBody>
          <a:bodyPr lIns="0" tIns="0" rIns="0" bIns="0" rtlCol="0" anchor="t">
            <a:spAutoFit/>
          </a:bodyPr>
          <a:lstStyle/>
          <a:p>
            <a:pPr algn="l">
              <a:lnSpc>
                <a:spcPts val="2575"/>
              </a:lnSpc>
            </a:pPr>
            <a:r>
              <a:rPr lang="en-US" sz="2146">
                <a:solidFill>
                  <a:srgbClr val="404040"/>
                </a:solidFill>
                <a:latin typeface="Arial"/>
              </a:rPr>
              <a:t>Tindakan untuk mencegah/merespons ancaman keamanan dan mengurangi risiko. Panduan implementasinya biasanya ada dalam </a:t>
            </a:r>
            <a:r>
              <a:rPr lang="en-US" sz="2146">
                <a:solidFill>
                  <a:srgbClr val="404040"/>
                </a:solidFill>
                <a:latin typeface="Arial Italics"/>
              </a:rPr>
              <a:t>Security Policies.</a:t>
            </a:r>
          </a:p>
        </p:txBody>
      </p:sp>
      <p:sp>
        <p:nvSpPr>
          <p:cNvPr id="17" name="TextBox 17"/>
          <p:cNvSpPr txBox="1"/>
          <p:nvPr/>
        </p:nvSpPr>
        <p:spPr>
          <a:xfrm>
            <a:off x="9144000" y="4985700"/>
            <a:ext cx="522540" cy="321618"/>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02</a:t>
            </a:r>
          </a:p>
        </p:txBody>
      </p:sp>
      <p:sp>
        <p:nvSpPr>
          <p:cNvPr id="18" name="TextBox 18"/>
          <p:cNvSpPr txBox="1"/>
          <p:nvPr/>
        </p:nvSpPr>
        <p:spPr>
          <a:xfrm>
            <a:off x="9857921" y="4914798"/>
            <a:ext cx="5678569" cy="495300"/>
          </a:xfrm>
          <a:prstGeom prst="rect">
            <a:avLst/>
          </a:prstGeom>
        </p:spPr>
        <p:txBody>
          <a:bodyPr lIns="0" tIns="0" rIns="0" bIns="0" rtlCol="0" anchor="t">
            <a:spAutoFit/>
          </a:bodyPr>
          <a:lstStyle/>
          <a:p>
            <a:pPr algn="l">
              <a:lnSpc>
                <a:spcPts val="3409"/>
              </a:lnSpc>
            </a:pPr>
            <a:r>
              <a:rPr lang="en-US" sz="2841">
                <a:solidFill>
                  <a:srgbClr val="F0D23F"/>
                </a:solidFill>
                <a:latin typeface="Arial Bold Italics"/>
              </a:rPr>
              <a:t>Security Mechanisms</a:t>
            </a:r>
          </a:p>
        </p:txBody>
      </p:sp>
      <p:sp>
        <p:nvSpPr>
          <p:cNvPr id="19" name="TextBox 19"/>
          <p:cNvSpPr txBox="1"/>
          <p:nvPr/>
        </p:nvSpPr>
        <p:spPr>
          <a:xfrm>
            <a:off x="9144000" y="5571941"/>
            <a:ext cx="6173667" cy="1666875"/>
          </a:xfrm>
          <a:prstGeom prst="rect">
            <a:avLst/>
          </a:prstGeom>
        </p:spPr>
        <p:txBody>
          <a:bodyPr lIns="0" tIns="0" rIns="0" bIns="0" rtlCol="0" anchor="t">
            <a:spAutoFit/>
          </a:bodyPr>
          <a:lstStyle/>
          <a:p>
            <a:pPr algn="l">
              <a:lnSpc>
                <a:spcPts val="2575"/>
              </a:lnSpc>
            </a:pPr>
            <a:r>
              <a:rPr lang="en-US" sz="2146">
                <a:solidFill>
                  <a:srgbClr val="404040"/>
                </a:solidFill>
                <a:latin typeface="Arial"/>
              </a:rPr>
              <a:t>Tindakan pencegahan biasanya dijelaskan dalam </a:t>
            </a:r>
            <a:r>
              <a:rPr lang="en-US" sz="2146">
                <a:solidFill>
                  <a:srgbClr val="404040"/>
                </a:solidFill>
                <a:latin typeface="Arial Italics"/>
              </a:rPr>
              <a:t>Security Mechanism</a:t>
            </a:r>
            <a:r>
              <a:rPr lang="en-US" sz="2146">
                <a:solidFill>
                  <a:srgbClr val="404040"/>
                </a:solidFill>
                <a:latin typeface="Arial"/>
              </a:rPr>
              <a:t>, yang merupakan komponen (hardware) dari kerangka pertahanan yang melindungi sumber daya IT, informasi, dan layanan.</a:t>
            </a:r>
          </a:p>
        </p:txBody>
      </p:sp>
      <p:sp>
        <p:nvSpPr>
          <p:cNvPr id="20" name="TextBox 20"/>
          <p:cNvSpPr txBox="1"/>
          <p:nvPr/>
        </p:nvSpPr>
        <p:spPr>
          <a:xfrm>
            <a:off x="11003431" y="7512075"/>
            <a:ext cx="522540" cy="321618"/>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03</a:t>
            </a:r>
          </a:p>
        </p:txBody>
      </p:sp>
      <p:sp>
        <p:nvSpPr>
          <p:cNvPr id="21" name="TextBox 21"/>
          <p:cNvSpPr txBox="1"/>
          <p:nvPr/>
        </p:nvSpPr>
        <p:spPr>
          <a:xfrm>
            <a:off x="11717351" y="7441173"/>
            <a:ext cx="5678569" cy="495300"/>
          </a:xfrm>
          <a:prstGeom prst="rect">
            <a:avLst/>
          </a:prstGeom>
        </p:spPr>
        <p:txBody>
          <a:bodyPr lIns="0" tIns="0" rIns="0" bIns="0" rtlCol="0" anchor="t">
            <a:spAutoFit/>
          </a:bodyPr>
          <a:lstStyle/>
          <a:p>
            <a:pPr algn="l">
              <a:lnSpc>
                <a:spcPts val="3409"/>
              </a:lnSpc>
            </a:pPr>
            <a:r>
              <a:rPr lang="en-US" sz="2841">
                <a:solidFill>
                  <a:srgbClr val="54CBA0"/>
                </a:solidFill>
                <a:latin typeface="Arial Bold Italics"/>
              </a:rPr>
              <a:t>Security Policies</a:t>
            </a:r>
          </a:p>
        </p:txBody>
      </p:sp>
      <p:sp>
        <p:nvSpPr>
          <p:cNvPr id="22" name="TextBox 22"/>
          <p:cNvSpPr txBox="1"/>
          <p:nvPr/>
        </p:nvSpPr>
        <p:spPr>
          <a:xfrm>
            <a:off x="11003431" y="8098316"/>
            <a:ext cx="6173667" cy="1666875"/>
          </a:xfrm>
          <a:prstGeom prst="rect">
            <a:avLst/>
          </a:prstGeom>
        </p:spPr>
        <p:txBody>
          <a:bodyPr lIns="0" tIns="0" rIns="0" bIns="0" rtlCol="0" anchor="t">
            <a:spAutoFit/>
          </a:bodyPr>
          <a:lstStyle/>
          <a:p>
            <a:pPr algn="l">
              <a:lnSpc>
                <a:spcPts val="2575"/>
              </a:lnSpc>
            </a:pPr>
            <a:r>
              <a:rPr lang="en-US" sz="2146">
                <a:solidFill>
                  <a:srgbClr val="404040"/>
                </a:solidFill>
                <a:latin typeface="Arial Italics"/>
              </a:rPr>
              <a:t>Security Policies</a:t>
            </a:r>
            <a:r>
              <a:rPr lang="en-US" sz="2146">
                <a:solidFill>
                  <a:srgbClr val="404040"/>
                </a:solidFill>
                <a:latin typeface="Arial"/>
              </a:rPr>
              <a:t> menetapkan serangkaian aturan dan peraturan keamanan. Seringkali, </a:t>
            </a:r>
            <a:r>
              <a:rPr lang="en-US" sz="2146">
                <a:solidFill>
                  <a:srgbClr val="404040"/>
                </a:solidFill>
                <a:latin typeface="Arial Italics"/>
              </a:rPr>
              <a:t>Security Policies </a:t>
            </a:r>
            <a:r>
              <a:rPr lang="en-US" sz="2146">
                <a:solidFill>
                  <a:srgbClr val="404040"/>
                </a:solidFill>
                <a:latin typeface="Arial"/>
              </a:rPr>
              <a:t>juga akan menentukan bagaimana aturan dan peraturan ini diimplementasikan dan ditegakkan.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TextBox 6"/>
          <p:cNvSpPr txBox="1"/>
          <p:nvPr/>
        </p:nvSpPr>
        <p:spPr>
          <a:xfrm>
            <a:off x="1325550" y="696763"/>
            <a:ext cx="14161527" cy="1218002"/>
          </a:xfrm>
          <a:prstGeom prst="rect">
            <a:avLst/>
          </a:prstGeom>
        </p:spPr>
        <p:txBody>
          <a:bodyPr lIns="0" tIns="0" rIns="0" bIns="0" rtlCol="0" anchor="t">
            <a:spAutoFit/>
          </a:bodyPr>
          <a:lstStyle/>
          <a:p>
            <a:pPr>
              <a:lnSpc>
                <a:spcPts val="8207"/>
              </a:lnSpc>
            </a:pPr>
            <a:r>
              <a:rPr lang="en-US" sz="7599">
                <a:solidFill>
                  <a:srgbClr val="404040"/>
                </a:solidFill>
                <a:latin typeface="Arial Bold Italics"/>
              </a:rPr>
              <a:t>Threat Agent</a:t>
            </a:r>
          </a:p>
        </p:txBody>
      </p:sp>
      <p:sp>
        <p:nvSpPr>
          <p:cNvPr id="7" name="TextBox 7"/>
          <p:cNvSpPr txBox="1"/>
          <p:nvPr/>
        </p:nvSpPr>
        <p:spPr>
          <a:xfrm>
            <a:off x="1325550" y="1704843"/>
            <a:ext cx="17176916" cy="515493"/>
          </a:xfrm>
          <a:prstGeom prst="rect">
            <a:avLst/>
          </a:prstGeom>
        </p:spPr>
        <p:txBody>
          <a:bodyPr lIns="0" tIns="0" rIns="0" bIns="0" rtlCol="0" anchor="t">
            <a:spAutoFit/>
          </a:bodyPr>
          <a:lstStyle/>
          <a:p>
            <a:pPr>
              <a:lnSpc>
                <a:spcPts val="3456"/>
              </a:lnSpc>
            </a:pPr>
            <a:r>
              <a:rPr lang="en-US" sz="3200">
                <a:solidFill>
                  <a:srgbClr val="404040"/>
                </a:solidFill>
                <a:latin typeface="Arial Bold Italics"/>
              </a:rPr>
              <a:t>Security Concerns</a:t>
            </a:r>
          </a:p>
        </p:txBody>
      </p:sp>
      <p:sp>
        <p:nvSpPr>
          <p:cNvPr id="8" name="Freeform 8"/>
          <p:cNvSpPr/>
          <p:nvPr/>
        </p:nvSpPr>
        <p:spPr>
          <a:xfrm>
            <a:off x="1325550" y="2476647"/>
            <a:ext cx="9347464" cy="7376828"/>
          </a:xfrm>
          <a:custGeom>
            <a:avLst/>
            <a:gdLst/>
            <a:ahLst/>
            <a:cxnLst/>
            <a:rect l="l" t="t" r="r" b="b"/>
            <a:pathLst>
              <a:path w="9347464" h="7376828">
                <a:moveTo>
                  <a:pt x="0" y="0"/>
                </a:moveTo>
                <a:lnTo>
                  <a:pt x="9347464" y="0"/>
                </a:lnTo>
                <a:lnTo>
                  <a:pt x="9347464" y="7376828"/>
                </a:lnTo>
                <a:lnTo>
                  <a:pt x="0" y="7376828"/>
                </a:lnTo>
                <a:lnTo>
                  <a:pt x="0" y="0"/>
                </a:lnTo>
                <a:close/>
              </a:path>
            </a:pathLst>
          </a:custGeom>
          <a:blipFill>
            <a:blip r:embed="rId5"/>
            <a:stretch>
              <a:fillRect t="-3412"/>
            </a:stretch>
          </a:blipFill>
        </p:spPr>
      </p:sp>
      <p:sp>
        <p:nvSpPr>
          <p:cNvPr id="9" name="TextBox 9"/>
          <p:cNvSpPr txBox="1"/>
          <p:nvPr/>
        </p:nvSpPr>
        <p:spPr>
          <a:xfrm>
            <a:off x="10487610" y="3015253"/>
            <a:ext cx="6771690" cy="4216783"/>
          </a:xfrm>
          <a:prstGeom prst="rect">
            <a:avLst/>
          </a:prstGeom>
        </p:spPr>
        <p:txBody>
          <a:bodyPr lIns="0" tIns="0" rIns="0" bIns="0" rtlCol="0" anchor="t">
            <a:spAutoFit/>
          </a:bodyPr>
          <a:lstStyle/>
          <a:p>
            <a:pPr algn="l">
              <a:lnSpc>
                <a:spcPts val="4731"/>
              </a:lnSpc>
            </a:pPr>
            <a:r>
              <a:rPr lang="en-US" sz="2799">
                <a:solidFill>
                  <a:srgbClr val="404040"/>
                </a:solidFill>
                <a:latin typeface="Arial"/>
              </a:rPr>
              <a:t>Threat agent adalah entitas yang merupakan ancaman karena memiliki kemampuan untuk melakukan serangan. Ancaman keamanan komputasi awan dapat berasal baik dari dalam maupun dari luar, dari manusia atau program perangkat lunak.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28488" y="3054302"/>
            <a:ext cx="4831024" cy="4824056"/>
          </a:xfrm>
          <a:custGeom>
            <a:avLst/>
            <a:gdLst/>
            <a:ahLst/>
            <a:cxnLst/>
            <a:rect l="l" t="t" r="r" b="b"/>
            <a:pathLst>
              <a:path w="4831024" h="4824056">
                <a:moveTo>
                  <a:pt x="0" y="0"/>
                </a:moveTo>
                <a:lnTo>
                  <a:pt x="4831024" y="0"/>
                </a:lnTo>
                <a:lnTo>
                  <a:pt x="4831024" y="4824056"/>
                </a:lnTo>
                <a:lnTo>
                  <a:pt x="0" y="482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396673" y="4705842"/>
            <a:ext cx="1520357" cy="1519589"/>
          </a:xfrm>
          <a:custGeom>
            <a:avLst/>
            <a:gdLst/>
            <a:ahLst/>
            <a:cxnLst/>
            <a:rect l="l" t="t" r="r" b="b"/>
            <a:pathLst>
              <a:path w="1520357" h="1519589">
                <a:moveTo>
                  <a:pt x="0" y="0"/>
                </a:moveTo>
                <a:lnTo>
                  <a:pt x="1520357" y="0"/>
                </a:lnTo>
                <a:lnTo>
                  <a:pt x="1520357" y="1519590"/>
                </a:lnTo>
                <a:lnTo>
                  <a:pt x="0" y="1519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489605" y="3396846"/>
            <a:ext cx="4502488" cy="1809750"/>
          </a:xfrm>
          <a:prstGeom prst="rect">
            <a:avLst/>
          </a:prstGeom>
        </p:spPr>
        <p:txBody>
          <a:bodyPr lIns="0" tIns="0" rIns="0" bIns="0" rtlCol="0" anchor="t">
            <a:spAutoFit/>
          </a:bodyPr>
          <a:lstStyle/>
          <a:p>
            <a:pPr algn="just">
              <a:lnSpc>
                <a:spcPts val="2787"/>
              </a:lnSpc>
            </a:pPr>
            <a:r>
              <a:rPr lang="en-US" sz="2322">
                <a:solidFill>
                  <a:srgbClr val="404040"/>
                </a:solidFill>
                <a:latin typeface="Arial"/>
              </a:rPr>
              <a:t>Konsumen yang tidak dapat dipercaya. Seringkali melakukan tindakan seperti melakukan </a:t>
            </a:r>
            <a:r>
              <a:rPr lang="en-US" sz="2322">
                <a:solidFill>
                  <a:srgbClr val="404040"/>
                </a:solidFill>
                <a:latin typeface="Arial Italics"/>
              </a:rPr>
              <a:t>bypass</a:t>
            </a:r>
            <a:r>
              <a:rPr lang="en-US" sz="2322">
                <a:solidFill>
                  <a:srgbClr val="404040"/>
                </a:solidFill>
                <a:latin typeface="Arial"/>
              </a:rPr>
              <a:t> akun pengguna atau mencuri kredensial pengguna.</a:t>
            </a:r>
          </a:p>
        </p:txBody>
      </p:sp>
      <p:grpSp>
        <p:nvGrpSpPr>
          <p:cNvPr id="5" name="Group 5"/>
          <p:cNvGrpSpPr/>
          <p:nvPr/>
        </p:nvGrpSpPr>
        <p:grpSpPr>
          <a:xfrm>
            <a:off x="1371608" y="2444680"/>
            <a:ext cx="4742915" cy="753963"/>
            <a:chOff x="0" y="0"/>
            <a:chExt cx="6323887" cy="1005284"/>
          </a:xfrm>
        </p:grpSpPr>
        <p:sp>
          <p:nvSpPr>
            <p:cNvPr id="6" name="Freeform 6"/>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7" name="TextBox 7"/>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Italics"/>
                </a:rPr>
                <a:t>Anonymous Attacker</a:t>
              </a:r>
            </a:p>
          </p:txBody>
        </p:sp>
      </p:grpSp>
      <p:grpSp>
        <p:nvGrpSpPr>
          <p:cNvPr id="8" name="Group 8"/>
          <p:cNvGrpSpPr/>
          <p:nvPr/>
        </p:nvGrpSpPr>
        <p:grpSpPr>
          <a:xfrm>
            <a:off x="14199675" y="1042139"/>
            <a:ext cx="3059625" cy="934738"/>
            <a:chOff x="0" y="0"/>
            <a:chExt cx="4079499" cy="1246318"/>
          </a:xfrm>
        </p:grpSpPr>
        <p:sp>
          <p:nvSpPr>
            <p:cNvPr id="9" name="Freeform 9"/>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10" name="Freeform 10"/>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11" name="Freeform 11"/>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12" name="TextBox 12"/>
          <p:cNvSpPr txBox="1"/>
          <p:nvPr/>
        </p:nvSpPr>
        <p:spPr>
          <a:xfrm>
            <a:off x="1325550" y="696763"/>
            <a:ext cx="14161527" cy="1218002"/>
          </a:xfrm>
          <a:prstGeom prst="rect">
            <a:avLst/>
          </a:prstGeom>
        </p:spPr>
        <p:txBody>
          <a:bodyPr lIns="0" tIns="0" rIns="0" bIns="0" rtlCol="0" anchor="t">
            <a:spAutoFit/>
          </a:bodyPr>
          <a:lstStyle/>
          <a:p>
            <a:pPr>
              <a:lnSpc>
                <a:spcPts val="8207"/>
              </a:lnSpc>
            </a:pPr>
            <a:r>
              <a:rPr lang="en-US" sz="7599">
                <a:solidFill>
                  <a:srgbClr val="404040"/>
                </a:solidFill>
                <a:latin typeface="Arial Bold Italics"/>
              </a:rPr>
              <a:t>Threat Agent</a:t>
            </a:r>
          </a:p>
        </p:txBody>
      </p:sp>
      <p:sp>
        <p:nvSpPr>
          <p:cNvPr id="13" name="TextBox 13"/>
          <p:cNvSpPr txBox="1"/>
          <p:nvPr/>
        </p:nvSpPr>
        <p:spPr>
          <a:xfrm>
            <a:off x="1325550" y="1704843"/>
            <a:ext cx="17176916" cy="515493"/>
          </a:xfrm>
          <a:prstGeom prst="rect">
            <a:avLst/>
          </a:prstGeom>
        </p:spPr>
        <p:txBody>
          <a:bodyPr lIns="0" tIns="0" rIns="0" bIns="0" rtlCol="0" anchor="t">
            <a:spAutoFit/>
          </a:bodyPr>
          <a:lstStyle/>
          <a:p>
            <a:pPr>
              <a:lnSpc>
                <a:spcPts val="3456"/>
              </a:lnSpc>
            </a:pPr>
            <a:r>
              <a:rPr lang="en-US" sz="3200">
                <a:solidFill>
                  <a:srgbClr val="404040"/>
                </a:solidFill>
                <a:latin typeface="Arial Bold Italics"/>
              </a:rPr>
              <a:t>Security Concerns</a:t>
            </a:r>
          </a:p>
        </p:txBody>
      </p:sp>
      <p:sp>
        <p:nvSpPr>
          <p:cNvPr id="14" name="TextBox 14"/>
          <p:cNvSpPr txBox="1"/>
          <p:nvPr/>
        </p:nvSpPr>
        <p:spPr>
          <a:xfrm>
            <a:off x="12772885" y="4609241"/>
            <a:ext cx="4502488" cy="1809750"/>
          </a:xfrm>
          <a:prstGeom prst="rect">
            <a:avLst/>
          </a:prstGeom>
        </p:spPr>
        <p:txBody>
          <a:bodyPr lIns="0" tIns="0" rIns="0" bIns="0" rtlCol="0" anchor="t">
            <a:spAutoFit/>
          </a:bodyPr>
          <a:lstStyle/>
          <a:p>
            <a:pPr algn="just">
              <a:lnSpc>
                <a:spcPts val="2787"/>
              </a:lnSpc>
            </a:pPr>
            <a:r>
              <a:rPr lang="en-US" sz="2322">
                <a:solidFill>
                  <a:srgbClr val="404040"/>
                </a:solidFill>
                <a:latin typeface="Arial"/>
              </a:rPr>
              <a:t>Agen  yang berpura-pura menjadi agen layanan awan yang dapat mengintersep dan meneruskan lalu lintas jaringan yang mengalir dalam sebuah awan.</a:t>
            </a:r>
          </a:p>
        </p:txBody>
      </p:sp>
      <p:grpSp>
        <p:nvGrpSpPr>
          <p:cNvPr id="15" name="Group 15"/>
          <p:cNvGrpSpPr/>
          <p:nvPr/>
        </p:nvGrpSpPr>
        <p:grpSpPr>
          <a:xfrm>
            <a:off x="12654887" y="3657075"/>
            <a:ext cx="4742915" cy="753963"/>
            <a:chOff x="0" y="0"/>
            <a:chExt cx="6323887" cy="1005284"/>
          </a:xfrm>
        </p:grpSpPr>
        <p:sp>
          <p:nvSpPr>
            <p:cNvPr id="16" name="Freeform 16"/>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79465"/>
            </a:solidFill>
          </p:spPr>
        </p:sp>
        <p:sp>
          <p:nvSpPr>
            <p:cNvPr id="17" name="TextBox 17"/>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Italics"/>
                </a:rPr>
                <a:t>Malicious Service Agent</a:t>
              </a:r>
            </a:p>
          </p:txBody>
        </p:sp>
      </p:grpSp>
      <p:sp>
        <p:nvSpPr>
          <p:cNvPr id="18" name="TextBox 18"/>
          <p:cNvSpPr txBox="1"/>
          <p:nvPr/>
        </p:nvSpPr>
        <p:spPr>
          <a:xfrm>
            <a:off x="1489605" y="6513009"/>
            <a:ext cx="4502488" cy="2514600"/>
          </a:xfrm>
          <a:prstGeom prst="rect">
            <a:avLst/>
          </a:prstGeom>
        </p:spPr>
        <p:txBody>
          <a:bodyPr lIns="0" tIns="0" rIns="0" bIns="0" rtlCol="0" anchor="t">
            <a:spAutoFit/>
          </a:bodyPr>
          <a:lstStyle/>
          <a:p>
            <a:pPr algn="just">
              <a:lnSpc>
                <a:spcPts val="2787"/>
              </a:lnSpc>
            </a:pPr>
            <a:r>
              <a:rPr lang="en-US" sz="2322">
                <a:solidFill>
                  <a:srgbClr val="404040"/>
                </a:solidFill>
                <a:latin typeface="Arial"/>
              </a:rPr>
              <a:t>Seseorang yang memiliki akses ke sumber daya dalam lingkungan cloud yang sama dengan pengguna cloud lainnya. Mereka mencoba memanfaatkan izin akses yang sah untuk melakukan serangan.</a:t>
            </a:r>
          </a:p>
        </p:txBody>
      </p:sp>
      <p:grpSp>
        <p:nvGrpSpPr>
          <p:cNvPr id="19" name="Group 19"/>
          <p:cNvGrpSpPr/>
          <p:nvPr/>
        </p:nvGrpSpPr>
        <p:grpSpPr>
          <a:xfrm>
            <a:off x="1371608" y="5650419"/>
            <a:ext cx="4742915" cy="753963"/>
            <a:chOff x="0" y="0"/>
            <a:chExt cx="6323887" cy="1005284"/>
          </a:xfrm>
        </p:grpSpPr>
        <p:sp>
          <p:nvSpPr>
            <p:cNvPr id="20" name="Freeform 20"/>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21" name="TextBox 21"/>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Italics"/>
                </a:rPr>
                <a:t>Trusted Attacker</a:t>
              </a:r>
            </a:p>
          </p:txBody>
        </p:sp>
      </p:grpSp>
      <p:sp>
        <p:nvSpPr>
          <p:cNvPr id="22" name="TextBox 22"/>
          <p:cNvSpPr txBox="1"/>
          <p:nvPr/>
        </p:nvSpPr>
        <p:spPr>
          <a:xfrm>
            <a:off x="12772885" y="7723582"/>
            <a:ext cx="4502488" cy="1809750"/>
          </a:xfrm>
          <a:prstGeom prst="rect">
            <a:avLst/>
          </a:prstGeom>
        </p:spPr>
        <p:txBody>
          <a:bodyPr lIns="0" tIns="0" rIns="0" bIns="0" rtlCol="0" anchor="t">
            <a:spAutoFit/>
          </a:bodyPr>
          <a:lstStyle/>
          <a:p>
            <a:pPr algn="just">
              <a:lnSpc>
                <a:spcPts val="2787"/>
              </a:lnSpc>
            </a:pPr>
            <a:r>
              <a:rPr lang="en-US" sz="2322">
                <a:solidFill>
                  <a:srgbClr val="404040"/>
                </a:solidFill>
                <a:latin typeface="Arial Italics"/>
              </a:rPr>
              <a:t>Threat Agent</a:t>
            </a:r>
            <a:r>
              <a:rPr lang="en-US" sz="2322">
                <a:solidFill>
                  <a:srgbClr val="404040"/>
                </a:solidFill>
                <a:latin typeface="Arial"/>
              </a:rPr>
              <a:t> yang bertindak mengatasnamakan penyedia layanan awan. Biasanya adalah karyawan, mantan karyawan, atau pihak ketiga.</a:t>
            </a:r>
          </a:p>
        </p:txBody>
      </p:sp>
      <p:grpSp>
        <p:nvGrpSpPr>
          <p:cNvPr id="23" name="Group 23"/>
          <p:cNvGrpSpPr/>
          <p:nvPr/>
        </p:nvGrpSpPr>
        <p:grpSpPr>
          <a:xfrm>
            <a:off x="12654887" y="6771416"/>
            <a:ext cx="4742915" cy="753963"/>
            <a:chOff x="0" y="0"/>
            <a:chExt cx="6323887" cy="1005284"/>
          </a:xfrm>
        </p:grpSpPr>
        <p:sp>
          <p:nvSpPr>
            <p:cNvPr id="24" name="Freeform 24"/>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ED3B55"/>
            </a:solidFill>
          </p:spPr>
        </p:sp>
        <p:sp>
          <p:nvSpPr>
            <p:cNvPr id="25" name="TextBox 25"/>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Italics"/>
                </a:rPr>
                <a:t>Malicious Insider</a:t>
              </a:r>
            </a:p>
          </p:txBody>
        </p:sp>
      </p:grpSp>
      <p:sp>
        <p:nvSpPr>
          <p:cNvPr id="26" name="TextBox 26"/>
          <p:cNvSpPr txBox="1"/>
          <p:nvPr/>
        </p:nvSpPr>
        <p:spPr>
          <a:xfrm>
            <a:off x="12441144" y="9816200"/>
            <a:ext cx="5167332" cy="880972"/>
          </a:xfrm>
          <a:prstGeom prst="rect">
            <a:avLst/>
          </a:prstGeom>
        </p:spPr>
        <p:txBody>
          <a:bodyPr lIns="0" tIns="0" rIns="0" bIns="0" rtlCol="0" anchor="t">
            <a:spAutoFit/>
          </a:bodyPr>
          <a:lstStyle/>
          <a:p>
            <a:pPr algn="just">
              <a:lnSpc>
                <a:spcPts val="5759"/>
              </a:lnSpc>
            </a:pPr>
            <a:r>
              <a:rPr lang="en-US" sz="4800">
                <a:solidFill>
                  <a:srgbClr val="FFFFFF"/>
                </a:solidFill>
                <a:latin typeface="Arial Bold"/>
              </a:rPr>
              <a:t>PRESENTATION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19009" y="3143277"/>
            <a:ext cx="2357792" cy="2042586"/>
            <a:chOff x="0" y="0"/>
            <a:chExt cx="3143722" cy="2723448"/>
          </a:xfrm>
        </p:grpSpPr>
        <p:sp>
          <p:nvSpPr>
            <p:cNvPr id="3" name="Freeform 3"/>
            <p:cNvSpPr/>
            <p:nvPr/>
          </p:nvSpPr>
          <p:spPr>
            <a:xfrm>
              <a:off x="0" y="-16383"/>
              <a:ext cx="3189732" cy="2772156"/>
            </a:xfrm>
            <a:custGeom>
              <a:avLst/>
              <a:gdLst/>
              <a:ahLst/>
              <a:cxnLst/>
              <a:rect l="l" t="t" r="r" b="b"/>
              <a:pathLst>
                <a:path w="3189732" h="2772156">
                  <a:moveTo>
                    <a:pt x="1853946" y="2708656"/>
                  </a:moveTo>
                  <a:lnTo>
                    <a:pt x="2989707" y="2125218"/>
                  </a:lnTo>
                  <a:cubicBezTo>
                    <a:pt x="3139821" y="2048002"/>
                    <a:pt x="3189732" y="1857502"/>
                    <a:pt x="3096768" y="1716532"/>
                  </a:cubicBezTo>
                  <a:cubicBezTo>
                    <a:pt x="2483485" y="788670"/>
                    <a:pt x="1477518" y="143383"/>
                    <a:pt x="315341" y="18034"/>
                  </a:cubicBezTo>
                  <a:cubicBezTo>
                    <a:pt x="147066" y="0"/>
                    <a:pt x="0" y="130683"/>
                    <a:pt x="0" y="299847"/>
                  </a:cubicBezTo>
                  <a:lnTo>
                    <a:pt x="0" y="1576705"/>
                  </a:lnTo>
                  <a:cubicBezTo>
                    <a:pt x="0" y="1715262"/>
                    <a:pt x="100203" y="1832864"/>
                    <a:pt x="236855" y="1856232"/>
                  </a:cubicBezTo>
                  <a:cubicBezTo>
                    <a:pt x="749808" y="1943227"/>
                    <a:pt x="1196213" y="2226183"/>
                    <a:pt x="1496568" y="2625090"/>
                  </a:cubicBezTo>
                  <a:cubicBezTo>
                    <a:pt x="1580007" y="2735961"/>
                    <a:pt x="1730375" y="2772156"/>
                    <a:pt x="1853946" y="2708656"/>
                  </a:cubicBezTo>
                  <a:close/>
                </a:path>
              </a:pathLst>
            </a:custGeom>
            <a:solidFill>
              <a:srgbClr val="77DBE1"/>
            </a:solidFill>
          </p:spPr>
        </p:sp>
      </p:grpSp>
      <p:grpSp>
        <p:nvGrpSpPr>
          <p:cNvPr id="4" name="Group 4"/>
          <p:cNvGrpSpPr/>
          <p:nvPr/>
        </p:nvGrpSpPr>
        <p:grpSpPr>
          <a:xfrm>
            <a:off x="6785512" y="3143164"/>
            <a:ext cx="2283476" cy="1976694"/>
            <a:chOff x="0" y="0"/>
            <a:chExt cx="3044634" cy="2635592"/>
          </a:xfrm>
        </p:grpSpPr>
        <p:sp>
          <p:nvSpPr>
            <p:cNvPr id="5" name="Freeform 5"/>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F7C391"/>
            </a:solidFill>
          </p:spPr>
        </p:sp>
      </p:grpSp>
      <p:sp>
        <p:nvSpPr>
          <p:cNvPr id="6" name="Freeform 6"/>
          <p:cNvSpPr/>
          <p:nvPr/>
        </p:nvSpPr>
        <p:spPr>
          <a:xfrm>
            <a:off x="10535815" y="4834362"/>
            <a:ext cx="1479970" cy="2450840"/>
          </a:xfrm>
          <a:custGeom>
            <a:avLst/>
            <a:gdLst/>
            <a:ahLst/>
            <a:cxnLst/>
            <a:rect l="l" t="t" r="r" b="b"/>
            <a:pathLst>
              <a:path w="1479970" h="2450840">
                <a:moveTo>
                  <a:pt x="0" y="0"/>
                </a:moveTo>
                <a:lnTo>
                  <a:pt x="1479971" y="0"/>
                </a:lnTo>
                <a:lnTo>
                  <a:pt x="1479971" y="2450840"/>
                </a:lnTo>
                <a:lnTo>
                  <a:pt x="0" y="245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6272212" y="4713867"/>
            <a:ext cx="1479970" cy="2450840"/>
          </a:xfrm>
          <a:custGeom>
            <a:avLst/>
            <a:gdLst/>
            <a:ahLst/>
            <a:cxnLst/>
            <a:rect l="l" t="t" r="r" b="b"/>
            <a:pathLst>
              <a:path w="1479970" h="2450840">
                <a:moveTo>
                  <a:pt x="0" y="0"/>
                </a:moveTo>
                <a:lnTo>
                  <a:pt x="1479971" y="0"/>
                </a:lnTo>
                <a:lnTo>
                  <a:pt x="1479971" y="2450839"/>
                </a:lnTo>
                <a:lnTo>
                  <a:pt x="0" y="24508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9219009" y="6879496"/>
            <a:ext cx="2283475" cy="1976550"/>
            <a:chOff x="0" y="0"/>
            <a:chExt cx="3044634" cy="2635400"/>
          </a:xfrm>
        </p:grpSpPr>
        <p:sp>
          <p:nvSpPr>
            <p:cNvPr id="9" name="Freeform 9"/>
            <p:cNvSpPr/>
            <p:nvPr/>
          </p:nvSpPr>
          <p:spPr>
            <a:xfrm>
              <a:off x="0" y="-31496"/>
              <a:ext cx="3089783" cy="2683129"/>
            </a:xfrm>
            <a:custGeom>
              <a:avLst/>
              <a:gdLst/>
              <a:ahLst/>
              <a:cxnLst/>
              <a:rect l="l" t="t" r="r" b="b"/>
              <a:pathLst>
                <a:path w="3089783" h="2683129">
                  <a:moveTo>
                    <a:pt x="0" y="1106551"/>
                  </a:moveTo>
                  <a:lnTo>
                    <a:pt x="0" y="2383282"/>
                  </a:lnTo>
                  <a:cubicBezTo>
                    <a:pt x="0" y="2551811"/>
                    <a:pt x="146431" y="2683129"/>
                    <a:pt x="314071" y="2665222"/>
                  </a:cubicBezTo>
                  <a:cubicBezTo>
                    <a:pt x="1411605" y="2547112"/>
                    <a:pt x="2370201" y="1965325"/>
                    <a:pt x="2990088" y="1119759"/>
                  </a:cubicBezTo>
                  <a:cubicBezTo>
                    <a:pt x="3089783" y="983996"/>
                    <a:pt x="3048381" y="791464"/>
                    <a:pt x="2902585" y="707390"/>
                  </a:cubicBezTo>
                  <a:lnTo>
                    <a:pt x="1798320" y="69723"/>
                  </a:lnTo>
                  <a:cubicBezTo>
                    <a:pt x="1677797" y="0"/>
                    <a:pt x="1524762" y="27940"/>
                    <a:pt x="1435608" y="135128"/>
                  </a:cubicBezTo>
                  <a:cubicBezTo>
                    <a:pt x="1137666" y="493014"/>
                    <a:pt x="717169" y="744982"/>
                    <a:pt x="238506" y="826770"/>
                  </a:cubicBezTo>
                  <a:cubicBezTo>
                    <a:pt x="101219" y="850392"/>
                    <a:pt x="0" y="967486"/>
                    <a:pt x="0" y="1106551"/>
                  </a:cubicBezTo>
                  <a:close/>
                </a:path>
              </a:pathLst>
            </a:custGeom>
            <a:solidFill>
              <a:srgbClr val="54CBA0"/>
            </a:solidFill>
          </p:spPr>
        </p:sp>
      </p:grpSp>
      <p:grpSp>
        <p:nvGrpSpPr>
          <p:cNvPr id="10" name="Group 10"/>
          <p:cNvGrpSpPr/>
          <p:nvPr/>
        </p:nvGrpSpPr>
        <p:grpSpPr>
          <a:xfrm>
            <a:off x="6711198" y="6813396"/>
            <a:ext cx="2357791" cy="2042682"/>
            <a:chOff x="0" y="0"/>
            <a:chExt cx="3143722" cy="2723576"/>
          </a:xfrm>
        </p:grpSpPr>
        <p:sp>
          <p:nvSpPr>
            <p:cNvPr id="11" name="Freeform 11"/>
            <p:cNvSpPr/>
            <p:nvPr/>
          </p:nvSpPr>
          <p:spPr>
            <a:xfrm>
              <a:off x="-45974" y="-32512"/>
              <a:ext cx="3189732" cy="2772537"/>
            </a:xfrm>
            <a:custGeom>
              <a:avLst/>
              <a:gdLst/>
              <a:ahLst/>
              <a:cxnLst/>
              <a:rect l="l" t="t" r="r" b="b"/>
              <a:pathLst>
                <a:path w="3189732" h="2772537">
                  <a:moveTo>
                    <a:pt x="1335786" y="63754"/>
                  </a:moveTo>
                  <a:lnTo>
                    <a:pt x="200025" y="647319"/>
                  </a:lnTo>
                  <a:cubicBezTo>
                    <a:pt x="49911" y="724408"/>
                    <a:pt x="0" y="914908"/>
                    <a:pt x="92964" y="1055878"/>
                  </a:cubicBezTo>
                  <a:cubicBezTo>
                    <a:pt x="706247" y="1983867"/>
                    <a:pt x="1712214" y="2629027"/>
                    <a:pt x="2874518" y="2754376"/>
                  </a:cubicBezTo>
                  <a:cubicBezTo>
                    <a:pt x="3042666" y="2772537"/>
                    <a:pt x="3189732" y="2641727"/>
                    <a:pt x="3189732" y="2472563"/>
                  </a:cubicBezTo>
                  <a:lnTo>
                    <a:pt x="3189732" y="1195705"/>
                  </a:lnTo>
                  <a:cubicBezTo>
                    <a:pt x="3189732" y="1057275"/>
                    <a:pt x="3089529" y="939546"/>
                    <a:pt x="2953004" y="916178"/>
                  </a:cubicBezTo>
                  <a:cubicBezTo>
                    <a:pt x="2439924" y="829183"/>
                    <a:pt x="1993646" y="546227"/>
                    <a:pt x="1693418" y="147320"/>
                  </a:cubicBezTo>
                  <a:cubicBezTo>
                    <a:pt x="1609725" y="36195"/>
                    <a:pt x="1459484" y="0"/>
                    <a:pt x="1335786" y="63627"/>
                  </a:cubicBezTo>
                  <a:close/>
                </a:path>
              </a:pathLst>
            </a:custGeom>
            <a:solidFill>
              <a:srgbClr val="78AAE1"/>
            </a:solidFill>
          </p:spPr>
        </p:sp>
      </p:grpSp>
      <p:sp>
        <p:nvSpPr>
          <p:cNvPr id="12" name="TextBox 12"/>
          <p:cNvSpPr txBox="1"/>
          <p:nvPr/>
        </p:nvSpPr>
        <p:spPr>
          <a:xfrm>
            <a:off x="2210502" y="3492162"/>
            <a:ext cx="4025439" cy="476250"/>
          </a:xfrm>
          <a:prstGeom prst="rect">
            <a:avLst/>
          </a:prstGeom>
        </p:spPr>
        <p:txBody>
          <a:bodyPr lIns="0" tIns="0" rIns="0" bIns="0" rtlCol="0" anchor="t">
            <a:spAutoFit/>
          </a:bodyPr>
          <a:lstStyle/>
          <a:p>
            <a:pPr algn="r">
              <a:lnSpc>
                <a:spcPts val="3359"/>
              </a:lnSpc>
            </a:pPr>
            <a:r>
              <a:rPr lang="en-US" sz="2799">
                <a:solidFill>
                  <a:srgbClr val="404040"/>
                </a:solidFill>
                <a:latin typeface="Arial Bold Italics"/>
              </a:rPr>
              <a:t>Traffic Eavesdropping</a:t>
            </a:r>
          </a:p>
        </p:txBody>
      </p:sp>
      <p:sp>
        <p:nvSpPr>
          <p:cNvPr id="13" name="TextBox 13"/>
          <p:cNvSpPr txBox="1"/>
          <p:nvPr/>
        </p:nvSpPr>
        <p:spPr>
          <a:xfrm>
            <a:off x="12018202" y="3492162"/>
            <a:ext cx="4025439" cy="476250"/>
          </a:xfrm>
          <a:prstGeom prst="rect">
            <a:avLst/>
          </a:prstGeom>
        </p:spPr>
        <p:txBody>
          <a:bodyPr lIns="0" tIns="0" rIns="0" bIns="0" rtlCol="0" anchor="t">
            <a:spAutoFit/>
          </a:bodyPr>
          <a:lstStyle/>
          <a:p>
            <a:pPr algn="l">
              <a:lnSpc>
                <a:spcPts val="3359"/>
              </a:lnSpc>
            </a:pPr>
            <a:r>
              <a:rPr lang="en-US" sz="2799">
                <a:solidFill>
                  <a:srgbClr val="404040"/>
                </a:solidFill>
                <a:latin typeface="Arial Bold Italics"/>
              </a:rPr>
              <a:t>Malicious Intermediary</a:t>
            </a:r>
          </a:p>
        </p:txBody>
      </p:sp>
      <p:sp>
        <p:nvSpPr>
          <p:cNvPr id="14" name="TextBox 14"/>
          <p:cNvSpPr txBox="1"/>
          <p:nvPr/>
        </p:nvSpPr>
        <p:spPr>
          <a:xfrm>
            <a:off x="2071017" y="5463037"/>
            <a:ext cx="3258220" cy="895350"/>
          </a:xfrm>
          <a:prstGeom prst="rect">
            <a:avLst/>
          </a:prstGeom>
        </p:spPr>
        <p:txBody>
          <a:bodyPr lIns="0" tIns="0" rIns="0" bIns="0" rtlCol="0" anchor="t">
            <a:spAutoFit/>
          </a:bodyPr>
          <a:lstStyle/>
          <a:p>
            <a:pPr algn="r">
              <a:lnSpc>
                <a:spcPts val="3359"/>
              </a:lnSpc>
            </a:pPr>
            <a:r>
              <a:rPr lang="en-US" sz="2799">
                <a:solidFill>
                  <a:srgbClr val="404040"/>
                </a:solidFill>
                <a:latin typeface="Arial Bold Italics"/>
              </a:rPr>
              <a:t>Denial of Service (DoS)</a:t>
            </a:r>
          </a:p>
        </p:txBody>
      </p:sp>
      <p:sp>
        <p:nvSpPr>
          <p:cNvPr id="15" name="TextBox 15"/>
          <p:cNvSpPr txBox="1"/>
          <p:nvPr/>
        </p:nvSpPr>
        <p:spPr>
          <a:xfrm>
            <a:off x="12954663" y="5482887"/>
            <a:ext cx="4025439" cy="895350"/>
          </a:xfrm>
          <a:prstGeom prst="rect">
            <a:avLst/>
          </a:prstGeom>
        </p:spPr>
        <p:txBody>
          <a:bodyPr lIns="0" tIns="0" rIns="0" bIns="0" rtlCol="0" anchor="t">
            <a:spAutoFit/>
          </a:bodyPr>
          <a:lstStyle/>
          <a:p>
            <a:pPr algn="l">
              <a:lnSpc>
                <a:spcPts val="3359"/>
              </a:lnSpc>
            </a:pPr>
            <a:r>
              <a:rPr lang="en-US" sz="2799">
                <a:solidFill>
                  <a:srgbClr val="404040"/>
                </a:solidFill>
                <a:latin typeface="Arial Bold Italics"/>
              </a:rPr>
              <a:t>Insufficient Authorization</a:t>
            </a:r>
          </a:p>
        </p:txBody>
      </p:sp>
      <p:sp>
        <p:nvSpPr>
          <p:cNvPr id="16" name="TextBox 16"/>
          <p:cNvSpPr txBox="1"/>
          <p:nvPr/>
        </p:nvSpPr>
        <p:spPr>
          <a:xfrm>
            <a:off x="2151471" y="7917435"/>
            <a:ext cx="4025439" cy="895350"/>
          </a:xfrm>
          <a:prstGeom prst="rect">
            <a:avLst/>
          </a:prstGeom>
        </p:spPr>
        <p:txBody>
          <a:bodyPr lIns="0" tIns="0" rIns="0" bIns="0" rtlCol="0" anchor="t">
            <a:spAutoFit/>
          </a:bodyPr>
          <a:lstStyle/>
          <a:p>
            <a:pPr algn="r">
              <a:lnSpc>
                <a:spcPts val="3359"/>
              </a:lnSpc>
            </a:pPr>
            <a:r>
              <a:rPr lang="en-US" sz="2799">
                <a:solidFill>
                  <a:srgbClr val="404040"/>
                </a:solidFill>
                <a:latin typeface="Arial Bold Italics"/>
              </a:rPr>
              <a:t>Virtualization Attack</a:t>
            </a:r>
          </a:p>
          <a:p>
            <a:pPr algn="r">
              <a:lnSpc>
                <a:spcPts val="3359"/>
              </a:lnSpc>
            </a:pPr>
            <a:endParaRPr lang="en-US" sz="2799">
              <a:solidFill>
                <a:srgbClr val="404040"/>
              </a:solidFill>
              <a:latin typeface="Arial Bold Italics"/>
            </a:endParaRPr>
          </a:p>
        </p:txBody>
      </p:sp>
      <p:sp>
        <p:nvSpPr>
          <p:cNvPr id="17" name="TextBox 17"/>
          <p:cNvSpPr txBox="1"/>
          <p:nvPr/>
        </p:nvSpPr>
        <p:spPr>
          <a:xfrm>
            <a:off x="12077234" y="7917435"/>
            <a:ext cx="4902869" cy="895350"/>
          </a:xfrm>
          <a:prstGeom prst="rect">
            <a:avLst/>
          </a:prstGeom>
        </p:spPr>
        <p:txBody>
          <a:bodyPr lIns="0" tIns="0" rIns="0" bIns="0" rtlCol="0" anchor="t">
            <a:spAutoFit/>
          </a:bodyPr>
          <a:lstStyle/>
          <a:p>
            <a:pPr algn="l">
              <a:lnSpc>
                <a:spcPts val="3359"/>
              </a:lnSpc>
            </a:pPr>
            <a:r>
              <a:rPr lang="en-US" sz="2799">
                <a:solidFill>
                  <a:srgbClr val="404040"/>
                </a:solidFill>
                <a:latin typeface="Arial Bold Italics"/>
              </a:rPr>
              <a:t>Overlapping Trust Boundaries</a:t>
            </a:r>
          </a:p>
        </p:txBody>
      </p:sp>
      <p:grpSp>
        <p:nvGrpSpPr>
          <p:cNvPr id="18" name="Group 18"/>
          <p:cNvGrpSpPr/>
          <p:nvPr/>
        </p:nvGrpSpPr>
        <p:grpSpPr>
          <a:xfrm>
            <a:off x="8176600" y="5049930"/>
            <a:ext cx="1909074" cy="1909074"/>
            <a:chOff x="0" y="0"/>
            <a:chExt cx="2545432" cy="2545432"/>
          </a:xfrm>
        </p:grpSpPr>
        <p:sp>
          <p:nvSpPr>
            <p:cNvPr id="19" name="Freeform 19"/>
            <p:cNvSpPr/>
            <p:nvPr/>
          </p:nvSpPr>
          <p:spPr>
            <a:xfrm>
              <a:off x="0" y="0"/>
              <a:ext cx="2545461" cy="2545461"/>
            </a:xfrm>
            <a:custGeom>
              <a:avLst/>
              <a:gdLst/>
              <a:ahLst/>
              <a:cxnLst/>
              <a:rect l="l" t="t" r="r" b="b"/>
              <a:pathLst>
                <a:path w="2545461" h="2545461">
                  <a:moveTo>
                    <a:pt x="0" y="1272667"/>
                  </a:moveTo>
                  <a:cubicBezTo>
                    <a:pt x="0" y="569849"/>
                    <a:pt x="569849" y="0"/>
                    <a:pt x="1272667" y="0"/>
                  </a:cubicBezTo>
                  <a:cubicBezTo>
                    <a:pt x="1975485" y="0"/>
                    <a:pt x="2545461" y="569849"/>
                    <a:pt x="2545461" y="1272667"/>
                  </a:cubicBezTo>
                  <a:cubicBezTo>
                    <a:pt x="2545461" y="1975485"/>
                    <a:pt x="1975612" y="2545461"/>
                    <a:pt x="1272667" y="2545461"/>
                  </a:cubicBezTo>
                  <a:cubicBezTo>
                    <a:pt x="569722" y="2545461"/>
                    <a:pt x="0" y="1975612"/>
                    <a:pt x="0" y="1272667"/>
                  </a:cubicBezTo>
                  <a:close/>
                </a:path>
              </a:pathLst>
            </a:custGeom>
            <a:solidFill>
              <a:srgbClr val="808080"/>
            </a:solidFill>
          </p:spPr>
        </p:sp>
      </p:grpSp>
      <p:sp>
        <p:nvSpPr>
          <p:cNvPr id="20" name="Freeform 20"/>
          <p:cNvSpPr/>
          <p:nvPr/>
        </p:nvSpPr>
        <p:spPr>
          <a:xfrm>
            <a:off x="8760588" y="5619252"/>
            <a:ext cx="785018" cy="791573"/>
          </a:xfrm>
          <a:custGeom>
            <a:avLst/>
            <a:gdLst/>
            <a:ahLst/>
            <a:cxnLst/>
            <a:rect l="l" t="t" r="r" b="b"/>
            <a:pathLst>
              <a:path w="785018" h="791573">
                <a:moveTo>
                  <a:pt x="0" y="0"/>
                </a:moveTo>
                <a:lnTo>
                  <a:pt x="785018" y="0"/>
                </a:lnTo>
                <a:lnTo>
                  <a:pt x="785018" y="791572"/>
                </a:lnTo>
                <a:lnTo>
                  <a:pt x="0" y="791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21"/>
          <p:cNvGrpSpPr/>
          <p:nvPr/>
        </p:nvGrpSpPr>
        <p:grpSpPr>
          <a:xfrm>
            <a:off x="14199675" y="1042139"/>
            <a:ext cx="3059625" cy="934738"/>
            <a:chOff x="0" y="0"/>
            <a:chExt cx="4079499" cy="1246318"/>
          </a:xfrm>
        </p:grpSpPr>
        <p:sp>
          <p:nvSpPr>
            <p:cNvPr id="22" name="Freeform 22"/>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8"/>
              <a:stretch>
                <a:fillRect/>
              </a:stretch>
            </a:blipFill>
          </p:spPr>
        </p:sp>
        <p:sp>
          <p:nvSpPr>
            <p:cNvPr id="23" name="Freeform 23"/>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9"/>
              <a:stretch>
                <a:fillRect/>
              </a:stretch>
            </a:blipFill>
          </p:spPr>
        </p:sp>
        <p:sp>
          <p:nvSpPr>
            <p:cNvPr id="24" name="Freeform 24"/>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0"/>
              <a:stretch>
                <a:fillRect/>
              </a:stretch>
            </a:blipFill>
          </p:spPr>
        </p:sp>
      </p:grpSp>
      <p:sp>
        <p:nvSpPr>
          <p:cNvPr id="25" name="TextBox 25"/>
          <p:cNvSpPr txBox="1"/>
          <p:nvPr/>
        </p:nvSpPr>
        <p:spPr>
          <a:xfrm>
            <a:off x="1325550" y="696763"/>
            <a:ext cx="14161527" cy="1218002"/>
          </a:xfrm>
          <a:prstGeom prst="rect">
            <a:avLst/>
          </a:prstGeom>
        </p:spPr>
        <p:txBody>
          <a:bodyPr lIns="0" tIns="0" rIns="0" bIns="0" rtlCol="0" anchor="t">
            <a:spAutoFit/>
          </a:bodyPr>
          <a:lstStyle/>
          <a:p>
            <a:pPr>
              <a:lnSpc>
                <a:spcPts val="8207"/>
              </a:lnSpc>
            </a:pPr>
            <a:r>
              <a:rPr lang="en-US" sz="7599">
                <a:solidFill>
                  <a:srgbClr val="404040"/>
                </a:solidFill>
                <a:latin typeface="Arial Bold Italics"/>
              </a:rPr>
              <a:t>Cloud Security Threats</a:t>
            </a:r>
          </a:p>
        </p:txBody>
      </p:sp>
      <p:sp>
        <p:nvSpPr>
          <p:cNvPr id="26" name="TextBox 26"/>
          <p:cNvSpPr txBox="1"/>
          <p:nvPr/>
        </p:nvSpPr>
        <p:spPr>
          <a:xfrm>
            <a:off x="1325550" y="1704843"/>
            <a:ext cx="17176916" cy="515493"/>
          </a:xfrm>
          <a:prstGeom prst="rect">
            <a:avLst/>
          </a:prstGeom>
        </p:spPr>
        <p:txBody>
          <a:bodyPr lIns="0" tIns="0" rIns="0" bIns="0" rtlCol="0" anchor="t">
            <a:spAutoFit/>
          </a:bodyPr>
          <a:lstStyle/>
          <a:p>
            <a:pPr>
              <a:lnSpc>
                <a:spcPts val="3456"/>
              </a:lnSpc>
            </a:pPr>
            <a:r>
              <a:rPr lang="en-US" sz="3200">
                <a:solidFill>
                  <a:srgbClr val="404040"/>
                </a:solidFill>
                <a:latin typeface="Arial Bold Italics"/>
              </a:rPr>
              <a:t>Security Concerns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28700" y="7977660"/>
            <a:ext cx="16230600"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IMPACT OF CLOUD COMPUTING ON BUSINESS </a:t>
            </a:r>
          </a:p>
        </p:txBody>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3772" y="994514"/>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Impact of Cloud Computing on Business</a:t>
            </a:r>
          </a:p>
        </p:txBody>
      </p:sp>
      <p:sp>
        <p:nvSpPr>
          <p:cNvPr id="3" name="Freeform 3"/>
          <p:cNvSpPr/>
          <p:nvPr/>
        </p:nvSpPr>
        <p:spPr>
          <a:xfrm>
            <a:off x="7819088" y="5175558"/>
            <a:ext cx="2285592" cy="1473480"/>
          </a:xfrm>
          <a:custGeom>
            <a:avLst/>
            <a:gdLst/>
            <a:ahLst/>
            <a:cxnLst/>
            <a:rect l="l" t="t" r="r" b="b"/>
            <a:pathLst>
              <a:path w="2285592" h="1473480">
                <a:moveTo>
                  <a:pt x="0" y="0"/>
                </a:moveTo>
                <a:lnTo>
                  <a:pt x="2285592" y="0"/>
                </a:lnTo>
                <a:lnTo>
                  <a:pt x="2285592" y="1473480"/>
                </a:lnTo>
                <a:lnTo>
                  <a:pt x="0" y="1473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006728" y="5175558"/>
            <a:ext cx="2285592" cy="1473480"/>
          </a:xfrm>
          <a:custGeom>
            <a:avLst/>
            <a:gdLst/>
            <a:ahLst/>
            <a:cxnLst/>
            <a:rect l="l" t="t" r="r" b="b"/>
            <a:pathLst>
              <a:path w="2285592" h="1473480">
                <a:moveTo>
                  <a:pt x="0" y="0"/>
                </a:moveTo>
                <a:lnTo>
                  <a:pt x="2285592" y="0"/>
                </a:lnTo>
                <a:lnTo>
                  <a:pt x="2285592" y="1473480"/>
                </a:lnTo>
                <a:lnTo>
                  <a:pt x="0" y="1473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630210" y="5175558"/>
            <a:ext cx="2285592" cy="1473480"/>
          </a:xfrm>
          <a:custGeom>
            <a:avLst/>
            <a:gdLst/>
            <a:ahLst/>
            <a:cxnLst/>
            <a:rect l="l" t="t" r="r" b="b"/>
            <a:pathLst>
              <a:path w="2285592" h="1473480">
                <a:moveTo>
                  <a:pt x="0" y="0"/>
                </a:moveTo>
                <a:lnTo>
                  <a:pt x="2285592" y="0"/>
                </a:lnTo>
                <a:lnTo>
                  <a:pt x="2285592" y="1473480"/>
                </a:lnTo>
                <a:lnTo>
                  <a:pt x="0" y="14734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3394333" y="5175558"/>
            <a:ext cx="2285592" cy="1473480"/>
          </a:xfrm>
          <a:custGeom>
            <a:avLst/>
            <a:gdLst/>
            <a:ahLst/>
            <a:cxnLst/>
            <a:rect l="l" t="t" r="r" b="b"/>
            <a:pathLst>
              <a:path w="2285592" h="1473480">
                <a:moveTo>
                  <a:pt x="0" y="0"/>
                </a:moveTo>
                <a:lnTo>
                  <a:pt x="2285592" y="0"/>
                </a:lnTo>
                <a:lnTo>
                  <a:pt x="2285592" y="1473480"/>
                </a:lnTo>
                <a:lnTo>
                  <a:pt x="0" y="1473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197261" y="5175558"/>
            <a:ext cx="2285592" cy="1473480"/>
          </a:xfrm>
          <a:custGeom>
            <a:avLst/>
            <a:gdLst/>
            <a:ahLst/>
            <a:cxnLst/>
            <a:rect l="l" t="t" r="r" b="b"/>
            <a:pathLst>
              <a:path w="2285592" h="1473480">
                <a:moveTo>
                  <a:pt x="0" y="0"/>
                </a:moveTo>
                <a:lnTo>
                  <a:pt x="2285592" y="0"/>
                </a:lnTo>
                <a:lnTo>
                  <a:pt x="2285592" y="1473480"/>
                </a:lnTo>
                <a:lnTo>
                  <a:pt x="0" y="1473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13030102" y="7153275"/>
            <a:ext cx="3014056" cy="1809750"/>
          </a:xfrm>
          <a:prstGeom prst="rect">
            <a:avLst/>
          </a:prstGeom>
        </p:spPr>
        <p:txBody>
          <a:bodyPr lIns="0" tIns="0" rIns="0" bIns="0" rtlCol="0" anchor="t">
            <a:spAutoFit/>
          </a:bodyPr>
          <a:lstStyle/>
          <a:p>
            <a:pPr algn="ctr">
              <a:lnSpc>
                <a:spcPts val="2399"/>
              </a:lnSpc>
            </a:pPr>
            <a:r>
              <a:rPr lang="en-US" sz="1999">
                <a:solidFill>
                  <a:srgbClr val="404040"/>
                </a:solidFill>
                <a:latin typeface="Arial"/>
              </a:rPr>
              <a:t>Memungkinkan akses data dan aplikasi dari mana saja dengan koneksi internet, meningkatkan mobilitas dan produktivitas.</a:t>
            </a:r>
          </a:p>
        </p:txBody>
      </p:sp>
      <p:sp>
        <p:nvSpPr>
          <p:cNvPr id="9" name="TextBox 9"/>
          <p:cNvSpPr txBox="1"/>
          <p:nvPr/>
        </p:nvSpPr>
        <p:spPr>
          <a:xfrm>
            <a:off x="4842236" y="2732968"/>
            <a:ext cx="2976852" cy="2105025"/>
          </a:xfrm>
          <a:prstGeom prst="rect">
            <a:avLst/>
          </a:prstGeom>
        </p:spPr>
        <p:txBody>
          <a:bodyPr lIns="0" tIns="0" rIns="0" bIns="0" rtlCol="0" anchor="t">
            <a:spAutoFit/>
          </a:bodyPr>
          <a:lstStyle/>
          <a:p>
            <a:pPr algn="ctr">
              <a:lnSpc>
                <a:spcPts val="2399"/>
              </a:lnSpc>
            </a:pPr>
            <a:r>
              <a:rPr lang="en-US" sz="1999">
                <a:solidFill>
                  <a:srgbClr val="404040"/>
                </a:solidFill>
                <a:latin typeface="Arial"/>
              </a:rPr>
              <a:t>Memungkinkan perusahaan untuk dengan mudah menyesuaikan kapasitas sumber daya sesuai dengan permintaan, mendukung pertumbuhan bisnis.</a:t>
            </a:r>
          </a:p>
        </p:txBody>
      </p:sp>
      <p:sp>
        <p:nvSpPr>
          <p:cNvPr id="10" name="TextBox 10"/>
          <p:cNvSpPr txBox="1"/>
          <p:nvPr/>
        </p:nvSpPr>
        <p:spPr>
          <a:xfrm>
            <a:off x="10630210" y="3028243"/>
            <a:ext cx="2285590" cy="1809750"/>
          </a:xfrm>
          <a:prstGeom prst="rect">
            <a:avLst/>
          </a:prstGeom>
        </p:spPr>
        <p:txBody>
          <a:bodyPr lIns="0" tIns="0" rIns="0" bIns="0" rtlCol="0" anchor="t">
            <a:spAutoFit/>
          </a:bodyPr>
          <a:lstStyle/>
          <a:p>
            <a:pPr algn="ctr">
              <a:lnSpc>
                <a:spcPts val="2399"/>
              </a:lnSpc>
            </a:pPr>
            <a:r>
              <a:rPr lang="en-US" sz="1999">
                <a:solidFill>
                  <a:srgbClr val="404040"/>
                </a:solidFill>
                <a:latin typeface="Arial"/>
              </a:rPr>
              <a:t>Perhitungan biaya yang efisien dengan cloud dapat menghemat biaya jangka panjang perusahaan.</a:t>
            </a:r>
          </a:p>
        </p:txBody>
      </p:sp>
      <p:sp>
        <p:nvSpPr>
          <p:cNvPr id="11" name="TextBox 11"/>
          <p:cNvSpPr txBox="1"/>
          <p:nvPr/>
        </p:nvSpPr>
        <p:spPr>
          <a:xfrm>
            <a:off x="7407859" y="7153275"/>
            <a:ext cx="3108051" cy="2105025"/>
          </a:xfrm>
          <a:prstGeom prst="rect">
            <a:avLst/>
          </a:prstGeom>
        </p:spPr>
        <p:txBody>
          <a:bodyPr lIns="0" tIns="0" rIns="0" bIns="0" rtlCol="0" anchor="t">
            <a:spAutoFit/>
          </a:bodyPr>
          <a:lstStyle/>
          <a:p>
            <a:pPr algn="ctr">
              <a:lnSpc>
                <a:spcPts val="2399"/>
              </a:lnSpc>
            </a:pPr>
            <a:r>
              <a:rPr lang="en-US" sz="1999">
                <a:solidFill>
                  <a:srgbClr val="404040"/>
                </a:solidFill>
                <a:latin typeface="Arial"/>
              </a:rPr>
              <a:t>Memungkinkan pengembangan dan peluncuran produk dan layanan lebih cepat, memungkinkan perusahaan untuk bersaing secara lebih efektif.</a:t>
            </a:r>
          </a:p>
        </p:txBody>
      </p:sp>
      <p:sp>
        <p:nvSpPr>
          <p:cNvPr id="12" name="TextBox 12"/>
          <p:cNvSpPr txBox="1"/>
          <p:nvPr/>
        </p:nvSpPr>
        <p:spPr>
          <a:xfrm>
            <a:off x="2197263" y="7153275"/>
            <a:ext cx="2285590" cy="1809750"/>
          </a:xfrm>
          <a:prstGeom prst="rect">
            <a:avLst/>
          </a:prstGeom>
        </p:spPr>
        <p:txBody>
          <a:bodyPr lIns="0" tIns="0" rIns="0" bIns="0" rtlCol="0" anchor="t">
            <a:spAutoFit/>
          </a:bodyPr>
          <a:lstStyle/>
          <a:p>
            <a:pPr algn="ctr">
              <a:lnSpc>
                <a:spcPts val="2399"/>
              </a:lnSpc>
            </a:pPr>
            <a:r>
              <a:rPr lang="en-US" sz="1999">
                <a:solidFill>
                  <a:srgbClr val="404040"/>
                </a:solidFill>
                <a:latin typeface="Arial"/>
              </a:rPr>
              <a:t>Meningkatkan efisiensi operasional dengan mengurangi biaya infrastruktur dan administrasi</a:t>
            </a:r>
          </a:p>
        </p:txBody>
      </p:sp>
      <p:grpSp>
        <p:nvGrpSpPr>
          <p:cNvPr id="13" name="Group 13"/>
          <p:cNvGrpSpPr/>
          <p:nvPr/>
        </p:nvGrpSpPr>
        <p:grpSpPr>
          <a:xfrm>
            <a:off x="14199675" y="1042139"/>
            <a:ext cx="3059625" cy="934738"/>
            <a:chOff x="0" y="0"/>
            <a:chExt cx="4079499" cy="1246318"/>
          </a:xfrm>
        </p:grpSpPr>
        <p:sp>
          <p:nvSpPr>
            <p:cNvPr id="14" name="Freeform 1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12"/>
              <a:stretch>
                <a:fillRect/>
              </a:stretch>
            </a:blipFill>
          </p:spPr>
        </p:sp>
        <p:sp>
          <p:nvSpPr>
            <p:cNvPr id="15" name="Freeform 1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3"/>
              <a:stretch>
                <a:fillRect/>
              </a:stretch>
            </a:blipFill>
          </p:spPr>
        </p:sp>
        <p:sp>
          <p:nvSpPr>
            <p:cNvPr id="16" name="Freeform 1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4"/>
              <a:stretch>
                <a:fillRect/>
              </a:stretch>
            </a:blipFill>
          </p:spPr>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7" name="TextBox 7"/>
          <p:cNvSpPr txBox="1"/>
          <p:nvPr/>
        </p:nvSpPr>
        <p:spPr>
          <a:xfrm>
            <a:off x="767399" y="2178857"/>
            <a:ext cx="6436635" cy="2590800"/>
          </a:xfrm>
          <a:prstGeom prst="rect">
            <a:avLst/>
          </a:prstGeom>
        </p:spPr>
        <p:txBody>
          <a:bodyPr lIns="0" tIns="0" rIns="0" bIns="0" rtlCol="0" anchor="t">
            <a:spAutoFit/>
          </a:bodyPr>
          <a:lstStyle/>
          <a:p>
            <a:pPr algn="l">
              <a:lnSpc>
                <a:spcPts val="6599"/>
              </a:lnSpc>
            </a:pPr>
            <a:r>
              <a:rPr lang="en-US" sz="5499">
                <a:solidFill>
                  <a:srgbClr val="F79465"/>
                </a:solidFill>
                <a:latin typeface="Arial Bold Italics"/>
              </a:rPr>
              <a:t>Level of Value Provided by Cloud Computing</a:t>
            </a:r>
          </a:p>
        </p:txBody>
      </p:sp>
      <p:sp>
        <p:nvSpPr>
          <p:cNvPr id="8" name="TextBox 8"/>
          <p:cNvSpPr txBox="1"/>
          <p:nvPr/>
        </p:nvSpPr>
        <p:spPr>
          <a:xfrm>
            <a:off x="767399" y="5086350"/>
            <a:ext cx="8551534" cy="1228725"/>
          </a:xfrm>
          <a:prstGeom prst="rect">
            <a:avLst/>
          </a:prstGeom>
        </p:spPr>
        <p:txBody>
          <a:bodyPr lIns="0" tIns="0" rIns="0" bIns="0" rtlCol="0" anchor="t">
            <a:spAutoFit/>
          </a:bodyPr>
          <a:lstStyle/>
          <a:p>
            <a:pPr algn="l">
              <a:lnSpc>
                <a:spcPts val="3119"/>
              </a:lnSpc>
            </a:pPr>
            <a:r>
              <a:rPr lang="en-US" sz="2599">
                <a:solidFill>
                  <a:srgbClr val="FFFFFF"/>
                </a:solidFill>
                <a:latin typeface="Arial"/>
              </a:rPr>
              <a:t>Dari sudut pandang bisnis, komputasi awan memberikan nilai tambah pada sebuah organisasi pada tiga tingkat yang berbeda. </a:t>
            </a:r>
          </a:p>
        </p:txBody>
      </p:sp>
      <p:sp>
        <p:nvSpPr>
          <p:cNvPr id="9" name="TextBox 9"/>
          <p:cNvSpPr txBox="1"/>
          <p:nvPr/>
        </p:nvSpPr>
        <p:spPr>
          <a:xfrm>
            <a:off x="767399" y="6429375"/>
            <a:ext cx="8290232" cy="2297051"/>
          </a:xfrm>
          <a:prstGeom prst="rect">
            <a:avLst/>
          </a:prstGeom>
        </p:spPr>
        <p:txBody>
          <a:bodyPr lIns="0" tIns="0" rIns="0" bIns="0" rtlCol="0" anchor="t">
            <a:spAutoFit/>
          </a:bodyPr>
          <a:lstStyle/>
          <a:p>
            <a:pPr marL="734053" lvl="1" indent="-367026">
              <a:lnSpc>
                <a:spcPts val="6017"/>
              </a:lnSpc>
              <a:buFont typeface="Arial"/>
              <a:buChar char="•"/>
            </a:pPr>
            <a:r>
              <a:rPr lang="en-US" sz="3399">
                <a:solidFill>
                  <a:srgbClr val="F0D23F"/>
                </a:solidFill>
                <a:latin typeface="Arial Bold Italics"/>
              </a:rPr>
              <a:t>Utility Level</a:t>
            </a:r>
          </a:p>
          <a:p>
            <a:pPr marL="734053" lvl="1" indent="-367026">
              <a:lnSpc>
                <a:spcPts val="6017"/>
              </a:lnSpc>
              <a:buFont typeface="Arial"/>
              <a:buChar char="•"/>
            </a:pPr>
            <a:r>
              <a:rPr lang="en-US" sz="3399">
                <a:solidFill>
                  <a:srgbClr val="F0D23F"/>
                </a:solidFill>
                <a:latin typeface="Arial Bold Italics"/>
              </a:rPr>
              <a:t>Process Transformation Level</a:t>
            </a:r>
          </a:p>
          <a:p>
            <a:pPr marL="734053" lvl="1" indent="-367026" algn="l">
              <a:lnSpc>
                <a:spcPts val="6017"/>
              </a:lnSpc>
              <a:buFont typeface="Arial"/>
              <a:buChar char="•"/>
            </a:pPr>
            <a:r>
              <a:rPr lang="en-US" sz="3399">
                <a:solidFill>
                  <a:srgbClr val="F0D23F"/>
                </a:solidFill>
                <a:latin typeface="Arial Bold Italics"/>
              </a:rPr>
              <a:t>Business-Model-Innovation Level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9632687" y="6719241"/>
            <a:ext cx="1609927" cy="1919776"/>
            <a:chOff x="0" y="0"/>
            <a:chExt cx="2146570" cy="2559702"/>
          </a:xfrm>
        </p:grpSpPr>
        <p:sp>
          <p:nvSpPr>
            <p:cNvPr id="3" name="Freeform 3"/>
            <p:cNvSpPr/>
            <p:nvPr/>
          </p:nvSpPr>
          <p:spPr>
            <a:xfrm>
              <a:off x="0" y="0"/>
              <a:ext cx="2146554" cy="2559685"/>
            </a:xfrm>
            <a:custGeom>
              <a:avLst/>
              <a:gdLst/>
              <a:ahLst/>
              <a:cxnLst/>
              <a:rect l="l" t="t" r="r" b="b"/>
              <a:pathLst>
                <a:path w="2146554" h="2559685">
                  <a:moveTo>
                    <a:pt x="2146554" y="1112520"/>
                  </a:moveTo>
                  <a:lnTo>
                    <a:pt x="2146554" y="2559685"/>
                  </a:lnTo>
                  <a:lnTo>
                    <a:pt x="1491361" y="2559685"/>
                  </a:lnTo>
                  <a:lnTo>
                    <a:pt x="1491361" y="1216025"/>
                  </a:lnTo>
                  <a:cubicBezTo>
                    <a:pt x="1491361" y="864743"/>
                    <a:pt x="1169416" y="580009"/>
                    <a:pt x="772414" y="580009"/>
                  </a:cubicBezTo>
                  <a:lnTo>
                    <a:pt x="0" y="580009"/>
                  </a:lnTo>
                  <a:lnTo>
                    <a:pt x="0" y="0"/>
                  </a:lnTo>
                  <a:lnTo>
                    <a:pt x="888873" y="0"/>
                  </a:lnTo>
                  <a:cubicBezTo>
                    <a:pt x="1583436" y="0"/>
                    <a:pt x="2146554" y="498094"/>
                    <a:pt x="2146554" y="1112520"/>
                  </a:cubicBezTo>
                  <a:close/>
                </a:path>
              </a:pathLst>
            </a:custGeom>
            <a:solidFill>
              <a:srgbClr val="54CBA0"/>
            </a:solidFill>
          </p:spPr>
        </p:sp>
      </p:grpSp>
      <p:grpSp>
        <p:nvGrpSpPr>
          <p:cNvPr id="4" name="Group 4"/>
          <p:cNvGrpSpPr/>
          <p:nvPr/>
        </p:nvGrpSpPr>
        <p:grpSpPr>
          <a:xfrm rot="5400000">
            <a:off x="6382299" y="6723657"/>
            <a:ext cx="2841110" cy="1642461"/>
            <a:chOff x="0" y="0"/>
            <a:chExt cx="3788146" cy="2189948"/>
          </a:xfrm>
        </p:grpSpPr>
        <p:sp>
          <p:nvSpPr>
            <p:cNvPr id="5" name="Freeform 5"/>
            <p:cNvSpPr/>
            <p:nvPr/>
          </p:nvSpPr>
          <p:spPr>
            <a:xfrm>
              <a:off x="0" y="0"/>
              <a:ext cx="3788156" cy="2189988"/>
            </a:xfrm>
            <a:custGeom>
              <a:avLst/>
              <a:gdLst/>
              <a:ahLst/>
              <a:cxnLst/>
              <a:rect l="l" t="t" r="r" b="b"/>
              <a:pathLst>
                <a:path w="3788156" h="2189988">
                  <a:moveTo>
                    <a:pt x="0" y="2189988"/>
                  </a:moveTo>
                  <a:lnTo>
                    <a:pt x="0" y="1053084"/>
                  </a:lnTo>
                  <a:cubicBezTo>
                    <a:pt x="0" y="471424"/>
                    <a:pt x="471424" y="0"/>
                    <a:pt x="1053084" y="0"/>
                  </a:cubicBezTo>
                  <a:lnTo>
                    <a:pt x="3788156" y="0"/>
                  </a:lnTo>
                  <a:lnTo>
                    <a:pt x="3788156" y="577088"/>
                  </a:lnTo>
                  <a:lnTo>
                    <a:pt x="1178814" y="577088"/>
                  </a:lnTo>
                  <a:cubicBezTo>
                    <a:pt x="846328" y="577088"/>
                    <a:pt x="576707" y="846582"/>
                    <a:pt x="576707" y="1179195"/>
                  </a:cubicBezTo>
                  <a:lnTo>
                    <a:pt x="576707" y="2189988"/>
                  </a:lnTo>
                  <a:close/>
                </a:path>
              </a:pathLst>
            </a:custGeom>
            <a:solidFill>
              <a:srgbClr val="F0D23F"/>
            </a:solidFill>
          </p:spPr>
        </p:sp>
      </p:grpSp>
      <p:grpSp>
        <p:nvGrpSpPr>
          <p:cNvPr id="6" name="Group 6"/>
          <p:cNvGrpSpPr/>
          <p:nvPr/>
        </p:nvGrpSpPr>
        <p:grpSpPr>
          <a:xfrm rot="5400000">
            <a:off x="5852886" y="4585810"/>
            <a:ext cx="4719825" cy="2530466"/>
            <a:chOff x="0" y="0"/>
            <a:chExt cx="6293100" cy="3373954"/>
          </a:xfrm>
        </p:grpSpPr>
        <p:sp>
          <p:nvSpPr>
            <p:cNvPr id="7" name="Freeform 7"/>
            <p:cNvSpPr/>
            <p:nvPr/>
          </p:nvSpPr>
          <p:spPr>
            <a:xfrm>
              <a:off x="0" y="0"/>
              <a:ext cx="6293104" cy="3374009"/>
            </a:xfrm>
            <a:custGeom>
              <a:avLst/>
              <a:gdLst/>
              <a:ahLst/>
              <a:cxnLst/>
              <a:rect l="l" t="t" r="r" b="b"/>
              <a:pathLst>
                <a:path w="6293104" h="3374009">
                  <a:moveTo>
                    <a:pt x="0" y="3235579"/>
                  </a:moveTo>
                  <a:lnTo>
                    <a:pt x="0" y="1053084"/>
                  </a:lnTo>
                  <a:cubicBezTo>
                    <a:pt x="0" y="471424"/>
                    <a:pt x="495808" y="0"/>
                    <a:pt x="1107313" y="0"/>
                  </a:cubicBezTo>
                  <a:lnTo>
                    <a:pt x="6263513" y="0"/>
                  </a:lnTo>
                  <a:lnTo>
                    <a:pt x="6263513" y="28194"/>
                  </a:lnTo>
                  <a:lnTo>
                    <a:pt x="6293104" y="28194"/>
                  </a:lnTo>
                  <a:lnTo>
                    <a:pt x="6293104" y="577088"/>
                  </a:lnTo>
                  <a:lnTo>
                    <a:pt x="1239520" y="577088"/>
                  </a:lnTo>
                  <a:cubicBezTo>
                    <a:pt x="889889" y="577088"/>
                    <a:pt x="606425" y="846582"/>
                    <a:pt x="606425" y="1179195"/>
                  </a:cubicBezTo>
                  <a:lnTo>
                    <a:pt x="606425" y="3374009"/>
                  </a:lnTo>
                  <a:lnTo>
                    <a:pt x="37592" y="3374009"/>
                  </a:lnTo>
                  <a:lnTo>
                    <a:pt x="35560" y="3345815"/>
                  </a:lnTo>
                  <a:lnTo>
                    <a:pt x="8001" y="3345815"/>
                  </a:lnTo>
                  <a:cubicBezTo>
                    <a:pt x="2032" y="3309747"/>
                    <a:pt x="0" y="3272917"/>
                    <a:pt x="0" y="3235706"/>
                  </a:cubicBezTo>
                  <a:close/>
                </a:path>
              </a:pathLst>
            </a:custGeom>
            <a:solidFill>
              <a:srgbClr val="ED3B55"/>
            </a:solidFill>
          </p:spPr>
        </p:sp>
      </p:grpSp>
      <p:grpSp>
        <p:nvGrpSpPr>
          <p:cNvPr id="8" name="Group 8"/>
          <p:cNvGrpSpPr/>
          <p:nvPr/>
        </p:nvGrpSpPr>
        <p:grpSpPr>
          <a:xfrm rot="-5400000">
            <a:off x="7642353" y="5659260"/>
            <a:ext cx="4488490" cy="2530465"/>
            <a:chOff x="0" y="0"/>
            <a:chExt cx="5984654" cy="3373954"/>
          </a:xfrm>
        </p:grpSpPr>
        <p:sp>
          <p:nvSpPr>
            <p:cNvPr id="9" name="Freeform 9"/>
            <p:cNvSpPr/>
            <p:nvPr/>
          </p:nvSpPr>
          <p:spPr>
            <a:xfrm>
              <a:off x="0" y="0"/>
              <a:ext cx="5984748" cy="3374009"/>
            </a:xfrm>
            <a:custGeom>
              <a:avLst/>
              <a:gdLst/>
              <a:ahLst/>
              <a:cxnLst/>
              <a:rect l="l" t="t" r="r" b="b"/>
              <a:pathLst>
                <a:path w="5984748" h="3374009">
                  <a:moveTo>
                    <a:pt x="5984621" y="3235579"/>
                  </a:moveTo>
                  <a:lnTo>
                    <a:pt x="5984621" y="1053084"/>
                  </a:lnTo>
                  <a:cubicBezTo>
                    <a:pt x="5984621" y="471424"/>
                    <a:pt x="5513197" y="0"/>
                    <a:pt x="4931537" y="0"/>
                  </a:cubicBezTo>
                  <a:lnTo>
                    <a:pt x="28194" y="0"/>
                  </a:lnTo>
                  <a:lnTo>
                    <a:pt x="28194" y="28194"/>
                  </a:lnTo>
                  <a:lnTo>
                    <a:pt x="0" y="28194"/>
                  </a:lnTo>
                  <a:lnTo>
                    <a:pt x="0" y="577088"/>
                  </a:lnTo>
                  <a:lnTo>
                    <a:pt x="4805807" y="577088"/>
                  </a:lnTo>
                  <a:cubicBezTo>
                    <a:pt x="5138293" y="577088"/>
                    <a:pt x="5407914" y="846582"/>
                    <a:pt x="5407914" y="1179195"/>
                  </a:cubicBezTo>
                  <a:lnTo>
                    <a:pt x="5407914" y="3374009"/>
                  </a:lnTo>
                  <a:lnTo>
                    <a:pt x="5948934" y="3374009"/>
                  </a:lnTo>
                  <a:lnTo>
                    <a:pt x="5950839" y="3345815"/>
                  </a:lnTo>
                  <a:lnTo>
                    <a:pt x="5977128" y="3345815"/>
                  </a:lnTo>
                  <a:cubicBezTo>
                    <a:pt x="5982843" y="3309747"/>
                    <a:pt x="5984748" y="3272917"/>
                    <a:pt x="5984748" y="3235706"/>
                  </a:cubicBezTo>
                  <a:close/>
                </a:path>
              </a:pathLst>
            </a:custGeom>
            <a:solidFill>
              <a:srgbClr val="F79465"/>
            </a:solidFill>
          </p:spPr>
        </p:sp>
      </p:grpSp>
      <p:grpSp>
        <p:nvGrpSpPr>
          <p:cNvPr id="10" name="Group 10"/>
          <p:cNvGrpSpPr/>
          <p:nvPr/>
        </p:nvGrpSpPr>
        <p:grpSpPr>
          <a:xfrm rot="5400000">
            <a:off x="10885670" y="4473279"/>
            <a:ext cx="1008298" cy="869221"/>
            <a:chOff x="0" y="0"/>
            <a:chExt cx="1344398" cy="1158962"/>
          </a:xfrm>
        </p:grpSpPr>
        <p:sp>
          <p:nvSpPr>
            <p:cNvPr id="11" name="Freeform 11"/>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79465"/>
            </a:solidFill>
          </p:spPr>
        </p:sp>
      </p:grpSp>
      <p:grpSp>
        <p:nvGrpSpPr>
          <p:cNvPr id="12" name="Group 12"/>
          <p:cNvGrpSpPr/>
          <p:nvPr/>
        </p:nvGrpSpPr>
        <p:grpSpPr>
          <a:xfrm rot="5400000">
            <a:off x="11193538" y="6660588"/>
            <a:ext cx="1008298" cy="869221"/>
            <a:chOff x="0" y="0"/>
            <a:chExt cx="1344398" cy="1158962"/>
          </a:xfrm>
        </p:grpSpPr>
        <p:sp>
          <p:nvSpPr>
            <p:cNvPr id="13" name="Freeform 13"/>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54CBA0"/>
            </a:solidFill>
          </p:spPr>
        </p:sp>
      </p:grpSp>
      <p:grpSp>
        <p:nvGrpSpPr>
          <p:cNvPr id="14" name="Group 14"/>
          <p:cNvGrpSpPr/>
          <p:nvPr/>
        </p:nvGrpSpPr>
        <p:grpSpPr>
          <a:xfrm rot="-5400000">
            <a:off x="6128544" y="5914261"/>
            <a:ext cx="1008298" cy="869222"/>
            <a:chOff x="0" y="0"/>
            <a:chExt cx="1344398" cy="1158962"/>
          </a:xfrm>
        </p:grpSpPr>
        <p:sp>
          <p:nvSpPr>
            <p:cNvPr id="15" name="Freeform 15"/>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0D23F"/>
            </a:solidFill>
          </p:spPr>
        </p:sp>
      </p:grpSp>
      <p:grpSp>
        <p:nvGrpSpPr>
          <p:cNvPr id="16" name="Group 16"/>
          <p:cNvGrpSpPr/>
          <p:nvPr/>
        </p:nvGrpSpPr>
        <p:grpSpPr>
          <a:xfrm rot="-5400000">
            <a:off x="6373706" y="3293613"/>
            <a:ext cx="1008298" cy="869222"/>
            <a:chOff x="0" y="0"/>
            <a:chExt cx="1344398" cy="1158962"/>
          </a:xfrm>
        </p:grpSpPr>
        <p:sp>
          <p:nvSpPr>
            <p:cNvPr id="17" name="Freeform 17"/>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ED3B55"/>
            </a:solidFill>
          </p:spPr>
        </p:sp>
      </p:grpSp>
      <p:grpSp>
        <p:nvGrpSpPr>
          <p:cNvPr id="18" name="Group 18"/>
          <p:cNvGrpSpPr/>
          <p:nvPr/>
        </p:nvGrpSpPr>
        <p:grpSpPr>
          <a:xfrm>
            <a:off x="8190412" y="8965443"/>
            <a:ext cx="430953" cy="1321557"/>
            <a:chOff x="0" y="0"/>
            <a:chExt cx="574604" cy="1762076"/>
          </a:xfrm>
        </p:grpSpPr>
        <p:sp>
          <p:nvSpPr>
            <p:cNvPr id="19" name="Freeform 19"/>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0D23F"/>
            </a:solidFill>
          </p:spPr>
        </p:sp>
      </p:grpSp>
      <p:grpSp>
        <p:nvGrpSpPr>
          <p:cNvPr id="20" name="Group 20"/>
          <p:cNvGrpSpPr/>
          <p:nvPr/>
        </p:nvGrpSpPr>
        <p:grpSpPr>
          <a:xfrm>
            <a:off x="8621366" y="8965443"/>
            <a:ext cx="430953" cy="1321557"/>
            <a:chOff x="0" y="0"/>
            <a:chExt cx="574604" cy="1762076"/>
          </a:xfrm>
        </p:grpSpPr>
        <p:sp>
          <p:nvSpPr>
            <p:cNvPr id="21" name="Freeform 21"/>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79465"/>
            </a:solidFill>
          </p:spPr>
        </p:sp>
      </p:grpSp>
      <p:grpSp>
        <p:nvGrpSpPr>
          <p:cNvPr id="22" name="Group 22"/>
          <p:cNvGrpSpPr/>
          <p:nvPr/>
        </p:nvGrpSpPr>
        <p:grpSpPr>
          <a:xfrm>
            <a:off x="9057153" y="8165637"/>
            <a:ext cx="430953" cy="2121363"/>
            <a:chOff x="0" y="0"/>
            <a:chExt cx="574604" cy="2828484"/>
          </a:xfrm>
        </p:grpSpPr>
        <p:sp>
          <p:nvSpPr>
            <p:cNvPr id="23" name="Freeform 23"/>
            <p:cNvSpPr/>
            <p:nvPr/>
          </p:nvSpPr>
          <p:spPr>
            <a:xfrm>
              <a:off x="0" y="0"/>
              <a:ext cx="574548" cy="2828544"/>
            </a:xfrm>
            <a:custGeom>
              <a:avLst/>
              <a:gdLst/>
              <a:ahLst/>
              <a:cxnLst/>
              <a:rect l="l" t="t" r="r" b="b"/>
              <a:pathLst>
                <a:path w="574548" h="2828544">
                  <a:moveTo>
                    <a:pt x="0" y="0"/>
                  </a:moveTo>
                  <a:lnTo>
                    <a:pt x="574548" y="0"/>
                  </a:lnTo>
                  <a:lnTo>
                    <a:pt x="574548" y="2828544"/>
                  </a:lnTo>
                  <a:lnTo>
                    <a:pt x="0" y="2828544"/>
                  </a:lnTo>
                  <a:close/>
                </a:path>
              </a:pathLst>
            </a:custGeom>
            <a:solidFill>
              <a:srgbClr val="ED3B55"/>
            </a:solidFill>
          </p:spPr>
        </p:sp>
      </p:grpSp>
      <p:grpSp>
        <p:nvGrpSpPr>
          <p:cNvPr id="24" name="Group 24"/>
          <p:cNvGrpSpPr/>
          <p:nvPr/>
        </p:nvGrpSpPr>
        <p:grpSpPr>
          <a:xfrm>
            <a:off x="9485990" y="8478014"/>
            <a:ext cx="430954" cy="1808987"/>
            <a:chOff x="0" y="0"/>
            <a:chExt cx="574606" cy="2411982"/>
          </a:xfrm>
        </p:grpSpPr>
        <p:sp>
          <p:nvSpPr>
            <p:cNvPr id="25" name="Freeform 25"/>
            <p:cNvSpPr/>
            <p:nvPr/>
          </p:nvSpPr>
          <p:spPr>
            <a:xfrm>
              <a:off x="0" y="0"/>
              <a:ext cx="574548" cy="2411984"/>
            </a:xfrm>
            <a:custGeom>
              <a:avLst/>
              <a:gdLst/>
              <a:ahLst/>
              <a:cxnLst/>
              <a:rect l="l" t="t" r="r" b="b"/>
              <a:pathLst>
                <a:path w="574548" h="2411984">
                  <a:moveTo>
                    <a:pt x="0" y="0"/>
                  </a:moveTo>
                  <a:lnTo>
                    <a:pt x="574548" y="0"/>
                  </a:lnTo>
                  <a:lnTo>
                    <a:pt x="574548" y="2411984"/>
                  </a:lnTo>
                  <a:lnTo>
                    <a:pt x="0" y="2411984"/>
                  </a:lnTo>
                  <a:close/>
                </a:path>
              </a:pathLst>
            </a:custGeom>
            <a:solidFill>
              <a:srgbClr val="54CBA0"/>
            </a:solidFill>
          </p:spPr>
        </p:sp>
      </p:grpSp>
      <p:sp>
        <p:nvSpPr>
          <p:cNvPr id="26" name="TextBox 26"/>
          <p:cNvSpPr txBox="1"/>
          <p:nvPr/>
        </p:nvSpPr>
        <p:spPr>
          <a:xfrm>
            <a:off x="12223742" y="4333948"/>
            <a:ext cx="4914727" cy="1809750"/>
          </a:xfrm>
          <a:prstGeom prst="rect">
            <a:avLst/>
          </a:prstGeom>
        </p:spPr>
        <p:txBody>
          <a:bodyPr lIns="0" tIns="0" rIns="0" bIns="0" rtlCol="0" anchor="t">
            <a:spAutoFit/>
          </a:bodyPr>
          <a:lstStyle/>
          <a:p>
            <a:pPr algn="l">
              <a:lnSpc>
                <a:spcPts val="2399"/>
              </a:lnSpc>
            </a:pPr>
            <a:r>
              <a:rPr lang="en-US" sz="1999">
                <a:solidFill>
                  <a:srgbClr val="262626"/>
                </a:solidFill>
                <a:latin typeface="Arial"/>
              </a:rPr>
              <a:t>Berusaha mencapai keseimbangan antara penggunaan yang dioptimalkan, mengelola lonjakan volume, dan memberikan layanan tingkat tinggi dengan biaya yang lebih rendah daripada pusat data perusahaan biasa.</a:t>
            </a:r>
          </a:p>
        </p:txBody>
      </p:sp>
      <p:sp>
        <p:nvSpPr>
          <p:cNvPr id="27" name="TextBox 27"/>
          <p:cNvSpPr txBox="1"/>
          <p:nvPr/>
        </p:nvSpPr>
        <p:spPr>
          <a:xfrm>
            <a:off x="12223740" y="3850894"/>
            <a:ext cx="4914729" cy="390525"/>
          </a:xfrm>
          <a:prstGeom prst="rect">
            <a:avLst/>
          </a:prstGeom>
        </p:spPr>
        <p:txBody>
          <a:bodyPr lIns="0" tIns="0" rIns="0" bIns="0" rtlCol="0" anchor="t">
            <a:spAutoFit/>
          </a:bodyPr>
          <a:lstStyle/>
          <a:p>
            <a:pPr algn="l">
              <a:lnSpc>
                <a:spcPts val="2759"/>
              </a:lnSpc>
            </a:pPr>
            <a:r>
              <a:rPr lang="en-US" sz="2299">
                <a:solidFill>
                  <a:srgbClr val="262626"/>
                </a:solidFill>
                <a:latin typeface="Arial Bold Italics"/>
              </a:rPr>
              <a:t>Hardware</a:t>
            </a:r>
          </a:p>
        </p:txBody>
      </p:sp>
      <p:sp>
        <p:nvSpPr>
          <p:cNvPr id="28" name="TextBox 28"/>
          <p:cNvSpPr txBox="1"/>
          <p:nvPr/>
        </p:nvSpPr>
        <p:spPr>
          <a:xfrm>
            <a:off x="12377388" y="7249080"/>
            <a:ext cx="4914726" cy="1809750"/>
          </a:xfrm>
          <a:prstGeom prst="rect">
            <a:avLst/>
          </a:prstGeom>
        </p:spPr>
        <p:txBody>
          <a:bodyPr lIns="0" tIns="0" rIns="0" bIns="0" rtlCol="0" anchor="t">
            <a:spAutoFit/>
          </a:bodyPr>
          <a:lstStyle/>
          <a:p>
            <a:pPr algn="l">
              <a:lnSpc>
                <a:spcPts val="2399"/>
              </a:lnSpc>
            </a:pPr>
            <a:r>
              <a:rPr lang="en-US" sz="1999">
                <a:solidFill>
                  <a:srgbClr val="262626"/>
                </a:solidFill>
                <a:latin typeface="Arial"/>
              </a:rPr>
              <a:t>Dapat memanfaatkan kemampuan manajemen daya yang canggih dari penyedia layanan komputasi awan serta menggunakan pasokan energi terbarukan dan inisiatif hijau lainnya untuk mengurangi dampak karbon dari komputer dan server</a:t>
            </a:r>
          </a:p>
        </p:txBody>
      </p:sp>
      <p:sp>
        <p:nvSpPr>
          <p:cNvPr id="29" name="TextBox 29"/>
          <p:cNvSpPr txBox="1"/>
          <p:nvPr/>
        </p:nvSpPr>
        <p:spPr>
          <a:xfrm>
            <a:off x="12377387" y="6826541"/>
            <a:ext cx="4914727" cy="390525"/>
          </a:xfrm>
          <a:prstGeom prst="rect">
            <a:avLst/>
          </a:prstGeom>
        </p:spPr>
        <p:txBody>
          <a:bodyPr lIns="0" tIns="0" rIns="0" bIns="0" rtlCol="0" anchor="t">
            <a:spAutoFit/>
          </a:bodyPr>
          <a:lstStyle/>
          <a:p>
            <a:pPr algn="l">
              <a:lnSpc>
                <a:spcPts val="2759"/>
              </a:lnSpc>
            </a:pPr>
            <a:r>
              <a:rPr lang="en-US" sz="2299">
                <a:solidFill>
                  <a:srgbClr val="262626"/>
                </a:solidFill>
                <a:latin typeface="Arial Bold Italics"/>
              </a:rPr>
              <a:t>Power</a:t>
            </a:r>
          </a:p>
        </p:txBody>
      </p:sp>
      <p:sp>
        <p:nvSpPr>
          <p:cNvPr id="30" name="TextBox 30"/>
          <p:cNvSpPr txBox="1"/>
          <p:nvPr/>
        </p:nvSpPr>
        <p:spPr>
          <a:xfrm>
            <a:off x="1133190" y="3421390"/>
            <a:ext cx="4973452" cy="1514475"/>
          </a:xfrm>
          <a:prstGeom prst="rect">
            <a:avLst/>
          </a:prstGeom>
        </p:spPr>
        <p:txBody>
          <a:bodyPr lIns="0" tIns="0" rIns="0" bIns="0" rtlCol="0" anchor="t">
            <a:spAutoFit/>
          </a:bodyPr>
          <a:lstStyle/>
          <a:p>
            <a:pPr algn="r">
              <a:lnSpc>
                <a:spcPts val="2399"/>
              </a:lnSpc>
            </a:pPr>
            <a:r>
              <a:rPr lang="en-US" sz="1999">
                <a:solidFill>
                  <a:srgbClr val="262626"/>
                </a:solidFill>
                <a:latin typeface="Arial"/>
              </a:rPr>
              <a:t>Dalam cloud computing, suatu perusahaan dapat mengurangi beban tanggungjawab tim IT, dimana staff IT dapat lebih fokus dalam meningkatkan fungsionalitas sistem-nya.</a:t>
            </a:r>
          </a:p>
        </p:txBody>
      </p:sp>
      <p:sp>
        <p:nvSpPr>
          <p:cNvPr id="31" name="TextBox 31"/>
          <p:cNvSpPr txBox="1"/>
          <p:nvPr/>
        </p:nvSpPr>
        <p:spPr>
          <a:xfrm>
            <a:off x="1133188" y="3004999"/>
            <a:ext cx="4973454" cy="390525"/>
          </a:xfrm>
          <a:prstGeom prst="rect">
            <a:avLst/>
          </a:prstGeom>
        </p:spPr>
        <p:txBody>
          <a:bodyPr lIns="0" tIns="0" rIns="0" bIns="0" rtlCol="0" anchor="t">
            <a:spAutoFit/>
          </a:bodyPr>
          <a:lstStyle/>
          <a:p>
            <a:pPr algn="r">
              <a:lnSpc>
                <a:spcPts val="2759"/>
              </a:lnSpc>
            </a:pPr>
            <a:r>
              <a:rPr lang="en-US" sz="2299">
                <a:solidFill>
                  <a:srgbClr val="262626"/>
                </a:solidFill>
                <a:latin typeface="Arial Bold Italics"/>
              </a:rPr>
              <a:t>Labor</a:t>
            </a:r>
          </a:p>
        </p:txBody>
      </p:sp>
      <p:sp>
        <p:nvSpPr>
          <p:cNvPr id="32" name="TextBox 32"/>
          <p:cNvSpPr txBox="1"/>
          <p:nvPr/>
        </p:nvSpPr>
        <p:spPr>
          <a:xfrm>
            <a:off x="902364" y="6544873"/>
            <a:ext cx="4973452" cy="1514475"/>
          </a:xfrm>
          <a:prstGeom prst="rect">
            <a:avLst/>
          </a:prstGeom>
        </p:spPr>
        <p:txBody>
          <a:bodyPr lIns="0" tIns="0" rIns="0" bIns="0" rtlCol="0" anchor="t">
            <a:spAutoFit/>
          </a:bodyPr>
          <a:lstStyle/>
          <a:p>
            <a:pPr algn="r">
              <a:lnSpc>
                <a:spcPts val="2399"/>
              </a:lnSpc>
            </a:pPr>
            <a:r>
              <a:rPr lang="en-US" sz="1999">
                <a:solidFill>
                  <a:srgbClr val="262626"/>
                </a:solidFill>
                <a:latin typeface="Arial"/>
              </a:rPr>
              <a:t>Lebih mudah dalam menerapkan aplikasi baru dan mengatur penggunaan perangkat lunak sesuai kebutuhan, sementara perawatan dan dukungan tradisional dihandle oleh penyedia layanan awan</a:t>
            </a:r>
          </a:p>
        </p:txBody>
      </p:sp>
      <p:sp>
        <p:nvSpPr>
          <p:cNvPr id="33" name="TextBox 33"/>
          <p:cNvSpPr txBox="1"/>
          <p:nvPr/>
        </p:nvSpPr>
        <p:spPr>
          <a:xfrm>
            <a:off x="902362" y="6076708"/>
            <a:ext cx="4973454" cy="390525"/>
          </a:xfrm>
          <a:prstGeom prst="rect">
            <a:avLst/>
          </a:prstGeom>
        </p:spPr>
        <p:txBody>
          <a:bodyPr lIns="0" tIns="0" rIns="0" bIns="0" rtlCol="0" anchor="t">
            <a:spAutoFit/>
          </a:bodyPr>
          <a:lstStyle/>
          <a:p>
            <a:pPr algn="r">
              <a:lnSpc>
                <a:spcPts val="2759"/>
              </a:lnSpc>
            </a:pPr>
            <a:r>
              <a:rPr lang="en-US" sz="2299">
                <a:solidFill>
                  <a:srgbClr val="262626"/>
                </a:solidFill>
                <a:latin typeface="Arial Bold Italics"/>
              </a:rPr>
              <a:t>Software</a:t>
            </a:r>
          </a:p>
        </p:txBody>
      </p:sp>
      <p:grpSp>
        <p:nvGrpSpPr>
          <p:cNvPr id="34" name="Group 34"/>
          <p:cNvGrpSpPr/>
          <p:nvPr/>
        </p:nvGrpSpPr>
        <p:grpSpPr>
          <a:xfrm>
            <a:off x="14199675" y="1042139"/>
            <a:ext cx="3059625" cy="934738"/>
            <a:chOff x="0" y="0"/>
            <a:chExt cx="4079499" cy="1246318"/>
          </a:xfrm>
        </p:grpSpPr>
        <p:sp>
          <p:nvSpPr>
            <p:cNvPr id="35" name="Freeform 3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36" name="Freeform 3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37" name="Freeform 3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38" name="TextBox 38"/>
          <p:cNvSpPr txBox="1"/>
          <p:nvPr/>
        </p:nvSpPr>
        <p:spPr>
          <a:xfrm>
            <a:off x="583772" y="994514"/>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Utility Level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4403693" y="1976877"/>
            <a:ext cx="9480613" cy="7751401"/>
          </a:xfrm>
          <a:custGeom>
            <a:avLst/>
            <a:gdLst/>
            <a:ahLst/>
            <a:cxnLst/>
            <a:rect l="l" t="t" r="r" b="b"/>
            <a:pathLst>
              <a:path w="9480613" h="7751401">
                <a:moveTo>
                  <a:pt x="0" y="0"/>
                </a:moveTo>
                <a:lnTo>
                  <a:pt x="9480614" y="0"/>
                </a:lnTo>
                <a:lnTo>
                  <a:pt x="9480614" y="7751401"/>
                </a:lnTo>
                <a:lnTo>
                  <a:pt x="0" y="7751401"/>
                </a:lnTo>
                <a:lnTo>
                  <a:pt x="0" y="0"/>
                </a:lnTo>
                <a:close/>
              </a:path>
            </a:pathLst>
          </a:custGeom>
          <a:blipFill>
            <a:blip r:embed="rId6"/>
            <a:stretch>
              <a:fillRect b="-9832"/>
            </a:stretch>
          </a:blipFill>
        </p:spPr>
      </p:sp>
      <p:sp>
        <p:nvSpPr>
          <p:cNvPr id="7" name="TextBox 7"/>
          <p:cNvSpPr txBox="1"/>
          <p:nvPr/>
        </p:nvSpPr>
        <p:spPr>
          <a:xfrm>
            <a:off x="583772" y="994514"/>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Utility Level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771064" y="8815879"/>
            <a:ext cx="14745872" cy="1133475"/>
          </a:xfrm>
          <a:prstGeom prst="rect">
            <a:avLst/>
          </a:prstGeom>
        </p:spPr>
        <p:txBody>
          <a:bodyPr lIns="0" tIns="0" rIns="0" bIns="0" rtlCol="0" anchor="t">
            <a:spAutoFit/>
          </a:bodyPr>
          <a:lstStyle/>
          <a:p>
            <a:pPr algn="just">
              <a:lnSpc>
                <a:spcPts val="7920"/>
              </a:lnSpc>
            </a:pPr>
            <a:r>
              <a:rPr lang="en-US" sz="6600">
                <a:solidFill>
                  <a:srgbClr val="FFFFFF"/>
                </a:solidFill>
                <a:latin typeface="Arial Bold"/>
              </a:rPr>
              <a:t>CLOUD COMPUTING IN 2 MINUTES</a:t>
            </a:r>
          </a:p>
        </p:txBody>
      </p:sp>
      <p:grpSp>
        <p:nvGrpSpPr>
          <p:cNvPr id="4" name="Group 4"/>
          <p:cNvGrpSpPr/>
          <p:nvPr/>
        </p:nvGrpSpPr>
        <p:grpSpPr>
          <a:xfrm>
            <a:off x="14199675" y="561331"/>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pic>
        <p:nvPicPr>
          <p:cNvPr id="8" name="Picture 8"/>
          <p:cNvPicPr>
            <a:picLocks noChangeAspect="1"/>
          </p:cNvPicPr>
          <p:nvPr>
            <a:videoFile r:link="rId1"/>
          </p:nvPr>
        </p:nvPicPr>
        <p:blipFill>
          <a:blip r:embed="rId7"/>
          <a:stretch>
            <a:fillRect/>
          </a:stretch>
        </p:blipFill>
        <p:spPr>
          <a:xfrm>
            <a:off x="2869825" y="1614277"/>
            <a:ext cx="12548351" cy="705844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45339" y="3213979"/>
            <a:ext cx="6250051" cy="5626101"/>
          </a:xfrm>
          <a:prstGeom prst="rect">
            <a:avLst/>
          </a:prstGeom>
        </p:spPr>
        <p:txBody>
          <a:bodyPr lIns="0" tIns="0" rIns="0" bIns="0" rtlCol="0" anchor="t">
            <a:spAutoFit/>
          </a:bodyPr>
          <a:lstStyle/>
          <a:p>
            <a:pPr>
              <a:lnSpc>
                <a:spcPts val="3699"/>
              </a:lnSpc>
            </a:pPr>
            <a:r>
              <a:rPr lang="en-US" sz="2499">
                <a:solidFill>
                  <a:srgbClr val="404040"/>
                </a:solidFill>
                <a:latin typeface="Arial"/>
              </a:rPr>
              <a:t>Perusahaan sering kesulitan meningkatkan proses bisnis dan sistem mereka, dan teknologi yang mendukung sering tidak memadai, seperti berbagai sistem yang berbeda dan struktur data yang tidak kompatibel. Model komputasi awan dengan aplikasi, format data, dan alat pengembangan yang standar memungkinkan pelaksanaan proses yang bergantung pada akses data bersama, kolaborasi, dan akses mobile atau jarak jauh.</a:t>
            </a:r>
          </a:p>
        </p:txBody>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7" name="TextBox 7"/>
          <p:cNvSpPr txBox="1"/>
          <p:nvPr/>
        </p:nvSpPr>
        <p:spPr>
          <a:xfrm>
            <a:off x="583772" y="651614"/>
            <a:ext cx="13417095" cy="14954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Process Transformation Level - Intermediate Level</a:t>
            </a:r>
          </a:p>
        </p:txBody>
      </p:sp>
      <p:grpSp>
        <p:nvGrpSpPr>
          <p:cNvPr id="8" name="Group 8"/>
          <p:cNvGrpSpPr/>
          <p:nvPr/>
        </p:nvGrpSpPr>
        <p:grpSpPr>
          <a:xfrm>
            <a:off x="0" y="7253816"/>
            <a:ext cx="1123406" cy="2665588"/>
            <a:chOff x="0" y="0"/>
            <a:chExt cx="1497874" cy="3554118"/>
          </a:xfrm>
        </p:grpSpPr>
        <p:sp>
          <p:nvSpPr>
            <p:cNvPr id="9" name="Freeform 9"/>
            <p:cNvSpPr/>
            <p:nvPr/>
          </p:nvSpPr>
          <p:spPr>
            <a:xfrm>
              <a:off x="0" y="0"/>
              <a:ext cx="1497838" cy="3579876"/>
            </a:xfrm>
            <a:custGeom>
              <a:avLst/>
              <a:gdLst/>
              <a:ahLst/>
              <a:cxnLst/>
              <a:rect l="l" t="t" r="r" b="b"/>
              <a:pathLst>
                <a:path w="1497838" h="3579876">
                  <a:moveTo>
                    <a:pt x="0" y="0"/>
                  </a:moveTo>
                  <a:lnTo>
                    <a:pt x="836041" y="34798"/>
                  </a:lnTo>
                  <a:lnTo>
                    <a:pt x="992759" y="365760"/>
                  </a:lnTo>
                  <a:lnTo>
                    <a:pt x="1497838" y="3167634"/>
                  </a:lnTo>
                  <a:cubicBezTo>
                    <a:pt x="1486281" y="3417316"/>
                    <a:pt x="1352677" y="3579876"/>
                    <a:pt x="1201801" y="3550793"/>
                  </a:cubicBezTo>
                  <a:lnTo>
                    <a:pt x="0" y="3515995"/>
                  </a:lnTo>
                  <a:lnTo>
                    <a:pt x="0" y="0"/>
                  </a:lnTo>
                  <a:close/>
                </a:path>
              </a:pathLst>
            </a:custGeom>
            <a:solidFill>
              <a:srgbClr val="31C8D1"/>
            </a:solidFill>
          </p:spPr>
        </p:sp>
      </p:grpSp>
      <p:sp>
        <p:nvSpPr>
          <p:cNvPr id="10" name="Freeform 10"/>
          <p:cNvSpPr/>
          <p:nvPr/>
        </p:nvSpPr>
        <p:spPr>
          <a:xfrm>
            <a:off x="485293" y="5089365"/>
            <a:ext cx="7336020" cy="4570101"/>
          </a:xfrm>
          <a:custGeom>
            <a:avLst/>
            <a:gdLst/>
            <a:ahLst/>
            <a:cxnLst/>
            <a:rect l="l" t="t" r="r" b="b"/>
            <a:pathLst>
              <a:path w="7336020" h="4570101">
                <a:moveTo>
                  <a:pt x="0" y="0"/>
                </a:moveTo>
                <a:lnTo>
                  <a:pt x="7336021" y="0"/>
                </a:lnTo>
                <a:lnTo>
                  <a:pt x="7336021" y="4570101"/>
                </a:lnTo>
                <a:lnTo>
                  <a:pt x="0" y="4570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3500588" y="2570046"/>
            <a:ext cx="4363501" cy="4146816"/>
          </a:xfrm>
          <a:custGeom>
            <a:avLst/>
            <a:gdLst/>
            <a:ahLst/>
            <a:cxnLst/>
            <a:rect l="l" t="t" r="r" b="b"/>
            <a:pathLst>
              <a:path w="4363501" h="4146816">
                <a:moveTo>
                  <a:pt x="0" y="0"/>
                </a:moveTo>
                <a:lnTo>
                  <a:pt x="4363501" y="0"/>
                </a:lnTo>
                <a:lnTo>
                  <a:pt x="4363501" y="4146816"/>
                </a:lnTo>
                <a:lnTo>
                  <a:pt x="0" y="4146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4752291" y="2363740"/>
            <a:ext cx="8783419" cy="7428867"/>
          </a:xfrm>
          <a:custGeom>
            <a:avLst/>
            <a:gdLst/>
            <a:ahLst/>
            <a:cxnLst/>
            <a:rect l="l" t="t" r="r" b="b"/>
            <a:pathLst>
              <a:path w="8783419" h="7428867">
                <a:moveTo>
                  <a:pt x="0" y="0"/>
                </a:moveTo>
                <a:lnTo>
                  <a:pt x="8783418" y="0"/>
                </a:lnTo>
                <a:lnTo>
                  <a:pt x="8783418" y="7428868"/>
                </a:lnTo>
                <a:lnTo>
                  <a:pt x="0" y="7428868"/>
                </a:lnTo>
                <a:lnTo>
                  <a:pt x="0" y="0"/>
                </a:lnTo>
                <a:close/>
              </a:path>
            </a:pathLst>
          </a:custGeom>
          <a:blipFill>
            <a:blip r:embed="rId6"/>
            <a:stretch>
              <a:fillRect/>
            </a:stretch>
          </a:blipFill>
        </p:spPr>
      </p:sp>
      <p:sp>
        <p:nvSpPr>
          <p:cNvPr id="7" name="TextBox 7"/>
          <p:cNvSpPr txBox="1"/>
          <p:nvPr/>
        </p:nvSpPr>
        <p:spPr>
          <a:xfrm>
            <a:off x="583772" y="651614"/>
            <a:ext cx="13417095" cy="14954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Process Transformation Level - Intermediate Level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30953" y="3854024"/>
            <a:ext cx="6585488" cy="3409697"/>
          </a:xfrm>
          <a:prstGeom prst="rect">
            <a:avLst/>
          </a:prstGeom>
        </p:spPr>
        <p:txBody>
          <a:bodyPr lIns="0" tIns="0" rIns="0" bIns="0" rtlCol="0" anchor="t">
            <a:spAutoFit/>
          </a:bodyPr>
          <a:lstStyle/>
          <a:p>
            <a:pPr algn="l">
              <a:lnSpc>
                <a:spcPts val="3886"/>
              </a:lnSpc>
            </a:pPr>
            <a:r>
              <a:rPr lang="en-US" sz="2299">
                <a:solidFill>
                  <a:srgbClr val="404040"/>
                </a:solidFill>
                <a:latin typeface="Arial"/>
              </a:rPr>
              <a:t>Tingkat yang lebih tinggi yang berusaha untuk memecah rantai nilai antara organisasi untuk menciptakan model bisnis baru dan inovatif. Ini dicapai dengan merombak cara perusahaan beroperasi, membuat pilihan keunggulan kompetitif, mendapatkan nilai dari itu, dan kemudian berkolaborasi satu sama lain.</a:t>
            </a:r>
          </a:p>
        </p:txBody>
      </p:sp>
      <p:sp>
        <p:nvSpPr>
          <p:cNvPr id="3" name="Freeform 3"/>
          <p:cNvSpPr/>
          <p:nvPr/>
        </p:nvSpPr>
        <p:spPr>
          <a:xfrm>
            <a:off x="1325550" y="3021758"/>
            <a:ext cx="6838236" cy="5909289"/>
          </a:xfrm>
          <a:custGeom>
            <a:avLst/>
            <a:gdLst/>
            <a:ahLst/>
            <a:cxnLst/>
            <a:rect l="l" t="t" r="r" b="b"/>
            <a:pathLst>
              <a:path w="6838236" h="5909289">
                <a:moveTo>
                  <a:pt x="0" y="0"/>
                </a:moveTo>
                <a:lnTo>
                  <a:pt x="6838236" y="0"/>
                </a:lnTo>
                <a:lnTo>
                  <a:pt x="6838236" y="5909288"/>
                </a:lnTo>
                <a:lnTo>
                  <a:pt x="0" y="5909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8" name="TextBox 8"/>
          <p:cNvSpPr txBox="1"/>
          <p:nvPr/>
        </p:nvSpPr>
        <p:spPr>
          <a:xfrm>
            <a:off x="583772" y="651614"/>
            <a:ext cx="13417095" cy="14954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Business Model Innovation - Advanced Level</a:t>
            </a:r>
          </a:p>
        </p:txBody>
      </p:sp>
      <p:sp>
        <p:nvSpPr>
          <p:cNvPr id="9" name="TextBox 9"/>
          <p:cNvSpPr txBox="1"/>
          <p:nvPr/>
        </p:nvSpPr>
        <p:spPr>
          <a:xfrm>
            <a:off x="12683088" y="8200973"/>
            <a:ext cx="4115750" cy="2701974"/>
          </a:xfrm>
          <a:prstGeom prst="rect">
            <a:avLst/>
          </a:prstGeom>
        </p:spPr>
        <p:txBody>
          <a:bodyPr lIns="0" tIns="0" rIns="0" bIns="0" rtlCol="0" anchor="t">
            <a:spAutoFit/>
          </a:bodyPr>
          <a:lstStyle/>
          <a:p>
            <a:pPr algn="r">
              <a:lnSpc>
                <a:spcPts val="9720"/>
              </a:lnSpc>
            </a:pPr>
            <a:r>
              <a:rPr lang="en-US" sz="8100">
                <a:solidFill>
                  <a:srgbClr val="FFFFFF"/>
                </a:solidFill>
                <a:latin typeface="Arial"/>
              </a:rPr>
              <a:t>Column  Style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2844802" y="2623671"/>
            <a:ext cx="12598397" cy="6299198"/>
          </a:xfrm>
          <a:custGeom>
            <a:avLst/>
            <a:gdLst/>
            <a:ahLst/>
            <a:cxnLst/>
            <a:rect l="l" t="t" r="r" b="b"/>
            <a:pathLst>
              <a:path w="12598397" h="6299198">
                <a:moveTo>
                  <a:pt x="0" y="0"/>
                </a:moveTo>
                <a:lnTo>
                  <a:pt x="12598396" y="0"/>
                </a:lnTo>
                <a:lnTo>
                  <a:pt x="12598396" y="6299198"/>
                </a:lnTo>
                <a:lnTo>
                  <a:pt x="0" y="6299198"/>
                </a:lnTo>
                <a:lnTo>
                  <a:pt x="0" y="0"/>
                </a:lnTo>
                <a:close/>
              </a:path>
            </a:pathLst>
          </a:custGeom>
          <a:blipFill>
            <a:blip r:embed="rId6"/>
            <a:stretch>
              <a:fillRect/>
            </a:stretch>
          </a:blipFill>
        </p:spPr>
      </p:sp>
      <p:sp>
        <p:nvSpPr>
          <p:cNvPr id="7" name="TextBox 7"/>
          <p:cNvSpPr txBox="1"/>
          <p:nvPr/>
        </p:nvSpPr>
        <p:spPr>
          <a:xfrm>
            <a:off x="583772" y="651614"/>
            <a:ext cx="13417095" cy="14954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Business Model Innovation - Advanced Level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28488" y="3054302"/>
            <a:ext cx="4831024" cy="4824056"/>
          </a:xfrm>
          <a:custGeom>
            <a:avLst/>
            <a:gdLst/>
            <a:ahLst/>
            <a:cxnLst/>
            <a:rect l="l" t="t" r="r" b="b"/>
            <a:pathLst>
              <a:path w="4831024" h="4824056">
                <a:moveTo>
                  <a:pt x="0" y="0"/>
                </a:moveTo>
                <a:lnTo>
                  <a:pt x="4831024" y="0"/>
                </a:lnTo>
                <a:lnTo>
                  <a:pt x="4831024" y="4824056"/>
                </a:lnTo>
                <a:lnTo>
                  <a:pt x="0" y="4824056"/>
                </a:lnTo>
                <a:lnTo>
                  <a:pt x="0" y="0"/>
                </a:lnTo>
                <a:close/>
              </a:path>
            </a:pathLst>
          </a:custGeom>
          <a:blipFill>
            <a:blip r:embed="rId2"/>
            <a:stretch>
              <a:fillRect l="-38760" r="-38760"/>
            </a:stretch>
          </a:blipFill>
        </p:spPr>
      </p:sp>
      <p:sp>
        <p:nvSpPr>
          <p:cNvPr id="3" name="Freeform 3"/>
          <p:cNvSpPr/>
          <p:nvPr/>
        </p:nvSpPr>
        <p:spPr>
          <a:xfrm>
            <a:off x="6754191" y="3064189"/>
            <a:ext cx="4805321" cy="4802896"/>
          </a:xfrm>
          <a:custGeom>
            <a:avLst/>
            <a:gdLst/>
            <a:ahLst/>
            <a:cxnLst/>
            <a:rect l="l" t="t" r="r" b="b"/>
            <a:pathLst>
              <a:path w="4805321" h="4802896">
                <a:moveTo>
                  <a:pt x="0" y="0"/>
                </a:moveTo>
                <a:lnTo>
                  <a:pt x="4805321" y="0"/>
                </a:lnTo>
                <a:lnTo>
                  <a:pt x="4805321" y="4802896"/>
                </a:lnTo>
                <a:lnTo>
                  <a:pt x="0" y="4802896"/>
                </a:lnTo>
                <a:lnTo>
                  <a:pt x="0" y="0"/>
                </a:lnTo>
                <a:close/>
              </a:path>
            </a:pathLst>
          </a:custGeom>
          <a:blipFill>
            <a:blip r:embed="rId3"/>
            <a:stretch>
              <a:fillRect l="-24962" r="-24962"/>
            </a:stretch>
          </a:blipFill>
        </p:spPr>
      </p:sp>
      <p:sp>
        <p:nvSpPr>
          <p:cNvPr id="4" name="TextBox 4"/>
          <p:cNvSpPr txBox="1"/>
          <p:nvPr/>
        </p:nvSpPr>
        <p:spPr>
          <a:xfrm>
            <a:off x="1489605" y="3396846"/>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a:rPr>
              <a:t>Mengurangi beban keuangan yang diperlukan</a:t>
            </a:r>
          </a:p>
        </p:txBody>
      </p:sp>
      <p:grpSp>
        <p:nvGrpSpPr>
          <p:cNvPr id="5" name="Group 5"/>
          <p:cNvGrpSpPr/>
          <p:nvPr/>
        </p:nvGrpSpPr>
        <p:grpSpPr>
          <a:xfrm>
            <a:off x="1371608" y="2444680"/>
            <a:ext cx="4742915" cy="753963"/>
            <a:chOff x="0" y="0"/>
            <a:chExt cx="6323887" cy="1005284"/>
          </a:xfrm>
        </p:grpSpPr>
        <p:sp>
          <p:nvSpPr>
            <p:cNvPr id="6" name="Freeform 6"/>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7" name="TextBox 7"/>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Tujuan</a:t>
              </a:r>
            </a:p>
          </p:txBody>
        </p:sp>
      </p:grpSp>
      <p:grpSp>
        <p:nvGrpSpPr>
          <p:cNvPr id="8" name="Group 8"/>
          <p:cNvGrpSpPr/>
          <p:nvPr/>
        </p:nvGrpSpPr>
        <p:grpSpPr>
          <a:xfrm>
            <a:off x="14199675" y="1042139"/>
            <a:ext cx="3059625" cy="934738"/>
            <a:chOff x="0" y="0"/>
            <a:chExt cx="4079499" cy="1246318"/>
          </a:xfrm>
        </p:grpSpPr>
        <p:sp>
          <p:nvSpPr>
            <p:cNvPr id="9" name="Freeform 9"/>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10" name="Freeform 10"/>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11" name="Freeform 11"/>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12" name="TextBox 12"/>
          <p:cNvSpPr txBox="1"/>
          <p:nvPr/>
        </p:nvSpPr>
        <p:spPr>
          <a:xfrm>
            <a:off x="1325550" y="696763"/>
            <a:ext cx="14161527" cy="1218002"/>
          </a:xfrm>
          <a:prstGeom prst="rect">
            <a:avLst/>
          </a:prstGeom>
        </p:spPr>
        <p:txBody>
          <a:bodyPr lIns="0" tIns="0" rIns="0" bIns="0" rtlCol="0" anchor="t">
            <a:spAutoFit/>
          </a:bodyPr>
          <a:lstStyle/>
          <a:p>
            <a:pPr>
              <a:lnSpc>
                <a:spcPts val="8207"/>
              </a:lnSpc>
            </a:pPr>
            <a:r>
              <a:rPr lang="en-US" sz="7599">
                <a:solidFill>
                  <a:srgbClr val="404040"/>
                </a:solidFill>
                <a:latin typeface="Arial Bold Italics"/>
              </a:rPr>
              <a:t>Variable Cost</a:t>
            </a:r>
          </a:p>
        </p:txBody>
      </p:sp>
      <p:sp>
        <p:nvSpPr>
          <p:cNvPr id="13" name="TextBox 13"/>
          <p:cNvSpPr txBox="1"/>
          <p:nvPr/>
        </p:nvSpPr>
        <p:spPr>
          <a:xfrm>
            <a:off x="12772885" y="4609241"/>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Italics"/>
              </a:rPr>
              <a:t>Scalability and On-Demand Resources</a:t>
            </a:r>
          </a:p>
        </p:txBody>
      </p:sp>
      <p:grpSp>
        <p:nvGrpSpPr>
          <p:cNvPr id="14" name="Group 14"/>
          <p:cNvGrpSpPr/>
          <p:nvPr/>
        </p:nvGrpSpPr>
        <p:grpSpPr>
          <a:xfrm>
            <a:off x="12654887" y="3657075"/>
            <a:ext cx="4742915" cy="753963"/>
            <a:chOff x="0" y="0"/>
            <a:chExt cx="6323887" cy="1005284"/>
          </a:xfrm>
        </p:grpSpPr>
        <p:sp>
          <p:nvSpPr>
            <p:cNvPr id="15" name="Freeform 15"/>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79465"/>
            </a:solidFill>
          </p:spPr>
        </p:sp>
        <p:sp>
          <p:nvSpPr>
            <p:cNvPr id="16" name="TextBox 16"/>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Prinsip</a:t>
              </a:r>
            </a:p>
          </p:txBody>
        </p:sp>
      </p:grpSp>
      <p:sp>
        <p:nvSpPr>
          <p:cNvPr id="17" name="TextBox 17"/>
          <p:cNvSpPr txBox="1"/>
          <p:nvPr/>
        </p:nvSpPr>
        <p:spPr>
          <a:xfrm>
            <a:off x="1489605" y="6513009"/>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a:rPr>
              <a:t>Memiliki model pembayaran berbasis langganan</a:t>
            </a:r>
          </a:p>
        </p:txBody>
      </p:sp>
      <p:grpSp>
        <p:nvGrpSpPr>
          <p:cNvPr id="18" name="Group 18"/>
          <p:cNvGrpSpPr/>
          <p:nvPr/>
        </p:nvGrpSpPr>
        <p:grpSpPr>
          <a:xfrm>
            <a:off x="1371608" y="5650419"/>
            <a:ext cx="4742915" cy="753963"/>
            <a:chOff x="0" y="0"/>
            <a:chExt cx="6323887" cy="1005284"/>
          </a:xfrm>
        </p:grpSpPr>
        <p:sp>
          <p:nvSpPr>
            <p:cNvPr id="19" name="Freeform 19"/>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20" name="TextBox 20"/>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Ciri</a:t>
              </a:r>
            </a:p>
          </p:txBody>
        </p:sp>
      </p:grpSp>
      <p:sp>
        <p:nvSpPr>
          <p:cNvPr id="21" name="TextBox 21"/>
          <p:cNvSpPr txBox="1"/>
          <p:nvPr/>
        </p:nvSpPr>
        <p:spPr>
          <a:xfrm>
            <a:off x="12772885" y="7723582"/>
            <a:ext cx="4502488" cy="1104900"/>
          </a:xfrm>
          <a:prstGeom prst="rect">
            <a:avLst/>
          </a:prstGeom>
        </p:spPr>
        <p:txBody>
          <a:bodyPr lIns="0" tIns="0" rIns="0" bIns="0" rtlCol="0" anchor="t">
            <a:spAutoFit/>
          </a:bodyPr>
          <a:lstStyle/>
          <a:p>
            <a:pPr algn="just">
              <a:lnSpc>
                <a:spcPts val="2787"/>
              </a:lnSpc>
            </a:pPr>
            <a:r>
              <a:rPr lang="en-US" sz="2322">
                <a:solidFill>
                  <a:srgbClr val="404040"/>
                </a:solidFill>
                <a:latin typeface="Arial"/>
              </a:rPr>
              <a:t>AWS menyediakan layanan berbayar yang memiliki fitur lebih banyak</a:t>
            </a:r>
          </a:p>
        </p:txBody>
      </p:sp>
      <p:grpSp>
        <p:nvGrpSpPr>
          <p:cNvPr id="22" name="Group 22"/>
          <p:cNvGrpSpPr/>
          <p:nvPr/>
        </p:nvGrpSpPr>
        <p:grpSpPr>
          <a:xfrm>
            <a:off x="12654887" y="6771416"/>
            <a:ext cx="4742915" cy="753963"/>
            <a:chOff x="0" y="0"/>
            <a:chExt cx="6323887" cy="1005284"/>
          </a:xfrm>
        </p:grpSpPr>
        <p:sp>
          <p:nvSpPr>
            <p:cNvPr id="23" name="Freeform 23"/>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ED3B55"/>
            </a:solidFill>
          </p:spPr>
        </p:sp>
        <p:sp>
          <p:nvSpPr>
            <p:cNvPr id="24" name="TextBox 24"/>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Contoh</a:t>
              </a:r>
            </a:p>
          </p:txBody>
        </p:sp>
      </p:grpSp>
      <p:sp>
        <p:nvSpPr>
          <p:cNvPr id="25" name="TextBox 25"/>
          <p:cNvSpPr txBox="1"/>
          <p:nvPr/>
        </p:nvSpPr>
        <p:spPr>
          <a:xfrm>
            <a:off x="12441144" y="9816200"/>
            <a:ext cx="5167332" cy="880972"/>
          </a:xfrm>
          <a:prstGeom prst="rect">
            <a:avLst/>
          </a:prstGeom>
        </p:spPr>
        <p:txBody>
          <a:bodyPr lIns="0" tIns="0" rIns="0" bIns="0" rtlCol="0" anchor="t">
            <a:spAutoFit/>
          </a:bodyPr>
          <a:lstStyle/>
          <a:p>
            <a:pPr algn="just">
              <a:lnSpc>
                <a:spcPts val="5759"/>
              </a:lnSpc>
            </a:pPr>
            <a:r>
              <a:rPr lang="en-US" sz="4800">
                <a:solidFill>
                  <a:srgbClr val="FFFFFF"/>
                </a:solidFill>
                <a:latin typeface="Arial Bold"/>
              </a:rPr>
              <a:t>PRESENTATION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28488" y="3054302"/>
            <a:ext cx="4831024" cy="4824056"/>
          </a:xfrm>
          <a:custGeom>
            <a:avLst/>
            <a:gdLst/>
            <a:ahLst/>
            <a:cxnLst/>
            <a:rect l="l" t="t" r="r" b="b"/>
            <a:pathLst>
              <a:path w="4831024" h="4824056">
                <a:moveTo>
                  <a:pt x="0" y="0"/>
                </a:moveTo>
                <a:lnTo>
                  <a:pt x="4831024" y="0"/>
                </a:lnTo>
                <a:lnTo>
                  <a:pt x="4831024" y="4824056"/>
                </a:lnTo>
                <a:lnTo>
                  <a:pt x="0" y="4824056"/>
                </a:lnTo>
                <a:lnTo>
                  <a:pt x="0" y="0"/>
                </a:lnTo>
                <a:close/>
              </a:path>
            </a:pathLst>
          </a:custGeom>
          <a:blipFill>
            <a:blip r:embed="rId2"/>
            <a:stretch>
              <a:fillRect l="-38760" r="-38760"/>
            </a:stretch>
          </a:blipFill>
        </p:spPr>
      </p:sp>
      <p:sp>
        <p:nvSpPr>
          <p:cNvPr id="3" name="Freeform 3"/>
          <p:cNvSpPr/>
          <p:nvPr/>
        </p:nvSpPr>
        <p:spPr>
          <a:xfrm>
            <a:off x="8396673" y="4705842"/>
            <a:ext cx="1520357" cy="1519589"/>
          </a:xfrm>
          <a:custGeom>
            <a:avLst/>
            <a:gdLst/>
            <a:ahLst/>
            <a:cxnLst/>
            <a:rect l="l" t="t" r="r" b="b"/>
            <a:pathLst>
              <a:path w="1520357" h="1519589">
                <a:moveTo>
                  <a:pt x="0" y="0"/>
                </a:moveTo>
                <a:lnTo>
                  <a:pt x="1520357" y="0"/>
                </a:lnTo>
                <a:lnTo>
                  <a:pt x="1520357" y="1519590"/>
                </a:lnTo>
                <a:lnTo>
                  <a:pt x="0" y="1519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489605" y="3396846"/>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a:rPr>
              <a:t>Meningkatkan perilaku adaptif terhadap pasar</a:t>
            </a:r>
          </a:p>
        </p:txBody>
      </p:sp>
      <p:grpSp>
        <p:nvGrpSpPr>
          <p:cNvPr id="5" name="Group 5"/>
          <p:cNvGrpSpPr/>
          <p:nvPr/>
        </p:nvGrpSpPr>
        <p:grpSpPr>
          <a:xfrm>
            <a:off x="1371608" y="2444680"/>
            <a:ext cx="4742915" cy="753963"/>
            <a:chOff x="0" y="0"/>
            <a:chExt cx="6323887" cy="1005284"/>
          </a:xfrm>
        </p:grpSpPr>
        <p:sp>
          <p:nvSpPr>
            <p:cNvPr id="6" name="Freeform 6"/>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7" name="TextBox 7"/>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Tujuan</a:t>
              </a:r>
            </a:p>
          </p:txBody>
        </p:sp>
      </p:grpSp>
      <p:grpSp>
        <p:nvGrpSpPr>
          <p:cNvPr id="8" name="Group 8"/>
          <p:cNvGrpSpPr/>
          <p:nvPr/>
        </p:nvGrpSpPr>
        <p:grpSpPr>
          <a:xfrm>
            <a:off x="14199675" y="1042139"/>
            <a:ext cx="3059625" cy="934738"/>
            <a:chOff x="0" y="0"/>
            <a:chExt cx="4079499" cy="1246318"/>
          </a:xfrm>
        </p:grpSpPr>
        <p:sp>
          <p:nvSpPr>
            <p:cNvPr id="9" name="Freeform 9"/>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5"/>
              <a:stretch>
                <a:fillRect/>
              </a:stretch>
            </a:blipFill>
          </p:spPr>
        </p:sp>
        <p:sp>
          <p:nvSpPr>
            <p:cNvPr id="10" name="Freeform 10"/>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sp>
          <p:nvSpPr>
            <p:cNvPr id="11" name="Freeform 11"/>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grpSp>
      <p:sp>
        <p:nvSpPr>
          <p:cNvPr id="12" name="TextBox 12"/>
          <p:cNvSpPr txBox="1"/>
          <p:nvPr/>
        </p:nvSpPr>
        <p:spPr>
          <a:xfrm>
            <a:off x="1325550" y="696763"/>
            <a:ext cx="14161527" cy="1218002"/>
          </a:xfrm>
          <a:prstGeom prst="rect">
            <a:avLst/>
          </a:prstGeom>
        </p:spPr>
        <p:txBody>
          <a:bodyPr lIns="0" tIns="0" rIns="0" bIns="0" rtlCol="0" anchor="t">
            <a:spAutoFit/>
          </a:bodyPr>
          <a:lstStyle/>
          <a:p>
            <a:pPr>
              <a:lnSpc>
                <a:spcPts val="8207"/>
              </a:lnSpc>
            </a:pPr>
            <a:r>
              <a:rPr lang="en-US" sz="7599">
                <a:solidFill>
                  <a:srgbClr val="404040"/>
                </a:solidFill>
                <a:latin typeface="Arial Bold Italics"/>
              </a:rPr>
              <a:t>Time to Market</a:t>
            </a:r>
          </a:p>
        </p:txBody>
      </p:sp>
      <p:sp>
        <p:nvSpPr>
          <p:cNvPr id="13" name="TextBox 13"/>
          <p:cNvSpPr txBox="1"/>
          <p:nvPr/>
        </p:nvSpPr>
        <p:spPr>
          <a:xfrm>
            <a:off x="12772885" y="4609241"/>
            <a:ext cx="4502488" cy="400050"/>
          </a:xfrm>
          <a:prstGeom prst="rect">
            <a:avLst/>
          </a:prstGeom>
        </p:spPr>
        <p:txBody>
          <a:bodyPr lIns="0" tIns="0" rIns="0" bIns="0" rtlCol="0" anchor="t">
            <a:spAutoFit/>
          </a:bodyPr>
          <a:lstStyle/>
          <a:p>
            <a:pPr algn="just">
              <a:lnSpc>
                <a:spcPts val="2787"/>
              </a:lnSpc>
            </a:pPr>
            <a:r>
              <a:rPr lang="en-US" sz="2322">
                <a:solidFill>
                  <a:srgbClr val="404040"/>
                </a:solidFill>
                <a:latin typeface="Arial Italics"/>
              </a:rPr>
              <a:t>Self-Service and Automation</a:t>
            </a:r>
          </a:p>
        </p:txBody>
      </p:sp>
      <p:grpSp>
        <p:nvGrpSpPr>
          <p:cNvPr id="14" name="Group 14"/>
          <p:cNvGrpSpPr/>
          <p:nvPr/>
        </p:nvGrpSpPr>
        <p:grpSpPr>
          <a:xfrm>
            <a:off x="12654887" y="3657075"/>
            <a:ext cx="4742915" cy="753963"/>
            <a:chOff x="0" y="0"/>
            <a:chExt cx="6323887" cy="1005284"/>
          </a:xfrm>
        </p:grpSpPr>
        <p:sp>
          <p:nvSpPr>
            <p:cNvPr id="15" name="Freeform 15"/>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79465"/>
            </a:solidFill>
          </p:spPr>
        </p:sp>
        <p:sp>
          <p:nvSpPr>
            <p:cNvPr id="16" name="TextBox 16"/>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Prinsip</a:t>
              </a:r>
            </a:p>
          </p:txBody>
        </p:sp>
      </p:grpSp>
      <p:sp>
        <p:nvSpPr>
          <p:cNvPr id="17" name="TextBox 17"/>
          <p:cNvSpPr txBox="1"/>
          <p:nvPr/>
        </p:nvSpPr>
        <p:spPr>
          <a:xfrm>
            <a:off x="1489605" y="6513009"/>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a:rPr>
              <a:t>Menggunakan layanan DevOps dan alat serba otomatis</a:t>
            </a:r>
          </a:p>
        </p:txBody>
      </p:sp>
      <p:grpSp>
        <p:nvGrpSpPr>
          <p:cNvPr id="18" name="Group 18"/>
          <p:cNvGrpSpPr/>
          <p:nvPr/>
        </p:nvGrpSpPr>
        <p:grpSpPr>
          <a:xfrm>
            <a:off x="1371608" y="5650419"/>
            <a:ext cx="4742915" cy="753963"/>
            <a:chOff x="0" y="0"/>
            <a:chExt cx="6323887" cy="1005284"/>
          </a:xfrm>
        </p:grpSpPr>
        <p:sp>
          <p:nvSpPr>
            <p:cNvPr id="19" name="Freeform 19"/>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20" name="TextBox 20"/>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Ciri</a:t>
              </a:r>
            </a:p>
          </p:txBody>
        </p:sp>
      </p:grpSp>
      <p:sp>
        <p:nvSpPr>
          <p:cNvPr id="21" name="TextBox 21"/>
          <p:cNvSpPr txBox="1"/>
          <p:nvPr/>
        </p:nvSpPr>
        <p:spPr>
          <a:xfrm>
            <a:off x="12772885" y="7723582"/>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a:rPr>
              <a:t>Netflix menggunakan AWS untul layanan streming ke global</a:t>
            </a:r>
          </a:p>
        </p:txBody>
      </p:sp>
      <p:grpSp>
        <p:nvGrpSpPr>
          <p:cNvPr id="22" name="Group 22"/>
          <p:cNvGrpSpPr/>
          <p:nvPr/>
        </p:nvGrpSpPr>
        <p:grpSpPr>
          <a:xfrm>
            <a:off x="12654887" y="6771416"/>
            <a:ext cx="4742915" cy="753963"/>
            <a:chOff x="0" y="0"/>
            <a:chExt cx="6323887" cy="1005284"/>
          </a:xfrm>
        </p:grpSpPr>
        <p:sp>
          <p:nvSpPr>
            <p:cNvPr id="23" name="Freeform 23"/>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ED3B55"/>
            </a:solidFill>
          </p:spPr>
        </p:sp>
        <p:sp>
          <p:nvSpPr>
            <p:cNvPr id="24" name="TextBox 24"/>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Contoh</a:t>
              </a:r>
            </a:p>
          </p:txBody>
        </p:sp>
      </p:grpSp>
      <p:sp>
        <p:nvSpPr>
          <p:cNvPr id="25" name="TextBox 25"/>
          <p:cNvSpPr txBox="1"/>
          <p:nvPr/>
        </p:nvSpPr>
        <p:spPr>
          <a:xfrm>
            <a:off x="12441144" y="9816200"/>
            <a:ext cx="5167332" cy="880972"/>
          </a:xfrm>
          <a:prstGeom prst="rect">
            <a:avLst/>
          </a:prstGeom>
        </p:spPr>
        <p:txBody>
          <a:bodyPr lIns="0" tIns="0" rIns="0" bIns="0" rtlCol="0" anchor="t">
            <a:spAutoFit/>
          </a:bodyPr>
          <a:lstStyle/>
          <a:p>
            <a:pPr algn="just">
              <a:lnSpc>
                <a:spcPts val="5759"/>
              </a:lnSpc>
            </a:pPr>
            <a:r>
              <a:rPr lang="en-US" sz="4800">
                <a:solidFill>
                  <a:srgbClr val="FFFFFF"/>
                </a:solidFill>
                <a:latin typeface="Arial Bold"/>
              </a:rPr>
              <a:t>PRESENTATION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28488" y="3054302"/>
            <a:ext cx="4831024" cy="4824056"/>
          </a:xfrm>
          <a:custGeom>
            <a:avLst/>
            <a:gdLst/>
            <a:ahLst/>
            <a:cxnLst/>
            <a:rect l="l" t="t" r="r" b="b"/>
            <a:pathLst>
              <a:path w="4831024" h="4824056">
                <a:moveTo>
                  <a:pt x="0" y="0"/>
                </a:moveTo>
                <a:lnTo>
                  <a:pt x="4831024" y="0"/>
                </a:lnTo>
                <a:lnTo>
                  <a:pt x="4831024" y="4824056"/>
                </a:lnTo>
                <a:lnTo>
                  <a:pt x="0" y="4824056"/>
                </a:lnTo>
                <a:lnTo>
                  <a:pt x="0" y="0"/>
                </a:lnTo>
                <a:close/>
              </a:path>
            </a:pathLst>
          </a:custGeom>
          <a:blipFill>
            <a:blip r:embed="rId2"/>
            <a:stretch>
              <a:fillRect l="-25362" r="-25362"/>
            </a:stretch>
          </a:blipFill>
        </p:spPr>
      </p:sp>
      <p:sp>
        <p:nvSpPr>
          <p:cNvPr id="3" name="TextBox 3"/>
          <p:cNvSpPr txBox="1"/>
          <p:nvPr/>
        </p:nvSpPr>
        <p:spPr>
          <a:xfrm>
            <a:off x="1489605" y="3396846"/>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a:rPr>
              <a:t>Memperluas jangkauan pasar ke seluruh dunia</a:t>
            </a:r>
          </a:p>
        </p:txBody>
      </p:sp>
      <p:grpSp>
        <p:nvGrpSpPr>
          <p:cNvPr id="4" name="Group 4"/>
          <p:cNvGrpSpPr/>
          <p:nvPr/>
        </p:nvGrpSpPr>
        <p:grpSpPr>
          <a:xfrm>
            <a:off x="1371608" y="2444680"/>
            <a:ext cx="4742915" cy="753963"/>
            <a:chOff x="0" y="0"/>
            <a:chExt cx="6323887" cy="1005284"/>
          </a:xfrm>
        </p:grpSpPr>
        <p:sp>
          <p:nvSpPr>
            <p:cNvPr id="5" name="Freeform 5"/>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6" name="TextBox 6"/>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Tujuan</a:t>
              </a:r>
            </a:p>
          </p:txBody>
        </p:sp>
      </p:grpSp>
      <p:grpSp>
        <p:nvGrpSpPr>
          <p:cNvPr id="7" name="Group 7"/>
          <p:cNvGrpSpPr/>
          <p:nvPr/>
        </p:nvGrpSpPr>
        <p:grpSpPr>
          <a:xfrm>
            <a:off x="14199675" y="1042139"/>
            <a:ext cx="3059625" cy="934738"/>
            <a:chOff x="0" y="0"/>
            <a:chExt cx="4079499" cy="1246318"/>
          </a:xfrm>
        </p:grpSpPr>
        <p:sp>
          <p:nvSpPr>
            <p:cNvPr id="8" name="Freeform 8"/>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9" name="Freeform 9"/>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10" name="Freeform 10"/>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11" name="TextBox 11"/>
          <p:cNvSpPr txBox="1"/>
          <p:nvPr/>
        </p:nvSpPr>
        <p:spPr>
          <a:xfrm>
            <a:off x="1325550" y="696763"/>
            <a:ext cx="14161527" cy="1218002"/>
          </a:xfrm>
          <a:prstGeom prst="rect">
            <a:avLst/>
          </a:prstGeom>
        </p:spPr>
        <p:txBody>
          <a:bodyPr lIns="0" tIns="0" rIns="0" bIns="0" rtlCol="0" anchor="t">
            <a:spAutoFit/>
          </a:bodyPr>
          <a:lstStyle/>
          <a:p>
            <a:pPr>
              <a:lnSpc>
                <a:spcPts val="8207"/>
              </a:lnSpc>
            </a:pPr>
            <a:r>
              <a:rPr lang="en-US" sz="7599">
                <a:solidFill>
                  <a:srgbClr val="404040"/>
                </a:solidFill>
                <a:latin typeface="Arial Bold Italics"/>
              </a:rPr>
              <a:t>Distribution</a:t>
            </a:r>
          </a:p>
        </p:txBody>
      </p:sp>
      <p:sp>
        <p:nvSpPr>
          <p:cNvPr id="12" name="TextBox 12"/>
          <p:cNvSpPr txBox="1"/>
          <p:nvPr/>
        </p:nvSpPr>
        <p:spPr>
          <a:xfrm>
            <a:off x="12772885" y="4609241"/>
            <a:ext cx="4502488" cy="752475"/>
          </a:xfrm>
          <a:prstGeom prst="rect">
            <a:avLst/>
          </a:prstGeom>
        </p:spPr>
        <p:txBody>
          <a:bodyPr lIns="0" tIns="0" rIns="0" bIns="0" rtlCol="0" anchor="t">
            <a:spAutoFit/>
          </a:bodyPr>
          <a:lstStyle/>
          <a:p>
            <a:pPr algn="just">
              <a:lnSpc>
                <a:spcPts val="2787"/>
              </a:lnSpc>
            </a:pPr>
            <a:r>
              <a:rPr lang="en-US" sz="2322">
                <a:solidFill>
                  <a:srgbClr val="404040"/>
                </a:solidFill>
                <a:latin typeface="Arial Italics"/>
              </a:rPr>
              <a:t>Multi-Region Deployment and ocntent Delivery Networks</a:t>
            </a:r>
            <a:r>
              <a:rPr lang="en-US" sz="2322">
                <a:solidFill>
                  <a:srgbClr val="404040"/>
                </a:solidFill>
                <a:latin typeface="Arial"/>
              </a:rPr>
              <a:t> (CDNs)</a:t>
            </a:r>
          </a:p>
        </p:txBody>
      </p:sp>
      <p:grpSp>
        <p:nvGrpSpPr>
          <p:cNvPr id="13" name="Group 13"/>
          <p:cNvGrpSpPr/>
          <p:nvPr/>
        </p:nvGrpSpPr>
        <p:grpSpPr>
          <a:xfrm>
            <a:off x="12654887" y="3657075"/>
            <a:ext cx="4742915" cy="753963"/>
            <a:chOff x="0" y="0"/>
            <a:chExt cx="6323887" cy="1005284"/>
          </a:xfrm>
        </p:grpSpPr>
        <p:sp>
          <p:nvSpPr>
            <p:cNvPr id="14" name="Freeform 14"/>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79465"/>
            </a:solidFill>
          </p:spPr>
        </p:sp>
        <p:sp>
          <p:nvSpPr>
            <p:cNvPr id="15" name="TextBox 15"/>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Prinsip</a:t>
              </a:r>
            </a:p>
          </p:txBody>
        </p:sp>
      </p:grpSp>
      <p:sp>
        <p:nvSpPr>
          <p:cNvPr id="16" name="TextBox 16"/>
          <p:cNvSpPr txBox="1"/>
          <p:nvPr/>
        </p:nvSpPr>
        <p:spPr>
          <a:xfrm>
            <a:off x="1489605" y="6513009"/>
            <a:ext cx="4502488" cy="400050"/>
          </a:xfrm>
          <a:prstGeom prst="rect">
            <a:avLst/>
          </a:prstGeom>
        </p:spPr>
        <p:txBody>
          <a:bodyPr lIns="0" tIns="0" rIns="0" bIns="0" rtlCol="0" anchor="t">
            <a:spAutoFit/>
          </a:bodyPr>
          <a:lstStyle/>
          <a:p>
            <a:pPr algn="just">
              <a:lnSpc>
                <a:spcPts val="2787"/>
              </a:lnSpc>
            </a:pPr>
            <a:r>
              <a:rPr lang="en-US" sz="2322">
                <a:solidFill>
                  <a:srgbClr val="404040"/>
                </a:solidFill>
                <a:latin typeface="Arial"/>
              </a:rPr>
              <a:t>Distribusi konten ke seluruh dunia</a:t>
            </a:r>
          </a:p>
        </p:txBody>
      </p:sp>
      <p:grpSp>
        <p:nvGrpSpPr>
          <p:cNvPr id="17" name="Group 17"/>
          <p:cNvGrpSpPr/>
          <p:nvPr/>
        </p:nvGrpSpPr>
        <p:grpSpPr>
          <a:xfrm>
            <a:off x="1371608" y="5650419"/>
            <a:ext cx="4742915" cy="753963"/>
            <a:chOff x="0" y="0"/>
            <a:chExt cx="6323887" cy="1005284"/>
          </a:xfrm>
        </p:grpSpPr>
        <p:sp>
          <p:nvSpPr>
            <p:cNvPr id="18" name="Freeform 18"/>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19" name="TextBox 19"/>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Ciri</a:t>
              </a:r>
            </a:p>
          </p:txBody>
        </p:sp>
      </p:grpSp>
      <p:sp>
        <p:nvSpPr>
          <p:cNvPr id="20" name="TextBox 20"/>
          <p:cNvSpPr txBox="1"/>
          <p:nvPr/>
        </p:nvSpPr>
        <p:spPr>
          <a:xfrm>
            <a:off x="12772885" y="7723582"/>
            <a:ext cx="4502488" cy="1104900"/>
          </a:xfrm>
          <a:prstGeom prst="rect">
            <a:avLst/>
          </a:prstGeom>
        </p:spPr>
        <p:txBody>
          <a:bodyPr lIns="0" tIns="0" rIns="0" bIns="0" rtlCol="0" anchor="t">
            <a:spAutoFit/>
          </a:bodyPr>
          <a:lstStyle/>
          <a:p>
            <a:pPr algn="just">
              <a:lnSpc>
                <a:spcPts val="2787"/>
              </a:lnSpc>
            </a:pPr>
            <a:r>
              <a:rPr lang="en-US" sz="2322">
                <a:solidFill>
                  <a:srgbClr val="404040"/>
                </a:solidFill>
                <a:latin typeface="Arial"/>
              </a:rPr>
              <a:t>Airbnb menggunakan layanan CDN untuk mengirimkan konten ke seluruh dunia</a:t>
            </a:r>
          </a:p>
        </p:txBody>
      </p:sp>
      <p:grpSp>
        <p:nvGrpSpPr>
          <p:cNvPr id="21" name="Group 21"/>
          <p:cNvGrpSpPr/>
          <p:nvPr/>
        </p:nvGrpSpPr>
        <p:grpSpPr>
          <a:xfrm>
            <a:off x="12654887" y="6771416"/>
            <a:ext cx="4742915" cy="753963"/>
            <a:chOff x="0" y="0"/>
            <a:chExt cx="6323887" cy="1005284"/>
          </a:xfrm>
        </p:grpSpPr>
        <p:sp>
          <p:nvSpPr>
            <p:cNvPr id="22" name="Freeform 22"/>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ED3B55"/>
            </a:solidFill>
          </p:spPr>
        </p:sp>
        <p:sp>
          <p:nvSpPr>
            <p:cNvPr id="23" name="TextBox 23"/>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Contoh</a:t>
              </a:r>
            </a:p>
          </p:txBody>
        </p:sp>
      </p:grpSp>
      <p:sp>
        <p:nvSpPr>
          <p:cNvPr id="24" name="TextBox 24"/>
          <p:cNvSpPr txBox="1"/>
          <p:nvPr/>
        </p:nvSpPr>
        <p:spPr>
          <a:xfrm>
            <a:off x="12441144" y="9816200"/>
            <a:ext cx="5167332" cy="880972"/>
          </a:xfrm>
          <a:prstGeom prst="rect">
            <a:avLst/>
          </a:prstGeom>
        </p:spPr>
        <p:txBody>
          <a:bodyPr lIns="0" tIns="0" rIns="0" bIns="0" rtlCol="0" anchor="t">
            <a:spAutoFit/>
          </a:bodyPr>
          <a:lstStyle/>
          <a:p>
            <a:pPr algn="just">
              <a:lnSpc>
                <a:spcPts val="5759"/>
              </a:lnSpc>
            </a:pPr>
            <a:r>
              <a:rPr lang="en-US" sz="4800">
                <a:solidFill>
                  <a:srgbClr val="FFFFFF"/>
                </a:solidFill>
                <a:latin typeface="Arial Bold"/>
              </a:rPr>
              <a:t>PRESENTATION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28700" y="7977660"/>
            <a:ext cx="16230600"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THANK YOU</a:t>
            </a:r>
          </a:p>
        </p:txBody>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6734" y="981075"/>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a:rPr>
              <a:t>Daftar Pustaka</a:t>
            </a:r>
          </a:p>
        </p:txBody>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7" name="TextBox 7"/>
          <p:cNvSpPr txBox="1"/>
          <p:nvPr/>
        </p:nvSpPr>
        <p:spPr>
          <a:xfrm>
            <a:off x="1635711" y="2616700"/>
            <a:ext cx="15016577" cy="591502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404040"/>
                </a:solidFill>
                <a:latin typeface="Arial"/>
              </a:rPr>
              <a:t>https://www.analyticssteps.com/blogs/impact-cloud-computing-business-operations</a:t>
            </a:r>
          </a:p>
          <a:p>
            <a:pPr marL="647700" lvl="1" indent="-323850">
              <a:lnSpc>
                <a:spcPts val="4200"/>
              </a:lnSpc>
              <a:buFont typeface="Arial"/>
              <a:buChar char="•"/>
            </a:pPr>
            <a:r>
              <a:rPr lang="en-US" sz="3000">
                <a:solidFill>
                  <a:srgbClr val="404040"/>
                </a:solidFill>
                <a:latin typeface="Arial"/>
              </a:rPr>
              <a:t>https://www.ibm.com/topics/cloud-security https://usa.kaspersky.com/resource-center/definitions/what-is-cloud-security</a:t>
            </a:r>
          </a:p>
          <a:p>
            <a:pPr marL="647700" lvl="1" indent="-323850">
              <a:lnSpc>
                <a:spcPts val="4200"/>
              </a:lnSpc>
              <a:buFont typeface="Arial"/>
              <a:buChar char="•"/>
            </a:pPr>
            <a:r>
              <a:rPr lang="en-US" sz="3000">
                <a:solidFill>
                  <a:srgbClr val="404040"/>
                </a:solidFill>
                <a:latin typeface="Arial"/>
              </a:rPr>
              <a:t>CompTIA Cloud Essentials (Exam CLO-001), 2012</a:t>
            </a:r>
          </a:p>
          <a:p>
            <a:pPr marL="647700" lvl="1" indent="-323850">
              <a:lnSpc>
                <a:spcPts val="4200"/>
              </a:lnSpc>
              <a:buFont typeface="Arial"/>
              <a:buChar char="•"/>
            </a:pPr>
            <a:r>
              <a:rPr lang="en-US" sz="3000">
                <a:solidFill>
                  <a:srgbClr val="404040"/>
                </a:solidFill>
                <a:latin typeface="Arial"/>
              </a:rPr>
              <a:t>https://www.vmware.com/topics/glossary/content/cloud-scalability.html#:~:text=Cloud%20scalability%20in%20cloud%20computing,its%20exploding%20popularity%20with%20businesses.</a:t>
            </a:r>
          </a:p>
          <a:p>
            <a:pPr marL="647700" lvl="1" indent="-323850">
              <a:lnSpc>
                <a:spcPts val="4200"/>
              </a:lnSpc>
              <a:buFont typeface="Arial"/>
              <a:buChar char="•"/>
            </a:pPr>
            <a:r>
              <a:rPr lang="en-US" sz="3000">
                <a:solidFill>
                  <a:srgbClr val="404040"/>
                </a:solidFill>
                <a:latin typeface="Arial"/>
              </a:rPr>
              <a:t>https://www.simplilearn.com/what-is-cloud-scalability-article</a:t>
            </a:r>
          </a:p>
          <a:p>
            <a:pPr marL="647700" lvl="1" indent="-323850" algn="l">
              <a:lnSpc>
                <a:spcPts val="4200"/>
              </a:lnSpc>
              <a:buFont typeface="Arial"/>
              <a:buChar char="•"/>
            </a:pPr>
            <a:r>
              <a:rPr lang="en-US" sz="3000">
                <a:solidFill>
                  <a:srgbClr val="404040"/>
                </a:solidFill>
                <a:latin typeface="Arial"/>
              </a:rPr>
              <a:t>Armbrust, M., Fox, A., Griffith, R., Joseph, A. D., Katz, R. H., Konwinski, A., ... &amp; Zaharia, M. (2010). A view of cloud computing. Communications of the ACM, 53(4), 50-58.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33884" y="900240"/>
            <a:ext cx="17176916" cy="1115690"/>
          </a:xfrm>
          <a:prstGeom prst="rect">
            <a:avLst/>
          </a:prstGeom>
        </p:spPr>
        <p:txBody>
          <a:bodyPr lIns="0" tIns="0" rIns="0" bIns="0" rtlCol="0" anchor="t">
            <a:spAutoFit/>
          </a:bodyPr>
          <a:lstStyle/>
          <a:p>
            <a:pPr algn="ctr">
              <a:lnSpc>
                <a:spcPts val="8748"/>
              </a:lnSpc>
            </a:pPr>
            <a:r>
              <a:rPr lang="en-US" sz="8100" dirty="0">
                <a:solidFill>
                  <a:srgbClr val="404040"/>
                </a:solidFill>
                <a:latin typeface="Arial"/>
              </a:rPr>
              <a:t>Slide </a:t>
            </a:r>
            <a:r>
              <a:rPr lang="en-US" sz="8100" dirty="0" err="1">
                <a:solidFill>
                  <a:srgbClr val="404040"/>
                </a:solidFill>
                <a:latin typeface="Arial"/>
              </a:rPr>
              <a:t>Kontributor</a:t>
            </a:r>
            <a:endParaRPr lang="en-US" sz="8100" dirty="0" err="1">
              <a:solidFill>
                <a:srgbClr val="404040"/>
              </a:solidFill>
              <a:latin typeface="Arial"/>
              <a:cs typeface="Arial"/>
            </a:endParaRPr>
          </a:p>
        </p:txBody>
      </p:sp>
      <p:grpSp>
        <p:nvGrpSpPr>
          <p:cNvPr id="21" name="Group 21"/>
          <p:cNvGrpSpPr/>
          <p:nvPr/>
        </p:nvGrpSpPr>
        <p:grpSpPr>
          <a:xfrm>
            <a:off x="14694024" y="438277"/>
            <a:ext cx="3059625" cy="934738"/>
            <a:chOff x="0" y="0"/>
            <a:chExt cx="4079499" cy="1246318"/>
          </a:xfrm>
        </p:grpSpPr>
        <p:sp>
          <p:nvSpPr>
            <p:cNvPr id="22" name="Freeform 22"/>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23" name="Freeform 23"/>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24" name="Freeform 24"/>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5" name="TextBox 65"/>
          <p:cNvSpPr txBox="1"/>
          <p:nvPr/>
        </p:nvSpPr>
        <p:spPr>
          <a:xfrm>
            <a:off x="5095034" y="9216067"/>
            <a:ext cx="1920531" cy="284526"/>
          </a:xfrm>
          <a:prstGeom prst="rect">
            <a:avLst/>
          </a:prstGeom>
        </p:spPr>
        <p:txBody>
          <a:bodyPr lIns="0" tIns="0" rIns="0" bIns="0" rtlCol="0" anchor="t">
            <a:spAutoFit/>
          </a:bodyPr>
          <a:lstStyle/>
          <a:p>
            <a:pPr algn="ctr">
              <a:lnSpc>
                <a:spcPts val="1977"/>
              </a:lnSpc>
            </a:pPr>
            <a:r>
              <a:rPr lang="en-US" sz="1831">
                <a:solidFill>
                  <a:srgbClr val="FFFFFF"/>
                </a:solidFill>
                <a:latin typeface="Arial"/>
              </a:rPr>
              <a:t>Yohannes H. T. A.</a:t>
            </a:r>
          </a:p>
        </p:txBody>
      </p:sp>
      <p:sp>
        <p:nvSpPr>
          <p:cNvPr id="66" name="TextBox 66"/>
          <p:cNvSpPr txBox="1"/>
          <p:nvPr/>
        </p:nvSpPr>
        <p:spPr>
          <a:xfrm>
            <a:off x="5095034" y="9512912"/>
            <a:ext cx="1920531" cy="221667"/>
          </a:xfrm>
          <a:prstGeom prst="rect">
            <a:avLst/>
          </a:prstGeom>
        </p:spPr>
        <p:txBody>
          <a:bodyPr lIns="0" tIns="0" rIns="0" bIns="0" rtlCol="0" anchor="t">
            <a:spAutoFit/>
          </a:bodyPr>
          <a:lstStyle/>
          <a:p>
            <a:pPr algn="ctr">
              <a:lnSpc>
                <a:spcPts val="1483"/>
              </a:lnSpc>
            </a:pPr>
            <a:r>
              <a:rPr lang="en-US" sz="1373">
                <a:solidFill>
                  <a:srgbClr val="FFFFFF"/>
                </a:solidFill>
                <a:latin typeface="Arial"/>
              </a:rPr>
              <a:t>5027211022</a:t>
            </a:r>
          </a:p>
        </p:txBody>
      </p:sp>
      <p:sp>
        <p:nvSpPr>
          <p:cNvPr id="67" name="TextBox 67"/>
          <p:cNvSpPr txBox="1"/>
          <p:nvPr/>
        </p:nvSpPr>
        <p:spPr>
          <a:xfrm>
            <a:off x="8263902" y="9216067"/>
            <a:ext cx="1920531" cy="284526"/>
          </a:xfrm>
          <a:prstGeom prst="rect">
            <a:avLst/>
          </a:prstGeom>
        </p:spPr>
        <p:txBody>
          <a:bodyPr lIns="0" tIns="0" rIns="0" bIns="0" rtlCol="0" anchor="t">
            <a:spAutoFit/>
          </a:bodyPr>
          <a:lstStyle/>
          <a:p>
            <a:pPr algn="ctr">
              <a:lnSpc>
                <a:spcPts val="1977"/>
              </a:lnSpc>
            </a:pPr>
            <a:r>
              <a:rPr lang="en-US" sz="1831">
                <a:solidFill>
                  <a:srgbClr val="FFFFFF"/>
                </a:solidFill>
                <a:latin typeface="Arial"/>
              </a:rPr>
              <a:t>Yoga Hartono</a:t>
            </a:r>
          </a:p>
        </p:txBody>
      </p:sp>
      <p:sp>
        <p:nvSpPr>
          <p:cNvPr id="68" name="TextBox 68"/>
          <p:cNvSpPr txBox="1"/>
          <p:nvPr/>
        </p:nvSpPr>
        <p:spPr>
          <a:xfrm>
            <a:off x="8263902" y="9512912"/>
            <a:ext cx="1920531" cy="221667"/>
          </a:xfrm>
          <a:prstGeom prst="rect">
            <a:avLst/>
          </a:prstGeom>
        </p:spPr>
        <p:txBody>
          <a:bodyPr lIns="0" tIns="0" rIns="0" bIns="0" rtlCol="0" anchor="t">
            <a:spAutoFit/>
          </a:bodyPr>
          <a:lstStyle/>
          <a:p>
            <a:pPr algn="ctr">
              <a:lnSpc>
                <a:spcPts val="1483"/>
              </a:lnSpc>
            </a:pPr>
            <a:r>
              <a:rPr lang="en-US" sz="1373">
                <a:solidFill>
                  <a:srgbClr val="FFFFFF"/>
                </a:solidFill>
                <a:latin typeface="Arial"/>
              </a:rPr>
              <a:t>5027211023</a:t>
            </a:r>
          </a:p>
        </p:txBody>
      </p:sp>
      <p:sp>
        <p:nvSpPr>
          <p:cNvPr id="69" name="TextBox 69"/>
          <p:cNvSpPr txBox="1"/>
          <p:nvPr/>
        </p:nvSpPr>
        <p:spPr>
          <a:xfrm>
            <a:off x="11432770" y="9216067"/>
            <a:ext cx="1920531" cy="284526"/>
          </a:xfrm>
          <a:prstGeom prst="rect">
            <a:avLst/>
          </a:prstGeom>
        </p:spPr>
        <p:txBody>
          <a:bodyPr lIns="0" tIns="0" rIns="0" bIns="0" rtlCol="0" anchor="t">
            <a:spAutoFit/>
          </a:bodyPr>
          <a:lstStyle/>
          <a:p>
            <a:pPr algn="ctr">
              <a:lnSpc>
                <a:spcPts val="1977"/>
              </a:lnSpc>
            </a:pPr>
            <a:r>
              <a:rPr lang="en-US" sz="1831">
                <a:solidFill>
                  <a:srgbClr val="FFFFFF"/>
                </a:solidFill>
                <a:latin typeface="Arial"/>
              </a:rPr>
              <a:t>Midyanisa Yuniar</a:t>
            </a:r>
          </a:p>
        </p:txBody>
      </p:sp>
      <p:sp>
        <p:nvSpPr>
          <p:cNvPr id="70" name="TextBox 70"/>
          <p:cNvSpPr txBox="1"/>
          <p:nvPr/>
        </p:nvSpPr>
        <p:spPr>
          <a:xfrm>
            <a:off x="11432770" y="9512912"/>
            <a:ext cx="1920531" cy="221667"/>
          </a:xfrm>
          <a:prstGeom prst="rect">
            <a:avLst/>
          </a:prstGeom>
        </p:spPr>
        <p:txBody>
          <a:bodyPr lIns="0" tIns="0" rIns="0" bIns="0" rtlCol="0" anchor="t">
            <a:spAutoFit/>
          </a:bodyPr>
          <a:lstStyle/>
          <a:p>
            <a:pPr algn="ctr">
              <a:lnSpc>
                <a:spcPts val="1483"/>
              </a:lnSpc>
            </a:pPr>
            <a:r>
              <a:rPr lang="en-US" sz="1373">
                <a:solidFill>
                  <a:srgbClr val="FFFFFF"/>
                </a:solidFill>
                <a:latin typeface="Arial"/>
              </a:rPr>
              <a:t>5027211025</a:t>
            </a:r>
          </a:p>
        </p:txBody>
      </p:sp>
      <p:sp>
        <p:nvSpPr>
          <p:cNvPr id="71" name="Kotak Teks 70">
            <a:extLst>
              <a:ext uri="{FF2B5EF4-FFF2-40B4-BE49-F238E27FC236}">
                <a16:creationId xmlns:a16="http://schemas.microsoft.com/office/drawing/2014/main" id="{FA18D557-1CD3-0361-A5D1-B7E10EFC0AEE}"/>
              </a:ext>
            </a:extLst>
          </p:cNvPr>
          <p:cNvSpPr txBox="1"/>
          <p:nvPr/>
        </p:nvSpPr>
        <p:spPr>
          <a:xfrm>
            <a:off x="5093493" y="2878931"/>
            <a:ext cx="700881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4000" dirty="0">
                <a:latin typeface="Arial"/>
                <a:cs typeface="Arial"/>
              </a:rPr>
              <a:t>Arfan </a:t>
            </a:r>
            <a:r>
              <a:rPr lang="en-US" sz="4000" err="1">
                <a:latin typeface="Arial"/>
                <a:cs typeface="Arial"/>
              </a:rPr>
              <a:t>Yusran</a:t>
            </a:r>
            <a:endParaRPr lang="en-US" sz="4000">
              <a:latin typeface="Arial"/>
              <a:cs typeface="Arial"/>
            </a:endParaRPr>
          </a:p>
          <a:p>
            <a:pPr marL="285750" indent="-285750">
              <a:buFont typeface="Arial"/>
              <a:buChar char="•"/>
            </a:pPr>
            <a:r>
              <a:rPr lang="en-US" sz="4000" dirty="0">
                <a:latin typeface="Arial"/>
                <a:cs typeface="Arial"/>
              </a:rPr>
              <a:t>Annisa </a:t>
            </a:r>
            <a:r>
              <a:rPr lang="en-US" sz="4000" err="1">
                <a:latin typeface="Arial"/>
                <a:cs typeface="Arial"/>
              </a:rPr>
              <a:t>Rahmapuri</a:t>
            </a:r>
            <a:endParaRPr lang="en-US" sz="4000">
              <a:latin typeface="Arial"/>
              <a:cs typeface="Arial"/>
            </a:endParaRPr>
          </a:p>
          <a:p>
            <a:pPr marL="285750" indent="-285750">
              <a:buFont typeface="Arial"/>
              <a:buChar char="•"/>
            </a:pPr>
            <a:r>
              <a:rPr lang="en-US" sz="4000" dirty="0">
                <a:latin typeface="Arial"/>
                <a:cs typeface="Arial"/>
              </a:rPr>
              <a:t>Abdul Zaki S. R.</a:t>
            </a:r>
          </a:p>
          <a:p>
            <a:pPr marL="285750" indent="-285750">
              <a:buFont typeface="Arial"/>
              <a:buChar char="•"/>
            </a:pPr>
            <a:r>
              <a:rPr lang="en-US" sz="4000" dirty="0">
                <a:latin typeface="Arial"/>
                <a:cs typeface="Arial"/>
              </a:rPr>
              <a:t>Yohannes H. T. A.</a:t>
            </a:r>
          </a:p>
          <a:p>
            <a:pPr marL="285750" indent="-285750">
              <a:buFont typeface="Arial"/>
              <a:buChar char="•"/>
            </a:pPr>
            <a:r>
              <a:rPr lang="en-US" sz="4000" dirty="0">
                <a:latin typeface="Arial"/>
                <a:cs typeface="Arial"/>
              </a:rPr>
              <a:t>Yoga Hartono</a:t>
            </a:r>
          </a:p>
          <a:p>
            <a:pPr marL="285750" indent="-285750">
              <a:buFont typeface="Arial"/>
              <a:buChar char="•"/>
            </a:pPr>
            <a:r>
              <a:rPr lang="en-US" sz="4000" err="1">
                <a:latin typeface="Arial"/>
                <a:cs typeface="Arial"/>
              </a:rPr>
              <a:t>Midyanisa</a:t>
            </a:r>
            <a:r>
              <a:rPr lang="en-US" sz="4000" dirty="0">
                <a:latin typeface="Arial"/>
                <a:cs typeface="Arial"/>
              </a:rPr>
              <a:t> </a:t>
            </a:r>
            <a:r>
              <a:rPr lang="en-US" sz="4000" err="1">
                <a:latin typeface="Arial"/>
                <a:cs typeface="Arial"/>
              </a:rPr>
              <a:t>Yuniar</a:t>
            </a:r>
            <a:endParaRPr lang="en-US" sz="4000">
              <a:latin typeface="Arial"/>
              <a:cs typeface="Arial"/>
            </a:endParaRPr>
          </a:p>
          <a:p>
            <a:pPr marL="285750" indent="-285750">
              <a:buFont typeface="Arial"/>
              <a:buChar char="•"/>
            </a:pPr>
            <a:endParaRPr lang="en-US" sz="4000" dirty="0">
              <a:latin typeface="Arial"/>
              <a:cs typeface="Arial"/>
            </a:endParaRPr>
          </a:p>
          <a:p>
            <a:pPr marL="285750" indent="-285750">
              <a:buFont typeface="Arial"/>
              <a:buChar char="•"/>
            </a:pPr>
            <a:endParaRPr lang="id-ID" sz="4000" dirty="0">
              <a:cs typeface="Calibri"/>
            </a:endParaRPr>
          </a:p>
        </p:txBody>
      </p:sp>
    </p:spTree>
    <p:extLst>
      <p:ext uri="{BB962C8B-B14F-4D97-AF65-F5344CB8AC3E}">
        <p14:creationId xmlns:p14="http://schemas.microsoft.com/office/powerpoint/2010/main" val="415698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622022" y="7804455"/>
            <a:ext cx="15043957" cy="952351"/>
          </a:xfrm>
          <a:prstGeom prst="rect">
            <a:avLst/>
          </a:prstGeom>
        </p:spPr>
        <p:txBody>
          <a:bodyPr lIns="0" tIns="0" rIns="0" bIns="0" rtlCol="0" anchor="t">
            <a:spAutoFit/>
          </a:bodyPr>
          <a:lstStyle/>
          <a:p>
            <a:pPr algn="l">
              <a:lnSpc>
                <a:spcPts val="6600"/>
              </a:lnSpc>
            </a:pPr>
            <a:r>
              <a:rPr lang="en-US" sz="5500">
                <a:solidFill>
                  <a:srgbClr val="FFFFFF"/>
                </a:solidFill>
                <a:latin typeface="Arial Bold Italics"/>
              </a:rPr>
              <a:t>BUSSINESS NEED FOR CLOUD COMPUTING</a:t>
            </a:r>
          </a:p>
        </p:txBody>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2349752" y="3389069"/>
            <a:ext cx="4702721" cy="5869231"/>
          </a:xfrm>
          <a:custGeom>
            <a:avLst/>
            <a:gdLst/>
            <a:ahLst/>
            <a:cxnLst/>
            <a:rect l="l" t="t" r="r" b="b"/>
            <a:pathLst>
              <a:path w="4702721" h="5869231">
                <a:moveTo>
                  <a:pt x="0" y="0"/>
                </a:moveTo>
                <a:lnTo>
                  <a:pt x="4702722" y="0"/>
                </a:lnTo>
                <a:lnTo>
                  <a:pt x="4702722" y="5869231"/>
                </a:lnTo>
                <a:lnTo>
                  <a:pt x="0" y="5869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9144000" y="3854024"/>
            <a:ext cx="6585488" cy="4381247"/>
          </a:xfrm>
          <a:prstGeom prst="rect">
            <a:avLst/>
          </a:prstGeom>
        </p:spPr>
        <p:txBody>
          <a:bodyPr lIns="0" tIns="0" rIns="0" bIns="0" rtlCol="0" anchor="t">
            <a:spAutoFit/>
          </a:bodyPr>
          <a:lstStyle/>
          <a:p>
            <a:pPr algn="just">
              <a:lnSpc>
                <a:spcPts val="3886"/>
              </a:lnSpc>
            </a:pPr>
            <a:r>
              <a:rPr lang="en-US" sz="2299">
                <a:solidFill>
                  <a:srgbClr val="404040"/>
                </a:solidFill>
                <a:latin typeface="Arial"/>
              </a:rPr>
              <a:t>Kebutuhan bisnis untuk cloud computing timbul dari perubahan teknologi dan bisnis saat ini. Cloud computing memberikan akses ke sumber daya komputer melalui internet, termasuk server, penyimpanan data, basis data, dan perangkat lunak. Kebutuhan utama bisnis adalah efisiensi biaya, yang diperoleh melalui pengurangan biaya infrastruktur IT dan model berbasis langganan yang mengurangi biaya modal awal.</a:t>
            </a:r>
          </a:p>
        </p:txBody>
      </p:sp>
      <p:sp>
        <p:nvSpPr>
          <p:cNvPr id="8" name="TextBox 8"/>
          <p:cNvSpPr txBox="1"/>
          <p:nvPr/>
        </p:nvSpPr>
        <p:spPr>
          <a:xfrm>
            <a:off x="583772" y="416418"/>
            <a:ext cx="13417095" cy="2129030"/>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Bussiness Need for Cloud Computing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28488" y="1733418"/>
            <a:ext cx="4831024" cy="4824056"/>
          </a:xfrm>
          <a:custGeom>
            <a:avLst/>
            <a:gdLst/>
            <a:ahLst/>
            <a:cxnLst/>
            <a:rect l="l" t="t" r="r" b="b"/>
            <a:pathLst>
              <a:path w="4831024" h="4824056">
                <a:moveTo>
                  <a:pt x="0" y="0"/>
                </a:moveTo>
                <a:lnTo>
                  <a:pt x="4831024" y="0"/>
                </a:lnTo>
                <a:lnTo>
                  <a:pt x="4831024" y="4824056"/>
                </a:lnTo>
                <a:lnTo>
                  <a:pt x="0" y="482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382449" y="3385651"/>
            <a:ext cx="1520357" cy="1519589"/>
          </a:xfrm>
          <a:custGeom>
            <a:avLst/>
            <a:gdLst/>
            <a:ahLst/>
            <a:cxnLst/>
            <a:rect l="l" t="t" r="r" b="b"/>
            <a:pathLst>
              <a:path w="1520357" h="1519589">
                <a:moveTo>
                  <a:pt x="0" y="0"/>
                </a:moveTo>
                <a:lnTo>
                  <a:pt x="1520357" y="0"/>
                </a:lnTo>
                <a:lnTo>
                  <a:pt x="1520357" y="1519590"/>
                </a:lnTo>
                <a:lnTo>
                  <a:pt x="0" y="1519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270487"/>
            <a:ext cx="4502488" cy="2047875"/>
          </a:xfrm>
          <a:prstGeom prst="rect">
            <a:avLst/>
          </a:prstGeom>
        </p:spPr>
        <p:txBody>
          <a:bodyPr lIns="0" tIns="0" rIns="0" bIns="0" rtlCol="0" anchor="t">
            <a:spAutoFit/>
          </a:bodyPr>
          <a:lstStyle/>
          <a:p>
            <a:pPr algn="just">
              <a:lnSpc>
                <a:spcPts val="2307"/>
              </a:lnSpc>
            </a:pPr>
            <a:r>
              <a:rPr lang="en-US" sz="1922">
                <a:solidFill>
                  <a:srgbClr val="404040"/>
                </a:solidFill>
                <a:latin typeface="Arial"/>
              </a:rPr>
              <a:t>Bisnis saat ini menghadapi tekanan untuk mengoptimalkan pengeluaran. Melalui cloud computing, perusahaan dapat mengurangi biaya infrastruktur fisik, seperti server dan pusat data, dengan mengandalkan infrastruktur yang disediakan oleh penyedia layanan cloud. </a:t>
            </a:r>
          </a:p>
        </p:txBody>
      </p:sp>
      <p:grpSp>
        <p:nvGrpSpPr>
          <p:cNvPr id="5" name="Group 5"/>
          <p:cNvGrpSpPr/>
          <p:nvPr/>
        </p:nvGrpSpPr>
        <p:grpSpPr>
          <a:xfrm>
            <a:off x="908486" y="2444680"/>
            <a:ext cx="4742915" cy="753963"/>
            <a:chOff x="0" y="0"/>
            <a:chExt cx="6323887" cy="1005284"/>
          </a:xfrm>
        </p:grpSpPr>
        <p:sp>
          <p:nvSpPr>
            <p:cNvPr id="6" name="Freeform 6"/>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7" name="TextBox 7"/>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Efisiensi Biaya</a:t>
              </a:r>
            </a:p>
          </p:txBody>
        </p:sp>
      </p:grpSp>
      <p:sp>
        <p:nvSpPr>
          <p:cNvPr id="8" name="Freeform 8"/>
          <p:cNvSpPr/>
          <p:nvPr/>
        </p:nvSpPr>
        <p:spPr>
          <a:xfrm>
            <a:off x="6955038" y="5263742"/>
            <a:ext cx="345124" cy="344116"/>
          </a:xfrm>
          <a:custGeom>
            <a:avLst/>
            <a:gdLst/>
            <a:ahLst/>
            <a:cxnLst/>
            <a:rect l="l" t="t" r="r" b="b"/>
            <a:pathLst>
              <a:path w="345124" h="344116">
                <a:moveTo>
                  <a:pt x="0" y="0"/>
                </a:moveTo>
                <a:lnTo>
                  <a:pt x="345124" y="0"/>
                </a:lnTo>
                <a:lnTo>
                  <a:pt x="345124" y="344115"/>
                </a:lnTo>
                <a:lnTo>
                  <a:pt x="0" y="344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0991529" y="5318362"/>
            <a:ext cx="376880" cy="289495"/>
          </a:xfrm>
          <a:custGeom>
            <a:avLst/>
            <a:gdLst/>
            <a:ahLst/>
            <a:cxnLst/>
            <a:rect l="l" t="t" r="r" b="b"/>
            <a:pathLst>
              <a:path w="376880" h="289495">
                <a:moveTo>
                  <a:pt x="0" y="0"/>
                </a:moveTo>
                <a:lnTo>
                  <a:pt x="376880" y="0"/>
                </a:lnTo>
                <a:lnTo>
                  <a:pt x="376880" y="289495"/>
                </a:lnTo>
                <a:lnTo>
                  <a:pt x="0" y="2894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8940190" y="7261371"/>
            <a:ext cx="415513" cy="418983"/>
          </a:xfrm>
          <a:custGeom>
            <a:avLst/>
            <a:gdLst/>
            <a:ahLst/>
            <a:cxnLst/>
            <a:rect l="l" t="t" r="r" b="b"/>
            <a:pathLst>
              <a:path w="415513" h="418983">
                <a:moveTo>
                  <a:pt x="0" y="0"/>
                </a:moveTo>
                <a:lnTo>
                  <a:pt x="415513" y="0"/>
                </a:lnTo>
                <a:lnTo>
                  <a:pt x="415513" y="418983"/>
                </a:lnTo>
                <a:lnTo>
                  <a:pt x="0" y="418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1" name="Group 11"/>
          <p:cNvGrpSpPr/>
          <p:nvPr/>
        </p:nvGrpSpPr>
        <p:grpSpPr>
          <a:xfrm>
            <a:off x="14199675" y="561331"/>
            <a:ext cx="3059625" cy="934738"/>
            <a:chOff x="0" y="0"/>
            <a:chExt cx="4079499" cy="1246318"/>
          </a:xfrm>
        </p:grpSpPr>
        <p:sp>
          <p:nvSpPr>
            <p:cNvPr id="12" name="Freeform 12"/>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12"/>
              <a:stretch>
                <a:fillRect/>
              </a:stretch>
            </a:blipFill>
          </p:spPr>
        </p:sp>
        <p:sp>
          <p:nvSpPr>
            <p:cNvPr id="13" name="Freeform 13"/>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3"/>
              <a:stretch>
                <a:fillRect/>
              </a:stretch>
            </a:blipFill>
          </p:spPr>
        </p:sp>
        <p:sp>
          <p:nvSpPr>
            <p:cNvPr id="14" name="Freeform 14"/>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4"/>
              <a:stretch>
                <a:fillRect/>
              </a:stretch>
            </a:blipFill>
          </p:spPr>
        </p:sp>
      </p:grpSp>
      <p:sp>
        <p:nvSpPr>
          <p:cNvPr id="15" name="TextBox 15"/>
          <p:cNvSpPr txBox="1"/>
          <p:nvPr/>
        </p:nvSpPr>
        <p:spPr>
          <a:xfrm>
            <a:off x="1325550" y="883655"/>
            <a:ext cx="14161527" cy="863267"/>
          </a:xfrm>
          <a:prstGeom prst="rect">
            <a:avLst/>
          </a:prstGeom>
        </p:spPr>
        <p:txBody>
          <a:bodyPr lIns="0" tIns="0" rIns="0" bIns="0" rtlCol="0" anchor="t">
            <a:spAutoFit/>
          </a:bodyPr>
          <a:lstStyle/>
          <a:p>
            <a:pPr>
              <a:lnSpc>
                <a:spcPts val="5831"/>
              </a:lnSpc>
            </a:pPr>
            <a:r>
              <a:rPr lang="en-US" sz="5399">
                <a:solidFill>
                  <a:srgbClr val="404040"/>
                </a:solidFill>
                <a:latin typeface="Arial Bold Italics"/>
              </a:rPr>
              <a:t>Bussiness Need For Cloud Computing</a:t>
            </a:r>
          </a:p>
        </p:txBody>
      </p:sp>
      <p:sp>
        <p:nvSpPr>
          <p:cNvPr id="16" name="TextBox 16"/>
          <p:cNvSpPr txBox="1"/>
          <p:nvPr/>
        </p:nvSpPr>
        <p:spPr>
          <a:xfrm>
            <a:off x="1325550" y="1704917"/>
            <a:ext cx="17176916" cy="515344"/>
          </a:xfrm>
          <a:prstGeom prst="rect">
            <a:avLst/>
          </a:prstGeom>
        </p:spPr>
        <p:txBody>
          <a:bodyPr lIns="0" tIns="0" rIns="0" bIns="0" rtlCol="0" anchor="t">
            <a:spAutoFit/>
          </a:bodyPr>
          <a:lstStyle/>
          <a:p>
            <a:pPr>
              <a:lnSpc>
                <a:spcPts val="3456"/>
              </a:lnSpc>
            </a:pPr>
            <a:r>
              <a:rPr lang="en-US" sz="3200">
                <a:solidFill>
                  <a:srgbClr val="404040"/>
                </a:solidFill>
                <a:latin typeface="Arial Bold Italics"/>
              </a:rPr>
              <a:t>(Impact)</a:t>
            </a:r>
          </a:p>
        </p:txBody>
      </p:sp>
      <p:sp>
        <p:nvSpPr>
          <p:cNvPr id="17" name="TextBox 17"/>
          <p:cNvSpPr txBox="1"/>
          <p:nvPr/>
        </p:nvSpPr>
        <p:spPr>
          <a:xfrm>
            <a:off x="12636598" y="3257901"/>
            <a:ext cx="4502488" cy="2047875"/>
          </a:xfrm>
          <a:prstGeom prst="rect">
            <a:avLst/>
          </a:prstGeom>
        </p:spPr>
        <p:txBody>
          <a:bodyPr lIns="0" tIns="0" rIns="0" bIns="0" rtlCol="0" anchor="t">
            <a:spAutoFit/>
          </a:bodyPr>
          <a:lstStyle/>
          <a:p>
            <a:pPr algn="just">
              <a:lnSpc>
                <a:spcPts val="2307"/>
              </a:lnSpc>
            </a:pPr>
            <a:r>
              <a:rPr lang="en-US" sz="1922">
                <a:solidFill>
                  <a:srgbClr val="404040"/>
                </a:solidFill>
                <a:latin typeface="Arial"/>
              </a:rPr>
              <a:t>Penyedia layanan cloud seringkali memiliki tim keamanan yang terlatih untuk melindungi data dan aplikasi Anda. Mereka juga sering menyediakan keamanan yang lebih baik daripada yang dapat dicapai oleh banyak perusahaan sendiri.</a:t>
            </a:r>
          </a:p>
        </p:txBody>
      </p:sp>
      <p:grpSp>
        <p:nvGrpSpPr>
          <p:cNvPr id="18" name="Group 18"/>
          <p:cNvGrpSpPr/>
          <p:nvPr/>
        </p:nvGrpSpPr>
        <p:grpSpPr>
          <a:xfrm>
            <a:off x="12516385" y="2444680"/>
            <a:ext cx="4742915" cy="753963"/>
            <a:chOff x="0" y="0"/>
            <a:chExt cx="6323887" cy="1005284"/>
          </a:xfrm>
        </p:grpSpPr>
        <p:sp>
          <p:nvSpPr>
            <p:cNvPr id="19" name="Freeform 19"/>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79465"/>
            </a:solidFill>
          </p:spPr>
        </p:sp>
        <p:sp>
          <p:nvSpPr>
            <p:cNvPr id="20" name="TextBox 20"/>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Keamanan dan Redundansi</a:t>
              </a:r>
            </a:p>
          </p:txBody>
        </p:sp>
      </p:grpSp>
      <p:sp>
        <p:nvSpPr>
          <p:cNvPr id="21" name="TextBox 21"/>
          <p:cNvSpPr txBox="1"/>
          <p:nvPr/>
        </p:nvSpPr>
        <p:spPr>
          <a:xfrm>
            <a:off x="1026484" y="6876277"/>
            <a:ext cx="4502488" cy="1762125"/>
          </a:xfrm>
          <a:prstGeom prst="rect">
            <a:avLst/>
          </a:prstGeom>
        </p:spPr>
        <p:txBody>
          <a:bodyPr lIns="0" tIns="0" rIns="0" bIns="0" rtlCol="0" anchor="t">
            <a:spAutoFit/>
          </a:bodyPr>
          <a:lstStyle/>
          <a:p>
            <a:pPr algn="just">
              <a:lnSpc>
                <a:spcPts val="2307"/>
              </a:lnSpc>
            </a:pPr>
            <a:r>
              <a:rPr lang="en-US" sz="1922">
                <a:solidFill>
                  <a:srgbClr val="404040"/>
                </a:solidFill>
                <a:latin typeface="Arial"/>
              </a:rPr>
              <a:t>Cloud computing memungkinkan akses data dan aplikasi dari mana saja dengan koneksi internet. Ini meningkatkan mobilitas dan fleksibilitas kerja, memungkinkan karyawan bekerja dari berbagai lokasi.</a:t>
            </a:r>
          </a:p>
        </p:txBody>
      </p:sp>
      <p:grpSp>
        <p:nvGrpSpPr>
          <p:cNvPr id="22" name="Group 22"/>
          <p:cNvGrpSpPr/>
          <p:nvPr/>
        </p:nvGrpSpPr>
        <p:grpSpPr>
          <a:xfrm>
            <a:off x="908486" y="6013687"/>
            <a:ext cx="4742915" cy="753963"/>
            <a:chOff x="0" y="0"/>
            <a:chExt cx="6323887" cy="1005284"/>
          </a:xfrm>
        </p:grpSpPr>
        <p:sp>
          <p:nvSpPr>
            <p:cNvPr id="23" name="Freeform 23"/>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24" name="TextBox 24"/>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Aksesibilitas dan Fleksibilitas</a:t>
              </a:r>
            </a:p>
          </p:txBody>
        </p:sp>
      </p:grpSp>
      <p:sp>
        <p:nvSpPr>
          <p:cNvPr id="25" name="TextBox 25"/>
          <p:cNvSpPr txBox="1"/>
          <p:nvPr/>
        </p:nvSpPr>
        <p:spPr>
          <a:xfrm>
            <a:off x="12636598" y="6875000"/>
            <a:ext cx="4502488" cy="2333625"/>
          </a:xfrm>
          <a:prstGeom prst="rect">
            <a:avLst/>
          </a:prstGeom>
        </p:spPr>
        <p:txBody>
          <a:bodyPr lIns="0" tIns="0" rIns="0" bIns="0" rtlCol="0" anchor="t">
            <a:spAutoFit/>
          </a:bodyPr>
          <a:lstStyle/>
          <a:p>
            <a:pPr algn="just">
              <a:lnSpc>
                <a:spcPts val="2307"/>
              </a:lnSpc>
            </a:pPr>
            <a:r>
              <a:rPr lang="en-US" sz="1922">
                <a:solidFill>
                  <a:srgbClr val="404040"/>
                </a:solidFill>
                <a:latin typeface="Arial"/>
              </a:rPr>
              <a:t>Perusahaan perlu memiliki kemampuan untuk mengakomodasi lonjakan lalu lintas, baik yang direncanakan maupun yang tiba-tiba. Cloud computing memungkinkan skalabilitas yang cepat dan mudah, sehingga perusahaan dapat menambah atau mengurangi kapasitas sesuai kebutuhan mereka.</a:t>
            </a:r>
          </a:p>
        </p:txBody>
      </p:sp>
      <p:grpSp>
        <p:nvGrpSpPr>
          <p:cNvPr id="26" name="Group 26"/>
          <p:cNvGrpSpPr/>
          <p:nvPr/>
        </p:nvGrpSpPr>
        <p:grpSpPr>
          <a:xfrm>
            <a:off x="12516385" y="6013687"/>
            <a:ext cx="4742915" cy="753963"/>
            <a:chOff x="0" y="0"/>
            <a:chExt cx="6323887" cy="1005284"/>
          </a:xfrm>
        </p:grpSpPr>
        <p:sp>
          <p:nvSpPr>
            <p:cNvPr id="27" name="Freeform 27"/>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ED3B55"/>
            </a:solidFill>
          </p:spPr>
        </p:sp>
        <p:sp>
          <p:nvSpPr>
            <p:cNvPr id="28" name="TextBox 28"/>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Skalabilitas</a:t>
              </a:r>
            </a:p>
          </p:txBody>
        </p:sp>
      </p:grpSp>
      <p:sp>
        <p:nvSpPr>
          <p:cNvPr id="29" name="TextBox 29"/>
          <p:cNvSpPr txBox="1"/>
          <p:nvPr/>
        </p:nvSpPr>
        <p:spPr>
          <a:xfrm>
            <a:off x="6891383" y="7828362"/>
            <a:ext cx="4502488" cy="1476375"/>
          </a:xfrm>
          <a:prstGeom prst="rect">
            <a:avLst/>
          </a:prstGeom>
        </p:spPr>
        <p:txBody>
          <a:bodyPr lIns="0" tIns="0" rIns="0" bIns="0" rtlCol="0" anchor="t">
            <a:spAutoFit/>
          </a:bodyPr>
          <a:lstStyle/>
          <a:p>
            <a:pPr algn="just">
              <a:lnSpc>
                <a:spcPts val="2307"/>
              </a:lnSpc>
            </a:pPr>
            <a:r>
              <a:rPr lang="en-US" sz="1922">
                <a:solidFill>
                  <a:srgbClr val="404040"/>
                </a:solidFill>
                <a:latin typeface="Arial"/>
              </a:rPr>
              <a:t>Cloud computing memungkinkan perusahaan untuk dengan cepat mengadopsi teknologi baru dan menguji ide-ide inovatif tanpa perlu berinvestasi dalam infrastruktur fisik.</a:t>
            </a:r>
          </a:p>
        </p:txBody>
      </p:sp>
      <p:grpSp>
        <p:nvGrpSpPr>
          <p:cNvPr id="30" name="Group 30"/>
          <p:cNvGrpSpPr/>
          <p:nvPr/>
        </p:nvGrpSpPr>
        <p:grpSpPr>
          <a:xfrm>
            <a:off x="6771170" y="6967049"/>
            <a:ext cx="4742915" cy="753963"/>
            <a:chOff x="0" y="0"/>
            <a:chExt cx="6323887" cy="1005284"/>
          </a:xfrm>
        </p:grpSpPr>
        <p:sp>
          <p:nvSpPr>
            <p:cNvPr id="31" name="Freeform 31"/>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81BEDE"/>
            </a:solidFill>
          </p:spPr>
        </p:sp>
        <p:sp>
          <p:nvSpPr>
            <p:cNvPr id="32" name="TextBox 32"/>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Inovasi dan Responsivitas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4804054" y="1978040"/>
            <a:ext cx="8679892" cy="7280260"/>
          </a:xfrm>
          <a:custGeom>
            <a:avLst/>
            <a:gdLst/>
            <a:ahLst/>
            <a:cxnLst/>
            <a:rect l="l" t="t" r="r" b="b"/>
            <a:pathLst>
              <a:path w="8679892" h="7280260">
                <a:moveTo>
                  <a:pt x="0" y="0"/>
                </a:moveTo>
                <a:lnTo>
                  <a:pt x="8679892" y="0"/>
                </a:lnTo>
                <a:lnTo>
                  <a:pt x="8679892" y="7280260"/>
                </a:lnTo>
                <a:lnTo>
                  <a:pt x="0" y="72802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583772" y="994514"/>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SME (Small and Medium-sized Enterprises)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6" name="Freeform 6"/>
          <p:cNvSpPr/>
          <p:nvPr/>
        </p:nvSpPr>
        <p:spPr>
          <a:xfrm>
            <a:off x="10124337" y="2571171"/>
            <a:ext cx="6001016" cy="5828487"/>
          </a:xfrm>
          <a:custGeom>
            <a:avLst/>
            <a:gdLst/>
            <a:ahLst/>
            <a:cxnLst/>
            <a:rect l="l" t="t" r="r" b="b"/>
            <a:pathLst>
              <a:path w="6001016" h="5828487">
                <a:moveTo>
                  <a:pt x="0" y="0"/>
                </a:moveTo>
                <a:lnTo>
                  <a:pt x="6001016" y="0"/>
                </a:lnTo>
                <a:lnTo>
                  <a:pt x="6001016" y="5828487"/>
                </a:lnTo>
                <a:lnTo>
                  <a:pt x="0" y="5828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028700" y="2022309"/>
            <a:ext cx="8192266" cy="7730342"/>
          </a:xfrm>
          <a:prstGeom prst="rect">
            <a:avLst/>
          </a:prstGeom>
        </p:spPr>
        <p:txBody>
          <a:bodyPr lIns="0" tIns="0" rIns="0" bIns="0" rtlCol="0" anchor="t">
            <a:spAutoFit/>
          </a:bodyPr>
          <a:lstStyle/>
          <a:p>
            <a:pPr algn="just">
              <a:lnSpc>
                <a:spcPts val="3403"/>
              </a:lnSpc>
            </a:pPr>
            <a:r>
              <a:rPr lang="en-US" sz="2299">
                <a:solidFill>
                  <a:srgbClr val="404040"/>
                </a:solidFill>
                <a:latin typeface="Arial"/>
              </a:rPr>
              <a:t>SME adalah singkatan dari "Small and Medium-sized Enterprises," yang dalam bahasa Indonesia diterjemahkan sebagai "Usaha Kecil dan Menengah" atau "UKM." SME merujuk kepada bisnis-bisnis yang memiliki skala yang lebih kecil dibandingkan dengan perusahaan besar atau korporasi. Kriteria yang digunakan untuk mengklasifikasikan suatu bisnis sebagai SME dapat bervariasi di berbagai negara, tetapi umumnya melibatkan faktor-faktor seperti jumlah karyawan, pendapatan tahunan, dan aset yang dimiliki oleh bisnis tersebut.</a:t>
            </a:r>
          </a:p>
          <a:p>
            <a:pPr algn="just">
              <a:lnSpc>
                <a:spcPts val="3403"/>
              </a:lnSpc>
            </a:pPr>
            <a:endParaRPr lang="en-US" sz="2299">
              <a:solidFill>
                <a:srgbClr val="404040"/>
              </a:solidFill>
              <a:latin typeface="Arial"/>
            </a:endParaRPr>
          </a:p>
          <a:p>
            <a:pPr algn="just">
              <a:lnSpc>
                <a:spcPts val="3403"/>
              </a:lnSpc>
            </a:pPr>
            <a:r>
              <a:rPr lang="en-US" sz="2299">
                <a:solidFill>
                  <a:srgbClr val="404040"/>
                </a:solidFill>
                <a:latin typeface="Arial"/>
              </a:rPr>
              <a:t>SME memiliki peran yang penting dalam perekonomian, karena mereka dapat menciptakan lapangan kerja, menggerakkan pertumbuhan ekonomi, dan mendukung inovasi. Oleh karena itu, banyak negara memiliki program dan dukungan khusus untuk membantu pertumbuhan dan keberlanjutan bisnis SME.</a:t>
            </a:r>
          </a:p>
          <a:p>
            <a:pPr algn="just">
              <a:lnSpc>
                <a:spcPts val="3255"/>
              </a:lnSpc>
            </a:pPr>
            <a:endParaRPr lang="en-US" sz="2299">
              <a:solidFill>
                <a:srgbClr val="404040"/>
              </a:solidFill>
              <a:latin typeface="Arial"/>
            </a:endParaRPr>
          </a:p>
        </p:txBody>
      </p:sp>
      <p:sp>
        <p:nvSpPr>
          <p:cNvPr id="8" name="TextBox 8"/>
          <p:cNvSpPr txBox="1"/>
          <p:nvPr/>
        </p:nvSpPr>
        <p:spPr>
          <a:xfrm>
            <a:off x="583772" y="994514"/>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SME (Small and Medium-sized Enterprises)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Kustom</PresentationFormat>
  <Paragraphs>0</Paragraphs>
  <Slides>49</Slides>
  <Notes>12</Notes>
  <HiddenSlides>0</HiddenSlides>
  <MMClips>0</MMClips>
  <ScaleCrop>false</ScaleCrop>
  <HeadingPairs>
    <vt:vector size="4" baseType="variant">
      <vt:variant>
        <vt:lpstr>Tema</vt:lpstr>
      </vt:variant>
      <vt:variant>
        <vt:i4>1</vt:i4>
      </vt:variant>
      <vt:variant>
        <vt:lpstr>Judul Slide</vt:lpstr>
      </vt:variant>
      <vt:variant>
        <vt:i4>49</vt:i4>
      </vt:variant>
    </vt:vector>
  </HeadingPairs>
  <TitlesOfParts>
    <vt:vector size="50" baseType="lpstr">
      <vt:lpstr>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 2 (Cloud Kel 2)</dc:title>
  <cp:revision>35</cp:revision>
  <dcterms:created xsi:type="dcterms:W3CDTF">2006-08-16T00:00:00Z</dcterms:created>
  <dcterms:modified xsi:type="dcterms:W3CDTF">2023-11-02T02:08:10Z</dcterms:modified>
  <dc:identifier>DAFteRqC5hs</dc:identifier>
</cp:coreProperties>
</file>