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5" r:id="rId4"/>
    <p:sldId id="298" r:id="rId5"/>
    <p:sldId id="311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</p:sldIdLst>
  <p:sldSz cx="9144000" cy="5143500" type="screen16x9"/>
  <p:notesSz cx="6858000" cy="9144000"/>
  <p:embeddedFontLst>
    <p:embeddedFont>
      <p:font typeface="Titillium Web Light" charset="0"/>
      <p:regular r:id="rId17"/>
      <p:bold r:id="rId18"/>
      <p:italic r:id="rId19"/>
      <p:boldItalic r:id="rId20"/>
    </p:embeddedFont>
    <p:embeddedFont>
      <p:font typeface="Dosis ExtraLight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95EA28-43F6-4E62-B4AF-C06E0403FB9E}">
  <a:tblStyle styleId="{5195EA28-43F6-4E62-B4AF-C06E0403FB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896A-464C-4049-86E6-1D9AC38668E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BC26-8BBE-4E71-89CE-A6CB277FA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5459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1080300" y="1581150"/>
            <a:ext cx="6311100" cy="23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SEMANTIK </a:t>
            </a:r>
            <a:br>
              <a:rPr lang="en" b="1" dirty="0" smtClean="0"/>
            </a:br>
            <a:r>
              <a:rPr lang="en" b="1" dirty="0" smtClean="0"/>
              <a:t>BAHASA INDONESIA</a:t>
            </a:r>
            <a:endParaRPr b="1" dirty="0"/>
          </a:p>
        </p:txBody>
      </p:sp>
      <p:sp>
        <p:nvSpPr>
          <p:cNvPr id="3" name="Google Shape;3836;p13"/>
          <p:cNvSpPr txBox="1">
            <a:spLocks/>
          </p:cNvSpPr>
          <p:nvPr/>
        </p:nvSpPr>
        <p:spPr>
          <a:xfrm>
            <a:off x="1119250" y="4171950"/>
            <a:ext cx="53967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err="1" smtClean="0">
                <a:solidFill>
                  <a:srgbClr val="FFFF00"/>
                </a:solidFill>
              </a:rPr>
              <a:t>Pengampu</a:t>
            </a:r>
            <a:r>
              <a:rPr lang="en-US" sz="2400" b="1" dirty="0" smtClean="0">
                <a:solidFill>
                  <a:srgbClr val="FFFF00"/>
                </a:solidFill>
              </a:rPr>
              <a:t>: Dr. </a:t>
            </a:r>
            <a:r>
              <a:rPr lang="en-US" sz="2400" b="1" dirty="0" err="1" smtClean="0">
                <a:solidFill>
                  <a:srgbClr val="FFFF00"/>
                </a:solidFill>
              </a:rPr>
              <a:t>Burhanuddin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Semester </a:t>
            </a:r>
            <a:r>
              <a:rPr lang="en-US" sz="2400" b="1" dirty="0" err="1" smtClean="0">
                <a:solidFill>
                  <a:srgbClr val="FFFF00"/>
                </a:solidFill>
              </a:rPr>
              <a:t>Gasal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Tahun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Akademik</a:t>
            </a:r>
            <a:r>
              <a:rPr lang="en-US" sz="2400" b="1" dirty="0" smtClean="0">
                <a:solidFill>
                  <a:srgbClr val="FFFF00"/>
                </a:solidFill>
              </a:rPr>
              <a:t> 2020/2021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6" name="Picture 5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3836;p13"/>
          <p:cNvSpPr txBox="1">
            <a:spLocks/>
          </p:cNvSpPr>
          <p:nvPr/>
        </p:nvSpPr>
        <p:spPr>
          <a:xfrm>
            <a:off x="1066800" y="9650"/>
            <a:ext cx="619333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PROGRAM SARJANA (S1)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PENDIDIKAN BAHASA DAN SASTRA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800" b="1" dirty="0"/>
              <a:t>PERTEMUAN </a:t>
            </a:r>
            <a:r>
              <a:rPr lang="en" sz="2800" b="1" dirty="0" smtClean="0"/>
              <a:t>6: </a:t>
            </a:r>
            <a:r>
              <a:rPr lang="en" sz="2800" b="1" dirty="0"/>
              <a:t>Penamaan</a:t>
            </a:r>
            <a:endParaRPr sz="28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809750"/>
            <a:ext cx="68580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20.  </a:t>
            </a:r>
            <a:r>
              <a:rPr lang="en-US" sz="2000" dirty="0" err="1" smtClean="0"/>
              <a:t>Penemu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Pembuat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penemunya</a:t>
            </a:r>
            <a:r>
              <a:rPr lang="en-US" sz="2000" dirty="0"/>
              <a:t>, </a:t>
            </a:r>
            <a:r>
              <a:rPr lang="en-US" sz="2000" dirty="0" err="1" smtClean="0"/>
              <a:t>pabrik</a:t>
            </a:r>
            <a:r>
              <a:rPr lang="en-US" sz="2000" dirty="0" smtClean="0"/>
              <a:t> </a:t>
            </a:r>
            <a:r>
              <a:rPr lang="en-US" sz="2000" dirty="0" err="1"/>
              <a:t>pembuatnya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</a:t>
            </a:r>
            <a:r>
              <a:rPr lang="en-US" sz="2000" dirty="0" err="1"/>
              <a:t>sejarah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i="1" dirty="0" err="1"/>
              <a:t>kondom</a:t>
            </a:r>
            <a:r>
              <a:rPr lang="en-US" sz="2000" i="1" dirty="0"/>
              <a:t>, </a:t>
            </a:r>
            <a:r>
              <a:rPr lang="en-US" sz="2000" i="1" dirty="0" err="1"/>
              <a:t>mujair</a:t>
            </a:r>
            <a:r>
              <a:rPr lang="en-US" sz="2000" i="1" dirty="0"/>
              <a:t>, volt </a:t>
            </a:r>
            <a:r>
              <a:rPr lang="en-US" sz="2000" dirty="0"/>
              <a:t>(&lt; </a:t>
            </a:r>
            <a:r>
              <a:rPr lang="en-US" sz="2000" dirty="0" err="1"/>
              <a:t>volta</a:t>
            </a:r>
            <a:r>
              <a:rPr lang="en-US" sz="2000" dirty="0"/>
              <a:t>), </a:t>
            </a:r>
            <a:r>
              <a:rPr lang="en-US" sz="2000" i="1" dirty="0" err="1"/>
              <a:t>hukum</a:t>
            </a:r>
            <a:r>
              <a:rPr lang="en-US" sz="2000" i="1" dirty="0"/>
              <a:t> </a:t>
            </a:r>
            <a:r>
              <a:rPr lang="en-US" sz="2000" i="1" dirty="0" err="1"/>
              <a:t>kepler</a:t>
            </a:r>
            <a:r>
              <a:rPr lang="en-US" sz="2000" dirty="0"/>
              <a:t>, </a:t>
            </a:r>
            <a:r>
              <a:rPr lang="en-US" sz="2000" i="1" dirty="0" err="1"/>
              <a:t>hukum</a:t>
            </a:r>
            <a:r>
              <a:rPr lang="en-US" sz="2000" i="1" dirty="0"/>
              <a:t> van der </a:t>
            </a:r>
            <a:r>
              <a:rPr lang="en-US" sz="2000" i="1" dirty="0" err="1"/>
              <a:t>tuk</a:t>
            </a:r>
            <a:r>
              <a:rPr lang="en-US" sz="2000" dirty="0"/>
              <a:t>, </a:t>
            </a:r>
            <a:r>
              <a:rPr lang="en-US" sz="2000" i="1" dirty="0" err="1"/>
              <a:t>boikot</a:t>
            </a:r>
            <a:r>
              <a:rPr lang="en-US" sz="2000" dirty="0"/>
              <a:t> (&lt; Boycott (</a:t>
            </a:r>
            <a:r>
              <a:rPr lang="en-US" sz="2000" dirty="0" err="1"/>
              <a:t>tuan</a:t>
            </a:r>
            <a:r>
              <a:rPr lang="en-US" sz="2000" dirty="0"/>
              <a:t> </a:t>
            </a:r>
            <a:r>
              <a:rPr lang="en-US" sz="2000" dirty="0" err="1"/>
              <a:t>tanah</a:t>
            </a:r>
            <a:r>
              <a:rPr lang="en-US" sz="2000" dirty="0"/>
              <a:t>)); </a:t>
            </a:r>
            <a:r>
              <a:rPr lang="en-US" sz="2000" dirty="0" err="1"/>
              <a:t>bayangkara</a:t>
            </a:r>
            <a:r>
              <a:rPr lang="en-US" sz="2000" dirty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. </a:t>
            </a:r>
            <a:r>
              <a:rPr lang="en-US" sz="2000" dirty="0" err="1" smtClean="0"/>
              <a:t>Nama-nama</a:t>
            </a:r>
            <a:r>
              <a:rPr lang="en-US" sz="2000" dirty="0" smtClean="0"/>
              <a:t> </a:t>
            </a:r>
            <a:r>
              <a:rPr lang="en-US" sz="2000" dirty="0" err="1"/>
              <a:t>benda</a:t>
            </a:r>
            <a:r>
              <a:rPr lang="en-US" sz="2000" dirty="0"/>
              <a:t> yang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i="1" dirty="0" err="1" smtClean="0"/>
              <a:t>appelativa</a:t>
            </a:r>
            <a:r>
              <a:rPr lang="en-US" sz="2000" dirty="0" smtClean="0"/>
              <a:t>.</a:t>
            </a:r>
          </a:p>
          <a:p>
            <a:pPr marL="463550" indent="-463550" algn="just">
              <a:buNone/>
            </a:pPr>
            <a:endParaRPr lang="en-US" sz="2000" dirty="0"/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1239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628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381000" y="1809750"/>
            <a:ext cx="71628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21.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asal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penamaan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asal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kenari</a:t>
            </a:r>
            <a:r>
              <a:rPr lang="en-US" sz="2000" dirty="0"/>
              <a:t> (</a:t>
            </a:r>
            <a:r>
              <a:rPr lang="en-US" sz="2000" dirty="0" err="1"/>
              <a:t>burung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Pulau</a:t>
            </a:r>
            <a:r>
              <a:rPr lang="en-US" sz="2000" dirty="0"/>
              <a:t> </a:t>
            </a:r>
            <a:r>
              <a:rPr lang="en-US" sz="2000" dirty="0" err="1"/>
              <a:t>Kenari</a:t>
            </a:r>
            <a:r>
              <a:rPr lang="en-US" sz="2000" dirty="0"/>
              <a:t> di </a:t>
            </a:r>
            <a:r>
              <a:rPr lang="en-US" sz="2000" dirty="0" err="1" smtClean="0"/>
              <a:t>Afrika</a:t>
            </a:r>
            <a:r>
              <a:rPr lang="en-US" sz="2000" dirty="0"/>
              <a:t>), </a:t>
            </a:r>
            <a:r>
              <a:rPr lang="en-US" sz="2000" i="1" dirty="0" err="1"/>
              <a:t>sarden</a:t>
            </a:r>
            <a:r>
              <a:rPr lang="en-US" sz="2000" dirty="0"/>
              <a:t> (&lt; </a:t>
            </a:r>
            <a:r>
              <a:rPr lang="en-US" sz="2000" dirty="0" err="1"/>
              <a:t>Pulau</a:t>
            </a:r>
            <a:r>
              <a:rPr lang="en-US" sz="2000" dirty="0"/>
              <a:t> </a:t>
            </a:r>
            <a:r>
              <a:rPr lang="en-US" sz="2000" dirty="0" err="1"/>
              <a:t>Sardania</a:t>
            </a:r>
            <a:r>
              <a:rPr lang="en-US" sz="2000" dirty="0"/>
              <a:t> Italia), </a:t>
            </a:r>
            <a:r>
              <a:rPr lang="en-US" sz="2000" dirty="0" err="1"/>
              <a:t>piagam</a:t>
            </a:r>
            <a:r>
              <a:rPr lang="en-US" sz="2000" dirty="0"/>
              <a:t> </a:t>
            </a:r>
            <a:r>
              <a:rPr lang="en-US" sz="2000" i="1" dirty="0" err="1"/>
              <a:t>kota</a:t>
            </a:r>
            <a:r>
              <a:rPr lang="en-US" sz="2000" i="1" dirty="0"/>
              <a:t> </a:t>
            </a:r>
            <a:r>
              <a:rPr lang="en-US" sz="2000" i="1" dirty="0" err="1"/>
              <a:t>kapur</a:t>
            </a:r>
            <a:r>
              <a:rPr lang="en-US" sz="2000" dirty="0"/>
              <a:t>, </a:t>
            </a:r>
            <a:r>
              <a:rPr lang="en-US" sz="2000" i="1" dirty="0" err="1"/>
              <a:t>piagam</a:t>
            </a:r>
            <a:r>
              <a:rPr lang="en-US" sz="2000" i="1" dirty="0"/>
              <a:t> Jakarta</a:t>
            </a:r>
            <a:r>
              <a:rPr lang="en-US" sz="2000" dirty="0"/>
              <a:t>, </a:t>
            </a:r>
            <a:r>
              <a:rPr lang="en-US" sz="2000" i="1" dirty="0" err="1"/>
              <a:t>Prasasti</a:t>
            </a:r>
            <a:r>
              <a:rPr lang="en-US" sz="2000" i="1" dirty="0"/>
              <a:t> </a:t>
            </a:r>
            <a:r>
              <a:rPr lang="en-US" sz="2000" i="1" dirty="0" err="1"/>
              <a:t>Kedukan</a:t>
            </a:r>
            <a:r>
              <a:rPr lang="en-US" sz="2000" i="1" dirty="0"/>
              <a:t> Bukit, </a:t>
            </a:r>
            <a:r>
              <a:rPr lang="en-US" sz="2000" i="1" dirty="0" err="1"/>
              <a:t>dinusakambangkan</a:t>
            </a:r>
            <a:r>
              <a:rPr lang="en-US" sz="2000" i="1" dirty="0"/>
              <a:t>, </a:t>
            </a:r>
            <a:r>
              <a:rPr lang="en-US" sz="2000" i="1" dirty="0" err="1"/>
              <a:t>konvensi</a:t>
            </a:r>
            <a:r>
              <a:rPr lang="en-US" sz="2000" i="1" dirty="0"/>
              <a:t> </a:t>
            </a:r>
            <a:r>
              <a:rPr lang="en-US" sz="2000" i="1" dirty="0" err="1"/>
              <a:t>Jenewa</a:t>
            </a:r>
            <a:r>
              <a:rPr lang="en-US" sz="2000" i="1" dirty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.</a:t>
            </a:r>
          </a:p>
          <a:p>
            <a:pPr marL="463550" indent="-463550" algn="just">
              <a:buNone/>
            </a:pPr>
            <a:r>
              <a:rPr lang="en-US" sz="2000" dirty="0" smtClean="0"/>
              <a:t>22. </a:t>
            </a:r>
            <a:r>
              <a:rPr lang="en-US" sz="2000" dirty="0" err="1"/>
              <a:t>Bahan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pokok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goni</a:t>
            </a:r>
            <a:r>
              <a:rPr lang="en-US" sz="2000" dirty="0"/>
              <a:t> (</a:t>
            </a:r>
            <a:r>
              <a:rPr lang="en-US" sz="2000" dirty="0" err="1"/>
              <a:t>sejenis</a:t>
            </a:r>
            <a:r>
              <a:rPr lang="en-US" sz="2000" dirty="0"/>
              <a:t> </a:t>
            </a:r>
            <a:r>
              <a:rPr lang="en-US" sz="2000" dirty="0" err="1"/>
              <a:t>serat</a:t>
            </a:r>
            <a:r>
              <a:rPr lang="en-US" sz="2000" dirty="0"/>
              <a:t> </a:t>
            </a:r>
            <a:r>
              <a:rPr lang="en-US" sz="2000" dirty="0" err="1"/>
              <a:t>tumbuhan</a:t>
            </a:r>
            <a:r>
              <a:rPr lang="en-US" sz="2000" dirty="0"/>
              <a:t> </a:t>
            </a:r>
            <a:r>
              <a:rPr lang="en-US" sz="2000" dirty="0" err="1"/>
              <a:t>corchorus</a:t>
            </a:r>
            <a:r>
              <a:rPr lang="en-US" sz="2000" dirty="0"/>
              <a:t> </a:t>
            </a:r>
            <a:r>
              <a:rPr lang="en-US" sz="2000" dirty="0" err="1"/>
              <a:t>capsularis</a:t>
            </a:r>
            <a:r>
              <a:rPr lang="en-US" sz="2000" dirty="0"/>
              <a:t> yang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goni</a:t>
            </a:r>
            <a:r>
              <a:rPr lang="en-US" sz="2000" dirty="0"/>
              <a:t>), </a:t>
            </a:r>
            <a:r>
              <a:rPr lang="en-US" sz="2000" i="1" dirty="0" err="1"/>
              <a:t>kaca</a:t>
            </a:r>
            <a:r>
              <a:rPr lang="en-US" sz="2000" i="1" dirty="0"/>
              <a:t> </a:t>
            </a:r>
            <a:r>
              <a:rPr lang="en-US" sz="2000" dirty="0"/>
              <a:t>&gt; </a:t>
            </a:r>
            <a:r>
              <a:rPr lang="en-US" sz="2000" dirty="0" err="1"/>
              <a:t>kaca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, </a:t>
            </a:r>
            <a:r>
              <a:rPr lang="en-US" sz="2000" i="1" dirty="0" err="1"/>
              <a:t>kaca</a:t>
            </a:r>
            <a:r>
              <a:rPr lang="en-US" sz="2000" i="1" dirty="0"/>
              <a:t> </a:t>
            </a:r>
            <a:r>
              <a:rPr lang="en-US" sz="2000" i="1" dirty="0" err="1"/>
              <a:t>jendela</a:t>
            </a:r>
            <a:r>
              <a:rPr lang="en-US" sz="2000" dirty="0"/>
              <a:t>, </a:t>
            </a:r>
            <a:r>
              <a:rPr lang="en-US" sz="2000" i="1" dirty="0" err="1"/>
              <a:t>kaca</a:t>
            </a:r>
            <a:r>
              <a:rPr lang="en-US" sz="2000" i="1" dirty="0"/>
              <a:t> </a:t>
            </a:r>
            <a:r>
              <a:rPr lang="en-US" sz="2000" i="1" dirty="0" err="1"/>
              <a:t>spion</a:t>
            </a:r>
            <a:r>
              <a:rPr lang="en-US" sz="2000" dirty="0"/>
              <a:t>, </a:t>
            </a:r>
            <a:r>
              <a:rPr lang="en-US" sz="2000" i="1" dirty="0" err="1"/>
              <a:t>perak</a:t>
            </a:r>
            <a:r>
              <a:rPr lang="en-US" sz="2000" i="1" dirty="0"/>
              <a:t> </a:t>
            </a:r>
            <a:r>
              <a:rPr lang="en-US" sz="2000" dirty="0"/>
              <a:t>&lt; </a:t>
            </a:r>
            <a:r>
              <a:rPr lang="en-US" sz="2000" dirty="0" err="1"/>
              <a:t>uang</a:t>
            </a:r>
            <a:r>
              <a:rPr lang="en-US" sz="2000" dirty="0"/>
              <a:t> </a:t>
            </a:r>
            <a:r>
              <a:rPr lang="en-US" sz="2000" dirty="0" err="1"/>
              <a:t>perak</a:t>
            </a:r>
            <a:r>
              <a:rPr lang="en-US" sz="2000" dirty="0"/>
              <a:t>, </a:t>
            </a:r>
            <a:r>
              <a:rPr lang="en-US" sz="2000" dirty="0" err="1"/>
              <a:t>pena</a:t>
            </a:r>
            <a:r>
              <a:rPr lang="en-US" sz="2000" dirty="0"/>
              <a:t> &lt; </a:t>
            </a:r>
            <a:r>
              <a:rPr lang="en-US" sz="2000" dirty="0" err="1"/>
              <a:t>bulu</a:t>
            </a:r>
            <a:r>
              <a:rPr lang="en-US" sz="2000" dirty="0"/>
              <a:t> </a:t>
            </a:r>
            <a:r>
              <a:rPr lang="en-US" sz="2000" dirty="0" err="1"/>
              <a:t>angsa</a:t>
            </a:r>
            <a:r>
              <a:rPr lang="en-US" sz="2000" dirty="0"/>
              <a:t>, </a:t>
            </a:r>
            <a:r>
              <a:rPr lang="en-US" sz="2000" dirty="0" err="1"/>
              <a:t>dsb</a:t>
            </a:r>
            <a:r>
              <a:rPr lang="en-US" sz="2000" dirty="0"/>
              <a:t>.</a:t>
            </a:r>
          </a:p>
          <a:p>
            <a:pPr marL="463550" indent="-463550" algn="just">
              <a:buNone/>
            </a:pPr>
            <a:endParaRPr lang="en-US" sz="2000" dirty="0"/>
          </a:p>
          <a:p>
            <a:pPr marL="463550" indent="-463550" algn="just">
              <a:buNone/>
            </a:pPr>
            <a:endParaRPr lang="en-US" sz="2000" dirty="0"/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1239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96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800" b="1" dirty="0"/>
              <a:t>PERTEMUAN </a:t>
            </a:r>
            <a:r>
              <a:rPr lang="en" sz="2800" b="1" dirty="0" smtClean="0"/>
              <a:t>6: </a:t>
            </a:r>
            <a:r>
              <a:rPr lang="en" sz="2800" b="1" dirty="0"/>
              <a:t>Penamaan</a:t>
            </a:r>
            <a:endParaRPr sz="28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304800" y="1809750"/>
            <a:ext cx="72390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23. </a:t>
            </a:r>
            <a:r>
              <a:rPr lang="en-US" sz="2000" dirty="0" err="1"/>
              <a:t>Pemendekan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kata/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suku</a:t>
            </a:r>
            <a:r>
              <a:rPr lang="en-US" sz="2000" dirty="0"/>
              <a:t> kata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smtClean="0"/>
              <a:t>kata,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abri</a:t>
            </a:r>
            <a:r>
              <a:rPr lang="en-US" sz="2000" i="1" dirty="0"/>
              <a:t>, </a:t>
            </a:r>
            <a:r>
              <a:rPr lang="en-US" sz="2000" i="1" dirty="0" err="1"/>
              <a:t>koni</a:t>
            </a:r>
            <a:r>
              <a:rPr lang="en-US" sz="2000" i="1" dirty="0"/>
              <a:t>, </a:t>
            </a:r>
            <a:r>
              <a:rPr lang="en-US" sz="2000" i="1" dirty="0" err="1"/>
              <a:t>tilang</a:t>
            </a:r>
            <a:r>
              <a:rPr lang="en-US" sz="2000" i="1" dirty="0"/>
              <a:t>, </a:t>
            </a:r>
            <a:r>
              <a:rPr lang="en-US" sz="2000" i="1" dirty="0" err="1"/>
              <a:t>tabanas</a:t>
            </a:r>
            <a:r>
              <a:rPr lang="en-US" sz="2000" i="1" dirty="0"/>
              <a:t>, monas, </a:t>
            </a:r>
            <a:r>
              <a:rPr lang="en-US" sz="2000" i="1" dirty="0" err="1"/>
              <a:t>pemda</a:t>
            </a:r>
            <a:r>
              <a:rPr lang="en-US" sz="2000" i="1" dirty="0"/>
              <a:t>, </a:t>
            </a:r>
            <a:r>
              <a:rPr lang="en-US" sz="2000" i="1" dirty="0" err="1"/>
              <a:t>depnaker</a:t>
            </a:r>
            <a:r>
              <a:rPr lang="en-US" sz="2000" i="1" dirty="0"/>
              <a:t>, </a:t>
            </a:r>
            <a:r>
              <a:rPr lang="en-US" sz="2000" i="1" dirty="0" err="1"/>
              <a:t>rudal</a:t>
            </a:r>
            <a:r>
              <a:rPr lang="en-US" sz="2000" i="1" dirty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. </a:t>
            </a:r>
          </a:p>
          <a:p>
            <a:pPr marL="463550" indent="-463550" algn="just">
              <a:buNone/>
            </a:pPr>
            <a:r>
              <a:rPr lang="en-US" sz="2000" dirty="0" smtClean="0"/>
              <a:t>24.  </a:t>
            </a:r>
            <a:r>
              <a:rPr lang="en-US" sz="2000" dirty="0" err="1" smtClean="0"/>
              <a:t>Penamaan</a:t>
            </a:r>
            <a:r>
              <a:rPr lang="en-US" sz="2000" dirty="0" smtClean="0"/>
              <a:t> </a:t>
            </a:r>
            <a:r>
              <a:rPr lang="en-US" sz="2000" dirty="0" err="1"/>
              <a:t>baru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yang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mengganti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/ </a:t>
            </a:r>
            <a:r>
              <a:rPr lang="en-US" sz="2000" dirty="0" err="1"/>
              <a:t>istilah</a:t>
            </a:r>
            <a:r>
              <a:rPr lang="en-US" sz="2000" dirty="0"/>
              <a:t> lama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,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rasional</a:t>
            </a:r>
            <a:r>
              <a:rPr lang="en-US" sz="2000" dirty="0"/>
              <a:t>,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halus</a:t>
            </a:r>
            <a:r>
              <a:rPr lang="en-US" sz="2000" dirty="0"/>
              <a:t>,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turisme</a:t>
            </a:r>
            <a:r>
              <a:rPr lang="en-US" sz="2000" dirty="0"/>
              <a:t> &lt; </a:t>
            </a:r>
            <a:r>
              <a:rPr lang="en-US" sz="2000" i="1" dirty="0" err="1"/>
              <a:t>pariwisata</a:t>
            </a:r>
            <a:r>
              <a:rPr lang="en-US" sz="2000" dirty="0"/>
              <a:t>; </a:t>
            </a:r>
            <a:r>
              <a:rPr lang="en-US" sz="2000" i="1" dirty="0" err="1"/>
              <a:t>turis</a:t>
            </a:r>
            <a:r>
              <a:rPr lang="en-US" sz="2000" i="1" dirty="0"/>
              <a:t> </a:t>
            </a:r>
            <a:r>
              <a:rPr lang="en-US" sz="2000" dirty="0"/>
              <a:t>&lt; </a:t>
            </a:r>
            <a:r>
              <a:rPr lang="en-US" sz="2000" i="1" dirty="0" err="1"/>
              <a:t>wisatawan</a:t>
            </a:r>
            <a:r>
              <a:rPr lang="en-US" sz="2000" dirty="0"/>
              <a:t>; </a:t>
            </a:r>
            <a:r>
              <a:rPr lang="en-US" sz="2000" i="1" dirty="0" err="1"/>
              <a:t>piknik</a:t>
            </a:r>
            <a:r>
              <a:rPr lang="en-US" sz="2000" dirty="0"/>
              <a:t> &lt; </a:t>
            </a:r>
            <a:r>
              <a:rPr lang="en-US" sz="2000" i="1" dirty="0" err="1"/>
              <a:t>darmawisata</a:t>
            </a:r>
            <a:r>
              <a:rPr lang="en-US" sz="2000" dirty="0"/>
              <a:t>; </a:t>
            </a:r>
            <a:r>
              <a:rPr lang="en-US" sz="2000" i="1" dirty="0" err="1"/>
              <a:t>onderdil</a:t>
            </a:r>
            <a:r>
              <a:rPr lang="en-US" sz="2000" dirty="0"/>
              <a:t> &lt; </a:t>
            </a:r>
            <a:r>
              <a:rPr lang="en-US" sz="2000" i="1" dirty="0" err="1"/>
              <a:t>suku</a:t>
            </a:r>
            <a:r>
              <a:rPr lang="en-US" sz="2000" i="1" dirty="0"/>
              <a:t> </a:t>
            </a:r>
            <a:r>
              <a:rPr lang="en-US" sz="2000" i="1" dirty="0" err="1"/>
              <a:t>cadang</a:t>
            </a:r>
            <a:r>
              <a:rPr lang="en-US" sz="2000" dirty="0"/>
              <a:t>; </a:t>
            </a:r>
            <a:r>
              <a:rPr lang="en-US" sz="2000" i="1" dirty="0" err="1"/>
              <a:t>buruh</a:t>
            </a:r>
            <a:r>
              <a:rPr lang="en-US" sz="2000" i="1" dirty="0"/>
              <a:t>/</a:t>
            </a:r>
            <a:r>
              <a:rPr lang="en-US" sz="2000" i="1" dirty="0" err="1"/>
              <a:t>kuli</a:t>
            </a:r>
            <a:r>
              <a:rPr lang="en-US" sz="2000" dirty="0"/>
              <a:t> &lt; </a:t>
            </a:r>
            <a:r>
              <a:rPr lang="en-US" sz="2000" i="1" dirty="0" err="1"/>
              <a:t>karyawan</a:t>
            </a:r>
            <a:r>
              <a:rPr lang="en-US" sz="2000" dirty="0"/>
              <a:t>; </a:t>
            </a:r>
            <a:r>
              <a:rPr lang="en-US" sz="2000" dirty="0" err="1"/>
              <a:t>babu</a:t>
            </a:r>
            <a:r>
              <a:rPr lang="en-US" sz="2000" dirty="0"/>
              <a:t> &lt; PRT; </a:t>
            </a:r>
            <a:r>
              <a:rPr lang="en-US" sz="2000" i="1" dirty="0" err="1"/>
              <a:t>bui</a:t>
            </a:r>
            <a:r>
              <a:rPr lang="en-US" sz="2000" i="1" dirty="0"/>
              <a:t>/</a:t>
            </a:r>
            <a:r>
              <a:rPr lang="en-US" sz="2000" i="1" dirty="0" err="1"/>
              <a:t>penjara</a:t>
            </a:r>
            <a:r>
              <a:rPr lang="en-US" sz="2000" dirty="0"/>
              <a:t> &lt; LP; </a:t>
            </a:r>
            <a:r>
              <a:rPr lang="en-US" sz="2000" i="1" dirty="0" err="1"/>
              <a:t>Pemecatan</a:t>
            </a:r>
            <a:r>
              <a:rPr lang="en-US" sz="2000" i="1" dirty="0"/>
              <a:t> </a:t>
            </a:r>
            <a:r>
              <a:rPr lang="en-US" sz="2000" dirty="0"/>
              <a:t>&lt; </a:t>
            </a:r>
            <a:r>
              <a:rPr lang="en-US" sz="2000" i="1" dirty="0"/>
              <a:t>PHL</a:t>
            </a:r>
            <a:r>
              <a:rPr lang="en-US" sz="2000" dirty="0"/>
              <a:t>, </a:t>
            </a:r>
            <a:r>
              <a:rPr lang="en-US" sz="2000" dirty="0" err="1"/>
              <a:t>dsb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1239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51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304800" y="1809750"/>
            <a:ext cx="72390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25. </a:t>
            </a:r>
            <a:r>
              <a:rPr lang="en-US" sz="2000" dirty="0"/>
              <a:t>Di </a:t>
            </a:r>
            <a:r>
              <a:rPr lang="en-US" sz="2000" dirty="0" err="1"/>
              <a:t>samping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b="1" i="1" dirty="0" err="1"/>
              <a:t>penamaan</a:t>
            </a:r>
            <a:r>
              <a:rPr lang="en-US" sz="2000" b="1" i="1" dirty="0"/>
              <a:t> 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b="1" i="1" dirty="0" err="1"/>
              <a:t>istilah</a:t>
            </a:r>
            <a:r>
              <a:rPr lang="en-US" sz="2000" b="1" dirty="0"/>
              <a:t>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ketepatan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kecermatan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/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. </a:t>
            </a:r>
          </a:p>
          <a:p>
            <a:pPr marL="463550" indent="-463550" algn="just">
              <a:buNone/>
            </a:pPr>
            <a:r>
              <a:rPr lang="en-US" sz="2000" dirty="0" smtClean="0"/>
              <a:t>26.  </a:t>
            </a:r>
            <a:r>
              <a:rPr lang="en-US" sz="2000" dirty="0" err="1" smtClean="0"/>
              <a:t>Jadi</a:t>
            </a:r>
            <a:r>
              <a:rPr lang="en-US" sz="2000" dirty="0"/>
              <a:t>,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linguistik</a:t>
            </a:r>
            <a:r>
              <a:rPr lang="en-US" sz="2000" i="1" dirty="0"/>
              <a:t>, </a:t>
            </a:r>
            <a:r>
              <a:rPr lang="en-US" sz="2000" i="1" dirty="0" err="1"/>
              <a:t>kuping</a:t>
            </a:r>
            <a:r>
              <a:rPr lang="en-US" sz="2000" i="1" dirty="0"/>
              <a:t> ~ </a:t>
            </a:r>
            <a:r>
              <a:rPr lang="en-US" sz="2000" i="1" dirty="0" err="1"/>
              <a:t>telinga</a:t>
            </a:r>
            <a:r>
              <a:rPr lang="en-US" sz="2000" i="1" dirty="0"/>
              <a:t>, </a:t>
            </a:r>
            <a:r>
              <a:rPr lang="en-US" sz="2000" i="1" dirty="0" err="1"/>
              <a:t>lengan</a:t>
            </a:r>
            <a:r>
              <a:rPr lang="en-US" sz="2000" i="1" dirty="0"/>
              <a:t> ~ </a:t>
            </a:r>
            <a:r>
              <a:rPr lang="en-US" sz="2000" i="1" dirty="0" err="1"/>
              <a:t>tangan</a:t>
            </a:r>
            <a:r>
              <a:rPr lang="en-US" sz="2000" i="1" dirty="0"/>
              <a:t>, </a:t>
            </a:r>
            <a:r>
              <a:rPr lang="en-US" sz="2000" i="1" dirty="0" err="1"/>
              <a:t>akomodasi</a:t>
            </a:r>
            <a:r>
              <a:rPr lang="en-US" sz="2000" i="1" dirty="0"/>
              <a:t>, </a:t>
            </a:r>
            <a:r>
              <a:rPr lang="en-US" sz="2000" i="1" dirty="0" err="1"/>
              <a:t>fasilitasi</a:t>
            </a:r>
            <a:r>
              <a:rPr lang="en-US" sz="2000" i="1" dirty="0"/>
              <a:t>, </a:t>
            </a:r>
            <a:r>
              <a:rPr lang="en-US" sz="2000" i="1" dirty="0" err="1"/>
              <a:t>kalori</a:t>
            </a:r>
            <a:r>
              <a:rPr lang="en-US" sz="2000" i="1" dirty="0"/>
              <a:t>, vitamin, </a:t>
            </a:r>
            <a:r>
              <a:rPr lang="en-US" sz="2000" i="1" dirty="0" err="1"/>
              <a:t>radiasi</a:t>
            </a:r>
            <a:r>
              <a:rPr lang="en-US" sz="2000" i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dsb</a:t>
            </a:r>
            <a:r>
              <a:rPr lang="en-US" sz="2000" dirty="0"/>
              <a:t>.</a:t>
            </a:r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1239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299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PERTEMUAN </a:t>
            </a:r>
            <a:r>
              <a:rPr lang="en" b="1" dirty="0" smtClean="0"/>
              <a:t>6: Penamaan</a:t>
            </a:r>
            <a:endParaRPr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988;p30"/>
          <p:cNvSpPr txBox="1">
            <a:spLocks/>
          </p:cNvSpPr>
          <p:nvPr/>
        </p:nvSpPr>
        <p:spPr>
          <a:xfrm>
            <a:off x="685800" y="1200150"/>
            <a:ext cx="4343400" cy="609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Pembelajaran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8300" y="2114549"/>
            <a:ext cx="6825500" cy="27351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diharapkan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penamaan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ampu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44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201387" y="133350"/>
            <a:ext cx="6263244" cy="8382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125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885950"/>
            <a:ext cx="6858000" cy="3018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31775" indent="-231775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Penamaan</a:t>
            </a:r>
            <a:r>
              <a:rPr lang="en-US" sz="2000" dirty="0" smtClean="0"/>
              <a:t> (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pendefinisian</a:t>
            </a:r>
            <a:r>
              <a:rPr lang="en-US" sz="2000" dirty="0" smtClean="0"/>
              <a:t>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proses </a:t>
            </a:r>
            <a:r>
              <a:rPr lang="en-US" sz="2000" dirty="0" err="1"/>
              <a:t>pelambangan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mengacu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en-US" sz="2000" dirty="0" err="1"/>
              <a:t>referen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.</a:t>
            </a:r>
          </a:p>
          <a:p>
            <a:pPr marL="231775" indent="-231775">
              <a:buNone/>
            </a:pPr>
            <a:r>
              <a:rPr lang="en-US" sz="2000" dirty="0" smtClean="0"/>
              <a:t>2.  </a:t>
            </a:r>
            <a:r>
              <a:rPr lang="en-US" sz="2000" dirty="0" err="1" smtClean="0"/>
              <a:t>Istilah</a:t>
            </a:r>
            <a:r>
              <a:rPr lang="en-US" sz="2000" dirty="0" smtClean="0"/>
              <a:t> </a:t>
            </a:r>
            <a:r>
              <a:rPr lang="en-US" sz="2000" b="1" dirty="0" err="1"/>
              <a:t>Penamaan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kaitannya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hakikat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lambang</a:t>
            </a:r>
            <a:r>
              <a:rPr lang="en-US" sz="2000" dirty="0"/>
              <a:t> </a:t>
            </a:r>
            <a:r>
              <a:rPr lang="en-US" sz="2000" dirty="0" err="1"/>
              <a:t>bunyi</a:t>
            </a:r>
            <a:r>
              <a:rPr lang="en-US" sz="2000" dirty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 smtClean="0"/>
              <a:t>artbitrer</a:t>
            </a:r>
            <a:r>
              <a:rPr lang="en-US" sz="2000" dirty="0" smtClean="0"/>
              <a:t>.</a:t>
            </a:r>
          </a:p>
          <a:p>
            <a:pPr marL="231775" indent="-231775">
              <a:buNone/>
            </a:pPr>
            <a:r>
              <a:rPr lang="en-US" sz="2000" dirty="0" smtClean="0"/>
              <a:t>3.  </a:t>
            </a:r>
            <a:r>
              <a:rPr lang="en-US" sz="2000" dirty="0" err="1" smtClean="0"/>
              <a:t>Arbitrer</a:t>
            </a:r>
            <a:r>
              <a:rPr lang="en-US" sz="2000" dirty="0" smtClean="0"/>
              <a:t> </a:t>
            </a:r>
            <a:r>
              <a:rPr lang="en-US" sz="2000" dirty="0" err="1" smtClean="0"/>
              <a:t>artinya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satuan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lambang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satuan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dilambangkan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sewenang-wenang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di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 smtClean="0"/>
              <a:t>A. </a:t>
            </a:r>
            <a:r>
              <a:rPr lang="en-US" sz="2000" b="1" dirty="0" err="1" smtClean="0"/>
              <a:t>Hakikat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878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533400" y="1276350"/>
            <a:ext cx="7086600" cy="3627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87338" indent="-287338">
              <a:buNone/>
            </a:pPr>
            <a:r>
              <a:rPr lang="en-US" sz="2000" dirty="0" smtClean="0"/>
              <a:t>4. </a:t>
            </a:r>
            <a:r>
              <a:rPr lang="en-US" sz="2000" dirty="0" err="1"/>
              <a:t>Menurut</a:t>
            </a:r>
            <a:r>
              <a:rPr lang="en-US" sz="2000" dirty="0"/>
              <a:t> Plato, </a:t>
            </a:r>
            <a:r>
              <a:rPr lang="en-US" sz="2000" dirty="0" err="1"/>
              <a:t>lambang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kata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yang </a:t>
            </a:r>
            <a:r>
              <a:rPr lang="en-US" sz="2000" dirty="0" err="1"/>
              <a:t>dihayati</a:t>
            </a:r>
            <a:r>
              <a:rPr lang="en-US" sz="2000" dirty="0"/>
              <a:t> di </a:t>
            </a:r>
            <a:r>
              <a:rPr lang="en-US" sz="2000" dirty="0" err="1"/>
              <a:t>dunia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 smtClean="0"/>
              <a:t>acuan</a:t>
            </a:r>
            <a:r>
              <a:rPr lang="en-US" sz="2000" dirty="0" smtClean="0"/>
              <a:t>.</a:t>
            </a:r>
          </a:p>
          <a:p>
            <a:pPr marL="287338" indent="-287338"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Jadi</a:t>
            </a:r>
            <a:r>
              <a:rPr lang="en-US" sz="2000" dirty="0"/>
              <a:t>, </a:t>
            </a:r>
            <a:r>
              <a:rPr lang="en-US" sz="2000" b="1" dirty="0" err="1"/>
              <a:t>lambang</a:t>
            </a:r>
            <a:r>
              <a:rPr lang="en-US" sz="2000" b="1" dirty="0"/>
              <a:t>/kata</a:t>
            </a:r>
            <a:r>
              <a:rPr lang="en-US" sz="2000" dirty="0"/>
              <a:t> ~ </a:t>
            </a:r>
            <a:r>
              <a:rPr lang="en-US" sz="2000" b="1" dirty="0" err="1"/>
              <a:t>nama</a:t>
            </a:r>
            <a:r>
              <a:rPr lang="en-US" sz="2000" b="1" dirty="0"/>
              <a:t>, label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yang </a:t>
            </a:r>
            <a:r>
              <a:rPr lang="en-US" sz="2000" dirty="0" err="1"/>
              <a:t>dilambangkan</a:t>
            </a:r>
            <a:r>
              <a:rPr lang="en-US" sz="2000" dirty="0" smtClean="0"/>
              <a:t>.</a:t>
            </a:r>
          </a:p>
          <a:p>
            <a:pPr marL="287338" indent="-287338">
              <a:buNone/>
            </a:pPr>
            <a:r>
              <a:rPr lang="en-US" sz="2000" dirty="0" smtClean="0"/>
              <a:t>6</a:t>
            </a:r>
            <a:r>
              <a:rPr lang="en-US" sz="2000" dirty="0"/>
              <a:t>.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sukar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/label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acuan</a:t>
            </a:r>
            <a:r>
              <a:rPr lang="en-US" sz="2000" dirty="0"/>
              <a:t> yang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beragam</a:t>
            </a:r>
            <a:r>
              <a:rPr lang="en-US" sz="2000" dirty="0" smtClean="0"/>
              <a:t>.</a:t>
            </a:r>
          </a:p>
          <a:p>
            <a:pPr marL="287338" indent="-287338">
              <a:buNone/>
            </a:pPr>
            <a:r>
              <a:rPr lang="en-US" sz="2000" dirty="0" smtClean="0"/>
              <a:t>7</a:t>
            </a:r>
            <a:r>
              <a:rPr lang="en-US" sz="2000" dirty="0"/>
              <a:t>. </a:t>
            </a:r>
            <a:r>
              <a:rPr lang="en-US" sz="2000" dirty="0" err="1"/>
              <a:t>Jadi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dilambangkan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 smtClean="0"/>
              <a:t>arbitrer</a:t>
            </a:r>
            <a:r>
              <a:rPr lang="en-US" sz="2000" dirty="0" smtClean="0"/>
              <a:t>.</a:t>
            </a:r>
          </a:p>
          <a:p>
            <a:pPr marL="287338" indent="-287338">
              <a:buNone/>
            </a:pPr>
            <a:r>
              <a:rPr lang="en-US" sz="2000" dirty="0" smtClean="0"/>
              <a:t>8</a:t>
            </a:r>
            <a:r>
              <a:rPr lang="en-US" sz="2000" dirty="0"/>
              <a:t>. </a:t>
            </a:r>
            <a:r>
              <a:rPr lang="en-US" sz="2000" dirty="0" err="1"/>
              <a:t>Penamaan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 smtClean="0"/>
              <a:t>konvensi</a:t>
            </a:r>
            <a:r>
              <a:rPr lang="en-US" sz="2000" dirty="0" smtClean="0"/>
              <a:t>.</a:t>
            </a:r>
          </a:p>
          <a:p>
            <a:pPr marL="287338" indent="-287338">
              <a:buNone/>
            </a:pPr>
            <a:r>
              <a:rPr lang="en-US" sz="2000" dirty="0" smtClean="0"/>
              <a:t>9. </a:t>
            </a:r>
            <a:r>
              <a:rPr lang="en-US" sz="2000" dirty="0" err="1" smtClean="0"/>
              <a:t>Namun</a:t>
            </a:r>
            <a:r>
              <a:rPr lang="en-US" sz="2000" dirty="0"/>
              <a:t>,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dirty="0" err="1"/>
              <a:t>penamaan</a:t>
            </a:r>
            <a:r>
              <a:rPr lang="en-US" sz="2000" dirty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satuan</a:t>
            </a:r>
            <a:r>
              <a:rPr lang="en-US" sz="2000" dirty="0"/>
              <a:t> </a:t>
            </a:r>
            <a:r>
              <a:rPr lang="en-US" sz="2000" dirty="0" err="1"/>
              <a:t>gramatikal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ditelusuri</a:t>
            </a:r>
            <a:r>
              <a:rPr lang="en-US" sz="2000" dirty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yang </a:t>
            </a:r>
            <a:r>
              <a:rPr lang="en-US" sz="2000" dirty="0" err="1"/>
              <a:t>melatarbelakanginya</a:t>
            </a:r>
            <a:r>
              <a:rPr lang="en-US" sz="2000" dirty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097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2038350"/>
            <a:ext cx="6858000" cy="2865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87338" indent="-287338">
              <a:buNone/>
            </a:pPr>
            <a:r>
              <a:rPr lang="en-US" sz="2000" dirty="0" smtClean="0"/>
              <a:t>10</a:t>
            </a:r>
            <a:r>
              <a:rPr lang="en-US" sz="2000" dirty="0"/>
              <a:t>. </a:t>
            </a:r>
            <a:r>
              <a:rPr lang="en-US" sz="2000" dirty="0" err="1"/>
              <a:t>Mekanisme</a:t>
            </a:r>
            <a:r>
              <a:rPr lang="en-US" sz="2000" dirty="0"/>
              <a:t> </a:t>
            </a:r>
            <a:r>
              <a:rPr lang="en-US" sz="2000" dirty="0" err="1"/>
              <a:t>penamaannya</a:t>
            </a:r>
            <a:r>
              <a:rPr lang="en-US" sz="2000" dirty="0"/>
              <a:t>: (a) </a:t>
            </a:r>
            <a:r>
              <a:rPr lang="en-US" sz="2000" dirty="0" err="1"/>
              <a:t>Peniruan</a:t>
            </a:r>
            <a:r>
              <a:rPr lang="en-US" sz="2000" dirty="0"/>
              <a:t> </a:t>
            </a:r>
            <a:r>
              <a:rPr lang="en-US" sz="2000" dirty="0" err="1"/>
              <a:t>bunyi</a:t>
            </a:r>
            <a:r>
              <a:rPr lang="en-US" sz="2000" dirty="0"/>
              <a:t>; (b) </a:t>
            </a:r>
            <a:r>
              <a:rPr lang="en-US" sz="2000" dirty="0" err="1"/>
              <a:t>penyebutan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; (c) </a:t>
            </a:r>
            <a:r>
              <a:rPr lang="en-US" sz="2000" dirty="0" err="1"/>
              <a:t>Penyebutan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khas</a:t>
            </a:r>
            <a:r>
              <a:rPr lang="en-US" sz="2000" dirty="0"/>
              <a:t>; (d) </a:t>
            </a:r>
            <a:r>
              <a:rPr lang="en-US" sz="2000" dirty="0" err="1"/>
              <a:t>penemu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pembuat</a:t>
            </a:r>
            <a:r>
              <a:rPr lang="en-US" sz="2000" dirty="0"/>
              <a:t>; (e)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asal</a:t>
            </a:r>
            <a:r>
              <a:rPr lang="en-US" sz="2000" dirty="0"/>
              <a:t>; (f) </a:t>
            </a:r>
            <a:r>
              <a:rPr lang="en-US" sz="2000" dirty="0" err="1"/>
              <a:t>bahan</a:t>
            </a:r>
            <a:r>
              <a:rPr lang="en-US" sz="2000" dirty="0"/>
              <a:t>; (g) </a:t>
            </a:r>
            <a:r>
              <a:rPr lang="en-US" sz="2000" dirty="0" err="1"/>
              <a:t>keserupaan</a:t>
            </a:r>
            <a:r>
              <a:rPr lang="en-US" sz="2000" dirty="0"/>
              <a:t>; (h) </a:t>
            </a:r>
            <a:r>
              <a:rPr lang="en-US" sz="2000" dirty="0" err="1"/>
              <a:t>pemendekan</a:t>
            </a:r>
            <a:r>
              <a:rPr lang="en-US" sz="2000" dirty="0"/>
              <a:t>; (i) </a:t>
            </a:r>
            <a:r>
              <a:rPr lang="en-US" sz="2000" dirty="0" err="1"/>
              <a:t>penamaan</a:t>
            </a:r>
            <a:r>
              <a:rPr lang="en-US" sz="2000" dirty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</a:p>
          <a:p>
            <a:pPr marL="287338" indent="-287338">
              <a:buNone/>
            </a:pPr>
            <a:r>
              <a:rPr lang="en-US" sz="2000" dirty="0" smtClean="0"/>
              <a:t>11. </a:t>
            </a:r>
            <a:r>
              <a:rPr lang="en-US" sz="2000" dirty="0" err="1" smtClean="0"/>
              <a:t>Peniruan</a:t>
            </a:r>
            <a:r>
              <a:rPr lang="en-US" sz="2000" dirty="0" smtClean="0"/>
              <a:t> </a:t>
            </a:r>
            <a:r>
              <a:rPr lang="en-US" sz="2000" dirty="0" err="1"/>
              <a:t>bunyi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/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bunyi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yang </a:t>
            </a:r>
            <a:r>
              <a:rPr lang="en-US" sz="2000" dirty="0" err="1" smtClean="0"/>
              <a:t>dinamai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cecak</a:t>
            </a:r>
            <a:r>
              <a:rPr lang="en-US" sz="2000" i="1" dirty="0"/>
              <a:t>, </a:t>
            </a:r>
            <a:r>
              <a:rPr lang="en-US" sz="2000" i="1" dirty="0" err="1"/>
              <a:t>tokek</a:t>
            </a:r>
            <a:r>
              <a:rPr lang="en-US" sz="2000" i="1" dirty="0"/>
              <a:t>, </a:t>
            </a:r>
            <a:r>
              <a:rPr lang="en-US" sz="2000" i="1" dirty="0" err="1"/>
              <a:t>menggonggong</a:t>
            </a:r>
            <a:r>
              <a:rPr lang="en-US" sz="2000" i="1" dirty="0"/>
              <a:t>, </a:t>
            </a:r>
            <a:r>
              <a:rPr lang="en-US" sz="2000" i="1" dirty="0" err="1"/>
              <a:t>berkotek</a:t>
            </a:r>
            <a:r>
              <a:rPr lang="en-US" sz="2000" i="1" dirty="0"/>
              <a:t>, </a:t>
            </a:r>
            <a:r>
              <a:rPr lang="en-US" sz="2000" i="1" dirty="0" err="1"/>
              <a:t>mendesis</a:t>
            </a:r>
            <a:r>
              <a:rPr lang="en-US" sz="2000" i="1" dirty="0"/>
              <a:t>, </a:t>
            </a:r>
            <a:r>
              <a:rPr lang="en-US" sz="2000" i="1" dirty="0" err="1"/>
              <a:t>menderu</a:t>
            </a:r>
            <a:r>
              <a:rPr lang="en-US" sz="2000" i="1" dirty="0"/>
              <a:t>, </a:t>
            </a:r>
            <a:r>
              <a:rPr lang="en-US" sz="2000" i="1" dirty="0" err="1"/>
              <a:t>meringkik</a:t>
            </a:r>
            <a:r>
              <a:rPr lang="en-US" sz="2000" i="1" dirty="0"/>
              <a:t>, </a:t>
            </a:r>
            <a:r>
              <a:rPr lang="en-US" sz="2000" i="1" dirty="0" err="1"/>
              <a:t>menderu</a:t>
            </a:r>
            <a:r>
              <a:rPr lang="en-US" sz="2000" i="1" dirty="0"/>
              <a:t>, </a:t>
            </a:r>
            <a:r>
              <a:rPr lang="en-US" sz="2000" i="1" dirty="0" err="1"/>
              <a:t>mencicit</a:t>
            </a:r>
            <a:r>
              <a:rPr lang="en-US" sz="2000" i="1" dirty="0"/>
              <a:t>, </a:t>
            </a:r>
            <a:r>
              <a:rPr lang="en-US" sz="2000" i="1" dirty="0" err="1"/>
              <a:t>berdering</a:t>
            </a:r>
            <a:r>
              <a:rPr lang="en-US" sz="2000" i="1" dirty="0"/>
              <a:t>, </a:t>
            </a:r>
            <a:r>
              <a:rPr lang="en-US" sz="2000" i="1" dirty="0" err="1"/>
              <a:t>tok-tok</a:t>
            </a:r>
            <a:r>
              <a:rPr lang="en-US" sz="2000" dirty="0"/>
              <a:t>, </a:t>
            </a:r>
            <a:r>
              <a:rPr lang="en-US" sz="2000" dirty="0" err="1"/>
              <a:t>dsb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93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2038350"/>
            <a:ext cx="6858000" cy="2865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46088" algn="just">
              <a:buNone/>
            </a:pPr>
            <a:r>
              <a:rPr lang="en-US" sz="2000" dirty="0" smtClean="0"/>
              <a:t>12. </a:t>
            </a:r>
            <a:r>
              <a:rPr lang="en-US" sz="2000" dirty="0" err="1"/>
              <a:t>Mengapa</a:t>
            </a:r>
            <a:r>
              <a:rPr lang="en-US" sz="2000" dirty="0"/>
              <a:t> </a:t>
            </a:r>
            <a:r>
              <a:rPr lang="en-US" sz="2000" dirty="0" err="1"/>
              <a:t>tiap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tiruan</a:t>
            </a:r>
            <a:r>
              <a:rPr lang="en-US" sz="2000" dirty="0"/>
              <a:t> </a:t>
            </a:r>
            <a:r>
              <a:rPr lang="en-US" sz="2000" dirty="0" err="1"/>
              <a:t>bunyi</a:t>
            </a:r>
            <a:r>
              <a:rPr lang="en-US" sz="2000" dirty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?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dirty="0" err="1"/>
              <a:t>kokok</a:t>
            </a:r>
            <a:r>
              <a:rPr lang="en-US" sz="2000" dirty="0"/>
              <a:t> </a:t>
            </a:r>
            <a:r>
              <a:rPr lang="en-US" sz="2000" dirty="0" err="1"/>
              <a:t>ayam</a:t>
            </a:r>
            <a:r>
              <a:rPr lang="en-US" sz="2000" dirty="0"/>
              <a:t> </a:t>
            </a:r>
            <a:r>
              <a:rPr lang="en-US" sz="2000" dirty="0" err="1"/>
              <a:t>jantan</a:t>
            </a:r>
            <a:r>
              <a:rPr lang="en-US" sz="2000" dirty="0"/>
              <a:t> = </a:t>
            </a:r>
            <a:r>
              <a:rPr lang="en-US" sz="2000" i="1" dirty="0" err="1"/>
              <a:t>kongkorongok</a:t>
            </a:r>
            <a:r>
              <a:rPr lang="en-US" sz="2000" dirty="0"/>
              <a:t> (</a:t>
            </a:r>
            <a:r>
              <a:rPr lang="en-US" sz="2000" dirty="0" err="1"/>
              <a:t>Sunda</a:t>
            </a:r>
            <a:r>
              <a:rPr lang="en-US" sz="2000" dirty="0"/>
              <a:t>) = </a:t>
            </a:r>
            <a:r>
              <a:rPr lang="en-US" sz="2000" i="1" dirty="0" err="1"/>
              <a:t>kukuruyuk</a:t>
            </a:r>
            <a:r>
              <a:rPr lang="en-US" sz="2000" dirty="0"/>
              <a:t> (</a:t>
            </a:r>
            <a:r>
              <a:rPr lang="en-US" sz="2000" dirty="0" err="1"/>
              <a:t>Melayu</a:t>
            </a:r>
            <a:r>
              <a:rPr lang="en-US" sz="2000" dirty="0"/>
              <a:t> Jakarta).</a:t>
            </a:r>
          </a:p>
          <a:p>
            <a:pPr marL="463550" indent="-446088" algn="just">
              <a:buNone/>
            </a:pPr>
            <a:r>
              <a:rPr lang="en-US" sz="2000" dirty="0" smtClean="0"/>
              <a:t>13. </a:t>
            </a:r>
            <a:r>
              <a:rPr lang="en-US" sz="2000" dirty="0" err="1"/>
              <a:t>Pertama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yang </a:t>
            </a:r>
            <a:r>
              <a:rPr lang="en-US" sz="2000" dirty="0" err="1"/>
              <a:t>mengeluarkan</a:t>
            </a:r>
            <a:r>
              <a:rPr lang="en-US" sz="2000" dirty="0"/>
              <a:t> </a:t>
            </a:r>
            <a:r>
              <a:rPr lang="en-US" sz="2000" dirty="0" err="1"/>
              <a:t>bunyi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fisiologis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; </a:t>
            </a:r>
            <a:r>
              <a:rPr lang="en-US" sz="2000" dirty="0" err="1"/>
              <a:t>kedua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fonologi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.</a:t>
            </a:r>
          </a:p>
          <a:p>
            <a:pPr marL="463550" indent="-446088" algn="just">
              <a:buNone/>
            </a:pPr>
            <a:endParaRPr lang="en-US" sz="2000" dirty="0"/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0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r>
              <a:rPr lang="en" sz="2400" b="1" dirty="0"/>
              <a:t> 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2038350"/>
            <a:ext cx="6858000" cy="2865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>
              <a:buNone/>
            </a:pPr>
            <a:r>
              <a:rPr lang="en-US" sz="2000" dirty="0" smtClean="0"/>
              <a:t>14. </a:t>
            </a:r>
            <a:r>
              <a:rPr lang="en-US" sz="2000" dirty="0" err="1"/>
              <a:t>Penyebutan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, </a:t>
            </a:r>
            <a:r>
              <a:rPr lang="en-US" sz="2000" dirty="0" err="1"/>
              <a:t>terdapat</a:t>
            </a:r>
            <a:r>
              <a:rPr lang="en-US" sz="2000" dirty="0"/>
              <a:t> 2 </a:t>
            </a:r>
            <a:r>
              <a:rPr lang="en-US" sz="2000" dirty="0" err="1"/>
              <a:t>jenis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i="1" dirty="0"/>
              <a:t>pars pro </a:t>
            </a:r>
            <a:r>
              <a:rPr lang="en-US" sz="2000" i="1" dirty="0" err="1"/>
              <a:t>toto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totem pro </a:t>
            </a:r>
            <a:r>
              <a:rPr lang="en-US" sz="2000" i="1" dirty="0" smtClean="0"/>
              <a:t>parte</a:t>
            </a:r>
            <a:r>
              <a:rPr lang="en-US" sz="2000" dirty="0" smtClean="0"/>
              <a:t>.</a:t>
            </a:r>
          </a:p>
          <a:p>
            <a:pPr marL="463550" indent="-463550" algn="just">
              <a:buNone/>
            </a:pPr>
            <a:r>
              <a:rPr lang="en-US" sz="2000" dirty="0" smtClean="0"/>
              <a:t>15.  </a:t>
            </a:r>
            <a:r>
              <a:rPr lang="en-US" sz="2000" i="1" dirty="0" smtClean="0"/>
              <a:t>Pars </a:t>
            </a:r>
            <a:r>
              <a:rPr lang="en-US" sz="2000" i="1" dirty="0"/>
              <a:t>pro </a:t>
            </a:r>
            <a:r>
              <a:rPr lang="en-US" sz="2000" i="1" dirty="0" err="1"/>
              <a:t>toto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yang </a:t>
            </a:r>
            <a:r>
              <a:rPr lang="en-US" sz="2000" dirty="0" err="1"/>
              <a:t>menyebutkan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/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padahal</a:t>
            </a:r>
            <a:r>
              <a:rPr lang="en-US" sz="2000" dirty="0"/>
              <a:t> yang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 smtClean="0"/>
              <a:t>keseluruhannya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i="1" dirty="0" err="1"/>
              <a:t>Setiap</a:t>
            </a:r>
            <a:r>
              <a:rPr lang="en-US" sz="2000" i="1" dirty="0"/>
              <a:t> </a:t>
            </a:r>
            <a:r>
              <a:rPr lang="en-US" sz="2000" i="1" dirty="0" err="1"/>
              <a:t>kepala</a:t>
            </a:r>
            <a:r>
              <a:rPr lang="en-US" sz="2000" i="1" dirty="0"/>
              <a:t> </a:t>
            </a:r>
            <a:r>
              <a:rPr lang="en-US" sz="2000" i="1" dirty="0" err="1"/>
              <a:t>menerima</a:t>
            </a:r>
            <a:r>
              <a:rPr lang="en-US" sz="2000" i="1" dirty="0"/>
              <a:t> </a:t>
            </a:r>
            <a:r>
              <a:rPr lang="en-US" sz="2000" i="1" dirty="0" err="1"/>
              <a:t>bantuan</a:t>
            </a:r>
            <a:r>
              <a:rPr lang="en-US" sz="2000" i="1" dirty="0"/>
              <a:t> </a:t>
            </a:r>
            <a:r>
              <a:rPr lang="en-US" sz="2000" i="1" dirty="0" err="1"/>
              <a:t>seribu</a:t>
            </a:r>
            <a:r>
              <a:rPr lang="en-US" sz="2000" i="1" dirty="0"/>
              <a:t> rupiah; kopi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minta</a:t>
            </a:r>
            <a:r>
              <a:rPr lang="en-US" sz="2000" dirty="0"/>
              <a:t> kopi di </a:t>
            </a:r>
            <a:r>
              <a:rPr lang="en-US" sz="2000" dirty="0" err="1"/>
              <a:t>warung</a:t>
            </a:r>
            <a:r>
              <a:rPr lang="en-US" sz="2000" dirty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.</a:t>
            </a:r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66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2038350"/>
            <a:ext cx="6858000" cy="2865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16.  </a:t>
            </a:r>
            <a:r>
              <a:rPr lang="en-US" sz="2000" b="1" i="1" dirty="0" smtClean="0"/>
              <a:t>Totem pro parte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menyebut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(a) </a:t>
            </a:r>
            <a:r>
              <a:rPr lang="en-US" sz="2000" i="1" dirty="0" smtClean="0"/>
              <a:t>Indonesia </a:t>
            </a:r>
            <a:r>
              <a:rPr lang="en-US" sz="2000" i="1" dirty="0" err="1" smtClean="0"/>
              <a:t>memenangkan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medali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perak</a:t>
            </a:r>
            <a:r>
              <a:rPr lang="en-US" sz="2000" i="1" dirty="0" smtClean="0"/>
              <a:t> di </a:t>
            </a:r>
            <a:r>
              <a:rPr lang="en-US" sz="2000" i="1" dirty="0" err="1" smtClean="0"/>
              <a:t>Olimpiade</a:t>
            </a:r>
            <a:r>
              <a:rPr lang="en-US" sz="2000" dirty="0" smtClean="0"/>
              <a:t>, </a:t>
            </a:r>
            <a:r>
              <a:rPr lang="en-US" sz="2000" dirty="0" err="1" smtClean="0"/>
              <a:t>padahal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3 orang </a:t>
            </a:r>
            <a:r>
              <a:rPr lang="en-US" sz="2000" dirty="0" err="1" smtClean="0"/>
              <a:t>atlet</a:t>
            </a:r>
            <a:r>
              <a:rPr lang="en-US" sz="2000" dirty="0" smtClean="0"/>
              <a:t> </a:t>
            </a:r>
            <a:r>
              <a:rPr lang="en-US" sz="2000" dirty="0" err="1" smtClean="0"/>
              <a:t>panahan</a:t>
            </a:r>
            <a:r>
              <a:rPr lang="en-US" sz="2000" dirty="0" smtClean="0"/>
              <a:t>; (b) </a:t>
            </a:r>
            <a:r>
              <a:rPr lang="en-US" sz="2000" i="1" dirty="0" err="1" smtClean="0"/>
              <a:t>semua</a:t>
            </a:r>
            <a:r>
              <a:rPr lang="en-US" sz="2000" i="1" dirty="0" smtClean="0"/>
              <a:t> PT </a:t>
            </a:r>
            <a:r>
              <a:rPr lang="en-US" sz="2000" i="1" dirty="0" err="1" smtClean="0"/>
              <a:t>ikut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lomba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baca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puisi</a:t>
            </a:r>
            <a:r>
              <a:rPr lang="en-US" sz="2000" i="1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padahal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dirty="0" err="1" smtClean="0"/>
              <a:t>lomba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PT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</a:p>
          <a:p>
            <a:pPr marL="463550" indent="-463550" algn="just">
              <a:buNone/>
            </a:pPr>
            <a:r>
              <a:rPr lang="en-US" sz="2000" dirty="0" smtClean="0"/>
              <a:t>17. </a:t>
            </a:r>
            <a:r>
              <a:rPr lang="en-US" sz="2000" dirty="0" err="1"/>
              <a:t>Penyebutan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khas</a:t>
            </a:r>
            <a:r>
              <a:rPr lang="en-US" sz="2000" dirty="0"/>
              <a:t> 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pars pro </a:t>
            </a:r>
            <a:r>
              <a:rPr lang="en-US" sz="2000" dirty="0" err="1"/>
              <a:t>toto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penamaan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khas</a:t>
            </a:r>
            <a:r>
              <a:rPr lang="en-US" sz="2000" dirty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.</a:t>
            </a:r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85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89599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3200" b="1" dirty="0"/>
              <a:t>PERTEMUAN </a:t>
            </a:r>
            <a:r>
              <a:rPr lang="en" sz="3200" b="1" dirty="0" smtClean="0"/>
              <a:t>6: </a:t>
            </a:r>
            <a:r>
              <a:rPr lang="en" sz="3200" b="1" dirty="0"/>
              <a:t>Penamaan</a:t>
            </a:r>
            <a:endParaRPr sz="32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2038350"/>
            <a:ext cx="6858000" cy="2865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63550" indent="-463550" algn="just">
              <a:buNone/>
            </a:pPr>
            <a:r>
              <a:rPr lang="en-US" sz="2000" dirty="0" smtClean="0"/>
              <a:t>18.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</a:t>
            </a:r>
            <a:r>
              <a:rPr lang="en-US" sz="2000" dirty="0" err="1"/>
              <a:t>semantik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transposisi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pemakaian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kata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kata </a:t>
            </a:r>
            <a:r>
              <a:rPr lang="en-US" sz="2000" dirty="0" err="1"/>
              <a:t>benda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63550" indent="-463550" algn="just">
              <a:buNone/>
            </a:pPr>
            <a:r>
              <a:rPr lang="en-US" sz="2000" dirty="0" smtClean="0"/>
              <a:t>19.  </a:t>
            </a:r>
            <a:r>
              <a:rPr lang="en-US" sz="2000" dirty="0" err="1" smtClean="0"/>
              <a:t>Jadi</a:t>
            </a:r>
            <a:r>
              <a:rPr lang="en-US" sz="2000" dirty="0"/>
              <a:t>,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perkembangannya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ciri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yang </a:t>
            </a:r>
            <a:r>
              <a:rPr lang="en-US" sz="2000" dirty="0" err="1"/>
              <a:t>disebut</a:t>
            </a:r>
            <a:r>
              <a:rPr lang="en-US" sz="2000" dirty="0"/>
              <a:t> kata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mendesak</a:t>
            </a:r>
            <a:r>
              <a:rPr lang="en-US" sz="2000" dirty="0"/>
              <a:t> kata </a:t>
            </a:r>
            <a:r>
              <a:rPr lang="en-US" sz="2000" dirty="0" err="1"/>
              <a:t>bendanya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sifatnya</a:t>
            </a:r>
            <a:r>
              <a:rPr lang="en-US" sz="2000" dirty="0"/>
              <a:t> yang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menonjol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,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kikir</a:t>
            </a:r>
            <a:r>
              <a:rPr lang="en-US" sz="2000" i="1" dirty="0"/>
              <a:t>,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kerdil</a:t>
            </a:r>
            <a:r>
              <a:rPr lang="en-US" sz="2000" i="1" dirty="0"/>
              <a:t>,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hitam</a:t>
            </a:r>
            <a:r>
              <a:rPr lang="en-US" sz="2000" i="1" dirty="0"/>
              <a:t>, </a:t>
            </a:r>
            <a:r>
              <a:rPr lang="en-US" sz="2000" i="1" dirty="0" err="1"/>
              <a:t>si</a:t>
            </a:r>
            <a:r>
              <a:rPr lang="en-US" sz="2000" i="1" dirty="0"/>
              <a:t> </a:t>
            </a:r>
            <a:r>
              <a:rPr lang="en-US" sz="2000" i="1" dirty="0" err="1"/>
              <a:t>botak</a:t>
            </a:r>
            <a:r>
              <a:rPr lang="en-US" sz="2000" dirty="0"/>
              <a:t>, </a:t>
            </a:r>
            <a:r>
              <a:rPr lang="en-US" sz="2000" i="1" dirty="0" err="1"/>
              <a:t>golongan</a:t>
            </a:r>
            <a:r>
              <a:rPr lang="en-US" sz="2000" i="1" dirty="0"/>
              <a:t> </a:t>
            </a:r>
            <a:r>
              <a:rPr lang="en-US" sz="2000" i="1" dirty="0" err="1"/>
              <a:t>kanan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 err="1"/>
              <a:t>golongan</a:t>
            </a:r>
            <a:r>
              <a:rPr lang="en-US" sz="2000" i="1" dirty="0"/>
              <a:t> </a:t>
            </a:r>
            <a:r>
              <a:rPr lang="en-US" sz="2000" i="1" dirty="0" err="1"/>
              <a:t>kiri</a:t>
            </a:r>
            <a:r>
              <a:rPr lang="en-US" sz="2000" dirty="0"/>
              <a:t>, </a:t>
            </a:r>
            <a:r>
              <a:rPr lang="en-US" sz="2000" i="1" dirty="0" err="1"/>
              <a:t>golongan</a:t>
            </a:r>
            <a:r>
              <a:rPr lang="en-US" sz="2000" i="1" dirty="0"/>
              <a:t> </a:t>
            </a:r>
            <a:r>
              <a:rPr lang="en-US" sz="2000" i="1" dirty="0" err="1"/>
              <a:t>putih</a:t>
            </a:r>
            <a:r>
              <a:rPr lang="en-US" sz="2000" dirty="0"/>
              <a:t>, </a:t>
            </a:r>
            <a:r>
              <a:rPr lang="en-US" sz="2000" dirty="0" err="1" smtClean="0"/>
              <a:t>dsb</a:t>
            </a:r>
            <a:r>
              <a:rPr lang="en-US" sz="2000" dirty="0" smtClean="0"/>
              <a:t>.</a:t>
            </a:r>
          </a:p>
        </p:txBody>
      </p:sp>
      <p:sp>
        <p:nvSpPr>
          <p:cNvPr id="6" name="Google Shape;3988;p30"/>
          <p:cNvSpPr txBox="1">
            <a:spLocks/>
          </p:cNvSpPr>
          <p:nvPr/>
        </p:nvSpPr>
        <p:spPr>
          <a:xfrm>
            <a:off x="685800" y="12001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Penamaan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0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982</Words>
  <Application>Microsoft Office PowerPoint</Application>
  <PresentationFormat>On-screen Show (16:9)</PresentationFormat>
  <Paragraphs>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Titillium Web Light</vt:lpstr>
      <vt:lpstr>Dosis ExtraLight</vt:lpstr>
      <vt:lpstr>Mowbray template</vt:lpstr>
      <vt:lpstr>SEMANTIK  BAHASA INDONESIA</vt:lpstr>
      <vt:lpstr>PERTEMUAN 6: Penamaan</vt:lpstr>
      <vt:lpstr>PERTEMUAN 6: Penamaan</vt:lpstr>
      <vt:lpstr>PERTEMUAN 6: Penamaan</vt:lpstr>
      <vt:lpstr>PERTEMUAN 6: Penamaan</vt:lpstr>
      <vt:lpstr>PERTEMUAN 6: Penamaan</vt:lpstr>
      <vt:lpstr>PERTEMUAN 6: Penamaan </vt:lpstr>
      <vt:lpstr>PERTEMUAN 6: Penamaan</vt:lpstr>
      <vt:lpstr>PERTEMUAN 6: Penamaan</vt:lpstr>
      <vt:lpstr>PERTEMUAN 6: Penamaan</vt:lpstr>
      <vt:lpstr>PERTEMUAN 6: Penamaan</vt:lpstr>
      <vt:lpstr>PERTEMUAN 6: Penamaan</vt:lpstr>
      <vt:lpstr>PERTEMUAN 6: Penamaan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MATRIKULASI: DASAR-DASAR KEBAHASAAN</dc:title>
  <dc:creator>Acer</dc:creator>
  <cp:lastModifiedBy>Acer</cp:lastModifiedBy>
  <cp:revision>77</cp:revision>
  <cp:lastPrinted>2020-08-10T23:26:25Z</cp:lastPrinted>
  <dcterms:modified xsi:type="dcterms:W3CDTF">2020-10-13T22:06:32Z</dcterms:modified>
</cp:coreProperties>
</file>