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5" r:id="rId6"/>
    <p:sldId id="25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0915" autoAdjust="0"/>
  </p:normalViewPr>
  <p:slideViewPr>
    <p:cSldViewPr snapToGrid="0" showGuides="1">
      <p:cViewPr varScale="1">
        <p:scale>
          <a:sx n="94" d="100"/>
          <a:sy n="94" d="100"/>
        </p:scale>
        <p:origin x="1216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A65FA-1BEB-401D-9506-7EBD60F05663}" type="doc">
      <dgm:prSet loTypeId="urn:microsoft.com/office/officeart/2005/8/layout/matrix2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441D6D-E169-41FB-8896-66DA775E91EA}">
      <dgm:prSet phldrT="[Text]" custT="1"/>
      <dgm:spPr/>
      <dgm:t>
        <a:bodyPr/>
        <a:lstStyle/>
        <a:p>
          <a:r>
            <a:rPr lang="en-US" sz="1600" dirty="0" err="1"/>
            <a:t>Asam</a:t>
          </a:r>
          <a:r>
            <a:rPr lang="en-US" sz="1600" dirty="0"/>
            <a:t> </a:t>
          </a:r>
          <a:r>
            <a:rPr lang="en-US" sz="1600" dirty="0" err="1"/>
            <a:t>Lemah</a:t>
          </a:r>
          <a:r>
            <a:rPr lang="en-US" sz="1600" dirty="0"/>
            <a:t> – </a:t>
          </a:r>
          <a:r>
            <a:rPr lang="en-US" sz="1600" dirty="0" err="1"/>
            <a:t>Basa</a:t>
          </a:r>
          <a:r>
            <a:rPr lang="en-US" sz="1600" dirty="0"/>
            <a:t> </a:t>
          </a:r>
          <a:r>
            <a:rPr lang="en-US" sz="1600" dirty="0" err="1"/>
            <a:t>Kuat</a:t>
          </a:r>
          <a:endParaRPr lang="en-US" sz="1600" dirty="0"/>
        </a:p>
      </dgm:t>
    </dgm:pt>
    <dgm:pt modelId="{70850B85-C71E-4FD4-BC37-54D1169ABDC8}" type="parTrans" cxnId="{C7684D05-CA2D-4919-88D2-68DCD9667F2D}">
      <dgm:prSet/>
      <dgm:spPr/>
      <dgm:t>
        <a:bodyPr/>
        <a:lstStyle/>
        <a:p>
          <a:endParaRPr lang="en-US"/>
        </a:p>
      </dgm:t>
    </dgm:pt>
    <dgm:pt modelId="{0A9DDC84-EB7B-4870-BA84-08D9E8C35524}" type="sibTrans" cxnId="{C7684D05-CA2D-4919-88D2-68DCD9667F2D}">
      <dgm:prSet/>
      <dgm:spPr/>
      <dgm:t>
        <a:bodyPr/>
        <a:lstStyle/>
        <a:p>
          <a:endParaRPr lang="en-US"/>
        </a:p>
      </dgm:t>
    </dgm:pt>
    <dgm:pt modelId="{887AB6E0-B67C-480F-BE93-215109836D2E}">
      <dgm:prSet phldrT="[Text]" custT="1"/>
      <dgm:spPr/>
      <dgm:t>
        <a:bodyPr/>
        <a:lstStyle/>
        <a:p>
          <a:r>
            <a:rPr lang="en-US" sz="1800" dirty="0" err="1"/>
            <a:t>Asam</a:t>
          </a:r>
          <a:r>
            <a:rPr lang="en-US" sz="1800" dirty="0"/>
            <a:t> </a:t>
          </a:r>
          <a:r>
            <a:rPr lang="en-US" sz="1800" dirty="0" err="1"/>
            <a:t>Kuat</a:t>
          </a:r>
          <a:r>
            <a:rPr lang="en-US" sz="1800" dirty="0"/>
            <a:t> – </a:t>
          </a:r>
          <a:r>
            <a:rPr lang="en-US" sz="1800" dirty="0" err="1"/>
            <a:t>Basa</a:t>
          </a:r>
          <a:r>
            <a:rPr lang="en-US" sz="1800" dirty="0"/>
            <a:t> </a:t>
          </a:r>
          <a:r>
            <a:rPr lang="en-US" sz="1800" dirty="0" err="1"/>
            <a:t>Kuat</a:t>
          </a:r>
          <a:endParaRPr lang="en-US" sz="1800" dirty="0"/>
        </a:p>
      </dgm:t>
    </dgm:pt>
    <dgm:pt modelId="{6A46D780-7246-4B5D-9913-C819BA522E3C}" type="parTrans" cxnId="{C1310E3B-C43E-43A1-818E-CB0DCF72D4B8}">
      <dgm:prSet/>
      <dgm:spPr/>
      <dgm:t>
        <a:bodyPr/>
        <a:lstStyle/>
        <a:p>
          <a:endParaRPr lang="en-US"/>
        </a:p>
      </dgm:t>
    </dgm:pt>
    <dgm:pt modelId="{600C1430-963F-4657-B1D4-E3561A07AF48}" type="sibTrans" cxnId="{C1310E3B-C43E-43A1-818E-CB0DCF72D4B8}">
      <dgm:prSet/>
      <dgm:spPr/>
      <dgm:t>
        <a:bodyPr/>
        <a:lstStyle/>
        <a:p>
          <a:endParaRPr lang="en-US"/>
        </a:p>
      </dgm:t>
    </dgm:pt>
    <dgm:pt modelId="{84CA87E7-0D4E-4C0C-8D31-91EB0975AE50}">
      <dgm:prSet phldrT="[Text]" custT="1"/>
      <dgm:spPr/>
      <dgm:t>
        <a:bodyPr/>
        <a:lstStyle/>
        <a:p>
          <a:r>
            <a:rPr lang="en-US" sz="1600" dirty="0" err="1"/>
            <a:t>Asam</a:t>
          </a:r>
          <a:r>
            <a:rPr lang="en-US" sz="1600" dirty="0"/>
            <a:t> </a:t>
          </a:r>
          <a:r>
            <a:rPr lang="en-US" sz="1600" dirty="0" err="1"/>
            <a:t>Lemah</a:t>
          </a:r>
          <a:r>
            <a:rPr lang="en-US" sz="1600" dirty="0"/>
            <a:t> – </a:t>
          </a:r>
          <a:r>
            <a:rPr lang="en-US" sz="1600" dirty="0" err="1"/>
            <a:t>Basa</a:t>
          </a:r>
          <a:r>
            <a:rPr lang="en-US" sz="1600" dirty="0"/>
            <a:t> </a:t>
          </a:r>
          <a:r>
            <a:rPr lang="en-US" sz="1600" dirty="0" err="1"/>
            <a:t>Lemah</a:t>
          </a:r>
          <a:endParaRPr lang="en-US" sz="1600" dirty="0"/>
        </a:p>
      </dgm:t>
    </dgm:pt>
    <dgm:pt modelId="{C444B265-8ABC-488D-BFC3-D38D35ECD6C3}" type="parTrans" cxnId="{18F37953-DDC4-43C0-A7B7-21854FDE61F4}">
      <dgm:prSet/>
      <dgm:spPr/>
      <dgm:t>
        <a:bodyPr/>
        <a:lstStyle/>
        <a:p>
          <a:endParaRPr lang="en-US"/>
        </a:p>
      </dgm:t>
    </dgm:pt>
    <dgm:pt modelId="{077FF9C8-DE38-41B3-BA28-69E93EB26910}" type="sibTrans" cxnId="{18F37953-DDC4-43C0-A7B7-21854FDE61F4}">
      <dgm:prSet/>
      <dgm:spPr/>
      <dgm:t>
        <a:bodyPr/>
        <a:lstStyle/>
        <a:p>
          <a:endParaRPr lang="en-US"/>
        </a:p>
      </dgm:t>
    </dgm:pt>
    <dgm:pt modelId="{2B9E3334-19F8-4340-9C1B-57732A831D77}">
      <dgm:prSet phldrT="[Text]" custT="1"/>
      <dgm:spPr/>
      <dgm:t>
        <a:bodyPr/>
        <a:lstStyle/>
        <a:p>
          <a:r>
            <a:rPr lang="en-US" sz="1600" dirty="0" err="1"/>
            <a:t>Asam</a:t>
          </a:r>
          <a:r>
            <a:rPr lang="en-US" sz="1600" dirty="0"/>
            <a:t> </a:t>
          </a:r>
          <a:r>
            <a:rPr lang="en-US" sz="1600" dirty="0" err="1"/>
            <a:t>Kuat</a:t>
          </a:r>
          <a:r>
            <a:rPr lang="en-US" sz="1600" dirty="0"/>
            <a:t> – </a:t>
          </a:r>
          <a:r>
            <a:rPr lang="en-US" sz="1600" dirty="0" err="1"/>
            <a:t>Basa</a:t>
          </a:r>
          <a:r>
            <a:rPr lang="en-US" sz="1600" dirty="0"/>
            <a:t> </a:t>
          </a:r>
          <a:r>
            <a:rPr lang="en-US" sz="1600" dirty="0" err="1"/>
            <a:t>Lemah</a:t>
          </a:r>
          <a:endParaRPr lang="en-US" sz="1600" dirty="0"/>
        </a:p>
      </dgm:t>
    </dgm:pt>
    <dgm:pt modelId="{F627C4EE-6250-4D64-A5F7-2901DBEA9773}" type="parTrans" cxnId="{09CBF0C8-A20B-4870-8E0D-C6E4F1F6A4D6}">
      <dgm:prSet/>
      <dgm:spPr/>
      <dgm:t>
        <a:bodyPr/>
        <a:lstStyle/>
        <a:p>
          <a:endParaRPr lang="en-US"/>
        </a:p>
      </dgm:t>
    </dgm:pt>
    <dgm:pt modelId="{E75801D8-3300-48E9-9836-A84B82D2433C}" type="sibTrans" cxnId="{09CBF0C8-A20B-4870-8E0D-C6E4F1F6A4D6}">
      <dgm:prSet/>
      <dgm:spPr/>
      <dgm:t>
        <a:bodyPr/>
        <a:lstStyle/>
        <a:p>
          <a:endParaRPr lang="en-US"/>
        </a:p>
      </dgm:t>
    </dgm:pt>
    <dgm:pt modelId="{997F8EAD-0A94-4EB6-B49A-0F10BECEC45D}" type="pres">
      <dgm:prSet presAssocID="{169A65FA-1BEB-401D-9506-7EBD60F05663}" presName="matrix" presStyleCnt="0">
        <dgm:presLayoutVars>
          <dgm:chMax val="1"/>
          <dgm:dir/>
          <dgm:resizeHandles val="exact"/>
        </dgm:presLayoutVars>
      </dgm:prSet>
      <dgm:spPr/>
    </dgm:pt>
    <dgm:pt modelId="{841AB86D-0317-4B14-863E-C218F912E824}" type="pres">
      <dgm:prSet presAssocID="{169A65FA-1BEB-401D-9506-7EBD60F05663}" presName="axisShape" presStyleLbl="bgShp" presStyleIdx="0" presStyleCnt="1"/>
      <dgm:spPr/>
    </dgm:pt>
    <dgm:pt modelId="{7CAE108C-2927-4DF3-AE0E-1BB53FFE64ED}" type="pres">
      <dgm:prSet presAssocID="{169A65FA-1BEB-401D-9506-7EBD60F0566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7E94B6-3691-4BE5-A1AA-9F0292595129}" type="pres">
      <dgm:prSet presAssocID="{169A65FA-1BEB-401D-9506-7EBD60F0566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E19A16-05AD-4730-B8DD-1D4169E320A7}" type="pres">
      <dgm:prSet presAssocID="{169A65FA-1BEB-401D-9506-7EBD60F0566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3BFD4F-F5DD-4C4F-9A8B-568103D29407}" type="pres">
      <dgm:prSet presAssocID="{169A65FA-1BEB-401D-9506-7EBD60F0566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7684D05-CA2D-4919-88D2-68DCD9667F2D}" srcId="{169A65FA-1BEB-401D-9506-7EBD60F05663}" destId="{88441D6D-E169-41FB-8896-66DA775E91EA}" srcOrd="0" destOrd="0" parTransId="{70850B85-C71E-4FD4-BC37-54D1169ABDC8}" sibTransId="{0A9DDC84-EB7B-4870-BA84-08D9E8C35524}"/>
    <dgm:cxn modelId="{C1310E3B-C43E-43A1-818E-CB0DCF72D4B8}" srcId="{169A65FA-1BEB-401D-9506-7EBD60F05663}" destId="{887AB6E0-B67C-480F-BE93-215109836D2E}" srcOrd="1" destOrd="0" parTransId="{6A46D780-7246-4B5D-9913-C819BA522E3C}" sibTransId="{600C1430-963F-4657-B1D4-E3561A07AF48}"/>
    <dgm:cxn modelId="{71295049-16BB-4921-B884-1DFFA9625BC3}" type="presOf" srcId="{88441D6D-E169-41FB-8896-66DA775E91EA}" destId="{7CAE108C-2927-4DF3-AE0E-1BB53FFE64ED}" srcOrd="0" destOrd="0" presId="urn:microsoft.com/office/officeart/2005/8/layout/matrix2"/>
    <dgm:cxn modelId="{18F37953-DDC4-43C0-A7B7-21854FDE61F4}" srcId="{169A65FA-1BEB-401D-9506-7EBD60F05663}" destId="{84CA87E7-0D4E-4C0C-8D31-91EB0975AE50}" srcOrd="2" destOrd="0" parTransId="{C444B265-8ABC-488D-BFC3-D38D35ECD6C3}" sibTransId="{077FF9C8-DE38-41B3-BA28-69E93EB26910}"/>
    <dgm:cxn modelId="{B2F99DB3-524A-46DA-85FE-68260A3393C6}" type="presOf" srcId="{887AB6E0-B67C-480F-BE93-215109836D2E}" destId="{847E94B6-3691-4BE5-A1AA-9F0292595129}" srcOrd="0" destOrd="0" presId="urn:microsoft.com/office/officeart/2005/8/layout/matrix2"/>
    <dgm:cxn modelId="{DFA9F6BF-24E7-4337-85BE-7774FB51BB3F}" type="presOf" srcId="{2B9E3334-19F8-4340-9C1B-57732A831D77}" destId="{943BFD4F-F5DD-4C4F-9A8B-568103D29407}" srcOrd="0" destOrd="0" presId="urn:microsoft.com/office/officeart/2005/8/layout/matrix2"/>
    <dgm:cxn modelId="{7E03F7C6-273F-4CD5-85E8-7D34E0C332A9}" type="presOf" srcId="{169A65FA-1BEB-401D-9506-7EBD60F05663}" destId="{997F8EAD-0A94-4EB6-B49A-0F10BECEC45D}" srcOrd="0" destOrd="0" presId="urn:microsoft.com/office/officeart/2005/8/layout/matrix2"/>
    <dgm:cxn modelId="{09CBF0C8-A20B-4870-8E0D-C6E4F1F6A4D6}" srcId="{169A65FA-1BEB-401D-9506-7EBD60F05663}" destId="{2B9E3334-19F8-4340-9C1B-57732A831D77}" srcOrd="3" destOrd="0" parTransId="{F627C4EE-6250-4D64-A5F7-2901DBEA9773}" sibTransId="{E75801D8-3300-48E9-9836-A84B82D2433C}"/>
    <dgm:cxn modelId="{D556A0FC-CD18-4CC6-B4A6-15465BF052A1}" type="presOf" srcId="{84CA87E7-0D4E-4C0C-8D31-91EB0975AE50}" destId="{1EE19A16-05AD-4730-B8DD-1D4169E320A7}" srcOrd="0" destOrd="0" presId="urn:microsoft.com/office/officeart/2005/8/layout/matrix2"/>
    <dgm:cxn modelId="{3D2635D0-5B08-42B3-84A6-0F1CEB2179A7}" type="presParOf" srcId="{997F8EAD-0A94-4EB6-B49A-0F10BECEC45D}" destId="{841AB86D-0317-4B14-863E-C218F912E824}" srcOrd="0" destOrd="0" presId="urn:microsoft.com/office/officeart/2005/8/layout/matrix2"/>
    <dgm:cxn modelId="{B4553640-C91A-4EB0-8B2A-1843FC9D243C}" type="presParOf" srcId="{997F8EAD-0A94-4EB6-B49A-0F10BECEC45D}" destId="{7CAE108C-2927-4DF3-AE0E-1BB53FFE64ED}" srcOrd="1" destOrd="0" presId="urn:microsoft.com/office/officeart/2005/8/layout/matrix2"/>
    <dgm:cxn modelId="{07272DF5-83BC-4EB8-95AE-827D57A751E7}" type="presParOf" srcId="{997F8EAD-0A94-4EB6-B49A-0F10BECEC45D}" destId="{847E94B6-3691-4BE5-A1AA-9F0292595129}" srcOrd="2" destOrd="0" presId="urn:microsoft.com/office/officeart/2005/8/layout/matrix2"/>
    <dgm:cxn modelId="{663C2667-7752-44D8-BCED-C341277E04A1}" type="presParOf" srcId="{997F8EAD-0A94-4EB6-B49A-0F10BECEC45D}" destId="{1EE19A16-05AD-4730-B8DD-1D4169E320A7}" srcOrd="3" destOrd="0" presId="urn:microsoft.com/office/officeart/2005/8/layout/matrix2"/>
    <dgm:cxn modelId="{61213751-43A6-4D4C-8B55-C4D4E09ED167}" type="presParOf" srcId="{997F8EAD-0A94-4EB6-B49A-0F10BECEC45D}" destId="{943BFD4F-F5DD-4C4F-9A8B-568103D2940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AB86D-0317-4B14-863E-C218F912E824}">
      <dsp:nvSpPr>
        <dsp:cNvPr id="0" name=""/>
        <dsp:cNvSpPr/>
      </dsp:nvSpPr>
      <dsp:spPr>
        <a:xfrm>
          <a:off x="192919" y="0"/>
          <a:ext cx="3992292" cy="399229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AE108C-2927-4DF3-AE0E-1BB53FFE64ED}">
      <dsp:nvSpPr>
        <dsp:cNvPr id="0" name=""/>
        <dsp:cNvSpPr/>
      </dsp:nvSpPr>
      <dsp:spPr>
        <a:xfrm>
          <a:off x="452418" y="259498"/>
          <a:ext cx="1596916" cy="15969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Asam</a:t>
          </a:r>
          <a:r>
            <a:rPr lang="en-US" sz="1600" kern="1200" dirty="0"/>
            <a:t> </a:t>
          </a:r>
          <a:r>
            <a:rPr lang="en-US" sz="1600" kern="1200" dirty="0" err="1"/>
            <a:t>Lemah</a:t>
          </a:r>
          <a:r>
            <a:rPr lang="en-US" sz="1600" kern="1200" dirty="0"/>
            <a:t> – </a:t>
          </a:r>
          <a:r>
            <a:rPr lang="en-US" sz="1600" kern="1200" dirty="0" err="1"/>
            <a:t>Basa</a:t>
          </a:r>
          <a:r>
            <a:rPr lang="en-US" sz="1600" kern="1200" dirty="0"/>
            <a:t> </a:t>
          </a:r>
          <a:r>
            <a:rPr lang="en-US" sz="1600" kern="1200" dirty="0" err="1"/>
            <a:t>Kuat</a:t>
          </a:r>
          <a:endParaRPr lang="en-US" sz="1600" kern="1200" dirty="0"/>
        </a:p>
      </dsp:txBody>
      <dsp:txXfrm>
        <a:off x="530373" y="337453"/>
        <a:ext cx="1441006" cy="1441006"/>
      </dsp:txXfrm>
    </dsp:sp>
    <dsp:sp modelId="{847E94B6-3691-4BE5-A1AA-9F0292595129}">
      <dsp:nvSpPr>
        <dsp:cNvPr id="0" name=""/>
        <dsp:cNvSpPr/>
      </dsp:nvSpPr>
      <dsp:spPr>
        <a:xfrm>
          <a:off x="2328795" y="259498"/>
          <a:ext cx="1596916" cy="1596916"/>
        </a:xfrm>
        <a:prstGeom prst="roundRect">
          <a:avLst/>
        </a:prstGeom>
        <a:gradFill rotWithShape="0">
          <a:gsLst>
            <a:gs pos="0">
              <a:schemeClr val="accent2">
                <a:hueOff val="-3568214"/>
                <a:satOff val="0"/>
                <a:lumOff val="4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68214"/>
                <a:satOff val="0"/>
                <a:lumOff val="4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68214"/>
                <a:satOff val="0"/>
                <a:lumOff val="4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Asam</a:t>
          </a:r>
          <a:r>
            <a:rPr lang="en-US" sz="1800" kern="1200" dirty="0"/>
            <a:t> </a:t>
          </a:r>
          <a:r>
            <a:rPr lang="en-US" sz="1800" kern="1200" dirty="0" err="1"/>
            <a:t>Kuat</a:t>
          </a:r>
          <a:r>
            <a:rPr lang="en-US" sz="1800" kern="1200" dirty="0"/>
            <a:t> – </a:t>
          </a:r>
          <a:r>
            <a:rPr lang="en-US" sz="1800" kern="1200" dirty="0" err="1"/>
            <a:t>Basa</a:t>
          </a:r>
          <a:r>
            <a:rPr lang="en-US" sz="1800" kern="1200" dirty="0"/>
            <a:t> </a:t>
          </a:r>
          <a:r>
            <a:rPr lang="en-US" sz="1800" kern="1200" dirty="0" err="1"/>
            <a:t>Kuat</a:t>
          </a:r>
          <a:endParaRPr lang="en-US" sz="1800" kern="1200" dirty="0"/>
        </a:p>
      </dsp:txBody>
      <dsp:txXfrm>
        <a:off x="2406750" y="337453"/>
        <a:ext cx="1441006" cy="1441006"/>
      </dsp:txXfrm>
    </dsp:sp>
    <dsp:sp modelId="{1EE19A16-05AD-4730-B8DD-1D4169E320A7}">
      <dsp:nvSpPr>
        <dsp:cNvPr id="0" name=""/>
        <dsp:cNvSpPr/>
      </dsp:nvSpPr>
      <dsp:spPr>
        <a:xfrm>
          <a:off x="452418" y="2135876"/>
          <a:ext cx="1596916" cy="1596916"/>
        </a:xfrm>
        <a:prstGeom prst="roundRect">
          <a:avLst/>
        </a:prstGeom>
        <a:gradFill rotWithShape="0">
          <a:gsLst>
            <a:gs pos="0">
              <a:schemeClr val="accent2">
                <a:hueOff val="-7136427"/>
                <a:satOff val="0"/>
                <a:lumOff val="91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136427"/>
                <a:satOff val="0"/>
                <a:lumOff val="91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136427"/>
                <a:satOff val="0"/>
                <a:lumOff val="91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Asam</a:t>
          </a:r>
          <a:r>
            <a:rPr lang="en-US" sz="1600" kern="1200" dirty="0"/>
            <a:t> </a:t>
          </a:r>
          <a:r>
            <a:rPr lang="en-US" sz="1600" kern="1200" dirty="0" err="1"/>
            <a:t>Lemah</a:t>
          </a:r>
          <a:r>
            <a:rPr lang="en-US" sz="1600" kern="1200" dirty="0"/>
            <a:t> – </a:t>
          </a:r>
          <a:r>
            <a:rPr lang="en-US" sz="1600" kern="1200" dirty="0" err="1"/>
            <a:t>Basa</a:t>
          </a:r>
          <a:r>
            <a:rPr lang="en-US" sz="1600" kern="1200" dirty="0"/>
            <a:t> </a:t>
          </a:r>
          <a:r>
            <a:rPr lang="en-US" sz="1600" kern="1200" dirty="0" err="1"/>
            <a:t>Lemah</a:t>
          </a:r>
          <a:endParaRPr lang="en-US" sz="1600" kern="1200" dirty="0"/>
        </a:p>
      </dsp:txBody>
      <dsp:txXfrm>
        <a:off x="530373" y="2213831"/>
        <a:ext cx="1441006" cy="1441006"/>
      </dsp:txXfrm>
    </dsp:sp>
    <dsp:sp modelId="{943BFD4F-F5DD-4C4F-9A8B-568103D29407}">
      <dsp:nvSpPr>
        <dsp:cNvPr id="0" name=""/>
        <dsp:cNvSpPr/>
      </dsp:nvSpPr>
      <dsp:spPr>
        <a:xfrm>
          <a:off x="2328795" y="2135876"/>
          <a:ext cx="1596916" cy="1596916"/>
        </a:xfrm>
        <a:prstGeom prst="roundRect">
          <a:avLst/>
        </a:prstGeom>
        <a:gradFill rotWithShape="0">
          <a:gsLst>
            <a:gs pos="0">
              <a:schemeClr val="accent2">
                <a:hueOff val="-10704641"/>
                <a:satOff val="0"/>
                <a:lumOff val="1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704641"/>
                <a:satOff val="0"/>
                <a:lumOff val="1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704641"/>
                <a:satOff val="0"/>
                <a:lumOff val="1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Asam</a:t>
          </a:r>
          <a:r>
            <a:rPr lang="en-US" sz="1600" kern="1200" dirty="0"/>
            <a:t> </a:t>
          </a:r>
          <a:r>
            <a:rPr lang="en-US" sz="1600" kern="1200" dirty="0" err="1"/>
            <a:t>Kuat</a:t>
          </a:r>
          <a:r>
            <a:rPr lang="en-US" sz="1600" kern="1200" dirty="0"/>
            <a:t> – </a:t>
          </a:r>
          <a:r>
            <a:rPr lang="en-US" sz="1600" kern="1200" dirty="0" err="1"/>
            <a:t>Basa</a:t>
          </a:r>
          <a:r>
            <a:rPr lang="en-US" sz="1600" kern="1200" dirty="0"/>
            <a:t> </a:t>
          </a:r>
          <a:r>
            <a:rPr lang="en-US" sz="1600" kern="1200" dirty="0" err="1"/>
            <a:t>Lemah</a:t>
          </a:r>
          <a:endParaRPr lang="en-US" sz="1600" kern="1200" dirty="0"/>
        </a:p>
      </dsp:txBody>
      <dsp:txXfrm>
        <a:off x="2406750" y="2213831"/>
        <a:ext cx="1441006" cy="1441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[H] </a:t>
            </a:r>
            <a:r>
              <a:rPr lang="en-US"/>
              <a:t>= ka1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95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Eq</a:t>
            </a:r>
            <a:r>
              <a:rPr lang="en-US" dirty="0"/>
              <a:t> pint &gt; 7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OH </a:t>
            </a:r>
            <a:r>
              <a:rPr lang="en-US" dirty="0" err="1"/>
              <a:t>berlebih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1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Eq</a:t>
            </a:r>
            <a:r>
              <a:rPr lang="en-US" dirty="0"/>
              <a:t> pint &lt; 7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H </a:t>
            </a:r>
            <a:r>
              <a:rPr lang="en-US" dirty="0" err="1"/>
              <a:t>berlebih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51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Dipilih</a:t>
            </a:r>
            <a:r>
              <a:rPr lang="en-US" baseline="0" dirty="0"/>
              <a:t> ch3cooh, </a:t>
            </a:r>
            <a:r>
              <a:rPr lang="en-US" baseline="0" dirty="0" err="1"/>
              <a:t>suasana</a:t>
            </a:r>
            <a:r>
              <a:rPr lang="en-US" baseline="0" dirty="0"/>
              <a:t> </a:t>
            </a:r>
            <a:r>
              <a:rPr lang="en-US" baseline="0" dirty="0" err="1"/>
              <a:t>asam</a:t>
            </a:r>
            <a:r>
              <a:rPr lang="en-US" baseline="0" dirty="0"/>
              <a:t>, </a:t>
            </a:r>
            <a:r>
              <a:rPr lang="en-US" baseline="0" dirty="0" err="1"/>
              <a:t>asam</a:t>
            </a:r>
            <a:r>
              <a:rPr lang="en-US" baseline="0" dirty="0"/>
              <a:t> </a:t>
            </a:r>
            <a:r>
              <a:rPr lang="en-US" baseline="0" dirty="0" err="1"/>
              <a:t>lemah</a:t>
            </a:r>
            <a:r>
              <a:rPr lang="en-US" baseline="0" dirty="0"/>
              <a:t>, </a:t>
            </a:r>
            <a:r>
              <a:rPr lang="en-US" baseline="0" dirty="0" err="1"/>
              <a:t>ionisasi</a:t>
            </a:r>
            <a:r>
              <a:rPr lang="en-US" baseline="0" dirty="0"/>
              <a:t> </a:t>
            </a:r>
            <a:r>
              <a:rPr lang="en-US" baseline="0" dirty="0" err="1"/>
              <a:t>sebagian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78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Garam</a:t>
            </a:r>
            <a:r>
              <a:rPr lang="en-US" baseline="0" dirty="0"/>
              <a:t> </a:t>
            </a:r>
            <a:r>
              <a:rPr lang="en-US" baseline="0" dirty="0" err="1"/>
              <a:t>harus</a:t>
            </a:r>
            <a:r>
              <a:rPr lang="en-US" baseline="0" dirty="0"/>
              <a:t> </a:t>
            </a:r>
            <a:r>
              <a:rPr lang="en-US" baseline="0" dirty="0" err="1"/>
              <a:t>dihidrolisis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91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, </a:t>
            </a:r>
            <a:r>
              <a:rPr lang="en-US" dirty="0" err="1"/>
              <a:t>basa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5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91" y="49858"/>
            <a:ext cx="9155634" cy="68081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Kimia Dasar</a:t>
            </a:r>
            <a:br>
              <a:rPr lang="en-US" sz="4800" dirty="0"/>
            </a:br>
            <a:r>
              <a:rPr lang="en-US" sz="2800" dirty="0" err="1"/>
              <a:t>Asam</a:t>
            </a:r>
            <a:r>
              <a:rPr lang="en-US" sz="2800" dirty="0"/>
              <a:t>-Basa-Garam</a:t>
            </a:r>
            <a:br>
              <a:rPr lang="en-US" sz="2800" dirty="0"/>
            </a:br>
            <a:r>
              <a:rPr lang="en-US" sz="2800" dirty="0"/>
              <a:t>Part 2</a:t>
            </a:r>
            <a:endParaRPr lang="ru-RU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Fakultas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Teknologi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Pertanian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Instiper</a:t>
            </a:r>
            <a:r>
              <a:rPr lang="en-US" dirty="0"/>
              <a:t> Jogjakarta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08" y="49858"/>
            <a:ext cx="1261675" cy="12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Titrasi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 – </a:t>
            </a:r>
            <a:r>
              <a:rPr lang="en-US" sz="2000" dirty="0" err="1"/>
              <a:t>Basa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5" y="2364324"/>
            <a:ext cx="5889310" cy="45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68" y="2979133"/>
            <a:ext cx="7458079" cy="38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Titrasi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r>
              <a:rPr lang="en-US" sz="2000" dirty="0"/>
              <a:t> – </a:t>
            </a:r>
            <a:r>
              <a:rPr lang="en-US" sz="2000" dirty="0" err="1"/>
              <a:t>Basa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6" y="2034772"/>
            <a:ext cx="7146234" cy="39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99" y="2511683"/>
            <a:ext cx="6975748" cy="394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9" y="3022889"/>
            <a:ext cx="6333180" cy="369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464" y="3509718"/>
            <a:ext cx="6359060" cy="32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Titrasi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– </a:t>
            </a:r>
            <a:r>
              <a:rPr lang="en-US" sz="2000" dirty="0" err="1"/>
              <a:t>Basa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2" y="2124400"/>
            <a:ext cx="5863036" cy="460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62" y="2681734"/>
            <a:ext cx="4438032" cy="42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2" y="3201559"/>
            <a:ext cx="4664831" cy="422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560" y="3104404"/>
            <a:ext cx="7073783" cy="36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1449" y="271894"/>
            <a:ext cx="10862567" cy="17435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Hitunglah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pH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25 ml 0.1 M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asetat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natrium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hidroksida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sebanyak</a:t>
            </a:r>
            <a:r>
              <a:rPr lang="en-US" dirty="0">
                <a:solidFill>
                  <a:schemeClr val="bg1"/>
                </a:solidFill>
              </a:rPr>
              <a:t>: (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baseline="-25000" dirty="0" err="1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: 1.8 x 10</a:t>
            </a:r>
            <a:r>
              <a:rPr lang="en-US" baseline="30000" dirty="0">
                <a:solidFill>
                  <a:schemeClr val="bg1"/>
                </a:solidFill>
              </a:rPr>
              <a:t>-5</a:t>
            </a:r>
            <a:r>
              <a:rPr lang="en-US" dirty="0">
                <a:solidFill>
                  <a:schemeClr val="bg1"/>
                </a:solidFill>
              </a:rPr>
              <a:t> ; K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COONa : 5.6 x 10</a:t>
            </a:r>
            <a:r>
              <a:rPr lang="en-US" baseline="30000" dirty="0">
                <a:solidFill>
                  <a:schemeClr val="bg1"/>
                </a:solidFill>
              </a:rPr>
              <a:t>-10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baseline="30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10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25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35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9" y="2261500"/>
            <a:ext cx="5200555" cy="32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448" y="2948473"/>
            <a:ext cx="6514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10 ml = 0.01 liter x 0.1 M = 1.0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</a:t>
            </a:r>
            <a:r>
              <a:rPr lang="en-US" dirty="0" err="1">
                <a:solidFill>
                  <a:schemeClr val="bg1"/>
                </a:solidFill>
              </a:rPr>
              <a:t>awal</a:t>
            </a:r>
            <a:r>
              <a:rPr lang="en-US" dirty="0">
                <a:solidFill>
                  <a:schemeClr val="bg1"/>
                </a:solidFill>
              </a:rPr>
              <a:t> = 0.025 liter x 0.1 M = 2.5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8" y="3802686"/>
            <a:ext cx="7067920" cy="1198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48" y="5071649"/>
            <a:ext cx="4253666" cy="1503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983" y="5667920"/>
            <a:ext cx="3434805" cy="311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</a:rPr>
                  <a:t>COONa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NaOH 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  <a:blipFill>
                <a:blip r:embed="rId7"/>
                <a:stretch>
                  <a:fillRect l="-1841" b="-9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6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1449" y="271894"/>
            <a:ext cx="11123824" cy="17435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Hitunglah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pH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25 ml 0.1 M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asetat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natrium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hidroksida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sebanyak</a:t>
            </a:r>
            <a:r>
              <a:rPr lang="en-US" dirty="0">
                <a:solidFill>
                  <a:schemeClr val="bg1"/>
                </a:solidFill>
              </a:rPr>
              <a:t>: (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baseline="-25000" dirty="0" err="1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: 1.8 x 10</a:t>
            </a:r>
            <a:r>
              <a:rPr lang="en-US" baseline="30000" dirty="0">
                <a:solidFill>
                  <a:schemeClr val="bg1"/>
                </a:solidFill>
              </a:rPr>
              <a:t>-5</a:t>
            </a:r>
            <a:r>
              <a:rPr lang="en-US" dirty="0">
                <a:solidFill>
                  <a:schemeClr val="bg1"/>
                </a:solidFill>
              </a:rPr>
              <a:t> ; K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COONa : 5.6 x 10</a:t>
            </a:r>
            <a:r>
              <a:rPr lang="en-US" baseline="30000" dirty="0">
                <a:solidFill>
                  <a:schemeClr val="bg1"/>
                </a:solidFill>
              </a:rPr>
              <a:t>-10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10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solidFill>
                  <a:schemeClr val="bg1"/>
                </a:solidFill>
              </a:rPr>
              <a:t>25 ml 0.1 M </a:t>
            </a:r>
            <a:r>
              <a:rPr lang="en-US" b="1" dirty="0" err="1">
                <a:solidFill>
                  <a:schemeClr val="bg1"/>
                </a:solidFill>
              </a:rPr>
              <a:t>NaOH</a:t>
            </a:r>
            <a:endParaRPr lang="en-US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35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9" y="2261500"/>
            <a:ext cx="5200555" cy="32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448" y="2948473"/>
            <a:ext cx="6514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25 ml = 0.025 liter x 0.1 M = 2.5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</a:t>
            </a:r>
            <a:r>
              <a:rPr lang="en-US" dirty="0" err="1">
                <a:solidFill>
                  <a:schemeClr val="bg1"/>
                </a:solidFill>
              </a:rPr>
              <a:t>awal</a:t>
            </a:r>
            <a:r>
              <a:rPr lang="en-US" dirty="0">
                <a:solidFill>
                  <a:schemeClr val="bg1"/>
                </a:solidFill>
              </a:rPr>
              <a:t> = 0.025 liter x 0.1 M = 2.5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7" y="3733303"/>
            <a:ext cx="6288916" cy="1142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1447" y="4889241"/>
            <a:ext cx="7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Konsentrasi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COONa </a:t>
            </a:r>
            <a:r>
              <a:rPr lang="en-US" dirty="0" err="1">
                <a:solidFill>
                  <a:schemeClr val="bg1"/>
                </a:solidFill>
              </a:rPr>
              <a:t>akhir</a:t>
            </a:r>
            <a:r>
              <a:rPr lang="en-US" dirty="0">
                <a:solidFill>
                  <a:schemeClr val="bg1"/>
                </a:solidFill>
              </a:rPr>
              <a:t> = 2.5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: 0.05 liter = 0.05 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47" y="5390336"/>
            <a:ext cx="4344942" cy="835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</a:rPr>
                  <a:t>COONa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NaOH 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  <a:blipFill>
                <a:blip r:embed="rId6"/>
                <a:stretch>
                  <a:fillRect l="-1841" b="-9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1449" y="271894"/>
            <a:ext cx="10218713" cy="17435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Hitunglah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pH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25 ml 0.1 M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asetat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natrium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hidroksida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sebanyak</a:t>
            </a:r>
            <a:r>
              <a:rPr lang="en-US" dirty="0">
                <a:solidFill>
                  <a:schemeClr val="bg1"/>
                </a:solidFill>
              </a:rPr>
              <a:t>: (K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COONa : 5.6 x 10</a:t>
            </a:r>
            <a:r>
              <a:rPr lang="en-US" baseline="30000" dirty="0">
                <a:solidFill>
                  <a:schemeClr val="bg1"/>
                </a:solidFill>
              </a:rPr>
              <a:t>-10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10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25 ml 0.1 M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solidFill>
                  <a:schemeClr val="bg1"/>
                </a:solidFill>
              </a:rPr>
              <a:t>35 ml 0.1 M </a:t>
            </a:r>
            <a:r>
              <a:rPr lang="en-US" b="1" dirty="0" err="1">
                <a:solidFill>
                  <a:schemeClr val="bg1"/>
                </a:solidFill>
              </a:rPr>
              <a:t>NaOH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9" y="2261500"/>
            <a:ext cx="5200555" cy="32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448" y="2948473"/>
            <a:ext cx="6514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35 ml = 0.035 liter x 0.1 M = 3.5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</a:t>
            </a:r>
            <a:r>
              <a:rPr lang="en-US" dirty="0" err="1">
                <a:solidFill>
                  <a:schemeClr val="bg1"/>
                </a:solidFill>
              </a:rPr>
              <a:t>awal</a:t>
            </a:r>
            <a:r>
              <a:rPr lang="en-US" dirty="0">
                <a:solidFill>
                  <a:schemeClr val="bg1"/>
                </a:solidFill>
              </a:rPr>
              <a:t> = 0.025 liter x 0.1 M = 2.5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447" y="4889241"/>
            <a:ext cx="7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Konsentrasi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akhir</a:t>
            </a:r>
            <a:r>
              <a:rPr lang="en-US" dirty="0">
                <a:solidFill>
                  <a:schemeClr val="bg1"/>
                </a:solidFill>
              </a:rPr>
              <a:t> = 1.0 x 10</a:t>
            </a:r>
            <a:r>
              <a:rPr lang="en-US" baseline="30000" dirty="0">
                <a:solidFill>
                  <a:schemeClr val="bg1"/>
                </a:solidFill>
              </a:rPr>
              <a:t>-3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 : 0.06 liter = 0.0167 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4" y="3789836"/>
            <a:ext cx="6690666" cy="1099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1813" y="4154873"/>
            <a:ext cx="434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Asumsi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hidrolisis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&gt;&gt;&gt;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NaOH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</a:rPr>
                  <a:t>COONa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3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642985" y="988161"/>
                <a:ext cx="5300197" cy="1960312"/>
              </a:xfrm>
              <a:blipFill>
                <a:blip r:embed="rId5"/>
                <a:stretch>
                  <a:fillRect l="-1841" b="-27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94" y="5478128"/>
            <a:ext cx="6139220" cy="9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5542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Terima</a:t>
            </a:r>
            <a:br>
              <a:rPr lang="en-US" sz="5400" dirty="0"/>
            </a:br>
            <a:r>
              <a:rPr lang="en-US" sz="5400" dirty="0" err="1"/>
              <a:t>Kasih</a:t>
            </a:r>
            <a:endParaRPr lang="ru-RU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Muhammad Prasanto </a:t>
            </a:r>
          </a:p>
          <a:p>
            <a:r>
              <a:rPr lang="en-US" sz="2400" dirty="0"/>
              <a:t>Bimantio,S.T.,</a:t>
            </a:r>
            <a:r>
              <a:rPr lang="en-US" sz="2400" dirty="0" err="1"/>
              <a:t>M.Eng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6F3E4-0E67-4891-8B94-6441620D8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+62 857 5164 2211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Email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bimantiomp@instiperjogja.ac.id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Quiz +5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12210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diprotic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konstanta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ionisasi</a:t>
            </a:r>
            <a:r>
              <a:rPr lang="en-US" dirty="0">
                <a:solidFill>
                  <a:schemeClr val="bg1"/>
                </a:solidFill>
              </a:rPr>
              <a:t> K</a:t>
            </a:r>
            <a:r>
              <a:rPr lang="en-US" baseline="-25000" dirty="0">
                <a:solidFill>
                  <a:schemeClr val="bg1"/>
                </a:solidFill>
              </a:rPr>
              <a:t>a1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dan K</a:t>
            </a:r>
            <a:r>
              <a:rPr lang="en-US" baseline="-25000" dirty="0">
                <a:solidFill>
                  <a:schemeClr val="bg1"/>
                </a:solidFill>
              </a:rPr>
              <a:t>a2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konsentrasi</a:t>
            </a:r>
            <a:r>
              <a:rPr lang="en-US" dirty="0">
                <a:solidFill>
                  <a:schemeClr val="bg1"/>
                </a:solidFill>
              </a:rPr>
              <a:t> ion [H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] </a:t>
            </a:r>
            <a:r>
              <a:rPr lang="en-US">
                <a:solidFill>
                  <a:schemeClr val="bg1"/>
                </a:solidFill>
              </a:rPr>
              <a:t>dan K</a:t>
            </a:r>
            <a:r>
              <a:rPr lang="en-US" baseline="-25000">
                <a:solidFill>
                  <a:schemeClr val="bg1"/>
                </a:solidFill>
              </a:rPr>
              <a:t>a2 , </a:t>
            </a:r>
            <a:r>
              <a:rPr lang="en-US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K</a:t>
            </a:r>
            <a:r>
              <a:rPr lang="en-US" baseline="-25000" dirty="0">
                <a:solidFill>
                  <a:schemeClr val="bg1"/>
                </a:solidFill>
              </a:rPr>
              <a:t>a1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&gt;&gt;&gt; K</a:t>
            </a:r>
            <a:r>
              <a:rPr lang="en-US" baseline="-25000" dirty="0">
                <a:solidFill>
                  <a:schemeClr val="bg1"/>
                </a:solidFill>
              </a:rPr>
              <a:t>a2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22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2" y="130966"/>
            <a:ext cx="8350314" cy="66025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Asam-Basa</a:t>
            </a:r>
            <a:r>
              <a:rPr lang="en-US" dirty="0"/>
              <a:t> Lewis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Lewis: donor lone pair e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Lewis: </a:t>
            </a:r>
            <a:r>
              <a:rPr lang="en-US" dirty="0" err="1">
                <a:solidFill>
                  <a:schemeClr val="bg1"/>
                </a:solidFill>
              </a:rPr>
              <a:t>aseptor</a:t>
            </a:r>
            <a:r>
              <a:rPr lang="en-US" dirty="0">
                <a:solidFill>
                  <a:schemeClr val="bg1"/>
                </a:solidFill>
              </a:rPr>
              <a:t> lone pair e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endParaRPr lang="ru-RU" baseline="30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74031" y="4917233"/>
            <a:ext cx="10077471" cy="97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Al </a:t>
            </a:r>
            <a:r>
              <a:rPr lang="en-US" sz="1600" dirty="0" err="1">
                <a:solidFill>
                  <a:schemeClr val="bg1"/>
                </a:solidFill>
              </a:rPr>
              <a:t>membutuhkan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elektron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memenuhi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oktet</a:t>
            </a:r>
            <a:r>
              <a:rPr lang="en-US" sz="1600" dirty="0">
                <a:solidFill>
                  <a:schemeClr val="bg1"/>
                </a:solidFill>
              </a:rPr>
              <a:t> rule 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cenderung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menerima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elektron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 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asam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lewis</a:t>
            </a:r>
            <a:endParaRPr 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Lone pair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atom </a:t>
            </a:r>
            <a:r>
              <a:rPr lang="en-US" sz="1600" dirty="0" err="1">
                <a:solidFill>
                  <a:schemeClr val="bg1"/>
                </a:solidFill>
              </a:rPr>
              <a:t>oksigen</a:t>
            </a:r>
            <a:r>
              <a:rPr lang="en-US" sz="1600" dirty="0">
                <a:solidFill>
                  <a:schemeClr val="bg1"/>
                </a:solidFill>
              </a:rPr>
              <a:t> di C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>
                <a:solidFill>
                  <a:schemeClr val="bg1"/>
                </a:solidFill>
              </a:rPr>
              <a:t>5</a:t>
            </a:r>
            <a:r>
              <a:rPr lang="en-US" sz="1600" dirty="0">
                <a:solidFill>
                  <a:schemeClr val="bg1"/>
                </a:solidFill>
              </a:rPr>
              <a:t>OC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H</a:t>
            </a:r>
            <a:r>
              <a:rPr lang="en-US" sz="1600" baseline="-25000" dirty="0">
                <a:solidFill>
                  <a:schemeClr val="bg1"/>
                </a:solidFill>
              </a:rPr>
              <a:t>5 </a:t>
            </a:r>
            <a:r>
              <a:rPr lang="en-US" sz="1600" dirty="0">
                <a:solidFill>
                  <a:schemeClr val="bg1"/>
                </a:solidFill>
              </a:rPr>
              <a:t>yang </a:t>
            </a:r>
            <a:r>
              <a:rPr lang="en-US" sz="1600" dirty="0" err="1">
                <a:solidFill>
                  <a:schemeClr val="bg1"/>
                </a:solidFill>
              </a:rPr>
              <a:t>diberikan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AlCl</a:t>
            </a:r>
            <a:r>
              <a:rPr lang="en-US" sz="1600" baseline="-25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membuatnya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lewis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Asam-Basa</a:t>
            </a:r>
            <a:r>
              <a:rPr lang="en-US" dirty="0"/>
              <a:t> Lewis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2" y="2245115"/>
            <a:ext cx="5507873" cy="38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1" y="2744093"/>
            <a:ext cx="7744995" cy="19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6" y="2771204"/>
            <a:ext cx="9275038" cy="454353"/>
          </a:xfrm>
        </p:spPr>
        <p:txBody>
          <a:bodyPr/>
          <a:lstStyle/>
          <a:p>
            <a:r>
              <a:rPr lang="en-US" sz="1800" dirty="0" err="1"/>
              <a:t>Garam</a:t>
            </a:r>
            <a:r>
              <a:rPr lang="en-US" sz="1800" dirty="0"/>
              <a:t> yang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larutan</a:t>
            </a:r>
            <a:r>
              <a:rPr lang="en-US" sz="1800" dirty="0"/>
              <a:t> </a:t>
            </a:r>
            <a:r>
              <a:rPr lang="en-US" sz="1800" dirty="0" err="1"/>
              <a:t>netral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90056" y="3535420"/>
                <a:ext cx="4413789" cy="19603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NaNO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3(s)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NO3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NaOH 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NO3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HNO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90056" y="3535420"/>
                <a:ext cx="4413789" cy="1960312"/>
              </a:xfrm>
              <a:blipFill rotWithShape="0">
                <a:blip r:embed="rId2"/>
                <a:stretch>
                  <a:fillRect l="-2072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en-US" dirty="0" err="1"/>
              <a:t>Garam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Reaksi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anion atau </a:t>
            </a:r>
            <a:r>
              <a:rPr lang="en-US" dirty="0" err="1">
                <a:solidFill>
                  <a:schemeClr val="bg1"/>
                </a:solidFill>
              </a:rPr>
              <a:t>kation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air 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3559" y="4303038"/>
            <a:ext cx="49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Ion Na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bukan</a:t>
            </a:r>
            <a:r>
              <a:rPr lang="en-US" dirty="0">
                <a:solidFill>
                  <a:schemeClr val="bg1"/>
                </a:solidFill>
              </a:rPr>
              <a:t> donor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aseptor</a:t>
            </a:r>
            <a:r>
              <a:rPr lang="en-US" dirty="0">
                <a:solidFill>
                  <a:schemeClr val="bg1"/>
                </a:solidFill>
              </a:rPr>
              <a:t> proton,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559" y="4968039"/>
            <a:ext cx="4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HNO3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kuat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6" y="2771204"/>
            <a:ext cx="9275038" cy="454353"/>
          </a:xfrm>
        </p:spPr>
        <p:txBody>
          <a:bodyPr/>
          <a:lstStyle/>
          <a:p>
            <a:r>
              <a:rPr lang="en-US" sz="1800" dirty="0" err="1"/>
              <a:t>Garam</a:t>
            </a:r>
            <a:r>
              <a:rPr lang="en-US" sz="1800" dirty="0"/>
              <a:t> yang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larutan</a:t>
            </a:r>
            <a:r>
              <a:rPr lang="en-US" sz="1800" dirty="0"/>
              <a:t> </a:t>
            </a:r>
            <a:r>
              <a:rPr lang="en-US" sz="1800" dirty="0" err="1"/>
              <a:t>basa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90055" y="3535420"/>
                <a:ext cx="5300197" cy="19603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</a:rPr>
                  <a:t>COONa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Na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NaOH 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CH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COOH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90055" y="3535420"/>
                <a:ext cx="5300197" cy="1960312"/>
              </a:xfrm>
              <a:blipFill>
                <a:blip r:embed="rId2"/>
                <a:stretch>
                  <a:fillRect l="-1724" b="-9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en-US" dirty="0" err="1"/>
              <a:t>Garam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Reaksi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anion atau </a:t>
            </a:r>
            <a:r>
              <a:rPr lang="en-US" dirty="0" err="1">
                <a:solidFill>
                  <a:schemeClr val="bg1"/>
                </a:solidFill>
              </a:rPr>
              <a:t>kation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air 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3559" y="4127707"/>
            <a:ext cx="49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Ion Na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bukan</a:t>
            </a:r>
            <a:r>
              <a:rPr lang="en-US" dirty="0">
                <a:solidFill>
                  <a:schemeClr val="bg1"/>
                </a:solidFill>
              </a:rPr>
              <a:t> donor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aseptor</a:t>
            </a:r>
            <a:r>
              <a:rPr lang="en-US" dirty="0">
                <a:solidFill>
                  <a:schemeClr val="bg1"/>
                </a:solidFill>
              </a:rPr>
              <a:t> proton, </a:t>
            </a:r>
            <a:r>
              <a:rPr lang="en-US" dirty="0" err="1">
                <a:solidFill>
                  <a:schemeClr val="bg1"/>
                </a:solidFill>
              </a:rPr>
              <a:t>NaOH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559" y="4968039"/>
            <a:ext cx="4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COOH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lemah</a:t>
            </a:r>
            <a:r>
              <a:rPr lang="en-US" dirty="0">
                <a:solidFill>
                  <a:schemeClr val="bg1"/>
                </a:solidFill>
              </a:rPr>
              <a:t> 	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6" y="2771204"/>
            <a:ext cx="9275038" cy="454353"/>
          </a:xfrm>
        </p:spPr>
        <p:txBody>
          <a:bodyPr/>
          <a:lstStyle/>
          <a:p>
            <a:r>
              <a:rPr lang="en-US" sz="1800" dirty="0" err="1"/>
              <a:t>Garam</a:t>
            </a:r>
            <a:r>
              <a:rPr lang="en-US" sz="1800" dirty="0"/>
              <a:t> yang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larutan</a:t>
            </a:r>
            <a:r>
              <a:rPr lang="en-US" sz="1800" dirty="0"/>
              <a:t> </a:t>
            </a:r>
            <a:r>
              <a:rPr lang="en-US" sz="1800" dirty="0" err="1"/>
              <a:t>asam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690055" y="3535420"/>
                <a:ext cx="5300197" cy="19603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NH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en-US" sz="2400" dirty="0">
                    <a:solidFill>
                      <a:schemeClr val="bg1"/>
                    </a:solidFill>
                  </a:rPr>
                  <a:t>Cl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(s)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NH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Cl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3(aq)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+ H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O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+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Cl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400" baseline="-250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aq</a:t>
                </a:r>
                <a:r>
                  <a:rPr lang="en-US" sz="2400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2400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HCl + OH</a:t>
                </a:r>
                <a:r>
                  <a:rPr lang="en-US" sz="2400" baseline="30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-</a:t>
                </a:r>
                <a:endParaRPr lang="en-US" sz="24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690055" y="3535420"/>
                <a:ext cx="5300197" cy="1960312"/>
              </a:xfrm>
              <a:blipFill rotWithShape="0">
                <a:blip r:embed="rId2"/>
                <a:stretch>
                  <a:fillRect l="-1724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en-US" dirty="0" err="1"/>
              <a:t>Garam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Reaksi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anion atau </a:t>
            </a:r>
            <a:r>
              <a:rPr lang="en-US" dirty="0" err="1">
                <a:solidFill>
                  <a:schemeClr val="bg1"/>
                </a:solidFill>
              </a:rPr>
              <a:t>kation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air 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3559" y="4127707"/>
            <a:ext cx="4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559" y="4968039"/>
            <a:ext cx="4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HCl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kuat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en-US" dirty="0" err="1"/>
              <a:t>Garam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1" y="2321029"/>
            <a:ext cx="11884183" cy="34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Titrasi</a:t>
            </a:r>
            <a:r>
              <a:rPr lang="en-US" dirty="0"/>
              <a:t> </a:t>
            </a:r>
            <a:r>
              <a:rPr lang="en-US" dirty="0" err="1"/>
              <a:t>Asam-Basa</a:t>
            </a:r>
            <a:endParaRPr lang="ru-RU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59" y="0"/>
            <a:ext cx="4985178" cy="732399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8681635"/>
              </p:ext>
            </p:extLst>
          </p:nvPr>
        </p:nvGraphicFramePr>
        <p:xfrm>
          <a:off x="771959" y="2258009"/>
          <a:ext cx="4378131" cy="399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26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sharepoint/v3"/>
    <ds:schemaRef ds:uri="http://schemas.microsoft.com/office/2006/metadata/properties"/>
    <ds:schemaRef ds:uri="http://www.w3.org/XML/1998/namespace"/>
    <ds:schemaRef ds:uri="fb0879af-3eba-417a-a55a-ffe6dcd6ca7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dc4bcd6-49db-4c07-9060-8acfc67cef9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772</Words>
  <Application>Microsoft Macintosh PowerPoint</Application>
  <PresentationFormat>Widescreen</PresentationFormat>
  <Paragraphs>108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Lucida Grande</vt:lpstr>
      <vt:lpstr>Verdana</vt:lpstr>
      <vt:lpstr>Wingdings</vt:lpstr>
      <vt:lpstr>Office Theme</vt:lpstr>
      <vt:lpstr>Kimia Dasar Asam-Basa-Garam Part 2</vt:lpstr>
      <vt:lpstr>Quiz +5</vt:lpstr>
      <vt:lpstr>Asam-Basa Lewis</vt:lpstr>
      <vt:lpstr>Asam-Basa Lewis</vt:lpstr>
      <vt:lpstr>Hidrolisis Garam</vt:lpstr>
      <vt:lpstr>Hidrolisis Garam</vt:lpstr>
      <vt:lpstr>Hidrolisis Garam</vt:lpstr>
      <vt:lpstr>Hidrolisis Garam</vt:lpstr>
      <vt:lpstr>Titrasi Asam-Basa</vt:lpstr>
      <vt:lpstr>Titrasi Asam Kuat – Basa Kuat</vt:lpstr>
      <vt:lpstr>Titrasi Asam Lemah – Basa Kuat</vt:lpstr>
      <vt:lpstr>Titrasi Asam Kuat– Basa Lemah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2018-08-15T06:21:24Z</dcterms:created>
  <dcterms:modified xsi:type="dcterms:W3CDTF">2022-11-18T04:35:31Z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