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66" r:id="rId5"/>
    <p:sldId id="256" r:id="rId6"/>
    <p:sldId id="259" r:id="rId7"/>
    <p:sldId id="272" r:id="rId8"/>
    <p:sldId id="273" r:id="rId9"/>
    <p:sldId id="274" r:id="rId10"/>
    <p:sldId id="258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6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81" autoAdjust="0"/>
    <p:restoredTop sz="94274" autoAdjust="0"/>
  </p:normalViewPr>
  <p:slideViewPr>
    <p:cSldViewPr snapToGrid="0" showGuides="1">
      <p:cViewPr varScale="1">
        <p:scale>
          <a:sx n="120" d="100"/>
          <a:sy n="120" d="100"/>
        </p:scale>
        <p:origin x="208" y="33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19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2A5B2-8064-4382-9E31-9E46E0F5B2C3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2FEE5-93F6-4794-9247-D82E88608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29.03.2023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  <a:br>
              <a:rPr lang="en-US" dirty="0"/>
            </a:br>
            <a:r>
              <a:rPr lang="en-US" dirty="0"/>
              <a:t>20XX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August Bergqvist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Phone: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678 555-0128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BERGQVIST@EXAMPLE.COM</a:t>
            </a:r>
          </a:p>
        </p:txBody>
      </p:sp>
      <p:sp>
        <p:nvSpPr>
          <p:cNvPr id="3" name="Graphic 23">
            <a:extLst>
              <a:ext uri="{FF2B5EF4-FFF2-40B4-BE49-F238E27FC236}">
                <a16:creationId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3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Graphic 19">
            <a:extLst>
              <a:ext uri="{FF2B5EF4-FFF2-40B4-BE49-F238E27FC236}">
                <a16:creationId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704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22">
            <a:extLst>
              <a:ext uri="{FF2B5EF4-FFF2-40B4-BE49-F238E27FC236}">
                <a16:creationId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7" y="172667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2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86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3286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55960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68273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30%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20%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19" name="Chart Placeholder 18">
            <a:extLst>
              <a:ext uri="{FF2B5EF4-FFF2-40B4-BE49-F238E27FC236}">
                <a16:creationId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0">
            <a:extLst>
              <a:ext uri="{FF2B5EF4-FFF2-40B4-BE49-F238E27FC236}">
                <a16:creationId xmlns:a16="http://schemas.microsoft.com/office/drawing/2014/main" id="{33AA43FA-C2DC-406C-BFE6-A2A804112236}"/>
              </a:ext>
            </a:extLst>
          </p:cNvPr>
          <p:cNvSpPr/>
          <p:nvPr/>
        </p:nvSpPr>
        <p:spPr>
          <a:xfrm>
            <a:off x="5731819" y="2267879"/>
            <a:ext cx="3016875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9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>
            <a:extLst>
              <a:ext uri="{FF2B5EF4-FFF2-40B4-BE49-F238E27FC236}">
                <a16:creationId xmlns:a16="http://schemas.microsoft.com/office/drawing/2014/main" id="{F21AF1E2-466C-487E-86AF-CA6FFFCA272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Graphic 12">
            <a:extLst>
              <a:ext uri="{FF2B5EF4-FFF2-40B4-BE49-F238E27FC236}">
                <a16:creationId xmlns:a16="http://schemas.microsoft.com/office/drawing/2014/main" id="{531F1BC1-79BD-45BA-B27E-7A2C62A65EC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able Placeholder 17">
            <a:extLst>
              <a:ext uri="{FF2B5EF4-FFF2-40B4-BE49-F238E27FC236}">
                <a16:creationId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table</a:t>
            </a:r>
            <a:endParaRPr lang="ru-RU" dirty="0"/>
          </a:p>
        </p:txBody>
      </p:sp>
      <p:grpSp>
        <p:nvGrpSpPr>
          <p:cNvPr id="45" name="Graphic 39">
            <a:extLst>
              <a:ext uri="{FF2B5EF4-FFF2-40B4-BE49-F238E27FC236}">
                <a16:creationId xmlns:a16="http://schemas.microsoft.com/office/drawing/2014/main" id="{2B29CFAD-7DFA-43C8-BC78-F666303C4A65}"/>
              </a:ext>
            </a:extLst>
          </p:cNvPr>
          <p:cNvGrpSpPr/>
          <p:nvPr userDrawn="1"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4">
            <a:extLst>
              <a:ext uri="{FF2B5EF4-FFF2-40B4-BE49-F238E27FC236}">
                <a16:creationId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7819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2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69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media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6A97B71-3A84-4844-BDB5-E3F77302BBC0}"/>
              </a:ext>
            </a:extLst>
          </p:cNvPr>
          <p:cNvSpPr/>
          <p:nvPr userDrawn="1"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59BB951-621D-4456-A832-116187764B2E}"/>
              </a:ext>
            </a:extLst>
          </p:cNvPr>
          <p:cNvSpPr/>
          <p:nvPr userDrawn="1"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7324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61" r:id="rId6"/>
    <p:sldLayoutId id="2147483662" r:id="rId7"/>
    <p:sldLayoutId id="2147483652" r:id="rId8"/>
    <p:sldLayoutId id="2147483663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4" r:id="rId17"/>
    <p:sldLayoutId id="2147483664" r:id="rId18"/>
    <p:sldLayoutId id="2147483672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00" y="788594"/>
            <a:ext cx="5690680" cy="1517356"/>
          </a:xfrm>
        </p:spPr>
        <p:txBody>
          <a:bodyPr/>
          <a:lstStyle/>
          <a:p>
            <a:r>
              <a:rPr lang="id-ID" dirty="0"/>
              <a:t>PENGUKURAN NILAI SENTRAL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D6760C-D868-43F4-99FB-1B78C91F8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100" y="2703018"/>
            <a:ext cx="4650539" cy="552761"/>
          </a:xfrm>
        </p:spPr>
        <p:txBody>
          <a:bodyPr>
            <a:noAutofit/>
          </a:bodyPr>
          <a:lstStyle/>
          <a:p>
            <a:r>
              <a:rPr lang="id-ID" sz="1800" dirty="0"/>
              <a:t>Rusny Istiqomah Sujono, S.E.Sy.,M.A</a:t>
            </a:r>
            <a:endParaRPr lang="ru-RU" sz="1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3" r="12843"/>
          <a:stretch>
            <a:fillRect/>
          </a:stretch>
        </p:blipFill>
        <p:spPr>
          <a:xfrm>
            <a:off x="4606076" y="0"/>
            <a:ext cx="7585924" cy="5949573"/>
          </a:xfrm>
        </p:spPr>
      </p:pic>
      <p:sp>
        <p:nvSpPr>
          <p:cNvPr id="4" name="TextBox 3"/>
          <p:cNvSpPr txBox="1"/>
          <p:nvPr/>
        </p:nvSpPr>
        <p:spPr>
          <a:xfrm>
            <a:off x="786259" y="6046491"/>
            <a:ext cx="3669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chemeClr val="accent4">
                    <a:lumMod val="75000"/>
                  </a:schemeClr>
                </a:solidFill>
              </a:rPr>
              <a:t>STATISTIKA 1 </a:t>
            </a:r>
          </a:p>
        </p:txBody>
      </p:sp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10</a:t>
            </a:fld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701208"/>
            <a:ext cx="10515600" cy="5156791"/>
          </a:xfrm>
        </p:spPr>
        <p:txBody>
          <a:bodyPr>
            <a:normAutofit lnSpcReduction="10000"/>
          </a:bodyPr>
          <a:lstStyle/>
          <a:p>
            <a:r>
              <a:rPr lang="id-ID" dirty="0"/>
              <a:t>100, 90, 124, 112, 156, 178</a:t>
            </a:r>
          </a:p>
          <a:p>
            <a:pPr marL="0" indent="0">
              <a:buNone/>
            </a:pPr>
            <a:r>
              <a:rPr lang="id-ID" dirty="0"/>
              <a:t>Jawab : </a:t>
            </a:r>
          </a:p>
          <a:p>
            <a:pPr marL="0" indent="0">
              <a:buNone/>
            </a:pPr>
            <a:r>
              <a:rPr lang="id-ID" dirty="0"/>
              <a:t>1. Item data yang sudah diurutkan terlebih dahulu menjadi </a:t>
            </a:r>
          </a:p>
          <a:p>
            <a:pPr marL="0" indent="0">
              <a:buNone/>
            </a:pPr>
            <a:r>
              <a:rPr lang="id-ID" dirty="0"/>
              <a:t>	90, 100, 112, 124, 156, 178</a:t>
            </a:r>
          </a:p>
          <a:p>
            <a:pPr marL="0" indent="0">
              <a:buNone/>
            </a:pPr>
            <a:r>
              <a:rPr lang="id-ID" dirty="0"/>
              <a:t>2. Diketahui n = 6 </a:t>
            </a:r>
          </a:p>
          <a:p>
            <a:pPr marL="0" indent="0">
              <a:buNone/>
            </a:pPr>
            <a:r>
              <a:rPr lang="id-ID" dirty="0"/>
              <a:t>3. Karena data genap maka di awali dengan rumus (n/2) dapat diambil contoh 6/2 = 3. Urutan ke 3 adalah 112 </a:t>
            </a:r>
          </a:p>
          <a:p>
            <a:pPr marL="0" indent="0">
              <a:buNone/>
            </a:pPr>
            <a:r>
              <a:rPr lang="id-ID" dirty="0"/>
              <a:t>4. Kemudian menjadi letak pada rumus (n+2)/2 sehingga (6+2)/2 = 4, urutan ke 4 adalah 124 </a:t>
            </a:r>
          </a:p>
          <a:p>
            <a:pPr marL="0" indent="0">
              <a:buNone/>
            </a:pPr>
            <a:r>
              <a:rPr lang="id-ID" dirty="0"/>
              <a:t>5. Kemudian (112 + 124)/2 = 118  </a:t>
            </a:r>
          </a:p>
          <a:p>
            <a:pPr marL="0" indent="0">
              <a:buNone/>
            </a:pPr>
            <a:endParaRPr lang="id-ID" dirty="0"/>
          </a:p>
          <a:p>
            <a:r>
              <a:rPr lang="id-ID" dirty="0"/>
              <a:t>100, 50, 75, 60</a:t>
            </a:r>
          </a:p>
          <a:p>
            <a:pPr marL="0" indent="0">
              <a:buNone/>
            </a:pPr>
            <a:r>
              <a:rPr lang="id-ID" dirty="0"/>
              <a:t>Jawab : </a:t>
            </a:r>
          </a:p>
          <a:p>
            <a:pPr marL="342900" indent="-342900">
              <a:buAutoNum type="arabicPeriod"/>
            </a:pPr>
            <a:r>
              <a:rPr lang="id-ID" dirty="0"/>
              <a:t>50 , 60, 75, 100 </a:t>
            </a:r>
          </a:p>
          <a:p>
            <a:pPr marL="342900" indent="-342900">
              <a:buAutoNum type="arabicPeriod"/>
            </a:pPr>
            <a:r>
              <a:rPr lang="id-ID" dirty="0"/>
              <a:t>n = 4 </a:t>
            </a:r>
          </a:p>
          <a:p>
            <a:pPr marL="342900" indent="-342900">
              <a:buAutoNum type="arabicPeriod"/>
            </a:pPr>
            <a:r>
              <a:rPr lang="id-ID" dirty="0"/>
              <a:t>(</a:t>
            </a:r>
            <a:r>
              <a:rPr lang="id-ID" dirty="0" err="1"/>
              <a:t>n</a:t>
            </a:r>
            <a:r>
              <a:rPr lang="id-ID" dirty="0"/>
              <a:t>/2) -</a:t>
            </a:r>
            <a:r>
              <a:rPr lang="id-ID" dirty="0">
                <a:sym typeface="Wingdings" pitchFamily="2" charset="2"/>
              </a:rPr>
              <a:t> 4/2  2 , </a:t>
            </a:r>
            <a:r>
              <a:rPr lang="id-ID" dirty="0" err="1">
                <a:sym typeface="Wingdings" pitchFamily="2" charset="2"/>
              </a:rPr>
              <a:t>diurutan</a:t>
            </a:r>
            <a:r>
              <a:rPr lang="id-ID" dirty="0">
                <a:sym typeface="Wingdings" pitchFamily="2" charset="2"/>
              </a:rPr>
              <a:t> kedua nilainya adalah 60 </a:t>
            </a:r>
          </a:p>
          <a:p>
            <a:pPr marL="342900" indent="-342900">
              <a:buAutoNum type="arabicPeriod"/>
            </a:pPr>
            <a:r>
              <a:rPr lang="id-ID" dirty="0">
                <a:sym typeface="Wingdings" pitchFamily="2" charset="2"/>
              </a:rPr>
              <a:t>(</a:t>
            </a:r>
            <a:r>
              <a:rPr lang="id-ID" dirty="0" err="1">
                <a:sym typeface="Wingdings" pitchFamily="2" charset="2"/>
              </a:rPr>
              <a:t>n</a:t>
            </a:r>
            <a:r>
              <a:rPr lang="id-ID" dirty="0">
                <a:sym typeface="Wingdings" pitchFamily="2" charset="2"/>
              </a:rPr>
              <a:t> + 2)/2  (4+2)/2  3, </a:t>
            </a:r>
            <a:r>
              <a:rPr lang="id-ID" dirty="0" err="1">
                <a:sym typeface="Wingdings" pitchFamily="2" charset="2"/>
              </a:rPr>
              <a:t>diurutan</a:t>
            </a:r>
            <a:r>
              <a:rPr lang="id-ID" dirty="0">
                <a:sym typeface="Wingdings" pitchFamily="2" charset="2"/>
              </a:rPr>
              <a:t> ketiga nilainya adalah 75 </a:t>
            </a:r>
          </a:p>
          <a:p>
            <a:pPr marL="342900" indent="-342900">
              <a:buAutoNum type="arabicPeriod"/>
            </a:pPr>
            <a:r>
              <a:rPr lang="id-ID" dirty="0">
                <a:sym typeface="Wingdings" pitchFamily="2" charset="2"/>
              </a:rPr>
              <a:t>Maka, (60 + 75)/2 - 135/2  67,5 </a:t>
            </a:r>
            <a:endParaRPr lang="id-ID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 MEDIAN DATA GENAP</a:t>
            </a:r>
          </a:p>
        </p:txBody>
      </p:sp>
    </p:spTree>
    <p:extLst>
      <p:ext uri="{BB962C8B-B14F-4D97-AF65-F5344CB8AC3E}">
        <p14:creationId xmlns:p14="http://schemas.microsoft.com/office/powerpoint/2010/main" val="970317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7384" y="717999"/>
            <a:ext cx="4288290" cy="676275"/>
          </a:xfrm>
        </p:spPr>
        <p:txBody>
          <a:bodyPr>
            <a:normAutofit fontScale="90000"/>
          </a:bodyPr>
          <a:lstStyle/>
          <a:p>
            <a:r>
              <a:rPr lang="id-ID" dirty="0"/>
              <a:t>Nilai Ujian Kelas 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11</a:t>
            </a:fld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01153" y="3429000"/>
            <a:ext cx="4443211" cy="1846732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id-ID" dirty="0"/>
              <a:t>Letak Median didapat dengan = n/2</a:t>
            </a:r>
          </a:p>
          <a:p>
            <a:pPr marL="342900" indent="-342900">
              <a:buAutoNum type="arabicPeriod"/>
            </a:pPr>
            <a:r>
              <a:rPr lang="id-ID" dirty="0"/>
              <a:t>Diketahui n = 25 maka, 25/2 = 12,5</a:t>
            </a:r>
          </a:p>
          <a:p>
            <a:pPr marL="342900" indent="-342900">
              <a:buAutoNum type="arabicPeriod"/>
            </a:pPr>
            <a:r>
              <a:rPr lang="id-ID" dirty="0"/>
              <a:t>Urutan di 12,5 adalah kelas 41 – 60  </a:t>
            </a:r>
          </a:p>
        </p:txBody>
      </p:sp>
      <p:graphicFrame>
        <p:nvGraphicFramePr>
          <p:cNvPr id="11" name="Table Placeholder 10"/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702362411"/>
              </p:ext>
            </p:extLst>
          </p:nvPr>
        </p:nvGraphicFramePr>
        <p:xfrm>
          <a:off x="5100031" y="1427064"/>
          <a:ext cx="6790816" cy="4754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97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7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7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7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222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Kelas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Frekuensi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Tepi Kelas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Fk</a:t>
                      </a:r>
                      <a:r>
                        <a:rPr lang="id-ID" sz="1800" baseline="0" dirty="0"/>
                        <a:t> &lt;</a:t>
                      </a:r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222"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222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1</a:t>
                      </a:r>
                      <a:r>
                        <a:rPr lang="id-ID" sz="1800" baseline="0" dirty="0"/>
                        <a:t> – 20 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222"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20,5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222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21 – 40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222">
                <a:tc>
                  <a:txBody>
                    <a:bodyPr/>
                    <a:lstStyle/>
                    <a:p>
                      <a:pPr algn="ctr"/>
                      <a:endParaRPr lang="id-ID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40,5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370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41 – 60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222"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60,5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222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61 – 80</a:t>
                      </a:r>
                      <a:r>
                        <a:rPr lang="id-ID" sz="1800" baseline="0" dirty="0"/>
                        <a:t> 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222">
                <a:tc>
                  <a:txBody>
                    <a:bodyPr/>
                    <a:lstStyle/>
                    <a:p>
                      <a:pPr algn="ctr"/>
                      <a:endParaRPr lang="id-ID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80,5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222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81 – 100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222">
                <a:tc>
                  <a:txBody>
                    <a:bodyPr/>
                    <a:lstStyle/>
                    <a:p>
                      <a:pPr algn="ctr"/>
                      <a:endParaRPr lang="id-ID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100,5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222">
                <a:tc>
                  <a:txBody>
                    <a:bodyPr/>
                    <a:lstStyle/>
                    <a:p>
                      <a:pPr algn="ctr"/>
                      <a:endParaRPr lang="id-ID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911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782" y="177087"/>
            <a:ext cx="3403308" cy="676275"/>
          </a:xfrm>
        </p:spPr>
        <p:txBody>
          <a:bodyPr/>
          <a:lstStyle/>
          <a:p>
            <a:r>
              <a:rPr lang="id-ID" dirty="0"/>
              <a:t>Next...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12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0" y="2118934"/>
                <a:ext cx="4836937" cy="791691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b="1" i="1" smtClean="0">
                          <a:latin typeface="Cambria Math" panose="02040503050406030204" pitchFamily="18" charset="0"/>
                        </a:rPr>
                        <m:t>𝑴𝒅</m:t>
                      </m:r>
                      <m:r>
                        <a:rPr lang="id-ID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d-ID" b="1" i="1" smtClean="0">
                          <a:latin typeface="Cambria Math" panose="02040503050406030204" pitchFamily="18" charset="0"/>
                        </a:rPr>
                        <m:t>𝑳𝒎𝒅</m:t>
                      </m:r>
                      <m:r>
                        <a:rPr lang="id-ID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d-ID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id-ID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d-ID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num>
                            <m:den>
                              <m:r>
                                <a:rPr lang="id-ID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id-ID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d-ID" b="1" i="1" smtClean="0">
                              <a:latin typeface="Cambria Math" panose="02040503050406030204" pitchFamily="18" charset="0"/>
                            </a:rPr>
                            <m:t>𝑭𝒌</m:t>
                          </m:r>
                        </m:num>
                        <m:den>
                          <m:r>
                            <a:rPr lang="id-ID" b="1" i="1" smtClean="0">
                              <a:latin typeface="Cambria Math" panose="02040503050406030204" pitchFamily="18" charset="0"/>
                            </a:rPr>
                            <m:t>𝑭𝒎𝒅</m:t>
                          </m:r>
                        </m:den>
                      </m:f>
                      <m:r>
                        <a:rPr lang="id-ID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id-ID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𝑪𝒊</m:t>
                      </m:r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0" y="2118934"/>
                <a:ext cx="4836937" cy="79169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090121"/>
              </p:ext>
            </p:extLst>
          </p:nvPr>
        </p:nvGraphicFramePr>
        <p:xfrm>
          <a:off x="5100031" y="1427064"/>
          <a:ext cx="6790816" cy="4754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97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7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7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7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222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Kelas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Frekuensi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Tepi Kelas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Fk</a:t>
                      </a:r>
                      <a:r>
                        <a:rPr lang="id-ID" sz="1800" baseline="0" dirty="0"/>
                        <a:t> &lt;</a:t>
                      </a:r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222"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222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1</a:t>
                      </a:r>
                      <a:r>
                        <a:rPr lang="id-ID" sz="1800" baseline="0" dirty="0"/>
                        <a:t> – 20 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222"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20,5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222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21 – 40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222">
                <a:tc>
                  <a:txBody>
                    <a:bodyPr/>
                    <a:lstStyle/>
                    <a:p>
                      <a:pPr algn="ctr"/>
                      <a:endParaRPr lang="id-ID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40,5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370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41 – 60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222"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60,5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222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61 – 80</a:t>
                      </a:r>
                      <a:r>
                        <a:rPr lang="id-ID" sz="1800" baseline="0" dirty="0"/>
                        <a:t> 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222">
                <a:tc>
                  <a:txBody>
                    <a:bodyPr/>
                    <a:lstStyle/>
                    <a:p>
                      <a:pPr algn="ctr"/>
                      <a:endParaRPr lang="id-ID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80,5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222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81 – 100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222">
                <a:tc>
                  <a:txBody>
                    <a:bodyPr/>
                    <a:lstStyle/>
                    <a:p>
                      <a:pPr algn="ctr"/>
                      <a:endParaRPr lang="id-ID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100,5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222">
                <a:tc>
                  <a:txBody>
                    <a:bodyPr/>
                    <a:lstStyle/>
                    <a:p>
                      <a:pPr algn="ctr"/>
                      <a:endParaRPr lang="id-ID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2124" y="3258355"/>
            <a:ext cx="45149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L md 	= tepi kelas bawah kelas median </a:t>
            </a:r>
          </a:p>
          <a:p>
            <a:r>
              <a:rPr lang="id-ID" dirty="0"/>
              <a:t>N 	= Jumlah Frekuensi data </a:t>
            </a:r>
          </a:p>
          <a:p>
            <a:r>
              <a:rPr lang="id-ID" dirty="0"/>
              <a:t>F md 	= Frekuendi kelas median </a:t>
            </a:r>
          </a:p>
          <a:p>
            <a:r>
              <a:rPr lang="id-ID" dirty="0"/>
              <a:t>Fk 	= Frekuensi kumulatif kurang dari 	yang sesuai dengan tepi bawah 	kelas median </a:t>
            </a:r>
          </a:p>
          <a:p>
            <a:r>
              <a:rPr lang="id-ID" dirty="0"/>
              <a:t>Ci	= Interval Kelas </a:t>
            </a:r>
          </a:p>
        </p:txBody>
      </p:sp>
    </p:spTree>
    <p:extLst>
      <p:ext uri="{BB962C8B-B14F-4D97-AF65-F5344CB8AC3E}">
        <p14:creationId xmlns:p14="http://schemas.microsoft.com/office/powerpoint/2010/main" val="3936297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782" y="305875"/>
            <a:ext cx="3403308" cy="676275"/>
          </a:xfrm>
        </p:spPr>
        <p:txBody>
          <a:bodyPr/>
          <a:lstStyle/>
          <a:p>
            <a:r>
              <a:rPr lang="id-ID" dirty="0"/>
              <a:t>Next ...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13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154546" y="3252275"/>
                <a:ext cx="4772543" cy="1846732"/>
              </a:xfrm>
            </p:spPr>
            <p:txBody>
              <a:bodyPr/>
              <a:lstStyle/>
              <a:p>
                <a:r>
                  <a:rPr lang="id-ID" dirty="0"/>
                  <a:t>Jawab 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i="1">
                          <a:latin typeface="Cambria Math" panose="02040503050406030204" pitchFamily="18" charset="0"/>
                        </a:rPr>
                        <m:t>𝑴𝒅</m:t>
                      </m:r>
                      <m:r>
                        <a:rPr lang="id-ID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d-ID" b="1" i="1" smtClean="0"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id-ID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d-ID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id-ID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d-ID" b="1" i="1" smtClean="0"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num>
                            <m:den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d-ID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id-ID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id-ID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id-ID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id-ID" dirty="0"/>
              </a:p>
              <a:p>
                <a:r>
                  <a:rPr lang="id-ID" b="1" i="1" dirty="0">
                    <a:latin typeface="Cambria Math" panose="02040503050406030204" pitchFamily="18" charset="0"/>
                  </a:rPr>
                  <a:t>                   Md  =  </a:t>
                </a:r>
                <a:r>
                  <a:rPr lang="id-ID" b="1" dirty="0">
                    <a:latin typeface="Cambria Math" panose="02040503050406030204" pitchFamily="18" charset="0"/>
                  </a:rPr>
                  <a:t>49,5</a:t>
                </a:r>
                <a:endParaRPr lang="id-ID" dirty="0"/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154546" y="3252275"/>
                <a:ext cx="4772543" cy="1846732"/>
              </a:xfrm>
              <a:blipFill rotWithShape="0">
                <a:blip r:embed="rId2"/>
                <a:stretch>
                  <a:fillRect l="-1022" t="-331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44726"/>
              </p:ext>
            </p:extLst>
          </p:nvPr>
        </p:nvGraphicFramePr>
        <p:xfrm>
          <a:off x="5100031" y="1427064"/>
          <a:ext cx="6790816" cy="4754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97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7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7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7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222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Kelas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Frekuensi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Tepi Kelas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Fk</a:t>
                      </a:r>
                      <a:r>
                        <a:rPr lang="id-ID" sz="1800" baseline="0" dirty="0"/>
                        <a:t> &lt;</a:t>
                      </a:r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222"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222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1</a:t>
                      </a:r>
                      <a:r>
                        <a:rPr lang="id-ID" sz="1800" baseline="0" dirty="0"/>
                        <a:t> – 20 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222"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20,5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222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21 – 40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222">
                <a:tc>
                  <a:txBody>
                    <a:bodyPr/>
                    <a:lstStyle/>
                    <a:p>
                      <a:pPr algn="ctr"/>
                      <a:endParaRPr lang="id-ID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40,5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370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41 – 60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222"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60,5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222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61 – 80</a:t>
                      </a:r>
                      <a:r>
                        <a:rPr lang="id-ID" sz="1800" baseline="0" dirty="0"/>
                        <a:t> 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222">
                <a:tc>
                  <a:txBody>
                    <a:bodyPr/>
                    <a:lstStyle/>
                    <a:p>
                      <a:pPr algn="ctr"/>
                      <a:endParaRPr lang="id-ID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80,5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222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81 – 100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222">
                <a:tc>
                  <a:txBody>
                    <a:bodyPr/>
                    <a:lstStyle/>
                    <a:p>
                      <a:pPr algn="ctr"/>
                      <a:endParaRPr lang="id-ID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100,5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222">
                <a:tc>
                  <a:txBody>
                    <a:bodyPr/>
                    <a:lstStyle/>
                    <a:p>
                      <a:pPr algn="ctr"/>
                      <a:endParaRPr lang="id-ID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4"/>
              <p:cNvSpPr txBox="1">
                <a:spLocks/>
              </p:cNvSpPr>
              <p:nvPr/>
            </p:nvSpPr>
            <p:spPr>
              <a:xfrm>
                <a:off x="0" y="2118934"/>
                <a:ext cx="4836937" cy="7916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800" b="1" i="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i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i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i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i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i="1" smtClean="0">
                          <a:latin typeface="Cambria Math" panose="02040503050406030204" pitchFamily="18" charset="0"/>
                        </a:rPr>
                        <m:t>𝑴𝒅</m:t>
                      </m:r>
                      <m:r>
                        <a:rPr lang="id-ID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d-ID" i="1" smtClean="0">
                          <a:latin typeface="Cambria Math" panose="02040503050406030204" pitchFamily="18" charset="0"/>
                        </a:rPr>
                        <m:t>𝑳𝒎𝒅</m:t>
                      </m:r>
                      <m:r>
                        <a:rPr lang="id-ID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d-ID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id-ID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d-ID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num>
                            <m:den>
                              <m:r>
                                <a:rPr lang="id-ID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id-ID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d-ID" i="1" smtClean="0">
                              <a:latin typeface="Cambria Math" panose="02040503050406030204" pitchFamily="18" charset="0"/>
                            </a:rPr>
                            <m:t>𝑭𝒌</m:t>
                          </m:r>
                        </m:num>
                        <m:den>
                          <m:r>
                            <a:rPr lang="id-ID" i="1" smtClean="0">
                              <a:latin typeface="Cambria Math" panose="02040503050406030204" pitchFamily="18" charset="0"/>
                            </a:rPr>
                            <m:t>𝑭𝒎𝒅</m:t>
                          </m:r>
                        </m:den>
                      </m:f>
                      <m:r>
                        <a:rPr lang="id-ID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id-ID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𝑪𝒊</m:t>
                      </m:r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8" name="Tex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18934"/>
                <a:ext cx="4836937" cy="7916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2010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14" y="1012110"/>
            <a:ext cx="7470001" cy="782638"/>
          </a:xfrm>
        </p:spPr>
        <p:txBody>
          <a:bodyPr>
            <a:normAutofit/>
          </a:bodyPr>
          <a:lstStyle/>
          <a:p>
            <a:r>
              <a:rPr lang="id-ID" dirty="0"/>
              <a:t>MODUS </a:t>
            </a:r>
            <a:endParaRPr lang="ru-RU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A95CB00-346A-4BCB-AB0E-28FBDAD2E1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1114" y="2374900"/>
            <a:ext cx="4959477" cy="701675"/>
          </a:xfrm>
        </p:spPr>
        <p:txBody>
          <a:bodyPr/>
          <a:lstStyle/>
          <a:p>
            <a:pPr algn="just"/>
            <a:r>
              <a:rPr lang="id-ID" sz="1600" dirty="0"/>
              <a:t>Modus adalah item yang memiliki frekuensi tertinggi pada suatu data atau nilai yang sering muncul. </a:t>
            </a:r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D2790B-AC76-457A-BCB5-3E68F230ED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6041" y="5399115"/>
            <a:ext cx="4548187" cy="1266689"/>
          </a:xfrm>
        </p:spPr>
        <p:txBody>
          <a:bodyPr>
            <a:normAutofit fontScale="92500" lnSpcReduction="20000"/>
          </a:bodyPr>
          <a:lstStyle/>
          <a:p>
            <a:r>
              <a:rPr lang="id-ID" dirty="0"/>
              <a:t>L mo 	= Tebi Bawah kelas modus </a:t>
            </a:r>
          </a:p>
          <a:p>
            <a:r>
              <a:rPr lang="id-ID" dirty="0"/>
              <a:t>d1 	= Frekuensi kelas modus dikurangi 	frekuensi 	kelas sebelum kelas modus </a:t>
            </a:r>
          </a:p>
          <a:p>
            <a:r>
              <a:rPr lang="id-ID" dirty="0"/>
              <a:t>d2 	= Frekuensi kelas modus dikurangi 	frekuensi 	kelas sesudah modus </a:t>
            </a:r>
          </a:p>
          <a:p>
            <a:r>
              <a:rPr lang="id-ID" dirty="0"/>
              <a:t>Ci 	= Interval Kelas 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53869" y="3591513"/>
            <a:ext cx="4640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Rumus yang digunakan untuk yang sudah dikelompokkan adalah 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26" b="23226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4"/>
              <p:cNvSpPr txBox="1">
                <a:spLocks/>
              </p:cNvSpPr>
              <p:nvPr/>
            </p:nvSpPr>
            <p:spPr>
              <a:xfrm>
                <a:off x="399245" y="4369764"/>
                <a:ext cx="4836937" cy="7916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800" b="1" i="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i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i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i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i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id-ID" b="1" i="1" smtClean="0">
                          <a:latin typeface="Cambria Math" panose="02040503050406030204" pitchFamily="18" charset="0"/>
                        </a:rPr>
                        <m:t>𝒐</m:t>
                      </m:r>
                      <m:r>
                        <a:rPr lang="id-ID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d-ID" i="1" smtClean="0">
                          <a:latin typeface="Cambria Math" panose="02040503050406030204" pitchFamily="18" charset="0"/>
                        </a:rPr>
                        <m:t>𝑳𝒎</m:t>
                      </m:r>
                      <m:r>
                        <a:rPr lang="id-ID" b="1" i="1" smtClean="0">
                          <a:latin typeface="Cambria Math" panose="02040503050406030204" pitchFamily="18" charset="0"/>
                        </a:rPr>
                        <m:t>𝒐</m:t>
                      </m:r>
                      <m:r>
                        <a:rPr lang="id-ID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b="1" i="1" smtClean="0">
                          <a:latin typeface="Cambria Math" panose="02040503050406030204" pitchFamily="18" charset="0"/>
                        </a:rPr>
                        <m:t>𝑪𝒊</m:t>
                      </m:r>
                      <m:r>
                        <a:rPr lang="id-ID" b="1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d-ID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id-ID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id-ID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id-ID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id-ID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d-ID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id-ID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12" name="Tex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45" y="4369764"/>
                <a:ext cx="4836937" cy="7916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081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781" y="305875"/>
            <a:ext cx="4271711" cy="676275"/>
          </a:xfrm>
        </p:spPr>
        <p:txBody>
          <a:bodyPr>
            <a:normAutofit fontScale="90000"/>
          </a:bodyPr>
          <a:lstStyle/>
          <a:p>
            <a:r>
              <a:rPr lang="id-ID" dirty="0"/>
              <a:t>CONTOH MODUS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15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154546" y="3252275"/>
                <a:ext cx="4772543" cy="1846732"/>
              </a:xfrm>
            </p:spPr>
            <p:txBody>
              <a:bodyPr/>
              <a:lstStyle/>
              <a:p>
                <a:r>
                  <a:rPr lang="id-ID" dirty="0"/>
                  <a:t>Jawab :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𝑴𝒐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b="1" i="1" smtClean="0">
                        <a:latin typeface="Cambria Math" panose="02040503050406030204" pitchFamily="18" charset="0"/>
                      </a:rPr>
                      <m:t>𝟒𝟎</m:t>
                    </m:r>
                    <m:r>
                      <a:rPr lang="id-ID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d-ID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b="1" i="1" smtClean="0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id-ID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d-ID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id-ID" dirty="0"/>
              </a:p>
              <a:p>
                <a:r>
                  <a:rPr lang="id-ID" dirty="0"/>
                  <a:t>	Mo = 40,5 + 8 </a:t>
                </a:r>
              </a:p>
              <a:p>
                <a:r>
                  <a:rPr lang="id-ID" dirty="0"/>
                  <a:t>	Mo = 48,5 </a:t>
                </a:r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154546" y="3252275"/>
                <a:ext cx="4772543" cy="1846732"/>
              </a:xfrm>
              <a:blipFill rotWithShape="0">
                <a:blip r:embed="rId2"/>
                <a:stretch>
                  <a:fillRect l="-1022" t="-33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267597"/>
              </p:ext>
            </p:extLst>
          </p:nvPr>
        </p:nvGraphicFramePr>
        <p:xfrm>
          <a:off x="8615965" y="1131790"/>
          <a:ext cx="3153894" cy="2595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76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Nilai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Frekuensi</a:t>
                      </a:r>
                      <a:r>
                        <a:rPr lang="id-ID" baseline="0" dirty="0"/>
                        <a:t> 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 – 20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21 –</a:t>
                      </a:r>
                      <a:r>
                        <a:rPr lang="id-ID" baseline="0" dirty="0"/>
                        <a:t> 40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41 – 60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61 – 80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81 – 100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4"/>
              <p:cNvSpPr txBox="1">
                <a:spLocks/>
              </p:cNvSpPr>
              <p:nvPr/>
            </p:nvSpPr>
            <p:spPr>
              <a:xfrm>
                <a:off x="-218941" y="2157667"/>
                <a:ext cx="4836937" cy="7916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800" b="1" i="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i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i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i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i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id-ID" b="1" i="1" smtClean="0">
                          <a:latin typeface="Cambria Math" panose="02040503050406030204" pitchFamily="18" charset="0"/>
                        </a:rPr>
                        <m:t>𝒐</m:t>
                      </m:r>
                      <m:r>
                        <a:rPr lang="id-ID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d-ID" i="1" smtClean="0">
                          <a:latin typeface="Cambria Math" panose="02040503050406030204" pitchFamily="18" charset="0"/>
                        </a:rPr>
                        <m:t>𝑳𝒎</m:t>
                      </m:r>
                      <m:r>
                        <a:rPr lang="id-ID" b="1" i="1" smtClean="0">
                          <a:latin typeface="Cambria Math" panose="02040503050406030204" pitchFamily="18" charset="0"/>
                        </a:rPr>
                        <m:t>𝒐</m:t>
                      </m:r>
                      <m:r>
                        <a:rPr lang="id-ID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b="1" i="1" smtClean="0">
                          <a:latin typeface="Cambria Math" panose="02040503050406030204" pitchFamily="18" charset="0"/>
                        </a:rPr>
                        <m:t>𝑪𝒊</m:t>
                      </m:r>
                      <m:r>
                        <a:rPr lang="id-ID" b="1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d-ID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id-ID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id-ID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id-ID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id-ID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d-ID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id-ID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9" name="Tex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8941" y="2157667"/>
                <a:ext cx="4836937" cy="7916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795492" y="1275008"/>
            <a:ext cx="25886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Diketahui : </a:t>
            </a:r>
          </a:p>
          <a:p>
            <a:r>
              <a:rPr lang="id-ID" dirty="0"/>
              <a:t>d1 	= 10 – 6 = 4 </a:t>
            </a:r>
          </a:p>
          <a:p>
            <a:r>
              <a:rPr lang="id-ID" dirty="0"/>
              <a:t>d2	= 10 – 4 = 6</a:t>
            </a:r>
          </a:p>
          <a:p>
            <a:r>
              <a:rPr lang="id-ID" dirty="0"/>
              <a:t>Lmo 	= 40,5 </a:t>
            </a:r>
          </a:p>
          <a:p>
            <a:r>
              <a:rPr lang="id-ID" dirty="0"/>
              <a:t>Ci 	= 20</a:t>
            </a:r>
          </a:p>
        </p:txBody>
      </p:sp>
    </p:spTree>
    <p:extLst>
      <p:ext uri="{BB962C8B-B14F-4D97-AF65-F5344CB8AC3E}">
        <p14:creationId xmlns:p14="http://schemas.microsoft.com/office/powerpoint/2010/main" val="3227183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D24B6-BECF-4BE6-9971-53768392C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pic>
        <p:nvPicPr>
          <p:cNvPr id="16" name="Picture Placeholder 15" descr="Scenic View of Beach">
            <a:extLst>
              <a:ext uri="{FF2B5EF4-FFF2-40B4-BE49-F238E27FC236}">
                <a16:creationId xmlns:a16="http://schemas.microsoft.com/office/drawing/2014/main" id="{9AE9B74E-83A6-4E11-8B41-300A1531853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32866" r="20338"/>
          <a:stretch/>
        </p:blipFill>
        <p:spPr>
          <a:xfrm>
            <a:off x="5245189" y="1"/>
            <a:ext cx="6943003" cy="5934621"/>
          </a:xfrm>
        </p:spPr>
      </p:pic>
    </p:spTree>
    <p:extLst>
      <p:ext uri="{BB962C8B-B14F-4D97-AF65-F5344CB8AC3E}">
        <p14:creationId xmlns:p14="http://schemas.microsoft.com/office/powerpoint/2010/main" val="1316663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PENGERTIAN NILAI SENTRAL </a:t>
            </a:r>
            <a:endParaRPr lang="ru-RU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8F92ECC-81D7-46DF-AF27-3388655CE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7137614" cy="496223"/>
          </a:xfrm>
        </p:spPr>
        <p:txBody>
          <a:bodyPr>
            <a:normAutofit fontScale="92500" lnSpcReduction="20000"/>
          </a:bodyPr>
          <a:lstStyle/>
          <a:p>
            <a:r>
              <a:rPr lang="id-ID" dirty="0"/>
              <a:t>Nilai Sentral atau nilai tendensi pusat adalah suatu nilai yang mewakili semua nilai observasi dalam suatu data. </a:t>
            </a:r>
            <a:endParaRPr lang="ru-R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5E4C005-CB50-4CBB-83F0-3393A7AC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0" b="34920"/>
          <a:stretch>
            <a:fillRect/>
          </a:stretch>
        </p:blipFill>
        <p:spPr>
          <a:xfrm>
            <a:off x="3850783" y="2413104"/>
            <a:ext cx="8706767" cy="2549580"/>
          </a:xfrm>
        </p:spPr>
      </p:pic>
      <p:sp>
        <p:nvSpPr>
          <p:cNvPr id="6" name="TextBox 5"/>
          <p:cNvSpPr txBox="1"/>
          <p:nvPr/>
        </p:nvSpPr>
        <p:spPr>
          <a:xfrm>
            <a:off x="912412" y="2373273"/>
            <a:ext cx="61838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solidFill>
                  <a:schemeClr val="accent3">
                    <a:lumMod val="75000"/>
                  </a:schemeClr>
                </a:solidFill>
              </a:rPr>
              <a:t>Beberapa macam nilai sentral yang umum dipakai adalah : </a:t>
            </a:r>
          </a:p>
          <a:p>
            <a:pPr marL="342900" indent="-342900">
              <a:buAutoNum type="arabicPeriod"/>
            </a:pPr>
            <a:r>
              <a:rPr lang="id-ID" dirty="0">
                <a:solidFill>
                  <a:schemeClr val="accent3">
                    <a:lumMod val="75000"/>
                  </a:schemeClr>
                </a:solidFill>
              </a:rPr>
              <a:t>Rata-rata hitung (Mean)</a:t>
            </a:r>
          </a:p>
          <a:p>
            <a:pPr marL="342900" indent="-342900">
              <a:buAutoNum type="arabicPeriod"/>
            </a:pPr>
            <a:r>
              <a:rPr lang="id-ID" dirty="0">
                <a:solidFill>
                  <a:schemeClr val="accent3">
                    <a:lumMod val="75000"/>
                  </a:schemeClr>
                </a:solidFill>
              </a:rPr>
              <a:t>Rata-rata hitung tertimbang </a:t>
            </a:r>
          </a:p>
          <a:p>
            <a:pPr marL="342900" indent="-342900">
              <a:buAutoNum type="arabicPeriod"/>
            </a:pPr>
            <a:r>
              <a:rPr lang="id-ID" dirty="0">
                <a:solidFill>
                  <a:schemeClr val="accent3">
                    <a:lumMod val="75000"/>
                  </a:schemeClr>
                </a:solidFill>
              </a:rPr>
              <a:t>Median </a:t>
            </a:r>
          </a:p>
          <a:p>
            <a:pPr marL="342900" indent="-342900">
              <a:buAutoNum type="arabicPeriod"/>
            </a:pPr>
            <a:r>
              <a:rPr lang="id-ID" dirty="0">
                <a:solidFill>
                  <a:schemeClr val="accent3">
                    <a:lumMod val="75000"/>
                  </a:schemeClr>
                </a:solidFill>
              </a:rPr>
              <a:t>Modus </a:t>
            </a:r>
          </a:p>
        </p:txBody>
      </p:sp>
    </p:spTree>
    <p:extLst>
      <p:ext uri="{BB962C8B-B14F-4D97-AF65-F5344CB8AC3E}">
        <p14:creationId xmlns:p14="http://schemas.microsoft.com/office/powerpoint/2010/main" val="2287211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RATA-RATA HITUNG (MEAN)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838193" cy="701675"/>
          </a:xfrm>
        </p:spPr>
        <p:txBody>
          <a:bodyPr/>
          <a:lstStyle/>
          <a:p>
            <a:r>
              <a:rPr lang="id-ID" dirty="0"/>
              <a:t>Rata-rata hitung (mean) dapat dihitung dari dua macam data yaitu data yang belum/tidak dikelompokkan seperti raw data dan data yang telah dikelompokkan seperti distribusi frekuensi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F92D8-1371-40FE-AB90-C65DFF928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5307" y="2959593"/>
            <a:ext cx="5228823" cy="365125"/>
          </a:xfrm>
        </p:spPr>
        <p:txBody>
          <a:bodyPr>
            <a:noAutofit/>
          </a:bodyPr>
          <a:lstStyle/>
          <a:p>
            <a:r>
              <a:rPr lang="id-ID" sz="1800" dirty="0"/>
              <a:t>MEAN dari data yang belum dikelompokkan</a:t>
            </a:r>
            <a:endParaRPr lang="ru-RU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B0CA970E-796E-4258-8457-D1CEF7B4B866}"/>
                  </a:ext>
                </a:extLst>
              </p:cNvPr>
              <p:cNvSpPr>
                <a:spLocks noGrp="1"/>
              </p:cNvSpPr>
              <p:nvPr>
                <p:ph type="body" idx="20"/>
              </p:nvPr>
            </p:nvSpPr>
            <p:spPr>
              <a:xfrm>
                <a:off x="811311" y="3294245"/>
                <a:ext cx="4365625" cy="389741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id-ID" sz="3600" dirty="0"/>
                  <a:t>Ẋ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3600" i="1">
                            <a:latin typeface="Cambria Math" panose="02040503050406030204" pitchFamily="18" charset="0"/>
                          </a:rPr>
                          <m:t>Ʃ</m:t>
                        </m:r>
                        <m:r>
                          <a:rPr lang="id-ID" sz="3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id-ID" sz="36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id-ID" sz="3600" dirty="0"/>
              </a:p>
            </p:txBody>
          </p:sp>
        </mc:Choice>
        <mc:Fallback xmlns="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xmlns="" id="{B0CA970E-796E-4258-8457-D1CEF7B4B8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0"/>
              </p:nvPr>
            </p:nvSpPr>
            <p:spPr>
              <a:xfrm>
                <a:off x="811311" y="3294245"/>
                <a:ext cx="4365625" cy="389741"/>
              </a:xfrm>
              <a:blipFill rotWithShape="0">
                <a:blip r:embed="rId2"/>
                <a:stretch>
                  <a:fillRect t="-9375" b="-13750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AB4F18-AE38-4488-9473-A828459DA8A4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155959" y="2959593"/>
            <a:ext cx="5396389" cy="365125"/>
          </a:xfrm>
        </p:spPr>
        <p:txBody>
          <a:bodyPr>
            <a:normAutofit fontScale="77500" lnSpcReduction="20000"/>
          </a:bodyPr>
          <a:lstStyle/>
          <a:p>
            <a:r>
              <a:rPr lang="id-ID" dirty="0"/>
              <a:t>MEAN dari data yang sudah dikelompokkan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Placeholder 16">
                <a:extLst>
                  <a:ext uri="{FF2B5EF4-FFF2-40B4-BE49-F238E27FC236}">
                    <a16:creationId xmlns:a16="http://schemas.microsoft.com/office/drawing/2014/main" id="{663B63A5-075F-4429-8F7A-8E50D3497170}"/>
                  </a:ext>
                </a:extLst>
              </p:cNvPr>
              <p:cNvSpPr>
                <a:spLocks noGrp="1"/>
              </p:cNvSpPr>
              <p:nvPr>
                <p:ph type="body" sz="quarter" idx="21"/>
              </p:nvPr>
            </p:nvSpPr>
            <p:spPr>
              <a:xfrm>
                <a:off x="5973985" y="3294245"/>
                <a:ext cx="4365625" cy="80754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id-ID" sz="3200" dirty="0"/>
                  <a:t>Ẋ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3200" i="1">
                            <a:latin typeface="Cambria Math" panose="02040503050406030204" pitchFamily="18" charset="0"/>
                          </a:rPr>
                          <m:t>Ʃ</m:t>
                        </m:r>
                        <m:d>
                          <m:dPr>
                            <m:ctrlPr>
                              <a:rPr lang="id-ID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d-ID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id-ID" sz="3200" b="0" i="1" smtClean="0">
                                <a:latin typeface="Cambria Math" panose="02040503050406030204" pitchFamily="18" charset="0"/>
                              </a:rPr>
                              <m:t>.  </m:t>
                            </m:r>
                            <m:r>
                              <a:rPr lang="id-ID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id-ID" sz="32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id-ID" sz="1800" dirty="0"/>
              </a:p>
              <a:p>
                <a:pPr marL="0" indent="0">
                  <a:buNone/>
                </a:pPr>
                <a:endParaRPr lang="ru-RU" sz="1800" dirty="0"/>
              </a:p>
            </p:txBody>
          </p:sp>
        </mc:Choice>
        <mc:Fallback xmlns="">
          <p:sp>
            <p:nvSpPr>
              <p:cNvPr id="17" name="Text Placeholder 16">
                <a:extLst>
                  <a:ext uri="{FF2B5EF4-FFF2-40B4-BE49-F238E27FC236}">
                    <a16:creationId xmlns:a16="http://schemas.microsoft.com/office/drawing/2014/main" xmlns="" id="{663B63A5-075F-4429-8F7A-8E50D34971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1"/>
              </p:nvPr>
            </p:nvSpPr>
            <p:spPr>
              <a:xfrm>
                <a:off x="5973985" y="3294245"/>
                <a:ext cx="4365625" cy="807544"/>
              </a:xfrm>
              <a:blipFill rotWithShape="0">
                <a:blip r:embed="rId3"/>
                <a:stretch>
                  <a:fillRect t="-1504" b="-451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935865" y="446105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dirty="0"/>
              <a:t>Ẋ 	= Rata-rata hitung </a:t>
            </a:r>
          </a:p>
          <a:p>
            <a:r>
              <a:rPr lang="id-ID" dirty="0"/>
              <a:t>Ʃx	= Jumlah semua nilai observasi </a:t>
            </a:r>
          </a:p>
          <a:p>
            <a:endParaRPr lang="id-ID" dirty="0"/>
          </a:p>
          <a:p>
            <a:r>
              <a:rPr lang="id-ID" dirty="0"/>
              <a:t>n	= Jumlah item observasi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6182955" y="446105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dirty="0"/>
              <a:t>Ẋ 	= Rata-rata hitung </a:t>
            </a:r>
          </a:p>
          <a:p>
            <a:r>
              <a:rPr lang="id-ID" dirty="0"/>
              <a:t>f	= frekuensi </a:t>
            </a:r>
          </a:p>
          <a:p>
            <a:r>
              <a:rPr lang="id-ID" dirty="0"/>
              <a:t>x	= titik tengah kelas tertentu </a:t>
            </a:r>
          </a:p>
          <a:p>
            <a:endParaRPr lang="id-ID" dirty="0"/>
          </a:p>
          <a:p>
            <a:r>
              <a:rPr lang="id-ID" dirty="0"/>
              <a:t>n	= Jumlah item observasi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500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966158" cy="945498"/>
          </a:xfrm>
        </p:spPr>
        <p:txBody>
          <a:bodyPr>
            <a:normAutofit fontScale="90000"/>
          </a:bodyPr>
          <a:lstStyle/>
          <a:p>
            <a:r>
              <a:rPr lang="id-ID" dirty="0"/>
              <a:t>Contoh Mean dari data yang belum dikelompokkan 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431CC7-E576-44E9-B0ED-A55CB196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4</a:t>
            </a:fld>
            <a:endParaRPr lang="ru-R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966935"/>
              </p:ext>
            </p:extLst>
          </p:nvPr>
        </p:nvGraphicFramePr>
        <p:xfrm>
          <a:off x="1851696" y="2355283"/>
          <a:ext cx="8128002" cy="741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1005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1006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1008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1009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68946" y="3670479"/>
                <a:ext cx="9994006" cy="1050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dirty="0"/>
                  <a:t>Maka rata-rata hitungnya adalah : </a:t>
                </a:r>
              </a:p>
              <a:p>
                <a:endParaRPr lang="id-ID" dirty="0"/>
              </a:p>
              <a:p>
                <a:r>
                  <a:rPr lang="id-ID" dirty="0"/>
                  <a:t>Ẋ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(1000+1005+1100+1001+1000+1000+1004+1006+1008+1009+1001+1010)</m:t>
                        </m:r>
                      </m:num>
                      <m:den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id-ID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946" y="3670479"/>
                <a:ext cx="9994006" cy="1050352"/>
              </a:xfrm>
              <a:prstGeom prst="rect">
                <a:avLst/>
              </a:prstGeom>
              <a:blipFill rotWithShape="0">
                <a:blip r:embed="rId2"/>
                <a:stretch>
                  <a:fillRect l="-488" t="-2907" b="-290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8946" y="4881093"/>
                <a:ext cx="7817477" cy="1151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800" dirty="0"/>
                  <a:t>Ẋ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12144</m:t>
                        </m:r>
                        <m:r>
                          <a:rPr lang="id-ID" sz="28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id-ID" sz="28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id-ID" sz="2800" dirty="0"/>
              </a:p>
              <a:p>
                <a:r>
                  <a:rPr lang="id-ID" sz="2800" dirty="0"/>
                  <a:t>Ẋ = 1012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946" y="4881093"/>
                <a:ext cx="7817477" cy="1151662"/>
              </a:xfrm>
              <a:prstGeom prst="rect">
                <a:avLst/>
              </a:prstGeom>
              <a:blipFill rotWithShape="0">
                <a:blip r:embed="rId3"/>
                <a:stretch>
                  <a:fillRect l="-1559" b="-1375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5</a:t>
            </a:fld>
            <a:endParaRPr lang="ru-R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676808"/>
              </p:ext>
            </p:extLst>
          </p:nvPr>
        </p:nvGraphicFramePr>
        <p:xfrm>
          <a:off x="838200" y="1825625"/>
          <a:ext cx="10515600" cy="2966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Kelas (Score)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Frekuensi (f)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Titik tengah (x)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f.x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400 – 439 </a:t>
                      </a:r>
                      <a:r>
                        <a:rPr lang="id-ID" baseline="0" dirty="0"/>
                        <a:t> 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419,5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839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440 – 479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459,5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2</a:t>
                      </a:r>
                      <a:r>
                        <a:rPr lang="en-US" dirty="0"/>
                        <a:t>2</a:t>
                      </a:r>
                      <a:r>
                        <a:rPr lang="id-ID" dirty="0"/>
                        <a:t>97,5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480 – 519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499,5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2497,5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520 – 559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539,5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1618,5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560 – 599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579,5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2318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600</a:t>
                      </a:r>
                      <a:r>
                        <a:rPr lang="id-ID" baseline="0" dirty="0"/>
                        <a:t> – 639 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619,5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619,5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d-ID" dirty="0"/>
                        <a:t> n = 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10190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636876" cy="945498"/>
          </a:xfrm>
        </p:spPr>
        <p:txBody>
          <a:bodyPr>
            <a:normAutofit fontScale="90000"/>
          </a:bodyPr>
          <a:lstStyle/>
          <a:p>
            <a:r>
              <a:rPr lang="id-ID" dirty="0"/>
              <a:t>MEAN dari data yang sudah dikelompokkan</a:t>
            </a:r>
            <a:br>
              <a:rPr lang="ru-RU" dirty="0"/>
            </a:br>
            <a:endParaRPr lang="id-ID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676172" y="5022372"/>
                <a:ext cx="6541327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800" dirty="0"/>
                  <a:t>Ẋ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10190</m:t>
                        </m:r>
                      </m:num>
                      <m:den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id-ID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172" y="5022372"/>
                <a:ext cx="6541327" cy="704295"/>
              </a:xfrm>
              <a:prstGeom prst="rect">
                <a:avLst/>
              </a:prstGeom>
              <a:blipFill>
                <a:blip r:embed="rId2"/>
                <a:stretch>
                  <a:fillRect l="-1938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676172" y="5802443"/>
            <a:ext cx="3205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/>
              <a:t>Ẋ = 509,5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6">
                <a:extLst>
                  <a:ext uri="{FF2B5EF4-FFF2-40B4-BE49-F238E27FC236}">
                    <a16:creationId xmlns:a16="http://schemas.microsoft.com/office/drawing/2014/main" id="{BD6F8C6F-C34E-22B1-1EFC-DC70FDA56F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494" y="5350329"/>
                <a:ext cx="4365625" cy="80754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id-ID" sz="3200" dirty="0"/>
                  <a:t>Ẋ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3200" i="1">
                            <a:latin typeface="Cambria Math" panose="02040503050406030204" pitchFamily="18" charset="0"/>
                          </a:rPr>
                          <m:t>Ʃ</m:t>
                        </m:r>
                        <m:d>
                          <m:dPr>
                            <m:ctrlPr>
                              <a:rPr lang="id-ID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d-ID" sz="320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id-ID" sz="3200" i="1" smtClean="0">
                                <a:latin typeface="Cambria Math" panose="02040503050406030204" pitchFamily="18" charset="0"/>
                              </a:rPr>
                              <m:t>.  </m:t>
                            </m:r>
                            <m:r>
                              <a:rPr lang="id-ID" sz="32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id-ID" sz="32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id-ID" sz="1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ru-RU" sz="1800" dirty="0"/>
              </a:p>
            </p:txBody>
          </p:sp>
        </mc:Choice>
        <mc:Fallback>
          <p:sp>
            <p:nvSpPr>
              <p:cNvPr id="2" name="Text Placeholder 16">
                <a:extLst>
                  <a:ext uri="{FF2B5EF4-FFF2-40B4-BE49-F238E27FC236}">
                    <a16:creationId xmlns:a16="http://schemas.microsoft.com/office/drawing/2014/main" id="{BD6F8C6F-C34E-22B1-1EFC-DC70FDA56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94" y="5350329"/>
                <a:ext cx="4365625" cy="807544"/>
              </a:xfrm>
              <a:prstGeom prst="rect">
                <a:avLst/>
              </a:prstGeom>
              <a:blipFill>
                <a:blip r:embed="rId3"/>
                <a:stretch>
                  <a:fillRect t="-3125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>
            <a:extLst>
              <a:ext uri="{FF2B5EF4-FFF2-40B4-BE49-F238E27FC236}">
                <a16:creationId xmlns:a16="http://schemas.microsoft.com/office/drawing/2014/main" id="{05F5F130-F1FC-0D6B-5B8D-AC16A2A44D26}"/>
              </a:ext>
            </a:extLst>
          </p:cNvPr>
          <p:cNvSpPr/>
          <p:nvPr/>
        </p:nvSpPr>
        <p:spPr>
          <a:xfrm>
            <a:off x="3622876" y="5532699"/>
            <a:ext cx="567159" cy="284120"/>
          </a:xfrm>
          <a:prstGeom prst="righ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713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6</a:t>
            </a:fld>
            <a:endParaRPr lang="ru-R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636876" cy="945498"/>
          </a:xfrm>
        </p:spPr>
        <p:txBody>
          <a:bodyPr>
            <a:normAutofit fontScale="90000"/>
          </a:bodyPr>
          <a:lstStyle/>
          <a:p>
            <a:r>
              <a:rPr lang="id-ID" dirty="0"/>
              <a:t>MEAN dari data yang sudah dikelompokkan</a:t>
            </a:r>
            <a:br>
              <a:rPr lang="ru-RU" dirty="0"/>
            </a:b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4326913"/>
                <a:ext cx="10379299" cy="734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800" dirty="0"/>
                  <a:t>Ẋ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id-ID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d-ID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d>
                          <m:dPr>
                            <m:ctrlPr>
                              <a:rPr lang="id-ID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d-ID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d>
                          <m:dPr>
                            <m:ctrlPr>
                              <a:rPr lang="id-ID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d-ID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  <m:d>
                          <m:dPr>
                            <m:ctrlPr>
                              <a:rPr lang="id-ID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d-ID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+3(0)</m:t>
                        </m:r>
                      </m:num>
                      <m:den>
                        <m:r>
                          <a:rPr lang="id-ID" sz="2800" b="0" i="1" smtClean="0">
                            <a:latin typeface="Cambria Math" panose="02040503050406030204" pitchFamily="18" charset="0"/>
                          </a:rPr>
                          <m:t>4+2+2+1+3</m:t>
                        </m:r>
                      </m:den>
                    </m:f>
                  </m:oMath>
                </a14:m>
                <a:endParaRPr lang="id-ID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26913"/>
                <a:ext cx="10379299" cy="734240"/>
              </a:xfrm>
              <a:prstGeom prst="rect">
                <a:avLst/>
              </a:prstGeom>
              <a:blipFill rotWithShape="0">
                <a:blip r:embed="rId2"/>
                <a:stretch>
                  <a:fillRect l="-1234" b="-916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38200" y="5177376"/>
            <a:ext cx="3205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/>
              <a:t>Ẋ = 2,25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114663"/>
              </p:ext>
            </p:extLst>
          </p:nvPr>
        </p:nvGraphicFramePr>
        <p:xfrm>
          <a:off x="838200" y="1825625"/>
          <a:ext cx="10515600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Mata Kuliah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Bobot SKS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Hasil Ujian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Statistik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A =</a:t>
                      </a:r>
                      <a:r>
                        <a:rPr lang="id-ID" baseline="0" dirty="0"/>
                        <a:t> </a:t>
                      </a:r>
                      <a:r>
                        <a:rPr lang="id-ID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Bahasa Inggris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B =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Pancasila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C</a:t>
                      </a:r>
                      <a:r>
                        <a:rPr lang="id-ID" baseline="0" dirty="0"/>
                        <a:t> = 2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Komputer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D =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Manajemen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E = 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615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14" y="1012110"/>
            <a:ext cx="7470001" cy="782638"/>
          </a:xfrm>
        </p:spPr>
        <p:txBody>
          <a:bodyPr>
            <a:normAutofit fontScale="90000"/>
          </a:bodyPr>
          <a:lstStyle/>
          <a:p>
            <a:r>
              <a:rPr lang="id-ID" dirty="0"/>
              <a:t>RATA-RATA HITUNG TERTIMBANG</a:t>
            </a:r>
            <a:endParaRPr lang="ru-RU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A95CB00-346A-4BCB-AB0E-28FBDAD2E1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1114" y="2374900"/>
            <a:ext cx="4959477" cy="701675"/>
          </a:xfrm>
        </p:spPr>
        <p:txBody>
          <a:bodyPr/>
          <a:lstStyle/>
          <a:p>
            <a:pPr algn="just"/>
            <a:r>
              <a:rPr lang="id-ID" sz="1600" dirty="0"/>
              <a:t>Rata-rata hitung tertimbang digunakan untuk menghitung rata-rata pada data yang mengandung unsur variabel timbangan (weighted)  </a:t>
            </a:r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D2790B-AC76-457A-BCB5-3E68F230ED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6041" y="5399115"/>
            <a:ext cx="4548187" cy="1266689"/>
          </a:xfrm>
        </p:spPr>
        <p:txBody>
          <a:bodyPr/>
          <a:lstStyle/>
          <a:p>
            <a:r>
              <a:rPr lang="id-ID" dirty="0"/>
              <a:t>Ẋw 	= Rata-rata tertimbang </a:t>
            </a:r>
          </a:p>
          <a:p>
            <a:r>
              <a:rPr lang="id-ID" dirty="0"/>
              <a:t>w	= Timbangan </a:t>
            </a:r>
          </a:p>
          <a:p>
            <a:r>
              <a:rPr lang="id-ID" dirty="0"/>
              <a:t>x	= nilai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26" b="23226"/>
          <a:stretch>
            <a:fillRect/>
          </a:stretch>
        </p:blipFill>
        <p:spPr>
          <a:xfrm>
            <a:off x="5770592" y="1623219"/>
            <a:ext cx="6421408" cy="343842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Placeholder 14"/>
              <p:cNvSpPr>
                <a:spLocks noGrp="1"/>
              </p:cNvSpPr>
              <p:nvPr>
                <p:ph type="body" sz="quarter" idx="17"/>
              </p:nvPr>
            </p:nvSpPr>
            <p:spPr>
              <a:xfrm>
                <a:off x="630810" y="4286943"/>
                <a:ext cx="4583113" cy="1079005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id-ID" sz="3200" dirty="0"/>
                  <a:t>Ẋw </a:t>
                </a:r>
                <a14:m>
                  <m:oMath xmlns:m="http://schemas.openxmlformats.org/officeDocument/2006/math">
                    <m:r>
                      <a:rPr lang="id-ID" sz="32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3200" i="1" smtClean="0">
                            <a:latin typeface="Cambria Math" panose="02040503050406030204" pitchFamily="18" charset="0"/>
                          </a:rPr>
                          <m:t>Ʃ</m:t>
                        </m:r>
                        <m:r>
                          <a:rPr lang="id-ID" sz="32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id-ID" sz="3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id-ID" sz="3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id-ID" sz="32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id-ID" sz="3200" i="1">
                            <a:latin typeface="Cambria Math" panose="02040503050406030204" pitchFamily="18" charset="0"/>
                          </a:rPr>
                          <m:t>Ʃ</m:t>
                        </m:r>
                        <m:r>
                          <a:rPr lang="id-ID" sz="3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</m:oMath>
                </a14:m>
                <a:endParaRPr lang="id-ID" dirty="0"/>
              </a:p>
            </p:txBody>
          </p:sp>
        </mc:Choice>
        <mc:Fallback xmlns="">
          <p:sp>
            <p:nvSpPr>
              <p:cNvPr id="15" name="Tex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xfrm>
                <a:off x="630810" y="4286943"/>
                <a:ext cx="4583113" cy="1079005"/>
              </a:xfrm>
              <a:blipFill rotWithShape="0">
                <a:blip r:embed="rId3"/>
                <a:stretch>
                  <a:fillRect t="-226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53869" y="3884444"/>
            <a:ext cx="464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Rumus yang digunakan adalah </a:t>
            </a:r>
          </a:p>
        </p:txBody>
      </p:sp>
    </p:spTree>
    <p:extLst>
      <p:ext uri="{BB962C8B-B14F-4D97-AF65-F5344CB8AC3E}">
        <p14:creationId xmlns:p14="http://schemas.microsoft.com/office/powerpoint/2010/main" val="2023535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14" y="1012110"/>
            <a:ext cx="7470001" cy="782638"/>
          </a:xfrm>
        </p:spPr>
        <p:txBody>
          <a:bodyPr>
            <a:normAutofit/>
          </a:bodyPr>
          <a:lstStyle/>
          <a:p>
            <a:r>
              <a:rPr lang="id-ID" dirty="0"/>
              <a:t>MEDIAN</a:t>
            </a:r>
            <a:endParaRPr lang="ru-RU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A95CB00-346A-4BCB-AB0E-28FBDAD2E1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1114" y="2374900"/>
            <a:ext cx="4959477" cy="701675"/>
          </a:xfrm>
        </p:spPr>
        <p:txBody>
          <a:bodyPr/>
          <a:lstStyle/>
          <a:p>
            <a:pPr algn="just"/>
            <a:r>
              <a:rPr lang="id-ID" sz="1600" dirty="0"/>
              <a:t>Median adalah nilai yang terletak di tengah suatu data yang telah diurutkan dari nilai terkecil hingga terbesar.   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30068" y="3342432"/>
            <a:ext cx="51972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dirty="0"/>
              <a:t>Cara mencari nilai median adalah sebagai berikut :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dirty="0"/>
              <a:t>Menyusun item data nilai terkecil hingga terbesar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dirty="0"/>
              <a:t>Jika jumlah item data ganjil, letak median dapat dicari dengan rumus (n+1)/2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dirty="0"/>
              <a:t>Nilai yang sesuai dengan letak median adalah nilai mediannya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dirty="0"/>
              <a:t>Jika jumlah item data genap, nilai median dicari dengan menjumlahkan nilai pada letak n/2 dan nilai pada (n+2)/2 kemudian hasilnya dibagi 2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0" b="144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8590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9</a:t>
            </a:fld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12, 15,17, 10, 7, 9, 10, 12, 19 </a:t>
            </a:r>
          </a:p>
          <a:p>
            <a:pPr marL="0" indent="0">
              <a:buNone/>
            </a:pPr>
            <a:endParaRPr lang="id-ID" dirty="0"/>
          </a:p>
          <a:p>
            <a:pPr marL="342900" indent="-342900">
              <a:buAutoNum type="arabicPeriod"/>
            </a:pPr>
            <a:r>
              <a:rPr lang="id-ID" dirty="0"/>
              <a:t>Diurutkan terlebih dahulu ( 7,9, 10,10, 12, 12, 15, 17, 19)</a:t>
            </a:r>
          </a:p>
          <a:p>
            <a:pPr marL="342900" indent="-342900">
              <a:buAutoNum type="arabicPeriod"/>
            </a:pPr>
            <a:r>
              <a:rPr lang="id-ID" dirty="0"/>
              <a:t>Kemudian dicari letak median </a:t>
            </a:r>
            <a:r>
              <a:rPr lang="en-US" dirty="0"/>
              <a:t>(n+1)/2 -----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id-ID" dirty="0"/>
              <a:t>(9+1)/2 = 5 </a:t>
            </a:r>
          </a:p>
          <a:p>
            <a:pPr marL="342900" indent="-342900">
              <a:buAutoNum type="arabicPeriod"/>
            </a:pPr>
            <a:r>
              <a:rPr lang="id-ID" dirty="0"/>
              <a:t>Nilai median berada diurutan ke 5 yaitu 12 </a:t>
            </a:r>
          </a:p>
          <a:p>
            <a:pPr marL="342900" indent="-342900">
              <a:buAutoNum type="arabicPeriod"/>
            </a:pPr>
            <a:endParaRPr lang="id-ID" dirty="0"/>
          </a:p>
          <a:p>
            <a:r>
              <a:rPr lang="id-ID" dirty="0"/>
              <a:t>10, 6, 8, 9, 11, 31, 7, 9, 3, 5, 12,</a:t>
            </a:r>
          </a:p>
          <a:p>
            <a:pPr marL="0" indent="0">
              <a:buNone/>
            </a:pPr>
            <a:r>
              <a:rPr lang="id-ID" dirty="0">
                <a:highlight>
                  <a:srgbClr val="FFFF00"/>
                </a:highlight>
              </a:rPr>
              <a:t>1</a:t>
            </a:r>
            <a:r>
              <a:rPr lang="id-ID" dirty="0"/>
              <a:t>.   3, 5, 6, 7, 8, 9, 9, 10, 11, 12, 31 </a:t>
            </a:r>
          </a:p>
          <a:p>
            <a:pPr marL="342900" indent="-342900">
              <a:buAutoNum type="arabicPeriod" startAt="2"/>
            </a:pPr>
            <a:r>
              <a:rPr lang="id-ID" dirty="0"/>
              <a:t>(</a:t>
            </a:r>
            <a:r>
              <a:rPr lang="id-ID" dirty="0" err="1"/>
              <a:t>n</a:t>
            </a:r>
            <a:r>
              <a:rPr lang="id-ID" dirty="0"/>
              <a:t> + 1)/2 -</a:t>
            </a:r>
            <a:r>
              <a:rPr lang="id-ID" dirty="0">
                <a:sym typeface="Wingdings" pitchFamily="2" charset="2"/>
              </a:rPr>
              <a:t> (11+1)/2 - 12/2 - 6 (letak median)</a:t>
            </a:r>
          </a:p>
          <a:p>
            <a:pPr marL="342900" indent="-342900">
              <a:buAutoNum type="arabicPeriod" startAt="2"/>
            </a:pPr>
            <a:r>
              <a:rPr lang="id-ID" dirty="0">
                <a:sym typeface="Wingdings" pitchFamily="2" charset="2"/>
              </a:rPr>
              <a:t>Letak 6 adalah nilai 9 </a:t>
            </a:r>
            <a:endParaRPr lang="id-ID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 MEDIAN DATA GANJIL</a:t>
            </a:r>
          </a:p>
        </p:txBody>
      </p:sp>
    </p:spTree>
    <p:extLst>
      <p:ext uri="{BB962C8B-B14F-4D97-AF65-F5344CB8AC3E}">
        <p14:creationId xmlns:p14="http://schemas.microsoft.com/office/powerpoint/2010/main" val="3039633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1">
      <a:dk1>
        <a:sysClr val="windowText" lastClr="000000"/>
      </a:dk1>
      <a:lt1>
        <a:sysClr val="window" lastClr="FFFFFF"/>
      </a:lt1>
      <a:dk2>
        <a:srgbClr val="0048B3"/>
      </a:dk2>
      <a:lt2>
        <a:srgbClr val="7C77B9"/>
      </a:lt2>
      <a:accent1>
        <a:srgbClr val="008EDC"/>
      </a:accent1>
      <a:accent2>
        <a:srgbClr val="7A0078"/>
      </a:accent2>
      <a:accent3>
        <a:srgbClr val="D30F64"/>
      </a:accent3>
      <a:accent4>
        <a:srgbClr val="006FC9"/>
      </a:accent4>
      <a:accent5>
        <a:srgbClr val="00FFFF"/>
      </a:accent5>
      <a:accent6>
        <a:srgbClr val="EEB902"/>
      </a:accent6>
      <a:hlink>
        <a:srgbClr val="D30F64"/>
      </a:hlink>
      <a:folHlink>
        <a:srgbClr val="D30F64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NBPL_Fun_MO - v6" id="{A0D08BF4-A6B2-4810-A990-861B25D0A27E}" vid="{9CA1A813-01EE-4EED-9E0D-BBBA258A4E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024DF7-0783-4549-86B7-A48B29FBA9C2}">
  <ds:schemaRefs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b0879af-3eba-417a-a55a-ffe6dcd6ca77"/>
    <ds:schemaRef ds:uri="6dc4bcd6-49db-4c07-9060-8acfc67cef9f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Fun vacation presentation</Template>
  <TotalTime>0</TotalTime>
  <Words>1148</Words>
  <Application>Microsoft Macintosh PowerPoint</Application>
  <PresentationFormat>Widescreen</PresentationFormat>
  <Paragraphs>288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Century Gothic</vt:lpstr>
      <vt:lpstr>Office Theme</vt:lpstr>
      <vt:lpstr>PENGUKURAN NILAI SENTRAL</vt:lpstr>
      <vt:lpstr>PENGERTIAN NILAI SENTRAL </vt:lpstr>
      <vt:lpstr>RATA-RATA HITUNG (MEAN)</vt:lpstr>
      <vt:lpstr>Contoh Mean dari data yang belum dikelompokkan  </vt:lpstr>
      <vt:lpstr>MEAN dari data yang sudah dikelompokkan </vt:lpstr>
      <vt:lpstr>MEAN dari data yang sudah dikelompokkan </vt:lpstr>
      <vt:lpstr>RATA-RATA HITUNG TERTIMBANG</vt:lpstr>
      <vt:lpstr>MEDIAN</vt:lpstr>
      <vt:lpstr>CONTOH MEDIAN DATA GANJIL</vt:lpstr>
      <vt:lpstr>CONTOH MEDIAN DATA GENAP</vt:lpstr>
      <vt:lpstr>Nilai Ujian Kelas A</vt:lpstr>
      <vt:lpstr>Next...</vt:lpstr>
      <vt:lpstr>Next ...</vt:lpstr>
      <vt:lpstr>MODUS </vt:lpstr>
      <vt:lpstr>CONTOH MODUS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2019-10-18T04:31:34Z</dcterms:created>
  <dcterms:modified xsi:type="dcterms:W3CDTF">2023-03-29T03:55:51Z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