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1479" r:id="rId2"/>
    <p:sldId id="1480" r:id="rId3"/>
    <p:sldId id="1516" r:id="rId4"/>
    <p:sldId id="1481" r:id="rId5"/>
    <p:sldId id="1482" r:id="rId6"/>
    <p:sldId id="1517" r:id="rId7"/>
    <p:sldId id="1495" r:id="rId8"/>
    <p:sldId id="1496" r:id="rId9"/>
    <p:sldId id="1513" r:id="rId10"/>
    <p:sldId id="1514" r:id="rId11"/>
    <p:sldId id="1497" r:id="rId12"/>
    <p:sldId id="1498" r:id="rId13"/>
    <p:sldId id="1499" r:id="rId14"/>
    <p:sldId id="1500" r:id="rId15"/>
    <p:sldId id="1515" r:id="rId16"/>
    <p:sldId id="1501" r:id="rId17"/>
    <p:sldId id="1502" r:id="rId18"/>
    <p:sldId id="1503" r:id="rId19"/>
    <p:sldId id="1504" r:id="rId20"/>
    <p:sldId id="1505" r:id="rId21"/>
    <p:sldId id="1506" r:id="rId22"/>
  </p:sldIdLst>
  <p:sldSz cx="24377650" cy="13716000"/>
  <p:notesSz cx="6858000" cy="9144000"/>
  <p:defaultTextStyle>
    <a:defPPr>
      <a:defRPr lang="en-US"/>
    </a:defPPr>
    <a:lvl1pPr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1pPr>
    <a:lvl2pPr marL="912813" indent="-4556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2pPr>
    <a:lvl3pPr marL="1827213" indent="-9128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3pPr>
    <a:lvl4pPr marL="2741613" indent="-13700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4pPr>
    <a:lvl5pPr marL="3656013" indent="-18272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9"/>
    <a:srgbClr val="FBB62B"/>
    <a:srgbClr val="364D65"/>
    <a:srgbClr val="19232E"/>
    <a:srgbClr val="2F2F2F"/>
    <a:srgbClr val="FBC81F"/>
    <a:srgbClr val="2C4054"/>
    <a:srgbClr val="FAD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50" autoAdjust="0"/>
    <p:restoredTop sz="86401" autoAdjust="0"/>
  </p:normalViewPr>
  <p:slideViewPr>
    <p:cSldViewPr snapToGrid="0" snapToObjects="1">
      <p:cViewPr varScale="1">
        <p:scale>
          <a:sx n="35" d="100"/>
          <a:sy n="35" d="100"/>
        </p:scale>
        <p:origin x="688" y="192"/>
      </p:cViewPr>
      <p:guideLst>
        <p:guide orient="horz" pos="4320"/>
        <p:guide pos="7678"/>
      </p:guideLst>
    </p:cSldViewPr>
  </p:slideViewPr>
  <p:outlineViewPr>
    <p:cViewPr>
      <p:scale>
        <a:sx n="33" d="100"/>
        <a:sy n="33" d="100"/>
      </p:scale>
      <p:origin x="0" y="-42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28992"/>
    </p:cViewPr>
  </p:sorterViewPr>
  <p:notesViewPr>
    <p:cSldViewPr snapToGrid="0" snapToObjects="1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1B79A9-3CFA-41DB-AFF2-592DE0727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0F28C3-B98C-40F1-8F62-3DBD131AD2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C264D7-A8F4-4FD9-AC99-2DF9D8FD6441}" type="datetimeFigureOut">
              <a:rPr lang="id-ID"/>
              <a:pPr>
                <a:defRPr/>
              </a:pPr>
              <a:t>26/06/20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5C9B2-06FE-4FC1-ABD1-518FB82BF4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81806-9674-48E2-B39A-AEA66677A3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C4ABB27-E202-4909-97C2-09EC0D982A3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F1BF91-004A-406C-A2EB-CA12568648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349429-8D0A-452D-9D3C-E44073ACFBD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2922A384-2089-448C-A95D-1780BFE26FC9}" type="datetimeFigureOut">
              <a:rPr lang="en-US"/>
              <a:pPr>
                <a:defRPr/>
              </a:pPr>
              <a:t>6/26/20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6D73B2-DD44-41BF-A980-1186DCFC0B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C2B0B50-C86C-4ED8-8C19-9219FA753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5AE5-306C-4A33-A0EF-584A6CE5A82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91FB40-DD57-48B7-9B10-F4C01910CD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4EB32396-9A0B-482E-B345-E89C133AD6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1pPr>
    <a:lvl2pPr marL="9128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2pPr>
    <a:lvl3pPr marL="18272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3pPr>
    <a:lvl4pPr marL="27416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4pPr>
    <a:lvl5pPr marL="36560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aman Depa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14CC4B-4200-49B6-A38D-ED9A74134D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36401" y="2246811"/>
            <a:ext cx="13057979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ctr" anchorCtr="0" compatLnSpc="1">
            <a:prstTxWarp prst="textNoShape">
              <a:avLst/>
            </a:prstTxWarp>
          </a:bodyPr>
          <a:lstStyle>
            <a:lvl1pPr algn="r">
              <a:defRPr sz="3600"/>
            </a:lvl1pPr>
          </a:lstStyle>
          <a:p>
            <a:pPr lvl="0"/>
            <a:r>
              <a:rPr lang="id-ID" altLang="id-ID" dirty="0"/>
              <a:t>Kode Mata Kuliah – Nama Mata Kuliah</a:t>
            </a:r>
            <a:endParaRPr lang="en-US" altLang="id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0F126-9AA0-4A74-9886-9EE9699122D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36401" y="3651254"/>
            <a:ext cx="13057979" cy="45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t" anchorCtr="0" compatLnSpc="1">
            <a:prstTxWarp prst="textNoShape">
              <a:avLst/>
            </a:prstTxWarp>
          </a:bodyPr>
          <a:lstStyle>
            <a:lvl1pPr algn="r">
              <a:defRPr sz="8000"/>
            </a:lvl1pPr>
          </a:lstStyle>
          <a:p>
            <a:pPr lvl="0"/>
            <a:endParaRPr lang="en-US" altLang="id-ID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3041D80-A403-4086-842E-86ADAB96DA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6401" y="8543108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4C64EB4-5A7B-4B64-8628-30300DFFD3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36399" y="9898177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02B15A3-53D5-4879-B0E1-463DB8845CA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760575" y="2246313"/>
            <a:ext cx="8880475" cy="8696325"/>
          </a:xfrm>
          <a:prstGeom prst="rect">
            <a:avLst/>
          </a:prstGeom>
        </p:spPr>
        <p:txBody>
          <a:bodyPr/>
          <a:lstStyle/>
          <a:p>
            <a:pPr lvl="0"/>
            <a:endParaRPr lang="id-ID" noProof="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9F577BB-444A-4844-B042-BCEF4066211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00430D1-E522-424B-8C34-EE28471BFA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89A0C6E-1A18-4D31-BCFD-91B5DB89AA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442954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182F798-D54A-4432-BED0-21DF7DCAEE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F241105-1969-4617-A9C1-45CDC4358F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1E226C9-2761-4329-9E59-BE14E48CE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246940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vi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675648" cy="13716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FE5D4D2-0D8D-41D6-92C0-70CF1FBD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F56882D-12DD-4426-998B-6B3E869CC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1D79C07-3841-4519-BBDD-FDDFEF252E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62145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dership sk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3945706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F6DA1AE-4DD7-43E1-8BBF-09206BAA584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0827E96-AA74-44C5-8670-D8164CBAE6B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84E617E-730E-4487-A4E0-43792150D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9232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0613571" cy="13715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7A8F6A6-BFEA-4937-936E-1515E10E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C6DFBA-95E2-4C7F-8AA6-5068341C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9503176D-A533-45AE-92D7-DB05D21759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5115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2284648" y="2124292"/>
            <a:ext cx="7241628" cy="12875172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5F903AB-6A66-4EFF-BC0C-4511B64B826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8B493A7-AFE1-49A1-8D9A-6AE67CAC0785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02080DE-0864-4CBA-9060-7318F96DE7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78060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253207" y="6230198"/>
            <a:ext cx="5756336" cy="102067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3B33909-18BF-40A6-8660-AAABE39FCEA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09F331A-5E8E-4F66-90D1-9BEDE72B51A4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E3A7589-02D6-45D3-AD39-F90CE501C9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00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73008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3403702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00874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2305C8-7176-4C1C-B619-B57534C49C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B02DAF-C090-4F1E-99E6-E0C2EC8E76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C137DB6-AC2B-4A53-A2EE-0E98117E95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91434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77012-5A56-44F1-B7EB-715958BD2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24850" cy="2651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F0B7BCB-0769-4FCD-84AC-C83F75DB64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3E3603F-B21A-41D1-8927-A3B20D6B51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32FCC-6039-49E8-A8D3-1F6E7938A4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60375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3328A-8EF3-4843-B504-799FE34C0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080" y="2743200"/>
            <a:ext cx="21775490" cy="196373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7D6B470-9CEE-4F3F-8FB4-1DA6B358B3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5094288"/>
            <a:ext cx="21775490" cy="6792912"/>
          </a:xfrm>
          <a:prstGeom prst="rect">
            <a:avLst/>
          </a:prstGeom>
        </p:spPr>
        <p:txBody>
          <a:bodyPr/>
          <a:lstStyle>
            <a:lvl1pPr marL="857250" indent="-857250">
              <a:buFont typeface="Arial" panose="020B0604020202020204" pitchFamily="34" charset="0"/>
              <a:buChar char="•"/>
              <a:defRPr/>
            </a:lvl1pPr>
            <a:lvl2pPr marL="1485900" indent="-571500">
              <a:buFont typeface="Arial" panose="020B0604020202020204" pitchFamily="34" charset="0"/>
              <a:buChar char="•"/>
              <a:defRPr/>
            </a:lvl2pPr>
            <a:lvl3pPr marL="2400300" indent="-571500">
              <a:buFont typeface="Arial" panose="020B0604020202020204" pitchFamily="34" charset="0"/>
              <a:buChar char="•"/>
              <a:defRPr/>
            </a:lvl3pPr>
            <a:lvl4pPr marL="3200400" indent="-457200">
              <a:buFont typeface="Arial" panose="020B0604020202020204" pitchFamily="34" charset="0"/>
              <a:buChar char="•"/>
              <a:defRPr/>
            </a:lvl4pPr>
            <a:lvl5pPr marL="4114800" indent="-4572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C82449D-2D93-4729-9DE5-E82885B6015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03307D7-9C46-4616-B5EA-AC3B35771E8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48A74-02D4-4A0F-B138-42043E1198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21276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148104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2409748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9278926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C13841-8713-4B2C-A4D0-BADC4B00C6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09748" y="7068973"/>
            <a:ext cx="19558208" cy="254529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 lvl="0"/>
            <a:endParaRPr lang="id-ID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FC27A2-C685-46A5-90C4-52F0BD2BA8F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434B9D4-FA4C-4C43-A404-D2564F40E15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745D95E-328C-40EC-9CC2-51986FE451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07303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132235" y="2653564"/>
            <a:ext cx="7434751" cy="801688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DE6430-2778-4EE6-BE6D-5C8DDC542C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607675" y="5121275"/>
            <a:ext cx="12638088" cy="2873375"/>
          </a:xfrm>
          <a:prstGeom prst="rect">
            <a:avLst/>
          </a:prstGeom>
        </p:spPr>
        <p:txBody>
          <a:bodyPr/>
          <a:lstStyle/>
          <a:p>
            <a:pPr lvl="0"/>
            <a:endParaRPr lang="id-ID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F5D2BD-0194-4A5F-9428-D3CE4E859CB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03438-867B-480B-9FBC-93E3DC58354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51B64CD-0BDD-436F-8092-EB4DF2BBC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26666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9DA45E5A-587C-45A9-BDE5-ADA264F208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631452C-14CF-4765-8DB1-FC3016BAE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FA25A47-F341-4958-AC5F-812B9ED14D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509174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Mis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245840" y="3125033"/>
            <a:ext cx="12105684" cy="676960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4B7A209-DC34-421F-B9C0-0DF92AF513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9813" y="6008688"/>
            <a:ext cx="7758112" cy="3886200"/>
          </a:xfrm>
          <a:prstGeom prst="rect">
            <a:avLst/>
          </a:prstGeom>
        </p:spPr>
        <p:txBody>
          <a:bodyPr/>
          <a:lstStyle>
            <a:lvl1pPr algn="r">
              <a:defRPr sz="4000"/>
            </a:lvl1pPr>
          </a:lstStyle>
          <a:p>
            <a:pPr lvl="0"/>
            <a:endParaRPr 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BB8A5-9280-4548-8EDF-D6D35930B71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619787-FBAB-4000-9C92-665532A1F1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4B843F91-C28D-41A6-B71E-14FF0E5FF9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85014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" y="4"/>
            <a:ext cx="24377648" cy="13715999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6D9EFB-19CF-4A69-8D96-1C5176A2DAE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F7E7DC-800C-4A8F-B966-35F6F90415D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B3FA3DEA-6B37-442D-ACC9-EDF547A5FF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72292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0187EC7-F906-45B7-8ADF-C7C064EE042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A261DDA-5436-4F8E-A4AE-6467515E4F3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164F337-88F9-4143-B7EB-C0D708DAE4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37327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17B4BED-BC77-44B3-80C3-E0C30FF55F9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AE014BA-AAE0-49D3-BF85-19AEEC32141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07BFF0F-EE55-46F4-AE01-7BF6BEC092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82859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extBox 8">
            <a:extLst>
              <a:ext uri="{FF2B5EF4-FFF2-40B4-BE49-F238E27FC236}">
                <a16:creationId xmlns:a16="http://schemas.microsoft.com/office/drawing/2014/main" id="{98BBFB5A-115E-482E-9E56-A51815BDFE5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098125" y="606425"/>
            <a:ext cx="8302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2807" tIns="91404" rIns="182807" bIns="91404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>
              <a:defRPr/>
            </a:pPr>
            <a:fld id="{30F393CD-FCB2-4AE5-8184-5D8F89372665}" type="slidenum">
              <a:rPr lang="id-ID" altLang="id-ID" sz="2800" b="1" smtClean="0">
                <a:solidFill>
                  <a:schemeClr val="bg1"/>
                </a:solidFill>
                <a:latin typeface="Lato Bold"/>
                <a:ea typeface="Lato Bold"/>
                <a:cs typeface="Lato Bold"/>
              </a:rPr>
              <a:pPr algn="ctr" eaLnBrk="1" hangingPunct="1">
                <a:defRPr/>
              </a:pPr>
              <a:t>‹#›</a:t>
            </a:fld>
            <a:endParaRPr lang="id-ID" altLang="id-ID" sz="2800" b="1">
              <a:solidFill>
                <a:schemeClr val="bg1"/>
              </a:solidFill>
              <a:latin typeface="Lato Bold"/>
              <a:ea typeface="Lato Bold"/>
              <a:cs typeface="Lato Bold"/>
            </a:endParaRPr>
          </a:p>
        </p:txBody>
      </p:sp>
      <p:pic>
        <p:nvPicPr>
          <p:cNvPr id="1027" name="Picture 11">
            <a:extLst>
              <a:ext uri="{FF2B5EF4-FFF2-40B4-BE49-F238E27FC236}">
                <a16:creationId xmlns:a16="http://schemas.microsoft.com/office/drawing/2014/main" id="{37E06F13-DC98-43D3-9DCD-468928ED2D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26988"/>
            <a:ext cx="2979057" cy="284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8">
            <a:extLst>
              <a:ext uri="{FF2B5EF4-FFF2-40B4-BE49-F238E27FC236}">
                <a16:creationId xmlns:a16="http://schemas.microsoft.com/office/drawing/2014/main" id="{996CE51F-FCB9-4AD2-983E-F0252ED33F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4708" y="10817530"/>
            <a:ext cx="3032941" cy="2898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49BF60-D5F3-4686-AE44-B51407E54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65988" y="12607925"/>
            <a:ext cx="8226425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BE432EA-40EE-46D6-84D1-0B32A2C42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6600" y="12607925"/>
            <a:ext cx="1379538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DC8C996-C9AB-420D-B6A8-C8632DE271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3" r:id="rId1"/>
    <p:sldLayoutId id="2147484654" r:id="rId2"/>
    <p:sldLayoutId id="2147484655" r:id="rId3"/>
    <p:sldLayoutId id="2147484656" r:id="rId4"/>
    <p:sldLayoutId id="2147484657" r:id="rId5"/>
    <p:sldLayoutId id="2147484658" r:id="rId6"/>
    <p:sldLayoutId id="2147484659" r:id="rId7"/>
    <p:sldLayoutId id="2147484660" r:id="rId8"/>
    <p:sldLayoutId id="2147484661" r:id="rId9"/>
    <p:sldLayoutId id="2147484663" r:id="rId10"/>
    <p:sldLayoutId id="2147484664" r:id="rId11"/>
    <p:sldLayoutId id="2147484670" r:id="rId12"/>
    <p:sldLayoutId id="2147484676" r:id="rId13"/>
    <p:sldLayoutId id="2147484712" r:id="rId14"/>
    <p:sldLayoutId id="2147484713" r:id="rId15"/>
    <p:sldLayoutId id="2147484721" r:id="rId16"/>
    <p:sldLayoutId id="2147484652" r:id="rId17"/>
  </p:sldLayoutIdLst>
  <p:transition advClick="0"/>
  <p:hf hdr="0" ftr="0" dt="0"/>
  <p:txStyles>
    <p:titleStyle>
      <a:lvl1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chemeClr val="tx1"/>
          </a:solidFill>
          <a:latin typeface="Lato" panose="020F0502020204030203" pitchFamily="34" charset="0"/>
          <a:ea typeface="+mj-ea"/>
          <a:cs typeface="+mj-cs"/>
        </a:defRPr>
      </a:lvl1pPr>
      <a:lvl2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2pPr>
      <a:lvl3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3pPr>
      <a:lvl4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4pPr>
      <a:lvl5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5pPr>
      <a:lvl6pPr marL="4572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6pPr>
      <a:lvl7pPr marL="9144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7pPr>
      <a:lvl8pPr marL="13716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8pPr>
      <a:lvl9pPr marL="18288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9pPr>
    </p:titleStyle>
    <p:bodyStyle>
      <a:lvl1pPr algn="l" defTabSz="1827213" rtl="0" eaLnBrk="0" fontAlgn="base" hangingPunct="0">
        <a:lnSpc>
          <a:spcPct val="90000"/>
        </a:lnSpc>
        <a:spcBef>
          <a:spcPts val="2000"/>
        </a:spcBef>
        <a:spcAft>
          <a:spcPct val="0"/>
        </a:spcAft>
        <a:buFont typeface="Arial" panose="020B0604020202020204" pitchFamily="34" charset="0"/>
        <a:defRPr lang="en-US" sz="6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1pPr>
      <a:lvl2pPr marL="9144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4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2pPr>
      <a:lvl3pPr marL="18288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6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3pPr>
      <a:lvl4pPr marL="27432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4pPr>
      <a:lvl5pPr marL="36576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>
            <a:extLst>
              <a:ext uri="{FF2B5EF4-FFF2-40B4-BE49-F238E27FC236}">
                <a16:creationId xmlns:a16="http://schemas.microsoft.com/office/drawing/2014/main" id="{2356AC5D-2D06-4CB6-A715-5BF8C5BE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2246313"/>
            <a:ext cx="13057188" cy="914400"/>
          </a:xfrm>
          <a:noFill/>
        </p:spPr>
        <p:txBody>
          <a:bodyPr/>
          <a:lstStyle/>
          <a:p>
            <a:r>
              <a:rPr lang="id-ID" altLang="en-US" sz="4000" b="1" dirty="0">
                <a:latin typeface="Lato"/>
              </a:rPr>
              <a:t>KONFIGURASI dan IMPLEMENTASI ERP</a:t>
            </a:r>
          </a:p>
        </p:txBody>
      </p:sp>
      <p:sp>
        <p:nvSpPr>
          <p:cNvPr id="88067" name="Content Placeholder 2">
            <a:extLst>
              <a:ext uri="{FF2B5EF4-FFF2-40B4-BE49-F238E27FC236}">
                <a16:creationId xmlns:a16="http://schemas.microsoft.com/office/drawing/2014/main" id="{A2C706EE-1E5C-497E-930F-F53B4590A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3651250"/>
            <a:ext cx="15210536" cy="4581525"/>
          </a:xfrm>
          <a:noFill/>
        </p:spPr>
        <p:txBody>
          <a:bodyPr/>
          <a:lstStyle/>
          <a:p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IMPLEMENTASI ERP</a:t>
            </a:r>
          </a:p>
          <a:p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Kasus ASAP</a:t>
            </a:r>
          </a:p>
          <a:p>
            <a:r>
              <a:rPr lang="id-ID" sz="9600" b="1" dirty="0" err="1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id-ID" sz="9600" b="1" dirty="0" err="1">
                <a:latin typeface="Times New Roman" pitchFamily="18" charset="0"/>
                <a:cs typeface="Times New Roman" pitchFamily="18" charset="0"/>
              </a:rPr>
              <a:t>Realization</a:t>
            </a:r>
            <a:endParaRPr lang="id-ID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68" name="Text Placeholder 3">
            <a:extLst>
              <a:ext uri="{FF2B5EF4-FFF2-40B4-BE49-F238E27FC236}">
                <a16:creationId xmlns:a16="http://schemas.microsoft.com/office/drawing/2014/main" id="{B726CBE4-3436-4484-8D7A-2008B363793F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736600" y="8542337"/>
            <a:ext cx="13057188" cy="1355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 err="1">
                <a:latin typeface="Lato"/>
              </a:rPr>
              <a:t>R</a:t>
            </a:r>
            <a:r>
              <a:rPr lang="id-ID" altLang="en-US" sz="4800" dirty="0">
                <a:latin typeface="Lato"/>
              </a:rPr>
              <a:t>. </a:t>
            </a:r>
            <a:r>
              <a:rPr lang="id-ID" altLang="en-US" sz="4800" dirty="0" err="1">
                <a:latin typeface="Lato"/>
              </a:rPr>
              <a:t>Wahjoe</a:t>
            </a:r>
            <a:r>
              <a:rPr lang="id-ID" altLang="en-US" sz="4800" dirty="0">
                <a:latin typeface="Lato"/>
              </a:rPr>
              <a:t> Witjaksono</a:t>
            </a:r>
          </a:p>
        </p:txBody>
      </p:sp>
      <p:sp>
        <p:nvSpPr>
          <p:cNvPr id="88069" name="Text Placeholder 4">
            <a:extLst>
              <a:ext uri="{FF2B5EF4-FFF2-40B4-BE49-F238E27FC236}">
                <a16:creationId xmlns:a16="http://schemas.microsoft.com/office/drawing/2014/main" id="{E07AFDEB-F654-4594-96CE-5C000F586AF7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 bwMode="auto">
          <a:xfrm>
            <a:off x="736600" y="9898063"/>
            <a:ext cx="13057188" cy="1044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>
                <a:latin typeface="Lato"/>
              </a:rPr>
              <a:t>Sistem Informasi– Fakultas Rekayasa Industri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EFDBC4-4738-2F4C-84E7-12401C41B1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1901952"/>
            <a:ext cx="21775490" cy="9985248"/>
          </a:xfrm>
        </p:spPr>
        <p:txBody>
          <a:bodyPr/>
          <a:lstStyle/>
          <a:p>
            <a:endParaRPr lang="en-US" dirty="0"/>
          </a:p>
          <a:p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terkadang</a:t>
            </a:r>
            <a:r>
              <a:rPr lang="en-US" dirty="0"/>
              <a:t> ERP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fungsionalitas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.</a:t>
            </a:r>
          </a:p>
          <a:p>
            <a:r>
              <a:rPr lang="en-US" dirty="0" err="1"/>
              <a:t>Pengembangan</a:t>
            </a:r>
            <a:r>
              <a:rPr lang="en-US" dirty="0"/>
              <a:t> program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klausul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dikerjakan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software house.</a:t>
            </a:r>
          </a:p>
          <a:p>
            <a:r>
              <a:rPr lang="en-US" dirty="0" err="1"/>
              <a:t>Jika</a:t>
            </a:r>
            <a:r>
              <a:rPr lang="en-US" dirty="0"/>
              <a:t> program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dimodifikasi</a:t>
            </a:r>
            <a:r>
              <a:rPr lang="en-US" dirty="0"/>
              <a:t>,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hati-hati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ketidaksesuaian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program ERP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program </a:t>
            </a:r>
            <a:r>
              <a:rPr lang="en-US" dirty="0" err="1"/>
              <a:t>diubah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ditambahkan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rilis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7D370A-1A11-4842-B635-08FE6F73FDF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DC5BF2F-0F7A-F845-B48F-CDF9A3426599}"/>
              </a:ext>
            </a:extLst>
          </p:cNvPr>
          <p:cNvSpPr txBox="1">
            <a:spLocks/>
          </p:cNvSpPr>
          <p:nvPr/>
        </p:nvSpPr>
        <p:spPr>
          <a:xfrm>
            <a:off x="2983576" y="256032"/>
            <a:ext cx="18962024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/>
              <a:t>Development of System Enhancements </a:t>
            </a:r>
            <a:endParaRPr lang="en-ID" sz="8000" dirty="0"/>
          </a:p>
        </p:txBody>
      </p:sp>
    </p:spTree>
    <p:extLst>
      <p:ext uri="{BB962C8B-B14F-4D97-AF65-F5344CB8AC3E}">
        <p14:creationId xmlns:p14="http://schemas.microsoft.com/office/powerpoint/2010/main" val="527043346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15C91-AB46-5945-959D-F4DA8EC74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3576" y="256032"/>
            <a:ext cx="18962024" cy="1963737"/>
          </a:xfrm>
        </p:spPr>
        <p:txBody>
          <a:bodyPr/>
          <a:lstStyle/>
          <a:p>
            <a:r>
              <a:rPr lang="en-ID" sz="8000" b="1" dirty="0"/>
              <a:t>Development of System Enhancements 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6F68E-CF34-9248-A3F4-7B2D520C11D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219769"/>
            <a:ext cx="21775490" cy="966743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halnya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antarmuka</a:t>
            </a:r>
            <a:r>
              <a:rPr lang="en-US" dirty="0"/>
              <a:t>,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dijawab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realisasi</a:t>
            </a:r>
            <a:r>
              <a:rPr lang="en-US" dirty="0"/>
              <a:t>:</a:t>
            </a:r>
          </a:p>
          <a:p>
            <a:r>
              <a:rPr lang="en-US" dirty="0"/>
              <a:t>proses </a:t>
            </a:r>
            <a:r>
              <a:rPr lang="en-US" dirty="0" err="1"/>
              <a:t>bisnis</a:t>
            </a:r>
            <a:r>
              <a:rPr lang="en-US" dirty="0"/>
              <a:t> mana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didukung</a:t>
            </a:r>
            <a:r>
              <a:rPr lang="en-US" dirty="0"/>
              <a:t>?</a:t>
            </a:r>
          </a:p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dibutuhkan</a:t>
            </a:r>
            <a:r>
              <a:rPr lang="en-US" dirty="0"/>
              <a:t> di </a:t>
            </a:r>
            <a:r>
              <a:rPr lang="en-US" dirty="0" err="1"/>
              <a:t>sini</a:t>
            </a:r>
            <a:r>
              <a:rPr lang="en-US" dirty="0"/>
              <a:t>?</a:t>
            </a:r>
          </a:p>
          <a:p>
            <a:r>
              <a:rPr lang="en-US" dirty="0"/>
              <a:t>data mana yang </a:t>
            </a:r>
            <a:r>
              <a:rPr lang="en-US" dirty="0" err="1"/>
              <a:t>diperlukan</a:t>
            </a:r>
            <a:r>
              <a:rPr lang="en-US" dirty="0"/>
              <a:t>, yang </a:t>
            </a:r>
            <a:r>
              <a:rPr lang="en-US" dirty="0" err="1"/>
              <a:t>dibuat</a:t>
            </a:r>
            <a:r>
              <a:rPr lang="en-US" dirty="0"/>
              <a:t>?</a:t>
            </a:r>
          </a:p>
          <a:p>
            <a:r>
              <a:rPr lang="en-US" dirty="0" err="1"/>
              <a:t>dapatkah</a:t>
            </a:r>
            <a:r>
              <a:rPr lang="en-US" dirty="0"/>
              <a:t> </a:t>
            </a:r>
            <a:r>
              <a:rPr lang="en-US" dirty="0" err="1"/>
              <a:t>antarmuka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?</a:t>
            </a:r>
          </a:p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siapa</a:t>
            </a:r>
            <a:r>
              <a:rPr lang="en-US" dirty="0"/>
              <a:t> </a:t>
            </a:r>
            <a:r>
              <a:rPr lang="en-US" dirty="0" err="1"/>
              <a:t>ekstensi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dipertahankan</a:t>
            </a:r>
            <a:r>
              <a:rPr lang="en-US" dirty="0"/>
              <a:t> (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antarmuka</a:t>
            </a:r>
            <a:r>
              <a:rPr lang="en-US" dirty="0"/>
              <a:t>)?</a:t>
            </a:r>
          </a:p>
          <a:p>
            <a:r>
              <a:rPr lang="en-US" dirty="0"/>
              <a:t>System Enhancements juga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diuji</a:t>
            </a:r>
            <a:r>
              <a:rPr lang="en-US" dirty="0"/>
              <a:t>, </a:t>
            </a:r>
            <a:r>
              <a:rPr lang="en-US" dirty="0" err="1"/>
              <a:t>disetujui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dipindahkan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Quality assurance </a:t>
            </a:r>
            <a:r>
              <a:rPr lang="en-US" dirty="0" err="1"/>
              <a:t>environmentuntuk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integrasi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9B0AAE-E780-8248-84E6-FB84556538B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69248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8AD3B3-63CD-2346-B218-6F8FF67484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36986" y="1378521"/>
            <a:ext cx="21775490" cy="9923463"/>
          </a:xfrm>
        </p:spPr>
        <p:txBody>
          <a:bodyPr/>
          <a:lstStyle/>
          <a:p>
            <a:pPr marL="0" indent="0">
              <a:buNone/>
            </a:pPr>
            <a:r>
              <a:rPr lang="en-US" sz="5400" dirty="0"/>
              <a:t>Ada </a:t>
            </a:r>
            <a:r>
              <a:rPr lang="en-US" sz="5400" dirty="0" err="1"/>
              <a:t>bahaya</a:t>
            </a:r>
            <a:r>
              <a:rPr lang="en-US" sz="5400" dirty="0"/>
              <a:t> </a:t>
            </a:r>
            <a:r>
              <a:rPr lang="en-US" sz="5400" dirty="0" err="1"/>
              <a:t>dalam</a:t>
            </a:r>
            <a:r>
              <a:rPr lang="en-US" sz="5400" dirty="0"/>
              <a:t> </a:t>
            </a:r>
            <a:r>
              <a:rPr lang="en-US" sz="5400" dirty="0" err="1"/>
              <a:t>proyek</a:t>
            </a:r>
            <a:r>
              <a:rPr lang="en-US" sz="5400" dirty="0"/>
              <a:t> </a:t>
            </a:r>
            <a:r>
              <a:rPr lang="en-US" sz="5400" dirty="0" err="1"/>
              <a:t>implementasi</a:t>
            </a:r>
            <a:r>
              <a:rPr lang="en-US" sz="5400" dirty="0"/>
              <a:t> </a:t>
            </a:r>
            <a:r>
              <a:rPr lang="en-US" sz="5400" dirty="0" err="1"/>
              <a:t>jika</a:t>
            </a:r>
            <a:r>
              <a:rPr lang="en-US" sz="5400" dirty="0"/>
              <a:t> </a:t>
            </a:r>
            <a:r>
              <a:rPr lang="en-US" sz="5400" dirty="0" err="1"/>
              <a:t>hanya</a:t>
            </a:r>
            <a:r>
              <a:rPr lang="en-US" sz="5400" dirty="0"/>
              <a:t> </a:t>
            </a:r>
            <a:r>
              <a:rPr lang="en-US" sz="5400" dirty="0" err="1"/>
              <a:t>persyaratan</a:t>
            </a:r>
            <a:r>
              <a:rPr lang="en-US" sz="5400" dirty="0"/>
              <a:t> </a:t>
            </a:r>
            <a:r>
              <a:rPr lang="en-US" sz="5400" dirty="0" err="1"/>
              <a:t>penting</a:t>
            </a:r>
            <a:r>
              <a:rPr lang="en-US" sz="5400" dirty="0"/>
              <a:t> </a:t>
            </a:r>
            <a:r>
              <a:rPr lang="en-US" sz="5400" dirty="0" err="1"/>
              <a:t>dari</a:t>
            </a:r>
            <a:r>
              <a:rPr lang="en-US" sz="5400" dirty="0"/>
              <a:t> </a:t>
            </a:r>
            <a:r>
              <a:rPr lang="en-US" sz="5400" dirty="0" err="1"/>
              <a:t>akuisisi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pemrosesan</a:t>
            </a:r>
            <a:r>
              <a:rPr lang="en-US" sz="5400" dirty="0"/>
              <a:t> data (</a:t>
            </a:r>
            <a:r>
              <a:rPr lang="en-US" sz="5400" dirty="0" err="1"/>
              <a:t>Pemrosesan</a:t>
            </a:r>
            <a:r>
              <a:rPr lang="en-US" sz="5400" dirty="0"/>
              <a:t> Trans-line On-Line, OLTP) yang </a:t>
            </a:r>
            <a:r>
              <a:rPr lang="en-US" sz="5400" dirty="0" err="1"/>
              <a:t>diakomodasi</a:t>
            </a:r>
            <a:r>
              <a:rPr lang="en-US" sz="5400" dirty="0"/>
              <a:t> 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tidak</a:t>
            </a:r>
            <a:r>
              <a:rPr lang="en-US" sz="5400" dirty="0"/>
              <a:t> </a:t>
            </a:r>
            <a:r>
              <a:rPr lang="en-US" sz="5400" dirty="0" err="1"/>
              <a:t>termasuk</a:t>
            </a:r>
            <a:r>
              <a:rPr lang="en-US" sz="5400" dirty="0"/>
              <a:t> </a:t>
            </a:r>
            <a:r>
              <a:rPr lang="en-US" sz="5400" dirty="0" err="1"/>
              <a:t>persyaratan</a:t>
            </a:r>
            <a:r>
              <a:rPr lang="en-US" sz="5400" dirty="0"/>
              <a:t> </a:t>
            </a:r>
            <a:r>
              <a:rPr lang="en-US" sz="5400" dirty="0" err="1"/>
              <a:t>analisis</a:t>
            </a:r>
            <a:r>
              <a:rPr lang="en-US" sz="5400" dirty="0"/>
              <a:t> data (</a:t>
            </a:r>
            <a:r>
              <a:rPr lang="en-US" sz="5400" dirty="0" err="1"/>
              <a:t>Pemrosesan</a:t>
            </a:r>
            <a:r>
              <a:rPr lang="en-US" sz="5400" dirty="0"/>
              <a:t> </a:t>
            </a:r>
            <a:r>
              <a:rPr lang="en-US" sz="5400" dirty="0" err="1"/>
              <a:t>Analisis</a:t>
            </a:r>
            <a:r>
              <a:rPr lang="en-US" sz="5400" dirty="0"/>
              <a:t> Online, OLAP).</a:t>
            </a:r>
          </a:p>
          <a:p>
            <a:pPr marL="0" indent="0">
              <a:buNone/>
            </a:pPr>
            <a:r>
              <a:rPr lang="en-US" sz="5400" dirty="0" err="1"/>
              <a:t>Langkah-langkah</a:t>
            </a:r>
            <a:r>
              <a:rPr lang="en-US" sz="5400" dirty="0"/>
              <a:t> </a:t>
            </a:r>
            <a:r>
              <a:rPr lang="en-US" sz="5400" dirty="0" err="1"/>
              <a:t>berikut</a:t>
            </a:r>
            <a:r>
              <a:rPr lang="en-US" sz="5400" dirty="0"/>
              <a:t> </a:t>
            </a:r>
            <a:r>
              <a:rPr lang="en-US" sz="5400" dirty="0" err="1"/>
              <a:t>perlu</a:t>
            </a:r>
            <a:r>
              <a:rPr lang="en-US" sz="5400" dirty="0"/>
              <a:t> </a:t>
            </a:r>
            <a:r>
              <a:rPr lang="en-US" sz="5400" dirty="0" err="1"/>
              <a:t>diperhatikan</a:t>
            </a:r>
            <a:r>
              <a:rPr lang="en-US" sz="5400" dirty="0"/>
              <a:t> </a:t>
            </a:r>
            <a:r>
              <a:rPr lang="en-US" sz="5400" dirty="0" err="1"/>
              <a:t>selama</a:t>
            </a:r>
            <a:r>
              <a:rPr lang="en-US" sz="5400" dirty="0"/>
              <a:t> </a:t>
            </a:r>
            <a:r>
              <a:rPr lang="en-US" sz="5400" dirty="0" err="1"/>
              <a:t>pengembangan</a:t>
            </a:r>
            <a:r>
              <a:rPr lang="en-US" sz="5400" dirty="0"/>
              <a:t> </a:t>
            </a:r>
            <a:r>
              <a:rPr lang="en-US" sz="5400" dirty="0" err="1"/>
              <a:t>atau</a:t>
            </a:r>
            <a:r>
              <a:rPr lang="en-US" sz="5400" dirty="0"/>
              <a:t> </a:t>
            </a:r>
            <a:r>
              <a:rPr lang="en-US" sz="5400" dirty="0" err="1"/>
              <a:t>pemilihan</a:t>
            </a:r>
            <a:r>
              <a:rPr lang="en-US" sz="5400" dirty="0"/>
              <a:t> report programs :</a:t>
            </a:r>
          </a:p>
          <a:p>
            <a:r>
              <a:rPr lang="en-US" sz="4800" dirty="0" err="1"/>
              <a:t>Menentukan</a:t>
            </a:r>
            <a:r>
              <a:rPr lang="en-US" sz="4800" dirty="0"/>
              <a:t> </a:t>
            </a:r>
            <a:r>
              <a:rPr lang="en-US" sz="4800" dirty="0" err="1"/>
              <a:t>persyaratan</a:t>
            </a:r>
            <a:r>
              <a:rPr lang="en-US" sz="4800" dirty="0"/>
              <a:t> proses </a:t>
            </a:r>
            <a:r>
              <a:rPr lang="en-US" sz="4800" dirty="0" err="1"/>
              <a:t>bisnis</a:t>
            </a:r>
            <a:r>
              <a:rPr lang="en-US" sz="4800" dirty="0"/>
              <a:t> yang </a:t>
            </a:r>
            <a:r>
              <a:rPr lang="en-US" sz="4800" dirty="0" err="1"/>
              <a:t>dibuat</a:t>
            </a:r>
            <a:r>
              <a:rPr lang="en-US" sz="4800" dirty="0"/>
              <a:t> </a:t>
            </a:r>
            <a:r>
              <a:rPr lang="en-US" sz="4800" dirty="0" err="1"/>
              <a:t>pada</a:t>
            </a:r>
            <a:r>
              <a:rPr lang="en-US" sz="4800" dirty="0"/>
              <a:t> </a:t>
            </a:r>
            <a:r>
              <a:rPr lang="en-US" sz="4800" dirty="0" err="1"/>
              <a:t>sistem</a:t>
            </a:r>
            <a:r>
              <a:rPr lang="en-US" sz="4800" dirty="0"/>
              <a:t> </a:t>
            </a:r>
            <a:r>
              <a:rPr lang="en-US" sz="4800" dirty="0" err="1"/>
              <a:t>pelaporan</a:t>
            </a:r>
            <a:r>
              <a:rPr lang="en-US" sz="4800" dirty="0"/>
              <a:t>.</a:t>
            </a:r>
          </a:p>
          <a:p>
            <a:r>
              <a:rPr lang="en-US" sz="4800" dirty="0" err="1"/>
              <a:t>Tetapkan</a:t>
            </a:r>
            <a:r>
              <a:rPr lang="en-US" sz="4800" dirty="0"/>
              <a:t> </a:t>
            </a:r>
            <a:r>
              <a:rPr lang="en-US" sz="4800" dirty="0" err="1"/>
              <a:t>persyaratan</a:t>
            </a:r>
            <a:r>
              <a:rPr lang="en-US" sz="4800" dirty="0"/>
              <a:t> </a:t>
            </a:r>
            <a:r>
              <a:rPr lang="en-US" sz="4800" dirty="0" err="1"/>
              <a:t>untuk</a:t>
            </a:r>
            <a:r>
              <a:rPr lang="en-US" sz="4800" dirty="0"/>
              <a:t> </a:t>
            </a:r>
            <a:r>
              <a:rPr lang="en-US" sz="4800" dirty="0" err="1"/>
              <a:t>komponen</a:t>
            </a:r>
            <a:r>
              <a:rPr lang="en-US" sz="4800" dirty="0"/>
              <a:t> </a:t>
            </a:r>
            <a:r>
              <a:rPr lang="en-US" sz="4800" dirty="0" err="1"/>
              <a:t>aplikasi</a:t>
            </a:r>
            <a:r>
              <a:rPr lang="en-US" sz="4800" dirty="0"/>
              <a:t>.</a:t>
            </a:r>
          </a:p>
          <a:p>
            <a:r>
              <a:rPr lang="en-US" sz="4800" dirty="0" err="1"/>
              <a:t>Cari</a:t>
            </a:r>
            <a:r>
              <a:rPr lang="en-US" sz="4800" dirty="0"/>
              <a:t> </a:t>
            </a:r>
            <a:r>
              <a:rPr lang="en-US" sz="4800" dirty="0" err="1"/>
              <a:t>laporan</a:t>
            </a:r>
            <a:r>
              <a:rPr lang="en-US" sz="4800" dirty="0"/>
              <a:t> </a:t>
            </a:r>
            <a:r>
              <a:rPr lang="en-US" sz="4800" dirty="0" err="1"/>
              <a:t>standar</a:t>
            </a:r>
            <a:r>
              <a:rPr lang="en-US" sz="4800" dirty="0"/>
              <a:t> yang </a:t>
            </a:r>
            <a:r>
              <a:rPr lang="en-US" sz="4800" dirty="0" err="1"/>
              <a:t>sesuai</a:t>
            </a:r>
            <a:r>
              <a:rPr lang="en-US" sz="4800" dirty="0"/>
              <a:t> </a:t>
            </a:r>
            <a:r>
              <a:rPr lang="en-US" sz="4800" dirty="0" err="1"/>
              <a:t>dalam</a:t>
            </a:r>
            <a:r>
              <a:rPr lang="en-US" sz="4800" dirty="0"/>
              <a:t> </a:t>
            </a:r>
            <a:r>
              <a:rPr lang="en-US" sz="4800" dirty="0" err="1"/>
              <a:t>komponen-komponen</a:t>
            </a:r>
            <a:r>
              <a:rPr lang="en-US" sz="4800" dirty="0"/>
              <a:t> </a:t>
            </a:r>
            <a:r>
              <a:rPr lang="en-US" sz="4800" dirty="0" err="1"/>
              <a:t>ini</a:t>
            </a:r>
            <a:r>
              <a:rPr lang="en-US" sz="4800" dirty="0"/>
              <a:t>.</a:t>
            </a:r>
          </a:p>
          <a:p>
            <a:r>
              <a:rPr lang="en-US" sz="4800" dirty="0" err="1"/>
              <a:t>Jika</a:t>
            </a:r>
            <a:r>
              <a:rPr lang="en-US" sz="4800" dirty="0"/>
              <a:t> </a:t>
            </a:r>
            <a:r>
              <a:rPr lang="en-US" sz="4800" dirty="0" err="1"/>
              <a:t>tersedia</a:t>
            </a:r>
            <a:r>
              <a:rPr lang="en-US" sz="4800" dirty="0"/>
              <a:t> </a:t>
            </a:r>
            <a:r>
              <a:rPr lang="en-US" sz="4800" dirty="0" err="1"/>
              <a:t>laporan</a:t>
            </a:r>
            <a:r>
              <a:rPr lang="en-US" sz="4800" dirty="0"/>
              <a:t> yang </a:t>
            </a:r>
            <a:r>
              <a:rPr lang="en-US" sz="4800" dirty="0" err="1"/>
              <a:t>sesuai</a:t>
            </a:r>
            <a:r>
              <a:rPr lang="en-US" sz="4800" dirty="0"/>
              <a:t>, </a:t>
            </a:r>
            <a:r>
              <a:rPr lang="en-US" sz="4800" dirty="0" err="1"/>
              <a:t>pencarian</a:t>
            </a:r>
            <a:r>
              <a:rPr lang="en-US" sz="4800" dirty="0"/>
              <a:t> </a:t>
            </a:r>
            <a:r>
              <a:rPr lang="en-US" sz="4800" dirty="0" err="1"/>
              <a:t>telah</a:t>
            </a:r>
            <a:r>
              <a:rPr lang="en-US" sz="4800" dirty="0"/>
              <a:t> </a:t>
            </a:r>
            <a:r>
              <a:rPr lang="en-US" sz="4800" dirty="0" err="1"/>
              <a:t>berakhir</a:t>
            </a:r>
            <a:r>
              <a:rPr lang="en-US" sz="4800" dirty="0"/>
              <a:t>.</a:t>
            </a:r>
          </a:p>
          <a:p>
            <a:r>
              <a:rPr lang="en-US" sz="4800" dirty="0" err="1"/>
              <a:t>Jika</a:t>
            </a:r>
            <a:r>
              <a:rPr lang="en-US" sz="4800" dirty="0"/>
              <a:t> </a:t>
            </a:r>
            <a:r>
              <a:rPr lang="en-US" sz="4800" dirty="0" err="1"/>
              <a:t>tidak</a:t>
            </a:r>
            <a:r>
              <a:rPr lang="en-US" sz="4800" dirty="0"/>
              <a:t> </a:t>
            </a:r>
            <a:r>
              <a:rPr lang="en-US" sz="4800" dirty="0" err="1"/>
              <a:t>ada</a:t>
            </a:r>
            <a:r>
              <a:rPr lang="en-US" sz="4800" dirty="0"/>
              <a:t> </a:t>
            </a:r>
            <a:r>
              <a:rPr lang="en-US" sz="4800" dirty="0" err="1"/>
              <a:t>laporan</a:t>
            </a:r>
            <a:r>
              <a:rPr lang="en-US" sz="4800" dirty="0"/>
              <a:t> yang </a:t>
            </a:r>
            <a:r>
              <a:rPr lang="en-US" sz="4800" dirty="0" err="1"/>
              <a:t>sesuai</a:t>
            </a:r>
            <a:r>
              <a:rPr lang="en-US" sz="4800" dirty="0"/>
              <a:t> </a:t>
            </a:r>
            <a:r>
              <a:rPr lang="en-US" sz="4800" dirty="0" err="1"/>
              <a:t>tersedia</a:t>
            </a:r>
            <a:r>
              <a:rPr lang="en-US" sz="4800" dirty="0"/>
              <a:t>, </a:t>
            </a:r>
            <a:r>
              <a:rPr lang="en-US" sz="4800" dirty="0" err="1"/>
              <a:t>laporan</a:t>
            </a:r>
            <a:r>
              <a:rPr lang="en-US" sz="4800" dirty="0"/>
              <a:t> yang </a:t>
            </a:r>
            <a:r>
              <a:rPr lang="en-US" sz="4800" dirty="0" err="1"/>
              <a:t>sebanding</a:t>
            </a:r>
            <a:r>
              <a:rPr lang="en-US" sz="4800" dirty="0"/>
              <a:t> </a:t>
            </a:r>
            <a:r>
              <a:rPr lang="en-US" sz="4800" dirty="0" err="1"/>
              <a:t>harus</a:t>
            </a:r>
            <a:r>
              <a:rPr lang="en-US" sz="4800" dirty="0"/>
              <a:t> </a:t>
            </a:r>
            <a:r>
              <a:rPr lang="en-US" sz="4800" dirty="0" err="1"/>
              <a:t>ditentukan</a:t>
            </a:r>
            <a:r>
              <a:rPr lang="en-US" sz="4800" dirty="0"/>
              <a:t> </a:t>
            </a:r>
            <a:r>
              <a:rPr lang="en-US" sz="4800" dirty="0" err="1"/>
              <a:t>sebagai</a:t>
            </a:r>
            <a:r>
              <a:rPr lang="en-US" sz="4800" dirty="0"/>
              <a:t> </a:t>
            </a:r>
            <a:r>
              <a:rPr lang="en-US" sz="4800" dirty="0" err="1"/>
              <a:t>titik</a:t>
            </a:r>
            <a:r>
              <a:rPr lang="en-US" sz="4800" dirty="0"/>
              <a:t> </a:t>
            </a:r>
            <a:r>
              <a:rPr lang="en-US" sz="4800" dirty="0" err="1"/>
              <a:t>awal</a:t>
            </a:r>
            <a:r>
              <a:rPr lang="en-US" sz="4800" dirty="0"/>
              <a:t> </a:t>
            </a:r>
            <a:r>
              <a:rPr lang="en-US" sz="4800" dirty="0" err="1"/>
              <a:t>untuk</a:t>
            </a:r>
            <a:r>
              <a:rPr lang="en-US" sz="4800" dirty="0"/>
              <a:t> </a:t>
            </a:r>
            <a:r>
              <a:rPr lang="en-US" sz="4800" dirty="0" err="1"/>
              <a:t>pengembangan</a:t>
            </a:r>
            <a:r>
              <a:rPr lang="en-US" sz="4800" dirty="0"/>
              <a:t> yang </a:t>
            </a:r>
            <a:r>
              <a:rPr lang="en-US" sz="4800" dirty="0" err="1"/>
              <a:t>disesuaikan</a:t>
            </a:r>
            <a:r>
              <a:rPr lang="en-US" sz="4800" dirty="0"/>
              <a:t>.</a:t>
            </a:r>
          </a:p>
          <a:p>
            <a:r>
              <a:rPr lang="en-US" sz="4800" dirty="0" err="1"/>
              <a:t>Pilih</a:t>
            </a:r>
            <a:r>
              <a:rPr lang="en-US" sz="4800" dirty="0"/>
              <a:t> </a:t>
            </a:r>
            <a:r>
              <a:rPr lang="en-US" sz="4800" dirty="0" err="1"/>
              <a:t>alat</a:t>
            </a:r>
            <a:r>
              <a:rPr lang="en-US" sz="4800" dirty="0"/>
              <a:t> </a:t>
            </a:r>
            <a:r>
              <a:rPr lang="en-US" sz="4800" dirty="0" err="1"/>
              <a:t>pengembangan</a:t>
            </a:r>
            <a:r>
              <a:rPr lang="en-US" sz="4800" dirty="0"/>
              <a:t> </a:t>
            </a:r>
            <a:r>
              <a:rPr lang="en-US" sz="4800" dirty="0" err="1"/>
              <a:t>untuk</a:t>
            </a:r>
            <a:r>
              <a:rPr lang="en-US" sz="4800" dirty="0"/>
              <a:t> </a:t>
            </a:r>
            <a:r>
              <a:rPr lang="en-US" sz="4800" dirty="0" err="1"/>
              <a:t>pengembangan</a:t>
            </a:r>
            <a:r>
              <a:rPr lang="en-US" sz="4800" dirty="0"/>
              <a:t> yang </a:t>
            </a:r>
            <a:r>
              <a:rPr lang="en-US" sz="4800" dirty="0" err="1"/>
              <a:t>disesuaikan</a:t>
            </a:r>
            <a:r>
              <a:rPr lang="en-US" sz="4800" dirty="0"/>
              <a:t>.</a:t>
            </a:r>
          </a:p>
          <a:p>
            <a:r>
              <a:rPr lang="en-US" sz="4800" dirty="0" err="1"/>
              <a:t>Kembangkan</a:t>
            </a:r>
            <a:r>
              <a:rPr lang="en-US" sz="4800" dirty="0"/>
              <a:t> </a:t>
            </a:r>
            <a:r>
              <a:rPr lang="en-US" sz="4800" dirty="0" err="1"/>
              <a:t>laporan</a:t>
            </a:r>
            <a:r>
              <a:rPr lang="en-US" sz="4800" dirty="0"/>
              <a:t> yang </a:t>
            </a:r>
            <a:r>
              <a:rPr lang="en-US" sz="4800" dirty="0" err="1"/>
              <a:t>hilang</a:t>
            </a:r>
            <a:r>
              <a:rPr lang="en-US" sz="4800" dirty="0"/>
              <a:t> (</a:t>
            </a:r>
            <a:r>
              <a:rPr lang="en-US" sz="4800" dirty="0" err="1"/>
              <a:t>mungkin</a:t>
            </a:r>
            <a:r>
              <a:rPr lang="en-US" sz="4800" dirty="0"/>
              <a:t> </a:t>
            </a:r>
            <a:r>
              <a:rPr lang="en-US" sz="4800" dirty="0" err="1"/>
              <a:t>berdasarkan</a:t>
            </a:r>
            <a:r>
              <a:rPr lang="en-US" sz="4800" dirty="0"/>
              <a:t> </a:t>
            </a:r>
            <a:r>
              <a:rPr lang="en-US" sz="4800" dirty="0" err="1"/>
              <a:t>laporan</a:t>
            </a:r>
            <a:r>
              <a:rPr lang="en-US" sz="4800" dirty="0"/>
              <a:t> </a:t>
            </a:r>
            <a:r>
              <a:rPr lang="en-US" sz="4800" dirty="0" err="1"/>
              <a:t>standar</a:t>
            </a:r>
            <a:r>
              <a:rPr lang="en-US" sz="4800" dirty="0"/>
              <a:t> </a:t>
            </a:r>
            <a:r>
              <a:rPr lang="en-US" sz="4800" dirty="0" err="1"/>
              <a:t>serupa</a:t>
            </a:r>
            <a:r>
              <a:rPr lang="en-US" sz="4800" dirty="0"/>
              <a:t>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5EAA3C-9EA1-F34F-9BF5-74FF15E3A9B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88CC6C9-B7A5-7E42-AB49-BD7B47AA37B4}"/>
              </a:ext>
            </a:extLst>
          </p:cNvPr>
          <p:cNvSpPr txBox="1">
            <a:spLocks/>
          </p:cNvSpPr>
          <p:nvPr/>
        </p:nvSpPr>
        <p:spPr>
          <a:xfrm>
            <a:off x="2910424" y="0"/>
            <a:ext cx="18011048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/>
              <a:t>Create Reports </a:t>
            </a:r>
            <a:endParaRPr lang="en-ID" sz="8000" dirty="0"/>
          </a:p>
        </p:txBody>
      </p:sp>
    </p:spTree>
    <p:extLst>
      <p:ext uri="{BB962C8B-B14F-4D97-AF65-F5344CB8AC3E}">
        <p14:creationId xmlns:p14="http://schemas.microsoft.com/office/powerpoint/2010/main" val="1788025725"/>
      </p:ext>
    </p:extLst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6365D-273A-254D-9401-671B0A73D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6327" y="292608"/>
            <a:ext cx="18303656" cy="1963737"/>
          </a:xfrm>
        </p:spPr>
        <p:txBody>
          <a:bodyPr/>
          <a:lstStyle/>
          <a:p>
            <a:r>
              <a:rPr lang="en-ID" sz="8000" b="1" dirty="0"/>
              <a:t>Create Forms 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4CEE23-7E27-314F-9A98-9B98CA10DB1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633472"/>
            <a:ext cx="21775490" cy="9253728"/>
          </a:xfrm>
        </p:spPr>
        <p:txBody>
          <a:bodyPr/>
          <a:lstStyle/>
          <a:p>
            <a:r>
              <a:rPr lang="en-US" dirty="0" err="1"/>
              <a:t>Beberapa</a:t>
            </a:r>
            <a:r>
              <a:rPr lang="en-US" dirty="0"/>
              <a:t> proses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mengharuskan</a:t>
            </a:r>
            <a:r>
              <a:rPr lang="en-US" dirty="0"/>
              <a:t> </a:t>
            </a:r>
            <a:r>
              <a:rPr lang="en-US" dirty="0" err="1"/>
              <a:t>formulir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diisi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data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faktur</a:t>
            </a:r>
            <a:r>
              <a:rPr lang="en-US" dirty="0"/>
              <a:t>, </a:t>
            </a:r>
            <a:r>
              <a:rPr lang="en-US" dirty="0" err="1"/>
              <a:t>catatan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cek</a:t>
            </a:r>
            <a:r>
              <a:rPr lang="en-US" dirty="0"/>
              <a:t>. </a:t>
            </a:r>
          </a:p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ERP </a:t>
            </a:r>
            <a:r>
              <a:rPr lang="en-US" dirty="0" err="1"/>
              <a:t>menyediakan</a:t>
            </a:r>
            <a:r>
              <a:rPr lang="en-US" dirty="0"/>
              <a:t> wizard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form</a:t>
            </a:r>
          </a:p>
          <a:p>
            <a:r>
              <a:rPr lang="en-US" dirty="0" err="1"/>
              <a:t>Sistem</a:t>
            </a:r>
            <a:r>
              <a:rPr lang="en-US" dirty="0"/>
              <a:t> ERP juga </a:t>
            </a:r>
            <a:r>
              <a:rPr lang="en-US" dirty="0" err="1"/>
              <a:t>menyediakan</a:t>
            </a:r>
            <a:r>
              <a:rPr lang="en-US" dirty="0"/>
              <a:t> template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form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memudahkan</a:t>
            </a:r>
            <a:r>
              <a:rPr lang="en-US" dirty="0"/>
              <a:t> user.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143D13-FC7A-174D-BF5B-569D8574F95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93201"/>
      </p:ext>
    </p:extLst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04D45-CD4E-E14F-8ABF-0F3F1546D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3175" y="365760"/>
            <a:ext cx="18449960" cy="1963737"/>
          </a:xfrm>
        </p:spPr>
        <p:txBody>
          <a:bodyPr/>
          <a:lstStyle/>
          <a:p>
            <a:r>
              <a:rPr lang="en-ID" sz="8000" b="1" dirty="0"/>
              <a:t>Establish the Authorization Concept 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D2D8D8-41B9-AC4A-9471-C0AF4ECCC8A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27258" y="1927161"/>
            <a:ext cx="21775490" cy="955770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Setelah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proses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business blueprint, 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3 </a:t>
            </a:r>
            <a:r>
              <a:rPr lang="en-US" dirty="0" err="1"/>
              <a:t>dipecah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program (</a:t>
            </a:r>
            <a:r>
              <a:rPr lang="en-US" dirty="0" err="1"/>
              <a:t>aktifitas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 err="1"/>
              <a:t>Peran</a:t>
            </a:r>
            <a:r>
              <a:rPr lang="en-US" dirty="0"/>
              <a:t> authorization administration :</a:t>
            </a:r>
          </a:p>
          <a:p>
            <a:r>
              <a:rPr lang="en-US" dirty="0"/>
              <a:t>User administrator yang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(</a:t>
            </a:r>
            <a:r>
              <a:rPr lang="en-US" dirty="0" err="1"/>
              <a:t>grup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)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profil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generator </a:t>
            </a:r>
            <a:r>
              <a:rPr lang="en-US" dirty="0" err="1"/>
              <a:t>profil</a:t>
            </a:r>
            <a:r>
              <a:rPr lang="en-US" dirty="0"/>
              <a:t>,</a:t>
            </a:r>
          </a:p>
          <a:p>
            <a:r>
              <a:rPr lang="en-US" dirty="0"/>
              <a:t>administrator of the authorization data yang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data </a:t>
            </a:r>
            <a:r>
              <a:rPr lang="en-US" dirty="0" err="1"/>
              <a:t>otorisasi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memperbarui</a:t>
            </a:r>
            <a:r>
              <a:rPr lang="en-US" dirty="0"/>
              <a:t> </a:t>
            </a:r>
            <a:r>
              <a:rPr lang="en-US" dirty="0" err="1"/>
              <a:t>penugasan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, </a:t>
            </a:r>
            <a:r>
              <a:rPr lang="en-US" dirty="0" err="1"/>
              <a:t>dan</a:t>
            </a:r>
            <a:endParaRPr lang="en-US" dirty="0"/>
          </a:p>
          <a:p>
            <a:r>
              <a:rPr lang="en-US" dirty="0"/>
              <a:t>administrator of the authorization profiles yang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otorisasi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profil</a:t>
            </a:r>
            <a:r>
              <a:rPr lang="en-US" dirty="0"/>
              <a:t> </a:t>
            </a:r>
            <a:r>
              <a:rPr lang="en-US" dirty="0" err="1"/>
              <a:t>otorisasi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408668-D628-5C49-B02A-AE0FD7CFA28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552725"/>
      </p:ext>
    </p:extLst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BA17D4-BC2B-F244-8922-2D5DEAF32BC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34FBFD-6C39-2743-A489-36949C9F774A}"/>
              </a:ext>
            </a:extLst>
          </p:cNvPr>
          <p:cNvSpPr txBox="1">
            <a:spLocks/>
          </p:cNvSpPr>
          <p:nvPr/>
        </p:nvSpPr>
        <p:spPr>
          <a:xfrm>
            <a:off x="2963175" y="365760"/>
            <a:ext cx="1844996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/>
              <a:t>Establish the Authorization Concept </a:t>
            </a:r>
            <a:endParaRPr lang="en-ID" sz="8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8AE6321-B2EA-0643-8891-62A66E3D00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1938179"/>
            <a:ext cx="12252960" cy="1041501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E5F4E79-C789-B045-AE50-9751D7004DC2}"/>
              </a:ext>
            </a:extLst>
          </p:cNvPr>
          <p:cNvSpPr txBox="1"/>
          <p:nvPr/>
        </p:nvSpPr>
        <p:spPr>
          <a:xfrm>
            <a:off x="10681999" y="12353195"/>
            <a:ext cx="36905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b="1" dirty="0"/>
              <a:t>Workplace matrix </a:t>
            </a: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522410"/>
      </p:ext>
    </p:extLst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05493-746B-DA4E-B0CF-1AC9C8BE6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4615" y="0"/>
            <a:ext cx="18267080" cy="1963737"/>
          </a:xfrm>
        </p:spPr>
        <p:txBody>
          <a:bodyPr/>
          <a:lstStyle/>
          <a:p>
            <a:r>
              <a:rPr lang="en-ID" sz="8000" b="1" dirty="0"/>
              <a:t>Establish Archiving Management 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7796F6-C753-4346-A258-E5D5A291E14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1963737"/>
            <a:ext cx="21775490" cy="11302556"/>
          </a:xfrm>
        </p:spPr>
        <p:txBody>
          <a:bodyPr/>
          <a:lstStyle/>
          <a:p>
            <a:r>
              <a:rPr lang="en-US" dirty="0"/>
              <a:t>Volume data yang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basis data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. </a:t>
            </a:r>
          </a:p>
          <a:p>
            <a:r>
              <a:rPr lang="en-US" dirty="0"/>
              <a:t>Karena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berkelanjutan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mitra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data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basis data </a:t>
            </a:r>
            <a:r>
              <a:rPr lang="en-US" dirty="0" err="1"/>
              <a:t>sistem</a:t>
            </a:r>
            <a:r>
              <a:rPr lang="en-US" dirty="0"/>
              <a:t> ERP, data yang </a:t>
            </a:r>
            <a:r>
              <a:rPr lang="en-US" dirty="0" err="1"/>
              <a:t>disimpan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diminta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diarsipkan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berkala</a:t>
            </a:r>
            <a:r>
              <a:rPr lang="en-US" dirty="0"/>
              <a:t> (mis., </a:t>
            </a:r>
            <a:r>
              <a:rPr lang="en-US" dirty="0" err="1"/>
              <a:t>Bulanan</a:t>
            </a:r>
            <a:r>
              <a:rPr lang="en-US" dirty="0"/>
              <a:t>, </a:t>
            </a:r>
            <a:r>
              <a:rPr lang="en-US" dirty="0" err="1"/>
              <a:t>tahunan</a:t>
            </a:r>
            <a:r>
              <a:rPr lang="en-US" dirty="0"/>
              <a:t>).</a:t>
            </a:r>
          </a:p>
          <a:p>
            <a:r>
              <a:rPr lang="en-US" dirty="0"/>
              <a:t>data yang </a:t>
            </a:r>
            <a:r>
              <a:rPr lang="en-US" dirty="0" err="1"/>
              <a:t>disimpan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:</a:t>
            </a:r>
          </a:p>
          <a:p>
            <a:pPr lvl="1"/>
            <a:r>
              <a:rPr lang="en-US" sz="4800" dirty="0" err="1"/>
              <a:t>untuk</a:t>
            </a:r>
            <a:r>
              <a:rPr lang="en-US" sz="4800" dirty="0"/>
              <a:t> </a:t>
            </a:r>
            <a:r>
              <a:rPr lang="en-US" sz="4800" dirty="0" err="1"/>
              <a:t>melakukan</a:t>
            </a:r>
            <a:r>
              <a:rPr lang="en-US" sz="4800" dirty="0"/>
              <a:t> </a:t>
            </a:r>
            <a:r>
              <a:rPr lang="en-US" sz="4800" dirty="0" err="1"/>
              <a:t>analisis</a:t>
            </a:r>
            <a:r>
              <a:rPr lang="en-US" sz="4800" dirty="0"/>
              <a:t> </a:t>
            </a:r>
            <a:r>
              <a:rPr lang="en-US" sz="4800" dirty="0" err="1"/>
              <a:t>tren</a:t>
            </a:r>
            <a:r>
              <a:rPr lang="en-US" sz="4800" dirty="0"/>
              <a:t> </a:t>
            </a:r>
            <a:r>
              <a:rPr lang="en-US" sz="4800" dirty="0" err="1"/>
              <a:t>pada</a:t>
            </a:r>
            <a:r>
              <a:rPr lang="en-US" sz="4800" dirty="0"/>
              <a:t> </a:t>
            </a:r>
            <a:r>
              <a:rPr lang="en-US" sz="4800" dirty="0" err="1"/>
              <a:t>angka</a:t>
            </a:r>
            <a:r>
              <a:rPr lang="en-US" sz="4800" dirty="0"/>
              <a:t> </a:t>
            </a:r>
            <a:r>
              <a:rPr lang="en-US" sz="4800" dirty="0" err="1"/>
              <a:t>penjualan</a:t>
            </a:r>
            <a:r>
              <a:rPr lang="en-US" sz="4800" dirty="0"/>
              <a:t>, </a:t>
            </a:r>
            <a:r>
              <a:rPr lang="en-US" sz="4800" dirty="0" err="1"/>
              <a:t>pembelian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produksi</a:t>
            </a:r>
            <a:r>
              <a:rPr lang="en-US" sz="4800" dirty="0"/>
              <a:t>,</a:t>
            </a:r>
          </a:p>
          <a:p>
            <a:pPr lvl="1"/>
            <a:r>
              <a:rPr lang="en-US" sz="4800" dirty="0" err="1"/>
              <a:t>untuk</a:t>
            </a:r>
            <a:r>
              <a:rPr lang="en-US" sz="4800" dirty="0"/>
              <a:t> </a:t>
            </a:r>
            <a:r>
              <a:rPr lang="en-US" sz="4800" dirty="0" err="1"/>
              <a:t>memberikan</a:t>
            </a:r>
            <a:r>
              <a:rPr lang="en-US" sz="4800" dirty="0"/>
              <a:t> audit internal </a:t>
            </a:r>
            <a:r>
              <a:rPr lang="en-US" sz="4800" dirty="0" err="1"/>
              <a:t>dengan</a:t>
            </a:r>
            <a:r>
              <a:rPr lang="en-US" sz="4800" dirty="0"/>
              <a:t> </a:t>
            </a:r>
            <a:r>
              <a:rPr lang="en-US" sz="4800" dirty="0" err="1"/>
              <a:t>bukti</a:t>
            </a:r>
            <a:r>
              <a:rPr lang="en-US" sz="4800" dirty="0"/>
              <a:t> </a:t>
            </a:r>
            <a:r>
              <a:rPr lang="en-US" sz="4800" dirty="0" err="1"/>
              <a:t>penanganan</a:t>
            </a:r>
            <a:r>
              <a:rPr lang="en-US" sz="4800" dirty="0"/>
              <a:t> proses </a:t>
            </a:r>
            <a:r>
              <a:rPr lang="en-US" sz="4800" dirty="0" err="1"/>
              <a:t>bisnis</a:t>
            </a:r>
            <a:r>
              <a:rPr lang="en-US" sz="4800" dirty="0"/>
              <a:t> yang </a:t>
            </a:r>
            <a:r>
              <a:rPr lang="en-US" sz="4800" dirty="0" err="1"/>
              <a:t>benar</a:t>
            </a:r>
            <a:r>
              <a:rPr lang="en-US" sz="4800" dirty="0"/>
              <a:t>, </a:t>
            </a:r>
            <a:r>
              <a:rPr lang="en-US" sz="4800" dirty="0" err="1"/>
              <a:t>dan</a:t>
            </a:r>
            <a:endParaRPr lang="en-US" sz="4800" dirty="0"/>
          </a:p>
          <a:p>
            <a:pPr lvl="1"/>
            <a:r>
              <a:rPr lang="en-US" sz="4800" dirty="0" err="1"/>
              <a:t>untuk</a:t>
            </a:r>
            <a:r>
              <a:rPr lang="en-US" sz="4800" dirty="0"/>
              <a:t> </a:t>
            </a:r>
            <a:r>
              <a:rPr lang="en-US" sz="4800" dirty="0" err="1"/>
              <a:t>memenuhi</a:t>
            </a:r>
            <a:r>
              <a:rPr lang="en-US" sz="4800" dirty="0"/>
              <a:t> </a:t>
            </a:r>
            <a:r>
              <a:rPr lang="en-US" sz="4800" dirty="0" err="1"/>
              <a:t>persyaratan</a:t>
            </a:r>
            <a:r>
              <a:rPr lang="en-US" sz="4800" dirty="0"/>
              <a:t> </a:t>
            </a:r>
            <a:r>
              <a:rPr lang="en-US" sz="4800" dirty="0" err="1"/>
              <a:t>eksternal</a:t>
            </a:r>
            <a:r>
              <a:rPr lang="en-US" sz="4800" dirty="0"/>
              <a:t> yang </a:t>
            </a:r>
            <a:r>
              <a:rPr lang="en-US" sz="4800" dirty="0" err="1"/>
              <a:t>dihasilkan</a:t>
            </a:r>
            <a:r>
              <a:rPr lang="en-US" sz="4800" dirty="0"/>
              <a:t> </a:t>
            </a:r>
            <a:r>
              <a:rPr lang="en-US" sz="4800" dirty="0" err="1"/>
              <a:t>dari</a:t>
            </a:r>
            <a:r>
              <a:rPr lang="en-US" sz="4800" dirty="0"/>
              <a:t> </a:t>
            </a:r>
            <a:r>
              <a:rPr lang="en-US" sz="4800" dirty="0" err="1"/>
              <a:t>hukum</a:t>
            </a:r>
            <a:r>
              <a:rPr lang="en-US" sz="4800" dirty="0"/>
              <a:t> </a:t>
            </a:r>
            <a:r>
              <a:rPr lang="en-US" sz="4800" dirty="0" err="1"/>
              <a:t>komersial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pajak</a:t>
            </a:r>
            <a:r>
              <a:rPr lang="en-US" sz="4800" dirty="0"/>
              <a:t>.</a:t>
            </a:r>
          </a:p>
          <a:p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pengarsipan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dipertimbangkan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6AF03-2241-354C-8595-245F749DF10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989382"/>
      </p:ext>
    </p:extLst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5F3BE-5A61-D141-BB19-198E8341C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9751" y="292608"/>
            <a:ext cx="18376808" cy="1963737"/>
          </a:xfrm>
        </p:spPr>
        <p:txBody>
          <a:bodyPr/>
          <a:lstStyle/>
          <a:p>
            <a:r>
              <a:rPr lang="en-ID" sz="8000" b="1" dirty="0"/>
              <a:t>Final Integration Test 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14A4D-9E38-8044-BA5E-4680EB0C7CC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256345"/>
            <a:ext cx="21775490" cy="11081830"/>
          </a:xfrm>
        </p:spPr>
        <p:txBody>
          <a:bodyPr/>
          <a:lstStyle/>
          <a:p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integrasi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simulasi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produktif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. </a:t>
            </a:r>
          </a:p>
          <a:p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tes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antar-departemen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antar-modul</a:t>
            </a:r>
            <a:r>
              <a:rPr lang="en-US" dirty="0"/>
              <a:t>,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ERP.</a:t>
            </a:r>
          </a:p>
          <a:p>
            <a:r>
              <a:rPr lang="en-US" dirty="0"/>
              <a:t>Proses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proses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sehari-hari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proses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kritis</a:t>
            </a:r>
            <a:r>
              <a:rPr lang="en-US" dirty="0"/>
              <a:t>.</a:t>
            </a:r>
          </a:p>
          <a:p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(</a:t>
            </a:r>
            <a:r>
              <a:rPr lang="en-US" dirty="0" err="1"/>
              <a:t>misal</a:t>
            </a:r>
            <a:r>
              <a:rPr lang="en-US" dirty="0"/>
              <a:t> BPML) </a:t>
            </a:r>
          </a:p>
          <a:p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integrasi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se-</a:t>
            </a:r>
            <a:r>
              <a:rPr lang="en-US" dirty="0" err="1"/>
              <a:t>realistis</a:t>
            </a:r>
            <a:r>
              <a:rPr lang="en-US" dirty="0"/>
              <a:t> </a:t>
            </a:r>
            <a:r>
              <a:rPr lang="en-US" dirty="0" err="1"/>
              <a:t>mungkin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677ED-58FB-8F45-A038-A770D2A6B21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3233"/>
      </p:ext>
    </p:extLst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B72B6-D2FD-A04B-991F-F9EFD0263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3032" y="292608"/>
            <a:ext cx="20425064" cy="1963737"/>
          </a:xfrm>
        </p:spPr>
        <p:txBody>
          <a:bodyPr/>
          <a:lstStyle/>
          <a:p>
            <a:r>
              <a:rPr lang="en-ID" sz="8000" b="1" dirty="0"/>
              <a:t>End User Documentation and Training Material 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CBBC9A-E27D-EC4C-8EED-96DF3D8FCA0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256345"/>
            <a:ext cx="21775490" cy="9630855"/>
          </a:xfrm>
        </p:spPr>
        <p:txBody>
          <a:bodyPr/>
          <a:lstStyle/>
          <a:p>
            <a:r>
              <a:rPr lang="en-US" dirty="0" err="1"/>
              <a:t>pelatihan</a:t>
            </a:r>
            <a:r>
              <a:rPr lang="en-US" dirty="0"/>
              <a:t> yang </a:t>
            </a:r>
            <a:r>
              <a:rPr lang="en-US" dirty="0" err="1"/>
              <a:t>diadakan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mempersiapkan</a:t>
            </a:r>
            <a:r>
              <a:rPr lang="en-US" dirty="0"/>
              <a:t> para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di masa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</a:t>
            </a:r>
          </a:p>
          <a:p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,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,</a:t>
            </a:r>
          </a:p>
          <a:p>
            <a:pPr lvl="1"/>
            <a:r>
              <a:rPr lang="en-US" dirty="0" err="1"/>
              <a:t>pengguna</a:t>
            </a:r>
            <a:r>
              <a:rPr lang="en-US" dirty="0"/>
              <a:t> mana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dilatih</a:t>
            </a:r>
            <a:r>
              <a:rPr lang="en-US" dirty="0"/>
              <a:t>,</a:t>
            </a:r>
          </a:p>
          <a:p>
            <a:pPr lvl="1"/>
            <a:r>
              <a:rPr lang="en-US" dirty="0" err="1"/>
              <a:t>siapa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 (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), </a:t>
            </a:r>
            <a:r>
              <a:rPr lang="en-US" dirty="0" err="1"/>
              <a:t>dan</a:t>
            </a:r>
            <a:endParaRPr lang="en-US" dirty="0"/>
          </a:p>
          <a:p>
            <a:pPr lvl="1"/>
            <a:r>
              <a:rPr lang="en-US" dirty="0" err="1"/>
              <a:t>siapa</a:t>
            </a:r>
            <a:r>
              <a:rPr lang="en-US" dirty="0"/>
              <a:t> (mis.,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listrik</a:t>
            </a:r>
            <a:r>
              <a:rPr lang="en-US" dirty="0"/>
              <a:t>), di mana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.</a:t>
            </a:r>
          </a:p>
          <a:p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training material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disiapkan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disimpan</a:t>
            </a:r>
            <a:r>
              <a:rPr lang="en-US" dirty="0"/>
              <a:t>.</a:t>
            </a:r>
          </a:p>
          <a:p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pelatihan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56082-7288-6D44-8CE4-F1C690EFDCB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538449"/>
      </p:ext>
    </p:extLst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93990-CAB3-8240-9547-BB434CCC2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5783" y="329184"/>
            <a:ext cx="17864744" cy="1963737"/>
          </a:xfrm>
        </p:spPr>
        <p:txBody>
          <a:bodyPr/>
          <a:lstStyle/>
          <a:p>
            <a:r>
              <a:rPr lang="en-ID" sz="8000" b="1" dirty="0"/>
              <a:t>Quality Check Realization Phase 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DC2F6A-F446-C244-89BF-629444E4CA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292921"/>
            <a:ext cx="21775490" cy="959427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, </a:t>
            </a:r>
            <a:r>
              <a:rPr lang="en-US" dirty="0" err="1"/>
              <a:t>tes</a:t>
            </a:r>
            <a:r>
              <a:rPr lang="en-US" dirty="0"/>
              <a:t> juga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realisasi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tercapai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tenggat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direncanakan</a:t>
            </a:r>
            <a:r>
              <a:rPr lang="en-US" dirty="0"/>
              <a:t> (</a:t>
            </a:r>
            <a:r>
              <a:rPr lang="en-US" dirty="0" err="1"/>
              <a:t>tonggak</a:t>
            </a:r>
            <a:r>
              <a:rPr lang="en-US" dirty="0"/>
              <a:t>) </a:t>
            </a:r>
            <a:r>
              <a:rPr lang="en-US" dirty="0" err="1"/>
              <a:t>tercapai</a:t>
            </a:r>
            <a:r>
              <a:rPr lang="en-US" dirty="0"/>
              <a:t>. </a:t>
            </a:r>
            <a:r>
              <a:rPr lang="en-US" dirty="0" err="1"/>
              <a:t>Sedapat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, </a:t>
            </a:r>
            <a:r>
              <a:rPr lang="en-US" dirty="0" err="1"/>
              <a:t>hasilnya</a:t>
            </a:r>
            <a:r>
              <a:rPr lang="en-US" dirty="0"/>
              <a:t> </a:t>
            </a:r>
            <a:r>
              <a:rPr lang="en-US" dirty="0" err="1"/>
              <a:t>diuji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kebenaran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kelengkapan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29660D-A481-8E40-BDD9-806EA2B6388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31125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>
            <a:extLst>
              <a:ext uri="{FF2B5EF4-FFF2-40B4-BE49-F238E27FC236}">
                <a16:creationId xmlns:a16="http://schemas.microsoft.com/office/drawing/2014/main" id="{5CAEC0D2-8CE1-41F1-A38F-66DC66BC7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26369" y="889684"/>
            <a:ext cx="21774150" cy="1963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d-ID" altLang="en-US" sz="8000" dirty="0">
                <a:latin typeface="Times New Roman" pitchFamily="18" charset="0"/>
                <a:cs typeface="Times New Roman" pitchFamily="18" charset="0"/>
              </a:rPr>
              <a:t>TUJUAN PEMBELAJARAN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B57AD3-1DA0-4EAA-B2B5-F6679135286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CAD54C3-3A11-48DA-BB54-E5ECEC44346D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9092" name="Text Placeholder 3">
            <a:extLst>
              <a:ext uri="{FF2B5EF4-FFF2-40B4-BE49-F238E27FC236}">
                <a16:creationId xmlns:a16="http://schemas.microsoft.com/office/drawing/2014/main" id="{9A817ABD-CEFC-408D-AA14-051C6F00622E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 bwMode="auto">
          <a:xfrm>
            <a:off x="1426369" y="2304782"/>
            <a:ext cx="21775737" cy="80226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PO3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merancang</a:t>
            </a:r>
            <a:r>
              <a:rPr lang="en-US" dirty="0"/>
              <a:t>,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mengevaluasi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, proses, </a:t>
            </a:r>
            <a:r>
              <a:rPr lang="en-US" dirty="0" err="1"/>
              <a:t>komponen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program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yang </a:t>
            </a:r>
            <a:r>
              <a:rPr lang="en-US" dirty="0" err="1"/>
              <a:t>diinginkan</a:t>
            </a:r>
            <a:r>
              <a:rPr lang="en-ID" dirty="0"/>
              <a:t> </a:t>
            </a:r>
            <a:r>
              <a:rPr lang="en-US" dirty="0"/>
              <a:t>.</a:t>
            </a:r>
          </a:p>
          <a:p>
            <a:r>
              <a:rPr lang="en-US" b="1" dirty="0"/>
              <a:t>LO3</a:t>
            </a:r>
            <a:r>
              <a:rPr lang="en-ID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ERP</a:t>
            </a:r>
            <a:r>
              <a:rPr lang="en-ID" dirty="0"/>
              <a:t> </a:t>
            </a:r>
          </a:p>
          <a:p>
            <a:r>
              <a:rPr lang="en-US" b="1" dirty="0"/>
              <a:t>LO5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, </a:t>
            </a:r>
            <a:r>
              <a:rPr lang="en-US" dirty="0" err="1"/>
              <a:t>menjelaskan</a:t>
            </a:r>
            <a:r>
              <a:rPr lang="en-US" dirty="0"/>
              <a:t>,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menerapkan</a:t>
            </a:r>
            <a:r>
              <a:rPr lang="en-US" dirty="0"/>
              <a:t> ERP di Perusahaan</a:t>
            </a:r>
            <a:r>
              <a:rPr lang="en-ID" dirty="0"/>
              <a:t>  </a:t>
            </a:r>
          </a:p>
          <a:p>
            <a:pPr marL="0" indent="0">
              <a:buNone/>
            </a:pPr>
            <a:endParaRPr lang="id-ID" altLang="en-US" sz="4400" dirty="0">
              <a:latin typeface="Lato"/>
            </a:endParaRP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97CBE-8331-C54C-9498-B122ACB78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62023-30AC-B640-9659-5A11B79F22B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4ED5C-605C-6643-9B88-3252C130D42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686640"/>
      </p:ext>
    </p:extLst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E3640-E2FB-0A4C-A554-E079199F4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dirty="0" err="1"/>
              <a:t>tugas</a:t>
            </a:r>
            <a:endParaRPr lang="en-US" sz="8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E0212-6547-A348-ABF4-0D1BA1372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06D79-E148-9440-AA56-626C7512856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346121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20365-77E5-0C49-AB6D-2150301659D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045952" y="2031375"/>
            <a:ext cx="12844336" cy="6792912"/>
          </a:xfrm>
        </p:spPr>
        <p:txBody>
          <a:bodyPr/>
          <a:lstStyle/>
          <a:p>
            <a:pPr marL="571500" indent="-571500"/>
            <a:r>
              <a:rPr lang="en-US" sz="3600" b="1" dirty="0"/>
              <a:t>Project Management Realization Phase</a:t>
            </a:r>
          </a:p>
          <a:p>
            <a:pPr marL="571500" indent="-571500"/>
            <a:r>
              <a:rPr lang="en-US" sz="3600" b="1" dirty="0"/>
              <a:t>Project Team Training Realization Phase</a:t>
            </a:r>
          </a:p>
          <a:p>
            <a:pPr marL="571500" indent="-571500"/>
            <a:r>
              <a:rPr lang="en-US" sz="3600" b="1" dirty="0"/>
              <a:t>Baseline Configuration and Confirmation</a:t>
            </a:r>
          </a:p>
          <a:p>
            <a:pPr marL="571500" indent="-571500"/>
            <a:r>
              <a:rPr lang="en-US" sz="3600" b="1" dirty="0"/>
              <a:t>System Management</a:t>
            </a:r>
          </a:p>
          <a:p>
            <a:pPr marL="571500" indent="-571500"/>
            <a:r>
              <a:rPr lang="en-US" sz="3600" b="1" dirty="0"/>
              <a:t>Final Configuration and Confirmation</a:t>
            </a:r>
          </a:p>
          <a:p>
            <a:pPr marL="571500" indent="-571500"/>
            <a:r>
              <a:rPr lang="en-US" sz="3600" b="1" dirty="0"/>
              <a:t>Develop Conversion Programs</a:t>
            </a:r>
          </a:p>
          <a:p>
            <a:pPr marL="571500" indent="-571500"/>
            <a:r>
              <a:rPr lang="en-US" sz="3600" b="1" dirty="0"/>
              <a:t>Develop Applications Interface Programs</a:t>
            </a:r>
          </a:p>
          <a:p>
            <a:pPr marL="571500" indent="-571500"/>
            <a:r>
              <a:rPr lang="en-US" sz="3600" b="1" dirty="0"/>
              <a:t>Develop </a:t>
            </a:r>
            <a:r>
              <a:rPr lang="en-US" sz="3600" b="1" dirty="0" err="1"/>
              <a:t>Enhacements</a:t>
            </a:r>
            <a:endParaRPr lang="en-US" sz="3600" b="1" dirty="0"/>
          </a:p>
          <a:p>
            <a:pPr marL="571500" indent="-571500"/>
            <a:r>
              <a:rPr lang="en-US" sz="3600" b="1" dirty="0"/>
              <a:t>Create Repots</a:t>
            </a:r>
          </a:p>
          <a:p>
            <a:pPr marL="571500" indent="-571500"/>
            <a:r>
              <a:rPr lang="en-US" sz="3600" b="1" dirty="0"/>
              <a:t>Create Layout Sets</a:t>
            </a:r>
          </a:p>
          <a:p>
            <a:pPr marL="571500" indent="-571500"/>
            <a:r>
              <a:rPr lang="en-US" sz="3600" b="1" dirty="0"/>
              <a:t>Establish Authorization Concept</a:t>
            </a:r>
          </a:p>
          <a:p>
            <a:pPr marL="571500" indent="-571500"/>
            <a:r>
              <a:rPr lang="en-US" sz="3600" b="1" dirty="0"/>
              <a:t>Establish Archiving Management</a:t>
            </a:r>
          </a:p>
          <a:p>
            <a:pPr marL="571500" indent="-571500"/>
            <a:r>
              <a:rPr lang="en-US" sz="3600" b="1" dirty="0"/>
              <a:t>Final Integration Test</a:t>
            </a:r>
          </a:p>
          <a:p>
            <a:pPr marL="571500" indent="-571500"/>
            <a:r>
              <a:rPr lang="en-US" sz="3600" b="1" dirty="0"/>
              <a:t>End User Documentation and Training Material</a:t>
            </a:r>
          </a:p>
          <a:p>
            <a:pPr marL="571500" indent="-571500"/>
            <a:r>
              <a:rPr lang="en-US" sz="3600" b="1" dirty="0"/>
              <a:t>Quality Check Realization Phase</a:t>
            </a:r>
          </a:p>
          <a:p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FA9C6B-77C0-8E41-BF90-F33360FBB05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B61B6F-28AF-9546-89AD-3FEF0E164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6138" y="350774"/>
            <a:ext cx="21774150" cy="1258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pPr algn="ctr"/>
            <a:r>
              <a:rPr lang="id-ID" altLang="en-US" sz="8000" dirty="0">
                <a:latin typeface="Times New Roman" pitchFamily="18" charset="0"/>
                <a:cs typeface="Times New Roman" pitchFamily="18" charset="0"/>
              </a:rPr>
              <a:t>TUJUAN PEMBELAJARAN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64EA15-6098-1741-A786-807761A239C6}"/>
              </a:ext>
            </a:extLst>
          </p:cNvPr>
          <p:cNvSpPr txBox="1"/>
          <p:nvPr/>
        </p:nvSpPr>
        <p:spPr>
          <a:xfrm>
            <a:off x="652337" y="5764000"/>
            <a:ext cx="103936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/>
              <a:t>Mahasiwa</a:t>
            </a:r>
            <a:r>
              <a:rPr lang="en-US" sz="4000" b="1" dirty="0"/>
              <a:t> </a:t>
            </a:r>
            <a:r>
              <a:rPr lang="en-US" sz="4000" b="1" dirty="0" err="1"/>
              <a:t>memahami</a:t>
            </a:r>
            <a:r>
              <a:rPr lang="en-US" sz="4000" b="1" dirty="0"/>
              <a:t> </a:t>
            </a:r>
            <a:r>
              <a:rPr lang="en-US" sz="4000" b="1" dirty="0" err="1"/>
              <a:t>dan</a:t>
            </a:r>
            <a:r>
              <a:rPr lang="en-US" sz="4000" b="1" dirty="0"/>
              <a:t> </a:t>
            </a:r>
            <a:r>
              <a:rPr lang="en-US" sz="4000" b="1" dirty="0" err="1"/>
              <a:t>mampu</a:t>
            </a:r>
            <a:r>
              <a:rPr lang="en-US" sz="4000" b="1" dirty="0"/>
              <a:t> </a:t>
            </a:r>
            <a:r>
              <a:rPr lang="en-US" sz="4000" b="1" dirty="0" err="1"/>
              <a:t>menjelaskan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75877649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EE313-06C8-B240-9F3F-E45EF00B1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dirty="0"/>
              <a:t>Realization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7D3F9-5FDC-E147-B10B-92BFAFC3AC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just"/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realisasi</a:t>
            </a:r>
            <a:r>
              <a:rPr lang="en-US" dirty="0"/>
              <a:t>, </a:t>
            </a:r>
            <a:r>
              <a:rPr lang="en-US" dirty="0" err="1"/>
              <a:t>persyaratan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business blueprint </a:t>
            </a:r>
            <a:r>
              <a:rPr lang="en-US" dirty="0" err="1"/>
              <a:t>diwujudkan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 Di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dikonfigurasikan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(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diperluas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(</a:t>
            </a:r>
            <a:r>
              <a:rPr lang="en-US" dirty="0" err="1"/>
              <a:t>ekstensi</a:t>
            </a:r>
            <a:r>
              <a:rPr lang="en-US" dirty="0"/>
              <a:t>, </a:t>
            </a:r>
            <a:r>
              <a:rPr lang="en-US" dirty="0" err="1"/>
              <a:t>laporan</a:t>
            </a:r>
            <a:r>
              <a:rPr lang="en-US" dirty="0"/>
              <a:t>, </a:t>
            </a:r>
            <a:r>
              <a:rPr lang="en-US" dirty="0" err="1"/>
              <a:t>antarmuka</a:t>
            </a:r>
            <a:r>
              <a:rPr lang="en-US" dirty="0"/>
              <a:t>).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disiapkan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produktif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1FB05E-1FBF-0449-8796-AFD230DE534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22263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32246-9F0D-7D4C-AB01-A39D261F4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4148" y="329184"/>
            <a:ext cx="19787711" cy="1963737"/>
          </a:xfrm>
        </p:spPr>
        <p:txBody>
          <a:bodyPr/>
          <a:lstStyle/>
          <a:p>
            <a:r>
              <a:rPr lang="en-US" sz="8000" b="1" dirty="0"/>
              <a:t>Phase 3: Realization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93007E-0D1F-CB46-A1F3-98968BC40A4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18FB0A0-28EE-354C-A83F-93CDC45FD599}"/>
              </a:ext>
            </a:extLst>
          </p:cNvPr>
          <p:cNvSpPr txBox="1">
            <a:spLocks/>
          </p:cNvSpPr>
          <p:nvPr/>
        </p:nvSpPr>
        <p:spPr>
          <a:xfrm>
            <a:off x="1426369" y="779463"/>
            <a:ext cx="2177549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endParaRPr lang="en-ID" sz="80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57026F-093A-BC4F-B08D-71DC008011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2544" y="1664186"/>
            <a:ext cx="17134927" cy="11356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764675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43ED2-01F5-FF43-AFC6-893839CD1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8864" y="257908"/>
            <a:ext cx="19308089" cy="1963737"/>
          </a:xfrm>
        </p:spPr>
        <p:txBody>
          <a:bodyPr/>
          <a:lstStyle/>
          <a:p>
            <a:r>
              <a:rPr lang="en-US" sz="6000" b="1" dirty="0">
                <a:solidFill>
                  <a:srgbClr val="FF0000"/>
                </a:solidFill>
              </a:rPr>
              <a:t>Hal yang </a:t>
            </a:r>
            <a:r>
              <a:rPr lang="en-US" sz="6000" b="1" dirty="0" err="1">
                <a:solidFill>
                  <a:srgbClr val="FF0000"/>
                </a:solidFill>
              </a:rPr>
              <a:t>harus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dilakukan</a:t>
            </a:r>
            <a:r>
              <a:rPr lang="en-US" sz="6000" b="1" dirty="0">
                <a:solidFill>
                  <a:srgbClr val="FF0000"/>
                </a:solidFill>
              </a:rPr>
              <a:t> di </a:t>
            </a:r>
            <a:r>
              <a:rPr lang="en-US" sz="6000" b="1" dirty="0" err="1">
                <a:solidFill>
                  <a:srgbClr val="FF0000"/>
                </a:solidFill>
              </a:rPr>
              <a:t>Fase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ini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CC6AB4-31E6-F44D-A18D-2F440FE6101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52176-758C-F54B-82B6-CEF3ACA6D10B}"/>
              </a:ext>
            </a:extLst>
          </p:cNvPr>
          <p:cNvSpPr txBox="1">
            <a:spLocks noGrp="1"/>
          </p:cNvSpPr>
          <p:nvPr>
            <p:ph type="body" sz="quarter" idx="12"/>
          </p:nvPr>
        </p:nvSpPr>
        <p:spPr>
          <a:xfrm>
            <a:off x="4320076" y="1239776"/>
            <a:ext cx="19641893" cy="11993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Project Management Realization Phase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Project Team Training Realization Phase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Baseline Configuration and Confirmation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System Management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Final Configuration and Confirmation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Develop Conversion Programs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Develop Applications Interface Programs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Develop </a:t>
            </a:r>
            <a:r>
              <a:rPr lang="en-US" sz="4000" b="1" dirty="0" err="1"/>
              <a:t>Enhacements</a:t>
            </a:r>
            <a:endParaRPr lang="en-US" sz="4000" b="1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Create Repots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Create Layout Sets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Establish Authorization Concept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Establish Archiving Management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Final Integration Test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End User Documentation and Training Material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Quality Check Realization Phase</a:t>
            </a:r>
          </a:p>
        </p:txBody>
      </p:sp>
    </p:spTree>
    <p:extLst>
      <p:ext uri="{BB962C8B-B14F-4D97-AF65-F5344CB8AC3E}">
        <p14:creationId xmlns:p14="http://schemas.microsoft.com/office/powerpoint/2010/main" val="1550064184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BE275-0C62-F24A-8138-37EBC5CF9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6456" y="329184"/>
            <a:ext cx="19909444" cy="1963737"/>
          </a:xfrm>
        </p:spPr>
        <p:txBody>
          <a:bodyPr/>
          <a:lstStyle/>
          <a:p>
            <a:r>
              <a:rPr lang="en-ID" sz="8000" b="1" dirty="0"/>
              <a:t>Development of Data Conversion Programs 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7942E-DB61-BB4F-BF9A-82BE055A06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292921"/>
            <a:ext cx="21775490" cy="9594279"/>
          </a:xfrm>
        </p:spPr>
        <p:txBody>
          <a:bodyPr/>
          <a:lstStyle/>
          <a:p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data yang </a:t>
            </a:r>
            <a:r>
              <a:rPr lang="en-US" dirty="0" err="1"/>
              <a:t>tersimpan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ditransfer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lama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 bai transfer </a:t>
            </a:r>
            <a:r>
              <a:rPr lang="en-US" dirty="0" err="1"/>
              <a:t>secara</a:t>
            </a:r>
            <a:r>
              <a:rPr lang="en-US" dirty="0"/>
              <a:t> manual </a:t>
            </a:r>
            <a:r>
              <a:rPr lang="en-US" dirty="0" err="1"/>
              <a:t>atau</a:t>
            </a:r>
            <a:r>
              <a:rPr lang="en-US" dirty="0"/>
              <a:t> transfer </a:t>
            </a:r>
            <a:r>
              <a:rPr lang="en-US" dirty="0" err="1"/>
              <a:t>otomatis</a:t>
            </a:r>
            <a:r>
              <a:rPr lang="en-US" dirty="0"/>
              <a:t>. </a:t>
            </a:r>
          </a:p>
          <a:p>
            <a:r>
              <a:rPr lang="en-US" dirty="0" err="1"/>
              <a:t>beberapa</a:t>
            </a:r>
            <a:r>
              <a:rPr lang="en-US" dirty="0"/>
              <a:t> data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bergantung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data lain (</a:t>
            </a:r>
            <a:r>
              <a:rPr lang="en-US" dirty="0" err="1"/>
              <a:t>prinsip</a:t>
            </a:r>
            <a:r>
              <a:rPr lang="en-US" dirty="0"/>
              <a:t> "</a:t>
            </a:r>
            <a:r>
              <a:rPr lang="en-US" dirty="0" err="1"/>
              <a:t>integritas</a:t>
            </a:r>
            <a:r>
              <a:rPr lang="en-US" dirty="0"/>
              <a:t> </a:t>
            </a:r>
            <a:r>
              <a:rPr lang="en-US" dirty="0" err="1"/>
              <a:t>referensial</a:t>
            </a:r>
            <a:r>
              <a:rPr lang="en-US" dirty="0"/>
              <a:t>"). </a:t>
            </a:r>
          </a:p>
          <a:p>
            <a:r>
              <a:rPr lang="en-US" dirty="0" err="1"/>
              <a:t>Beberapa</a:t>
            </a:r>
            <a:r>
              <a:rPr lang="en-US" dirty="0"/>
              <a:t> data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dipertahankan</a:t>
            </a:r>
            <a:r>
              <a:rPr lang="en-US" dirty="0"/>
              <a:t>, </a:t>
            </a:r>
            <a:r>
              <a:rPr lang="en-US" dirty="0" err="1"/>
              <a:t>misal</a:t>
            </a:r>
            <a:r>
              <a:rPr lang="en-US" dirty="0"/>
              <a:t> data master.</a:t>
            </a:r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mentransfer</a:t>
            </a:r>
            <a:r>
              <a:rPr lang="en-US" dirty="0"/>
              <a:t> data, data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dibaca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lama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format ERP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file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berurutan</a:t>
            </a:r>
            <a:r>
              <a:rPr lang="en-US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92A0D-B765-B046-B2D6-C4A1A438F62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1546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F1092-416C-5F43-BD13-24676A4BA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6728" y="438912"/>
            <a:ext cx="20461640" cy="1963737"/>
          </a:xfrm>
        </p:spPr>
        <p:txBody>
          <a:bodyPr/>
          <a:lstStyle/>
          <a:p>
            <a:r>
              <a:rPr lang="en-ID" sz="8000" b="1" dirty="0"/>
              <a:t>Development of Application Interface Programs 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4EFB4-0D2C-774F-807A-932A1408F5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402649"/>
            <a:ext cx="21775490" cy="9484551"/>
          </a:xfrm>
        </p:spPr>
        <p:txBody>
          <a:bodyPr/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dibangun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.</a:t>
            </a:r>
          </a:p>
          <a:p>
            <a:r>
              <a:rPr lang="en-US" dirty="0" err="1"/>
              <a:t>antarmuka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disediakan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penanganan</a:t>
            </a:r>
            <a:r>
              <a:rPr lang="en-US" dirty="0"/>
              <a:t> proses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efisien</a:t>
            </a:r>
            <a:r>
              <a:rPr lang="en-US" dirty="0"/>
              <a:t> </a:t>
            </a:r>
            <a:r>
              <a:rPr lang="en-US" dirty="0" err="1"/>
              <a:t>melebihi</a:t>
            </a:r>
            <a:r>
              <a:rPr lang="en-US" dirty="0"/>
              <a:t> </a:t>
            </a:r>
            <a:r>
              <a:rPr lang="en-US" dirty="0" err="1"/>
              <a:t>batas-batas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</a:t>
            </a:r>
          </a:p>
          <a:p>
            <a:r>
              <a:rPr lang="en-US" dirty="0" err="1"/>
              <a:t>Persyaratan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antarmuka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antarmuka</a:t>
            </a:r>
            <a:r>
              <a:rPr lang="en-US" dirty="0"/>
              <a:t> yang </a:t>
            </a:r>
            <a:r>
              <a:rPr lang="en-US" dirty="0" err="1"/>
              <a:t>diproduksi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. </a:t>
            </a:r>
          </a:p>
          <a:p>
            <a:r>
              <a:rPr lang="en-US" dirty="0" err="1"/>
              <a:t>Antarmuka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diwujudkan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05E064-A6DE-E54A-BD47-1DC3DE59451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186875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D65A65-9A59-D545-AA8C-D84593106EB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26369" y="1817433"/>
            <a:ext cx="21775490" cy="948455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antarmuka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penentuan</a:t>
            </a:r>
            <a:r>
              <a:rPr lang="en-US" dirty="0"/>
              <a:t> yang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r>
              <a:rPr lang="en-US" dirty="0"/>
              <a:t>data mana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ditransfer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individual,</a:t>
            </a:r>
          </a:p>
          <a:p>
            <a:r>
              <a:rPr lang="en-US" dirty="0"/>
              <a:t>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pengendali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, </a:t>
            </a:r>
            <a:r>
              <a:rPr lang="en-US" dirty="0" err="1"/>
              <a:t>dan</a:t>
            </a:r>
            <a:endParaRPr lang="en-US" dirty="0"/>
          </a:p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diperbaiki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restart.</a:t>
            </a:r>
          </a:p>
          <a:p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pemrograman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mewujudkan</a:t>
            </a:r>
            <a:r>
              <a:rPr lang="en-US" dirty="0"/>
              <a:t> </a:t>
            </a:r>
            <a:r>
              <a:rPr lang="en-US" dirty="0" err="1"/>
              <a:t>antarmuka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dipilih</a:t>
            </a:r>
            <a:endParaRPr lang="en-US" dirty="0"/>
          </a:p>
          <a:p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antarmuka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yang juga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transfer data </a:t>
            </a:r>
            <a:r>
              <a:rPr lang="en-US" dirty="0" err="1"/>
              <a:t>satu</a:t>
            </a:r>
            <a:r>
              <a:rPr lang="en-US" dirty="0"/>
              <a:t> kali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lama.</a:t>
            </a:r>
          </a:p>
          <a:p>
            <a:r>
              <a:rPr lang="en-US" dirty="0"/>
              <a:t>Program </a:t>
            </a:r>
            <a:r>
              <a:rPr lang="en-US" dirty="0" err="1"/>
              <a:t>antarmuka</a:t>
            </a:r>
            <a:r>
              <a:rPr lang="en-US" dirty="0"/>
              <a:t> juga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diuji</a:t>
            </a:r>
            <a:r>
              <a:rPr lang="en-US" dirty="0"/>
              <a:t>, </a:t>
            </a:r>
            <a:r>
              <a:rPr lang="en-US" dirty="0" err="1"/>
              <a:t>disetujui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dipindahkan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Quality assurance </a:t>
            </a:r>
            <a:r>
              <a:rPr lang="en-US" dirty="0" err="1"/>
              <a:t>environmentuntuk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integrasi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0AF923-63D4-E344-A2FF-C6CC36D403B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E9C40F8-6937-CF48-9AE2-2FA39A12CB81}"/>
              </a:ext>
            </a:extLst>
          </p:cNvPr>
          <p:cNvSpPr txBox="1">
            <a:spLocks/>
          </p:cNvSpPr>
          <p:nvPr/>
        </p:nvSpPr>
        <p:spPr>
          <a:xfrm>
            <a:off x="3056728" y="438912"/>
            <a:ext cx="2046164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/>
              <a:t>Development of Application Interface Programs </a:t>
            </a:r>
            <a:endParaRPr lang="en-ID" sz="8000" dirty="0"/>
          </a:p>
        </p:txBody>
      </p:sp>
    </p:spTree>
    <p:extLst>
      <p:ext uri="{BB962C8B-B14F-4D97-AF65-F5344CB8AC3E}">
        <p14:creationId xmlns:p14="http://schemas.microsoft.com/office/powerpoint/2010/main" val="1100082692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Halaman Depan Slide">
  <a:themeElements>
    <a:clrScheme name="motagua light prueba">
      <a:dk1>
        <a:srgbClr val="445469"/>
      </a:dk1>
      <a:lt1>
        <a:sysClr val="window" lastClr="FFFFFF"/>
      </a:lt1>
      <a:dk2>
        <a:srgbClr val="445469"/>
      </a:dk2>
      <a:lt2>
        <a:srgbClr val="FFFFFF"/>
      </a:lt2>
      <a:accent1>
        <a:srgbClr val="1EA185"/>
      </a:accent1>
      <a:accent2>
        <a:srgbClr val="9BBB5C"/>
      </a:accent2>
      <a:accent3>
        <a:srgbClr val="F29B26"/>
      </a:accent3>
      <a:accent4>
        <a:srgbClr val="BD392F"/>
      </a:accent4>
      <a:accent5>
        <a:srgbClr val="445469"/>
      </a:accent5>
      <a:accent6>
        <a:srgbClr val="445469"/>
      </a:accent6>
      <a:hlink>
        <a:srgbClr val="F33B48"/>
      </a:hlink>
      <a:folHlink>
        <a:srgbClr val="FFC00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22787</TotalTime>
  <Words>1230</Words>
  <Application>Microsoft Macintosh PowerPoint</Application>
  <PresentationFormat>Custom</PresentationFormat>
  <Paragraphs>145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Lato</vt:lpstr>
      <vt:lpstr>Lato Bold</vt:lpstr>
      <vt:lpstr>Lato Light</vt:lpstr>
      <vt:lpstr>Times New Roman</vt:lpstr>
      <vt:lpstr>Halaman Depan Slide</vt:lpstr>
      <vt:lpstr>KONFIGURASI dan IMPLEMENTASI ERP</vt:lpstr>
      <vt:lpstr>TUJUAN PEMBELAJARAN</vt:lpstr>
      <vt:lpstr>PowerPoint Presentation</vt:lpstr>
      <vt:lpstr>Realization</vt:lpstr>
      <vt:lpstr>Phase 3: Realization</vt:lpstr>
      <vt:lpstr>Hal yang harus dilakukan di Fase ini</vt:lpstr>
      <vt:lpstr>Development of Data Conversion Programs </vt:lpstr>
      <vt:lpstr>Development of Application Interface Programs </vt:lpstr>
      <vt:lpstr>PowerPoint Presentation</vt:lpstr>
      <vt:lpstr>PowerPoint Presentation</vt:lpstr>
      <vt:lpstr>Development of System Enhancements </vt:lpstr>
      <vt:lpstr>PowerPoint Presentation</vt:lpstr>
      <vt:lpstr>Create Forms </vt:lpstr>
      <vt:lpstr>Establish the Authorization Concept </vt:lpstr>
      <vt:lpstr>PowerPoint Presentation</vt:lpstr>
      <vt:lpstr>Establish Archiving Management </vt:lpstr>
      <vt:lpstr>Final Integration Test </vt:lpstr>
      <vt:lpstr>End User Documentation and Training Material </vt:lpstr>
      <vt:lpstr>Quality Check Realization Phase </vt:lpstr>
      <vt:lpstr>quiz</vt:lpstr>
      <vt:lpstr>tugas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Jetfabrik</dc:creator>
  <cp:keywords/>
  <dc:description/>
  <cp:lastModifiedBy>Microsoft Office User</cp:lastModifiedBy>
  <cp:revision>3196</cp:revision>
  <dcterms:created xsi:type="dcterms:W3CDTF">2014-11-12T21:47:38Z</dcterms:created>
  <dcterms:modified xsi:type="dcterms:W3CDTF">2020-06-26T06:14:07Z</dcterms:modified>
  <cp:category/>
</cp:coreProperties>
</file>