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1479" r:id="rId2"/>
    <p:sldId id="1480" r:id="rId3"/>
    <p:sldId id="1516" r:id="rId4"/>
    <p:sldId id="1481" r:id="rId5"/>
    <p:sldId id="1482" r:id="rId6"/>
    <p:sldId id="1517" r:id="rId7"/>
    <p:sldId id="1495" r:id="rId8"/>
    <p:sldId id="1496" r:id="rId9"/>
    <p:sldId id="1513" r:id="rId10"/>
    <p:sldId id="1514" r:id="rId11"/>
    <p:sldId id="1497" r:id="rId12"/>
    <p:sldId id="1498" r:id="rId13"/>
    <p:sldId id="1499" r:id="rId14"/>
    <p:sldId id="1500" r:id="rId15"/>
    <p:sldId id="1515" r:id="rId16"/>
    <p:sldId id="1501" r:id="rId17"/>
    <p:sldId id="1502" r:id="rId18"/>
    <p:sldId id="1503" r:id="rId19"/>
    <p:sldId id="1504" r:id="rId20"/>
    <p:sldId id="1505" r:id="rId21"/>
    <p:sldId id="1506" r:id="rId22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0" autoAdjust="0"/>
    <p:restoredTop sz="86401" autoAdjust="0"/>
  </p:normalViewPr>
  <p:slideViewPr>
    <p:cSldViewPr snapToGrid="0" snapToObjects="1">
      <p:cViewPr varScale="1">
        <p:scale>
          <a:sx n="35" d="100"/>
          <a:sy n="35" d="100"/>
        </p:scale>
        <p:origin x="688" y="19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42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5210536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IMPLEMENTASI ERP</a:t>
            </a:r>
          </a:p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Kasus ASAP</a:t>
            </a:r>
          </a:p>
          <a:p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Realization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FDBC4-4738-2F4C-84E7-12401C41B1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1901952"/>
            <a:ext cx="21775490" cy="9985248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ERP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</a:t>
            </a:r>
          </a:p>
          <a:p>
            <a:r>
              <a:rPr lang="en-US" dirty="0" err="1"/>
              <a:t>Pengembangan</a:t>
            </a:r>
            <a:r>
              <a:rPr lang="en-US" dirty="0"/>
              <a:t> program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klausul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software house.</a:t>
            </a:r>
          </a:p>
          <a:p>
            <a:r>
              <a:rPr lang="en-US" dirty="0" err="1"/>
              <a:t>Jika</a:t>
            </a:r>
            <a:r>
              <a:rPr lang="en-US" dirty="0"/>
              <a:t> program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dimodifikasi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hati-hati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ketidaksesuaian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program ERP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program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rilis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D370A-1A11-4842-B635-08FE6F73FDF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C5BF2F-0F7A-F845-B48F-CDF9A3426599}"/>
              </a:ext>
            </a:extLst>
          </p:cNvPr>
          <p:cNvSpPr txBox="1">
            <a:spLocks/>
          </p:cNvSpPr>
          <p:nvPr/>
        </p:nvSpPr>
        <p:spPr>
          <a:xfrm>
            <a:off x="2983576" y="256032"/>
            <a:ext cx="18962024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Development of System Enhancements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527043346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15C91-AB46-5945-959D-F4DA8EC74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3576" y="256032"/>
            <a:ext cx="18962024" cy="1963737"/>
          </a:xfrm>
        </p:spPr>
        <p:txBody>
          <a:bodyPr/>
          <a:lstStyle/>
          <a:p>
            <a:r>
              <a:rPr lang="en-ID" sz="8000" b="1" dirty="0"/>
              <a:t>Development of System Enhancements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6F68E-CF34-9248-A3F4-7B2D520C11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219769"/>
            <a:ext cx="21775490" cy="966743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:</a:t>
            </a:r>
          </a:p>
          <a:p>
            <a:r>
              <a:rPr lang="en-US" dirty="0"/>
              <a:t>proses </a:t>
            </a:r>
            <a:r>
              <a:rPr lang="en-US" dirty="0" err="1"/>
              <a:t>bisnis</a:t>
            </a:r>
            <a:r>
              <a:rPr lang="en-US" dirty="0"/>
              <a:t> mana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?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?</a:t>
            </a:r>
          </a:p>
          <a:p>
            <a:r>
              <a:rPr lang="en-US" dirty="0"/>
              <a:t>data mana yang </a:t>
            </a:r>
            <a:r>
              <a:rPr lang="en-US" dirty="0" err="1"/>
              <a:t>diperlukan</a:t>
            </a:r>
            <a:r>
              <a:rPr lang="en-US" dirty="0"/>
              <a:t>, yang </a:t>
            </a:r>
            <a:r>
              <a:rPr lang="en-US" dirty="0" err="1"/>
              <a:t>dibuat</a:t>
            </a:r>
            <a:r>
              <a:rPr lang="en-US" dirty="0"/>
              <a:t>?</a:t>
            </a:r>
          </a:p>
          <a:p>
            <a:r>
              <a:rPr lang="en-US" dirty="0" err="1"/>
              <a:t>dapatkah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?</a:t>
            </a:r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ekstensi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)?</a:t>
            </a:r>
          </a:p>
          <a:p>
            <a:r>
              <a:rPr lang="en-US" dirty="0"/>
              <a:t>System Enhancements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, </a:t>
            </a:r>
            <a:r>
              <a:rPr lang="en-US" dirty="0" err="1"/>
              <a:t>disetujui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Quality assurance </a:t>
            </a:r>
            <a:r>
              <a:rPr lang="en-US" dirty="0" err="1"/>
              <a:t>environmentuntuk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B0AAE-E780-8248-84E6-FB84556538B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9248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AD3B3-63CD-2346-B218-6F8FF67484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36986" y="1378521"/>
            <a:ext cx="21775490" cy="9923463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/>
              <a:t>Ada </a:t>
            </a:r>
            <a:r>
              <a:rPr lang="en-US" sz="5400" dirty="0" err="1"/>
              <a:t>bahaya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 </a:t>
            </a:r>
            <a:r>
              <a:rPr lang="en-US" sz="5400" dirty="0" err="1"/>
              <a:t>implementasi</a:t>
            </a:r>
            <a:r>
              <a:rPr lang="en-US" sz="5400" dirty="0"/>
              <a:t> </a:t>
            </a:r>
            <a:r>
              <a:rPr lang="en-US" sz="5400" dirty="0" err="1"/>
              <a:t>jika</a:t>
            </a:r>
            <a:r>
              <a:rPr lang="en-US" sz="5400" dirty="0"/>
              <a:t> </a:t>
            </a:r>
            <a:r>
              <a:rPr lang="en-US" sz="5400" dirty="0" err="1"/>
              <a:t>hanya</a:t>
            </a:r>
            <a:r>
              <a:rPr lang="en-US" sz="5400" dirty="0"/>
              <a:t> </a:t>
            </a:r>
            <a:r>
              <a:rPr lang="en-US" sz="5400" dirty="0" err="1"/>
              <a:t>persyaratan</a:t>
            </a:r>
            <a:r>
              <a:rPr lang="en-US" sz="5400" dirty="0"/>
              <a:t> </a:t>
            </a:r>
            <a:r>
              <a:rPr lang="en-US" sz="5400" dirty="0" err="1"/>
              <a:t>penting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akuisisi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pemrosesan</a:t>
            </a:r>
            <a:r>
              <a:rPr lang="en-US" sz="5400" dirty="0"/>
              <a:t> data (</a:t>
            </a:r>
            <a:r>
              <a:rPr lang="en-US" sz="5400" dirty="0" err="1"/>
              <a:t>Pemrosesan</a:t>
            </a:r>
            <a:r>
              <a:rPr lang="en-US" sz="5400" dirty="0"/>
              <a:t> Trans-line On-Line, OLTP) yang </a:t>
            </a:r>
            <a:r>
              <a:rPr lang="en-US" sz="5400" dirty="0" err="1"/>
              <a:t>diakomodasi</a:t>
            </a:r>
            <a:r>
              <a:rPr lang="en-US" sz="5400" dirty="0"/>
              <a:t> 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tidak</a:t>
            </a:r>
            <a:r>
              <a:rPr lang="en-US" sz="5400" dirty="0"/>
              <a:t> </a:t>
            </a:r>
            <a:r>
              <a:rPr lang="en-US" sz="5400" dirty="0" err="1"/>
              <a:t>termasuk</a:t>
            </a:r>
            <a:r>
              <a:rPr lang="en-US" sz="5400" dirty="0"/>
              <a:t> </a:t>
            </a:r>
            <a:r>
              <a:rPr lang="en-US" sz="5400" dirty="0" err="1"/>
              <a:t>persyaratan</a:t>
            </a:r>
            <a:r>
              <a:rPr lang="en-US" sz="5400" dirty="0"/>
              <a:t> </a:t>
            </a:r>
            <a:r>
              <a:rPr lang="en-US" sz="5400" dirty="0" err="1"/>
              <a:t>analisis</a:t>
            </a:r>
            <a:r>
              <a:rPr lang="en-US" sz="5400" dirty="0"/>
              <a:t> data (</a:t>
            </a:r>
            <a:r>
              <a:rPr lang="en-US" sz="5400" dirty="0" err="1"/>
              <a:t>Pemrosesan</a:t>
            </a:r>
            <a:r>
              <a:rPr lang="en-US" sz="5400" dirty="0"/>
              <a:t> </a:t>
            </a:r>
            <a:r>
              <a:rPr lang="en-US" sz="5400" dirty="0" err="1"/>
              <a:t>Analisis</a:t>
            </a:r>
            <a:r>
              <a:rPr lang="en-US" sz="5400" dirty="0"/>
              <a:t> Online, OLAP).</a:t>
            </a:r>
          </a:p>
          <a:p>
            <a:pPr marL="0" indent="0">
              <a:buNone/>
            </a:pPr>
            <a:r>
              <a:rPr lang="en-US" sz="5400" dirty="0" err="1"/>
              <a:t>Langkah-langkah</a:t>
            </a:r>
            <a:r>
              <a:rPr lang="en-US" sz="5400" dirty="0"/>
              <a:t> </a:t>
            </a:r>
            <a:r>
              <a:rPr lang="en-US" sz="5400" dirty="0" err="1"/>
              <a:t>berikut</a:t>
            </a:r>
            <a:r>
              <a:rPr lang="en-US" sz="5400" dirty="0"/>
              <a:t> </a:t>
            </a:r>
            <a:r>
              <a:rPr lang="en-US" sz="5400" dirty="0" err="1"/>
              <a:t>perlu</a:t>
            </a:r>
            <a:r>
              <a:rPr lang="en-US" sz="5400" dirty="0"/>
              <a:t> </a:t>
            </a:r>
            <a:r>
              <a:rPr lang="en-US" sz="5400" dirty="0" err="1"/>
              <a:t>diperhatikan</a:t>
            </a:r>
            <a:r>
              <a:rPr lang="en-US" sz="5400" dirty="0"/>
              <a:t> </a:t>
            </a:r>
            <a:r>
              <a:rPr lang="en-US" sz="5400" dirty="0" err="1"/>
              <a:t>selama</a:t>
            </a:r>
            <a:r>
              <a:rPr lang="en-US" sz="5400" dirty="0"/>
              <a:t> </a:t>
            </a:r>
            <a:r>
              <a:rPr lang="en-US" sz="5400" dirty="0" err="1"/>
              <a:t>pengembangan</a:t>
            </a:r>
            <a:r>
              <a:rPr lang="en-US" sz="5400" dirty="0"/>
              <a:t> </a:t>
            </a:r>
            <a:r>
              <a:rPr lang="en-US" sz="5400" dirty="0" err="1"/>
              <a:t>atau</a:t>
            </a:r>
            <a:r>
              <a:rPr lang="en-US" sz="5400" dirty="0"/>
              <a:t> </a:t>
            </a:r>
            <a:r>
              <a:rPr lang="en-US" sz="5400" dirty="0" err="1"/>
              <a:t>pemilihan</a:t>
            </a:r>
            <a:r>
              <a:rPr lang="en-US" sz="5400" dirty="0"/>
              <a:t> report programs :</a:t>
            </a:r>
          </a:p>
          <a:p>
            <a:r>
              <a:rPr lang="en-US" sz="4800" dirty="0" err="1"/>
              <a:t>Menentukan</a:t>
            </a:r>
            <a:r>
              <a:rPr lang="en-US" sz="4800" dirty="0"/>
              <a:t> </a:t>
            </a:r>
            <a:r>
              <a:rPr lang="en-US" sz="4800" dirty="0" err="1"/>
              <a:t>persyaratan</a:t>
            </a:r>
            <a:r>
              <a:rPr lang="en-US" sz="4800" dirty="0"/>
              <a:t> proses </a:t>
            </a:r>
            <a:r>
              <a:rPr lang="en-US" sz="4800" dirty="0" err="1"/>
              <a:t>bisnis</a:t>
            </a:r>
            <a:r>
              <a:rPr lang="en-US" sz="4800" dirty="0"/>
              <a:t> yang </a:t>
            </a:r>
            <a:r>
              <a:rPr lang="en-US" sz="4800" dirty="0" err="1"/>
              <a:t>dibuat</a:t>
            </a:r>
            <a:r>
              <a:rPr lang="en-US" sz="4800" dirty="0"/>
              <a:t> </a:t>
            </a:r>
            <a:r>
              <a:rPr lang="en-US" sz="4800" dirty="0" err="1"/>
              <a:t>pada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pelaporan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Tetapkan</a:t>
            </a:r>
            <a:r>
              <a:rPr lang="en-US" sz="4800" dirty="0"/>
              <a:t> </a:t>
            </a:r>
            <a:r>
              <a:rPr lang="en-US" sz="4800" dirty="0" err="1"/>
              <a:t>persyaratan</a:t>
            </a:r>
            <a:r>
              <a:rPr lang="en-US" sz="4800" dirty="0"/>
              <a:t> </a:t>
            </a:r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komponen</a:t>
            </a:r>
            <a:r>
              <a:rPr lang="en-US" sz="4800" dirty="0"/>
              <a:t> </a:t>
            </a:r>
            <a:r>
              <a:rPr lang="en-US" sz="4800" dirty="0" err="1"/>
              <a:t>aplikasi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Cari</a:t>
            </a:r>
            <a:r>
              <a:rPr lang="en-US" sz="4800" dirty="0"/>
              <a:t> </a:t>
            </a:r>
            <a:r>
              <a:rPr lang="en-US" sz="4800" dirty="0" err="1"/>
              <a:t>laporan</a:t>
            </a:r>
            <a:r>
              <a:rPr lang="en-US" sz="4800" dirty="0"/>
              <a:t> </a:t>
            </a:r>
            <a:r>
              <a:rPr lang="en-US" sz="4800" dirty="0" err="1"/>
              <a:t>standar</a:t>
            </a:r>
            <a:r>
              <a:rPr lang="en-US" sz="4800" dirty="0"/>
              <a:t> yang </a:t>
            </a:r>
            <a:r>
              <a:rPr lang="en-US" sz="4800" dirty="0" err="1"/>
              <a:t>sesuai</a:t>
            </a:r>
            <a:r>
              <a:rPr lang="en-US" sz="4800" dirty="0"/>
              <a:t>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komponen-komponen</a:t>
            </a:r>
            <a:r>
              <a:rPr lang="en-US" sz="4800" dirty="0"/>
              <a:t> </a:t>
            </a:r>
            <a:r>
              <a:rPr lang="en-US" sz="4800" dirty="0" err="1"/>
              <a:t>ini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Jika</a:t>
            </a:r>
            <a:r>
              <a:rPr lang="en-US" sz="4800" dirty="0"/>
              <a:t> </a:t>
            </a:r>
            <a:r>
              <a:rPr lang="en-US" sz="4800" dirty="0" err="1"/>
              <a:t>tersedia</a:t>
            </a:r>
            <a:r>
              <a:rPr lang="en-US" sz="4800" dirty="0"/>
              <a:t> </a:t>
            </a:r>
            <a:r>
              <a:rPr lang="en-US" sz="4800" dirty="0" err="1"/>
              <a:t>laporan</a:t>
            </a:r>
            <a:r>
              <a:rPr lang="en-US" sz="4800" dirty="0"/>
              <a:t> yang </a:t>
            </a:r>
            <a:r>
              <a:rPr lang="en-US" sz="4800" dirty="0" err="1"/>
              <a:t>sesuai</a:t>
            </a:r>
            <a:r>
              <a:rPr lang="en-US" sz="4800" dirty="0"/>
              <a:t>, </a:t>
            </a:r>
            <a:r>
              <a:rPr lang="en-US" sz="4800" dirty="0" err="1"/>
              <a:t>pencarian</a:t>
            </a:r>
            <a:r>
              <a:rPr lang="en-US" sz="4800" dirty="0"/>
              <a:t> </a:t>
            </a:r>
            <a:r>
              <a:rPr lang="en-US" sz="4800" dirty="0" err="1"/>
              <a:t>telah</a:t>
            </a:r>
            <a:r>
              <a:rPr lang="en-US" sz="4800" dirty="0"/>
              <a:t> </a:t>
            </a:r>
            <a:r>
              <a:rPr lang="en-US" sz="4800" dirty="0" err="1"/>
              <a:t>berakhir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Jika</a:t>
            </a:r>
            <a:r>
              <a:rPr lang="en-US" sz="4800" dirty="0"/>
              <a:t> </a:t>
            </a:r>
            <a:r>
              <a:rPr lang="en-US" sz="4800" dirty="0" err="1"/>
              <a:t>tidak</a:t>
            </a:r>
            <a:r>
              <a:rPr lang="en-US" sz="4800" dirty="0"/>
              <a:t> </a:t>
            </a:r>
            <a:r>
              <a:rPr lang="en-US" sz="4800" dirty="0" err="1"/>
              <a:t>ada</a:t>
            </a:r>
            <a:r>
              <a:rPr lang="en-US" sz="4800" dirty="0"/>
              <a:t> </a:t>
            </a:r>
            <a:r>
              <a:rPr lang="en-US" sz="4800" dirty="0" err="1"/>
              <a:t>laporan</a:t>
            </a:r>
            <a:r>
              <a:rPr lang="en-US" sz="4800" dirty="0"/>
              <a:t> yang </a:t>
            </a:r>
            <a:r>
              <a:rPr lang="en-US" sz="4800" dirty="0" err="1"/>
              <a:t>sesuai</a:t>
            </a:r>
            <a:r>
              <a:rPr lang="en-US" sz="4800" dirty="0"/>
              <a:t> </a:t>
            </a:r>
            <a:r>
              <a:rPr lang="en-US" sz="4800" dirty="0" err="1"/>
              <a:t>tersedia</a:t>
            </a:r>
            <a:r>
              <a:rPr lang="en-US" sz="4800" dirty="0"/>
              <a:t>, </a:t>
            </a:r>
            <a:r>
              <a:rPr lang="en-US" sz="4800" dirty="0" err="1"/>
              <a:t>laporan</a:t>
            </a:r>
            <a:r>
              <a:rPr lang="en-US" sz="4800" dirty="0"/>
              <a:t> yang </a:t>
            </a:r>
            <a:r>
              <a:rPr lang="en-US" sz="4800" dirty="0" err="1"/>
              <a:t>sebanding</a:t>
            </a:r>
            <a:r>
              <a:rPr lang="en-US" sz="4800" dirty="0"/>
              <a:t> </a:t>
            </a:r>
            <a:r>
              <a:rPr lang="en-US" sz="4800" dirty="0" err="1"/>
              <a:t>harus</a:t>
            </a:r>
            <a:r>
              <a:rPr lang="en-US" sz="4800" dirty="0"/>
              <a:t> </a:t>
            </a:r>
            <a:r>
              <a:rPr lang="en-US" sz="4800" dirty="0" err="1"/>
              <a:t>ditentukan</a:t>
            </a:r>
            <a:r>
              <a:rPr lang="en-US" sz="4800" dirty="0"/>
              <a:t> </a:t>
            </a:r>
            <a:r>
              <a:rPr lang="en-US" sz="4800" dirty="0" err="1"/>
              <a:t>sebagai</a:t>
            </a:r>
            <a:r>
              <a:rPr lang="en-US" sz="4800" dirty="0"/>
              <a:t> </a:t>
            </a:r>
            <a:r>
              <a:rPr lang="en-US" sz="4800" dirty="0" err="1"/>
              <a:t>titik</a:t>
            </a:r>
            <a:r>
              <a:rPr lang="en-US" sz="4800" dirty="0"/>
              <a:t> </a:t>
            </a:r>
            <a:r>
              <a:rPr lang="en-US" sz="4800" dirty="0" err="1"/>
              <a:t>awal</a:t>
            </a:r>
            <a:r>
              <a:rPr lang="en-US" sz="4800" dirty="0"/>
              <a:t> </a:t>
            </a:r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pengembangan</a:t>
            </a:r>
            <a:r>
              <a:rPr lang="en-US" sz="4800" dirty="0"/>
              <a:t> yang </a:t>
            </a:r>
            <a:r>
              <a:rPr lang="en-US" sz="4800" dirty="0" err="1"/>
              <a:t>disesuaikan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Pilih</a:t>
            </a:r>
            <a:r>
              <a:rPr lang="en-US" sz="4800" dirty="0"/>
              <a:t> </a:t>
            </a:r>
            <a:r>
              <a:rPr lang="en-US" sz="4800" dirty="0" err="1"/>
              <a:t>alat</a:t>
            </a:r>
            <a:r>
              <a:rPr lang="en-US" sz="4800" dirty="0"/>
              <a:t> </a:t>
            </a:r>
            <a:r>
              <a:rPr lang="en-US" sz="4800" dirty="0" err="1"/>
              <a:t>pengembangan</a:t>
            </a:r>
            <a:r>
              <a:rPr lang="en-US" sz="4800" dirty="0"/>
              <a:t> </a:t>
            </a:r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pengembangan</a:t>
            </a:r>
            <a:r>
              <a:rPr lang="en-US" sz="4800" dirty="0"/>
              <a:t> yang </a:t>
            </a:r>
            <a:r>
              <a:rPr lang="en-US" sz="4800" dirty="0" err="1"/>
              <a:t>disesuaikan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Kembangkan</a:t>
            </a:r>
            <a:r>
              <a:rPr lang="en-US" sz="4800" dirty="0"/>
              <a:t> </a:t>
            </a:r>
            <a:r>
              <a:rPr lang="en-US" sz="4800" dirty="0" err="1"/>
              <a:t>laporan</a:t>
            </a:r>
            <a:r>
              <a:rPr lang="en-US" sz="4800" dirty="0"/>
              <a:t> yang </a:t>
            </a:r>
            <a:r>
              <a:rPr lang="en-US" sz="4800" dirty="0" err="1"/>
              <a:t>hilang</a:t>
            </a:r>
            <a:r>
              <a:rPr lang="en-US" sz="4800" dirty="0"/>
              <a:t> (</a:t>
            </a:r>
            <a:r>
              <a:rPr lang="en-US" sz="4800" dirty="0" err="1"/>
              <a:t>mungkin</a:t>
            </a:r>
            <a:r>
              <a:rPr lang="en-US" sz="4800" dirty="0"/>
              <a:t> </a:t>
            </a:r>
            <a:r>
              <a:rPr lang="en-US" sz="4800" dirty="0" err="1"/>
              <a:t>berdasarkan</a:t>
            </a:r>
            <a:r>
              <a:rPr lang="en-US" sz="4800" dirty="0"/>
              <a:t> </a:t>
            </a:r>
            <a:r>
              <a:rPr lang="en-US" sz="4800" dirty="0" err="1"/>
              <a:t>laporan</a:t>
            </a:r>
            <a:r>
              <a:rPr lang="en-US" sz="4800" dirty="0"/>
              <a:t> </a:t>
            </a:r>
            <a:r>
              <a:rPr lang="en-US" sz="4800" dirty="0" err="1"/>
              <a:t>standar</a:t>
            </a:r>
            <a:r>
              <a:rPr lang="en-US" sz="4800" dirty="0"/>
              <a:t> </a:t>
            </a:r>
            <a:r>
              <a:rPr lang="en-US" sz="4800" dirty="0" err="1"/>
              <a:t>serupa</a:t>
            </a:r>
            <a:r>
              <a:rPr lang="en-US" sz="4800" dirty="0"/>
              <a:t>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EAA3C-9EA1-F34F-9BF5-74FF15E3A9B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88CC6C9-B7A5-7E42-AB49-BD7B47AA37B4}"/>
              </a:ext>
            </a:extLst>
          </p:cNvPr>
          <p:cNvSpPr txBox="1">
            <a:spLocks/>
          </p:cNvSpPr>
          <p:nvPr/>
        </p:nvSpPr>
        <p:spPr>
          <a:xfrm>
            <a:off x="2910424" y="0"/>
            <a:ext cx="18011048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Create Reports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1788025725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6365D-273A-254D-9401-671B0A73D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327" y="292608"/>
            <a:ext cx="18303656" cy="1963737"/>
          </a:xfrm>
        </p:spPr>
        <p:txBody>
          <a:bodyPr/>
          <a:lstStyle/>
          <a:p>
            <a:r>
              <a:rPr lang="en-ID" sz="8000" b="1" dirty="0"/>
              <a:t>Create Forms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CEE23-7E27-314F-9A98-9B98CA10DB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633472"/>
            <a:ext cx="21775490" cy="9253728"/>
          </a:xfrm>
        </p:spPr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faktur</a:t>
            </a:r>
            <a:r>
              <a:rPr lang="en-US" dirty="0"/>
              <a:t>,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. </a:t>
            </a:r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ERP </a:t>
            </a:r>
            <a:r>
              <a:rPr lang="en-US" dirty="0" err="1"/>
              <a:t>menyediakan</a:t>
            </a:r>
            <a:r>
              <a:rPr lang="en-US" dirty="0"/>
              <a:t> wizard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form</a:t>
            </a:r>
          </a:p>
          <a:p>
            <a:r>
              <a:rPr lang="en-US" dirty="0" err="1"/>
              <a:t>Sistem</a:t>
            </a:r>
            <a:r>
              <a:rPr lang="en-US" dirty="0"/>
              <a:t> ERP juga </a:t>
            </a:r>
            <a:r>
              <a:rPr lang="en-US" dirty="0" err="1"/>
              <a:t>menyediakan</a:t>
            </a:r>
            <a:r>
              <a:rPr lang="en-US" dirty="0"/>
              <a:t> template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form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user.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43D13-FC7A-174D-BF5B-569D8574F95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93201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04D45-CD4E-E14F-8ABF-0F3F1546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175" y="365760"/>
            <a:ext cx="18449960" cy="1963737"/>
          </a:xfrm>
        </p:spPr>
        <p:txBody>
          <a:bodyPr/>
          <a:lstStyle/>
          <a:p>
            <a:r>
              <a:rPr lang="en-ID" sz="8000" b="1" dirty="0"/>
              <a:t>Establish the Authorization Concept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2D8D8-41B9-AC4A-9471-C0AF4ECCC8A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27258" y="1927161"/>
            <a:ext cx="21775490" cy="95577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Setelah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business blueprint, 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3 </a:t>
            </a:r>
            <a:r>
              <a:rPr lang="en-US" dirty="0" err="1"/>
              <a:t>dipecah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program (</a:t>
            </a:r>
            <a:r>
              <a:rPr lang="en-US" dirty="0" err="1"/>
              <a:t>aktifitas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 err="1"/>
              <a:t>Peran</a:t>
            </a:r>
            <a:r>
              <a:rPr lang="en-US" dirty="0"/>
              <a:t> authorization administration :</a:t>
            </a:r>
          </a:p>
          <a:p>
            <a:r>
              <a:rPr lang="en-US" dirty="0"/>
              <a:t>User administrator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(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)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generator </a:t>
            </a:r>
            <a:r>
              <a:rPr lang="en-US" dirty="0" err="1"/>
              <a:t>profil</a:t>
            </a:r>
            <a:r>
              <a:rPr lang="en-US" dirty="0"/>
              <a:t>,</a:t>
            </a:r>
          </a:p>
          <a:p>
            <a:r>
              <a:rPr lang="en-US" dirty="0"/>
              <a:t>administrator of the authorization data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data </a:t>
            </a:r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memperbarui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/>
              <a:t>administrator of the authorization profiles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08668-D628-5C49-B02A-AE0FD7CFA28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52725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A17D4-BC2B-F244-8922-2D5DEAF32BC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34FBFD-6C39-2743-A489-36949C9F774A}"/>
              </a:ext>
            </a:extLst>
          </p:cNvPr>
          <p:cNvSpPr txBox="1">
            <a:spLocks/>
          </p:cNvSpPr>
          <p:nvPr/>
        </p:nvSpPr>
        <p:spPr>
          <a:xfrm>
            <a:off x="2963175" y="365760"/>
            <a:ext cx="1844996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Establish the Authorization Concept </a:t>
            </a:r>
            <a:endParaRPr lang="en-ID" sz="8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AE6321-B2EA-0643-8891-62A66E3D0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938179"/>
            <a:ext cx="12252960" cy="104150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5F4E79-C789-B045-AE50-9751D7004DC2}"/>
              </a:ext>
            </a:extLst>
          </p:cNvPr>
          <p:cNvSpPr txBox="1"/>
          <p:nvPr/>
        </p:nvSpPr>
        <p:spPr>
          <a:xfrm>
            <a:off x="10681999" y="12353195"/>
            <a:ext cx="3690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/>
              <a:t>Workplace matrix 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22410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05493-746B-DA4E-B0CF-1AC9C8BE6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4615" y="0"/>
            <a:ext cx="18267080" cy="1963737"/>
          </a:xfrm>
        </p:spPr>
        <p:txBody>
          <a:bodyPr/>
          <a:lstStyle/>
          <a:p>
            <a:r>
              <a:rPr lang="en-ID" sz="8000" b="1" dirty="0"/>
              <a:t>Establish Archiving Management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796F6-C753-4346-A258-E5D5A291E1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1963737"/>
            <a:ext cx="21775490" cy="11302556"/>
          </a:xfrm>
        </p:spPr>
        <p:txBody>
          <a:bodyPr/>
          <a:lstStyle/>
          <a:p>
            <a:r>
              <a:rPr lang="en-US" dirty="0"/>
              <a:t>Volume data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basis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 </a:t>
            </a:r>
          </a:p>
          <a:p>
            <a:r>
              <a:rPr lang="en-US" dirty="0"/>
              <a:t>Karena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data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basis data </a:t>
            </a:r>
            <a:r>
              <a:rPr lang="en-US" dirty="0" err="1"/>
              <a:t>sistem</a:t>
            </a:r>
            <a:r>
              <a:rPr lang="en-US" dirty="0"/>
              <a:t> ERP, data yang </a:t>
            </a:r>
            <a:r>
              <a:rPr lang="en-US" dirty="0" err="1"/>
              <a:t>disimpan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diarsipkan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(mis., </a:t>
            </a:r>
            <a:r>
              <a:rPr lang="en-US" dirty="0" err="1"/>
              <a:t>Bulanan</a:t>
            </a:r>
            <a:r>
              <a:rPr lang="en-US" dirty="0"/>
              <a:t>, </a:t>
            </a:r>
            <a:r>
              <a:rPr lang="en-US" dirty="0" err="1"/>
              <a:t>tahunan</a:t>
            </a:r>
            <a:r>
              <a:rPr lang="en-US" dirty="0"/>
              <a:t>).</a:t>
            </a:r>
          </a:p>
          <a:p>
            <a:r>
              <a:rPr lang="en-US" dirty="0"/>
              <a:t>data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:</a:t>
            </a:r>
          </a:p>
          <a:p>
            <a:pPr lvl="1"/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melakukan</a:t>
            </a:r>
            <a:r>
              <a:rPr lang="en-US" sz="4800" dirty="0"/>
              <a:t> </a:t>
            </a:r>
            <a:r>
              <a:rPr lang="en-US" sz="4800" dirty="0" err="1"/>
              <a:t>analisis</a:t>
            </a:r>
            <a:r>
              <a:rPr lang="en-US" sz="4800" dirty="0"/>
              <a:t> </a:t>
            </a:r>
            <a:r>
              <a:rPr lang="en-US" sz="4800" dirty="0" err="1"/>
              <a:t>tren</a:t>
            </a:r>
            <a:r>
              <a:rPr lang="en-US" sz="4800" dirty="0"/>
              <a:t> </a:t>
            </a:r>
            <a:r>
              <a:rPr lang="en-US" sz="4800" dirty="0" err="1"/>
              <a:t>pada</a:t>
            </a:r>
            <a:r>
              <a:rPr lang="en-US" sz="4800" dirty="0"/>
              <a:t> </a:t>
            </a:r>
            <a:r>
              <a:rPr lang="en-US" sz="4800" dirty="0" err="1"/>
              <a:t>angka</a:t>
            </a:r>
            <a:r>
              <a:rPr lang="en-US" sz="4800" dirty="0"/>
              <a:t> </a:t>
            </a:r>
            <a:r>
              <a:rPr lang="en-US" sz="4800" dirty="0" err="1"/>
              <a:t>penjualan</a:t>
            </a:r>
            <a:r>
              <a:rPr lang="en-US" sz="4800" dirty="0"/>
              <a:t>, </a:t>
            </a:r>
            <a:r>
              <a:rPr lang="en-US" sz="4800" dirty="0" err="1"/>
              <a:t>pembelian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produksi</a:t>
            </a:r>
            <a:r>
              <a:rPr lang="en-US" sz="4800" dirty="0"/>
              <a:t>,</a:t>
            </a:r>
          </a:p>
          <a:p>
            <a:pPr lvl="1"/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memberikan</a:t>
            </a:r>
            <a:r>
              <a:rPr lang="en-US" sz="4800" dirty="0"/>
              <a:t> audit internal </a:t>
            </a:r>
            <a:r>
              <a:rPr lang="en-US" sz="4800" dirty="0" err="1"/>
              <a:t>dengan</a:t>
            </a:r>
            <a:r>
              <a:rPr lang="en-US" sz="4800" dirty="0"/>
              <a:t> </a:t>
            </a:r>
            <a:r>
              <a:rPr lang="en-US" sz="4800" dirty="0" err="1"/>
              <a:t>bukti</a:t>
            </a:r>
            <a:r>
              <a:rPr lang="en-US" sz="4800" dirty="0"/>
              <a:t> </a:t>
            </a:r>
            <a:r>
              <a:rPr lang="en-US" sz="4800" dirty="0" err="1"/>
              <a:t>penanganan</a:t>
            </a:r>
            <a:r>
              <a:rPr lang="en-US" sz="4800" dirty="0"/>
              <a:t> proses </a:t>
            </a:r>
            <a:r>
              <a:rPr lang="en-US" sz="4800" dirty="0" err="1"/>
              <a:t>bisnis</a:t>
            </a:r>
            <a:r>
              <a:rPr lang="en-US" sz="4800" dirty="0"/>
              <a:t> yang </a:t>
            </a:r>
            <a:r>
              <a:rPr lang="en-US" sz="4800" dirty="0" err="1"/>
              <a:t>benar</a:t>
            </a:r>
            <a:r>
              <a:rPr lang="en-US" sz="4800" dirty="0"/>
              <a:t>, </a:t>
            </a:r>
            <a:r>
              <a:rPr lang="en-US" sz="4800" dirty="0" err="1"/>
              <a:t>dan</a:t>
            </a:r>
            <a:endParaRPr lang="en-US" sz="4800" dirty="0"/>
          </a:p>
          <a:p>
            <a:pPr lvl="1"/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memenuhi</a:t>
            </a:r>
            <a:r>
              <a:rPr lang="en-US" sz="4800" dirty="0"/>
              <a:t> </a:t>
            </a:r>
            <a:r>
              <a:rPr lang="en-US" sz="4800" dirty="0" err="1"/>
              <a:t>persyaratan</a:t>
            </a:r>
            <a:r>
              <a:rPr lang="en-US" sz="4800" dirty="0"/>
              <a:t> </a:t>
            </a:r>
            <a:r>
              <a:rPr lang="en-US" sz="4800" dirty="0" err="1"/>
              <a:t>eksternal</a:t>
            </a:r>
            <a:r>
              <a:rPr lang="en-US" sz="4800" dirty="0"/>
              <a:t> yang </a:t>
            </a:r>
            <a:r>
              <a:rPr lang="en-US" sz="4800" dirty="0" err="1"/>
              <a:t>dihasilkan</a:t>
            </a:r>
            <a:r>
              <a:rPr lang="en-US" sz="4800" dirty="0"/>
              <a:t> </a:t>
            </a:r>
            <a:r>
              <a:rPr lang="en-US" sz="4800" dirty="0" err="1"/>
              <a:t>dari</a:t>
            </a:r>
            <a:r>
              <a:rPr lang="en-US" sz="4800" dirty="0"/>
              <a:t> </a:t>
            </a:r>
            <a:r>
              <a:rPr lang="en-US" sz="4800" dirty="0" err="1"/>
              <a:t>hukum</a:t>
            </a:r>
            <a:r>
              <a:rPr lang="en-US" sz="4800" dirty="0"/>
              <a:t> </a:t>
            </a:r>
            <a:r>
              <a:rPr lang="en-US" sz="4800" dirty="0" err="1"/>
              <a:t>komersial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pajak</a:t>
            </a:r>
            <a:r>
              <a:rPr lang="en-US" sz="4800" dirty="0"/>
              <a:t>.</a:t>
            </a:r>
          </a:p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pengarsipan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6AF03-2241-354C-8595-245F749DF10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89382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F3BE-5A61-D141-BB19-198E8341C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751" y="292608"/>
            <a:ext cx="18376808" cy="1963737"/>
          </a:xfrm>
        </p:spPr>
        <p:txBody>
          <a:bodyPr/>
          <a:lstStyle/>
          <a:p>
            <a:r>
              <a:rPr lang="en-ID" sz="8000" b="1" dirty="0"/>
              <a:t>Final Integration Test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14A4D-9E38-8044-BA5E-4680EB0C7C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256345"/>
            <a:ext cx="21775490" cy="11081830"/>
          </a:xfrm>
        </p:spPr>
        <p:txBody>
          <a:bodyPr/>
          <a:lstStyle/>
          <a:p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. </a:t>
            </a:r>
          </a:p>
          <a:p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antar-departemen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antar-modul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ERP.</a:t>
            </a:r>
          </a:p>
          <a:p>
            <a:r>
              <a:rPr lang="en-US" dirty="0"/>
              <a:t>Proses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kritis</a:t>
            </a:r>
            <a:r>
              <a:rPr lang="en-US" dirty="0"/>
              <a:t>.</a:t>
            </a:r>
          </a:p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BPML) </a:t>
            </a:r>
          </a:p>
          <a:p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se-</a:t>
            </a:r>
            <a:r>
              <a:rPr lang="en-US" dirty="0" err="1"/>
              <a:t>realistis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677ED-58FB-8F45-A038-A770D2A6B21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3233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72B6-D2FD-A04B-991F-F9EFD0263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032" y="292608"/>
            <a:ext cx="20425064" cy="1963737"/>
          </a:xfrm>
        </p:spPr>
        <p:txBody>
          <a:bodyPr/>
          <a:lstStyle/>
          <a:p>
            <a:r>
              <a:rPr lang="en-ID" sz="8000" b="1" dirty="0"/>
              <a:t>End User Documentation and Training Material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BBC9A-E27D-EC4C-8EED-96DF3D8FCA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256345"/>
            <a:ext cx="21775490" cy="9630855"/>
          </a:xfrm>
        </p:spPr>
        <p:txBody>
          <a:bodyPr/>
          <a:lstStyle/>
          <a:p>
            <a:r>
              <a:rPr lang="en-US" dirty="0" err="1"/>
              <a:t>pelatihan</a:t>
            </a:r>
            <a:r>
              <a:rPr lang="en-US" dirty="0"/>
              <a:t> yang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para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di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</a:t>
            </a:r>
          </a:p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,</a:t>
            </a:r>
          </a:p>
          <a:p>
            <a:pPr lvl="1"/>
            <a:r>
              <a:rPr lang="en-US" dirty="0" err="1"/>
              <a:t>pengguna</a:t>
            </a:r>
            <a:r>
              <a:rPr lang="en-US" dirty="0"/>
              <a:t> mana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dilatih</a:t>
            </a:r>
            <a:r>
              <a:rPr lang="en-US" dirty="0"/>
              <a:t>,</a:t>
            </a:r>
          </a:p>
          <a:p>
            <a:pPr lvl="1"/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(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), </a:t>
            </a:r>
            <a:r>
              <a:rPr lang="en-US" dirty="0" err="1"/>
              <a:t>dan</a:t>
            </a:r>
            <a:endParaRPr lang="en-US" dirty="0"/>
          </a:p>
          <a:p>
            <a:pPr lvl="1"/>
            <a:r>
              <a:rPr lang="en-US" dirty="0" err="1"/>
              <a:t>siapa</a:t>
            </a:r>
            <a:r>
              <a:rPr lang="en-US" dirty="0"/>
              <a:t> (mis.,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), di mana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.</a:t>
            </a:r>
          </a:p>
          <a:p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training material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.</a:t>
            </a:r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pelatihan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56082-7288-6D44-8CE4-F1C690EFDCB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38449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93990-CAB3-8240-9547-BB434CCC2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5783" y="329184"/>
            <a:ext cx="17864744" cy="1963737"/>
          </a:xfrm>
        </p:spPr>
        <p:txBody>
          <a:bodyPr/>
          <a:lstStyle/>
          <a:p>
            <a:r>
              <a:rPr lang="en-ID" sz="8000" b="1" dirty="0"/>
              <a:t>Quality Check Realization Phase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C2F6A-F446-C244-89BF-629444E4CA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292921"/>
            <a:ext cx="21775490" cy="959427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, </a:t>
            </a:r>
            <a:r>
              <a:rPr lang="en-US" dirty="0" err="1"/>
              <a:t>tes</a:t>
            </a:r>
            <a:r>
              <a:rPr lang="en-US" dirty="0"/>
              <a:t> juga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tenggat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r>
              <a:rPr lang="en-US" dirty="0"/>
              <a:t> (</a:t>
            </a:r>
            <a:r>
              <a:rPr lang="en-US" dirty="0" err="1"/>
              <a:t>tonggak</a:t>
            </a:r>
            <a:r>
              <a:rPr lang="en-US" dirty="0"/>
              <a:t>) </a:t>
            </a:r>
            <a:r>
              <a:rPr lang="en-US" dirty="0" err="1"/>
              <a:t>tercapai</a:t>
            </a:r>
            <a:r>
              <a:rPr lang="en-US" dirty="0"/>
              <a:t>. </a:t>
            </a:r>
            <a:r>
              <a:rPr lang="en-US" dirty="0" err="1"/>
              <a:t>Sedapat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,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9660D-A481-8E40-BDD9-806EA2B6388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112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6369" y="889684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426369" y="2304782"/>
            <a:ext cx="21775737" cy="802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PO3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proses, </a:t>
            </a:r>
            <a:r>
              <a:rPr lang="en-US" dirty="0" err="1"/>
              <a:t>komponen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ID" dirty="0"/>
              <a:t> </a:t>
            </a:r>
            <a:r>
              <a:rPr lang="en-US" dirty="0"/>
              <a:t>.</a:t>
            </a:r>
          </a:p>
          <a:p>
            <a:r>
              <a:rPr lang="en-US" b="1" dirty="0"/>
              <a:t>LO3</a:t>
            </a:r>
            <a:r>
              <a:rPr lang="en-ID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</a:t>
            </a:r>
            <a:r>
              <a:rPr lang="en-ID" dirty="0"/>
              <a:t> </a:t>
            </a:r>
          </a:p>
          <a:p>
            <a:r>
              <a:rPr lang="en-US" b="1" dirty="0"/>
              <a:t>LO5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menjelaskan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menerapkan</a:t>
            </a:r>
            <a:r>
              <a:rPr lang="en-US" dirty="0"/>
              <a:t> ERP di Perusahaan</a:t>
            </a:r>
            <a:r>
              <a:rPr lang="en-ID" dirty="0"/>
              <a:t>  </a:t>
            </a:r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7CBE-8331-C54C-9498-B122ACB7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2023-30AC-B640-9659-5A11B79F22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4ED5C-605C-6643-9B88-3252C130D42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86640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3640-E2FB-0A4C-A554-E079199F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err="1"/>
              <a:t>tugas</a:t>
            </a:r>
            <a:endParaRPr lang="en-US" sz="8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E0212-6547-A348-ABF4-0D1BA1372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06D79-E148-9440-AA56-626C751285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46121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20365-77E5-0C49-AB6D-2150301659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45952" y="2031375"/>
            <a:ext cx="12844336" cy="6792912"/>
          </a:xfrm>
        </p:spPr>
        <p:txBody>
          <a:bodyPr/>
          <a:lstStyle/>
          <a:p>
            <a:pPr marL="571500" indent="-571500"/>
            <a:r>
              <a:rPr lang="en-US" sz="3600" b="1" dirty="0"/>
              <a:t>Project Management Realization Phase</a:t>
            </a:r>
          </a:p>
          <a:p>
            <a:pPr marL="571500" indent="-571500"/>
            <a:r>
              <a:rPr lang="en-US" sz="3600" b="1" dirty="0"/>
              <a:t>Project Team Training Realization Phase</a:t>
            </a:r>
          </a:p>
          <a:p>
            <a:pPr marL="571500" indent="-571500"/>
            <a:r>
              <a:rPr lang="en-US" sz="3600" b="1" dirty="0"/>
              <a:t>Baseline Configuration and Confirmation</a:t>
            </a:r>
          </a:p>
          <a:p>
            <a:pPr marL="571500" indent="-571500"/>
            <a:r>
              <a:rPr lang="en-US" sz="3600" b="1" dirty="0"/>
              <a:t>System Management</a:t>
            </a:r>
          </a:p>
          <a:p>
            <a:pPr marL="571500" indent="-571500"/>
            <a:r>
              <a:rPr lang="en-US" sz="3600" b="1" dirty="0"/>
              <a:t>Final Configuration and Confirmation</a:t>
            </a:r>
          </a:p>
          <a:p>
            <a:pPr marL="571500" indent="-571500"/>
            <a:r>
              <a:rPr lang="en-US" sz="3600" b="1" dirty="0"/>
              <a:t>Develop Conversion Programs</a:t>
            </a:r>
          </a:p>
          <a:p>
            <a:pPr marL="571500" indent="-571500"/>
            <a:r>
              <a:rPr lang="en-US" sz="3600" b="1" dirty="0"/>
              <a:t>Develop Applications Interface Programs</a:t>
            </a:r>
          </a:p>
          <a:p>
            <a:pPr marL="571500" indent="-571500"/>
            <a:r>
              <a:rPr lang="en-US" sz="3600" b="1" dirty="0"/>
              <a:t>Develop </a:t>
            </a:r>
            <a:r>
              <a:rPr lang="en-US" sz="3600" b="1" dirty="0" err="1"/>
              <a:t>Enhacements</a:t>
            </a:r>
            <a:endParaRPr lang="en-US" sz="3600" b="1" dirty="0"/>
          </a:p>
          <a:p>
            <a:pPr marL="571500" indent="-571500"/>
            <a:r>
              <a:rPr lang="en-US" sz="3600" b="1" dirty="0"/>
              <a:t>Create Repots</a:t>
            </a:r>
          </a:p>
          <a:p>
            <a:pPr marL="571500" indent="-571500"/>
            <a:r>
              <a:rPr lang="en-US" sz="3600" b="1" dirty="0"/>
              <a:t>Create Layout Sets</a:t>
            </a:r>
          </a:p>
          <a:p>
            <a:pPr marL="571500" indent="-571500"/>
            <a:r>
              <a:rPr lang="en-US" sz="3600" b="1" dirty="0"/>
              <a:t>Establish Authorization Concept</a:t>
            </a:r>
          </a:p>
          <a:p>
            <a:pPr marL="571500" indent="-571500"/>
            <a:r>
              <a:rPr lang="en-US" sz="3600" b="1" dirty="0"/>
              <a:t>Establish Archiving Management</a:t>
            </a:r>
          </a:p>
          <a:p>
            <a:pPr marL="571500" indent="-571500"/>
            <a:r>
              <a:rPr lang="en-US" sz="3600" b="1" dirty="0"/>
              <a:t>Final Integration Test</a:t>
            </a:r>
          </a:p>
          <a:p>
            <a:pPr marL="571500" indent="-571500"/>
            <a:r>
              <a:rPr lang="en-US" sz="3600" b="1" dirty="0"/>
              <a:t>End User Documentation and Training Material</a:t>
            </a:r>
          </a:p>
          <a:p>
            <a:pPr marL="571500" indent="-571500"/>
            <a:r>
              <a:rPr lang="en-US" sz="3600" b="1" dirty="0"/>
              <a:t>Quality Check Realization Phase</a:t>
            </a:r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A9C6B-77C0-8E41-BF90-F33360FBB05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B61B6F-28AF-9546-89AD-3FEF0E164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6138" y="350774"/>
            <a:ext cx="21774150" cy="125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64EA15-6098-1741-A786-807761A239C6}"/>
              </a:ext>
            </a:extLst>
          </p:cNvPr>
          <p:cNvSpPr txBox="1"/>
          <p:nvPr/>
        </p:nvSpPr>
        <p:spPr>
          <a:xfrm>
            <a:off x="652337" y="5764000"/>
            <a:ext cx="10393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Mahasiwa</a:t>
            </a:r>
            <a:r>
              <a:rPr lang="en-US" sz="4000" b="1" dirty="0"/>
              <a:t> </a:t>
            </a:r>
            <a:r>
              <a:rPr lang="en-US" sz="4000" b="1" dirty="0" err="1"/>
              <a:t>memahami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mampu</a:t>
            </a:r>
            <a:r>
              <a:rPr lang="en-US" sz="4000" b="1" dirty="0"/>
              <a:t> </a:t>
            </a:r>
            <a:r>
              <a:rPr lang="en-US" sz="4000" b="1" dirty="0" err="1"/>
              <a:t>menjelaskan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7587764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E313-06C8-B240-9F3F-E45EF00B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Realization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7D3F9-5FDC-E147-B10B-92BFAFC3AC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,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business blueprint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dikonfigurasikan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(</a:t>
            </a:r>
            <a:r>
              <a:rPr lang="en-US" dirty="0" err="1"/>
              <a:t>ekstensi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, </a:t>
            </a:r>
            <a:r>
              <a:rPr lang="en-US" dirty="0" err="1"/>
              <a:t>antarmuka</a:t>
            </a:r>
            <a:r>
              <a:rPr lang="en-US" dirty="0"/>
              <a:t>).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FB05E-1FBF-0449-8796-AFD230DE534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2226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2246-9F0D-7D4C-AB01-A39D261F4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148" y="329184"/>
            <a:ext cx="19787711" cy="1963737"/>
          </a:xfrm>
        </p:spPr>
        <p:txBody>
          <a:bodyPr/>
          <a:lstStyle/>
          <a:p>
            <a:r>
              <a:rPr lang="en-US" sz="8000" b="1" dirty="0"/>
              <a:t>Phase 3: Realization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3007E-0D1F-CB46-A1F3-98968BC40A4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18FB0A0-28EE-354C-A83F-93CDC45FD599}"/>
              </a:ext>
            </a:extLst>
          </p:cNvPr>
          <p:cNvSpPr txBox="1">
            <a:spLocks/>
          </p:cNvSpPr>
          <p:nvPr/>
        </p:nvSpPr>
        <p:spPr>
          <a:xfrm>
            <a:off x="1426369" y="779463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endParaRPr lang="en-ID" sz="8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57026F-093A-BC4F-B08D-71DC00801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544" y="1664186"/>
            <a:ext cx="17134927" cy="113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64675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43ED2-01F5-FF43-AFC6-893839CD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8864" y="257908"/>
            <a:ext cx="19308089" cy="1963737"/>
          </a:xfrm>
        </p:spPr>
        <p:txBody>
          <a:bodyPr/>
          <a:lstStyle/>
          <a:p>
            <a:r>
              <a:rPr lang="en-US" sz="6000" b="1" dirty="0">
                <a:solidFill>
                  <a:srgbClr val="FF0000"/>
                </a:solidFill>
              </a:rPr>
              <a:t>Hal yang </a:t>
            </a:r>
            <a:r>
              <a:rPr lang="en-US" sz="6000" b="1" dirty="0" err="1">
                <a:solidFill>
                  <a:srgbClr val="FF0000"/>
                </a:solidFill>
              </a:rPr>
              <a:t>harus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dilakukan</a:t>
            </a:r>
            <a:r>
              <a:rPr lang="en-US" sz="6000" b="1" dirty="0">
                <a:solidFill>
                  <a:srgbClr val="FF0000"/>
                </a:solidFill>
              </a:rPr>
              <a:t> di </a:t>
            </a:r>
            <a:r>
              <a:rPr lang="en-US" sz="6000" b="1" dirty="0" err="1">
                <a:solidFill>
                  <a:srgbClr val="FF0000"/>
                </a:solidFill>
              </a:rPr>
              <a:t>Fase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ini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C6AB4-31E6-F44D-A18D-2F440FE6101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52176-758C-F54B-82B6-CEF3ACA6D10B}"/>
              </a:ext>
            </a:extLst>
          </p:cNvPr>
          <p:cNvSpPr txBox="1">
            <a:spLocks noGrp="1"/>
          </p:cNvSpPr>
          <p:nvPr>
            <p:ph type="body" sz="quarter" idx="12"/>
          </p:nvPr>
        </p:nvSpPr>
        <p:spPr>
          <a:xfrm>
            <a:off x="4320076" y="1239776"/>
            <a:ext cx="19641893" cy="11993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Project Management Realization Phase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Project Team Training Realization Phase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Baseline Configuration and Confirmation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System Management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Final Configuration and Confirmation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Develop Conversion Programs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Develop Applications Interface Programs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Develop </a:t>
            </a:r>
            <a:r>
              <a:rPr lang="en-US" sz="4000" b="1" dirty="0" err="1"/>
              <a:t>Enhacements</a:t>
            </a: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Create Repots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Create Layout Sets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Establish Authorization Concept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Establish Archiving Management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Final Integration Test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End User Documentation and Training Material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Quality Check Realization Phase</a:t>
            </a:r>
          </a:p>
        </p:txBody>
      </p:sp>
    </p:spTree>
    <p:extLst>
      <p:ext uri="{BB962C8B-B14F-4D97-AF65-F5344CB8AC3E}">
        <p14:creationId xmlns:p14="http://schemas.microsoft.com/office/powerpoint/2010/main" val="1550064184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BE275-0C62-F24A-8138-37EBC5CF9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6456" y="329184"/>
            <a:ext cx="19909444" cy="1963737"/>
          </a:xfrm>
        </p:spPr>
        <p:txBody>
          <a:bodyPr/>
          <a:lstStyle/>
          <a:p>
            <a:r>
              <a:rPr lang="en-ID" sz="8000" b="1" dirty="0"/>
              <a:t>Development of Data Conversion Programs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7942E-DB61-BB4F-BF9A-82BE055A06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292921"/>
            <a:ext cx="21775490" cy="9594279"/>
          </a:xfrm>
        </p:spPr>
        <p:txBody>
          <a:bodyPr/>
          <a:lstStyle/>
          <a:p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data yang </a:t>
            </a:r>
            <a:r>
              <a:rPr lang="en-US" dirty="0" err="1"/>
              <a:t>tersimpan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bai transfer </a:t>
            </a:r>
            <a:r>
              <a:rPr lang="en-US" dirty="0" err="1"/>
              <a:t>secara</a:t>
            </a:r>
            <a:r>
              <a:rPr lang="en-US" dirty="0"/>
              <a:t> manual </a:t>
            </a:r>
            <a:r>
              <a:rPr lang="en-US" dirty="0" err="1"/>
              <a:t>atau</a:t>
            </a:r>
            <a:r>
              <a:rPr lang="en-US" dirty="0"/>
              <a:t> transfer </a:t>
            </a:r>
            <a:r>
              <a:rPr lang="en-US" dirty="0" err="1"/>
              <a:t>otomatis</a:t>
            </a:r>
            <a:r>
              <a:rPr lang="en-US" dirty="0"/>
              <a:t>. </a:t>
            </a:r>
          </a:p>
          <a:p>
            <a:r>
              <a:rPr lang="en-US" dirty="0" err="1"/>
              <a:t>beberapa</a:t>
            </a:r>
            <a:r>
              <a:rPr lang="en-US" dirty="0"/>
              <a:t> data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data lain (</a:t>
            </a:r>
            <a:r>
              <a:rPr lang="en-US" dirty="0" err="1"/>
              <a:t>prinsip</a:t>
            </a:r>
            <a:r>
              <a:rPr lang="en-US" dirty="0"/>
              <a:t> "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referensial</a:t>
            </a:r>
            <a:r>
              <a:rPr lang="en-US" dirty="0"/>
              <a:t>"). </a:t>
            </a:r>
          </a:p>
          <a:p>
            <a:r>
              <a:rPr lang="en-US" dirty="0" err="1"/>
              <a:t>Beberapa</a:t>
            </a:r>
            <a:r>
              <a:rPr lang="en-US" dirty="0"/>
              <a:t> 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data master.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mentransfer</a:t>
            </a:r>
            <a:r>
              <a:rPr lang="en-US" dirty="0"/>
              <a:t> data, 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format ERP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file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berurutan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92A0D-B765-B046-B2D6-C4A1A438F62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1546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F1092-416C-5F43-BD13-24676A4BA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728" y="438912"/>
            <a:ext cx="20461640" cy="1963737"/>
          </a:xfrm>
        </p:spPr>
        <p:txBody>
          <a:bodyPr/>
          <a:lstStyle/>
          <a:p>
            <a:r>
              <a:rPr lang="en-ID" sz="8000" b="1" dirty="0"/>
              <a:t>Development of Application Interface Programs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4EFB4-0D2C-774F-807A-932A1408F5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402649"/>
            <a:ext cx="21775490" cy="9484551"/>
          </a:xfrm>
        </p:spPr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</a:t>
            </a:r>
          </a:p>
          <a:p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</a:p>
          <a:p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5E064-A6DE-E54A-BD47-1DC3DE59451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86875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65A65-9A59-D545-AA8C-D84593106E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26369" y="1817433"/>
            <a:ext cx="21775490" cy="948455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yang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data mana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individual,</a:t>
            </a:r>
          </a:p>
          <a:p>
            <a:r>
              <a:rPr lang="en-US" dirty="0"/>
              <a:t>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restart.</a:t>
            </a:r>
          </a:p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dipilih</a:t>
            </a:r>
            <a:endParaRPr lang="en-US" dirty="0"/>
          </a:p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yang juga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transfer data </a:t>
            </a:r>
            <a:r>
              <a:rPr lang="en-US" dirty="0" err="1"/>
              <a:t>satu</a:t>
            </a:r>
            <a:r>
              <a:rPr lang="en-US" dirty="0"/>
              <a:t> kali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lama.</a:t>
            </a:r>
          </a:p>
          <a:p>
            <a:r>
              <a:rPr lang="en-US" dirty="0"/>
              <a:t>Program </a:t>
            </a:r>
            <a:r>
              <a:rPr lang="en-US" dirty="0" err="1"/>
              <a:t>antarmuka</a:t>
            </a:r>
            <a:r>
              <a:rPr lang="en-US" dirty="0"/>
              <a:t>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, </a:t>
            </a:r>
            <a:r>
              <a:rPr lang="en-US" dirty="0" err="1"/>
              <a:t>disetujui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Quality assurance </a:t>
            </a:r>
            <a:r>
              <a:rPr lang="en-US" dirty="0" err="1"/>
              <a:t>environmentuntuk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AF923-63D4-E344-A2FF-C6CC36D403B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9C40F8-6937-CF48-9AE2-2FA39A12CB81}"/>
              </a:ext>
            </a:extLst>
          </p:cNvPr>
          <p:cNvSpPr txBox="1">
            <a:spLocks/>
          </p:cNvSpPr>
          <p:nvPr/>
        </p:nvSpPr>
        <p:spPr>
          <a:xfrm>
            <a:off x="3056728" y="438912"/>
            <a:ext cx="2046164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Development of Application Interface Programs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1100082692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22787</TotalTime>
  <Words>1230</Words>
  <Application>Microsoft Macintosh PowerPoint</Application>
  <PresentationFormat>Custom</PresentationFormat>
  <Paragraphs>145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Lato</vt:lpstr>
      <vt:lpstr>Lato Bold</vt:lpstr>
      <vt:lpstr>Lato Light</vt:lpstr>
      <vt:lpstr>Times New Roman</vt:lpstr>
      <vt:lpstr>Halaman Depan Slide</vt:lpstr>
      <vt:lpstr>KONFIGURASI dan IMPLEMENTASI ERP</vt:lpstr>
      <vt:lpstr>TUJUAN PEMBELAJARAN</vt:lpstr>
      <vt:lpstr>PowerPoint Presentation</vt:lpstr>
      <vt:lpstr>Realization</vt:lpstr>
      <vt:lpstr>Phase 3: Realization</vt:lpstr>
      <vt:lpstr>Hal yang harus dilakukan di Fase ini</vt:lpstr>
      <vt:lpstr>Development of Data Conversion Programs </vt:lpstr>
      <vt:lpstr>Development of Application Interface Programs </vt:lpstr>
      <vt:lpstr>PowerPoint Presentation</vt:lpstr>
      <vt:lpstr>PowerPoint Presentation</vt:lpstr>
      <vt:lpstr>Development of System Enhancements </vt:lpstr>
      <vt:lpstr>PowerPoint Presentation</vt:lpstr>
      <vt:lpstr>Create Forms </vt:lpstr>
      <vt:lpstr>Establish the Authorization Concept </vt:lpstr>
      <vt:lpstr>PowerPoint Presentation</vt:lpstr>
      <vt:lpstr>Establish Archiving Management </vt:lpstr>
      <vt:lpstr>Final Integration Test </vt:lpstr>
      <vt:lpstr>End User Documentation and Training Material </vt:lpstr>
      <vt:lpstr>Quality Check Realization Phase </vt:lpstr>
      <vt:lpstr>quiz</vt:lpstr>
      <vt:lpstr>tugas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3196</cp:revision>
  <dcterms:created xsi:type="dcterms:W3CDTF">2014-11-12T21:47:38Z</dcterms:created>
  <dcterms:modified xsi:type="dcterms:W3CDTF">2020-06-26T06:14:07Z</dcterms:modified>
  <cp:category/>
</cp:coreProperties>
</file>