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3"/>
  </p:notesMasterIdLst>
  <p:sldIdLst>
    <p:sldId id="264" r:id="rId5"/>
    <p:sldId id="265" r:id="rId6"/>
    <p:sldId id="271" r:id="rId7"/>
    <p:sldId id="272" r:id="rId8"/>
    <p:sldId id="273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317" r:id="rId24"/>
    <p:sldId id="310" r:id="rId25"/>
    <p:sldId id="318" r:id="rId26"/>
    <p:sldId id="319" r:id="rId27"/>
    <p:sldId id="320" r:id="rId28"/>
    <p:sldId id="311" r:id="rId29"/>
    <p:sldId id="321" r:id="rId30"/>
    <p:sldId id="269" r:id="rId31"/>
    <p:sldId id="31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39216-FA6F-44D7-A91E-A19AFA5697C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4A9FAFC-7C35-4A7C-A42D-D2D2B76AE91F}">
      <dgm:prSet phldrT="[Text]"/>
      <dgm:spPr/>
      <dgm:t>
        <a:bodyPr/>
        <a:lstStyle/>
        <a:p>
          <a:r>
            <a:rPr lang="id-ID" dirty="0"/>
            <a:t>Pencatatan</a:t>
          </a:r>
        </a:p>
      </dgm:t>
    </dgm:pt>
    <dgm:pt modelId="{D7AB3CA7-B2F4-4558-8659-BE00DA64E439}" type="parTrans" cxnId="{1A223FAB-D95F-4F47-BBEB-B69E7A6369D2}">
      <dgm:prSet/>
      <dgm:spPr/>
      <dgm:t>
        <a:bodyPr/>
        <a:lstStyle/>
        <a:p>
          <a:endParaRPr lang="id-ID"/>
        </a:p>
      </dgm:t>
    </dgm:pt>
    <dgm:pt modelId="{8CF3A6CA-BBB9-416A-9B47-A0CA56733001}" type="sibTrans" cxnId="{1A223FAB-D95F-4F47-BBEB-B69E7A6369D2}">
      <dgm:prSet/>
      <dgm:spPr/>
      <dgm:t>
        <a:bodyPr/>
        <a:lstStyle/>
        <a:p>
          <a:endParaRPr lang="id-ID"/>
        </a:p>
      </dgm:t>
    </dgm:pt>
    <dgm:pt modelId="{C0E1742C-762E-49A8-A613-E90AB3892DD6}">
      <dgm:prSet phldrT="[Text]"/>
      <dgm:spPr/>
      <dgm:t>
        <a:bodyPr/>
        <a:lstStyle/>
        <a:p>
          <a:r>
            <a:rPr lang="id-ID" dirty="0"/>
            <a:t>Pengamatan</a:t>
          </a:r>
        </a:p>
      </dgm:t>
    </dgm:pt>
    <dgm:pt modelId="{D9612117-FABD-452B-9D42-20ADDD773DF7}" type="parTrans" cxnId="{D920180B-D284-4572-B5DC-BCA4FE21FA6E}">
      <dgm:prSet/>
      <dgm:spPr/>
      <dgm:t>
        <a:bodyPr/>
        <a:lstStyle/>
        <a:p>
          <a:endParaRPr lang="id-ID"/>
        </a:p>
      </dgm:t>
    </dgm:pt>
    <dgm:pt modelId="{6B3523B5-B24A-41EA-BB39-2D9ACBFD4FCB}" type="sibTrans" cxnId="{D920180B-D284-4572-B5DC-BCA4FE21FA6E}">
      <dgm:prSet/>
      <dgm:spPr/>
      <dgm:t>
        <a:bodyPr/>
        <a:lstStyle/>
        <a:p>
          <a:endParaRPr lang="id-ID"/>
        </a:p>
      </dgm:t>
    </dgm:pt>
    <dgm:pt modelId="{92194A21-1767-4BA3-B723-17AB3D7AC1B9}">
      <dgm:prSet phldrT="[Text]"/>
      <dgm:spPr/>
      <dgm:t>
        <a:bodyPr/>
        <a:lstStyle/>
        <a:p>
          <a:r>
            <a:rPr lang="id-ID" dirty="0"/>
            <a:t>pelaporan</a:t>
          </a:r>
        </a:p>
      </dgm:t>
    </dgm:pt>
    <dgm:pt modelId="{2F53A2E2-447B-4829-9026-243519D34FA7}" type="parTrans" cxnId="{9EC215F6-573A-4926-823C-5F53BD64E210}">
      <dgm:prSet/>
      <dgm:spPr/>
      <dgm:t>
        <a:bodyPr/>
        <a:lstStyle/>
        <a:p>
          <a:endParaRPr lang="id-ID"/>
        </a:p>
      </dgm:t>
    </dgm:pt>
    <dgm:pt modelId="{07FAF2DF-19BB-43BC-9E67-935E10F42592}" type="sibTrans" cxnId="{9EC215F6-573A-4926-823C-5F53BD64E210}">
      <dgm:prSet/>
      <dgm:spPr/>
      <dgm:t>
        <a:bodyPr/>
        <a:lstStyle/>
        <a:p>
          <a:endParaRPr lang="id-ID"/>
        </a:p>
      </dgm:t>
    </dgm:pt>
    <dgm:pt modelId="{9D8B7AAB-322B-414B-A4CE-DCCE0FCBA955}" type="pres">
      <dgm:prSet presAssocID="{10839216-FA6F-44D7-A91E-A19AFA5697C6}" presName="Name0" presStyleCnt="0">
        <dgm:presLayoutVars>
          <dgm:dir/>
          <dgm:resizeHandles val="exact"/>
        </dgm:presLayoutVars>
      </dgm:prSet>
      <dgm:spPr/>
    </dgm:pt>
    <dgm:pt modelId="{7F3113BF-9F13-46B7-A4FB-4086FAC9974F}" type="pres">
      <dgm:prSet presAssocID="{10839216-FA6F-44D7-A91E-A19AFA5697C6}" presName="cycle" presStyleCnt="0"/>
      <dgm:spPr/>
    </dgm:pt>
    <dgm:pt modelId="{ACFA6C9F-CC38-4FA8-B4E4-7E58A02B3C3E}" type="pres">
      <dgm:prSet presAssocID="{34A9FAFC-7C35-4A7C-A42D-D2D2B76AE91F}" presName="nodeFirstNode" presStyleLbl="node1" presStyleIdx="0" presStyleCnt="3">
        <dgm:presLayoutVars>
          <dgm:bulletEnabled val="1"/>
        </dgm:presLayoutVars>
      </dgm:prSet>
      <dgm:spPr/>
    </dgm:pt>
    <dgm:pt modelId="{4A52222B-60FC-41C2-976D-46C6381A9364}" type="pres">
      <dgm:prSet presAssocID="{8CF3A6CA-BBB9-416A-9B47-A0CA56733001}" presName="sibTransFirstNode" presStyleLbl="bgShp" presStyleIdx="0" presStyleCnt="1"/>
      <dgm:spPr/>
    </dgm:pt>
    <dgm:pt modelId="{9CF33C5A-F74E-48EB-8E84-DCD2E29E7F19}" type="pres">
      <dgm:prSet presAssocID="{C0E1742C-762E-49A8-A613-E90AB3892DD6}" presName="nodeFollowingNodes" presStyleLbl="node1" presStyleIdx="1" presStyleCnt="3">
        <dgm:presLayoutVars>
          <dgm:bulletEnabled val="1"/>
        </dgm:presLayoutVars>
      </dgm:prSet>
      <dgm:spPr/>
    </dgm:pt>
    <dgm:pt modelId="{38D61FB7-74B5-445E-A4D4-2FE847155196}" type="pres">
      <dgm:prSet presAssocID="{92194A21-1767-4BA3-B723-17AB3D7AC1B9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D920180B-D284-4572-B5DC-BCA4FE21FA6E}" srcId="{10839216-FA6F-44D7-A91E-A19AFA5697C6}" destId="{C0E1742C-762E-49A8-A613-E90AB3892DD6}" srcOrd="1" destOrd="0" parTransId="{D9612117-FABD-452B-9D42-20ADDD773DF7}" sibTransId="{6B3523B5-B24A-41EA-BB39-2D9ACBFD4FCB}"/>
    <dgm:cxn modelId="{50816328-8BBF-4207-878C-2B376AEA0B89}" type="presOf" srcId="{10839216-FA6F-44D7-A91E-A19AFA5697C6}" destId="{9D8B7AAB-322B-414B-A4CE-DCCE0FCBA955}" srcOrd="0" destOrd="0" presId="urn:microsoft.com/office/officeart/2005/8/layout/cycle3"/>
    <dgm:cxn modelId="{9F364C42-0F22-4589-8009-49C3E1D44402}" type="presOf" srcId="{C0E1742C-762E-49A8-A613-E90AB3892DD6}" destId="{9CF33C5A-F74E-48EB-8E84-DCD2E29E7F19}" srcOrd="0" destOrd="0" presId="urn:microsoft.com/office/officeart/2005/8/layout/cycle3"/>
    <dgm:cxn modelId="{30192F90-2E45-48AA-9D5F-279E1C9E7E48}" type="presOf" srcId="{34A9FAFC-7C35-4A7C-A42D-D2D2B76AE91F}" destId="{ACFA6C9F-CC38-4FA8-B4E4-7E58A02B3C3E}" srcOrd="0" destOrd="0" presId="urn:microsoft.com/office/officeart/2005/8/layout/cycle3"/>
    <dgm:cxn modelId="{1A223FAB-D95F-4F47-BBEB-B69E7A6369D2}" srcId="{10839216-FA6F-44D7-A91E-A19AFA5697C6}" destId="{34A9FAFC-7C35-4A7C-A42D-D2D2B76AE91F}" srcOrd="0" destOrd="0" parTransId="{D7AB3CA7-B2F4-4558-8659-BE00DA64E439}" sibTransId="{8CF3A6CA-BBB9-416A-9B47-A0CA56733001}"/>
    <dgm:cxn modelId="{23C143DD-4B27-4136-B1B9-06CF382F8DAB}" type="presOf" srcId="{92194A21-1767-4BA3-B723-17AB3D7AC1B9}" destId="{38D61FB7-74B5-445E-A4D4-2FE847155196}" srcOrd="0" destOrd="0" presId="urn:microsoft.com/office/officeart/2005/8/layout/cycle3"/>
    <dgm:cxn modelId="{43B432E0-2B75-49B4-B5DE-32ED6749312D}" type="presOf" srcId="{8CF3A6CA-BBB9-416A-9B47-A0CA56733001}" destId="{4A52222B-60FC-41C2-976D-46C6381A9364}" srcOrd="0" destOrd="0" presId="urn:microsoft.com/office/officeart/2005/8/layout/cycle3"/>
    <dgm:cxn modelId="{9EC215F6-573A-4926-823C-5F53BD64E210}" srcId="{10839216-FA6F-44D7-A91E-A19AFA5697C6}" destId="{92194A21-1767-4BA3-B723-17AB3D7AC1B9}" srcOrd="2" destOrd="0" parTransId="{2F53A2E2-447B-4829-9026-243519D34FA7}" sibTransId="{07FAF2DF-19BB-43BC-9E67-935E10F42592}"/>
    <dgm:cxn modelId="{66F1ADA9-3F5F-450F-888D-E4D588FD88F2}" type="presParOf" srcId="{9D8B7AAB-322B-414B-A4CE-DCCE0FCBA955}" destId="{7F3113BF-9F13-46B7-A4FB-4086FAC9974F}" srcOrd="0" destOrd="0" presId="urn:microsoft.com/office/officeart/2005/8/layout/cycle3"/>
    <dgm:cxn modelId="{89F9C1FC-FEFA-4FED-AD44-E50744B44FA3}" type="presParOf" srcId="{7F3113BF-9F13-46B7-A4FB-4086FAC9974F}" destId="{ACFA6C9F-CC38-4FA8-B4E4-7E58A02B3C3E}" srcOrd="0" destOrd="0" presId="urn:microsoft.com/office/officeart/2005/8/layout/cycle3"/>
    <dgm:cxn modelId="{02DD401B-B48C-4B10-A6D7-A73C36B68F5F}" type="presParOf" srcId="{7F3113BF-9F13-46B7-A4FB-4086FAC9974F}" destId="{4A52222B-60FC-41C2-976D-46C6381A9364}" srcOrd="1" destOrd="0" presId="urn:microsoft.com/office/officeart/2005/8/layout/cycle3"/>
    <dgm:cxn modelId="{C6CC089A-3784-4801-9475-0079B4EBF3BF}" type="presParOf" srcId="{7F3113BF-9F13-46B7-A4FB-4086FAC9974F}" destId="{9CF33C5A-F74E-48EB-8E84-DCD2E29E7F19}" srcOrd="2" destOrd="0" presId="urn:microsoft.com/office/officeart/2005/8/layout/cycle3"/>
    <dgm:cxn modelId="{11308D04-D374-4246-A5CD-B839505AC06E}" type="presParOf" srcId="{7F3113BF-9F13-46B7-A4FB-4086FAC9974F}" destId="{38D61FB7-74B5-445E-A4D4-2FE847155196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20D71-7FE1-4B6E-B912-652FDEBE17F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B9F7A5-1F39-4F41-8D0F-368226187ED8}">
      <dgm:prSet phldrT="[Text]"/>
      <dgm:spPr/>
      <dgm:t>
        <a:bodyPr/>
        <a:lstStyle/>
        <a:p>
          <a:r>
            <a:rPr lang="en-US" dirty="0" err="1"/>
            <a:t>Rancangan</a:t>
          </a:r>
          <a:endParaRPr lang="en-ID" dirty="0"/>
        </a:p>
      </dgm:t>
    </dgm:pt>
    <dgm:pt modelId="{38BE49CE-0D17-4258-BDA6-E5DF84413DF7}" type="parTrans" cxnId="{E2DDAE89-D962-4EF3-934E-E4E865E000EC}">
      <dgm:prSet/>
      <dgm:spPr/>
      <dgm:t>
        <a:bodyPr/>
        <a:lstStyle/>
        <a:p>
          <a:endParaRPr lang="en-ID"/>
        </a:p>
      </dgm:t>
    </dgm:pt>
    <dgm:pt modelId="{103E4557-FF7A-4D13-A22A-902141A9EEE1}" type="sibTrans" cxnId="{E2DDAE89-D962-4EF3-934E-E4E865E000EC}">
      <dgm:prSet/>
      <dgm:spPr/>
      <dgm:t>
        <a:bodyPr/>
        <a:lstStyle/>
        <a:p>
          <a:endParaRPr lang="en-ID"/>
        </a:p>
      </dgm:t>
    </dgm:pt>
    <dgm:pt modelId="{85F58CDE-465E-4097-95B9-397F6F7F2AFD}">
      <dgm:prSet phldrT="[Text]"/>
      <dgm:spPr/>
      <dgm:t>
        <a:bodyPr/>
        <a:lstStyle/>
        <a:p>
          <a:r>
            <a:rPr lang="en-US" dirty="0" err="1"/>
            <a:t>Pelaksanaan</a:t>
          </a:r>
          <a:r>
            <a:rPr lang="en-US" dirty="0"/>
            <a:t> </a:t>
          </a:r>
          <a:endParaRPr lang="en-ID" dirty="0"/>
        </a:p>
      </dgm:t>
    </dgm:pt>
    <dgm:pt modelId="{78676212-1B46-4E0A-AD27-C21D9571975D}" type="parTrans" cxnId="{8CD11294-D6E1-4D74-8581-6B3162476E29}">
      <dgm:prSet/>
      <dgm:spPr/>
      <dgm:t>
        <a:bodyPr/>
        <a:lstStyle/>
        <a:p>
          <a:endParaRPr lang="en-ID"/>
        </a:p>
      </dgm:t>
    </dgm:pt>
    <dgm:pt modelId="{ECF8E2AC-BB8E-4591-B7F8-789D242D4BB0}" type="sibTrans" cxnId="{8CD11294-D6E1-4D74-8581-6B3162476E29}">
      <dgm:prSet/>
      <dgm:spPr/>
      <dgm:t>
        <a:bodyPr/>
        <a:lstStyle/>
        <a:p>
          <a:endParaRPr lang="en-ID"/>
        </a:p>
      </dgm:t>
    </dgm:pt>
    <dgm:pt modelId="{5255CC49-737A-4522-8402-C07E89116AD0}">
      <dgm:prSet phldrT="[Text]"/>
      <dgm:spPr/>
      <dgm:t>
        <a:bodyPr/>
        <a:lstStyle/>
        <a:p>
          <a:r>
            <a:rPr lang="en-US" dirty="0" err="1"/>
            <a:t>Penilaian</a:t>
          </a:r>
          <a:endParaRPr lang="en-ID" dirty="0"/>
        </a:p>
      </dgm:t>
    </dgm:pt>
    <dgm:pt modelId="{F234DF2C-6E43-4251-BCA8-6EA244459B70}" type="parTrans" cxnId="{99C03A92-A03C-44EA-A1EA-E696949E2939}">
      <dgm:prSet/>
      <dgm:spPr/>
      <dgm:t>
        <a:bodyPr/>
        <a:lstStyle/>
        <a:p>
          <a:endParaRPr lang="en-ID"/>
        </a:p>
      </dgm:t>
    </dgm:pt>
    <dgm:pt modelId="{09D462C0-B1A1-4151-BA98-6B8BCDE398F5}" type="sibTrans" cxnId="{99C03A92-A03C-44EA-A1EA-E696949E2939}">
      <dgm:prSet/>
      <dgm:spPr/>
      <dgm:t>
        <a:bodyPr/>
        <a:lstStyle/>
        <a:p>
          <a:endParaRPr lang="en-ID"/>
        </a:p>
      </dgm:t>
    </dgm:pt>
    <dgm:pt modelId="{8402F506-DD8F-4A44-A409-9F36CBC3E1F9}" type="pres">
      <dgm:prSet presAssocID="{EDF20D71-7FE1-4B6E-B912-652FDEBE17F4}" presName="Name0" presStyleCnt="0">
        <dgm:presLayoutVars>
          <dgm:dir/>
          <dgm:animLvl val="lvl"/>
          <dgm:resizeHandles val="exact"/>
        </dgm:presLayoutVars>
      </dgm:prSet>
      <dgm:spPr/>
    </dgm:pt>
    <dgm:pt modelId="{66B74DE3-BB8F-4DA6-9F9F-644A1371228B}" type="pres">
      <dgm:prSet presAssocID="{60B9F7A5-1F39-4F41-8D0F-368226187ED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1AC1FCD-10EC-4617-ACD2-342529B28092}" type="pres">
      <dgm:prSet presAssocID="{103E4557-FF7A-4D13-A22A-902141A9EEE1}" presName="parTxOnlySpace" presStyleCnt="0"/>
      <dgm:spPr/>
    </dgm:pt>
    <dgm:pt modelId="{6652E8B0-1A3F-4376-85F1-8984D1D3BE47}" type="pres">
      <dgm:prSet presAssocID="{85F58CDE-465E-4097-95B9-397F6F7F2AF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3425907-79BC-47B1-8BCF-B6C7E019EFAF}" type="pres">
      <dgm:prSet presAssocID="{ECF8E2AC-BB8E-4591-B7F8-789D242D4BB0}" presName="parTxOnlySpace" presStyleCnt="0"/>
      <dgm:spPr/>
    </dgm:pt>
    <dgm:pt modelId="{77F9BA27-57E9-4254-8D46-442A5B5B6EB7}" type="pres">
      <dgm:prSet presAssocID="{5255CC49-737A-4522-8402-C07E89116AD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DDAE89-D962-4EF3-934E-E4E865E000EC}" srcId="{EDF20D71-7FE1-4B6E-B912-652FDEBE17F4}" destId="{60B9F7A5-1F39-4F41-8D0F-368226187ED8}" srcOrd="0" destOrd="0" parTransId="{38BE49CE-0D17-4258-BDA6-E5DF84413DF7}" sibTransId="{103E4557-FF7A-4D13-A22A-902141A9EEE1}"/>
    <dgm:cxn modelId="{9E24E88F-038C-47F6-BC63-82F81DBC96D7}" type="presOf" srcId="{EDF20D71-7FE1-4B6E-B912-652FDEBE17F4}" destId="{8402F506-DD8F-4A44-A409-9F36CBC3E1F9}" srcOrd="0" destOrd="0" presId="urn:microsoft.com/office/officeart/2005/8/layout/chevron1"/>
    <dgm:cxn modelId="{99C03A92-A03C-44EA-A1EA-E696949E2939}" srcId="{EDF20D71-7FE1-4B6E-B912-652FDEBE17F4}" destId="{5255CC49-737A-4522-8402-C07E89116AD0}" srcOrd="2" destOrd="0" parTransId="{F234DF2C-6E43-4251-BCA8-6EA244459B70}" sibTransId="{09D462C0-B1A1-4151-BA98-6B8BCDE398F5}"/>
    <dgm:cxn modelId="{8CD11294-D6E1-4D74-8581-6B3162476E29}" srcId="{EDF20D71-7FE1-4B6E-B912-652FDEBE17F4}" destId="{85F58CDE-465E-4097-95B9-397F6F7F2AFD}" srcOrd="1" destOrd="0" parTransId="{78676212-1B46-4E0A-AD27-C21D9571975D}" sibTransId="{ECF8E2AC-BB8E-4591-B7F8-789D242D4BB0}"/>
    <dgm:cxn modelId="{4E6FCA94-FBFE-4B82-A596-EFAFE8A74E3F}" type="presOf" srcId="{85F58CDE-465E-4097-95B9-397F6F7F2AFD}" destId="{6652E8B0-1A3F-4376-85F1-8984D1D3BE47}" srcOrd="0" destOrd="0" presId="urn:microsoft.com/office/officeart/2005/8/layout/chevron1"/>
    <dgm:cxn modelId="{56C324A0-9878-4CE5-B633-C0995570759E}" type="presOf" srcId="{60B9F7A5-1F39-4F41-8D0F-368226187ED8}" destId="{66B74DE3-BB8F-4DA6-9F9F-644A1371228B}" srcOrd="0" destOrd="0" presId="urn:microsoft.com/office/officeart/2005/8/layout/chevron1"/>
    <dgm:cxn modelId="{E5EEC8A0-5CCA-437D-A7B2-D67029AE97C8}" type="presOf" srcId="{5255CC49-737A-4522-8402-C07E89116AD0}" destId="{77F9BA27-57E9-4254-8D46-442A5B5B6EB7}" srcOrd="0" destOrd="0" presId="urn:microsoft.com/office/officeart/2005/8/layout/chevron1"/>
    <dgm:cxn modelId="{07127A40-6713-4437-87EE-20300733A738}" type="presParOf" srcId="{8402F506-DD8F-4A44-A409-9F36CBC3E1F9}" destId="{66B74DE3-BB8F-4DA6-9F9F-644A1371228B}" srcOrd="0" destOrd="0" presId="urn:microsoft.com/office/officeart/2005/8/layout/chevron1"/>
    <dgm:cxn modelId="{28AFF0E2-A905-42C3-8D34-EEAB3226D5F2}" type="presParOf" srcId="{8402F506-DD8F-4A44-A409-9F36CBC3E1F9}" destId="{81AC1FCD-10EC-4617-ACD2-342529B28092}" srcOrd="1" destOrd="0" presId="urn:microsoft.com/office/officeart/2005/8/layout/chevron1"/>
    <dgm:cxn modelId="{BE292E46-AC89-4E2C-956F-14C99D3DA656}" type="presParOf" srcId="{8402F506-DD8F-4A44-A409-9F36CBC3E1F9}" destId="{6652E8B0-1A3F-4376-85F1-8984D1D3BE47}" srcOrd="2" destOrd="0" presId="urn:microsoft.com/office/officeart/2005/8/layout/chevron1"/>
    <dgm:cxn modelId="{2F332994-7D2C-4DC0-8E0A-D75CA6690D58}" type="presParOf" srcId="{8402F506-DD8F-4A44-A409-9F36CBC3E1F9}" destId="{23425907-79BC-47B1-8BCF-B6C7E019EFAF}" srcOrd="3" destOrd="0" presId="urn:microsoft.com/office/officeart/2005/8/layout/chevron1"/>
    <dgm:cxn modelId="{77177BC6-94AE-4152-B837-49F36CCA6B20}" type="presParOf" srcId="{8402F506-DD8F-4A44-A409-9F36CBC3E1F9}" destId="{77F9BA27-57E9-4254-8D46-442A5B5B6E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515EA-4559-40BB-A10A-2A1C6356C3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B22A15B-4005-4D4F-8518-91B6049F094B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Kurikulum</a:t>
          </a:r>
          <a:r>
            <a:rPr lang="en-US" sz="1600" dirty="0">
              <a:solidFill>
                <a:schemeClr val="tx1"/>
              </a:solidFill>
            </a:rPr>
            <a:t> 2004</a:t>
          </a:r>
          <a:endParaRPr lang="en-ID" sz="1600" dirty="0">
            <a:solidFill>
              <a:schemeClr val="tx1"/>
            </a:solidFill>
          </a:endParaRPr>
        </a:p>
      </dgm:t>
    </dgm:pt>
    <dgm:pt modelId="{CB5FBC21-41E2-4039-84E1-9BD0B6267AFA}" type="parTrans" cxnId="{76D7728B-AA2D-4F5F-B16A-DE98080B98A9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1704C9D4-16A4-4AD7-8AB2-B536A4EA7A4B}" type="sibTrans" cxnId="{76D7728B-AA2D-4F5F-B16A-DE98080B98A9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5E2719B2-0742-4DFC-A38F-C0E5C905C84C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Fisik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motorik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dibagi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dua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motorik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kasar</a:t>
          </a:r>
          <a:r>
            <a:rPr lang="en-US" sz="1600" dirty="0">
              <a:solidFill>
                <a:schemeClr val="tx1"/>
              </a:solidFill>
            </a:rPr>
            <a:t> dan </a:t>
          </a:r>
          <a:r>
            <a:rPr lang="en-US" sz="1600" dirty="0" err="1">
              <a:solidFill>
                <a:schemeClr val="tx1"/>
              </a:solidFill>
            </a:rPr>
            <a:t>halus</a:t>
          </a:r>
          <a:endParaRPr lang="en-ID" sz="1600" dirty="0">
            <a:solidFill>
              <a:schemeClr val="tx1"/>
            </a:solidFill>
          </a:endParaRPr>
        </a:p>
      </dgm:t>
    </dgm:pt>
    <dgm:pt modelId="{22DFBE15-0C79-4EE1-8C3B-24B6AD9A0F3D}" type="parTrans" cxnId="{97BC2B37-3942-4FBC-A191-3BC7D62644AF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E07CACE9-D61D-4452-8535-79F38F69BAEB}" type="sibTrans" cxnId="{97BC2B37-3942-4FBC-A191-3BC7D62644AF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33EA3B67-674E-4740-8ACB-B04163762092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Kurikulum</a:t>
          </a:r>
          <a:r>
            <a:rPr lang="en-US" sz="1600" dirty="0">
              <a:solidFill>
                <a:schemeClr val="tx1"/>
              </a:solidFill>
            </a:rPr>
            <a:t> 2013 (</a:t>
          </a:r>
          <a:r>
            <a:rPr lang="en-US" sz="1600" dirty="0" err="1">
              <a:solidFill>
                <a:schemeClr val="tx1"/>
              </a:solidFill>
            </a:rPr>
            <a:t>Permendikbud</a:t>
          </a:r>
          <a:r>
            <a:rPr lang="en-US" sz="1600" dirty="0">
              <a:solidFill>
                <a:schemeClr val="tx1"/>
              </a:solidFill>
            </a:rPr>
            <a:t> No 137 </a:t>
          </a:r>
          <a:r>
            <a:rPr lang="en-US" sz="1600" dirty="0" err="1">
              <a:solidFill>
                <a:schemeClr val="tx1"/>
              </a:solidFill>
            </a:rPr>
            <a:t>tahun</a:t>
          </a:r>
          <a:r>
            <a:rPr lang="en-US" sz="1600" dirty="0">
              <a:solidFill>
                <a:schemeClr val="tx1"/>
              </a:solidFill>
            </a:rPr>
            <a:t> 2014)</a:t>
          </a:r>
          <a:endParaRPr lang="en-ID" sz="1600" dirty="0">
            <a:solidFill>
              <a:schemeClr val="tx1"/>
            </a:solidFill>
          </a:endParaRPr>
        </a:p>
      </dgm:t>
    </dgm:pt>
    <dgm:pt modelId="{3E896A36-D6CF-4DDC-AF74-CEEE2B766FA9}" type="parTrans" cxnId="{5A6FA62C-CFB4-4918-B69D-1F85FE67E6A2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29AF8027-CAB1-4D3F-A95D-FEF0C47C94E6}" type="sibTrans" cxnId="{5A6FA62C-CFB4-4918-B69D-1F85FE67E6A2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7D849508-EFDC-46CD-AB3F-EE4F164EC912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Terpisah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berdasarkan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tingkat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usia</a:t>
          </a:r>
          <a:endParaRPr lang="en-ID" sz="1600" dirty="0">
            <a:solidFill>
              <a:schemeClr val="tx1"/>
            </a:solidFill>
          </a:endParaRPr>
        </a:p>
      </dgm:t>
    </dgm:pt>
    <dgm:pt modelId="{E78886F9-A678-4AC2-975B-BE748EA6443B}" type="parTrans" cxnId="{64260F0C-86BF-4C97-B245-79A0BE6C6EE6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EE5407A2-9B4A-4D95-8C28-04A1302DC783}" type="sibTrans" cxnId="{64260F0C-86BF-4C97-B245-79A0BE6C6EE6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64BD0FCD-A641-498A-9301-4183390FA8CB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Kurikulum</a:t>
          </a:r>
          <a:r>
            <a:rPr lang="en-US" sz="1600" dirty="0">
              <a:solidFill>
                <a:schemeClr val="tx1"/>
              </a:solidFill>
            </a:rPr>
            <a:t> Merdeka</a:t>
          </a:r>
          <a:endParaRPr lang="en-ID" sz="1600" dirty="0">
            <a:solidFill>
              <a:schemeClr val="tx1"/>
            </a:solidFill>
          </a:endParaRPr>
        </a:p>
      </dgm:t>
    </dgm:pt>
    <dgm:pt modelId="{AD1E1C8C-2D99-4361-B561-CA0228085366}" type="parTrans" cxnId="{CA6D8403-3C13-489D-9F4B-AB1F524834E7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9736D744-48E6-447A-9929-3D5429112F2A}" type="sibTrans" cxnId="{CA6D8403-3C13-489D-9F4B-AB1F524834E7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E57B466E-A478-47C3-A503-4D268E929966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Berdasarkan</a:t>
          </a:r>
          <a:r>
            <a:rPr lang="en-US" sz="1600" dirty="0">
              <a:solidFill>
                <a:schemeClr val="tx1"/>
              </a:solidFill>
            </a:rPr>
            <a:t> CP (</a:t>
          </a:r>
          <a:r>
            <a:rPr lang="en-US" sz="1600" dirty="0" err="1">
              <a:solidFill>
                <a:schemeClr val="tx1"/>
              </a:solidFill>
            </a:rPr>
            <a:t>Capaian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Pembelajaran</a:t>
          </a:r>
          <a:r>
            <a:rPr lang="en-US" sz="1600" dirty="0">
              <a:solidFill>
                <a:schemeClr val="tx1"/>
              </a:solidFill>
            </a:rPr>
            <a:t>)</a:t>
          </a:r>
          <a:endParaRPr lang="en-ID" sz="1600" dirty="0">
            <a:solidFill>
              <a:schemeClr val="tx1"/>
            </a:solidFill>
          </a:endParaRPr>
        </a:p>
      </dgm:t>
    </dgm:pt>
    <dgm:pt modelId="{EF988DE2-43D6-4B80-A993-480DD3E46ABB}" type="parTrans" cxnId="{ECA42F1F-59A2-44A8-9223-C8398AA06D94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9C961F85-FEE5-4318-8B5B-8CF27472F5D7}" type="sibTrans" cxnId="{ECA42F1F-59A2-44A8-9223-C8398AA06D94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95E852A1-DC81-4570-9043-261D1CB7D44C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CP </a:t>
          </a:r>
          <a:r>
            <a:rPr lang="en-US" sz="1600" dirty="0" err="1">
              <a:solidFill>
                <a:schemeClr val="tx1"/>
              </a:solidFill>
            </a:rPr>
            <a:t>jati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diri</a:t>
          </a:r>
          <a:endParaRPr lang="en-ID" sz="1600" dirty="0">
            <a:solidFill>
              <a:schemeClr val="tx1"/>
            </a:solidFill>
          </a:endParaRPr>
        </a:p>
      </dgm:t>
    </dgm:pt>
    <dgm:pt modelId="{367551D8-39EE-4951-B5E7-E5A59D76BB13}" type="parTrans" cxnId="{DC1D88AF-167D-4EC6-9D8E-FAE2E1BA7FCF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0FC94D46-207C-42C9-9A4D-9620369C5619}" type="sibTrans" cxnId="{DC1D88AF-167D-4EC6-9D8E-FAE2E1BA7FCF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CCCA84BF-C975-4771-B271-34D4E0768E2F}">
      <dgm:prSet phldrT="[Text]" custT="1"/>
      <dgm:spPr/>
      <dgm:t>
        <a:bodyPr/>
        <a:lstStyle/>
        <a:p>
          <a:endParaRPr lang="en-ID" sz="1600" dirty="0">
            <a:solidFill>
              <a:schemeClr val="tx1"/>
            </a:solidFill>
          </a:endParaRPr>
        </a:p>
      </dgm:t>
    </dgm:pt>
    <dgm:pt modelId="{86BC58D7-C6DB-4A9A-8946-C241DB774BFB}" type="parTrans" cxnId="{7F85E4EC-4A4E-48BF-A390-37A5C1C90DAE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3D8CEF12-77EF-44A4-A863-DCFC3DD6B452}" type="sibTrans" cxnId="{7F85E4EC-4A4E-48BF-A390-37A5C1C90DAE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EE6C6790-613A-4E94-B126-933782F43FD9}">
      <dgm:prSet phldrT="[Text]" custT="1"/>
      <dgm:spPr/>
      <dgm:t>
        <a:bodyPr/>
        <a:lstStyle/>
        <a:p>
          <a:endParaRPr lang="en-ID" sz="1600" dirty="0">
            <a:solidFill>
              <a:schemeClr val="tx1"/>
            </a:solidFill>
          </a:endParaRPr>
        </a:p>
      </dgm:t>
    </dgm:pt>
    <dgm:pt modelId="{E38A37DA-1512-42D8-8B18-7CA56E51671A}" type="parTrans" cxnId="{9812B10F-C742-4ADB-88DC-7B5D5BE6F133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1E6A0918-8F34-445A-992C-4441F637708F}" type="sibTrans" cxnId="{9812B10F-C742-4ADB-88DC-7B5D5BE6F133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115F214F-13BD-48F8-B241-D742FC1A9062}" type="pres">
      <dgm:prSet presAssocID="{91D515EA-4559-40BB-A10A-2A1C6356C33F}" presName="Name0" presStyleCnt="0">
        <dgm:presLayoutVars>
          <dgm:dir/>
          <dgm:animLvl val="lvl"/>
          <dgm:resizeHandles val="exact"/>
        </dgm:presLayoutVars>
      </dgm:prSet>
      <dgm:spPr/>
    </dgm:pt>
    <dgm:pt modelId="{5FE7EBCC-1921-42CA-94AA-D6ECDD68E7B9}" type="pres">
      <dgm:prSet presAssocID="{EB22A15B-4005-4D4F-8518-91B6049F094B}" presName="composite" presStyleCnt="0"/>
      <dgm:spPr/>
    </dgm:pt>
    <dgm:pt modelId="{176CA0B5-C9B1-493E-9FDE-1808ED051AD8}" type="pres">
      <dgm:prSet presAssocID="{EB22A15B-4005-4D4F-8518-91B6049F09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EE13E2A-1DDD-4A1F-B45B-67D1CD4B75E7}" type="pres">
      <dgm:prSet presAssocID="{EB22A15B-4005-4D4F-8518-91B6049F094B}" presName="desTx" presStyleLbl="alignAccFollowNode1" presStyleIdx="0" presStyleCnt="3" custLinFactNeighborX="440" custLinFactNeighborY="3888">
        <dgm:presLayoutVars>
          <dgm:bulletEnabled val="1"/>
        </dgm:presLayoutVars>
      </dgm:prSet>
      <dgm:spPr/>
    </dgm:pt>
    <dgm:pt modelId="{B31F4507-0DAD-4425-BFEF-CA80896A7F04}" type="pres">
      <dgm:prSet presAssocID="{1704C9D4-16A4-4AD7-8AB2-B536A4EA7A4B}" presName="space" presStyleCnt="0"/>
      <dgm:spPr/>
    </dgm:pt>
    <dgm:pt modelId="{731FAE72-F6FE-48AA-A86E-3FA3338E7902}" type="pres">
      <dgm:prSet presAssocID="{33EA3B67-674E-4740-8ACB-B04163762092}" presName="composite" presStyleCnt="0"/>
      <dgm:spPr/>
    </dgm:pt>
    <dgm:pt modelId="{B840181E-3AA1-4BC6-B2CD-EC630FCA7048}" type="pres">
      <dgm:prSet presAssocID="{33EA3B67-674E-4740-8ACB-B0416376209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C7D9E55-D656-4872-A2D6-BDE951B2049E}" type="pres">
      <dgm:prSet presAssocID="{33EA3B67-674E-4740-8ACB-B04163762092}" presName="desTx" presStyleLbl="alignAccFollowNode1" presStyleIdx="1" presStyleCnt="3">
        <dgm:presLayoutVars>
          <dgm:bulletEnabled val="1"/>
        </dgm:presLayoutVars>
      </dgm:prSet>
      <dgm:spPr/>
    </dgm:pt>
    <dgm:pt modelId="{640DCA7E-4364-481E-A527-B6E5A14B0572}" type="pres">
      <dgm:prSet presAssocID="{29AF8027-CAB1-4D3F-A95D-FEF0C47C94E6}" presName="space" presStyleCnt="0"/>
      <dgm:spPr/>
    </dgm:pt>
    <dgm:pt modelId="{2D39F931-29C7-4ECA-A37F-F9921726D818}" type="pres">
      <dgm:prSet presAssocID="{64BD0FCD-A641-498A-9301-4183390FA8CB}" presName="composite" presStyleCnt="0"/>
      <dgm:spPr/>
    </dgm:pt>
    <dgm:pt modelId="{201DDCAE-1EC5-46B4-81C8-4CEA49912E7C}" type="pres">
      <dgm:prSet presAssocID="{64BD0FCD-A641-498A-9301-4183390FA8C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FE7EE68-5A06-4209-93E8-715059281DB8}" type="pres">
      <dgm:prSet presAssocID="{64BD0FCD-A641-498A-9301-4183390FA8C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A6D8403-3C13-489D-9F4B-AB1F524834E7}" srcId="{91D515EA-4559-40BB-A10A-2A1C6356C33F}" destId="{64BD0FCD-A641-498A-9301-4183390FA8CB}" srcOrd="2" destOrd="0" parTransId="{AD1E1C8C-2D99-4361-B561-CA0228085366}" sibTransId="{9736D744-48E6-447A-9929-3D5429112F2A}"/>
    <dgm:cxn modelId="{6DADBA05-2D6B-4BFF-B2E6-000950ACF010}" type="presOf" srcId="{CCCA84BF-C975-4771-B271-34D4E0768E2F}" destId="{9EE13E2A-1DDD-4A1F-B45B-67D1CD4B75E7}" srcOrd="0" destOrd="1" presId="urn:microsoft.com/office/officeart/2005/8/layout/hList1"/>
    <dgm:cxn modelId="{64260F0C-86BF-4C97-B245-79A0BE6C6EE6}" srcId="{33EA3B67-674E-4740-8ACB-B04163762092}" destId="{7D849508-EFDC-46CD-AB3F-EE4F164EC912}" srcOrd="0" destOrd="0" parTransId="{E78886F9-A678-4AC2-975B-BE748EA6443B}" sibTransId="{EE5407A2-9B4A-4D95-8C28-04A1302DC783}"/>
    <dgm:cxn modelId="{9812B10F-C742-4ADB-88DC-7B5D5BE6F133}" srcId="{64BD0FCD-A641-498A-9301-4183390FA8CB}" destId="{EE6C6790-613A-4E94-B126-933782F43FD9}" srcOrd="0" destOrd="0" parTransId="{E38A37DA-1512-42D8-8B18-7CA56E51671A}" sibTransId="{1E6A0918-8F34-445A-992C-4441F637708F}"/>
    <dgm:cxn modelId="{ECA42F1F-59A2-44A8-9223-C8398AA06D94}" srcId="{64BD0FCD-A641-498A-9301-4183390FA8CB}" destId="{E57B466E-A478-47C3-A503-4D268E929966}" srcOrd="1" destOrd="0" parTransId="{EF988DE2-43D6-4B80-A993-480DD3E46ABB}" sibTransId="{9C961F85-FEE5-4318-8B5B-8CF27472F5D7}"/>
    <dgm:cxn modelId="{5A6FA62C-CFB4-4918-B69D-1F85FE67E6A2}" srcId="{91D515EA-4559-40BB-A10A-2A1C6356C33F}" destId="{33EA3B67-674E-4740-8ACB-B04163762092}" srcOrd="1" destOrd="0" parTransId="{3E896A36-D6CF-4DDC-AF74-CEEE2B766FA9}" sibTransId="{29AF8027-CAB1-4D3F-A95D-FEF0C47C94E6}"/>
    <dgm:cxn modelId="{62778636-18A1-46C4-A366-1281568C21EA}" type="presOf" srcId="{91D515EA-4559-40BB-A10A-2A1C6356C33F}" destId="{115F214F-13BD-48F8-B241-D742FC1A9062}" srcOrd="0" destOrd="0" presId="urn:microsoft.com/office/officeart/2005/8/layout/hList1"/>
    <dgm:cxn modelId="{97BC2B37-3942-4FBC-A191-3BC7D62644AF}" srcId="{EB22A15B-4005-4D4F-8518-91B6049F094B}" destId="{5E2719B2-0742-4DFC-A38F-C0E5C905C84C}" srcOrd="0" destOrd="0" parTransId="{22DFBE15-0C79-4EE1-8C3B-24B6AD9A0F3D}" sibTransId="{E07CACE9-D61D-4452-8535-79F38F69BAEB}"/>
    <dgm:cxn modelId="{30B0F97D-67CE-4E12-ACE4-269096A56D5F}" type="presOf" srcId="{64BD0FCD-A641-498A-9301-4183390FA8CB}" destId="{201DDCAE-1EC5-46B4-81C8-4CEA49912E7C}" srcOrd="0" destOrd="0" presId="urn:microsoft.com/office/officeart/2005/8/layout/hList1"/>
    <dgm:cxn modelId="{76D7728B-AA2D-4F5F-B16A-DE98080B98A9}" srcId="{91D515EA-4559-40BB-A10A-2A1C6356C33F}" destId="{EB22A15B-4005-4D4F-8518-91B6049F094B}" srcOrd="0" destOrd="0" parTransId="{CB5FBC21-41E2-4039-84E1-9BD0B6267AFA}" sibTransId="{1704C9D4-16A4-4AD7-8AB2-B536A4EA7A4B}"/>
    <dgm:cxn modelId="{EFB45793-BCDA-4D65-8512-E0B153B1752B}" type="presOf" srcId="{5E2719B2-0742-4DFC-A38F-C0E5C905C84C}" destId="{9EE13E2A-1DDD-4A1F-B45B-67D1CD4B75E7}" srcOrd="0" destOrd="0" presId="urn:microsoft.com/office/officeart/2005/8/layout/hList1"/>
    <dgm:cxn modelId="{96546C97-3222-4621-9667-ED56B8D9DAEA}" type="presOf" srcId="{33EA3B67-674E-4740-8ACB-B04163762092}" destId="{B840181E-3AA1-4BC6-B2CD-EC630FCA7048}" srcOrd="0" destOrd="0" presId="urn:microsoft.com/office/officeart/2005/8/layout/hList1"/>
    <dgm:cxn modelId="{BF3A2599-8AA1-4960-9F66-850CF3AA90F1}" type="presOf" srcId="{7D849508-EFDC-46CD-AB3F-EE4F164EC912}" destId="{DC7D9E55-D656-4872-A2D6-BDE951B2049E}" srcOrd="0" destOrd="0" presId="urn:microsoft.com/office/officeart/2005/8/layout/hList1"/>
    <dgm:cxn modelId="{8746BCA0-325F-4F9A-9183-8ADB649A5659}" type="presOf" srcId="{95E852A1-DC81-4570-9043-261D1CB7D44C}" destId="{DFE7EE68-5A06-4209-93E8-715059281DB8}" srcOrd="0" destOrd="2" presId="urn:microsoft.com/office/officeart/2005/8/layout/hList1"/>
    <dgm:cxn modelId="{94E33CA3-7F53-48CB-BEF0-5209AD75DE9E}" type="presOf" srcId="{EB22A15B-4005-4D4F-8518-91B6049F094B}" destId="{176CA0B5-C9B1-493E-9FDE-1808ED051AD8}" srcOrd="0" destOrd="0" presId="urn:microsoft.com/office/officeart/2005/8/layout/hList1"/>
    <dgm:cxn modelId="{B69ED0A9-0DF6-4717-9EE2-1EA20C3F7B96}" type="presOf" srcId="{EE6C6790-613A-4E94-B126-933782F43FD9}" destId="{DFE7EE68-5A06-4209-93E8-715059281DB8}" srcOrd="0" destOrd="0" presId="urn:microsoft.com/office/officeart/2005/8/layout/hList1"/>
    <dgm:cxn modelId="{DC1D88AF-167D-4EC6-9D8E-FAE2E1BA7FCF}" srcId="{64BD0FCD-A641-498A-9301-4183390FA8CB}" destId="{95E852A1-DC81-4570-9043-261D1CB7D44C}" srcOrd="2" destOrd="0" parTransId="{367551D8-39EE-4951-B5E7-E5A59D76BB13}" sibTransId="{0FC94D46-207C-42C9-9A4D-9620369C5619}"/>
    <dgm:cxn modelId="{F09F50DF-FF91-4583-9A96-B5C5A49DD027}" type="presOf" srcId="{E57B466E-A478-47C3-A503-4D268E929966}" destId="{DFE7EE68-5A06-4209-93E8-715059281DB8}" srcOrd="0" destOrd="1" presId="urn:microsoft.com/office/officeart/2005/8/layout/hList1"/>
    <dgm:cxn modelId="{7F85E4EC-4A4E-48BF-A390-37A5C1C90DAE}" srcId="{EB22A15B-4005-4D4F-8518-91B6049F094B}" destId="{CCCA84BF-C975-4771-B271-34D4E0768E2F}" srcOrd="1" destOrd="0" parTransId="{86BC58D7-C6DB-4A9A-8946-C241DB774BFB}" sibTransId="{3D8CEF12-77EF-44A4-A863-DCFC3DD6B452}"/>
    <dgm:cxn modelId="{4BBC3ED4-30EE-41D1-9288-88C3BA62263E}" type="presParOf" srcId="{115F214F-13BD-48F8-B241-D742FC1A9062}" destId="{5FE7EBCC-1921-42CA-94AA-D6ECDD68E7B9}" srcOrd="0" destOrd="0" presId="urn:microsoft.com/office/officeart/2005/8/layout/hList1"/>
    <dgm:cxn modelId="{3519A378-064D-4057-BA35-D4F9687D3521}" type="presParOf" srcId="{5FE7EBCC-1921-42CA-94AA-D6ECDD68E7B9}" destId="{176CA0B5-C9B1-493E-9FDE-1808ED051AD8}" srcOrd="0" destOrd="0" presId="urn:microsoft.com/office/officeart/2005/8/layout/hList1"/>
    <dgm:cxn modelId="{4F7E0320-7D9A-44F6-805A-1A17348DC399}" type="presParOf" srcId="{5FE7EBCC-1921-42CA-94AA-D6ECDD68E7B9}" destId="{9EE13E2A-1DDD-4A1F-B45B-67D1CD4B75E7}" srcOrd="1" destOrd="0" presId="urn:microsoft.com/office/officeart/2005/8/layout/hList1"/>
    <dgm:cxn modelId="{03824ABE-3C00-443E-9E67-9F38725504C0}" type="presParOf" srcId="{115F214F-13BD-48F8-B241-D742FC1A9062}" destId="{B31F4507-0DAD-4425-BFEF-CA80896A7F04}" srcOrd="1" destOrd="0" presId="urn:microsoft.com/office/officeart/2005/8/layout/hList1"/>
    <dgm:cxn modelId="{A6A5CEC4-F391-4E0B-8267-89C098769C8E}" type="presParOf" srcId="{115F214F-13BD-48F8-B241-D742FC1A9062}" destId="{731FAE72-F6FE-48AA-A86E-3FA3338E7902}" srcOrd="2" destOrd="0" presId="urn:microsoft.com/office/officeart/2005/8/layout/hList1"/>
    <dgm:cxn modelId="{C87F8CE0-E290-47F8-A4FD-1E668B123E25}" type="presParOf" srcId="{731FAE72-F6FE-48AA-A86E-3FA3338E7902}" destId="{B840181E-3AA1-4BC6-B2CD-EC630FCA7048}" srcOrd="0" destOrd="0" presId="urn:microsoft.com/office/officeart/2005/8/layout/hList1"/>
    <dgm:cxn modelId="{420124AC-A19C-48F8-8DE2-54B54E150B28}" type="presParOf" srcId="{731FAE72-F6FE-48AA-A86E-3FA3338E7902}" destId="{DC7D9E55-D656-4872-A2D6-BDE951B2049E}" srcOrd="1" destOrd="0" presId="urn:microsoft.com/office/officeart/2005/8/layout/hList1"/>
    <dgm:cxn modelId="{348055AD-B638-4438-B820-52E8ABA7C8D1}" type="presParOf" srcId="{115F214F-13BD-48F8-B241-D742FC1A9062}" destId="{640DCA7E-4364-481E-A527-B6E5A14B0572}" srcOrd="3" destOrd="0" presId="urn:microsoft.com/office/officeart/2005/8/layout/hList1"/>
    <dgm:cxn modelId="{17235083-0B75-440D-BB30-B33203D76570}" type="presParOf" srcId="{115F214F-13BD-48F8-B241-D742FC1A9062}" destId="{2D39F931-29C7-4ECA-A37F-F9921726D818}" srcOrd="4" destOrd="0" presId="urn:microsoft.com/office/officeart/2005/8/layout/hList1"/>
    <dgm:cxn modelId="{71F7851D-2DE0-46B8-A378-9F1DF3BD2126}" type="presParOf" srcId="{2D39F931-29C7-4ECA-A37F-F9921726D818}" destId="{201DDCAE-1EC5-46B4-81C8-4CEA49912E7C}" srcOrd="0" destOrd="0" presId="urn:microsoft.com/office/officeart/2005/8/layout/hList1"/>
    <dgm:cxn modelId="{FEE28CC5-52AF-4094-AC1F-521AF503DD5B}" type="presParOf" srcId="{2D39F931-29C7-4ECA-A37F-F9921726D818}" destId="{DFE7EE68-5A06-4209-93E8-715059281D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2222B-60FC-41C2-976D-46C6381A9364}">
      <dsp:nvSpPr>
        <dsp:cNvPr id="0" name=""/>
        <dsp:cNvSpPr/>
      </dsp:nvSpPr>
      <dsp:spPr>
        <a:xfrm>
          <a:off x="2144911" y="-174624"/>
          <a:ext cx="3068239" cy="3068239"/>
        </a:xfrm>
        <a:prstGeom prst="circularArrow">
          <a:avLst>
            <a:gd name="adj1" fmla="val 5689"/>
            <a:gd name="adj2" fmla="val 340510"/>
            <a:gd name="adj3" fmla="val 12412419"/>
            <a:gd name="adj4" fmla="val 18276443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A6C9F-CC38-4FA8-B4E4-7E58A02B3C3E}">
      <dsp:nvSpPr>
        <dsp:cNvPr id="0" name=""/>
        <dsp:cNvSpPr/>
      </dsp:nvSpPr>
      <dsp:spPr>
        <a:xfrm>
          <a:off x="2597597" y="374"/>
          <a:ext cx="2162867" cy="1081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Pencatatan</a:t>
          </a:r>
        </a:p>
      </dsp:txBody>
      <dsp:txXfrm>
        <a:off x="2650388" y="53165"/>
        <a:ext cx="2057285" cy="975851"/>
      </dsp:txXfrm>
    </dsp:sp>
    <dsp:sp modelId="{9CF33C5A-F74E-48EB-8E84-DCD2E29E7F19}">
      <dsp:nvSpPr>
        <dsp:cNvPr id="0" name=""/>
        <dsp:cNvSpPr/>
      </dsp:nvSpPr>
      <dsp:spPr>
        <a:xfrm>
          <a:off x="3760473" y="2014535"/>
          <a:ext cx="2162867" cy="1081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Pengamatan</a:t>
          </a:r>
        </a:p>
      </dsp:txBody>
      <dsp:txXfrm>
        <a:off x="3813264" y="2067326"/>
        <a:ext cx="2057285" cy="975851"/>
      </dsp:txXfrm>
    </dsp:sp>
    <dsp:sp modelId="{38D61FB7-74B5-445E-A4D4-2FE847155196}">
      <dsp:nvSpPr>
        <dsp:cNvPr id="0" name=""/>
        <dsp:cNvSpPr/>
      </dsp:nvSpPr>
      <dsp:spPr>
        <a:xfrm>
          <a:off x="1434720" y="2014535"/>
          <a:ext cx="2162867" cy="1081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pelaporan</a:t>
          </a:r>
        </a:p>
      </dsp:txBody>
      <dsp:txXfrm>
        <a:off x="1487511" y="2067326"/>
        <a:ext cx="2057285" cy="975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74DE3-BB8F-4DA6-9F9F-644A1371228B}">
      <dsp:nvSpPr>
        <dsp:cNvPr id="0" name=""/>
        <dsp:cNvSpPr/>
      </dsp:nvSpPr>
      <dsp:spPr>
        <a:xfrm>
          <a:off x="2109" y="730154"/>
          <a:ext cx="2570243" cy="1028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Rancangan</a:t>
          </a:r>
          <a:endParaRPr lang="en-ID" sz="2000" kern="1200" dirty="0"/>
        </a:p>
      </dsp:txBody>
      <dsp:txXfrm>
        <a:off x="516158" y="730154"/>
        <a:ext cx="1542146" cy="1028097"/>
      </dsp:txXfrm>
    </dsp:sp>
    <dsp:sp modelId="{6652E8B0-1A3F-4376-85F1-8984D1D3BE47}">
      <dsp:nvSpPr>
        <dsp:cNvPr id="0" name=""/>
        <dsp:cNvSpPr/>
      </dsp:nvSpPr>
      <dsp:spPr>
        <a:xfrm>
          <a:off x="2315328" y="730154"/>
          <a:ext cx="2570243" cy="1028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Pelaksanaan</a:t>
          </a:r>
          <a:r>
            <a:rPr lang="en-US" sz="2000" kern="1200" dirty="0"/>
            <a:t> </a:t>
          </a:r>
          <a:endParaRPr lang="en-ID" sz="2000" kern="1200" dirty="0"/>
        </a:p>
      </dsp:txBody>
      <dsp:txXfrm>
        <a:off x="2829377" y="730154"/>
        <a:ext cx="1542146" cy="1028097"/>
      </dsp:txXfrm>
    </dsp:sp>
    <dsp:sp modelId="{77F9BA27-57E9-4254-8D46-442A5B5B6EB7}">
      <dsp:nvSpPr>
        <dsp:cNvPr id="0" name=""/>
        <dsp:cNvSpPr/>
      </dsp:nvSpPr>
      <dsp:spPr>
        <a:xfrm>
          <a:off x="4628547" y="730154"/>
          <a:ext cx="2570243" cy="1028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Penilaian</a:t>
          </a:r>
          <a:endParaRPr lang="en-ID" sz="2000" kern="1200" dirty="0"/>
        </a:p>
      </dsp:txBody>
      <dsp:txXfrm>
        <a:off x="5142596" y="730154"/>
        <a:ext cx="1542146" cy="1028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CA0B5-C9B1-493E-9FDE-1808ED051AD8}">
      <dsp:nvSpPr>
        <dsp:cNvPr id="0" name=""/>
        <dsp:cNvSpPr/>
      </dsp:nvSpPr>
      <dsp:spPr>
        <a:xfrm>
          <a:off x="1905" y="255084"/>
          <a:ext cx="1857374" cy="742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Kurikulum</a:t>
          </a:r>
          <a:r>
            <a:rPr lang="en-US" sz="1600" kern="1200" dirty="0">
              <a:solidFill>
                <a:schemeClr val="tx1"/>
              </a:solidFill>
            </a:rPr>
            <a:t> 2004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1905" y="255084"/>
        <a:ext cx="1857374" cy="742949"/>
      </dsp:txXfrm>
    </dsp:sp>
    <dsp:sp modelId="{9EE13E2A-1DDD-4A1F-B45B-67D1CD4B75E7}">
      <dsp:nvSpPr>
        <dsp:cNvPr id="0" name=""/>
        <dsp:cNvSpPr/>
      </dsp:nvSpPr>
      <dsp:spPr>
        <a:xfrm>
          <a:off x="10077" y="1107322"/>
          <a:ext cx="1857374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solidFill>
                <a:schemeClr val="tx1"/>
              </a:solidFill>
            </a:rPr>
            <a:t>Fisik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motorik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dibagi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dua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motorik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kasar</a:t>
          </a:r>
          <a:r>
            <a:rPr lang="en-US" sz="1600" kern="1200" dirty="0">
              <a:solidFill>
                <a:schemeClr val="tx1"/>
              </a:solidFill>
            </a:rPr>
            <a:t> dan </a:t>
          </a:r>
          <a:r>
            <a:rPr lang="en-US" sz="1600" kern="1200" dirty="0" err="1">
              <a:solidFill>
                <a:schemeClr val="tx1"/>
              </a:solidFill>
            </a:rPr>
            <a:t>halus</a:t>
          </a:r>
          <a:endParaRPr lang="en-ID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600" kern="1200" dirty="0">
            <a:solidFill>
              <a:schemeClr val="tx1"/>
            </a:solidFill>
          </a:endParaRPr>
        </a:p>
      </dsp:txBody>
      <dsp:txXfrm>
        <a:off x="10077" y="1107322"/>
        <a:ext cx="1857374" cy="2810880"/>
      </dsp:txXfrm>
    </dsp:sp>
    <dsp:sp modelId="{B840181E-3AA1-4BC6-B2CD-EC630FCA7048}">
      <dsp:nvSpPr>
        <dsp:cNvPr id="0" name=""/>
        <dsp:cNvSpPr/>
      </dsp:nvSpPr>
      <dsp:spPr>
        <a:xfrm>
          <a:off x="2119312" y="255084"/>
          <a:ext cx="1857374" cy="742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Kurikulum</a:t>
          </a:r>
          <a:r>
            <a:rPr lang="en-US" sz="1600" kern="1200" dirty="0">
              <a:solidFill>
                <a:schemeClr val="tx1"/>
              </a:solidFill>
            </a:rPr>
            <a:t> 2013 (</a:t>
          </a:r>
          <a:r>
            <a:rPr lang="en-US" sz="1600" kern="1200" dirty="0" err="1">
              <a:solidFill>
                <a:schemeClr val="tx1"/>
              </a:solidFill>
            </a:rPr>
            <a:t>Permendikbud</a:t>
          </a:r>
          <a:r>
            <a:rPr lang="en-US" sz="1600" kern="1200" dirty="0">
              <a:solidFill>
                <a:schemeClr val="tx1"/>
              </a:solidFill>
            </a:rPr>
            <a:t> No 137 </a:t>
          </a:r>
          <a:r>
            <a:rPr lang="en-US" sz="1600" kern="1200" dirty="0" err="1">
              <a:solidFill>
                <a:schemeClr val="tx1"/>
              </a:solidFill>
            </a:rPr>
            <a:t>tahun</a:t>
          </a:r>
          <a:r>
            <a:rPr lang="en-US" sz="1600" kern="1200" dirty="0">
              <a:solidFill>
                <a:schemeClr val="tx1"/>
              </a:solidFill>
            </a:rPr>
            <a:t> 2014)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2119312" y="255084"/>
        <a:ext cx="1857374" cy="742949"/>
      </dsp:txXfrm>
    </dsp:sp>
    <dsp:sp modelId="{DC7D9E55-D656-4872-A2D6-BDE951B2049E}">
      <dsp:nvSpPr>
        <dsp:cNvPr id="0" name=""/>
        <dsp:cNvSpPr/>
      </dsp:nvSpPr>
      <dsp:spPr>
        <a:xfrm>
          <a:off x="2119312" y="998034"/>
          <a:ext cx="1857374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solidFill>
                <a:schemeClr val="tx1"/>
              </a:solidFill>
            </a:rPr>
            <a:t>Terpisah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berdasarkan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tingkat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usia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2119312" y="998034"/>
        <a:ext cx="1857374" cy="2810880"/>
      </dsp:txXfrm>
    </dsp:sp>
    <dsp:sp modelId="{201DDCAE-1EC5-46B4-81C8-4CEA49912E7C}">
      <dsp:nvSpPr>
        <dsp:cNvPr id="0" name=""/>
        <dsp:cNvSpPr/>
      </dsp:nvSpPr>
      <dsp:spPr>
        <a:xfrm>
          <a:off x="4236719" y="255084"/>
          <a:ext cx="1857374" cy="742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Kurikulum</a:t>
          </a:r>
          <a:r>
            <a:rPr lang="en-US" sz="1600" kern="1200" dirty="0">
              <a:solidFill>
                <a:schemeClr val="tx1"/>
              </a:solidFill>
            </a:rPr>
            <a:t> Merdeka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4236719" y="255084"/>
        <a:ext cx="1857374" cy="742949"/>
      </dsp:txXfrm>
    </dsp:sp>
    <dsp:sp modelId="{DFE7EE68-5A06-4209-93E8-715059281DB8}">
      <dsp:nvSpPr>
        <dsp:cNvPr id="0" name=""/>
        <dsp:cNvSpPr/>
      </dsp:nvSpPr>
      <dsp:spPr>
        <a:xfrm>
          <a:off x="4236719" y="998034"/>
          <a:ext cx="1857374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solidFill>
                <a:schemeClr val="tx1"/>
              </a:solidFill>
            </a:rPr>
            <a:t>Berdasarkan</a:t>
          </a:r>
          <a:r>
            <a:rPr lang="en-US" sz="1600" kern="1200" dirty="0">
              <a:solidFill>
                <a:schemeClr val="tx1"/>
              </a:solidFill>
            </a:rPr>
            <a:t> CP (</a:t>
          </a:r>
          <a:r>
            <a:rPr lang="en-US" sz="1600" kern="1200" dirty="0" err="1">
              <a:solidFill>
                <a:schemeClr val="tx1"/>
              </a:solidFill>
            </a:rPr>
            <a:t>Capaian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Pembelajaran</a:t>
          </a:r>
          <a:r>
            <a:rPr lang="en-US" sz="1600" kern="1200" dirty="0">
              <a:solidFill>
                <a:schemeClr val="tx1"/>
              </a:solidFill>
            </a:rPr>
            <a:t>)</a:t>
          </a:r>
          <a:endParaRPr lang="en-ID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CP </a:t>
          </a:r>
          <a:r>
            <a:rPr lang="en-US" sz="1600" kern="1200" dirty="0" err="1">
              <a:solidFill>
                <a:schemeClr val="tx1"/>
              </a:solidFill>
            </a:rPr>
            <a:t>jati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diri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4236719" y="998034"/>
        <a:ext cx="1857374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FD910-6422-4175-A09E-58B334DD5A5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9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4400" dirty="0" err="1"/>
              <a:t>Pertemuan</a:t>
            </a:r>
            <a:r>
              <a:rPr lang="en-US" sz="4400" dirty="0"/>
              <a:t> 15 </a:t>
            </a:r>
            <a:br>
              <a:rPr lang="en-US" sz="4400" dirty="0"/>
            </a:br>
            <a:r>
              <a:rPr lang="en-US" sz="4400" dirty="0" err="1"/>
              <a:t>Pengembangan</a:t>
            </a:r>
            <a:r>
              <a:rPr lang="en-US" sz="4400" dirty="0"/>
              <a:t> </a:t>
            </a:r>
            <a:r>
              <a:rPr lang="en-US" sz="4400" dirty="0" err="1"/>
              <a:t>fisik</a:t>
            </a:r>
            <a:r>
              <a:rPr lang="en-US" sz="4400" dirty="0"/>
              <a:t> </a:t>
            </a:r>
            <a:r>
              <a:rPr lang="en-US" sz="4400" dirty="0" err="1"/>
              <a:t>motorik</a:t>
            </a:r>
            <a:r>
              <a:rPr lang="en-US" sz="4400" dirty="0"/>
              <a:t> </a:t>
            </a:r>
            <a:r>
              <a:rPr lang="en-US" sz="4400" dirty="0" err="1"/>
              <a:t>aud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1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023" y="1285060"/>
            <a:ext cx="7358063" cy="1097583"/>
          </a:xfrm>
        </p:spPr>
        <p:txBody>
          <a:bodyPr/>
          <a:lstStyle/>
          <a:p>
            <a:r>
              <a:rPr lang="id-ID" sz="4800" dirty="0"/>
              <a:t>Prosedur penilaian di TK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39616" y="2420888"/>
          <a:ext cx="735806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16E841C-F877-490C-94C5-2D05F2A55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8C30B-1B75-47F7-8FAB-74DCD2594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D02413-3011-4446-8514-F992EF3A93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99711A-EC88-40AA-B350-0FF24433CFBF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11377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32267"/>
            <a:ext cx="7358063" cy="2321719"/>
          </a:xfrm>
        </p:spPr>
        <p:txBody>
          <a:bodyPr>
            <a:normAutofit/>
          </a:bodyPr>
          <a:lstStyle/>
          <a:p>
            <a:r>
              <a:rPr lang="id-ID" sz="2400" dirty="0"/>
              <a:t>Jenis-jenis metode penilaian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572" y="2193158"/>
            <a:ext cx="8606855" cy="3923455"/>
          </a:xfrm>
        </p:spPr>
        <p:txBody>
          <a:bodyPr>
            <a:normAutofit/>
          </a:bodyPr>
          <a:lstStyle/>
          <a:p>
            <a:pPr algn="just"/>
            <a:r>
              <a:rPr lang="id-ID" dirty="0"/>
              <a:t>Observasi atau pengamatan</a:t>
            </a:r>
          </a:p>
          <a:p>
            <a:pPr algn="just"/>
            <a:r>
              <a:rPr lang="id-ID" dirty="0"/>
              <a:t>Catatan anekdot</a:t>
            </a:r>
          </a:p>
          <a:p>
            <a:pPr algn="just"/>
            <a:r>
              <a:rPr lang="id-ID" dirty="0"/>
              <a:t>Percakapan atau interview</a:t>
            </a:r>
          </a:p>
          <a:p>
            <a:pPr algn="just"/>
            <a:r>
              <a:rPr lang="id-ID" dirty="0"/>
              <a:t>Pemberian tugas</a:t>
            </a:r>
          </a:p>
          <a:p>
            <a:pPr algn="just"/>
            <a:r>
              <a:rPr lang="id-ID" dirty="0"/>
              <a:t>portofolio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83B62-FE9D-4B73-89FC-24568342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805635-03E4-42A7-ADD3-AAA8954A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D4CB51-1D4E-4CE1-A326-43817A53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34A565-246E-43CA-8C82-9342D9F1C345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76019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83" y="978988"/>
            <a:ext cx="7358063" cy="2321719"/>
          </a:xfrm>
        </p:spPr>
        <p:txBody>
          <a:bodyPr>
            <a:normAutofit/>
          </a:bodyPr>
          <a:lstStyle/>
          <a:p>
            <a:r>
              <a:rPr lang="id-ID" sz="3200" dirty="0"/>
              <a:t>Observasi atau pengamatan</a:t>
            </a:r>
            <a:br>
              <a:rPr lang="id-ID" sz="3200" dirty="0"/>
            </a:b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232" y="3549667"/>
            <a:ext cx="7358063" cy="794742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/>
              <a:t>Adalah cara pengumpulan informasi atau data penilaian yang pengisiannya beradasarkan pengamatan langsung terhadap sikap dan perilaku anak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5069F-C6AB-4CA7-9E46-36E752402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128C4B-8878-4B94-9E1D-C7A49F95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52C9E-AB8B-49C9-B238-CD88C213F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940924-9BB5-4030-AA1D-3BBEC0DCEA1D}"/>
              </a:ext>
            </a:extLst>
          </p:cNvPr>
          <p:cNvSpPr txBox="1"/>
          <p:nvPr/>
        </p:nvSpPr>
        <p:spPr>
          <a:xfrm>
            <a:off x="3336209" y="332657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41543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71564"/>
            <a:ext cx="73152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F18B1-1B8E-4825-BD29-692F42277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20DE2C-799C-4669-B829-81C8329DD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62CF7-28D8-464F-86E7-94C7CE3BC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C5B4E7-65AC-43A7-91A3-114383212C05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46729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554" y="121024"/>
            <a:ext cx="7358063" cy="2321719"/>
          </a:xfrm>
        </p:spPr>
        <p:txBody>
          <a:bodyPr/>
          <a:lstStyle/>
          <a:p>
            <a:r>
              <a:rPr lang="id-ID" dirty="0"/>
              <a:t>Catatan anekdot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255" y="1773465"/>
            <a:ext cx="7358063" cy="794742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Kumpulan catatan khusus mengenai peristiwa penting anak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53" y="2218455"/>
            <a:ext cx="6201667" cy="351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80B9A-223C-4534-8EC3-9C866C55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15334-E2AE-4889-B10A-2C257001B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C1D1FB-1200-452C-A357-1C2669026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A6296E-BEB4-4AB5-A6ED-DD487AD97621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82634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052" y="870012"/>
            <a:ext cx="7358063" cy="2321719"/>
          </a:xfrm>
        </p:spPr>
        <p:txBody>
          <a:bodyPr/>
          <a:lstStyle/>
          <a:p>
            <a:r>
              <a:rPr lang="id-ID" dirty="0"/>
              <a:t>Percakapan atau interview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593" y="2348880"/>
            <a:ext cx="7358063" cy="794742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Metode penilaian melalui bercakap-cakap atau wawancara baik terstruktur atau tidak tersruktur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EA53D-1CD7-4AF7-A0E8-ED7D012D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188266-D194-4FBD-ADDA-1B46FF99C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F4761A-D786-440E-940C-E2DE67BEB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D96D9-BD52-44D3-AC68-760B3F051354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1DE00-6B5B-47D6-BD8A-0E1BAB31A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34" y="273424"/>
            <a:ext cx="769359" cy="778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95B52-EB56-4ED1-97F8-2469986B2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43" y="360288"/>
            <a:ext cx="769359" cy="825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8A1CFA-21D7-48B0-A81D-CAEB4E570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48" y="302442"/>
            <a:ext cx="1322588" cy="990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5CC7FC-097D-403E-8543-9B03D6039F9C}"/>
              </a:ext>
            </a:extLst>
          </p:cNvPr>
          <p:cNvSpPr txBox="1"/>
          <p:nvPr/>
        </p:nvSpPr>
        <p:spPr>
          <a:xfrm>
            <a:off x="3449502" y="4500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552912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77" y="404664"/>
            <a:ext cx="7358063" cy="1185250"/>
          </a:xfrm>
        </p:spPr>
        <p:txBody>
          <a:bodyPr/>
          <a:lstStyle/>
          <a:p>
            <a:r>
              <a:rPr lang="id-ID" dirty="0"/>
              <a:t>Pemberian 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9" y="2132856"/>
            <a:ext cx="7358063" cy="794742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Dapat berupa hasil karya kelompok, sepasang atau individu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29" y="2780928"/>
            <a:ext cx="6240419" cy="345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37E19-C27D-4B73-A2FF-214EDCA4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EF538B-26F8-45F5-8FBF-1F7370BD6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9004D5-C9A8-45F4-A8F7-FF56052DA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8EEEB0-7F98-4166-B349-6F327A6A213C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19793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729" y="332657"/>
            <a:ext cx="7358063" cy="1268785"/>
          </a:xfrm>
        </p:spPr>
        <p:txBody>
          <a:bodyPr/>
          <a:lstStyle/>
          <a:p>
            <a:r>
              <a:rPr lang="id-ID" dirty="0"/>
              <a:t>Portofolio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5" y="1988840"/>
            <a:ext cx="7358063" cy="794742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Koleksi sistematis individu atau menggambarkan apa yang dilakuakn siswa di kelas atau selama pengasuhan guru (perkembangan)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B7775-5B53-4FF2-AB28-090711A6F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3AF37-2A2C-436D-84B1-A81638199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065CC-4141-4F51-A30F-9E06B53AB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46401-F99E-4A9C-B23C-93B0CC626808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421460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76" y="1247063"/>
            <a:ext cx="6796468" cy="50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03B56-2DBB-4FB7-9DF4-AA4AD0E96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" y="147918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30FDF2-6BF0-4143-B36E-A56C40D50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43" y="234782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127CAC-321B-43ED-9B1E-A12288248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48" y="176936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F5019-E381-4668-8B3B-6339792BDCDC}"/>
              </a:ext>
            </a:extLst>
          </p:cNvPr>
          <p:cNvSpPr txBox="1"/>
          <p:nvPr/>
        </p:nvSpPr>
        <p:spPr>
          <a:xfrm>
            <a:off x="3297102" y="324528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46190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04" y="795337"/>
            <a:ext cx="46577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FF106-CC82-41C5-8319-AC0A2089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" y="134471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E9A9D-CC01-4126-B1BE-61012091E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43" y="221335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A95C7-D90B-4042-955E-D8C27CCB3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48" y="163489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BE392E-48F6-4BA4-8AB7-24026D1A67CE}"/>
              </a:ext>
            </a:extLst>
          </p:cNvPr>
          <p:cNvSpPr txBox="1"/>
          <p:nvPr/>
        </p:nvSpPr>
        <p:spPr>
          <a:xfrm>
            <a:off x="3297102" y="311081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97345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3" y="1772816"/>
            <a:ext cx="7358063" cy="2304256"/>
          </a:xfrm>
        </p:spPr>
        <p:txBody>
          <a:bodyPr>
            <a:normAutofit/>
          </a:bodyPr>
          <a:lstStyle/>
          <a:p>
            <a:pPr algn="l"/>
            <a:r>
              <a:rPr lang="en-ID" sz="3200" dirty="0"/>
              <a:t>Sub-CPMK9: Mampu </a:t>
            </a:r>
            <a:r>
              <a:rPr lang="en-ID" sz="3200" dirty="0" err="1"/>
              <a:t>merancang</a:t>
            </a:r>
            <a:r>
              <a:rPr lang="en-ID" sz="3200" dirty="0"/>
              <a:t> </a:t>
            </a:r>
            <a:r>
              <a:rPr lang="en-ID" sz="3200" dirty="0" err="1"/>
              <a:t>evaluasi</a:t>
            </a:r>
            <a:r>
              <a:rPr lang="en-ID" sz="3200" dirty="0"/>
              <a:t> dan </a:t>
            </a:r>
            <a:r>
              <a:rPr lang="en-ID" sz="3200" dirty="0" err="1"/>
              <a:t>asesmen</a:t>
            </a:r>
            <a:r>
              <a:rPr lang="en-ID" sz="3200" dirty="0"/>
              <a:t> program </a:t>
            </a:r>
            <a:r>
              <a:rPr lang="en-ID" sz="3200" dirty="0" err="1"/>
              <a:t>pengembangan</a:t>
            </a:r>
            <a:r>
              <a:rPr lang="en-ID" sz="3200" dirty="0"/>
              <a:t> </a:t>
            </a:r>
            <a:r>
              <a:rPr lang="en-ID" sz="3200" dirty="0" err="1"/>
              <a:t>fisik</a:t>
            </a:r>
            <a:r>
              <a:rPr lang="en-ID" sz="3200" dirty="0"/>
              <a:t> </a:t>
            </a:r>
            <a:r>
              <a:rPr lang="en-ID" sz="3200" dirty="0" err="1"/>
              <a:t>motorik</a:t>
            </a:r>
            <a:r>
              <a:rPr lang="en-ID" sz="3200" dirty="0"/>
              <a:t> </a:t>
            </a:r>
            <a:r>
              <a:rPr lang="en-ID" sz="3200" dirty="0" err="1"/>
              <a:t>anak</a:t>
            </a:r>
            <a:r>
              <a:rPr lang="en-ID" sz="3200" dirty="0"/>
              <a:t> </a:t>
            </a:r>
            <a:r>
              <a:rPr lang="en-ID" sz="3200" dirty="0" err="1"/>
              <a:t>usia</a:t>
            </a:r>
            <a:r>
              <a:rPr lang="en-ID" sz="3200" dirty="0"/>
              <a:t> </a:t>
            </a:r>
            <a:r>
              <a:rPr lang="en-ID" sz="3200" dirty="0" err="1"/>
              <a:t>dini</a:t>
            </a:r>
            <a:r>
              <a:rPr lang="en-ID" sz="3200" dirty="0"/>
              <a:t> (C6,A3,P3) </a:t>
            </a:r>
            <a:endParaRPr lang="id-ID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851E5-448A-4A4E-B8F0-B5A6399D3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F4293-FA02-4535-A436-CA4F436F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46BF5A-2943-4DFD-BBB3-E52F7D605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0681B-BB42-4357-8C43-E15C8ED62FD3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193030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114E-5E03-482C-9F64-E26271DD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712" y="1348869"/>
            <a:ext cx="6559352" cy="1124769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/>
              <a:t>Mengarahkan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Motorik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persiapan</a:t>
            </a:r>
            <a:endParaRPr lang="en-ID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892AB6-98B7-4232-B9B4-EB9923392D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5550" y="2775348"/>
          <a:ext cx="7200900" cy="248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181E18F-D4F1-46CB-A258-DDC817DDE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4" y="134471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120299-32DA-4007-AC2F-3E9D4D57B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743" y="221335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38857-41E3-44B6-B050-47EF78100E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048" y="163489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B334C6-ADFE-4F11-8CB0-EF03394443E8}"/>
              </a:ext>
            </a:extLst>
          </p:cNvPr>
          <p:cNvSpPr txBox="1"/>
          <p:nvPr/>
        </p:nvSpPr>
        <p:spPr>
          <a:xfrm>
            <a:off x="3498808" y="400829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66786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A9DD7E2-9C24-4979-B6EE-43D445FFD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971120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D272642-0FFE-4997-A8D6-CD7EBA687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81841-1754-465C-900F-3959AE4816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41A74F-4B8B-4A4B-829C-CC17D3A67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691712-1BA7-417F-824F-9B93094083D6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52491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620C-0237-46DC-BDFF-D65CED19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82" y="591671"/>
            <a:ext cx="4186518" cy="1422523"/>
          </a:xfrm>
        </p:spPr>
        <p:txBody>
          <a:bodyPr>
            <a:normAutofit/>
          </a:bodyPr>
          <a:lstStyle/>
          <a:p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motorik</a:t>
            </a:r>
            <a:r>
              <a:rPr lang="en-US" sz="2400" dirty="0"/>
              <a:t> </a:t>
            </a:r>
            <a:r>
              <a:rPr lang="en-US" sz="2400" dirty="0" err="1"/>
              <a:t>kurikulum</a:t>
            </a:r>
            <a:r>
              <a:rPr lang="en-US" sz="2400" dirty="0"/>
              <a:t> 2004</a:t>
            </a:r>
            <a:endParaRPr lang="en-ID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565BC9-6005-43C8-8886-94EEE48DC8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1457" y="2714066"/>
          <a:ext cx="8054789" cy="32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79">
                  <a:extLst>
                    <a:ext uri="{9D8B030D-6E8A-4147-A177-3AD203B41FA5}">
                      <a16:colId xmlns:a16="http://schemas.microsoft.com/office/drawing/2014/main" val="431404608"/>
                    </a:ext>
                  </a:extLst>
                </a:gridCol>
                <a:gridCol w="5303521">
                  <a:extLst>
                    <a:ext uri="{9D8B030D-6E8A-4147-A177-3AD203B41FA5}">
                      <a16:colId xmlns:a16="http://schemas.microsoft.com/office/drawing/2014/main" val="2723059202"/>
                    </a:ext>
                  </a:extLst>
                </a:gridCol>
                <a:gridCol w="665630">
                  <a:extLst>
                    <a:ext uri="{9D8B030D-6E8A-4147-A177-3AD203B41FA5}">
                      <a16:colId xmlns:a16="http://schemas.microsoft.com/office/drawing/2014/main" val="902907741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18852172"/>
                    </a:ext>
                  </a:extLst>
                </a:gridCol>
              </a:tblGrid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Hasil </a:t>
                      </a:r>
                      <a:r>
                        <a:rPr lang="en-US" sz="1800" dirty="0" err="1"/>
                        <a:t>Belajar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Indikator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Motorik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85889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Kasar</a:t>
                      </a:r>
                      <a:r>
                        <a:rPr lang="en-US" sz="1800" dirty="0"/>
                        <a:t> 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Halus</a:t>
                      </a:r>
                      <a:r>
                        <a:rPr lang="en-US" sz="1800" dirty="0"/>
                        <a:t> 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9185368"/>
                  </a:ext>
                </a:extLst>
              </a:tr>
              <a:tr h="278130">
                <a:tc rowSpan="4">
                  <a:txBody>
                    <a:bodyPr/>
                    <a:lstStyle/>
                    <a:p>
                      <a:r>
                        <a:rPr lang="en-US" sz="1800" dirty="0" err="1"/>
                        <a:t>Dapat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menggerakkan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jari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tangan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untuk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kelenturan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otot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koordinasi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Mengurus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sendiri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bantuan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sedikit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1060190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Membuat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berbagai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bentuk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menggunakan</a:t>
                      </a:r>
                      <a:r>
                        <a:rPr lang="en-US" sz="1800" dirty="0"/>
                        <a:t> playdough, dan </a:t>
                      </a:r>
                      <a:r>
                        <a:rPr lang="en-US" sz="1800" dirty="0" err="1"/>
                        <a:t>tanah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liat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3241818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Meniru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melipat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kertas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sederhana</a:t>
                      </a:r>
                      <a:r>
                        <a:rPr lang="en-US" sz="1800" dirty="0"/>
                        <a:t> (1-6 </a:t>
                      </a:r>
                      <a:r>
                        <a:rPr lang="en-US" sz="1800" dirty="0" err="1"/>
                        <a:t>lipatan</a:t>
                      </a:r>
                      <a:r>
                        <a:rPr lang="en-US" sz="1800" dirty="0"/>
                        <a:t>)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5126357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Menggunting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bebas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85466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070F1A-88AE-4C61-834C-38BF3DDE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10781-54FB-4433-8238-03448DA74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437409-C697-4426-A521-CFDBEEA42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7022A-E868-40F8-B597-6142046FF6F5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810915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C8A4-5876-4785-BDA8-B2D68E09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18" y="899688"/>
            <a:ext cx="4805082" cy="1114505"/>
          </a:xfrm>
        </p:spPr>
        <p:txBody>
          <a:bodyPr>
            <a:normAutofit/>
          </a:bodyPr>
          <a:lstStyle/>
          <a:p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motorik</a:t>
            </a:r>
            <a:r>
              <a:rPr lang="en-US" sz="2800" dirty="0"/>
              <a:t> </a:t>
            </a:r>
            <a:r>
              <a:rPr lang="en-US" sz="2800" dirty="0" err="1"/>
              <a:t>kurikulum</a:t>
            </a:r>
            <a:r>
              <a:rPr lang="en-US" sz="2800" dirty="0"/>
              <a:t> 2013</a:t>
            </a:r>
            <a:endParaRPr lang="en-ID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DC124D-42A3-474F-8DC9-74E1D5B873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5551" y="2775347"/>
          <a:ext cx="7200897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99">
                  <a:extLst>
                    <a:ext uri="{9D8B030D-6E8A-4147-A177-3AD203B41FA5}">
                      <a16:colId xmlns:a16="http://schemas.microsoft.com/office/drawing/2014/main" val="4182820083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3188329942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3283860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Lingkup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pengembangan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Tingkat </a:t>
                      </a:r>
                      <a:r>
                        <a:rPr lang="en-US" sz="1600" dirty="0" err="1"/>
                        <a:t>pencapaian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perkembangan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434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ID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2-3 </a:t>
                      </a:r>
                      <a:r>
                        <a:rPr lang="en-US" sz="1600" dirty="0" err="1"/>
                        <a:t>tahun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3-&lt;4 </a:t>
                      </a:r>
                      <a:r>
                        <a:rPr lang="en-US" sz="1600" dirty="0" err="1"/>
                        <a:t>tahun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527547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Motorik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kasar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Berjalan</a:t>
                      </a:r>
                      <a:r>
                        <a:rPr lang="en-US" sz="1600" dirty="0"/>
                        <a:t> sambal </a:t>
                      </a:r>
                      <a:r>
                        <a:rPr lang="en-US" sz="1600" dirty="0" err="1"/>
                        <a:t>berjinjit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Melompat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kedepan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belakang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Melempar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menangkap</a:t>
                      </a:r>
                      <a:r>
                        <a:rPr lang="en-US" sz="1600" dirty="0"/>
                        <a:t> bola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Berlari</a:t>
                      </a:r>
                      <a:r>
                        <a:rPr lang="en-US" sz="1600" dirty="0"/>
                        <a:t> sambal </a:t>
                      </a:r>
                      <a:r>
                        <a:rPr lang="en-US" sz="1600" dirty="0" err="1"/>
                        <a:t>membawa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sesuatu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ringan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Naik </a:t>
                      </a:r>
                      <a:r>
                        <a:rPr lang="en-US" sz="1600" dirty="0" err="1"/>
                        <a:t>turun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tangga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Meniti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diatas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papan</a:t>
                      </a:r>
                      <a:r>
                        <a:rPr lang="en-US" sz="1600" dirty="0"/>
                        <a:t> titian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66555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Motorik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halus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Meremas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kain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Melipat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tanpa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pola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Menuang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pasir</a:t>
                      </a:r>
                      <a:r>
                        <a:rPr lang="en-US" sz="1600" dirty="0"/>
                        <a:t>, air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tempat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penampung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Memasukkan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benda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kecil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botol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28102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FC8893D-0926-4B3E-BC83-CD8B1EAD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F90835-2E18-4044-AC4F-BB02E5795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2C0049-BAD0-4918-B381-A47238B52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E47084-2D94-4C53-857A-7530C1A7F28F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61731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86514-53ED-4AA4-8744-E85AB66B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366" y="467885"/>
            <a:ext cx="10058400" cy="1371600"/>
          </a:xfrm>
        </p:spPr>
        <p:txBody>
          <a:bodyPr>
            <a:normAutofit/>
          </a:bodyPr>
          <a:lstStyle/>
          <a:p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motorik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kurikulum</a:t>
            </a:r>
            <a:r>
              <a:rPr lang="en-US" sz="2800" dirty="0"/>
              <a:t> </a:t>
            </a:r>
            <a:r>
              <a:rPr lang="en-US" sz="2800" dirty="0" err="1"/>
              <a:t>merdeka</a:t>
            </a:r>
            <a:endParaRPr lang="en-ID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6912DE-DCD3-49F1-9C61-955E53D648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65444" y="2735006"/>
          <a:ext cx="5069542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830">
                  <a:extLst>
                    <a:ext uri="{9D8B030D-6E8A-4147-A177-3AD203B41FA5}">
                      <a16:colId xmlns:a16="http://schemas.microsoft.com/office/drawing/2014/main" val="1780571232"/>
                    </a:ext>
                  </a:extLst>
                </a:gridCol>
                <a:gridCol w="1679356">
                  <a:extLst>
                    <a:ext uri="{9D8B030D-6E8A-4147-A177-3AD203B41FA5}">
                      <a16:colId xmlns:a16="http://schemas.microsoft.com/office/drawing/2014/main" val="2277932482"/>
                    </a:ext>
                  </a:extLst>
                </a:gridCol>
                <a:gridCol w="1679356">
                  <a:extLst>
                    <a:ext uri="{9D8B030D-6E8A-4147-A177-3AD203B41FA5}">
                      <a16:colId xmlns:a16="http://schemas.microsoft.com/office/drawing/2014/main" val="3970258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800" dirty="0" err="1"/>
                        <a:t>Profil</a:t>
                      </a:r>
                      <a:r>
                        <a:rPr lang="en-US" sz="1800" dirty="0"/>
                        <a:t> Pancasila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CP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Tujuan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Pembelajaran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75598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Beriman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bertaqwa</a:t>
                      </a: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Berkebhinekaan</a:t>
                      </a:r>
                      <a:r>
                        <a:rPr lang="en-US" sz="1800" dirty="0"/>
                        <a:t> global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Bergotong</a:t>
                      </a:r>
                      <a:r>
                        <a:rPr lang="en-US" sz="1800" dirty="0"/>
                        <a:t> royong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Bernalar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kritis</a:t>
                      </a: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Msandiri</a:t>
                      </a: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Kreatif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Nilai agama dan </a:t>
                      </a:r>
                      <a:r>
                        <a:rPr lang="en-US" sz="1800" dirty="0" err="1"/>
                        <a:t>budi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pekerti</a:t>
                      </a: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Jati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diri</a:t>
                      </a: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Dasar-</a:t>
                      </a:r>
                      <a:r>
                        <a:rPr lang="en-US" sz="1800" dirty="0" err="1"/>
                        <a:t>dasar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literasi</a:t>
                      </a:r>
                      <a:r>
                        <a:rPr lang="en-US" sz="1800" dirty="0"/>
                        <a:t> dan steam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Berperan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aktif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dalam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fisik</a:t>
                      </a:r>
                      <a:endParaRPr lang="en-ID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9442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E0494A-15B4-4A5E-BDE9-B0D13964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FDD402-BD2C-400C-92B0-8FBE0C47B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E09955-E49C-40D3-B4D1-9F7A4BF8D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D57175-48D9-487C-AC91-0AF9F5105744}"/>
              </a:ext>
            </a:extLst>
          </p:cNvPr>
          <p:cNvSpPr txBox="1"/>
          <p:nvPr/>
        </p:nvSpPr>
        <p:spPr>
          <a:xfrm>
            <a:off x="3431573" y="297633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55912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463F-4F2A-4BEE-B08F-2EC35D3C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718" y="121024"/>
            <a:ext cx="5911280" cy="2132881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/>
              <a:t>Rancangan</a:t>
            </a:r>
            <a:r>
              <a:rPr lang="en-US" sz="2400" dirty="0"/>
              <a:t> program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motorik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dini</a:t>
            </a: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4C9B-C72D-4B81-A641-4F9EFB3EE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/</a:t>
            </a:r>
            <a:r>
              <a:rPr lang="en-US" dirty="0" err="1"/>
              <a:t>aspek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endParaRPr lang="en-US" dirty="0"/>
          </a:p>
          <a:p>
            <a:pPr algn="l"/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endParaRPr lang="en-US" dirty="0"/>
          </a:p>
          <a:p>
            <a:pPr algn="l"/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dan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US" dirty="0"/>
          </a:p>
          <a:p>
            <a:pPr algn="l"/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metode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64F8B-57BA-418D-AA8D-4B59D5C0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2E839-5D2E-4A28-812A-DD146145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31D49-9081-4246-9453-3F5787554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6591CD-1215-466B-BCC1-9224EF296B48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425933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7D15-D48B-4F49-A575-F1D60413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864" y="241005"/>
            <a:ext cx="5263208" cy="155681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motorik</a:t>
            </a:r>
            <a:r>
              <a:rPr lang="en-US" dirty="0"/>
              <a:t> </a:t>
            </a:r>
            <a:r>
              <a:rPr lang="en-US" dirty="0" err="1"/>
              <a:t>halus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47ABF9-6F84-44A9-8EAC-11DD7C30E8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5550" y="2775347"/>
          <a:ext cx="7200900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22">
                  <a:extLst>
                    <a:ext uri="{9D8B030D-6E8A-4147-A177-3AD203B41FA5}">
                      <a16:colId xmlns:a16="http://schemas.microsoft.com/office/drawing/2014/main" val="884260725"/>
                    </a:ext>
                  </a:extLst>
                </a:gridCol>
                <a:gridCol w="1933745">
                  <a:extLst>
                    <a:ext uri="{9D8B030D-6E8A-4147-A177-3AD203B41FA5}">
                      <a16:colId xmlns:a16="http://schemas.microsoft.com/office/drawing/2014/main" val="2113137057"/>
                    </a:ext>
                  </a:extLst>
                </a:gridCol>
                <a:gridCol w="2067573">
                  <a:extLst>
                    <a:ext uri="{9D8B030D-6E8A-4147-A177-3AD203B41FA5}">
                      <a16:colId xmlns:a16="http://schemas.microsoft.com/office/drawing/2014/main" val="3002273868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4050268183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198561432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  <a:endParaRPr lang="en-ID" sz="1600" dirty="0"/>
                    </a:p>
                  </a:txBody>
                  <a:tcPr marL="62617" marR="62617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Indikator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kemampuan</a:t>
                      </a:r>
                      <a:endParaRPr lang="en-ID" sz="1600" dirty="0"/>
                    </a:p>
                  </a:txBody>
                  <a:tcPr marL="62617" marR="62617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Kegiatan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dapat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dilakukan</a:t>
                      </a:r>
                      <a:endParaRPr lang="en-ID" sz="1600" dirty="0"/>
                    </a:p>
                  </a:txBody>
                  <a:tcPr marL="62617" marR="62617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metode</a:t>
                      </a:r>
                      <a:endParaRPr lang="en-ID" sz="1600" dirty="0"/>
                    </a:p>
                  </a:txBody>
                  <a:tcPr marL="62617" marR="62617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</a:t>
                      </a:r>
                      <a:endParaRPr lang="en-ID" sz="1600" dirty="0"/>
                    </a:p>
                  </a:txBody>
                  <a:tcPr marL="62617" marR="62617" marT="34290" marB="34290"/>
                </a:tc>
                <a:extLst>
                  <a:ext uri="{0D108BD9-81ED-4DB2-BD59-A6C34878D82A}">
                    <a16:rowId xmlns:a16="http://schemas.microsoft.com/office/drawing/2014/main" val="1759649389"/>
                  </a:ext>
                </a:extLst>
              </a:tr>
              <a:tr h="1108710">
                <a:tc>
                  <a:txBody>
                    <a:bodyPr/>
                    <a:lstStyle/>
                    <a:p>
                      <a:r>
                        <a:rPr lang="en-US" sz="1600" dirty="0"/>
                        <a:t>1.</a:t>
                      </a:r>
                      <a:endParaRPr lang="en-ID" sz="1600" dirty="0"/>
                    </a:p>
                  </a:txBody>
                  <a:tcPr marL="62617" marR="62617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Mengikat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tali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sepatu</a:t>
                      </a:r>
                      <a:endParaRPr lang="en-ID" sz="1600" dirty="0"/>
                    </a:p>
                  </a:txBody>
                  <a:tcPr marL="62617" marR="62617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Latihan </a:t>
                      </a:r>
                      <a:r>
                        <a:rPr lang="en-US" sz="1600" dirty="0" err="1"/>
                        <a:t>mengikat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Guru </a:t>
                      </a:r>
                      <a:r>
                        <a:rPr lang="en-US" sz="1600" dirty="0" err="1"/>
                        <a:t>meragakan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cara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mengikat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tali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Anak </a:t>
                      </a:r>
                      <a:r>
                        <a:rPr lang="en-US" sz="1600" dirty="0" err="1"/>
                        <a:t>mengikuti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contoh</a:t>
                      </a:r>
                      <a:r>
                        <a:rPr lang="en-US" sz="1600" dirty="0"/>
                        <a:t> guru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Anak </a:t>
                      </a:r>
                      <a:r>
                        <a:rPr lang="en-US" sz="1600" dirty="0" err="1"/>
                        <a:t>mengikat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sendiri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tali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dipegangnya</a:t>
                      </a:r>
                      <a:endParaRPr lang="en-ID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D" sz="1600" dirty="0" err="1"/>
                        <a:t>lomba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mengikat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sepatu</a:t>
                      </a:r>
                      <a:endParaRPr lang="en-US" sz="1600" dirty="0"/>
                    </a:p>
                  </a:txBody>
                  <a:tcPr marL="62617" marR="62617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Demonstrasi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pemberian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tugas</a:t>
                      </a:r>
                      <a:endParaRPr lang="en-ID" sz="1600" dirty="0"/>
                    </a:p>
                  </a:txBody>
                  <a:tcPr marL="62617" marR="62617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Tali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sepatu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Sepatu </a:t>
                      </a:r>
                      <a:r>
                        <a:rPr lang="en-US" sz="1600" dirty="0" err="1"/>
                        <a:t>bertali</a:t>
                      </a:r>
                      <a:endParaRPr lang="en-ID" sz="1600" dirty="0"/>
                    </a:p>
                  </a:txBody>
                  <a:tcPr marL="62617" marR="62617" marT="34290" marB="34290"/>
                </a:tc>
                <a:extLst>
                  <a:ext uri="{0D108BD9-81ED-4DB2-BD59-A6C34878D82A}">
                    <a16:rowId xmlns:a16="http://schemas.microsoft.com/office/drawing/2014/main" val="14445335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C26907D-7140-4F45-B247-B041E4A6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B02DC-A8D1-4A52-B679-0EF81C1D3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48B2D-2994-44AC-AF0A-EB1862146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AB9EA-D22D-43C1-9277-509DF2CE1B0C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34132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602" y="2132856"/>
            <a:ext cx="6998022" cy="300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Rancangan program kegiatan disusun dalam program semester kemudian dituangkan ke dalam program mingguan dan harian. Rancangan program mingguan dan harian dapat disusun dalam bentuk matriks atau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FDA4A-FFF4-4AAD-9576-65AB1EBD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D506D-B130-46D5-9955-9002958B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8615E0-9AF6-40B7-A457-9C0B456B3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AFCFB0-1C05-493A-A962-D036C90DEC60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716446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4991-4EB8-4D19-925C-6FCC231C5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79977" y="379559"/>
            <a:ext cx="4531519" cy="746522"/>
          </a:xfrm>
        </p:spPr>
        <p:txBody>
          <a:bodyPr>
            <a:noAutofit/>
          </a:bodyPr>
          <a:lstStyle/>
          <a:p>
            <a:r>
              <a:rPr lang="en-US" sz="2100" dirty="0" err="1"/>
              <a:t>Contoh</a:t>
            </a:r>
            <a:r>
              <a:rPr lang="en-US" sz="2100" dirty="0"/>
              <a:t> </a:t>
            </a:r>
            <a:r>
              <a:rPr lang="en-US" sz="2100" dirty="0" err="1"/>
              <a:t>rancangan</a:t>
            </a:r>
            <a:r>
              <a:rPr lang="en-US" sz="2100" dirty="0"/>
              <a:t> </a:t>
            </a:r>
            <a:r>
              <a:rPr lang="en-US" sz="2100" dirty="0" err="1"/>
              <a:t>pelaksanaan</a:t>
            </a:r>
            <a:r>
              <a:rPr lang="en-US" sz="2100" dirty="0"/>
              <a:t> </a:t>
            </a:r>
            <a:r>
              <a:rPr lang="en-US" sz="2100" dirty="0" err="1"/>
              <a:t>pembelajaran</a:t>
            </a:r>
            <a:r>
              <a:rPr lang="en-US" sz="2100" dirty="0"/>
              <a:t> </a:t>
            </a:r>
            <a:r>
              <a:rPr lang="en-US" sz="2100" dirty="0" err="1"/>
              <a:t>harian</a:t>
            </a:r>
            <a:r>
              <a:rPr lang="en-US" sz="2100" dirty="0"/>
              <a:t> RPPH</a:t>
            </a:r>
            <a:endParaRPr lang="en-ID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0F71-E821-48C4-91D0-7A0EABA166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3434" y="1140264"/>
            <a:ext cx="7200900" cy="2489597"/>
          </a:xfrm>
        </p:spPr>
        <p:txBody>
          <a:bodyPr>
            <a:normAutofit/>
          </a:bodyPr>
          <a:lstStyle/>
          <a:p>
            <a:pPr algn="l"/>
            <a:r>
              <a:rPr lang="en-US" sz="1600" dirty="0" err="1"/>
              <a:t>Rancangan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Harian</a:t>
            </a:r>
            <a:r>
              <a:rPr lang="en-US" sz="1600" dirty="0"/>
              <a:t> </a:t>
            </a:r>
          </a:p>
          <a:p>
            <a:pPr algn="l"/>
            <a:r>
              <a:rPr lang="en-US" sz="1600" dirty="0" err="1"/>
              <a:t>Kelompok</a:t>
            </a:r>
            <a:r>
              <a:rPr lang="en-US" sz="1600" dirty="0"/>
              <a:t> 				: B</a:t>
            </a:r>
          </a:p>
          <a:p>
            <a:pPr algn="l"/>
            <a:r>
              <a:rPr lang="en-US" sz="1600" dirty="0"/>
              <a:t>Semester	/</a:t>
            </a:r>
            <a:r>
              <a:rPr lang="en-US" sz="1600" dirty="0" err="1"/>
              <a:t>minggu</a:t>
            </a:r>
            <a:r>
              <a:rPr lang="en-US" sz="1600" dirty="0"/>
              <a:t>		: II/1</a:t>
            </a:r>
          </a:p>
          <a:p>
            <a:pPr algn="l"/>
            <a:r>
              <a:rPr lang="en-US" sz="1600" dirty="0" err="1"/>
              <a:t>Tema</a:t>
            </a:r>
            <a:r>
              <a:rPr lang="en-US" sz="1600" dirty="0"/>
              <a:t>					: </a:t>
            </a:r>
            <a:r>
              <a:rPr lang="en-US" sz="1600" dirty="0" err="1"/>
              <a:t>Tanaman</a:t>
            </a:r>
            <a:endParaRPr lang="en-ID" sz="1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457AEC-A892-4690-B38E-D49DB2D86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58834"/>
              </p:ext>
            </p:extLst>
          </p:nvPr>
        </p:nvGraphicFramePr>
        <p:xfrm>
          <a:off x="3497301" y="1573006"/>
          <a:ext cx="7854763" cy="459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662">
                  <a:extLst>
                    <a:ext uri="{9D8B030D-6E8A-4147-A177-3AD203B41FA5}">
                      <a16:colId xmlns:a16="http://schemas.microsoft.com/office/drawing/2014/main" val="2412905888"/>
                    </a:ext>
                  </a:extLst>
                </a:gridCol>
                <a:gridCol w="1623732">
                  <a:extLst>
                    <a:ext uri="{9D8B030D-6E8A-4147-A177-3AD203B41FA5}">
                      <a16:colId xmlns:a16="http://schemas.microsoft.com/office/drawing/2014/main" val="1018731755"/>
                    </a:ext>
                  </a:extLst>
                </a:gridCol>
                <a:gridCol w="3194073">
                  <a:extLst>
                    <a:ext uri="{9D8B030D-6E8A-4147-A177-3AD203B41FA5}">
                      <a16:colId xmlns:a16="http://schemas.microsoft.com/office/drawing/2014/main" val="1820602565"/>
                    </a:ext>
                  </a:extLst>
                </a:gridCol>
                <a:gridCol w="535805">
                  <a:extLst>
                    <a:ext uri="{9D8B030D-6E8A-4147-A177-3AD203B41FA5}">
                      <a16:colId xmlns:a16="http://schemas.microsoft.com/office/drawing/2014/main" val="174811118"/>
                    </a:ext>
                  </a:extLst>
                </a:gridCol>
                <a:gridCol w="494180">
                  <a:extLst>
                    <a:ext uri="{9D8B030D-6E8A-4147-A177-3AD203B41FA5}">
                      <a16:colId xmlns:a16="http://schemas.microsoft.com/office/drawing/2014/main" val="2635232199"/>
                    </a:ext>
                  </a:extLst>
                </a:gridCol>
                <a:gridCol w="415178">
                  <a:extLst>
                    <a:ext uri="{9D8B030D-6E8A-4147-A177-3AD203B41FA5}">
                      <a16:colId xmlns:a16="http://schemas.microsoft.com/office/drawing/2014/main" val="1532205223"/>
                    </a:ext>
                  </a:extLst>
                </a:gridCol>
                <a:gridCol w="331133">
                  <a:extLst>
                    <a:ext uri="{9D8B030D-6E8A-4147-A177-3AD203B41FA5}">
                      <a16:colId xmlns:a16="http://schemas.microsoft.com/office/drawing/2014/main" val="201314041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Hari/</a:t>
                      </a:r>
                      <a:r>
                        <a:rPr lang="en-US" sz="1600" dirty="0" err="1"/>
                        <a:t>Tanggal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Kemampuan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Kegiatan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r>
                        <a:rPr lang="en-US" sz="1600" dirty="0" err="1"/>
                        <a:t>Penilaian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3263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BB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MB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BSH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BSB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2621506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Senin</a:t>
                      </a:r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Perilaku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berdoa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sebelum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sesudah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melakukan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kegiatan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tertib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b="1" dirty="0" err="1"/>
                        <a:t>Menggunting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dengan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berbagai</a:t>
                      </a:r>
                      <a:r>
                        <a:rPr lang="en-US" sz="1600" b="1" dirty="0"/>
                        <a:t> media </a:t>
                      </a:r>
                      <a:r>
                        <a:rPr lang="en-US" sz="1600" b="1" dirty="0" err="1"/>
                        <a:t>berdasarkan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bentuk</a:t>
                      </a:r>
                      <a:r>
                        <a:rPr lang="en-US" sz="1600" b="1" dirty="0"/>
                        <a:t>/</a:t>
                      </a:r>
                      <a:r>
                        <a:rPr lang="en-US" sz="1600" b="1" dirty="0" err="1"/>
                        <a:t>pola</a:t>
                      </a:r>
                      <a:endParaRPr lang="en-ID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Pendahuluan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Berdoa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Mengucap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salam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Menyanyi</a:t>
                      </a:r>
                      <a:r>
                        <a:rPr lang="en-US" sz="1600" dirty="0"/>
                        <a:t> Bersama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Story telling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/>
                        <a:t>Inti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 err="1"/>
                        <a:t>Menyebutkan</a:t>
                      </a:r>
                      <a:r>
                        <a:rPr lang="en-US" sz="1600" b="0" i="0" dirty="0"/>
                        <a:t> </a:t>
                      </a:r>
                      <a:r>
                        <a:rPr lang="en-US" sz="1600" b="0" i="0" dirty="0" err="1"/>
                        <a:t>bagian-bagian</a:t>
                      </a:r>
                      <a:r>
                        <a:rPr lang="en-US" sz="1600" b="0" i="0" dirty="0"/>
                        <a:t> </a:t>
                      </a:r>
                      <a:r>
                        <a:rPr lang="en-US" sz="1600" b="0" i="0" dirty="0" err="1"/>
                        <a:t>pohon</a:t>
                      </a:r>
                      <a:endParaRPr lang="en-US" sz="1600" b="0" i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dirty="0" err="1"/>
                        <a:t>Menggunting</a:t>
                      </a:r>
                      <a:r>
                        <a:rPr lang="en-US" sz="1600" b="1" i="0" dirty="0"/>
                        <a:t> </a:t>
                      </a:r>
                      <a:r>
                        <a:rPr lang="en-US" sz="1600" b="1" i="0" dirty="0" err="1"/>
                        <a:t>kertas</a:t>
                      </a:r>
                      <a:r>
                        <a:rPr lang="en-US" sz="1600" b="1" i="0" dirty="0"/>
                        <a:t> </a:t>
                      </a:r>
                      <a:r>
                        <a:rPr lang="en-US" sz="1600" b="1" i="0" dirty="0" err="1"/>
                        <a:t>degan</a:t>
                      </a:r>
                      <a:r>
                        <a:rPr lang="en-US" sz="1600" b="1" i="0" dirty="0"/>
                        <a:t> </a:t>
                      </a:r>
                      <a:r>
                        <a:rPr lang="en-US" sz="1600" b="1" i="0" dirty="0" err="1"/>
                        <a:t>pola</a:t>
                      </a:r>
                      <a:r>
                        <a:rPr lang="en-US" sz="1600" b="1" i="0" dirty="0"/>
                        <a:t> </a:t>
                      </a:r>
                      <a:r>
                        <a:rPr lang="en-US" sz="1600" b="1" i="0" dirty="0" err="1"/>
                        <a:t>daun</a:t>
                      </a:r>
                      <a:endParaRPr lang="en-US" sz="1600" b="1" i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 err="1"/>
                        <a:t>istirahat</a:t>
                      </a:r>
                      <a:endParaRPr lang="en-US" sz="1600" b="0" i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 err="1"/>
                        <a:t>penutup</a:t>
                      </a:r>
                      <a:endParaRPr lang="en-US" sz="1600" b="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96976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2838F15-F598-46DD-9DDA-41B0909E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C40C9-3EF0-4862-9A4B-4F32671F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08E2E-F595-4CFF-83BE-8ED415202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8F6F26-B0C1-4D8E-840D-DC0166849510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09583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7" y="2173197"/>
            <a:ext cx="7358063" cy="251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1600" dirty="0"/>
              <a:t>Penilaian adalah suatu usaha untuk mendapatkan informasi secara berkala, berkesinambungan dan menyeluruh tentang proses dan hasil dari pertumbuhan dan perkembangan yang telah dicapai anak didik melalui program kegiatan belajar.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id-ID" sz="1600" dirty="0"/>
              <a:t>Penilaian mencakup proses dan hasil kegiatan anak didik yang berkaitan dengan pengetahuan, sikap, perilaku, dan keterampilan yang telah direncanakan dalam program kegiatan belajar.</a:t>
            </a:r>
          </a:p>
          <a:p>
            <a:pPr marL="0" indent="0">
              <a:buNone/>
            </a:pPr>
            <a:endParaRPr lang="id-ID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0B33A-6D78-43CA-8A76-EB5B53B57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75" y="497539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95BD1F-C9D8-411D-839F-D7D4BF437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84" y="624745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ED23BE-4385-4CF3-A063-CA0148B95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389" y="566899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B8BAA-E880-4B81-AA5A-603E356CBFDC}"/>
              </a:ext>
            </a:extLst>
          </p:cNvPr>
          <p:cNvSpPr txBox="1"/>
          <p:nvPr/>
        </p:nvSpPr>
        <p:spPr>
          <a:xfrm>
            <a:off x="3337443" y="714491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68817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9" y="188640"/>
            <a:ext cx="8228707" cy="1143000"/>
          </a:xfrm>
        </p:spPr>
        <p:txBody>
          <a:bodyPr/>
          <a:lstStyle/>
          <a:p>
            <a:r>
              <a:rPr lang="id-ID" sz="4400" dirty="0"/>
              <a:t>Fungsi Penilaian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id-ID" dirty="0"/>
              <a:t>Memberi umpan balik kepada guru untuk memperbaiki kegiatan belajar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/>
              <a:t>Menginformasikan kepada orang tua ketercapaian pertumbuhan dan perkembangan anak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/>
              <a:t>Bahan pertimbangan guru untuk menempatkan anak dalam kegiatan yang sesuai dengan minat dan kemampuan anak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 startAt="4"/>
            </a:pPr>
            <a:r>
              <a:rPr lang="id-ID" dirty="0"/>
              <a:t>Bahan masukan bagi kemajuan dan perkembangan anak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id-ID" dirty="0"/>
              <a:t>Mengukur keberhasilan sistem pembelajaran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id-ID" dirty="0"/>
              <a:t>Bahan pertimbangan untuk melakukan perbaikan proses pembelajaran atau perbaikan kurikulum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D006A-D189-45D9-B789-9BDB5C68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0E319-4D62-4D04-B82E-0D1D3554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D43C89-097B-439F-B14A-4CF794C95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95D90E-5C6F-4893-8E72-C9958D9BF1E0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12735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92599" y="643442"/>
            <a:ext cx="6061919" cy="737543"/>
          </a:xfrm>
        </p:spPr>
        <p:txBody>
          <a:bodyPr/>
          <a:lstStyle/>
          <a:p>
            <a:r>
              <a:rPr lang="id-ID" sz="4400" dirty="0"/>
              <a:t>Prinsip Penilaian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23593" y="1988840"/>
            <a:ext cx="7358063" cy="3618584"/>
          </a:xfrm>
        </p:spPr>
        <p:txBody>
          <a:bodyPr>
            <a:normAutofit/>
          </a:bodyPr>
          <a:lstStyle/>
          <a:p>
            <a:pPr algn="l"/>
            <a:r>
              <a:rPr lang="id-ID" sz="2400" dirty="0"/>
              <a:t>Menyeluruh</a:t>
            </a:r>
          </a:p>
          <a:p>
            <a:pPr algn="l"/>
            <a:r>
              <a:rPr lang="id-ID" sz="2400" dirty="0"/>
              <a:t>Berkesinambungan</a:t>
            </a:r>
          </a:p>
          <a:p>
            <a:pPr algn="l"/>
            <a:r>
              <a:rPr lang="id-ID" sz="2400" dirty="0"/>
              <a:t>Berorientasi tujuan</a:t>
            </a:r>
          </a:p>
          <a:p>
            <a:pPr algn="l"/>
            <a:r>
              <a:rPr lang="id-ID" sz="2400" dirty="0"/>
              <a:t>Objektif</a:t>
            </a:r>
          </a:p>
          <a:p>
            <a:pPr algn="l"/>
            <a:r>
              <a:rPr lang="id-ID" sz="2400" dirty="0"/>
              <a:t>Mendidik</a:t>
            </a:r>
          </a:p>
          <a:p>
            <a:pPr algn="l"/>
            <a:r>
              <a:rPr lang="id-ID" sz="2400" dirty="0"/>
              <a:t>Kebermaknaan</a:t>
            </a:r>
          </a:p>
          <a:p>
            <a:pPr algn="l"/>
            <a:r>
              <a:rPr lang="id-ID" sz="2400" dirty="0"/>
              <a:t>kesesuaian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04677-49B7-455D-B39A-4942C3BFD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6DEBA1-92C4-4115-A270-DFF003250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50A5A-2904-43AF-95B5-5FEB4258E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3B8010-26E2-468B-899A-C08702538D83}"/>
              </a:ext>
            </a:extLst>
          </p:cNvPr>
          <p:cNvSpPr txBox="1"/>
          <p:nvPr/>
        </p:nvSpPr>
        <p:spPr>
          <a:xfrm>
            <a:off x="3452258" y="333288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84351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447" y="779929"/>
            <a:ext cx="4638401" cy="173043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2800" dirty="0"/>
              <a:t>Pengembangan Alat Penilaian Kegiatan/ Pembelajaran TK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9025" y="2759678"/>
            <a:ext cx="7358063" cy="2847746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sz="2000" dirty="0"/>
              <a:t>Evaluasi adalah suatu proses memili, mengumpulkan dan menafsirkan informasi untuk membuat keputusan</a:t>
            </a:r>
          </a:p>
          <a:p>
            <a:pPr algn="just"/>
            <a:r>
              <a:rPr lang="id-ID" sz="2000" dirty="0"/>
              <a:t>Penilaian pendidikan anak usia dini dapat diartikan sebagai proses pengambilan keputusan tentang kedudukan program pendidikan prasekolah yang dilaksanakan																				`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7A3DF-FDA5-44A1-A55E-95BB27048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8F427-6EF4-43C1-95FA-E52001F0D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15092-8406-49FE-8255-F8F1B7C8F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35AEE6-0F7F-41D5-92BC-2950B29FC7CC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41833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9" y="1484783"/>
            <a:ext cx="7358063" cy="4243663"/>
          </a:xfrm>
        </p:spPr>
        <p:txBody>
          <a:bodyPr>
            <a:normAutofit/>
          </a:bodyPr>
          <a:lstStyle/>
          <a:p>
            <a:pPr algn="just"/>
            <a:r>
              <a:rPr lang="id-ID" sz="2400" dirty="0"/>
              <a:t>Batasan dari penilaian PAUD sebagai upaya proses memilih, mengumpulkan, serta menafsirkan informasi tentang posisi program maupun anak, pertumbuhan dan perkembangan kemajuan perubahan serta kemampuan yang menjangkau berbagai aspek perkembangan anak.</a:t>
            </a:r>
          </a:p>
          <a:p>
            <a:pPr algn="just"/>
            <a:r>
              <a:rPr lang="id-ID" sz="2400" dirty="0"/>
              <a:t>Penilaian tidak dapat dipisahkan dari proses belajar mengajar</a:t>
            </a:r>
          </a:p>
          <a:p>
            <a:pPr algn="just"/>
            <a:endParaRPr lang="id-ID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8E7DE-2F22-4CB1-90D9-E875ABCA9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99422-FF45-4D59-B35D-B7C520E9C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0B047E-1D66-409F-978E-EBAA8574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A3B497-72C6-4C9A-B02B-C48AE9FB56BF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409101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5164968" y="1412776"/>
            <a:ext cx="2155169" cy="1561042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z="4200">
              <a:solidFill>
                <a:srgbClr val="000000"/>
              </a:solidFill>
              <a:latin typeface="Gill Sans" pitchFamily="32" charset="0"/>
              <a:ea typeface="ヒラギノ角ゴ ProN W3" pitchFamily="32" charset="-128"/>
              <a:sym typeface="Gill Sans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7768" y="1873956"/>
            <a:ext cx="1919064" cy="5193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/>
              <a:t>Penilaian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7320" y="2623164"/>
            <a:ext cx="1872208" cy="908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Program Kegiatan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4032" y="1753693"/>
            <a:ext cx="2808312" cy="908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Bidang Pengembanag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87984" y="2892440"/>
            <a:ext cx="4039568" cy="639589"/>
          </a:xfrm>
        </p:spPr>
        <p:txBody>
          <a:bodyPr/>
          <a:lstStyle/>
          <a:p>
            <a:r>
              <a:rPr lang="id-ID" dirty="0"/>
              <a:t>Tujuan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981647" y="4077072"/>
            <a:ext cx="4039568" cy="2048694"/>
          </a:xfrm>
        </p:spPr>
        <p:txBody>
          <a:bodyPr>
            <a:normAutofit fontScale="77500" lnSpcReduction="20000"/>
          </a:bodyPr>
          <a:lstStyle/>
          <a:p>
            <a:r>
              <a:rPr lang="id-ID" dirty="0"/>
              <a:t>Mendapatkan keputisan tentang kedudukan dan program pendidikan paud</a:t>
            </a:r>
          </a:p>
          <a:p>
            <a:r>
              <a:rPr lang="id-ID" dirty="0"/>
              <a:t>Tingkat perkembangan</a:t>
            </a:r>
          </a:p>
          <a:p>
            <a:r>
              <a:rPr lang="id-ID" dirty="0"/>
              <a:t>Gambaran program </a:t>
            </a:r>
          </a:p>
          <a:p>
            <a:r>
              <a:rPr lang="id-ID" dirty="0"/>
              <a:t>Tingkat kemampuan anak</a:t>
            </a:r>
          </a:p>
          <a:p>
            <a:r>
              <a:rPr lang="id-ID" dirty="0"/>
              <a:t>Mendapatkan informasin tentang kesulitan anak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273425" y="3077597"/>
            <a:ext cx="4041799" cy="639589"/>
          </a:xfrm>
        </p:spPr>
        <p:txBody>
          <a:bodyPr/>
          <a:lstStyle/>
          <a:p>
            <a:r>
              <a:rPr lang="id-ID" dirty="0"/>
              <a:t>Manfaat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68556" y="3933056"/>
            <a:ext cx="4041799" cy="2192710"/>
          </a:xfrm>
        </p:spPr>
        <p:txBody>
          <a:bodyPr>
            <a:normAutofit fontScale="77500" lnSpcReduction="20000"/>
          </a:bodyPr>
          <a:lstStyle/>
          <a:p>
            <a:r>
              <a:rPr lang="id-ID" dirty="0"/>
              <a:t>Menentukan program diperbaiki atau dohentikan</a:t>
            </a:r>
          </a:p>
          <a:p>
            <a:r>
              <a:rPr lang="id-ID" dirty="0"/>
              <a:t>Perlu layanan khusus</a:t>
            </a:r>
          </a:p>
          <a:p>
            <a:r>
              <a:rPr lang="id-ID" dirty="0"/>
              <a:t>Bahan pertimbangan menempatkan anak pada minatnya</a:t>
            </a:r>
          </a:p>
          <a:p>
            <a:r>
              <a:rPr lang="id-ID" dirty="0"/>
              <a:t>Menginformasikan orang tua perkembangan anak</a:t>
            </a:r>
          </a:p>
          <a:p>
            <a:r>
              <a:rPr lang="id-ID" dirty="0"/>
              <a:t>Bahan rekomendasi bidang pengembangan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B6DC9A-F111-4E91-97AC-A846DFBF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488F0D-7294-4CE3-8943-FA96AE819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E1EDAE-64A7-4AFD-ADEC-63ABACB68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EF38CD-4C50-40BB-A7EE-9BEC37B7AFF3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08001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904" y="332657"/>
            <a:ext cx="5191200" cy="1196777"/>
          </a:xfrm>
        </p:spPr>
        <p:txBody>
          <a:bodyPr/>
          <a:lstStyle/>
          <a:p>
            <a:r>
              <a:rPr lang="id-ID" sz="4800" dirty="0"/>
              <a:t>Prinsip penilaian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342" y="1564457"/>
            <a:ext cx="7358063" cy="3982525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Berbasis perkembangan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Menyeluruh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Mendidik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Berkesinambungan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Obyektif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Kebermaknaan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Alat dan caranya valid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Penilaian harus dikaitkan dengan program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Hasil penilaian harus dapat dimanfaatkan utnuk kepentingan anak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Penilaian harus mengakui perbedaan individual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Penilaian harus mencakup aspek perkembangan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Penialain melibatkan observasi yang teratur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/>
              <a:t>Penilaian menggambar kegiatan anak</a:t>
            </a:r>
          </a:p>
          <a:p>
            <a:pPr marL="457200" indent="-457200" algn="just">
              <a:buFont typeface="+mj-lt"/>
              <a:buAutoNum type="arabicPeriod"/>
            </a:pPr>
            <a:endParaRPr lang="id-ID" sz="2000" dirty="0"/>
          </a:p>
          <a:p>
            <a:pPr marL="457200" indent="-457200" algn="just">
              <a:buFont typeface="+mj-lt"/>
              <a:buAutoNum type="arabicPeriod"/>
            </a:pPr>
            <a:endParaRPr lang="id-ID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4E9C7-F80B-4635-B4FE-F1AAC8E9D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2102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09E35D-87A6-48F0-A6AF-3A14ADD2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09B55-A0F0-4BC4-A476-C8596768C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725E15-5E28-4206-B2E6-28CE8A7E0A90}"/>
              </a:ext>
            </a:extLst>
          </p:cNvPr>
          <p:cNvSpPr txBox="1"/>
          <p:nvPr/>
        </p:nvSpPr>
        <p:spPr>
          <a:xfrm>
            <a:off x="3297102" y="2976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017396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913</Words>
  <Application>Microsoft Office PowerPoint</Application>
  <PresentationFormat>Widescreen</PresentationFormat>
  <Paragraphs>262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Avenir Next LT Pro</vt:lpstr>
      <vt:lpstr>Avenir Next LT Pro Light</vt:lpstr>
      <vt:lpstr>Calibri</vt:lpstr>
      <vt:lpstr>Garamond</vt:lpstr>
      <vt:lpstr>Gill Sans</vt:lpstr>
      <vt:lpstr>SavonVTI</vt:lpstr>
      <vt:lpstr>Pertemuan 15  Pengembangan fisik motorik aud</vt:lpstr>
      <vt:lpstr>Sub-CPMK9: Mampu merancang evaluasi dan asesmen program pengembangan fisik motorik anak usia dini (C6,A3,P3) </vt:lpstr>
      <vt:lpstr>PowerPoint Presentation</vt:lpstr>
      <vt:lpstr>Fungsi Penilaian</vt:lpstr>
      <vt:lpstr>Prinsip Penilaian </vt:lpstr>
      <vt:lpstr>Pengembangan Alat Penilaian Kegiatan/ Pembelajaran TK</vt:lpstr>
      <vt:lpstr>PowerPoint Presentation</vt:lpstr>
      <vt:lpstr>PowerPoint Presentation</vt:lpstr>
      <vt:lpstr>Prinsip penilaian</vt:lpstr>
      <vt:lpstr>Prosedur penilaian di TK</vt:lpstr>
      <vt:lpstr>Jenis-jenis metode penilaian</vt:lpstr>
      <vt:lpstr>Observasi atau pengamatan </vt:lpstr>
      <vt:lpstr>PowerPoint Presentation</vt:lpstr>
      <vt:lpstr>Catatan anekdot </vt:lpstr>
      <vt:lpstr>Percakapan atau interview </vt:lpstr>
      <vt:lpstr>Pemberian Tugas</vt:lpstr>
      <vt:lpstr>Portofolio</vt:lpstr>
      <vt:lpstr>PowerPoint Presentation</vt:lpstr>
      <vt:lpstr>PowerPoint Presentation</vt:lpstr>
      <vt:lpstr>Mengarahkan perkembangan Fisik Motorik memerlukan persiapan</vt:lpstr>
      <vt:lpstr>PowerPoint Presentation</vt:lpstr>
      <vt:lpstr>Pengembangan fisik motorik kurikulum 2004</vt:lpstr>
      <vt:lpstr>Pengembangan fisik motorik kurikulum 2013</vt:lpstr>
      <vt:lpstr>Pengembangan fisik motorik  kurikulum merdeka</vt:lpstr>
      <vt:lpstr>Rancangan program pengembangan fisik motorik untuk anak usia dini</vt:lpstr>
      <vt:lpstr>Contoh pengembangan motorik halus</vt:lpstr>
      <vt:lpstr>PowerPoint Presentation</vt:lpstr>
      <vt:lpstr>Contoh rancangan pelaksanaan pembelajaran harian RPPH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2024-07-21T17:18:51Z</dcterms:created>
  <dcterms:modified xsi:type="dcterms:W3CDTF">2024-08-12T05:08:07Z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