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938" r:id="rId2"/>
    <p:sldMasterId id="2147483950" r:id="rId3"/>
    <p:sldMasterId id="2147483962" r:id="rId4"/>
    <p:sldMasterId id="2147483974" r:id="rId5"/>
    <p:sldMasterId id="2147484236" r:id="rId6"/>
    <p:sldMasterId id="2147484248" r:id="rId7"/>
    <p:sldMasterId id="2147484260" r:id="rId8"/>
    <p:sldMasterId id="2147484272" r:id="rId9"/>
    <p:sldMasterId id="2147484284" r:id="rId10"/>
    <p:sldMasterId id="2147484296" r:id="rId11"/>
    <p:sldMasterId id="2147484308" r:id="rId12"/>
    <p:sldMasterId id="2147484320" r:id="rId13"/>
    <p:sldMasterId id="2147484332" r:id="rId14"/>
  </p:sldMasterIdLst>
  <p:notesMasterIdLst>
    <p:notesMasterId r:id="rId97"/>
  </p:notesMasterIdLst>
  <p:sldIdLst>
    <p:sldId id="256" r:id="rId15"/>
    <p:sldId id="310" r:id="rId16"/>
    <p:sldId id="311" r:id="rId17"/>
    <p:sldId id="345" r:id="rId18"/>
    <p:sldId id="313" r:id="rId19"/>
    <p:sldId id="346" r:id="rId20"/>
    <p:sldId id="314" r:id="rId21"/>
    <p:sldId id="347" r:id="rId22"/>
    <p:sldId id="348" r:id="rId23"/>
    <p:sldId id="349" r:id="rId24"/>
    <p:sldId id="350" r:id="rId25"/>
    <p:sldId id="435" r:id="rId26"/>
    <p:sldId id="352" r:id="rId27"/>
    <p:sldId id="353" r:id="rId28"/>
    <p:sldId id="354" r:id="rId29"/>
    <p:sldId id="355" r:id="rId30"/>
    <p:sldId id="321" r:id="rId31"/>
    <p:sldId id="356" r:id="rId32"/>
    <p:sldId id="357" r:id="rId33"/>
    <p:sldId id="358" r:id="rId34"/>
    <p:sldId id="359" r:id="rId35"/>
    <p:sldId id="362" r:id="rId36"/>
    <p:sldId id="416" r:id="rId37"/>
    <p:sldId id="420" r:id="rId38"/>
    <p:sldId id="418" r:id="rId39"/>
    <p:sldId id="421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3" r:id="rId51"/>
    <p:sldId id="436" r:id="rId52"/>
    <p:sldId id="438" r:id="rId53"/>
    <p:sldId id="394" r:id="rId54"/>
    <p:sldId id="432" r:id="rId55"/>
    <p:sldId id="395" r:id="rId56"/>
    <p:sldId id="434" r:id="rId57"/>
    <p:sldId id="423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24" r:id="rId66"/>
    <p:sldId id="425" r:id="rId67"/>
    <p:sldId id="426" r:id="rId68"/>
    <p:sldId id="427" r:id="rId69"/>
    <p:sldId id="429" r:id="rId70"/>
    <p:sldId id="428" r:id="rId71"/>
    <p:sldId id="431" r:id="rId72"/>
    <p:sldId id="407" r:id="rId73"/>
    <p:sldId id="408" r:id="rId74"/>
    <p:sldId id="409" r:id="rId75"/>
    <p:sldId id="410" r:id="rId76"/>
    <p:sldId id="411" r:id="rId77"/>
    <p:sldId id="412" r:id="rId78"/>
    <p:sldId id="413" r:id="rId79"/>
    <p:sldId id="414" r:id="rId80"/>
    <p:sldId id="439" r:id="rId81"/>
    <p:sldId id="440" r:id="rId82"/>
    <p:sldId id="442" r:id="rId83"/>
    <p:sldId id="444" r:id="rId84"/>
    <p:sldId id="445" r:id="rId85"/>
    <p:sldId id="447" r:id="rId86"/>
    <p:sldId id="449" r:id="rId87"/>
    <p:sldId id="451" r:id="rId88"/>
    <p:sldId id="453" r:id="rId89"/>
    <p:sldId id="454" r:id="rId90"/>
    <p:sldId id="455" r:id="rId91"/>
    <p:sldId id="456" r:id="rId92"/>
    <p:sldId id="458" r:id="rId93"/>
    <p:sldId id="459" r:id="rId94"/>
    <p:sldId id="460" r:id="rId95"/>
    <p:sldId id="422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737" autoAdjust="0"/>
  </p:normalViewPr>
  <p:slideViewPr>
    <p:cSldViewPr>
      <p:cViewPr varScale="1">
        <p:scale>
          <a:sx n="67" d="100"/>
          <a:sy n="67" d="100"/>
        </p:scale>
        <p:origin x="7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CD4750C-552C-4FFF-9E2F-731E6257441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B517898-720F-4ED3-9680-5BE45E552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540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6BBEFA-972F-4FEB-9C96-973872E800A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50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3B655D-B676-4410-BDC5-6AC73C3590F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13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8D1F16-B6F4-4E30-B246-513A1A832C2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43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68D487-80A3-4382-B0B0-F3F2459B3AF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9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A0234A-968A-423A-A59C-88182ECEDC21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06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CEE62F-892B-4A3A-9BAD-30F1AAEA79BC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126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5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EC7F0-2258-4CD2-B88E-7E5126D16A76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B72804-5270-484F-A587-537856C908E4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19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784BD-358F-473D-A527-1A53523904E5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1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EFDE31-58A7-475D-8793-511EE9F1EF1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67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3772D9-E8E1-4F36-B31A-435C222F837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8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DCB8E-84CE-40C9-8C3D-7D2226B1E51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07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630091-E2B6-4BC6-A3A4-8AC71C6ACE34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1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785EDD-12F5-4BEE-9DE3-F1A2872AFB9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20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1C7B6A-A23F-4FE3-A671-60D65502579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32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FB08D5-AAA7-4A72-9E10-DA16710B8EE1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87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737D07-F649-4221-AB5F-82E617D2026B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59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FA4152-4B2C-47AA-A604-FD797526E8A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62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CEFF67-E5C4-4DDE-B883-B375145D0C1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58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15C89-16FF-422F-91A7-7AB99F75833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6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52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D4AE73-266B-4654-BF6B-DF1A2B487C1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7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D8CD08-5B0B-49D2-9954-2AF84DDA63C1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9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3A7237-FF0F-46B9-85E8-7DDFC4DAAA7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0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FAC472-0008-48C1-9F15-8986EF149775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38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B3BD01-14E3-40C8-9110-B91BAE33A15E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0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7AE474-43DF-4D87-8DDC-F62FAAB969F3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5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E27796-0A2F-4128-8C97-0ADC0691AEF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03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ED8E61-9B45-4DAD-AB64-C2C37B0C5820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63E52-DA7F-451A-A40F-3B9C85BB711C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F2C708-7CD7-4BC4-AF71-41B6C058F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90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3B35-B7E4-4BE6-B1EA-C8C03B854F85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F0653-8F9E-45BA-B293-31C52E5BA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7616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1553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34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2739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591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9866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3759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37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6703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8268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80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8FB2-CAE2-4439-8060-950946BF7FC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21CA7-934F-4019-A3C5-595A10746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714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4727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4689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7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3120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46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8130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325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8753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17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87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D306C-1257-470B-995C-192FDF70885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B409588-CC0E-4E5B-9E18-57C08EB3C6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26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5727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414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737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499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5179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13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7209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657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543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51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04E28B9-B824-4972-B76F-7310BB9DB94B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DFF9681-DEFC-4AA4-B395-81F381160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8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7236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9146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3032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0891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1644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6612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9498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628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9170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75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0E855D96-10DD-4DF6-AF55-13BE99E0BFE9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3A2BCF3-9BFA-4A7C-BF57-3E2A883F8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7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2419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6618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1977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1125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3986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2858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9405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563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2465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89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D98C-A097-4A4C-9BC5-70939087B4B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E63581-DD80-4043-8D0F-A26F30F60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4744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1156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1669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221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671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13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D9A57-D423-423D-A5A6-3A757A4219F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278376A-ADE6-48D5-978D-EC8926954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837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2C8ADAE-1E09-4D8A-BAA1-7630ED30CFE1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2994FB0-2D44-44D0-8C62-574A39D708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0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DC8C2-B683-4403-96A5-5AE05E7AFCA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792F16-777D-488B-B161-7CF3FBB9D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50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825D07F-C8C8-430B-88E6-43820927ED13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A960DDD-6D99-446B-84D6-48E69D992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4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261BA-5F90-44FF-9ECF-BE1178F24B89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5533C-B8E4-477B-9567-21170C0DC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6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AA8580-A151-46EF-BE8F-3F0A143C9E5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27F2539-003E-4B67-9FE1-F43E60F79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6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9C3F-A645-429A-BE0B-708745A68A8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F3BA388-A088-4759-9801-A9082D3C48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99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7A6E-873A-4624-9A00-422A1FE2747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7EE73B6-670E-4314-B414-51F50213F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0FAD5-A651-4CFA-8A7A-D6761CFBE5B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F110B9F-EEE0-41B8-B8E8-CA3AA632E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73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70B260F-03A7-44F4-9F1D-2B55866AECD6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55F755-8A25-48C8-BE6D-A29C5C4D1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07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30EE4F3E-3929-4D99-BAD5-9D98D1B6A10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698368-B3BB-4842-A94C-B93E949DE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723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50F0B-50B9-437C-8B95-85DD8C3166FF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37661-37B1-411B-AAF3-91E792B9D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443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2A6CF-188F-42D7-9E89-BE395D60069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456D82D-4164-46DD-8830-7A9C63093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61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C41386-C790-4A50-B07F-330243F2F40C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06D6635-8985-4F3D-B73A-26B6BFE48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6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8FA4-613F-441B-B7A0-71B8836D2C4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E5FEC8C-4638-4B91-9A7D-F4E5748125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E43E1-B6C5-47BF-BE43-3C3D797FEB0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B1D51-8986-4241-BB8F-605C2FAF1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529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DEC824-F104-4F48-8E42-85944E6E5DF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A3D4B11-8116-4AC5-B1F3-7E8381B77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56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4BFC296-90FD-4704-B492-E54440E4806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2B68A1E-8448-4650-BCE9-D7CB3FF32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24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7E567-B78F-4C5C-AA39-C19AC00D26E5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FD5E67-E6EB-424D-BDED-F49EA00258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279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1FE2A-C159-418D-9710-8BE9FD41DDAE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5E492AA-A9B8-42E5-91FD-2100520C8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90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C3FEC-C700-4F1A-BAA9-C0FA1CFE81B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5FA4F60-D7F7-4ABE-BEA0-083361BE5F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28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8787C68-55D3-43D9-8D0D-D036EBB27BA9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9D0F290-CF67-4A89-9D7E-099AF1C4E0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05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E9B2213A-6223-435D-A7DC-BD0359CA54AB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3CEC559-08B4-4D22-9164-3C5FAEDFC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816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64162-9375-4558-9530-977751D4E505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5971E3D-F688-4411-A16A-7D75B606A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289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9008-140A-4D08-8327-26B9915249D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7BF77B8-78B9-423E-9B80-C273015891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86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BA8C76-7EE7-40E1-8715-58C64004B876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DBDCCFA-6332-42CB-905E-EAB1ED4D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7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2B5EE-942C-49EE-90EC-BDAE20A7163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192D-3FA4-4135-9A26-B5265AA8D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73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F5AC-43BF-4C5A-B079-D82B7D4C21F3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0194BE-F765-4D18-86EB-FE3FB188CE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426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76B7C5C-5C2D-4B6C-813B-84D26F3D1423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6365E19-E0CB-4735-A9E4-9CA923E4A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56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F167565-BECB-44B9-9A67-D48AF67EE381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5D9570-D4C8-4079-8D3E-43336A66F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2862-66F3-4928-BAB0-89138BFCA25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14AE427-6919-4404-8976-F6DCAF552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05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ED0B-EFDC-4472-B729-1B4E67D99ABE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9381DED-7AA6-4032-9194-B3481132B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222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298B3-9046-44EF-887A-8056A93623C3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FD0C55-847C-4258-B278-C6AF4F4A0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692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D973D2-95AA-4DF5-AC58-7CC3D46740F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2056DDF-31E6-475A-A105-D01494B4B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76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FD3E8087-8A58-44DD-A277-C073793680D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FB490EA-FC62-4E2B-A412-8A89330FAC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280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4FC2D-C153-41F0-91A5-5D9D9C57D939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EFF4CF-0F60-4FEA-AA04-C48C5428B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914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6E696-0736-438D-BF26-89D14ACCA515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B2EAE5-56C6-4F20-94E2-BB7D35B319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51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2B89FBC-F508-4475-8ED5-C5C2B35D3AA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92F72-36CB-4CC1-A61F-105639961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94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C53AEA6-5633-41D6-9D7B-3336275F92AB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02E2C5F-CE8A-4D1D-973C-8E5924192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23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7A65-9824-4807-9A09-5715ED930F7B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20799D-C7E7-4AFE-83D1-76398E09FC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038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1F656F-0620-4AD0-8CDA-B27E50CD2F56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FEB0127-328C-4C6B-A682-943D1CC68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D05606-CBAB-4B6C-A538-729F66CF212E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FD3A7C-1D97-490A-B58B-C01A0E2B0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9411C-E4CB-4771-BF24-00E62F9362C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8684B57-AA0E-443E-B0E2-5D334E937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751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00B2A-4811-406F-9CBE-B5412E908A61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2ABC314-1766-4920-90BE-4FB1B6B0F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10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793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03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900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55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248D2-50C7-45B6-AB5E-2BD84A7A8BA6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CE4F-72E0-4840-8735-DA4453034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964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383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212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2982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24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558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380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19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318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09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67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C5EF4-EC79-416C-9E17-80605488ACB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A27C9-B3E4-4D61-A16E-BAF20FF04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021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23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559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6958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59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865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253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563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50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15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4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B230E-E634-457F-AD45-0579E04828E7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A7C68-FC6A-4F75-9E61-A936838B1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2772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8492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5816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939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011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1385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1623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718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049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0599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1F1-BB09-4682-B835-DFA7D8EDC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C6BAB-EDDC-4BFF-A3A9-325D71D3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50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83602-D9BE-4061-AA6C-4DE89EB4BF4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946EF-D8FC-4D2F-A087-3F9476684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9296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221C-2E53-45B6-BBEB-6EE6152F5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0EBE9-ACBF-42AB-9CBF-0D0D61A0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67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7F36-8927-41AF-96A2-3F2EF36EB2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80770-AD95-4120-8535-9C4B2DEBA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957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748-00AE-43E4-BD18-3D6E635994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E21D1-A6A9-48E8-A6EB-B12B85B5D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044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975F-7683-439B-A861-264B1FD11C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9453C-3486-460D-AAF1-D3D86B19F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9342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CD16-57DE-4093-84BA-32B53916D5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6AD4-3C35-4799-8A65-CA7CA27BF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8848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F354-91DC-4704-AE2E-D00CE13D4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18AB-F043-4A17-B7A5-1856F0CBD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106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A32A-A7E9-4924-9893-8FE0675321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24E9-6163-4A61-AEC2-CC2DB05EC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765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FC2-29AA-455C-8A5C-C91853B4BA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5A69-80D8-44EA-9615-B5E9F6196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6870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494-1410-465D-817D-0B715CBB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E29B4-DEFA-4DF8-8F57-F4B3185B10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592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7703-603C-4BB1-AD8F-18027E92FB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313AC-80A0-484F-8274-AD820686E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64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889D3645-AD58-4DCA-BA68-131CFE3BDA1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708819-B72D-44B3-98A5-F49A603A6A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81" r:id="rId2"/>
    <p:sldLayoutId id="2147484182" r:id="rId3"/>
    <p:sldLayoutId id="2147484183" r:id="rId4"/>
    <p:sldLayoutId id="2147484190" r:id="rId5"/>
    <p:sldLayoutId id="2147484191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7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6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D1C720-1F74-492D-96A0-F5C5DDC2F8CA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81B7DF-9540-47E0-B8EC-E4609EEF3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3AC513-A8BE-42E3-91CF-5420CBDEB0F6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3080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82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F37A82-A664-4EC5-9A2F-7CF2C583C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E79694-AE96-410B-8881-EF9500C3D65D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4104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6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F8EC98-924E-4416-A345-D920B850F4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591D12-8381-4CAA-BC34-DB8F5753D211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entury Schoolbook"/>
              <a:cs typeface="Arial" panose="020B0604020202020204" pitchFamily="34" charset="0"/>
            </a:endParaRPr>
          </a:p>
        </p:txBody>
      </p:sp>
      <p:sp>
        <p:nvSpPr>
          <p:cNvPr id="5128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30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BFF8D-3B98-4819-B6EE-E980F9BB4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9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2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2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5F7C5DD-0B76-476F-BCF1-8DFDA3C611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D2211E5-BDDE-49BF-886B-1D5A0303E2D6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2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11.wm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.png"/><Relationship Id="rId2" Type="http://schemas.microsoft.com/office/2007/relationships/media" Target="../media/media1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wma"/><Relationship Id="rId7" Type="http://schemas.openxmlformats.org/officeDocument/2006/relationships/image" Target="../media/image4.png"/><Relationship Id="rId2" Type="http://schemas.microsoft.com/office/2007/relationships/media" Target="../media/media2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72.wma"/><Relationship Id="rId1" Type="http://schemas.microsoft.com/office/2007/relationships/media" Target="../media/media72.wma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74.wma"/><Relationship Id="rId1" Type="http://schemas.microsoft.com/office/2007/relationships/media" Target="../media/media74.wm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75.wma"/><Relationship Id="rId1" Type="http://schemas.microsoft.com/office/2007/relationships/media" Target="../media/media75.wma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76.wma"/><Relationship Id="rId1" Type="http://schemas.microsoft.com/office/2007/relationships/media" Target="../media/media76.wma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audio" Target="../media/media77.wma"/><Relationship Id="rId1" Type="http://schemas.microsoft.com/office/2007/relationships/media" Target="../media/media77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78.wma"/><Relationship Id="rId1" Type="http://schemas.microsoft.com/office/2007/relationships/media" Target="../media/media78.wma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79.wma"/><Relationship Id="rId1" Type="http://schemas.microsoft.com/office/2007/relationships/media" Target="../media/media79.wma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wma"/><Relationship Id="rId1" Type="http://schemas.microsoft.com/office/2007/relationships/media" Target="../media/media80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990600" y="2057400"/>
            <a:ext cx="716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Verdana" panose="020B0604030504040204" pitchFamily="34" charset="0"/>
              </a:rPr>
              <a:t>PEDIATRIC EMERGENCY NURSING</a:t>
            </a:r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609600" y="5029200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Ns.Kadek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Cahya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Utami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M.Kep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  <a:latin typeface="Arial" panose="020B0604020202020204" pitchFamily="34" charset="0"/>
              </a:rPr>
              <a:t>PSSIKPN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FK UNUD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2021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/>
          <a:lstStyle/>
          <a:p>
            <a:pPr algn="ctr"/>
            <a:r>
              <a:rPr lang="en-US" altLang="en-US" i="1" smtClean="0"/>
              <a:t>THE BAD THINGS</a:t>
            </a:r>
            <a:endParaRPr lang="en-US" altLang="en-US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36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 smtClean="0"/>
              <a:t>Decompensation can be rapid</a:t>
            </a:r>
          </a:p>
          <a:p>
            <a:pPr lvl="1" eaLnBrk="1" hangingPunct="1"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A conscious, crying child  can become pulseless and apneic in less than 2 minutes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 smtClean="0"/>
              <a:t>Once decompensated, may be too late</a:t>
            </a:r>
          </a:p>
          <a:p>
            <a:pPr lvl="1" eaLnBrk="1" hangingPunct="1"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Limited Reserves are gone; whole system collapses</a:t>
            </a:r>
          </a:p>
          <a:p>
            <a:pPr algn="ctr" eaLnBrk="1" hangingPunct="1">
              <a:buClr>
                <a:srgbClr val="FFFF00"/>
              </a:buClr>
              <a:buFontTx/>
              <a:buNone/>
            </a:pPr>
            <a:r>
              <a:rPr lang="en-US" altLang="en-US" sz="3600" i="1" u="sng" dirty="0" smtClean="0">
                <a:solidFill>
                  <a:srgbClr val="FF6600"/>
                </a:solidFill>
              </a:rPr>
              <a:t>RAPID &amp; EARLY RECOGNITION &amp; INTERVENTION ARE CRITICAL</a:t>
            </a:r>
            <a:r>
              <a:rPr lang="en-US" altLang="en-US" sz="3600" i="1" dirty="0" smtClean="0">
                <a:solidFill>
                  <a:srgbClr val="FF6600"/>
                </a:solidFill>
              </a:rPr>
              <a:t>!!!</a:t>
            </a:r>
            <a:endParaRPr lang="en-US" altLang="en-US" sz="3600" i="1" u="sng" dirty="0" smtClean="0">
              <a:solidFill>
                <a:srgbClr val="FF6600"/>
              </a:solidFill>
            </a:endParaRPr>
          </a:p>
          <a:p>
            <a:endParaRPr lang="en-US" alt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8"/>
    </mc:Choice>
    <mc:Fallback xmlns="">
      <p:transition spd="slow" advTm="4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 smtClean="0">
                <a:solidFill>
                  <a:schemeClr val="accent2"/>
                </a:solidFill>
                <a:latin typeface="Arial" panose="020B0604020202020204" pitchFamily="34" charset="0"/>
              </a:rPr>
              <a:t>2003</a:t>
            </a:r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 smtClean="0">
                <a:solidFill>
                  <a:schemeClr val="accent2"/>
                </a:solidFill>
                <a:latin typeface="Arial" panose="020B0604020202020204" pitchFamily="34" charset="0"/>
              </a:rPr>
              <a:t>Oklahoma EMSC Resource Center</a:t>
            </a: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3657600" cy="1066800"/>
          </a:xfrm>
        </p:spPr>
        <p:txBody>
          <a:bodyPr/>
          <a:lstStyle/>
          <a:p>
            <a:pPr algn="r" eaLnBrk="1" hangingPunct="1"/>
            <a:r>
              <a:rPr lang="en-US" altLang="en-US" smtClean="0"/>
              <a:t>Remember</a:t>
            </a:r>
          </a:p>
        </p:txBody>
      </p:sp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4724400" y="838200"/>
          <a:ext cx="1066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5" name="Clip" r:id="rId5" imgW="6843370" imgH="6416345" progId="MS_ClipArt_Gallery.2">
                  <p:embed/>
                </p:oleObj>
              </mc:Choice>
              <mc:Fallback>
                <p:oleObj name="Clip" r:id="rId5" imgW="6843370" imgH="6416345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838200"/>
                        <a:ext cx="1066800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2" name="Object 5"/>
          <p:cNvGraphicFramePr>
            <a:graphicFrameLocks noChangeAspect="1"/>
          </p:cNvGraphicFramePr>
          <p:nvPr/>
        </p:nvGraphicFramePr>
        <p:xfrm>
          <a:off x="5791200" y="609600"/>
          <a:ext cx="114300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6" name="Clip" r:id="rId7" imgW="6643116" imgH="6536131" progId="MS_ClipArt_Gallery.2">
                  <p:embed/>
                </p:oleObj>
              </mc:Choice>
              <mc:Fallback>
                <p:oleObj name="Clip" r:id="rId7" imgW="6643116" imgH="6536131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609600"/>
                        <a:ext cx="114300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Object 6"/>
          <p:cNvGraphicFramePr>
            <a:graphicFrameLocks noChangeAspect="1"/>
          </p:cNvGraphicFramePr>
          <p:nvPr/>
        </p:nvGraphicFramePr>
        <p:xfrm>
          <a:off x="6781800" y="838200"/>
          <a:ext cx="1144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Clip" r:id="rId9" imgW="6510528" imgH="6207862" progId="MS_ClipArt_Gallery.2">
                  <p:embed/>
                </p:oleObj>
              </mc:Choice>
              <mc:Fallback>
                <p:oleObj name="Clip" r:id="rId9" imgW="6510528" imgH="6207862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838200"/>
                        <a:ext cx="1144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848600" y="609600"/>
            <a:ext cx="677863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‘s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914400" y="2209800"/>
            <a:ext cx="7391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“</a:t>
            </a:r>
            <a:r>
              <a:rPr lang="en-US" sz="3200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Proper basic airway management is often </a:t>
            </a:r>
            <a:r>
              <a:rPr lang="en-US" sz="3200" i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performed inadequately</a:t>
            </a:r>
            <a:r>
              <a:rPr lang="en-US" sz="3200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if at all, apparently due to fear and panic.”</a:t>
            </a:r>
            <a:r>
              <a:rPr lang="en-US" sz="3200" dirty="0">
                <a:solidFill>
                  <a:srgbClr val="FF6600"/>
                </a:solidFill>
                <a:latin typeface="Arial" charset="0"/>
              </a:rPr>
              <a:t> </a:t>
            </a:r>
          </a:p>
          <a:p>
            <a:pPr>
              <a:defRPr/>
            </a:pPr>
            <a:endParaRPr lang="en-US" sz="3200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5400" y="1371600"/>
            <a:ext cx="7162800" cy="4572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70"/>
    </mc:Choice>
    <mc:Fallback xmlns="">
      <p:transition spd="slow" advTm="15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905AEB-B310-4DBF-970A-037EAB42FB6C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069975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Pediatric Assessment Triangle</a:t>
            </a:r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 flipH="1">
            <a:off x="3657600" y="1981200"/>
            <a:ext cx="1143000" cy="2171700"/>
          </a:xfrm>
          <a:prstGeom prst="rtTriangle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auto">
          <a:xfrm>
            <a:off x="4800600" y="1981200"/>
            <a:ext cx="1143000" cy="2171700"/>
          </a:xfrm>
          <a:prstGeom prst="rtTriangle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>
            <a:off x="3657600" y="3352800"/>
            <a:ext cx="2286000" cy="8001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1295400" y="2514600"/>
            <a:ext cx="1711325" cy="685800"/>
          </a:xfrm>
          <a:prstGeom prst="rect">
            <a:avLst/>
          </a:prstGeom>
          <a:solidFill>
            <a:srgbClr val="000080"/>
          </a:solidFill>
          <a:ln>
            <a:noFill/>
          </a:ln>
          <a:effectLst>
            <a:prstShdw prst="shdw17" dist="17961" dir="2700000">
              <a:srgbClr val="00004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u="sng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Appearance</a:t>
            </a:r>
            <a:endParaRPr lang="en-US" altLang="en-US" sz="1600" u="sng">
              <a:solidFill>
                <a:srgbClr val="FFFFFF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6324600" y="2514600"/>
            <a:ext cx="1628775" cy="69532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prstShdw prst="shdw17" dist="17961" dir="2700000">
              <a:srgbClr val="00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u="sng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Work of Breathing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66569" name="Text Box 3"/>
          <p:cNvSpPr txBox="1">
            <a:spLocks noChangeArrowheads="1"/>
          </p:cNvSpPr>
          <p:nvPr/>
        </p:nvSpPr>
        <p:spPr bwMode="auto">
          <a:xfrm>
            <a:off x="2971800" y="4953000"/>
            <a:ext cx="3638550" cy="51435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u="sng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Circulation to Skin</a:t>
            </a:r>
            <a:endParaRPr lang="en-US" altLang="en-US" sz="1600" u="sng">
              <a:solidFill>
                <a:srgbClr val="FFFFFF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66570" name="Rectangle 9"/>
          <p:cNvSpPr>
            <a:spLocks noChangeArrowheads="1"/>
          </p:cNvSpPr>
          <p:nvPr/>
        </p:nvSpPr>
        <p:spPr bwMode="auto">
          <a:xfrm>
            <a:off x="3175" y="1087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6571" name="Rectangle 51"/>
          <p:cNvSpPr>
            <a:spLocks noChangeArrowheads="1"/>
          </p:cNvSpPr>
          <p:nvPr/>
        </p:nvSpPr>
        <p:spPr bwMode="auto">
          <a:xfrm>
            <a:off x="3175" y="5132388"/>
            <a:ext cx="9144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46ACBC8-5A82-4FC6-83A7-089E6CE5EC78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mtClean="0"/>
              <a:t>Appearance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45038"/>
          </a:xfrm>
        </p:spPr>
        <p:txBody>
          <a:bodyPr/>
          <a:lstStyle/>
          <a:p>
            <a:pPr>
              <a:spcBef>
                <a:spcPct val="50000"/>
              </a:spcBef>
              <a:buClr>
                <a:srgbClr val="003399"/>
              </a:buClr>
              <a:buSzPct val="80000"/>
            </a:pPr>
            <a:r>
              <a:rPr lang="en-US" altLang="en-US" smtClean="0"/>
              <a:t>Look at the patient from a slight distance - What do you see?</a:t>
            </a:r>
          </a:p>
          <a:p>
            <a:pPr lvl="1">
              <a:spcBef>
                <a:spcPct val="50000"/>
              </a:spcBef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mtClean="0"/>
              <a:t>Mental Status</a:t>
            </a:r>
          </a:p>
          <a:p>
            <a:pPr lvl="1">
              <a:spcBef>
                <a:spcPct val="50000"/>
              </a:spcBef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mtClean="0"/>
              <a:t>Color</a:t>
            </a:r>
          </a:p>
          <a:p>
            <a:pPr lvl="1">
              <a:spcBef>
                <a:spcPct val="50000"/>
              </a:spcBef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mtClean="0"/>
              <a:t>Interaction </a:t>
            </a:r>
          </a:p>
          <a:p>
            <a:pPr lvl="1">
              <a:spcBef>
                <a:spcPct val="50000"/>
              </a:spcBef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mtClean="0"/>
              <a:t>Movement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B11CF5-0DF4-4313-8EAF-C115D739A48D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Respiratory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3638"/>
          </a:xfrm>
        </p:spPr>
        <p:txBody>
          <a:bodyPr/>
          <a:lstStyle/>
          <a:p>
            <a:pPr eaLnBrk="1" hangingPunct="1">
              <a:buClr>
                <a:srgbClr val="003399"/>
              </a:buClr>
              <a:buSzPct val="80000"/>
            </a:pPr>
            <a:r>
              <a:rPr lang="en-US" altLang="en-US" u="sng" smtClean="0"/>
              <a:t>AIRWAY</a:t>
            </a:r>
            <a:r>
              <a:rPr lang="en-US" altLang="en-US" smtClean="0"/>
              <a:t>: Patent with Precautions</a:t>
            </a:r>
          </a:p>
          <a:p>
            <a:pPr eaLnBrk="1" hangingPunct="1">
              <a:buClr>
                <a:srgbClr val="003399"/>
              </a:buClr>
              <a:buSzPct val="80000"/>
            </a:pPr>
            <a:r>
              <a:rPr lang="en-US" altLang="en-US" u="sng" smtClean="0"/>
              <a:t>BREATHING</a:t>
            </a:r>
            <a:r>
              <a:rPr lang="en-US" altLang="en-US" smtClean="0"/>
              <a:t>: Respiratory Rate; too fast vs too slow, Abnormal Sounds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A slow or irregular respiratory rate in a child is an </a:t>
            </a:r>
            <a:r>
              <a:rPr lang="en-US" altLang="en-US" sz="2400" i="1" smtClean="0"/>
              <a:t>OMINOUS SIGN. </a:t>
            </a:r>
            <a:endParaRPr lang="en-US" altLang="en-US" sz="2400" smtClean="0">
              <a:solidFill>
                <a:srgbClr val="FF6600"/>
              </a:solidFill>
            </a:endParaRP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Watch for the </a:t>
            </a:r>
            <a:r>
              <a:rPr lang="en-US" altLang="en-US" sz="2400" i="1" smtClean="0"/>
              <a:t>EFFORT NEEDED to BREATHE</a:t>
            </a:r>
            <a:endParaRPr lang="en-US" altLang="en-US" i="1" smtClean="0"/>
          </a:p>
          <a:p>
            <a:pPr lvl="2" eaLnBrk="1" hangingPunct="1">
              <a:buClr>
                <a:srgbClr val="003399"/>
              </a:buClr>
              <a:buSzPct val="80000"/>
            </a:pPr>
            <a:r>
              <a:rPr lang="en-US" altLang="en-US" i="1" smtClean="0"/>
              <a:t>Chest, neck, or abdominal muscle retractions</a:t>
            </a:r>
          </a:p>
          <a:p>
            <a:pPr lvl="2" eaLnBrk="1" hangingPunct="1">
              <a:buClr>
                <a:srgbClr val="003399"/>
              </a:buClr>
              <a:buSzPct val="80000"/>
            </a:pPr>
            <a:r>
              <a:rPr lang="en-US" altLang="en-US" i="1" smtClean="0"/>
              <a:t>Flaring of the nostrils</a:t>
            </a:r>
            <a:endParaRPr lang="en-US" altLang="en-US" smtClean="0"/>
          </a:p>
          <a:p>
            <a:pPr lvl="2" eaLnBrk="1" hangingPunct="1">
              <a:buClr>
                <a:srgbClr val="003399"/>
              </a:buClr>
              <a:buSzPct val="80000"/>
            </a:pPr>
            <a:r>
              <a:rPr lang="en-US" altLang="en-US" smtClean="0"/>
              <a:t>Adventitious Sounds -Crackles, Gurgling, Grunts, stridor</a:t>
            </a:r>
            <a:endParaRPr lang="en-US" altLang="en-US" sz="2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F8703D-F050-4FD8-B44E-BD1FF8708D2F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A=Airway: Control C-Spine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600200"/>
            <a:ext cx="6553200" cy="47244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mtClean="0"/>
              <a:t>Unconscious kids can’t protect their airway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z="2400" smtClean="0"/>
              <a:t>Tongue most common obstruction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z="2400" smtClean="0"/>
              <a:t>Little airways are easily blocked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z="2400" smtClean="0"/>
              <a:t>JAW THRUST: </a:t>
            </a:r>
            <a:r>
              <a:rPr lang="en-US" altLang="en-US" sz="2400" i="1" smtClean="0"/>
              <a:t>Neutral Alignment</a:t>
            </a:r>
            <a:r>
              <a:rPr lang="en-US" altLang="en-US" sz="2400" smtClean="0"/>
              <a:t> for kids includes Pad under the Shoulders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z="2400" smtClean="0"/>
              <a:t>May need Oral/Nasal Airway</a:t>
            </a:r>
          </a:p>
          <a:p>
            <a:pPr eaLnBrk="1" hangingPunct="1">
              <a:buSzPct val="80000"/>
            </a:pPr>
            <a:r>
              <a:rPr lang="en-US" altLang="en-US" smtClean="0"/>
              <a:t>Infants in first 30 days of life are obligate nasal breathers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z="2400" smtClean="0"/>
              <a:t>May need to suction out blood/mucus</a:t>
            </a:r>
          </a:p>
        </p:txBody>
      </p:sp>
      <p:pic>
        <p:nvPicPr>
          <p:cNvPr id="69637" name="Picture 4" descr="C:\Program Files\Microsoft Office\Clipart\Office\JTHRS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590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pPr algn="ctr"/>
            <a:r>
              <a:rPr lang="en-US" altLang="en-US" smtClean="0"/>
              <a:t>BREATHING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878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80000"/>
              <a:defRPr/>
            </a:pPr>
            <a:r>
              <a:rPr lang="en-US" altLang="en-US" i="1" dirty="0" smtClean="0"/>
              <a:t>All Children</a:t>
            </a:r>
            <a:r>
              <a:rPr lang="en-US" altLang="en-US" dirty="0" smtClean="0"/>
              <a:t> get </a:t>
            </a:r>
            <a:r>
              <a:rPr lang="en-US" altLang="en-US" i="1" dirty="0" smtClean="0"/>
              <a:t>Oxygen</a:t>
            </a:r>
            <a:r>
              <a:rPr lang="en-US" altLang="en-US" dirty="0" smtClean="0"/>
              <a:t> &amp; </a:t>
            </a:r>
            <a:r>
              <a:rPr lang="en-US" altLang="en-US" i="1" dirty="0" smtClean="0"/>
              <a:t>LOTS OF IT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  <a:buSzPct val="80000"/>
              <a:defRPr/>
            </a:pPr>
            <a:r>
              <a:rPr lang="en-US" altLang="en-US" dirty="0" smtClean="0"/>
              <a:t>May need to assist with B-V-M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Char char="•"/>
              <a:defRPr/>
            </a:pPr>
            <a:r>
              <a:rPr lang="en-US" altLang="en-US" dirty="0" smtClean="0"/>
              <a:t>Good mask seal is the </a:t>
            </a:r>
            <a:r>
              <a:rPr lang="en-US" altLang="en-US" i="1" u="sng" dirty="0" smtClean="0"/>
              <a:t>KEY </a:t>
            </a:r>
            <a:r>
              <a:rPr lang="en-US" altLang="en-US" dirty="0" smtClean="0"/>
              <a:t>to bagging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Char char="•"/>
              <a:defRPr/>
            </a:pPr>
            <a:r>
              <a:rPr lang="en-US" altLang="en-US" dirty="0" smtClean="0"/>
              <a:t>Two people should bag when possible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Char char="•"/>
              <a:defRPr/>
            </a:pPr>
            <a:r>
              <a:rPr lang="en-US" altLang="en-US" dirty="0" smtClean="0"/>
              <a:t>Avoid distending the stomach</a:t>
            </a:r>
          </a:p>
          <a:p>
            <a:pPr lvl="2" eaLnBrk="1" hangingPunct="1">
              <a:lnSpc>
                <a:spcPct val="90000"/>
              </a:lnSpc>
              <a:buSzPct val="80000"/>
              <a:defRPr/>
            </a:pPr>
            <a:r>
              <a:rPr lang="en-US" altLang="en-US" dirty="0" smtClean="0"/>
              <a:t>Cricoid pressure / Easy does it</a:t>
            </a:r>
          </a:p>
          <a:p>
            <a:pPr lvl="2" eaLnBrk="1" hangingPunct="1">
              <a:lnSpc>
                <a:spcPct val="90000"/>
              </a:lnSpc>
              <a:buSzPct val="80000"/>
              <a:defRPr/>
            </a:pPr>
            <a:r>
              <a:rPr lang="en-US" altLang="en-US" dirty="0" smtClean="0"/>
              <a:t>Distended stomach = less room for air in lungs</a:t>
            </a:r>
          </a:p>
          <a:p>
            <a:pPr marL="703263" lvl="2" indent="0" eaLnBrk="1" hangingPunct="1">
              <a:lnSpc>
                <a:spcPct val="90000"/>
              </a:lnSpc>
              <a:buSzPct val="80000"/>
              <a:buFont typeface="Wingdings 2" panose="05020102010507070707" pitchFamily="18" charset="2"/>
              <a:buNone/>
              <a:defRPr/>
            </a:pPr>
            <a:endParaRPr lang="en-US" altLang="en-US" dirty="0"/>
          </a:p>
          <a:p>
            <a:pPr marL="703263" lvl="2" indent="0" eaLnBrk="1" hangingPunct="1">
              <a:lnSpc>
                <a:spcPct val="90000"/>
              </a:lnSpc>
              <a:buSzPct val="80000"/>
              <a:buFont typeface="Wingdings 2" panose="05020102010507070707" pitchFamily="18" charset="2"/>
              <a:buNone/>
              <a:defRPr/>
            </a:pPr>
            <a:endParaRPr lang="en-US" altLang="en-US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23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pPr algn="ctr"/>
            <a:r>
              <a:rPr lang="en-US" altLang="en-US" sz="3000" b="1" smtClean="0"/>
              <a:t>C=Circulation: Peripheral vs Central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49838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mtClean="0"/>
              <a:t>Pulse</a:t>
            </a:r>
          </a:p>
          <a:p>
            <a:pPr eaLnBrk="1" hangingPunct="1">
              <a:buSzPct val="80000"/>
            </a:pPr>
            <a:r>
              <a:rPr lang="en-US" altLang="en-US" smtClean="0"/>
              <a:t>Color , Temperature, Texture of  Skin</a:t>
            </a:r>
          </a:p>
          <a:p>
            <a:pPr eaLnBrk="1" hangingPunct="1">
              <a:buSzPct val="80000"/>
            </a:pPr>
            <a:r>
              <a:rPr lang="en-US" altLang="en-US" i="1" smtClean="0"/>
              <a:t>CAPILLARY REFILL</a:t>
            </a:r>
            <a:endParaRPr lang="en-US" altLang="en-US" sz="3600" i="1" smtClean="0"/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i="1" u="sng" smtClean="0"/>
              <a:t>&lt;</a:t>
            </a:r>
            <a:r>
              <a:rPr lang="en-US" altLang="en-US" i="1" smtClean="0"/>
              <a:t> 2 seconds  </a:t>
            </a:r>
            <a:r>
              <a:rPr lang="en-US" altLang="en-US" smtClean="0"/>
              <a:t>GOOD NEWS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smtClean="0"/>
              <a:t> 2-4 seconds WATCH OUT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i="1" u="sng" smtClean="0"/>
              <a:t>&gt;</a:t>
            </a:r>
            <a:r>
              <a:rPr lang="en-US" altLang="en-US" i="1" smtClean="0"/>
              <a:t> 4 seconds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2280C78-6FEB-4CE8-B7BF-F86CF1217FE2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D=Disability: Neuro Evaluation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3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dirty="0" smtClean="0"/>
              <a:t>Use the AVPU system first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dirty="0" smtClean="0"/>
              <a:t>Avoid "lethargic“, "semi-conscious“, etc. because everyone has different meanings with these terms.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dirty="0" smtClean="0"/>
              <a:t>Use the Pediatric Glasgow Coma Scale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dirty="0" smtClean="0"/>
              <a:t>If time and circumstance permit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en-US" dirty="0" smtClean="0"/>
              <a:t>Age and behavior adjusted</a:t>
            </a:r>
          </a:p>
          <a:p>
            <a:pPr eaLnBrk="1" hangingPunct="1">
              <a:lnSpc>
                <a:spcPct val="90000"/>
              </a:lnSpc>
              <a:buSzPct val="80000"/>
              <a:defRPr/>
            </a:pPr>
            <a:r>
              <a:rPr lang="en-US" altLang="en-US" dirty="0" smtClean="0"/>
              <a:t>TBI’s need adequate oxygen !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Char char="•"/>
              <a:defRPr/>
            </a:pPr>
            <a:r>
              <a:rPr lang="en-US" altLang="en-US" dirty="0" smtClean="0"/>
              <a:t>Hyperventilate only if they deteriorate</a:t>
            </a:r>
          </a:p>
          <a:p>
            <a:pPr lvl="1" eaLnBrk="1" hangingPunct="1">
              <a:lnSpc>
                <a:spcPct val="90000"/>
              </a:lnSpc>
              <a:buSzPct val="80000"/>
              <a:buFontTx/>
              <a:buChar char="•"/>
              <a:defRPr/>
            </a:pPr>
            <a:r>
              <a:rPr lang="en-US" altLang="en-US" dirty="0" smtClean="0"/>
              <a:t>Otherwise High Flow O</a:t>
            </a:r>
            <a:r>
              <a:rPr lang="en-US" altLang="en-US" baseline="-20000" dirty="0" smtClean="0"/>
              <a:t>2</a:t>
            </a:r>
          </a:p>
          <a:p>
            <a:pPr marL="411162" lvl="1" indent="0" eaLnBrk="1" hangingPunct="1">
              <a:lnSpc>
                <a:spcPct val="90000"/>
              </a:lnSpc>
              <a:buSzPct val="80000"/>
              <a:buFont typeface="Georgia" panose="02040502050405020303" pitchFamily="18" charset="0"/>
              <a:buNone/>
              <a:defRPr/>
            </a:pPr>
            <a:endParaRPr lang="en-US" altLang="en-US" baseline="-20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/>
          <a:lstStyle/>
          <a:p>
            <a:pPr algn="ctr"/>
            <a:r>
              <a:rPr lang="en-US" altLang="en-US" b="1" smtClean="0">
                <a:solidFill>
                  <a:srgbClr val="C00000"/>
                </a:solidFill>
              </a:rPr>
              <a:t>INTRODUCTION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52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smtClean="0"/>
              <a:t>Pediatrics account for </a:t>
            </a:r>
            <a:r>
              <a:rPr lang="en-US" altLang="en-US" smtClean="0">
                <a:solidFill>
                  <a:srgbClr val="FF6600"/>
                </a:solidFill>
              </a:rPr>
              <a:t>15-25%</a:t>
            </a:r>
            <a:r>
              <a:rPr lang="en-US" altLang="en-US" smtClean="0"/>
              <a:t> of </a:t>
            </a:r>
            <a:r>
              <a:rPr lang="en-US" altLang="en-US" i="1" smtClean="0"/>
              <a:t>total emergent care patients.</a:t>
            </a:r>
          </a:p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smtClean="0"/>
              <a:t>Trauma is approximately </a:t>
            </a:r>
            <a:r>
              <a:rPr lang="en-US" altLang="en-US" smtClean="0">
                <a:solidFill>
                  <a:srgbClr val="FF6600"/>
                </a:solidFill>
              </a:rPr>
              <a:t>50%</a:t>
            </a:r>
            <a:r>
              <a:rPr lang="en-US" altLang="en-US" smtClean="0"/>
              <a:t> of all pediatric emergencies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mtClean="0"/>
              <a:t>Usually &gt; 2 years old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mtClean="0"/>
              <a:t>More medical cases &lt; 2 years old</a:t>
            </a:r>
          </a:p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i="1" smtClean="0"/>
              <a:t>Injury</a:t>
            </a:r>
            <a:r>
              <a:rPr lang="en-US" altLang="en-US" smtClean="0"/>
              <a:t> is the </a:t>
            </a:r>
            <a:r>
              <a:rPr lang="en-US" altLang="en-US" i="1" smtClean="0"/>
              <a:t>leading cause of death</a:t>
            </a:r>
            <a:r>
              <a:rPr lang="en-US" altLang="en-US" smtClean="0"/>
              <a:t> in children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mtClean="0"/>
              <a:t>MVC = </a:t>
            </a:r>
            <a:r>
              <a:rPr lang="en-US" altLang="en-US" smtClean="0">
                <a:solidFill>
                  <a:srgbClr val="FF6600"/>
                </a:solidFill>
              </a:rPr>
              <a:t>50%</a:t>
            </a:r>
          </a:p>
          <a:p>
            <a:endParaRPr lang="en-US" altLang="en-US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102977-765E-4F2F-AF28-B4FCB63F8BDD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en-US" smtClean="0"/>
              <a:t>E=Exposure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5791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Kids lose heat quickly</a:t>
            </a:r>
          </a:p>
          <a:p>
            <a:pPr eaLnBrk="1" hangingPunct="1"/>
            <a:r>
              <a:rPr lang="en-US" altLang="en-US" smtClean="0"/>
              <a:t>Keep them </a:t>
            </a:r>
            <a:r>
              <a:rPr lang="en-US" altLang="en-US" i="1" smtClean="0"/>
              <a:t>COVERED UP</a:t>
            </a:r>
          </a:p>
          <a:p>
            <a:pPr eaLnBrk="1" hangingPunct="1"/>
            <a:r>
              <a:rPr lang="en-US" altLang="en-US" smtClean="0"/>
              <a:t>Expose only as you need</a:t>
            </a:r>
          </a:p>
          <a:p>
            <a:pPr eaLnBrk="1" hangingPunct="1"/>
            <a:r>
              <a:rPr lang="en-US" altLang="en-US" smtClean="0"/>
              <a:t>If </a:t>
            </a:r>
            <a:r>
              <a:rPr lang="en-US" altLang="en-US" i="1" u="sng" smtClean="0"/>
              <a:t>YOU</a:t>
            </a:r>
            <a:r>
              <a:rPr lang="en-US" altLang="en-US" smtClean="0"/>
              <a:t> are </a:t>
            </a:r>
            <a:r>
              <a:rPr lang="en-US" altLang="en-US" i="1" u="sng" smtClean="0"/>
              <a:t>COMFORTABLE</a:t>
            </a:r>
            <a:r>
              <a:rPr lang="en-US" altLang="en-US" smtClean="0"/>
              <a:t>, it’s probably </a:t>
            </a:r>
            <a:r>
              <a:rPr lang="en-US" altLang="en-US" i="1" u="sng" smtClean="0"/>
              <a:t>TOO COLD</a:t>
            </a:r>
            <a:r>
              <a:rPr lang="en-US" altLang="en-US" smtClean="0"/>
              <a:t> for them</a:t>
            </a:r>
            <a:endParaRPr lang="en-US" altLang="en-US" sz="3600" smtClean="0"/>
          </a:p>
        </p:txBody>
      </p:sp>
      <p:graphicFrame>
        <p:nvGraphicFramePr>
          <p:cNvPr id="73733" name="Object 0"/>
          <p:cNvGraphicFramePr>
            <a:graphicFrameLocks/>
          </p:cNvGraphicFramePr>
          <p:nvPr/>
        </p:nvGraphicFramePr>
        <p:xfrm>
          <a:off x="6934200" y="1600200"/>
          <a:ext cx="16938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1" name="Clip" r:id="rId5" imgW="1009889" imgH="3638804" progId="MS_ClipArt_Gallery.2">
                  <p:embed/>
                </p:oleObj>
              </mc:Choice>
              <mc:Fallback>
                <p:oleObj name="Clip" r:id="rId5" imgW="1009889" imgH="3638804" progId="MS_ClipArt_Gallery.2">
                  <p:embed/>
                  <p:pic>
                    <p:nvPicPr>
                      <p:cNvPr id="0" name="Object 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600200"/>
                        <a:ext cx="169386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169AC-AE61-4EA5-AEB3-E9E62B381C2F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/>
          <a:lstStyle/>
          <a:p>
            <a:pPr algn="ctr" eaLnBrk="1" hangingPunct="1"/>
            <a:r>
              <a:rPr lang="en-US" altLang="en-US" b="1" smtClean="0"/>
              <a:t>S-A-M-P-L-E Hx</a:t>
            </a: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97438"/>
          </a:xfrm>
        </p:spPr>
        <p:txBody>
          <a:bodyPr/>
          <a:lstStyle/>
          <a:p>
            <a:pPr eaLnBrk="1" hangingPunct="1"/>
            <a:r>
              <a:rPr lang="en-US" altLang="en-US" smtClean="0"/>
              <a:t>S=Signs and Symptoms</a:t>
            </a:r>
          </a:p>
          <a:p>
            <a:pPr eaLnBrk="1" hangingPunct="1"/>
            <a:r>
              <a:rPr lang="en-US" altLang="en-US" smtClean="0"/>
              <a:t>A=Allergies</a:t>
            </a:r>
          </a:p>
          <a:p>
            <a:pPr eaLnBrk="1" hangingPunct="1"/>
            <a:r>
              <a:rPr lang="en-US" altLang="en-US" smtClean="0"/>
              <a:t>M=Medications currently taken</a:t>
            </a:r>
          </a:p>
          <a:p>
            <a:pPr eaLnBrk="1" hangingPunct="1"/>
            <a:r>
              <a:rPr lang="en-US" altLang="en-US" smtClean="0"/>
              <a:t>P=Pertinent Past/ Present Illnesses</a:t>
            </a:r>
          </a:p>
          <a:p>
            <a:pPr eaLnBrk="1" hangingPunct="1"/>
            <a:r>
              <a:rPr lang="en-US" altLang="en-US" smtClean="0"/>
              <a:t>L=Last Meal</a:t>
            </a:r>
          </a:p>
          <a:p>
            <a:pPr eaLnBrk="1" hangingPunct="1"/>
            <a:r>
              <a:rPr lang="en-US" altLang="en-US" smtClean="0"/>
              <a:t>E=Events/environment related to the                              injury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821DAF-1FC0-4CDE-BEE5-9C76BBF8C731}" type="slidenum"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pPr algn="ctr" eaLnBrk="1" hangingPunct="1"/>
            <a:r>
              <a:rPr lang="en-US" altLang="en-US" b="1" u="sng" smtClean="0"/>
              <a:t>S</a:t>
            </a:r>
            <a:r>
              <a:rPr lang="en-US" altLang="en-US" smtClean="0"/>
              <a:t>imple </a:t>
            </a:r>
            <a:r>
              <a:rPr lang="en-US" altLang="en-US" b="1" u="sng" smtClean="0"/>
              <a:t>T</a:t>
            </a:r>
            <a:r>
              <a:rPr lang="en-US" altLang="en-US" smtClean="0"/>
              <a:t>riage </a:t>
            </a:r>
            <a:r>
              <a:rPr lang="en-US" altLang="en-US" b="1" u="sng" smtClean="0"/>
              <a:t>A</a:t>
            </a:r>
            <a:r>
              <a:rPr lang="en-US" altLang="en-US" smtClean="0"/>
              <a:t>nd </a:t>
            </a:r>
            <a:r>
              <a:rPr lang="en-US" altLang="en-US" b="1" u="sng" smtClean="0"/>
              <a:t>R</a:t>
            </a:r>
            <a:r>
              <a:rPr lang="en-US" altLang="en-US" smtClean="0"/>
              <a:t>apid </a:t>
            </a:r>
            <a:r>
              <a:rPr lang="en-US" altLang="en-US" b="1" u="sng" smtClean="0"/>
              <a:t>T</a:t>
            </a:r>
            <a:r>
              <a:rPr lang="en-US" altLang="en-US" smtClean="0"/>
              <a:t>x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 eaLnBrk="1" hangingPunct="1">
              <a:buClr>
                <a:srgbClr val="003399"/>
              </a:buClr>
              <a:buSzPct val="80000"/>
            </a:pPr>
            <a:r>
              <a:rPr lang="en-US" altLang="en-US" smtClean="0"/>
              <a:t>Triage categories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>
                <a:solidFill>
                  <a:srgbClr val="009900"/>
                </a:solidFill>
              </a:rPr>
              <a:t>Green</a:t>
            </a:r>
            <a:r>
              <a:rPr lang="en-US" altLang="en-US" sz="2400" smtClean="0"/>
              <a:t> (ambulatory)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>
                <a:solidFill>
                  <a:srgbClr val="FF6600"/>
                </a:solidFill>
              </a:rPr>
              <a:t>Red</a:t>
            </a:r>
            <a:r>
              <a:rPr lang="en-US" altLang="en-US" sz="2400" smtClean="0"/>
              <a:t> (immediate)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>
                <a:solidFill>
                  <a:srgbClr val="FAF400"/>
                </a:solidFill>
              </a:rPr>
              <a:t>Yellow</a:t>
            </a:r>
            <a:r>
              <a:rPr lang="en-US" altLang="en-US" sz="2400" smtClean="0"/>
              <a:t> (delayed)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>
                <a:solidFill>
                  <a:schemeClr val="tx1"/>
                </a:solidFill>
              </a:rPr>
              <a:t>Black</a:t>
            </a:r>
            <a:r>
              <a:rPr lang="en-US" altLang="en-US" sz="2400" smtClean="0"/>
              <a:t> (dead or non-salvageable)</a:t>
            </a:r>
          </a:p>
          <a:p>
            <a:pPr eaLnBrk="1" hangingPunct="1">
              <a:buClr>
                <a:srgbClr val="003399"/>
              </a:buClr>
              <a:buSzPct val="80000"/>
            </a:pPr>
            <a:r>
              <a:rPr lang="en-US" altLang="en-US" smtClean="0"/>
              <a:t>Components of Assessment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Ambulation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Respirations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Perfusion</a:t>
            </a:r>
          </a:p>
          <a:p>
            <a:pPr lvl="1" eaLnBrk="1" hangingPunct="1">
              <a:buClr>
                <a:srgbClr val="003399"/>
              </a:buClr>
              <a:buSzPct val="80000"/>
              <a:buFontTx/>
              <a:buChar char="•"/>
            </a:pPr>
            <a:r>
              <a:rPr lang="en-US" altLang="en-US" sz="2400" smtClean="0"/>
              <a:t>Mental status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/>
          <a:lstStyle/>
          <a:p>
            <a:pPr algn="ctr"/>
            <a:endParaRPr lang="en-US" altLang="en-US" sz="3200" b="1" smtClean="0"/>
          </a:p>
        </p:txBody>
      </p:sp>
      <p:pic>
        <p:nvPicPr>
          <p:cNvPr id="76803" name="Picture 4" descr="START algorithm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14400"/>
            <a:ext cx="7924800" cy="55070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en-US" altLang="en-US" smtClean="0"/>
              <a:t>ETAT (WHO)</a:t>
            </a:r>
          </a:p>
        </p:txBody>
      </p:sp>
      <p:pic>
        <p:nvPicPr>
          <p:cNvPr id="78851" name="Content Placeholder 3" descr="Hasil gambar untuk emergency triage assessment and treatment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8153400" cy="4941888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6038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79875" name="Content Placeholder 3" descr="https://www.savelives.com/media/images/dms05504_full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609600"/>
            <a:ext cx="3276600" cy="5964238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0899" name="Content Placeholder 3" descr="Hasil gambar untuk emergency triage assessment and treatment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85800"/>
            <a:ext cx="8305800" cy="55626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mtClean="0"/>
              <a:t>Growth and Development</a:t>
            </a:r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391400" cy="3886200"/>
          </a:xfrm>
        </p:spPr>
        <p:txBody>
          <a:bodyPr/>
          <a:lstStyle/>
          <a:p>
            <a:r>
              <a:rPr lang="en-US" altLang="en-US" smtClean="0"/>
              <a:t>Usually grouped into stages</a:t>
            </a:r>
          </a:p>
          <a:p>
            <a:pPr lvl="1"/>
            <a:r>
              <a:rPr lang="en-US" altLang="en-US" smtClean="0"/>
              <a:t>  Infant</a:t>
            </a:r>
          </a:p>
          <a:p>
            <a:pPr lvl="1"/>
            <a:r>
              <a:rPr lang="en-US" altLang="en-US" smtClean="0"/>
              <a:t>  Toddler</a:t>
            </a:r>
          </a:p>
          <a:p>
            <a:pPr lvl="1"/>
            <a:r>
              <a:rPr lang="en-US" altLang="en-US" smtClean="0"/>
              <a:t>  Preschool</a:t>
            </a:r>
          </a:p>
          <a:p>
            <a:pPr lvl="1"/>
            <a:r>
              <a:rPr lang="en-US" altLang="en-US" smtClean="0"/>
              <a:t>  School-age </a:t>
            </a:r>
          </a:p>
          <a:p>
            <a:pPr lvl="1"/>
            <a:r>
              <a:rPr lang="en-US" altLang="en-US" smtClean="0"/>
              <a:t>  Adolescent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mtClean="0"/>
              <a:t>Infant</a:t>
            </a:r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724400" cy="4038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first year of life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respond physical stimuli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crying is main means of        expression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have caregiver hold patient</a:t>
            </a:r>
          </a:p>
        </p:txBody>
      </p:sp>
      <p:pic>
        <p:nvPicPr>
          <p:cNvPr id="83972" name="Picture 1028" descr="\\Buddha\xfrfiles\EmergencyCare\JennR\AAOS_16669_PPTjpgs\ch31\16669_02_0798PP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3133725" cy="24431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mtClean="0"/>
              <a:t>Toddler</a:t>
            </a:r>
          </a:p>
        </p:txBody>
      </p:sp>
      <p:sp>
        <p:nvSpPr>
          <p:cNvPr id="860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4572000" cy="4267200"/>
          </a:xfrm>
        </p:spPr>
        <p:txBody>
          <a:bodyPr/>
          <a:lstStyle/>
          <a:p>
            <a:pPr>
              <a:spcBef>
                <a:spcPct val="5000"/>
              </a:spcBef>
            </a:pPr>
            <a:r>
              <a:rPr lang="en-US" altLang="en-US" smtClean="0"/>
              <a:t>1 to 3 years of age</a:t>
            </a:r>
          </a:p>
          <a:p>
            <a:pPr>
              <a:spcBef>
                <a:spcPct val="5000"/>
              </a:spcBef>
            </a:pPr>
            <a:r>
              <a:rPr lang="en-US" altLang="en-US" smtClean="0"/>
              <a:t>mobile</a:t>
            </a:r>
          </a:p>
          <a:p>
            <a:pPr>
              <a:spcBef>
                <a:spcPct val="5000"/>
              </a:spcBef>
            </a:pPr>
            <a:r>
              <a:rPr lang="en-US" altLang="en-US" smtClean="0"/>
              <a:t>may resist separation</a:t>
            </a:r>
          </a:p>
          <a:p>
            <a:pPr>
              <a:spcBef>
                <a:spcPct val="5000"/>
              </a:spcBef>
            </a:pPr>
            <a:r>
              <a:rPr lang="en-US" altLang="en-US" smtClean="0"/>
              <a:t>don’t like being restrained</a:t>
            </a:r>
          </a:p>
          <a:p>
            <a:pPr>
              <a:spcBef>
                <a:spcPct val="5000"/>
              </a:spcBef>
            </a:pPr>
            <a:r>
              <a:rPr lang="en-US" altLang="en-US" smtClean="0"/>
              <a:t>can be distracted</a:t>
            </a:r>
          </a:p>
        </p:txBody>
      </p:sp>
      <p:pic>
        <p:nvPicPr>
          <p:cNvPr id="86020" name="Picture 1028" descr="\\Buddha\xfrfiles\EmergencyCare\JennR\AAOS_16669_PPTjpgs\ch31\16669_02_0800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3529013" cy="24161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8"/>
    </mc:Choice>
    <mc:Fallback xmlns="">
      <p:transition spd="slow" advTm="5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609600"/>
          </a:xfrm>
        </p:spPr>
        <p:txBody>
          <a:bodyPr/>
          <a:lstStyle/>
          <a:p>
            <a:pPr algn="ctr"/>
            <a:endParaRPr lang="en-US" altLang="en-US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038"/>
          </a:xfrm>
        </p:spPr>
        <p:txBody>
          <a:bodyPr/>
          <a:lstStyle/>
          <a:p>
            <a:pPr eaLnBrk="1" hangingPunct="1">
              <a:buSzPct val="75000"/>
            </a:pPr>
            <a:r>
              <a:rPr lang="en-US" altLang="en-US" smtClean="0"/>
              <a:t>Almost </a:t>
            </a:r>
            <a:r>
              <a:rPr lang="en-US" altLang="en-US" smtClean="0">
                <a:solidFill>
                  <a:srgbClr val="FF6600"/>
                </a:solidFill>
              </a:rPr>
              <a:t>70%</a:t>
            </a:r>
            <a:r>
              <a:rPr lang="en-US" altLang="en-US" smtClean="0"/>
              <a:t> of major pediatric trauma cases </a:t>
            </a:r>
            <a:r>
              <a:rPr lang="en-US" altLang="en-US" i="1" smtClean="0"/>
              <a:t>die due to severity of injury</a:t>
            </a:r>
            <a:r>
              <a:rPr lang="en-US" altLang="en-US" smtClean="0"/>
              <a:t>.</a:t>
            </a:r>
          </a:p>
          <a:p>
            <a:pPr lvl="1" eaLnBrk="1" hangingPunct="1">
              <a:buClr>
                <a:srgbClr val="003399"/>
              </a:buClr>
              <a:buSzPct val="75000"/>
              <a:buFontTx/>
              <a:buChar char="•"/>
            </a:pPr>
            <a:r>
              <a:rPr lang="en-US" altLang="en-US" i="1" smtClean="0"/>
              <a:t>NOT</a:t>
            </a:r>
            <a:r>
              <a:rPr lang="en-US" altLang="en-US" smtClean="0"/>
              <a:t> a </a:t>
            </a:r>
            <a:r>
              <a:rPr lang="en-US" altLang="en-US" i="1" smtClean="0"/>
              <a:t>deficit in emergent care</a:t>
            </a:r>
          </a:p>
          <a:p>
            <a:pPr eaLnBrk="1" hangingPunct="1">
              <a:buSzPct val="75000"/>
            </a:pPr>
            <a:r>
              <a:rPr lang="en-US" altLang="en-US" smtClean="0"/>
              <a:t>When a child is injured, the whole family is injured too!</a:t>
            </a:r>
          </a:p>
          <a:p>
            <a:pPr lvl="1" eaLnBrk="1" hangingPunct="1">
              <a:buClr>
                <a:srgbClr val="003399"/>
              </a:buClr>
              <a:buSzPct val="75000"/>
              <a:buFontTx/>
              <a:buChar char="•"/>
            </a:pPr>
            <a:r>
              <a:rPr lang="en-US" altLang="en-US" smtClean="0">
                <a:solidFill>
                  <a:srgbClr val="FF6600"/>
                </a:solidFill>
              </a:rPr>
              <a:t>&gt; 40%</a:t>
            </a:r>
            <a:r>
              <a:rPr lang="en-US" altLang="en-US" smtClean="0"/>
              <a:t> </a:t>
            </a:r>
            <a:r>
              <a:rPr lang="en-US" altLang="en-US" i="1" smtClean="0"/>
              <a:t>divorce rate</a:t>
            </a:r>
            <a:r>
              <a:rPr lang="en-US" altLang="en-US" smtClean="0"/>
              <a:t> within 1 year after a major trauma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sz="210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z="4300" smtClean="0"/>
              <a:t>Preschool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67818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400" smtClean="0"/>
              <a:t>3 to 6 years of age</a:t>
            </a:r>
          </a:p>
          <a:p>
            <a:pPr>
              <a:lnSpc>
                <a:spcPct val="90000"/>
              </a:lnSpc>
            </a:pPr>
            <a:r>
              <a:rPr lang="en-US" altLang="en-US" sz="3400" smtClean="0"/>
              <a:t>can understand directions</a:t>
            </a:r>
          </a:p>
          <a:p>
            <a:pPr>
              <a:lnSpc>
                <a:spcPct val="90000"/>
              </a:lnSpc>
            </a:pPr>
            <a:r>
              <a:rPr lang="en-US" altLang="en-US" sz="3400" smtClean="0"/>
              <a:t>can identify painful areas</a:t>
            </a:r>
          </a:p>
          <a:p>
            <a:pPr>
              <a:lnSpc>
                <a:spcPct val="90000"/>
              </a:lnSpc>
            </a:pPr>
            <a:r>
              <a:rPr lang="en-US" altLang="en-US" sz="3400" smtClean="0"/>
              <a:t>fearful of pain</a:t>
            </a:r>
          </a:p>
          <a:p>
            <a:pPr>
              <a:lnSpc>
                <a:spcPct val="90000"/>
              </a:lnSpc>
            </a:pPr>
            <a:r>
              <a:rPr lang="en-US" altLang="en-US" sz="3400" smtClean="0"/>
              <a:t>allow them to handle equipment</a:t>
            </a:r>
          </a:p>
          <a:p>
            <a:pPr>
              <a:lnSpc>
                <a:spcPct val="90000"/>
              </a:lnSpc>
            </a:pPr>
            <a:r>
              <a:rPr lang="en-US" altLang="en-US" sz="3400" smtClean="0"/>
              <a:t>explain what you are going to do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6"/>
    </mc:Choice>
    <mc:Fallback xmlns="">
      <p:transition spd="slow" advTm="3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altLang="en-US" smtClean="0"/>
              <a:t>School-Age Child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24050"/>
            <a:ext cx="7239000" cy="3429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6 to 12 years of age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begin to think like adults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can be included when taking medical history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should be familiar with physical exam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allow them to make choices when possible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7"/>
    </mc:Choice>
    <mc:Fallback xmlns="">
      <p:transition spd="slow" advTm="3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mtClean="0"/>
              <a:t>The Adolescent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133600"/>
            <a:ext cx="7239000" cy="3810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12 to 18 years of age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concerned about body image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may have strong feelings about being observed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respect their privacy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they understand pain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z="3000" smtClean="0"/>
              <a:t>explain any procedure</a:t>
            </a:r>
            <a:endParaRPr lang="en-US" altLang="en-US" sz="34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2"/>
    </mc:Choice>
    <mc:Fallback xmlns="">
      <p:transition spd="slow" advTm="2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3243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altLang="en-US" sz="3600" smtClean="0"/>
          </a:p>
          <a:p>
            <a:endParaRPr lang="en-US" altLang="en-US" sz="3600" smtClean="0"/>
          </a:p>
          <a:p>
            <a:pPr algn="ctr"/>
            <a:r>
              <a:rPr lang="en-US" altLang="en-US" sz="3600" smtClean="0">
                <a:solidFill>
                  <a:srgbClr val="FF0000"/>
                </a:solidFill>
              </a:rPr>
              <a:t>never lie to a child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2200"/>
            <a:ext cx="7772400" cy="1143000"/>
          </a:xfrm>
        </p:spPr>
        <p:txBody>
          <a:bodyPr/>
          <a:lstStyle/>
          <a:p>
            <a:pPr algn="ctr"/>
            <a:r>
              <a:rPr lang="en-US" altLang="en-US" b="1" smtClean="0"/>
              <a:t>PEDIATRIC PROBLEMS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mtClean="0"/>
              <a:t>Fever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000250"/>
            <a:ext cx="6172200" cy="3048000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ct val="30000"/>
              </a:spcBef>
              <a:buFont typeface="Georgia" panose="02040502050405020303" pitchFamily="18" charset="0"/>
              <a:buNone/>
            </a:pPr>
            <a:r>
              <a:rPr lang="en-US" altLang="en-US" sz="4000" smtClean="0"/>
              <a:t>Common Causes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mtClean="0"/>
              <a:t>Infections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mtClean="0"/>
              <a:t>Neoplasm (cancer)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mtClean="0"/>
              <a:t>Drug ingestion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mtClean="0"/>
              <a:t>Collagen vascular disease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en-US" smtClean="0"/>
              <a:t>High environmental temperatures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mtClean="0"/>
              <a:t>Emergency Care for Fever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391400" cy="4114800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en-US" altLang="en-US" dirty="0" smtClean="0"/>
              <a:t>Begin passive cooling</a:t>
            </a:r>
          </a:p>
          <a:p>
            <a:pPr lvl="1">
              <a:spcBef>
                <a:spcPct val="25000"/>
              </a:spcBef>
            </a:pPr>
            <a:r>
              <a:rPr lang="en-US" altLang="en-US" dirty="0" smtClean="0"/>
              <a:t>Remove clothing/coverings</a:t>
            </a:r>
          </a:p>
          <a:p>
            <a:pPr lvl="1">
              <a:spcBef>
                <a:spcPct val="25000"/>
              </a:spcBef>
            </a:pPr>
            <a:r>
              <a:rPr lang="en-US" altLang="en-US" dirty="0" smtClean="0"/>
              <a:t>Damp towels </a:t>
            </a:r>
          </a:p>
          <a:p>
            <a:pPr>
              <a:spcBef>
                <a:spcPct val="25000"/>
              </a:spcBef>
            </a:pPr>
            <a:r>
              <a:rPr lang="en-US" altLang="en-US" dirty="0" smtClean="0"/>
              <a:t>No ice</a:t>
            </a:r>
          </a:p>
          <a:p>
            <a:pPr>
              <a:spcBef>
                <a:spcPct val="25000"/>
              </a:spcBef>
            </a:pPr>
            <a:r>
              <a:rPr lang="en-US" altLang="en-US" dirty="0" smtClean="0"/>
              <a:t>No alcohol</a:t>
            </a:r>
          </a:p>
          <a:p>
            <a:pPr>
              <a:spcBef>
                <a:spcPct val="25000"/>
              </a:spcBef>
            </a:pPr>
            <a:r>
              <a:rPr lang="en-US" altLang="en-US" dirty="0" smtClean="0"/>
              <a:t>No cold water baths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mtClean="0"/>
              <a:t>Febrile Seizures</a:t>
            </a:r>
          </a:p>
        </p:txBody>
      </p:sp>
      <p:sp>
        <p:nvSpPr>
          <p:cNvPr id="10240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90600" y="1924050"/>
            <a:ext cx="7086600" cy="3733800"/>
          </a:xfrm>
        </p:spPr>
        <p:txBody>
          <a:bodyPr/>
          <a:lstStyle/>
          <a:p>
            <a:r>
              <a:rPr lang="en-US" altLang="en-US" smtClean="0"/>
              <a:t>common in children 6 months to 6 years</a:t>
            </a:r>
          </a:p>
          <a:p>
            <a:r>
              <a:rPr lang="en-US" altLang="en-US" smtClean="0"/>
              <a:t>most caused by high fever</a:t>
            </a:r>
          </a:p>
          <a:p>
            <a:r>
              <a:rPr lang="en-US" altLang="en-US" smtClean="0"/>
              <a:t>hx of infection</a:t>
            </a:r>
          </a:p>
          <a:p>
            <a:r>
              <a:rPr lang="en-US" altLang="en-US" smtClean="0"/>
              <a:t>generalized grand mal seizure</a:t>
            </a:r>
          </a:p>
          <a:p>
            <a:r>
              <a:rPr lang="en-US" altLang="en-US" smtClean="0"/>
              <a:t>less than 15 minutes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229600" cy="54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2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6" y="1143000"/>
            <a:ext cx="8234363" cy="54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79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algn="ctr"/>
            <a:r>
              <a:rPr lang="en-US" altLang="en-US" sz="3000" b="1" smtClean="0"/>
              <a:t>General Principles of Pediatric Trauma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51260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dirty="0" smtClean="0"/>
              <a:t>Priorities are similar to adults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800" dirty="0" smtClean="0"/>
              <a:t>All roads lead to the A-B-C (D-E)’s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800" dirty="0" smtClean="0"/>
              <a:t>Start with “A”, not the most obvious</a:t>
            </a:r>
          </a:p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dirty="0" smtClean="0"/>
              <a:t>Children have certain key differences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800" i="1" dirty="0" smtClean="0"/>
              <a:t>Different energy transfer due to size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800" i="1" dirty="0" smtClean="0"/>
              <a:t>Metabolism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800" i="1" dirty="0" smtClean="0"/>
              <a:t>Ability to respond to words &amp; give history</a:t>
            </a:r>
          </a:p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dirty="0" smtClean="0"/>
              <a:t>History of accident may be critical in determining intervention plan</a:t>
            </a:r>
          </a:p>
          <a:p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altLang="en-US" smtClean="0"/>
              <a:t>Treatment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45038"/>
          </a:xfrm>
        </p:spPr>
        <p:txBody>
          <a:bodyPr/>
          <a:lstStyle/>
          <a:p>
            <a:r>
              <a:rPr lang="en-US" altLang="en-US" smtClean="0"/>
              <a:t>ABC’s</a:t>
            </a:r>
          </a:p>
          <a:p>
            <a:r>
              <a:rPr lang="en-US" altLang="en-US" smtClean="0"/>
              <a:t>protect patient</a:t>
            </a:r>
          </a:p>
          <a:p>
            <a:r>
              <a:rPr lang="en-US" altLang="en-US" smtClean="0"/>
              <a:t>recovery position</a:t>
            </a:r>
          </a:p>
          <a:p>
            <a:r>
              <a:rPr lang="en-US" altLang="en-US" smtClean="0"/>
              <a:t>high flow oxygen</a:t>
            </a:r>
          </a:p>
          <a:p>
            <a:r>
              <a:rPr lang="en-US" altLang="en-US" smtClean="0"/>
              <a:t>suction</a:t>
            </a:r>
          </a:p>
          <a:p>
            <a:r>
              <a:rPr lang="en-US" altLang="en-US" u="sng" smtClean="0"/>
              <a:t>passive</a:t>
            </a:r>
            <a:r>
              <a:rPr lang="en-US" altLang="en-US" smtClean="0"/>
              <a:t> cooling measures</a:t>
            </a:r>
          </a:p>
          <a:p>
            <a:r>
              <a:rPr lang="en-US" altLang="en-US" smtClean="0"/>
              <a:t>transport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49530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Tatalaksana</a:t>
            </a:r>
            <a:r>
              <a:rPr lang="en-US" dirty="0" smtClean="0"/>
              <a:t> </a:t>
            </a:r>
            <a:r>
              <a:rPr lang="en-US" dirty="0" err="1" smtClean="0"/>
              <a:t>Kejang</a:t>
            </a:r>
            <a:endParaRPr lang="en-US" dirty="0"/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477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altLang="en-US" smtClean="0"/>
              <a:t>Dehydration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45038"/>
          </a:xfrm>
        </p:spPr>
        <p:txBody>
          <a:bodyPr/>
          <a:lstStyle/>
          <a:p>
            <a:r>
              <a:rPr lang="en-US" altLang="en-US" smtClean="0"/>
              <a:t>Dry lips and gums</a:t>
            </a:r>
          </a:p>
          <a:p>
            <a:r>
              <a:rPr lang="en-US" altLang="en-US" smtClean="0"/>
              <a:t>Fewer wet diapers</a:t>
            </a:r>
          </a:p>
          <a:p>
            <a:r>
              <a:rPr lang="en-US" altLang="en-US" smtClean="0"/>
              <a:t>Sunken eyes </a:t>
            </a:r>
          </a:p>
          <a:p>
            <a:r>
              <a:rPr lang="en-US" altLang="en-US" smtClean="0"/>
              <a:t>Poor skin turgor</a:t>
            </a:r>
          </a:p>
          <a:p>
            <a:r>
              <a:rPr lang="en-US" altLang="en-US" smtClean="0"/>
              <a:t>Sleepy or irritable</a:t>
            </a:r>
          </a:p>
          <a:p>
            <a:r>
              <a:rPr lang="en-US" altLang="en-US" smtClean="0"/>
              <a:t>Sunken fontanels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Tatalaksana</a:t>
            </a:r>
            <a:r>
              <a:rPr lang="en-US" dirty="0" smtClean="0"/>
              <a:t> </a:t>
            </a:r>
            <a:r>
              <a:rPr lang="en-US" dirty="0" err="1" smtClean="0"/>
              <a:t>dehidrasi</a:t>
            </a:r>
            <a:r>
              <a:rPr lang="en-US" dirty="0" smtClean="0"/>
              <a:t> </a:t>
            </a:r>
            <a:r>
              <a:rPr lang="en-US" dirty="0" err="1" smtClean="0"/>
              <a:t>berat</a:t>
            </a:r>
            <a:endParaRPr lang="en-US" dirty="0"/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543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71488" y="630238"/>
            <a:ext cx="8229600" cy="588962"/>
          </a:xfrm>
        </p:spPr>
        <p:txBody>
          <a:bodyPr/>
          <a:lstStyle/>
          <a:p>
            <a:r>
              <a:rPr lang="en-US" altLang="en-US" smtClean="0"/>
              <a:t>Masalah Pernafasan pada Anak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47800"/>
            <a:ext cx="825817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smtClean="0"/>
              <a:t>Airway Obstruction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771650"/>
            <a:ext cx="6705600" cy="44005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mtClean="0"/>
              <a:t>Croup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mtClean="0"/>
              <a:t>An infection of the airway below the level of the vocal cords, caused by a virus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mtClean="0"/>
              <a:t>Epiglottitis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mtClean="0"/>
              <a:t>Infection of the soft tissue in the area above the vocal cords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altLang="en-US" smtClean="0"/>
              <a:t>Foreign body aspiration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066800"/>
          </a:xfrm>
        </p:spPr>
        <p:txBody>
          <a:bodyPr/>
          <a:lstStyle/>
          <a:p>
            <a:pPr algn="ctr"/>
            <a:r>
              <a:rPr lang="en-US" altLang="en-US" b="1" smtClean="0"/>
              <a:t>Croup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3638"/>
          </a:xfrm>
        </p:spPr>
        <p:txBody>
          <a:bodyPr/>
          <a:lstStyle/>
          <a:p>
            <a:r>
              <a:rPr lang="en-US" altLang="en-US" smtClean="0"/>
              <a:t>barking cough</a:t>
            </a:r>
          </a:p>
          <a:p>
            <a:r>
              <a:rPr lang="en-US" altLang="en-US" smtClean="0"/>
              <a:t>stridor</a:t>
            </a:r>
          </a:p>
          <a:p>
            <a:r>
              <a:rPr lang="en-US" altLang="en-US" smtClean="0"/>
              <a:t>wheezing</a:t>
            </a:r>
          </a:p>
          <a:p>
            <a:r>
              <a:rPr lang="en-US" altLang="en-US" smtClean="0"/>
              <a:t>rales</a:t>
            </a:r>
          </a:p>
          <a:p>
            <a:r>
              <a:rPr lang="en-US" altLang="en-US" smtClean="0"/>
              <a:t>accessory muscle use</a:t>
            </a:r>
          </a:p>
          <a:p>
            <a:r>
              <a:rPr lang="en-US" altLang="en-US" smtClean="0"/>
              <a:t>nasal flaring</a:t>
            </a:r>
          </a:p>
          <a:p>
            <a:r>
              <a:rPr lang="en-US" altLang="en-US" smtClean="0"/>
              <a:t>grunting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altLang="en-US" b="1" smtClean="0"/>
              <a:t>Epiglottitis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324350"/>
          </a:xfrm>
        </p:spPr>
        <p:txBody>
          <a:bodyPr/>
          <a:lstStyle/>
          <a:p>
            <a:r>
              <a:rPr lang="en-US" altLang="en-US" sz="3600" smtClean="0"/>
              <a:t>severe dyspnea</a:t>
            </a:r>
          </a:p>
          <a:p>
            <a:r>
              <a:rPr lang="en-US" altLang="en-US" sz="3600" smtClean="0"/>
              <a:t>stridor</a:t>
            </a:r>
          </a:p>
          <a:p>
            <a:r>
              <a:rPr lang="en-US" altLang="en-US" sz="3600" smtClean="0"/>
              <a:t>inability to swallow </a:t>
            </a:r>
          </a:p>
          <a:p>
            <a:r>
              <a:rPr lang="en-US" altLang="en-US" sz="3600" smtClean="0"/>
              <a:t>fever</a:t>
            </a:r>
          </a:p>
          <a:p>
            <a:r>
              <a:rPr lang="en-US" altLang="en-US" sz="3600" smtClean="0"/>
              <a:t>tripod position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pPr algn="ctr"/>
            <a:r>
              <a:rPr lang="en-US" altLang="en-US" b="1" smtClean="0"/>
              <a:t>Foreign body aspiration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1650"/>
            <a:ext cx="3581400" cy="4114800"/>
          </a:xfrm>
        </p:spPr>
        <p:txBody>
          <a:bodyPr/>
          <a:lstStyle/>
          <a:p>
            <a:r>
              <a:rPr lang="en-US" altLang="en-US" sz="3000" smtClean="0"/>
              <a:t>Partial Blockage</a:t>
            </a:r>
          </a:p>
          <a:p>
            <a:pPr lvl="1"/>
            <a:r>
              <a:rPr lang="en-US" altLang="en-US" sz="3200" smtClean="0">
                <a:solidFill>
                  <a:srgbClr val="000099"/>
                </a:solidFill>
              </a:rPr>
              <a:t>coughing</a:t>
            </a:r>
          </a:p>
          <a:p>
            <a:pPr lvl="1"/>
            <a:r>
              <a:rPr lang="en-US" altLang="en-US" sz="3200" smtClean="0">
                <a:solidFill>
                  <a:srgbClr val="000099"/>
                </a:solidFill>
              </a:rPr>
              <a:t>accessory muscle use	</a:t>
            </a:r>
          </a:p>
          <a:p>
            <a:pPr lvl="1"/>
            <a:r>
              <a:rPr lang="en-US" altLang="en-US" sz="3200" smtClean="0">
                <a:solidFill>
                  <a:srgbClr val="000099"/>
                </a:solidFill>
              </a:rPr>
              <a:t>nasal flaring</a:t>
            </a:r>
          </a:p>
          <a:p>
            <a:pPr lvl="1"/>
            <a:r>
              <a:rPr lang="en-US" altLang="en-US" sz="3200" smtClean="0">
                <a:solidFill>
                  <a:srgbClr val="000099"/>
                </a:solidFill>
              </a:rPr>
              <a:t>wheezing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724400" y="1828800"/>
            <a:ext cx="396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Arial" pitchFamily="34" charset="0"/>
              <a:buChar char="•"/>
              <a:defRPr/>
            </a:pPr>
            <a:r>
              <a:rPr lang="en-US" sz="3000" dirty="0">
                <a:latin typeface="+mn-lt"/>
              </a:rPr>
              <a:t>Complete Blockage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-"/>
              <a:defRPr/>
            </a:pPr>
            <a:r>
              <a:rPr lang="en-US" sz="3000" dirty="0">
                <a:solidFill>
                  <a:srgbClr val="000099"/>
                </a:solidFill>
                <a:latin typeface="+mn-lt"/>
              </a:rPr>
              <a:t>no sound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-"/>
              <a:defRPr/>
            </a:pPr>
            <a:r>
              <a:rPr lang="en-US" sz="3000" dirty="0">
                <a:solidFill>
                  <a:srgbClr val="000099"/>
                </a:solidFill>
                <a:latin typeface="+mn-lt"/>
              </a:rPr>
              <a:t>no cry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-"/>
              <a:defRPr/>
            </a:pPr>
            <a:r>
              <a:rPr lang="en-US" sz="3000" dirty="0" err="1">
                <a:solidFill>
                  <a:srgbClr val="000099"/>
                </a:solidFill>
                <a:latin typeface="+mn-lt"/>
              </a:rPr>
              <a:t>stridor</a:t>
            </a:r>
            <a:endParaRPr lang="en-US" sz="3000" dirty="0">
              <a:solidFill>
                <a:srgbClr val="000099"/>
              </a:solidFill>
              <a:latin typeface="+mn-lt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-"/>
              <a:defRPr/>
            </a:pPr>
            <a:r>
              <a:rPr lang="en-US" sz="3000" dirty="0">
                <a:solidFill>
                  <a:srgbClr val="000099"/>
                </a:solidFill>
                <a:latin typeface="+mn-lt"/>
              </a:rPr>
              <a:t>cyanosis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-"/>
              <a:defRPr/>
            </a:pPr>
            <a:r>
              <a:rPr lang="en-US" sz="3000" dirty="0">
                <a:solidFill>
                  <a:srgbClr val="000099"/>
                </a:solidFill>
                <a:latin typeface="+mn-lt"/>
              </a:rPr>
              <a:t>loss of consciousness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066800"/>
          </a:xfrm>
        </p:spPr>
        <p:txBody>
          <a:bodyPr/>
          <a:lstStyle/>
          <a:p>
            <a:pPr algn="ctr"/>
            <a:r>
              <a:rPr lang="en-US" altLang="en-US" b="1" smtClean="0"/>
              <a:t>Treatment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324350"/>
          </a:xfrm>
        </p:spPr>
        <p:txBody>
          <a:bodyPr/>
          <a:lstStyle/>
          <a:p>
            <a:r>
              <a:rPr lang="en-US" altLang="en-US" sz="3600" smtClean="0"/>
              <a:t>ABC’s</a:t>
            </a:r>
          </a:p>
          <a:p>
            <a:r>
              <a:rPr lang="en-US" altLang="en-US" sz="3600" smtClean="0"/>
              <a:t>high flow oxygen </a:t>
            </a:r>
          </a:p>
          <a:p>
            <a:r>
              <a:rPr lang="en-US" altLang="en-US" sz="3600" smtClean="0"/>
              <a:t>position of comfort</a:t>
            </a:r>
          </a:p>
          <a:p>
            <a:pPr>
              <a:buFont typeface="Monotype Sorts" pitchFamily="2" charset="2"/>
              <a:buNone/>
            </a:pPr>
            <a:endParaRPr lang="en-US" altLang="en-US" smtClean="0"/>
          </a:p>
          <a:p>
            <a:pPr>
              <a:buFont typeface="Monotype Sorts" pitchFamily="2" charset="2"/>
              <a:buNone/>
            </a:pPr>
            <a:r>
              <a:rPr lang="en-US" altLang="en-US" u="sng" smtClean="0"/>
              <a:t>do not </a:t>
            </a:r>
            <a:r>
              <a:rPr lang="en-US" altLang="en-US" smtClean="0"/>
              <a:t>attempt to visualize the throat!</a:t>
            </a:r>
          </a:p>
          <a:p>
            <a:pPr>
              <a:buFont typeface="Monotype Sorts" pitchFamily="2" charset="2"/>
              <a:buNone/>
            </a:pPr>
            <a:endParaRPr lang="en-US" altLang="en-US" smtClean="0"/>
          </a:p>
          <a:p>
            <a:pPr>
              <a:buFont typeface="Monotype Sorts" pitchFamily="2" charset="2"/>
              <a:buNone/>
            </a:pPr>
            <a:r>
              <a:rPr lang="en-US" altLang="en-US" u="sng" smtClean="0"/>
              <a:t>do not </a:t>
            </a:r>
            <a:r>
              <a:rPr lang="en-US" altLang="en-US" smtClean="0"/>
              <a:t>put anything into patient’s mouth.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algn="ctr"/>
            <a:r>
              <a:rPr lang="en-US" altLang="en-US" smtClean="0"/>
              <a:t>Physical Differences</a:t>
            </a:r>
          </a:p>
        </p:txBody>
      </p:sp>
      <p:sp>
        <p:nvSpPr>
          <p:cNvPr id="59395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038"/>
          </a:xfrm>
        </p:spPr>
        <p:txBody>
          <a:bodyPr/>
          <a:lstStyle/>
          <a:p>
            <a:pPr eaLnBrk="1" hangingPunct="1">
              <a:buSzPct val="75000"/>
            </a:pPr>
            <a:r>
              <a:rPr lang="en-US" altLang="en-US" u="sng" dirty="0" smtClean="0"/>
              <a:t>HEAD</a:t>
            </a:r>
            <a:r>
              <a:rPr lang="en-US" altLang="en-US" dirty="0" smtClean="0"/>
              <a:t> is Larger</a:t>
            </a:r>
            <a:endParaRPr lang="en-US" altLang="en-US" b="1" u="sng" dirty="0" smtClean="0"/>
          </a:p>
          <a:p>
            <a:pPr lvl="1" eaLnBrk="1" hangingPunct="1">
              <a:spcBef>
                <a:spcPct val="0"/>
              </a:spcBef>
              <a:buFont typeface="Times New Roman CE" panose="02020603050405020304" pitchFamily="18" charset="0"/>
              <a:buChar char="•"/>
            </a:pPr>
            <a:r>
              <a:rPr lang="en-US" altLang="en-US" dirty="0" smtClean="0"/>
              <a:t>Brain injury increased during impacts</a:t>
            </a:r>
          </a:p>
          <a:p>
            <a:pPr lvl="1" eaLnBrk="1" hangingPunct="1">
              <a:spcBef>
                <a:spcPct val="0"/>
              </a:spcBef>
              <a:buFont typeface="Times New Roman CE" panose="02020603050405020304" pitchFamily="18" charset="0"/>
              <a:buChar char="•"/>
            </a:pPr>
            <a:r>
              <a:rPr lang="en-US" altLang="en-US" dirty="0" smtClean="0"/>
              <a:t>More leverage on neck</a:t>
            </a:r>
          </a:p>
          <a:p>
            <a:pPr lvl="1" eaLnBrk="1" hangingPunct="1">
              <a:spcBef>
                <a:spcPct val="0"/>
              </a:spcBef>
              <a:buFont typeface="Times New Roman CE" panose="02020603050405020304" pitchFamily="18" charset="0"/>
              <a:buChar char="•"/>
            </a:pPr>
            <a:r>
              <a:rPr lang="en-US" altLang="en-US" dirty="0" smtClean="0"/>
              <a:t>Occiput forces neck into flexion while lying flat</a:t>
            </a:r>
          </a:p>
          <a:p>
            <a:pPr lvl="2" eaLnBrk="1" hangingPunct="1">
              <a:spcBef>
                <a:spcPct val="0"/>
              </a:spcBef>
              <a:buSzPct val="75000"/>
              <a:buFont typeface="Times New Roman CE" panose="02020603050405020304" pitchFamily="18" charset="0"/>
              <a:buChar char="•"/>
            </a:pPr>
            <a:r>
              <a:rPr lang="en-US" altLang="en-US" dirty="0" smtClean="0"/>
              <a:t>Airway tends to buckle &amp; close on adult spine board without proper shoulder support</a:t>
            </a:r>
          </a:p>
          <a:p>
            <a:pPr lvl="2" eaLnBrk="1" hangingPunct="1">
              <a:spcBef>
                <a:spcPct val="0"/>
              </a:spcBef>
              <a:buSzPct val="75000"/>
              <a:buFont typeface="Wingdings 2" panose="05020102010507070707" pitchFamily="18" charset="2"/>
              <a:buNone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buSzPct val="75000"/>
            </a:pPr>
            <a:r>
              <a:rPr lang="en-US" altLang="en-US" u="sng" dirty="0" smtClean="0"/>
              <a:t>NECK</a:t>
            </a:r>
            <a:r>
              <a:rPr lang="en-US" altLang="en-US" dirty="0" smtClean="0"/>
              <a:t> is Shorter</a:t>
            </a:r>
            <a:endParaRPr lang="en-US" altLang="en-US" b="1" u="sng" dirty="0" smtClean="0"/>
          </a:p>
          <a:p>
            <a:pPr lvl="1" eaLnBrk="1" hangingPunct="1">
              <a:spcBef>
                <a:spcPct val="0"/>
              </a:spcBef>
              <a:buSzPct val="75000"/>
              <a:buFontTx/>
              <a:buChar char="•"/>
            </a:pPr>
            <a:r>
              <a:rPr lang="en-US" altLang="en-US" dirty="0" smtClean="0"/>
              <a:t>Causes different injury patterns</a:t>
            </a:r>
          </a:p>
          <a:p>
            <a:pPr lvl="1" eaLnBrk="1" hangingPunct="1">
              <a:spcBef>
                <a:spcPct val="0"/>
              </a:spcBef>
              <a:buSzPct val="75000"/>
              <a:buFontTx/>
              <a:buChar char="•"/>
            </a:pPr>
            <a:r>
              <a:rPr lang="en-US" altLang="en-US" dirty="0" smtClean="0"/>
              <a:t>C2-C4 more common injuries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533400"/>
          </a:xfrm>
        </p:spPr>
        <p:txBody>
          <a:bodyPr/>
          <a:lstStyle/>
          <a:p>
            <a:pPr algn="ctr"/>
            <a:r>
              <a:rPr lang="en-US" altLang="en-US" b="1" smtClean="0"/>
              <a:t>Asthma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324350"/>
          </a:xfrm>
        </p:spPr>
        <p:txBody>
          <a:bodyPr/>
          <a:lstStyle/>
          <a:p>
            <a:r>
              <a:rPr lang="en-US" altLang="en-US" sz="3600" dirty="0" smtClean="0"/>
              <a:t>dyspnea</a:t>
            </a:r>
          </a:p>
          <a:p>
            <a:r>
              <a:rPr lang="en-US" altLang="en-US" sz="3600" dirty="0" smtClean="0"/>
              <a:t>wheezing</a:t>
            </a:r>
          </a:p>
          <a:p>
            <a:r>
              <a:rPr lang="en-US" altLang="en-US" sz="3600" dirty="0" smtClean="0"/>
              <a:t>accessory muscle use</a:t>
            </a:r>
          </a:p>
          <a:p>
            <a:r>
              <a:rPr lang="en-US" altLang="en-US" sz="3600" dirty="0" smtClean="0"/>
              <a:t>nasal flaring</a:t>
            </a:r>
          </a:p>
          <a:p>
            <a:r>
              <a:rPr lang="en-US" altLang="en-US" sz="3600" dirty="0" smtClean="0"/>
              <a:t>respiratory rate-observe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/>
          <a:lstStyle/>
          <a:p>
            <a:pPr algn="ctr"/>
            <a:r>
              <a:rPr lang="en-US" altLang="en-US" smtClean="0"/>
              <a:t>Treatment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r>
              <a:rPr lang="en-US" altLang="en-US" sz="3600" smtClean="0"/>
              <a:t>ABC’s</a:t>
            </a:r>
          </a:p>
          <a:p>
            <a:r>
              <a:rPr lang="en-US" altLang="en-US" sz="3600" smtClean="0"/>
              <a:t>high flow oxygen</a:t>
            </a:r>
          </a:p>
          <a:p>
            <a:r>
              <a:rPr lang="en-US" altLang="en-US" sz="3600" smtClean="0"/>
              <a:t>position of comfort</a:t>
            </a:r>
          </a:p>
          <a:p>
            <a:r>
              <a:rPr lang="en-US" altLang="en-US" sz="3600" smtClean="0"/>
              <a:t>transport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636587"/>
          </a:xfrm>
        </p:spPr>
        <p:txBody>
          <a:bodyPr/>
          <a:lstStyle/>
          <a:p>
            <a:pPr algn="ctr"/>
            <a:r>
              <a:rPr lang="en-US" altLang="en-US" smtClean="0"/>
              <a:t>Tata Laksana Jalan Napas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59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2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4676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458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724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609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Tatalaksana</a:t>
            </a:r>
            <a:r>
              <a:rPr lang="en-US" dirty="0" smtClean="0"/>
              <a:t> </a:t>
            </a:r>
            <a:r>
              <a:rPr lang="en-US" dirty="0" err="1" smtClean="0"/>
              <a:t>Bayi</a:t>
            </a:r>
            <a:r>
              <a:rPr lang="en-US" dirty="0" smtClean="0"/>
              <a:t> </a:t>
            </a:r>
            <a:r>
              <a:rPr lang="en-US" dirty="0" err="1" smtClean="0"/>
              <a:t>Tersedak</a:t>
            </a:r>
            <a:r>
              <a:rPr lang="en-US" dirty="0" smtClean="0"/>
              <a:t> &lt; 1 </a:t>
            </a:r>
            <a:r>
              <a:rPr lang="en-US" dirty="0" err="1" smtClean="0"/>
              <a:t>tahun</a:t>
            </a:r>
            <a:endParaRPr lang="en-US" dirty="0"/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086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1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447675" y="685800"/>
            <a:ext cx="8229600" cy="685800"/>
          </a:xfrm>
        </p:spPr>
        <p:txBody>
          <a:bodyPr/>
          <a:lstStyle/>
          <a:p>
            <a:pPr algn="ctr"/>
            <a:r>
              <a:rPr lang="en-US" altLang="en-US" sz="3000" smtClean="0"/>
              <a:t>TATALAKSANA TERSEDAK USIA &gt; 1 TAHUN</a:t>
            </a: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5438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6397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Tatalaksana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sadar</a:t>
            </a:r>
            <a:endParaRPr lang="en-US" dirty="0"/>
          </a:p>
        </p:txBody>
      </p:sp>
      <p:pic>
        <p:nvPicPr>
          <p:cNvPr id="132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553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/>
            <a:r>
              <a:rPr lang="en-US" altLang="en-US" b="1" smtClean="0"/>
              <a:t>Poisoning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010400" cy="3962400"/>
          </a:xfrm>
        </p:spPr>
        <p:txBody>
          <a:bodyPr/>
          <a:lstStyle/>
          <a:p>
            <a:r>
              <a:rPr lang="en-US" altLang="en-US" sz="3000" smtClean="0"/>
              <a:t>Poisoning is common in children</a:t>
            </a:r>
          </a:p>
          <a:p>
            <a:r>
              <a:rPr lang="en-US" altLang="en-US" sz="3000" smtClean="0"/>
              <a:t>Ask specific questions of caregivers</a:t>
            </a:r>
          </a:p>
          <a:p>
            <a:r>
              <a:rPr lang="en-US" altLang="en-US" sz="3000" smtClean="0"/>
              <a:t>Focus on the ABCs</a:t>
            </a:r>
          </a:p>
          <a:p>
            <a:r>
              <a:rPr lang="en-US" altLang="en-US" sz="3000" smtClean="0"/>
              <a:t>Give oxygen</a:t>
            </a:r>
          </a:p>
          <a:p>
            <a:r>
              <a:rPr lang="en-US" altLang="en-US" sz="3000" smtClean="0"/>
              <a:t>Provide transport</a:t>
            </a:r>
          </a:p>
          <a:p>
            <a:r>
              <a:rPr lang="en-US" altLang="en-US" sz="3000" smtClean="0"/>
              <a:t>Child’s condition could change at any time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algn="ctr"/>
            <a:r>
              <a:rPr lang="en-US" altLang="en-US" smtClean="0"/>
              <a:t>Physical Differences </a:t>
            </a:r>
            <a:r>
              <a:rPr lang="en-US" altLang="en-US" sz="2500" smtClean="0"/>
              <a:t>(Cont’d)</a:t>
            </a:r>
          </a:p>
        </p:txBody>
      </p:sp>
      <p:sp>
        <p:nvSpPr>
          <p:cNvPr id="60419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0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sz="2500" u="sng" dirty="0" smtClean="0"/>
              <a:t>CHEST</a:t>
            </a:r>
            <a:r>
              <a:rPr lang="en-US" altLang="en-US" sz="2500" dirty="0" smtClean="0"/>
              <a:t> More Pliable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Pulmonary contusion more likely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Diaphragm motion essential for ventilation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Energy transmitted to chest organs</a:t>
            </a:r>
          </a:p>
          <a:p>
            <a:pPr lvl="1" eaLnBrk="1" hangingPunct="1">
              <a:lnSpc>
                <a:spcPct val="90000"/>
              </a:lnSpc>
              <a:buSzPct val="75000"/>
              <a:buFont typeface="Georgia" panose="02040502050405020303" pitchFamily="18" charset="0"/>
              <a:buNone/>
            </a:pPr>
            <a:endParaRPr lang="en-US" altLang="en-US" sz="2500" dirty="0" smtClean="0"/>
          </a:p>
          <a:p>
            <a:pPr eaLnBrk="1" hangingPunct="1">
              <a:lnSpc>
                <a:spcPct val="90000"/>
              </a:lnSpc>
              <a:buSzPct val="75000"/>
            </a:pPr>
            <a:r>
              <a:rPr lang="en-US" altLang="en-US" sz="2500" u="sng" dirty="0" smtClean="0"/>
              <a:t>ABDOMINAL ORGANS</a:t>
            </a:r>
            <a:r>
              <a:rPr lang="en-US" altLang="en-US" sz="2500" dirty="0" smtClean="0"/>
              <a:t> Less Protection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Liver not covered by the rib cage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Less abdominal wall muscle mass</a:t>
            </a:r>
          </a:p>
          <a:p>
            <a:pPr lvl="1" eaLnBrk="1" hangingPunct="1">
              <a:lnSpc>
                <a:spcPct val="90000"/>
              </a:lnSpc>
              <a:buSzPct val="75000"/>
              <a:buFontTx/>
              <a:buChar char="•"/>
            </a:pPr>
            <a:r>
              <a:rPr lang="en-US" altLang="en-US" sz="2500" dirty="0" smtClean="0"/>
              <a:t>Less </a:t>
            </a:r>
            <a:r>
              <a:rPr lang="en-US" altLang="en-US" sz="2500" dirty="0" err="1" smtClean="0"/>
              <a:t>subcutaneus</a:t>
            </a:r>
            <a:r>
              <a:rPr lang="en-US" altLang="en-US" sz="2500" dirty="0" smtClean="0"/>
              <a:t> tissue to absorb energy</a:t>
            </a:r>
          </a:p>
          <a:p>
            <a:pPr>
              <a:buFont typeface="Georgia" panose="02040502050405020303" pitchFamily="18" charset="0"/>
              <a:buNone/>
            </a:pPr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b="1" smtClean="0"/>
              <a:t>Sudden Infant Death Syndrome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838200"/>
          </a:xfrm>
        </p:spPr>
        <p:txBody>
          <a:bodyPr/>
          <a:lstStyle/>
          <a:p>
            <a:pPr algn="ctr"/>
            <a:r>
              <a:rPr lang="en-US" altLang="en-US" b="1" smtClean="0"/>
              <a:t>SIDS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24350"/>
          </a:xfrm>
        </p:spPr>
        <p:txBody>
          <a:bodyPr/>
          <a:lstStyle/>
          <a:p>
            <a:r>
              <a:rPr lang="en-US" altLang="en-US" sz="3600" smtClean="0"/>
              <a:t>Definition - unexplained death of an apparently healthy infant.</a:t>
            </a:r>
          </a:p>
          <a:p>
            <a:r>
              <a:rPr lang="en-US" altLang="en-US" sz="3600" smtClean="0"/>
              <a:t>7500+ cases per year in U.S.</a:t>
            </a:r>
          </a:p>
          <a:p>
            <a:r>
              <a:rPr lang="en-US" altLang="en-US" sz="3600" smtClean="0"/>
              <a:t>Leading cause of death in infants &lt;1 year old</a:t>
            </a:r>
          </a:p>
          <a:p>
            <a:r>
              <a:rPr lang="en-US" altLang="en-US" sz="3600" smtClean="0"/>
              <a:t>more cases in winter months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r>
              <a:rPr lang="en-US" altLang="en-US" smtClean="0"/>
              <a:t>Sudden Infant Death Syndrome (SIDS)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533650"/>
            <a:ext cx="6781800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Several known risk factors: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z="2400" smtClean="0"/>
              <a:t>Mother younger than 20 years old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z="2400" smtClean="0"/>
              <a:t>Mother smoked during pregnancy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z="2400" smtClean="0"/>
              <a:t>Low birth weight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z="2400" smtClean="0"/>
              <a:t>Putting babies to sleep on stomach</a:t>
            </a:r>
          </a:p>
          <a:p>
            <a:pPr lvl="1">
              <a:lnSpc>
                <a:spcPct val="90000"/>
              </a:lnSpc>
              <a:spcBef>
                <a:spcPct val="25000"/>
              </a:spcBef>
            </a:pPr>
            <a:r>
              <a:rPr lang="en-US" altLang="en-US" sz="2400" smtClean="0"/>
              <a:t>Siblings of SIDS babies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mtClean="0"/>
              <a:t>Tasks at Scene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209800"/>
            <a:ext cx="6248400" cy="2438400"/>
          </a:xfrm>
        </p:spPr>
        <p:txBody>
          <a:bodyPr/>
          <a:lstStyle/>
          <a:p>
            <a:r>
              <a:rPr lang="en-US" altLang="en-US" smtClean="0"/>
              <a:t>Assess and manage patient</a:t>
            </a:r>
          </a:p>
          <a:p>
            <a:r>
              <a:rPr lang="en-US" altLang="en-US" smtClean="0"/>
              <a:t>Communicate with and support the family</a:t>
            </a:r>
          </a:p>
          <a:p>
            <a:r>
              <a:rPr lang="en-US" altLang="en-US" smtClean="0"/>
              <a:t>Assess the scene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524000"/>
          </a:xfrm>
        </p:spPr>
        <p:txBody>
          <a:bodyPr/>
          <a:lstStyle/>
          <a:p>
            <a:r>
              <a:rPr lang="en-US" altLang="en-US" smtClean="0"/>
              <a:t>Assessment and Management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 dirty="0" smtClean="0"/>
              <a:t>Diagnosis of exclusion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Can be other causes of condition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Regardless of cause, TX is same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Infant may have signs of postmortem changes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It is ok to work up an obviously dead baby</a:t>
            </a:r>
          </a:p>
          <a:p>
            <a:pPr>
              <a:lnSpc>
                <a:spcPct val="90000"/>
              </a:lnSpc>
            </a:pPr>
            <a:r>
              <a:rPr lang="en-US" altLang="en-US" sz="3000" dirty="0" smtClean="0"/>
              <a:t>If no postmortem changes, begin CPR immediately</a:t>
            </a: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pPr algn="ctr"/>
            <a:r>
              <a:rPr lang="en-US" altLang="en-US" sz="3200" b="1" smtClean="0"/>
              <a:t>Communication and Support of Family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3733800"/>
          </a:xfrm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altLang="en-US" sz="3000" dirty="0" smtClean="0"/>
              <a:t>The death of child is very stressful for the family</a:t>
            </a:r>
          </a:p>
          <a:p>
            <a:pPr>
              <a:spcBef>
                <a:spcPct val="15000"/>
              </a:spcBef>
            </a:pPr>
            <a:r>
              <a:rPr lang="en-US" altLang="en-US" sz="3000" dirty="0" smtClean="0"/>
              <a:t>Parents guilt is overwhelming</a:t>
            </a:r>
          </a:p>
          <a:p>
            <a:pPr>
              <a:spcBef>
                <a:spcPct val="15000"/>
              </a:spcBef>
            </a:pPr>
            <a:r>
              <a:rPr lang="en-US" altLang="en-US" sz="3000" dirty="0" smtClean="0"/>
              <a:t>Provide support in whatever ways you can</a:t>
            </a:r>
          </a:p>
          <a:p>
            <a:pPr>
              <a:spcBef>
                <a:spcPct val="15000"/>
              </a:spcBef>
            </a:pPr>
            <a:r>
              <a:rPr lang="en-US" altLang="en-US" sz="3000" dirty="0" smtClean="0"/>
              <a:t>IT IS NOT YOUR PLACE TO JUDGE</a:t>
            </a:r>
          </a:p>
          <a:p>
            <a:pPr>
              <a:spcBef>
                <a:spcPct val="15000"/>
              </a:spcBef>
            </a:pPr>
            <a:r>
              <a:rPr lang="en-US" altLang="en-US" sz="3000" dirty="0" smtClean="0"/>
              <a:t>Use the infant’s name </a:t>
            </a:r>
          </a:p>
          <a:p>
            <a:pPr>
              <a:spcBef>
                <a:spcPct val="15000"/>
              </a:spcBef>
            </a:pPr>
            <a:r>
              <a:rPr lang="en-US" altLang="en-US" sz="3000" dirty="0" smtClean="0"/>
              <a:t>Allow family time with the infant</a:t>
            </a: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mtClean="0"/>
              <a:t>Scene Assessment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124200"/>
          </a:xfrm>
        </p:spPr>
        <p:txBody>
          <a:bodyPr/>
          <a:lstStyle/>
          <a:p>
            <a:r>
              <a:rPr lang="en-US" altLang="en-US" smtClean="0"/>
              <a:t>Inspect the environment, noting:</a:t>
            </a:r>
          </a:p>
          <a:p>
            <a:pPr lvl="1"/>
            <a:r>
              <a:rPr lang="en-US" altLang="en-US" smtClean="0"/>
              <a:t>Signs of illness, including medications</a:t>
            </a:r>
          </a:p>
          <a:p>
            <a:pPr lvl="1"/>
            <a:r>
              <a:rPr lang="en-US" altLang="en-US" smtClean="0"/>
              <a:t>General condition of the house</a:t>
            </a:r>
          </a:p>
          <a:p>
            <a:pPr lvl="1"/>
            <a:r>
              <a:rPr lang="en-US" altLang="en-US" smtClean="0"/>
              <a:t>Family interaction</a:t>
            </a:r>
          </a:p>
          <a:p>
            <a:pPr lvl="1"/>
            <a:r>
              <a:rPr lang="en-US" altLang="en-US" smtClean="0"/>
              <a:t>Site where infant was discovered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RESUSITASI NEONATUS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1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3"/>
    </mc:Choice>
    <mc:Fallback>
      <p:transition spd="slow" advTm="1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Penilaian bayi baru lahir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25780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fi-FI" altLang="en-US" sz="2000" b="1" dirty="0" smtClean="0"/>
          </a:p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i-FI" altLang="en-US" sz="2000" b="1" dirty="0" smtClean="0"/>
              <a:t>Menentukan </a:t>
            </a:r>
            <a:r>
              <a:rPr lang="fi-FI" altLang="en-US" sz="2000" b="1" dirty="0" smtClean="0"/>
              <a:t>apakah bayi memerlukan resusitasi</a:t>
            </a:r>
            <a:r>
              <a:rPr lang="fi-FI" altLang="en-US" sz="2000" dirty="0" smtClean="0"/>
              <a:t>: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000" dirty="0" smtClean="0"/>
              <a:t>1. </a:t>
            </a:r>
            <a:r>
              <a:rPr lang="en-US" altLang="en-US" sz="2000" dirty="0" err="1" smtClean="0"/>
              <a:t>Apakah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bayi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lahir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cukup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bulan</a:t>
            </a:r>
            <a:r>
              <a:rPr lang="en-US" altLang="en-US" sz="2000" dirty="0" smtClean="0"/>
              <a:t>?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000" dirty="0" smtClean="0"/>
              <a:t>	</a:t>
            </a:r>
            <a:r>
              <a:rPr lang="en-US" altLang="en-US" sz="2000" dirty="0" err="1" smtClean="0"/>
              <a:t>Prematur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lebih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memerlukan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upaya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resusitasi</a:t>
            </a:r>
            <a:endParaRPr lang="en-US" altLang="en-US" sz="2000" dirty="0" smtClean="0"/>
          </a:p>
          <a:p>
            <a:pPr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000" dirty="0" smtClean="0"/>
              <a:t>2. </a:t>
            </a:r>
            <a:r>
              <a:rPr lang="en-US" altLang="en-US" sz="2000" dirty="0" err="1" smtClean="0"/>
              <a:t>Apakah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cairan</a:t>
            </a:r>
            <a:r>
              <a:rPr lang="en-US" altLang="en-US" sz="2000" dirty="0" smtClean="0"/>
              <a:t> amnion </a:t>
            </a:r>
            <a:r>
              <a:rPr lang="en-US" altLang="en-US" sz="2000" dirty="0" err="1" smtClean="0"/>
              <a:t>bersih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mekonium</a:t>
            </a:r>
            <a:r>
              <a:rPr lang="en-US" altLang="en-US" sz="2000" dirty="0" smtClean="0"/>
              <a:t>?</a:t>
            </a:r>
          </a:p>
          <a:p>
            <a:pPr algn="just">
              <a:spcBef>
                <a:spcPts val="0"/>
              </a:spcBef>
            </a:pPr>
            <a:r>
              <a:rPr lang="en-US" altLang="en-US" sz="2000" dirty="0" err="1" smtClean="0"/>
              <a:t>Bila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terdapat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mekonium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cairan</a:t>
            </a:r>
            <a:r>
              <a:rPr lang="en-US" altLang="en-US" sz="2000" dirty="0" smtClean="0"/>
              <a:t> amnion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setelah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lahir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ternyata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bayi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tidak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bugar</a:t>
            </a:r>
            <a:r>
              <a:rPr lang="en-US" altLang="en-US" sz="2000" dirty="0" smtClean="0"/>
              <a:t> </a:t>
            </a:r>
            <a:r>
              <a:rPr lang="en-US" altLang="en-US" sz="2000" dirty="0" smtClean="0">
                <a:sym typeface="Wingdings" panose="05000000000000000000" pitchFamily="2" charset="2"/>
              </a:rPr>
              <a:t>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perlu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penghisapan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mekonium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trakea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sebelum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melakukan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langkah</a:t>
            </a:r>
            <a:r>
              <a:rPr lang="en-US" altLang="en-US" sz="2000" dirty="0" smtClean="0"/>
              <a:t> </a:t>
            </a:r>
            <a:r>
              <a:rPr lang="en-US" altLang="en-US" sz="2000" dirty="0" smtClean="0"/>
              <a:t>lain</a:t>
            </a:r>
          </a:p>
          <a:p>
            <a:pPr lvl="0" algn="just">
              <a:spcBef>
                <a:spcPts val="0"/>
              </a:spcBef>
              <a:buNone/>
            </a:pPr>
            <a:r>
              <a:rPr lang="en-US" altLang="en-US" sz="2000" dirty="0" smtClean="0">
                <a:solidFill>
                  <a:prstClr val="black"/>
                </a:solidFill>
              </a:rPr>
              <a:t>3. </a:t>
            </a:r>
            <a:r>
              <a:rPr lang="en-US" altLang="en-US" sz="2000" dirty="0" err="1" smtClean="0">
                <a:solidFill>
                  <a:prstClr val="black"/>
                </a:solidFill>
              </a:rPr>
              <a:t>Apakah</a:t>
            </a:r>
            <a:r>
              <a:rPr lang="en-US" altLang="en-US" sz="2000" dirty="0" smtClean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bayi</a:t>
            </a: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bernapas</a:t>
            </a:r>
            <a:r>
              <a:rPr lang="en-US" altLang="en-US" sz="2000" dirty="0">
                <a:solidFill>
                  <a:prstClr val="black"/>
                </a:solidFill>
              </a:rPr>
              <a:t>/</a:t>
            </a:r>
            <a:r>
              <a:rPr lang="en-US" altLang="en-US" sz="2000" dirty="0" err="1">
                <a:solidFill>
                  <a:prstClr val="black"/>
                </a:solidFill>
              </a:rPr>
              <a:t>menangis</a:t>
            </a:r>
            <a:r>
              <a:rPr lang="en-US" altLang="en-US" sz="2000" dirty="0">
                <a:solidFill>
                  <a:prstClr val="black"/>
                </a:solidFill>
              </a:rPr>
              <a:t>?</a:t>
            </a:r>
          </a:p>
          <a:p>
            <a:pPr lvl="0" algn="just">
              <a:spcBef>
                <a:spcPts val="0"/>
              </a:spcBef>
            </a:pP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Perhatikan</a:t>
            </a:r>
            <a:r>
              <a:rPr lang="en-US" altLang="en-US" sz="2000" dirty="0">
                <a:solidFill>
                  <a:prstClr val="black"/>
                </a:solidFill>
              </a:rPr>
              <a:t> dada </a:t>
            </a:r>
            <a:r>
              <a:rPr lang="en-US" altLang="en-US" sz="2000" dirty="0" err="1">
                <a:solidFill>
                  <a:prstClr val="black"/>
                </a:solidFill>
              </a:rPr>
              <a:t>bayi</a:t>
            </a:r>
            <a:endParaRPr lang="en-US" altLang="en-US" sz="2000" dirty="0">
              <a:solidFill>
                <a:prstClr val="black"/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sv-SE" altLang="en-US" sz="2000" dirty="0">
                <a:solidFill>
                  <a:prstClr val="black"/>
                </a:solidFill>
              </a:rPr>
              <a:t> Tidak ada usaha napas </a:t>
            </a:r>
            <a:r>
              <a:rPr lang="sv-SE" alt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sv-SE" altLang="en-US" sz="2000" dirty="0">
                <a:solidFill>
                  <a:prstClr val="black"/>
                </a:solidFill>
              </a:rPr>
              <a:t>perlu intervensi</a:t>
            </a:r>
          </a:p>
          <a:p>
            <a:pPr lvl="0" algn="just">
              <a:spcBef>
                <a:spcPts val="0"/>
              </a:spcBef>
            </a:pP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Megap-megap</a:t>
            </a:r>
            <a:r>
              <a:rPr lang="en-US" altLang="en-US" sz="2000" dirty="0">
                <a:solidFill>
                  <a:prstClr val="black"/>
                </a:solidFill>
              </a:rPr>
              <a:t>  </a:t>
            </a:r>
            <a:r>
              <a:rPr lang="en-US" alt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solidFill>
                  <a:prstClr val="black"/>
                </a:solidFill>
              </a:rPr>
              <a:t>perlu</a:t>
            </a: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intervensi</a:t>
            </a:r>
            <a:endParaRPr lang="en-US" altLang="en-US" sz="2000" dirty="0">
              <a:solidFill>
                <a:prstClr val="black"/>
              </a:solidFill>
            </a:endParaRPr>
          </a:p>
          <a:p>
            <a:pPr lvl="0" algn="just">
              <a:spcBef>
                <a:spcPts val="0"/>
              </a:spcBef>
              <a:buNone/>
            </a:pPr>
            <a:r>
              <a:rPr lang="fi-FI" altLang="en-US" sz="2000" dirty="0">
                <a:solidFill>
                  <a:prstClr val="black"/>
                </a:solidFill>
              </a:rPr>
              <a:t>4. Apakah tonus otot baik?</a:t>
            </a:r>
            <a:endParaRPr lang="en-US" altLang="en-US" sz="2000" dirty="0">
              <a:solidFill>
                <a:prstClr val="black"/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en-US" altLang="en-US" sz="2000" dirty="0">
                <a:solidFill>
                  <a:prstClr val="black"/>
                </a:solidFill>
              </a:rPr>
              <a:t> Tonus </a:t>
            </a:r>
            <a:r>
              <a:rPr lang="en-US" altLang="en-US" sz="2000" dirty="0" err="1">
                <a:solidFill>
                  <a:prstClr val="black"/>
                </a:solidFill>
              </a:rPr>
              <a:t>otot</a:t>
            </a: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baik</a:t>
            </a:r>
            <a:r>
              <a:rPr lang="en-US" altLang="en-US" sz="2000" dirty="0">
                <a:solidFill>
                  <a:prstClr val="black"/>
                </a:solidFill>
              </a:rPr>
              <a:t> : </a:t>
            </a:r>
            <a:r>
              <a:rPr lang="en-US" altLang="en-US" sz="2000" dirty="0" err="1">
                <a:solidFill>
                  <a:prstClr val="black"/>
                </a:solidFill>
              </a:rPr>
              <a:t>fleksi</a:t>
            </a:r>
            <a:r>
              <a:rPr lang="en-US" altLang="en-US" sz="2000" dirty="0">
                <a:solidFill>
                  <a:prstClr val="black"/>
                </a:solidFill>
              </a:rPr>
              <a:t> &amp; </a:t>
            </a:r>
            <a:r>
              <a:rPr lang="en-US" altLang="en-US" sz="2000" dirty="0" err="1">
                <a:solidFill>
                  <a:prstClr val="black"/>
                </a:solidFill>
              </a:rPr>
              <a:t>bergerak</a:t>
            </a:r>
            <a:r>
              <a:rPr lang="en-US" altLang="en-US" sz="2000" dirty="0">
                <a:solidFill>
                  <a:prstClr val="black"/>
                </a:solidFill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</a:rPr>
              <a:t>aktif</a:t>
            </a:r>
            <a:endParaRPr lang="en-US" altLang="en-US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en-US" sz="20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33"/>
    </mc:Choice>
    <mc:Fallback>
      <p:transition spd="slow" advTm="5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LANGKAH AWAL RESUSITASI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 dirty="0" smtClean="0"/>
              <a:t>LANGKAH AWAL</a:t>
            </a:r>
          </a:p>
          <a:p>
            <a:r>
              <a:rPr lang="nn-NO" altLang="en-US" sz="2800" dirty="0" smtClean="0"/>
              <a:t>Berikan </a:t>
            </a:r>
            <a:r>
              <a:rPr lang="nn-NO" altLang="en-US" sz="2800" dirty="0" smtClean="0"/>
              <a:t>kehangatan dengan cara meletakkan bayi di bawah </a:t>
            </a:r>
            <a:r>
              <a:rPr lang="en-US" altLang="en-US" sz="2800" dirty="0" err="1" smtClean="0"/>
              <a:t>pemancar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panas</a:t>
            </a:r>
            <a:endParaRPr lang="en-US" altLang="en-US" sz="2800" dirty="0" smtClean="0"/>
          </a:p>
          <a:p>
            <a:r>
              <a:rPr lang="en-US" altLang="en-US" sz="2800" dirty="0" err="1" smtClean="0"/>
              <a:t>Posisikan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kepala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setengah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ekstensi</a:t>
            </a:r>
            <a:endParaRPr lang="en-US" altLang="en-US" sz="2800" dirty="0" smtClean="0"/>
          </a:p>
          <a:p>
            <a:r>
              <a:rPr lang="en-US" altLang="en-US" sz="2800" dirty="0" err="1" smtClean="0"/>
              <a:t>Bersihkan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jalan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napas</a:t>
            </a:r>
            <a:endParaRPr lang="en-US" altLang="en-US" sz="2800" dirty="0" smtClean="0"/>
          </a:p>
          <a:p>
            <a:r>
              <a:rPr lang="en-US" altLang="en-US" sz="2800" dirty="0" err="1" smtClean="0"/>
              <a:t>Keringkan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rangsang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perbaiki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posisi</a:t>
            </a:r>
            <a:endParaRPr lang="en-US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6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8"/>
    </mc:Choice>
    <mc:Fallback>
      <p:transition spd="slow" advTm="3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33400"/>
          </a:xfrm>
        </p:spPr>
        <p:txBody>
          <a:bodyPr/>
          <a:lstStyle/>
          <a:p>
            <a:pPr algn="ctr">
              <a:defRPr/>
            </a:pPr>
            <a:r>
              <a:rPr lang="en-US" sz="3500" b="1" dirty="0" smtClean="0">
                <a:latin typeface="+mn-lt"/>
              </a:rPr>
              <a:t>Energy Transfer Effects of Size</a:t>
            </a:r>
            <a:endParaRPr lang="en-US" sz="3500" b="1" dirty="0">
              <a:latin typeface="+mn-lt"/>
            </a:endParaRPr>
          </a:p>
        </p:txBody>
      </p:sp>
      <p:sp>
        <p:nvSpPr>
          <p:cNvPr id="61443" name="Content Placeholder 6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324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SzPct val="80000"/>
            </a:pPr>
            <a:r>
              <a:rPr lang="en-US" altLang="en-US" dirty="0" smtClean="0"/>
              <a:t>Children are Smaller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More force per square inch of body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Organs are closer together=multi-system injury rule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 typeface="Georgia" panose="02040502050405020303" pitchFamily="18" charset="0"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SzPct val="80000"/>
            </a:pPr>
            <a:r>
              <a:rPr lang="en-US" altLang="en-US" dirty="0" smtClean="0"/>
              <a:t>Children are Softer </a:t>
            </a:r>
            <a:r>
              <a:rPr lang="en-US" altLang="en-US" sz="2400" dirty="0" smtClean="0"/>
              <a:t>(More Flexible / Bouncy)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Bones don’t break but instead pass on energy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Internal organ damage without fractures is more common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 typeface="Georgia" panose="02040502050405020303" pitchFamily="18" charset="0"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SzPct val="80000"/>
            </a:pPr>
            <a:r>
              <a:rPr lang="en-US" altLang="en-US" dirty="0" smtClean="0"/>
              <a:t>Larger Surface Area to Size Ratio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SzPct val="80000"/>
              <a:buFontTx/>
              <a:buChar char="•"/>
            </a:pPr>
            <a:r>
              <a:rPr lang="en-US" altLang="en-US" dirty="0" smtClean="0"/>
              <a:t>Lose heat more rapidly</a:t>
            </a:r>
          </a:p>
          <a:p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295400"/>
            <a:ext cx="8229600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500" dirty="0" err="1" smtClean="0"/>
              <a:t>Ventilasi</a:t>
            </a:r>
            <a:r>
              <a:rPr lang="en-US" sz="2500" dirty="0" smtClean="0"/>
              <a:t> </a:t>
            </a:r>
            <a:r>
              <a:rPr lang="en-US" sz="2500" dirty="0" err="1" smtClean="0"/>
              <a:t>Tekanan</a:t>
            </a:r>
            <a:r>
              <a:rPr lang="en-US" sz="2500" dirty="0" smtClean="0"/>
              <a:t> </a:t>
            </a:r>
            <a:r>
              <a:rPr lang="en-US" sz="2500" dirty="0" err="1" smtClean="0"/>
              <a:t>Positif</a:t>
            </a:r>
            <a:endParaRPr lang="en-US" sz="25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500" dirty="0" err="1" smtClean="0"/>
              <a:t>Untuk</a:t>
            </a:r>
            <a:r>
              <a:rPr lang="en-US" sz="2500" dirty="0" smtClean="0"/>
              <a:t> </a:t>
            </a:r>
            <a:r>
              <a:rPr lang="en-US" sz="2500" dirty="0" err="1" smtClean="0"/>
              <a:t>membantu</a:t>
            </a:r>
            <a:r>
              <a:rPr lang="en-US" sz="2500" dirty="0" smtClean="0"/>
              <a:t> </a:t>
            </a:r>
            <a:r>
              <a:rPr lang="en-US" sz="2500" dirty="0" err="1" smtClean="0"/>
              <a:t>usaha</a:t>
            </a:r>
            <a:r>
              <a:rPr lang="en-US" sz="2500" dirty="0" smtClean="0"/>
              <a:t> </a:t>
            </a:r>
            <a:r>
              <a:rPr lang="en-US" sz="2500" dirty="0" err="1" smtClean="0"/>
              <a:t>napas</a:t>
            </a:r>
            <a:r>
              <a:rPr lang="en-US" sz="2500" dirty="0" smtClean="0"/>
              <a:t> </a:t>
            </a:r>
            <a:r>
              <a:rPr lang="en-US" sz="2500" dirty="0" err="1" smtClean="0"/>
              <a:t>bayi</a:t>
            </a:r>
            <a:endParaRPr lang="en-US" sz="2500" dirty="0" smtClean="0"/>
          </a:p>
          <a:p>
            <a:pPr fontAlgn="auto">
              <a:spcAft>
                <a:spcPts val="0"/>
              </a:spcAft>
              <a:defRPr/>
            </a:pPr>
            <a:r>
              <a:rPr lang="nl-NL" sz="2500" dirty="0" smtClean="0"/>
              <a:t>Menggunakan balon dan sungkup resusitasi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sz="2500" dirty="0" smtClean="0"/>
              <a:t>Konsentrasi oksigen (21% vs 100%)</a:t>
            </a:r>
            <a:endParaRPr lang="en-US" sz="25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500" dirty="0" err="1" smtClean="0"/>
              <a:t>Frekuensi</a:t>
            </a:r>
            <a:r>
              <a:rPr lang="en-US" sz="2500" dirty="0" smtClean="0"/>
              <a:t> 40-60 / </a:t>
            </a:r>
            <a:r>
              <a:rPr lang="en-US" sz="2500" dirty="0" err="1" smtClean="0"/>
              <a:t>menit</a:t>
            </a:r>
            <a:endParaRPr lang="en-US" sz="25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500" dirty="0" err="1" smtClean="0"/>
              <a:t>Setelah</a:t>
            </a:r>
            <a:r>
              <a:rPr lang="en-US" sz="2500" dirty="0" smtClean="0"/>
              <a:t> 30 </a:t>
            </a:r>
            <a:r>
              <a:rPr lang="en-US" sz="2500" dirty="0" err="1" smtClean="0"/>
              <a:t>detik</a:t>
            </a:r>
            <a:r>
              <a:rPr lang="en-US" sz="2500" dirty="0" smtClean="0"/>
              <a:t> VTP </a:t>
            </a:r>
            <a:r>
              <a:rPr lang="en-US" sz="2500" dirty="0" err="1" smtClean="0"/>
              <a:t>secara</a:t>
            </a:r>
            <a:r>
              <a:rPr lang="en-US" sz="2500" dirty="0" smtClean="0"/>
              <a:t> </a:t>
            </a:r>
            <a:r>
              <a:rPr lang="en-US" sz="2500" dirty="0" err="1" smtClean="0"/>
              <a:t>adekuat</a:t>
            </a:r>
            <a:r>
              <a:rPr lang="en-US" sz="2500" dirty="0" smtClean="0"/>
              <a:t>, </a:t>
            </a:r>
            <a:r>
              <a:rPr lang="en-US" sz="2500" dirty="0" err="1" smtClean="0"/>
              <a:t>lakukan</a:t>
            </a:r>
            <a:r>
              <a:rPr lang="en-US" sz="2500" dirty="0" smtClean="0"/>
              <a:t> </a:t>
            </a:r>
            <a:r>
              <a:rPr lang="en-US" sz="2500" dirty="0" err="1" smtClean="0"/>
              <a:t>penilaian</a:t>
            </a:r>
            <a:r>
              <a:rPr lang="en-US" sz="2500" dirty="0" smtClean="0"/>
              <a:t> </a:t>
            </a:r>
            <a:r>
              <a:rPr lang="en-US" sz="2500" dirty="0" err="1" smtClean="0"/>
              <a:t>frekuensi</a:t>
            </a:r>
            <a:r>
              <a:rPr lang="en-US" sz="2500" dirty="0" smtClean="0"/>
              <a:t> </a:t>
            </a:r>
            <a:r>
              <a:rPr lang="en-US" sz="2500" dirty="0" err="1" smtClean="0"/>
              <a:t>jantung</a:t>
            </a:r>
            <a:endParaRPr lang="en-US" sz="2500" dirty="0" smtClean="0"/>
          </a:p>
          <a:p>
            <a:pPr fontAlgn="auto">
              <a:spcAft>
                <a:spcPts val="0"/>
              </a:spcAft>
              <a:defRPr/>
            </a:pPr>
            <a:r>
              <a:rPr lang="sv-SE" sz="2500" dirty="0" smtClean="0"/>
              <a:t>Bila FJ &lt; 60/menit, lanjutkan dengan kompresi dada sambil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500" dirty="0" err="1" smtClean="0"/>
              <a:t>tetap</a:t>
            </a:r>
            <a:r>
              <a:rPr lang="en-US" sz="2500" dirty="0" smtClean="0"/>
              <a:t> </a:t>
            </a:r>
            <a:r>
              <a:rPr lang="en-US" sz="2500" dirty="0" err="1" smtClean="0"/>
              <a:t>teruskan</a:t>
            </a:r>
            <a:r>
              <a:rPr lang="en-US" sz="2500" dirty="0" smtClean="0"/>
              <a:t> VTP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27"/>
    </mc:Choice>
    <mc:Fallback>
      <p:transition spd="slow" advTm="3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5300" y="255588"/>
            <a:ext cx="4389500" cy="350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900" y="2439108"/>
            <a:ext cx="3797237" cy="39375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5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0"/>
    </mc:Choice>
    <mc:Fallback>
      <p:transition spd="slow" advTm="2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452596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VTP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en-US" dirty="0" err="1" smtClean="0"/>
              <a:t>Pilih</a:t>
            </a:r>
            <a:r>
              <a:rPr lang="en-US" dirty="0" smtClean="0"/>
              <a:t> </a:t>
            </a:r>
            <a:r>
              <a:rPr lang="en-US" dirty="0" err="1" smtClean="0"/>
              <a:t>sungkup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fi-FI" dirty="0" smtClean="0"/>
              <a:t> Pastikan jalan napas bersih dan terbuka 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kepala</a:t>
            </a:r>
            <a:r>
              <a:rPr lang="en-US" dirty="0" smtClean="0"/>
              <a:t> </a:t>
            </a:r>
            <a:r>
              <a:rPr lang="en-US" dirty="0" err="1" smtClean="0"/>
              <a:t>bayi</a:t>
            </a:r>
            <a:r>
              <a:rPr lang="en-US" dirty="0" smtClean="0"/>
              <a:t> </a:t>
            </a:r>
            <a:r>
              <a:rPr lang="en-US" dirty="0" err="1" smtClean="0"/>
              <a:t>sedikit</a:t>
            </a:r>
            <a:r>
              <a:rPr lang="en-US" dirty="0" smtClean="0"/>
              <a:t> </a:t>
            </a:r>
            <a:r>
              <a:rPr lang="en-US" dirty="0" err="1" smtClean="0"/>
              <a:t>tengadah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it-IT" dirty="0" smtClean="0"/>
              <a:t> Posisi penolong di sisi samping atau kepala bayi</a:t>
            </a:r>
          </a:p>
          <a:p>
            <a:pPr fontAlgn="auto">
              <a:spcAft>
                <a:spcPts val="0"/>
              </a:spcAft>
              <a:defRPr/>
            </a:pPr>
            <a:endParaRPr lang="it-IT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FREKUENSI VENTILASI = 40-60 X/MENIT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/>
              <a:t>Dengan irama = Pompa—Lepas--lepas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2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0"/>
    </mc:Choice>
    <mc:Fallback>
      <p:transition spd="slow" advTm="2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990600" y="762000"/>
            <a:ext cx="7696200" cy="5364163"/>
          </a:xfrm>
        </p:spPr>
        <p:txBody>
          <a:bodyPr/>
          <a:lstStyle/>
          <a:p>
            <a:r>
              <a:rPr lang="fi-FI" altLang="en-US" sz="2800" dirty="0" smtClean="0"/>
              <a:t>Bila </a:t>
            </a:r>
            <a:r>
              <a:rPr lang="fi-FI" altLang="en-US" sz="2800" dirty="0" smtClean="0"/>
              <a:t>VTP perlu dilanjutkan </a:t>
            </a:r>
            <a:r>
              <a:rPr lang="fi-FI" altLang="en-US" sz="2800" dirty="0" smtClean="0"/>
              <a:t>lama, </a:t>
            </a:r>
            <a:r>
              <a:rPr lang="en-US" altLang="en-US" sz="2800" dirty="0" err="1"/>
              <a:t>p</a:t>
            </a:r>
            <a:r>
              <a:rPr lang="en-US" altLang="en-US" sz="2800" dirty="0" err="1" smtClean="0"/>
              <a:t>asang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pipa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orogastrik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untuk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mengatasi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distensi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lambung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karena</a:t>
            </a:r>
            <a:r>
              <a:rPr lang="en-US" altLang="en-US" sz="2800" dirty="0" smtClean="0"/>
              <a:t>:</a:t>
            </a:r>
          </a:p>
          <a:p>
            <a:r>
              <a:rPr lang="en-US" altLang="en-US" sz="2800" dirty="0" err="1" smtClean="0"/>
              <a:t>Distensi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lambung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dapat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menekan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diafragma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menghambat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pengembangan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paru</a:t>
            </a:r>
            <a:endParaRPr lang="en-US" altLang="en-US" sz="2800" dirty="0" smtClean="0"/>
          </a:p>
          <a:p>
            <a:r>
              <a:rPr lang="en-US" altLang="en-US" sz="2800" dirty="0" err="1" smtClean="0"/>
              <a:t>Kemungkinan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regurgitasi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aspirasi</a:t>
            </a:r>
            <a:endParaRPr lang="en-US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 smtClean="0"/>
              <a:t>Bila</a:t>
            </a:r>
            <a:r>
              <a:rPr lang="en-US" altLang="en-US" dirty="0" smtClean="0"/>
              <a:t> FJ &lt;60 kali/</a:t>
            </a:r>
            <a:r>
              <a:rPr lang="en-US" altLang="en-US" dirty="0" err="1" smtClean="0"/>
              <a:t>menit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setelah</a:t>
            </a:r>
            <a:r>
              <a:rPr lang="en-US" altLang="en-US" dirty="0" smtClean="0"/>
              <a:t> 30 </a:t>
            </a:r>
            <a:r>
              <a:rPr lang="en-US" altLang="en-US" dirty="0" err="1" smtClean="0"/>
              <a:t>detik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lakukan</a:t>
            </a:r>
            <a:r>
              <a:rPr lang="en-US" altLang="en-US" dirty="0" smtClean="0"/>
              <a:t> VTP </a:t>
            </a:r>
            <a:r>
              <a:rPr lang="en-US" altLang="en-US" dirty="0" smtClean="0"/>
              <a:t>&amp; </a:t>
            </a:r>
            <a:r>
              <a:rPr lang="en-US" altLang="en-US" dirty="0" err="1" smtClean="0"/>
              <a:t>kompresi</a:t>
            </a:r>
            <a:r>
              <a:rPr lang="en-US" altLang="en-US" dirty="0" smtClean="0"/>
              <a:t> dada</a:t>
            </a:r>
            <a:endParaRPr lang="en-US" altLang="en-US" dirty="0" smtClean="0"/>
          </a:p>
        </p:txBody>
      </p:sp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2133600" y="5867400"/>
            <a:ext cx="4989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prstClr val="black"/>
                </a:solidFill>
                <a:cs typeface="Arial" panose="020B0604020202020204" pitchFamily="34" charset="0"/>
              </a:rPr>
              <a:t>*Intubasi ET bisa dipertimbangkan pada langkah ini</a:t>
            </a:r>
          </a:p>
        </p:txBody>
      </p: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914400" y="2743200"/>
            <a:ext cx="5437188" cy="2743200"/>
            <a:chOff x="685800" y="2743200"/>
            <a:chExt cx="5055763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2743532" y="2743200"/>
              <a:ext cx="2513858" cy="68527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Berikan</a:t>
              </a:r>
              <a:r>
                <a:rPr lang="en-US" dirty="0">
                  <a:solidFill>
                    <a:prstClr val="white"/>
                  </a:solidFill>
                </a:rPr>
                <a:t> VTP*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5400000">
              <a:off x="2857761" y="3771692"/>
              <a:ext cx="685271" cy="14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4267485" y="3810056"/>
              <a:ext cx="762000" cy="14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2437973" y="4190471"/>
              <a:ext cx="3048218" cy="838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Lakukan</a:t>
              </a:r>
              <a:r>
                <a:rPr lang="en-US" dirty="0">
                  <a:solidFill>
                    <a:prstClr val="white"/>
                  </a:solidFill>
                </a:rPr>
                <a:t> </a:t>
              </a:r>
              <a:r>
                <a:rPr lang="en-US" dirty="0" err="1">
                  <a:solidFill>
                    <a:prstClr val="white"/>
                  </a:solidFill>
                </a:rPr>
                <a:t>kompresi</a:t>
              </a:r>
              <a:r>
                <a:rPr lang="en-US" dirty="0">
                  <a:solidFill>
                    <a:prstClr val="white"/>
                  </a:solidFill>
                </a:rPr>
                <a:t> dada</a:t>
              </a:r>
            </a:p>
            <a:p>
              <a:pPr marL="342900" indent="-342900"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Berikan</a:t>
              </a:r>
              <a:r>
                <a:rPr lang="en-US" dirty="0">
                  <a:solidFill>
                    <a:prstClr val="white"/>
                  </a:solidFill>
                </a:rPr>
                <a:t> VTP</a:t>
              </a:r>
            </a:p>
          </p:txBody>
        </p:sp>
        <p:sp>
          <p:nvSpPr>
            <p:cNvPr id="23562" name="TextBox 9"/>
            <p:cNvSpPr txBox="1">
              <a:spLocks noChangeArrowheads="1"/>
            </p:cNvSpPr>
            <p:nvPr/>
          </p:nvSpPr>
          <p:spPr bwMode="auto">
            <a:xfrm>
              <a:off x="1981200" y="3581400"/>
              <a:ext cx="98135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smtClean="0">
                  <a:solidFill>
                    <a:prstClr val="black"/>
                  </a:solidFill>
                  <a:cs typeface="Arial" panose="020B0604020202020204" pitchFamily="34" charset="0"/>
                </a:rPr>
                <a:t>Fj&lt;60</a:t>
              </a:r>
            </a:p>
          </p:txBody>
        </p:sp>
        <p:sp>
          <p:nvSpPr>
            <p:cNvPr id="23563" name="TextBox 10"/>
            <p:cNvSpPr txBox="1">
              <a:spLocks noChangeArrowheads="1"/>
            </p:cNvSpPr>
            <p:nvPr/>
          </p:nvSpPr>
          <p:spPr bwMode="auto">
            <a:xfrm>
              <a:off x="4800600" y="3581400"/>
              <a:ext cx="9409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smtClean="0">
                  <a:solidFill>
                    <a:prstClr val="black"/>
                  </a:solidFill>
                  <a:cs typeface="Arial" panose="020B0604020202020204" pitchFamily="34" charset="0"/>
                </a:rPr>
                <a:t>FJ &gt;60</a:t>
              </a:r>
            </a:p>
          </p:txBody>
        </p:sp>
        <p:grpSp>
          <p:nvGrpSpPr>
            <p:cNvPr id="23564" name="Group 23"/>
            <p:cNvGrpSpPr>
              <a:grpSpLocks/>
            </p:cNvGrpSpPr>
            <p:nvPr/>
          </p:nvGrpSpPr>
          <p:grpSpPr bwMode="auto">
            <a:xfrm>
              <a:off x="1676400" y="3733800"/>
              <a:ext cx="381794" cy="1220788"/>
              <a:chOff x="1294606" y="4191000"/>
              <a:chExt cx="153194" cy="839788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rot="5400000">
                <a:off x="876374" y="4610279"/>
                <a:ext cx="838150" cy="17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295153" y="5029331"/>
                <a:ext cx="152812" cy="18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295153" y="4191182"/>
                <a:ext cx="152812" cy="18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65" name="TextBox 24"/>
            <p:cNvSpPr txBox="1">
              <a:spLocks noChangeArrowheads="1"/>
            </p:cNvSpPr>
            <p:nvPr/>
          </p:nvSpPr>
          <p:spPr bwMode="auto">
            <a:xfrm>
              <a:off x="685800" y="3962400"/>
              <a:ext cx="10166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mtClean="0">
                  <a:solidFill>
                    <a:prstClr val="black"/>
                  </a:solidFill>
                  <a:cs typeface="Arial" panose="020B0604020202020204" pitchFamily="34" charset="0"/>
                </a:rPr>
                <a:t>30 DETIK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1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9"/>
    </mc:Choice>
    <mc:Fallback>
      <p:transition spd="slow" advTm="1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 smtClean="0"/>
              <a:t>Kompresi</a:t>
            </a:r>
            <a:r>
              <a:rPr lang="en-US" altLang="en-US" b="1" dirty="0" smtClean="0"/>
              <a:t> dada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err="1" smtClean="0"/>
              <a:t>Perlu</a:t>
            </a:r>
            <a:r>
              <a:rPr lang="en-US" altLang="en-US" sz="2800" dirty="0" smtClean="0"/>
              <a:t> 2 </a:t>
            </a:r>
            <a:r>
              <a:rPr lang="en-US" altLang="en-US" sz="2800" dirty="0" smtClean="0"/>
              <a:t>Orang:</a:t>
            </a:r>
            <a:endParaRPr lang="en-US" altLang="en-US" sz="2800" dirty="0" smtClean="0"/>
          </a:p>
          <a:p>
            <a:r>
              <a:rPr lang="en-US" altLang="en-US" sz="2800" dirty="0" err="1" smtClean="0"/>
              <a:t>Pelaksana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kompresi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menilai</a:t>
            </a:r>
            <a:r>
              <a:rPr lang="en-US" altLang="en-US" sz="2800" dirty="0" smtClean="0"/>
              <a:t> dada &amp; </a:t>
            </a:r>
            <a:r>
              <a:rPr lang="en-US" altLang="en-US" sz="2800" dirty="0" err="1" smtClean="0"/>
              <a:t>menempatkan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posisi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tangan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dgn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benar</a:t>
            </a:r>
            <a:endParaRPr lang="en-US" altLang="en-US" sz="2800" dirty="0" smtClean="0"/>
          </a:p>
          <a:p>
            <a:r>
              <a:rPr lang="en-US" altLang="en-US" sz="2800" dirty="0" err="1" smtClean="0"/>
              <a:t>Pelaksana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VTP  </a:t>
            </a:r>
            <a:r>
              <a:rPr lang="en-US" altLang="en-US" sz="2800" dirty="0" err="1" smtClean="0"/>
              <a:t>posisi</a:t>
            </a:r>
            <a:r>
              <a:rPr lang="en-US" altLang="en-US" sz="2800" dirty="0" smtClean="0"/>
              <a:t> di </a:t>
            </a:r>
            <a:r>
              <a:rPr lang="en-US" altLang="en-US" sz="2800" dirty="0" err="1" smtClean="0"/>
              <a:t>kepala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bayi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menempatkan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sungkup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wajah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secara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efektif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&amp; </a:t>
            </a:r>
            <a:r>
              <a:rPr lang="en-US" altLang="en-US" sz="2800" dirty="0" err="1" smtClean="0"/>
              <a:t>memantau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gerakan</a:t>
            </a:r>
            <a:r>
              <a:rPr lang="en-US" altLang="en-US" sz="2800" dirty="0" smtClean="0"/>
              <a:t> dada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3"/>
    </mc:Choice>
    <mc:Fallback>
      <p:transition spd="slow" advTm="2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 dirty="0" err="1" smtClean="0"/>
              <a:t>Lokasi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Kompresi</a:t>
            </a:r>
            <a:r>
              <a:rPr lang="en-US" altLang="en-US" b="1" dirty="0" smtClean="0"/>
              <a:t> Dada :</a:t>
            </a:r>
          </a:p>
          <a:p>
            <a:r>
              <a:rPr lang="en-US" altLang="en-US" sz="2800" dirty="0" err="1" smtClean="0"/>
              <a:t>Gerakkan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jari-jari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sepanjang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tepi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bawah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iga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sampai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mendapatkan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xyphoid</a:t>
            </a:r>
            <a:r>
              <a:rPr lang="en-US" altLang="en-US" sz="2800" dirty="0" smtClean="0"/>
              <a:t>.</a:t>
            </a:r>
          </a:p>
          <a:p>
            <a:r>
              <a:rPr lang="en-US" altLang="en-US" sz="2800" dirty="0" err="1" smtClean="0"/>
              <a:t>Letakkan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ibu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jari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atau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jari-jari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pada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tulang</a:t>
            </a:r>
            <a:r>
              <a:rPr lang="en-US" altLang="en-US" sz="2800" dirty="0" smtClean="0"/>
              <a:t> dada </a:t>
            </a:r>
            <a:r>
              <a:rPr lang="en-US" altLang="en-US" sz="2800" dirty="0" err="1" smtClean="0"/>
              <a:t>diatas</a:t>
            </a:r>
            <a:r>
              <a:rPr lang="en-US" altLang="en-US" sz="2800" dirty="0" smtClean="0"/>
              <a:t>/superior </a:t>
            </a:r>
            <a:r>
              <a:rPr lang="en-US" altLang="en-US" sz="2800" dirty="0" err="1" smtClean="0"/>
              <a:t>processus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Xyphoid</a:t>
            </a:r>
            <a:r>
              <a:rPr lang="en-US" altLang="en-US" sz="2800" dirty="0" smtClean="0"/>
              <a:t>. </a:t>
            </a:r>
            <a:r>
              <a:rPr lang="en-US" altLang="en-US" sz="2800" dirty="0" err="1" smtClean="0"/>
              <a:t>Pada</a:t>
            </a:r>
            <a:r>
              <a:rPr lang="en-US" altLang="en-US" sz="2800" dirty="0" smtClean="0"/>
              <a:t> sternum</a:t>
            </a:r>
          </a:p>
        </p:txBody>
      </p:sp>
      <p:pic>
        <p:nvPicPr>
          <p:cNvPr id="25603" name="Picture 2" descr="http://www.fac.org.ar/scvc/llave/epi/niermeye/nierf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78163"/>
            <a:ext cx="388620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2"/>
    </mc:Choice>
    <mc:Fallback>
      <p:transition spd="slow" advTm="2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04800"/>
            <a:ext cx="6858000" cy="6324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err="1" smtClean="0"/>
              <a:t>Kedalaman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tekanan</a:t>
            </a:r>
            <a:endParaRPr lang="en-US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Kedalaman </a:t>
            </a:r>
            <a:r>
              <a:rPr lang="pt-BR" dirty="0" smtClean="0"/>
              <a:t>+ 1/3 diameter antero-posterior dada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Lama </a:t>
            </a:r>
            <a:r>
              <a:rPr lang="en-US" dirty="0" err="1" smtClean="0"/>
              <a:t>penekanan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pendek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lama </a:t>
            </a:r>
            <a:r>
              <a:rPr lang="en-US" dirty="0" err="1" smtClean="0"/>
              <a:t>pelepasan</a:t>
            </a:r>
            <a:r>
              <a:rPr lang="en-US" dirty="0" smtClean="0"/>
              <a:t>  </a:t>
            </a:r>
            <a:r>
              <a:rPr lang="en-US" dirty="0" err="1" smtClean="0"/>
              <a:t>curah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jantung</a:t>
            </a:r>
            <a:r>
              <a:rPr lang="en-US" dirty="0" smtClean="0"/>
              <a:t> </a:t>
            </a:r>
            <a:r>
              <a:rPr lang="en-US" dirty="0" err="1" smtClean="0"/>
              <a:t>maksimum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err="1" smtClean="0"/>
              <a:t>Koordinasi</a:t>
            </a:r>
            <a:r>
              <a:rPr lang="en-US" b="1" dirty="0" smtClean="0"/>
              <a:t> VTP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Kompresi</a:t>
            </a:r>
            <a:r>
              <a:rPr lang="en-US" b="1" dirty="0" smtClean="0"/>
              <a:t> </a:t>
            </a:r>
            <a:r>
              <a:rPr lang="en-US" b="1" dirty="0" smtClean="0"/>
              <a:t>Dada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900" dirty="0" smtClean="0"/>
              <a:t>1 </a:t>
            </a:r>
            <a:r>
              <a:rPr lang="en-US" sz="2900" dirty="0" err="1" smtClean="0"/>
              <a:t>siklus</a:t>
            </a:r>
            <a:r>
              <a:rPr lang="en-US" sz="2900" dirty="0" smtClean="0"/>
              <a:t>: 3 </a:t>
            </a:r>
            <a:r>
              <a:rPr lang="en-US" sz="2900" dirty="0" err="1" smtClean="0"/>
              <a:t>kompresi</a:t>
            </a:r>
            <a:r>
              <a:rPr lang="en-US" sz="2900" dirty="0" smtClean="0"/>
              <a:t> &amp; 1 </a:t>
            </a:r>
            <a:r>
              <a:rPr lang="en-US" sz="2900" dirty="0" err="1" smtClean="0"/>
              <a:t>ventilasi</a:t>
            </a:r>
            <a:r>
              <a:rPr lang="en-US" sz="2900" dirty="0" smtClean="0"/>
              <a:t> </a:t>
            </a:r>
            <a:r>
              <a:rPr lang="en-US" sz="2900" dirty="0" err="1" smtClean="0"/>
              <a:t>dalam</a:t>
            </a:r>
            <a:r>
              <a:rPr lang="en-US" sz="2900" dirty="0" smtClean="0"/>
              <a:t> 2 </a:t>
            </a:r>
            <a:r>
              <a:rPr lang="en-US" sz="2900" dirty="0" err="1" smtClean="0"/>
              <a:t>detik</a:t>
            </a:r>
            <a:r>
              <a:rPr lang="en-US" sz="2900" dirty="0" smtClean="0"/>
              <a:t> (3:1)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900" dirty="0" smtClean="0"/>
              <a:t> </a:t>
            </a:r>
            <a:r>
              <a:rPr lang="en-US" sz="2900" dirty="0" err="1" smtClean="0"/>
              <a:t>Frekuensi</a:t>
            </a:r>
            <a:r>
              <a:rPr lang="en-US" sz="2900" dirty="0" smtClean="0"/>
              <a:t>: 90 </a:t>
            </a:r>
            <a:r>
              <a:rPr lang="en-US" sz="2900" dirty="0" err="1" smtClean="0"/>
              <a:t>kompresi</a:t>
            </a:r>
            <a:r>
              <a:rPr lang="en-US" sz="2900" dirty="0" smtClean="0"/>
              <a:t> + 30 </a:t>
            </a:r>
            <a:r>
              <a:rPr lang="en-US" sz="2900" dirty="0" err="1" smtClean="0"/>
              <a:t>ventilasi</a:t>
            </a:r>
            <a:r>
              <a:rPr lang="en-US" sz="2900" dirty="0" smtClean="0"/>
              <a:t> </a:t>
            </a:r>
            <a:r>
              <a:rPr lang="en-US" sz="2900" dirty="0" err="1" smtClean="0"/>
              <a:t>dalam</a:t>
            </a:r>
            <a:r>
              <a:rPr lang="en-US" sz="2900" dirty="0" smtClean="0"/>
              <a:t> 1 </a:t>
            </a:r>
            <a:r>
              <a:rPr lang="en-US" sz="2900" dirty="0" err="1" smtClean="0"/>
              <a:t>menit</a:t>
            </a:r>
            <a:r>
              <a:rPr lang="en-US" sz="2900" dirty="0" smtClean="0"/>
              <a:t> </a:t>
            </a:r>
            <a:r>
              <a:rPr lang="it-IT" sz="2900" dirty="0" smtClean="0"/>
              <a:t>(berarti 120 kegiatan per menit)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900" dirty="0" smtClean="0"/>
              <a:t> </a:t>
            </a:r>
            <a:r>
              <a:rPr lang="en-US" sz="2900" dirty="0" err="1" smtClean="0"/>
              <a:t>Dilakukan</a:t>
            </a:r>
            <a:r>
              <a:rPr lang="en-US" sz="2900" dirty="0" smtClean="0"/>
              <a:t> </a:t>
            </a:r>
            <a:r>
              <a:rPr lang="en-US" sz="2900" dirty="0" err="1" smtClean="0"/>
              <a:t>dalam</a:t>
            </a:r>
            <a:r>
              <a:rPr lang="en-US" sz="2900" dirty="0" smtClean="0"/>
              <a:t> 30 </a:t>
            </a:r>
            <a:r>
              <a:rPr lang="en-US" sz="2900" dirty="0" err="1" smtClean="0"/>
              <a:t>detik</a:t>
            </a:r>
            <a:r>
              <a:rPr lang="en-US" sz="2900" dirty="0" smtClean="0"/>
              <a:t> </a:t>
            </a:r>
            <a:r>
              <a:rPr lang="en-US" sz="2900" dirty="0" smtClean="0">
                <a:sym typeface="Wingdings" pitchFamily="2" charset="2"/>
              </a:rPr>
              <a:t></a:t>
            </a:r>
            <a:r>
              <a:rPr lang="en-US" sz="2900" dirty="0" smtClean="0"/>
              <a:t> 15 </a:t>
            </a:r>
            <a:r>
              <a:rPr lang="en-US" sz="2900" dirty="0" err="1" smtClean="0"/>
              <a:t>siklus</a:t>
            </a:r>
            <a:endParaRPr lang="en-US" sz="29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900" dirty="0" err="1" smtClean="0"/>
              <a:t>Untuk</a:t>
            </a:r>
            <a:r>
              <a:rPr lang="en-US" sz="2900" dirty="0" smtClean="0"/>
              <a:t> </a:t>
            </a:r>
            <a:r>
              <a:rPr lang="en-US" sz="2900" dirty="0" err="1" smtClean="0"/>
              <a:t>memastikan</a:t>
            </a:r>
            <a:r>
              <a:rPr lang="en-US" sz="2900" dirty="0" smtClean="0"/>
              <a:t> </a:t>
            </a:r>
            <a:r>
              <a:rPr lang="en-US" sz="2900" dirty="0" err="1" smtClean="0"/>
              <a:t>frekuensi</a:t>
            </a:r>
            <a:r>
              <a:rPr lang="en-US" sz="2900" dirty="0" smtClean="0"/>
              <a:t> </a:t>
            </a:r>
            <a:r>
              <a:rPr lang="en-US" sz="2900" dirty="0" err="1" smtClean="0"/>
              <a:t>kompresi</a:t>
            </a:r>
            <a:r>
              <a:rPr lang="en-US" sz="2900" dirty="0" smtClean="0"/>
              <a:t> dada </a:t>
            </a:r>
            <a:r>
              <a:rPr lang="en-US" sz="2900" dirty="0" err="1" smtClean="0"/>
              <a:t>dan</a:t>
            </a:r>
            <a:r>
              <a:rPr lang="en-US" sz="2900" dirty="0" smtClean="0"/>
              <a:t> </a:t>
            </a:r>
            <a:r>
              <a:rPr lang="en-US" sz="2900" dirty="0" err="1" smtClean="0"/>
              <a:t>ventilasi</a:t>
            </a:r>
            <a:r>
              <a:rPr lang="en-US" sz="2900" dirty="0" smtClean="0"/>
              <a:t> </a:t>
            </a:r>
            <a:r>
              <a:rPr lang="en-US" sz="2900" dirty="0" err="1" smtClean="0"/>
              <a:t>yg</a:t>
            </a:r>
            <a:r>
              <a:rPr lang="en-US" sz="2900" dirty="0" smtClean="0"/>
              <a:t> </a:t>
            </a:r>
            <a:r>
              <a:rPr lang="en-US" sz="2900" dirty="0" err="1" smtClean="0"/>
              <a:t>tepat</a:t>
            </a:r>
            <a:r>
              <a:rPr lang="en-US" sz="2900" dirty="0" smtClean="0"/>
              <a:t>, </a:t>
            </a:r>
            <a:r>
              <a:rPr lang="en-US" sz="2900" dirty="0" err="1" smtClean="0"/>
              <a:t>penekan</a:t>
            </a:r>
            <a:r>
              <a:rPr lang="en-US" sz="2900" dirty="0" smtClean="0"/>
              <a:t> </a:t>
            </a:r>
            <a:r>
              <a:rPr lang="en-US" sz="2900" dirty="0" err="1" smtClean="0"/>
              <a:t>menghitung</a:t>
            </a:r>
            <a:r>
              <a:rPr lang="en-US" sz="2900" dirty="0" smtClean="0"/>
              <a:t> </a:t>
            </a:r>
            <a:r>
              <a:rPr lang="en-US" sz="2900" dirty="0" err="1" smtClean="0"/>
              <a:t>dengan</a:t>
            </a:r>
            <a:r>
              <a:rPr lang="en-US" sz="2900" dirty="0" smtClean="0"/>
              <a:t> </a:t>
            </a:r>
            <a:r>
              <a:rPr lang="en-US" sz="2900" dirty="0" err="1" smtClean="0"/>
              <a:t>jelas</a:t>
            </a:r>
            <a:r>
              <a:rPr lang="en-US" sz="2900" dirty="0" smtClean="0"/>
              <a:t> “</a:t>
            </a:r>
            <a:r>
              <a:rPr lang="en-US" sz="2900" dirty="0" err="1" smtClean="0"/>
              <a:t>Satu</a:t>
            </a:r>
            <a:r>
              <a:rPr lang="en-US" sz="2900" dirty="0" smtClean="0"/>
              <a:t> – </a:t>
            </a:r>
            <a:r>
              <a:rPr lang="en-US" sz="2900" dirty="0" err="1" smtClean="0"/>
              <a:t>Dua</a:t>
            </a:r>
            <a:r>
              <a:rPr lang="en-US" sz="2900" dirty="0" smtClean="0"/>
              <a:t> – </a:t>
            </a:r>
            <a:r>
              <a:rPr lang="en-US" sz="2900" dirty="0" err="1" smtClean="0"/>
              <a:t>Tiga</a:t>
            </a:r>
            <a:r>
              <a:rPr lang="en-US" sz="2900" dirty="0" smtClean="0"/>
              <a:t> - </a:t>
            </a:r>
            <a:r>
              <a:rPr lang="en-US" sz="2900" dirty="0" err="1" smtClean="0"/>
              <a:t>Pompa</a:t>
            </a:r>
            <a:r>
              <a:rPr lang="en-US" sz="2900" dirty="0" smtClean="0"/>
              <a:t>-…”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3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36"/>
    </mc:Choice>
    <mc:Fallback>
      <p:transition spd="slow" advTm="4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5165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 dirty="0" err="1" smtClean="0"/>
              <a:t>Penilaian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frekuensi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denyut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jantung</a:t>
            </a:r>
            <a:r>
              <a:rPr lang="en-US" altLang="en-US" b="1" dirty="0" smtClean="0"/>
              <a:t>:</a:t>
            </a:r>
          </a:p>
          <a:p>
            <a:r>
              <a:rPr lang="en-US" altLang="en-US" sz="2800" dirty="0" err="1" smtClean="0"/>
              <a:t>Bila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&lt; </a:t>
            </a:r>
            <a:r>
              <a:rPr lang="en-US" altLang="en-US" sz="2800" dirty="0" smtClean="0"/>
              <a:t>60x/</a:t>
            </a:r>
            <a:r>
              <a:rPr lang="en-US" altLang="en-US" sz="2800" dirty="0" err="1" smtClean="0"/>
              <a:t>menit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beri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obat</a:t>
            </a:r>
            <a:r>
              <a:rPr lang="en-US" altLang="en-US" sz="2800" dirty="0" smtClean="0"/>
              <a:t> (</a:t>
            </a:r>
            <a:r>
              <a:rPr lang="en-US" altLang="en-US" sz="2800" dirty="0" err="1" smtClean="0"/>
              <a:t>epinefrin</a:t>
            </a:r>
            <a:r>
              <a:rPr lang="en-US" altLang="en-US" sz="2800" dirty="0" smtClean="0"/>
              <a:t>) </a:t>
            </a:r>
            <a:r>
              <a:rPr lang="en-US" altLang="en-US" sz="2800" dirty="0" err="1" smtClean="0"/>
              <a:t>melalui</a:t>
            </a:r>
            <a:r>
              <a:rPr lang="en-US" altLang="en-US" sz="2800" dirty="0" smtClean="0"/>
              <a:t> vena </a:t>
            </a:r>
            <a:r>
              <a:rPr lang="en-US" altLang="en-US" sz="2800" dirty="0" err="1" smtClean="0"/>
              <a:t>umbilikal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atau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pipa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endotrakea</a:t>
            </a:r>
            <a:r>
              <a:rPr lang="en-US" altLang="en-US" sz="2800" dirty="0" smtClean="0"/>
              <a:t>. Obat2 lain </a:t>
            </a:r>
            <a:r>
              <a:rPr lang="en-US" altLang="en-US" sz="2800" dirty="0" err="1" smtClean="0"/>
              <a:t>sesuai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indikasi</a:t>
            </a:r>
            <a:r>
              <a:rPr lang="en-US" altLang="en-US" sz="2800" dirty="0" smtClean="0"/>
              <a:t>.</a:t>
            </a:r>
          </a:p>
          <a:p>
            <a:r>
              <a:rPr lang="en-US" altLang="en-US" sz="2800" dirty="0" err="1" smtClean="0"/>
              <a:t>Bila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&gt; </a:t>
            </a:r>
            <a:r>
              <a:rPr lang="en-US" altLang="en-US" sz="2800" dirty="0" smtClean="0"/>
              <a:t>60x/</a:t>
            </a:r>
            <a:r>
              <a:rPr lang="en-US" altLang="en-US" sz="2800" dirty="0" err="1" smtClean="0"/>
              <a:t>menit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/>
              <a:t>kompresi</a:t>
            </a:r>
            <a:r>
              <a:rPr lang="en-US" altLang="en-US" sz="2800" dirty="0" smtClean="0"/>
              <a:t> dada </a:t>
            </a:r>
            <a:r>
              <a:rPr lang="en-US" altLang="en-US" sz="2800" dirty="0" err="1" smtClean="0"/>
              <a:t>dihentikan</a:t>
            </a:r>
            <a:r>
              <a:rPr lang="en-US" altLang="en-US" sz="2800" dirty="0" smtClean="0"/>
              <a:t>.</a:t>
            </a:r>
          </a:p>
          <a:p>
            <a:r>
              <a:rPr lang="sv-SE" altLang="en-US" sz="2800" dirty="0" smtClean="0"/>
              <a:t>VTP </a:t>
            </a:r>
            <a:r>
              <a:rPr lang="sv-SE" altLang="en-US" sz="2800" dirty="0" smtClean="0"/>
              <a:t>dilanjutkan sampai &gt; </a:t>
            </a:r>
            <a:r>
              <a:rPr lang="sv-SE" altLang="en-US" sz="2800" dirty="0" smtClean="0"/>
              <a:t>100x/menit </a:t>
            </a:r>
            <a:r>
              <a:rPr lang="sv-SE" altLang="en-US" sz="2800" dirty="0" smtClean="0"/>
              <a:t>dan bayi </a:t>
            </a:r>
            <a:r>
              <a:rPr lang="sv-SE" altLang="en-US" sz="2800" dirty="0" smtClean="0"/>
              <a:t> bernapas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spontan</a:t>
            </a:r>
            <a:r>
              <a:rPr lang="en-US" altLang="en-US" sz="2800" dirty="0" smtClean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4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0"/>
    </mc:Choice>
    <mc:Fallback>
      <p:transition spd="slow" advTm="2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Pemberian obat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 smtClean="0"/>
              <a:t>Pemberian</a:t>
            </a:r>
            <a:r>
              <a:rPr lang="en-US" dirty="0" smtClean="0"/>
              <a:t> </a:t>
            </a:r>
            <a:r>
              <a:rPr lang="en-US" dirty="0" err="1" smtClean="0"/>
              <a:t>Obat</a:t>
            </a:r>
            <a:r>
              <a:rPr lang="en-US" dirty="0" smtClean="0"/>
              <a:t>: </a:t>
            </a:r>
            <a:r>
              <a:rPr lang="en-US" dirty="0" err="1" smtClean="0"/>
              <a:t>Epinefrin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en-US" dirty="0" err="1" smtClean="0"/>
              <a:t>Larutan</a:t>
            </a:r>
            <a:r>
              <a:rPr lang="en-US" dirty="0" smtClean="0"/>
              <a:t> = 1 : 10.000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Cara = IV (</a:t>
            </a:r>
            <a:r>
              <a:rPr lang="en-US" dirty="0" err="1" smtClean="0"/>
              <a:t>pertimbangkan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ET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jalur</a:t>
            </a:r>
            <a:r>
              <a:rPr lang="en-US" dirty="0" smtClean="0"/>
              <a:t> IV </a:t>
            </a:r>
            <a:r>
              <a:rPr lang="en-US" dirty="0" err="1" smtClean="0"/>
              <a:t>sedang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disiapkan</a:t>
            </a:r>
            <a:r>
              <a:rPr lang="en-US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en-US" dirty="0" err="1" smtClean="0"/>
              <a:t>Dosis</a:t>
            </a:r>
            <a:r>
              <a:rPr lang="en-US" dirty="0" smtClean="0"/>
              <a:t> = 0.1 – 0.3 </a:t>
            </a:r>
            <a:r>
              <a:rPr lang="en-US" dirty="0" err="1" smtClean="0"/>
              <a:t>mL</a:t>
            </a:r>
            <a:r>
              <a:rPr lang="en-US" dirty="0" smtClean="0"/>
              <a:t>/kg BB IV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 smtClean="0"/>
              <a:t> Persiapan = larutan 1 :10.000 dalam semprit 1 ml </a:t>
            </a:r>
            <a:r>
              <a:rPr lang="en-US" dirty="0" smtClean="0"/>
              <a:t>(</a:t>
            </a:r>
            <a:r>
              <a:rPr lang="en-US" dirty="0" err="1" smtClean="0"/>
              <a:t>semprit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diperlukan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pemberian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ET. </a:t>
            </a:r>
            <a:r>
              <a:rPr lang="en-US" dirty="0" err="1" smtClean="0"/>
              <a:t>Dosis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ET 0.3- 1.0mL/kg)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en-US" dirty="0" err="1" smtClean="0"/>
              <a:t>Kecepatan</a:t>
            </a:r>
            <a:r>
              <a:rPr lang="en-US" dirty="0" smtClean="0"/>
              <a:t> = </a:t>
            </a:r>
            <a:r>
              <a:rPr lang="en-US" dirty="0" err="1" smtClean="0"/>
              <a:t>secepat</a:t>
            </a:r>
            <a:r>
              <a:rPr lang="en-US" dirty="0" smtClean="0"/>
              <a:t> </a:t>
            </a:r>
            <a:r>
              <a:rPr lang="en-US" dirty="0" err="1" smtClean="0"/>
              <a:t>mungkin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err="1" smtClean="0"/>
              <a:t>Jangan</a:t>
            </a:r>
            <a:r>
              <a:rPr lang="en-US" b="1" dirty="0" smtClean="0"/>
              <a:t> </a:t>
            </a:r>
            <a:r>
              <a:rPr lang="en-US" b="1" dirty="0" err="1" smtClean="0"/>
              <a:t>memberikan</a:t>
            </a:r>
            <a:r>
              <a:rPr lang="en-US" b="1" dirty="0" smtClean="0"/>
              <a:t> </a:t>
            </a:r>
            <a:r>
              <a:rPr lang="en-US" b="1" dirty="0" err="1" smtClean="0"/>
              <a:t>dosis</a:t>
            </a:r>
            <a:r>
              <a:rPr lang="en-US" b="1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tinggi</a:t>
            </a:r>
            <a:r>
              <a:rPr lang="en-US" b="1" dirty="0" smtClean="0"/>
              <a:t> </a:t>
            </a:r>
            <a:r>
              <a:rPr lang="en-US" b="1" dirty="0" err="1" smtClean="0"/>
              <a:t>secara</a:t>
            </a:r>
            <a:r>
              <a:rPr lang="en-US" b="1" dirty="0" smtClean="0"/>
              <a:t> IV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5"/>
    </mc:Choice>
    <mc:Fallback>
      <p:transition spd="slow" advTm="2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 algn="ctr"/>
            <a:r>
              <a:rPr lang="en-US" altLang="en-US" b="1" smtClean="0"/>
              <a:t>Metabolic Differences in Kids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97438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dirty="0" smtClean="0"/>
              <a:t>Have Higher Metabolic Rates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Nearly Twice as Rapid 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Consumption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Increased Blood Flow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More Frequent Feedings 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More Fluid Intake per Size Ratio</a:t>
            </a:r>
          </a:p>
          <a:p>
            <a:pPr lvl="1" eaLnBrk="1" hangingPunct="1">
              <a:buSzPct val="80000"/>
              <a:buFont typeface="Georgia" panose="02040502050405020303" pitchFamily="18" charset="0"/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6"/>
    </mc:Choice>
    <mc:Fallback xmlns="">
      <p:transition spd="slow" advTm="2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800" b="1" dirty="0" err="1" smtClean="0"/>
              <a:t>Indikasi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pemberian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cairan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penambah</a:t>
            </a:r>
            <a:r>
              <a:rPr lang="en-US" sz="2800" b="1" dirty="0" smtClean="0"/>
              <a:t> volume </a:t>
            </a:r>
            <a:r>
              <a:rPr lang="en-US" sz="2800" b="1" dirty="0" err="1" smtClean="0"/>
              <a:t>darah</a:t>
            </a:r>
            <a:r>
              <a:rPr lang="en-US" sz="2800" b="1" dirty="0" smtClean="0"/>
              <a:t> (volume expanders)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altLang="en-US" sz="2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500" dirty="0" err="1" smtClean="0"/>
              <a:t>Bayi</a:t>
            </a:r>
            <a:r>
              <a:rPr lang="en-US" sz="2500" dirty="0" smtClean="0"/>
              <a:t> </a:t>
            </a:r>
            <a:r>
              <a:rPr lang="en-US" sz="2500" dirty="0" err="1" smtClean="0"/>
              <a:t>tidak</a:t>
            </a:r>
            <a:r>
              <a:rPr lang="en-US" sz="2500" dirty="0" smtClean="0"/>
              <a:t> </a:t>
            </a:r>
            <a:r>
              <a:rPr lang="en-US" sz="2500" dirty="0" err="1" smtClean="0"/>
              <a:t>berespons</a:t>
            </a:r>
            <a:r>
              <a:rPr lang="en-US" sz="2500" dirty="0" smtClean="0"/>
              <a:t> </a:t>
            </a:r>
            <a:r>
              <a:rPr lang="en-US" sz="2500" dirty="0" err="1" smtClean="0"/>
              <a:t>terhadap</a:t>
            </a:r>
            <a:r>
              <a:rPr lang="en-US" sz="2500" dirty="0" smtClean="0"/>
              <a:t> </a:t>
            </a:r>
            <a:r>
              <a:rPr lang="en-US" sz="2500" dirty="0" err="1" smtClean="0"/>
              <a:t>resusitasi</a:t>
            </a:r>
            <a:r>
              <a:rPr lang="en-US" sz="2500" dirty="0" smtClean="0"/>
              <a:t> DAN </a:t>
            </a:r>
            <a:r>
              <a:rPr lang="en-US" sz="2500" dirty="0" err="1" smtClean="0"/>
              <a:t>bayi</a:t>
            </a:r>
            <a:r>
              <a:rPr lang="en-US" sz="2500" dirty="0" smtClean="0"/>
              <a:t> </a:t>
            </a:r>
            <a:r>
              <a:rPr lang="en-US" sz="2500" dirty="0" err="1" smtClean="0"/>
              <a:t>mengalami</a:t>
            </a:r>
            <a:r>
              <a:rPr lang="en-US" sz="2500" dirty="0" smtClean="0"/>
              <a:t> </a:t>
            </a:r>
            <a:r>
              <a:rPr lang="en-US" sz="2500" dirty="0" err="1" smtClean="0"/>
              <a:t>syok</a:t>
            </a:r>
            <a:r>
              <a:rPr lang="en-US" sz="2500" dirty="0" smtClean="0"/>
              <a:t> (</a:t>
            </a:r>
            <a:r>
              <a:rPr lang="en-US" sz="2500" dirty="0" err="1" smtClean="0"/>
              <a:t>pucat</a:t>
            </a:r>
            <a:r>
              <a:rPr lang="en-US" sz="2500" dirty="0" smtClean="0"/>
              <a:t>, </a:t>
            </a:r>
            <a:r>
              <a:rPr lang="en-US" sz="2500" dirty="0" err="1" smtClean="0"/>
              <a:t>nadi</a:t>
            </a:r>
            <a:r>
              <a:rPr lang="en-US" sz="2500" dirty="0" smtClean="0"/>
              <a:t> </a:t>
            </a:r>
            <a:r>
              <a:rPr lang="en-US" sz="2500" dirty="0" err="1" smtClean="0"/>
              <a:t>lemah</a:t>
            </a:r>
            <a:r>
              <a:rPr lang="en-US" sz="2500" dirty="0" smtClean="0"/>
              <a:t>, FJ </a:t>
            </a:r>
            <a:r>
              <a:rPr lang="en-US" sz="2500" dirty="0" err="1" smtClean="0"/>
              <a:t>rendah</a:t>
            </a:r>
            <a:r>
              <a:rPr lang="en-US" sz="2500" dirty="0" smtClean="0"/>
              <a:t>/</a:t>
            </a:r>
            <a:r>
              <a:rPr lang="en-US" sz="2500" dirty="0" err="1" smtClean="0"/>
              <a:t>tinggi</a:t>
            </a:r>
            <a:r>
              <a:rPr lang="en-US" sz="2500" dirty="0" smtClean="0"/>
              <a:t>, </a:t>
            </a:r>
            <a:r>
              <a:rPr lang="en-US" sz="2500" dirty="0" err="1" smtClean="0"/>
              <a:t>tidak</a:t>
            </a:r>
            <a:r>
              <a:rPr lang="en-US" sz="2500" dirty="0" smtClean="0"/>
              <a:t> </a:t>
            </a:r>
            <a:r>
              <a:rPr lang="en-US" sz="2500" dirty="0" err="1" smtClean="0"/>
              <a:t>membaik</a:t>
            </a:r>
            <a:r>
              <a:rPr lang="en-US" sz="2500" dirty="0" smtClean="0"/>
              <a:t> </a:t>
            </a:r>
            <a:r>
              <a:rPr lang="en-US" sz="2500" dirty="0" err="1" smtClean="0"/>
              <a:t>setelah</a:t>
            </a:r>
            <a:r>
              <a:rPr lang="en-US" sz="2500" dirty="0" smtClean="0"/>
              <a:t> </a:t>
            </a:r>
            <a:r>
              <a:rPr lang="en-US" sz="2500" dirty="0" err="1" smtClean="0"/>
              <a:t>diresusitasi</a:t>
            </a:r>
            <a:r>
              <a:rPr lang="en-US" sz="25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500" dirty="0" smtClean="0"/>
              <a:t>Ada </a:t>
            </a:r>
            <a:r>
              <a:rPr lang="en-US" sz="2500" dirty="0" err="1" smtClean="0"/>
              <a:t>riwayat</a:t>
            </a:r>
            <a:r>
              <a:rPr lang="en-US" sz="2500" dirty="0" smtClean="0"/>
              <a:t> </a:t>
            </a:r>
            <a:r>
              <a:rPr lang="en-US" sz="2500" dirty="0" err="1" smtClean="0"/>
              <a:t>terkait</a:t>
            </a:r>
            <a:r>
              <a:rPr lang="en-US" sz="2500" dirty="0" smtClean="0"/>
              <a:t> </a:t>
            </a:r>
            <a:r>
              <a:rPr lang="en-US" sz="2500" dirty="0" err="1" smtClean="0"/>
              <a:t>dgn</a:t>
            </a:r>
            <a:r>
              <a:rPr lang="en-US" sz="2500" dirty="0" smtClean="0"/>
              <a:t> </a:t>
            </a:r>
            <a:r>
              <a:rPr lang="en-US" sz="2500" dirty="0" err="1" smtClean="0"/>
              <a:t>kehilangan</a:t>
            </a:r>
            <a:r>
              <a:rPr lang="en-US" sz="2500" dirty="0" smtClean="0"/>
              <a:t> </a:t>
            </a:r>
            <a:r>
              <a:rPr lang="en-US" sz="2500" dirty="0" err="1" smtClean="0"/>
              <a:t>darah</a:t>
            </a:r>
            <a:r>
              <a:rPr lang="en-US" sz="2500" dirty="0" smtClean="0"/>
              <a:t> </a:t>
            </a:r>
            <a:r>
              <a:rPr lang="en-US" sz="2500" dirty="0" err="1" smtClean="0"/>
              <a:t>janin</a:t>
            </a:r>
            <a:r>
              <a:rPr lang="en-US" sz="2500" dirty="0" smtClean="0"/>
              <a:t> (</a:t>
            </a:r>
            <a:r>
              <a:rPr lang="en-US" sz="2500" dirty="0" err="1" smtClean="0"/>
              <a:t>a.l</a:t>
            </a:r>
            <a:r>
              <a:rPr lang="en-US" sz="2500" dirty="0" smtClean="0"/>
              <a:t>.) </a:t>
            </a:r>
            <a:r>
              <a:rPr lang="en-US" sz="2500" dirty="0" err="1" smtClean="0"/>
              <a:t>perdarahan</a:t>
            </a:r>
            <a:r>
              <a:rPr lang="en-US" sz="2500" dirty="0" smtClean="0"/>
              <a:t> per </a:t>
            </a:r>
            <a:r>
              <a:rPr lang="en-US" sz="2500" dirty="0" err="1" smtClean="0"/>
              <a:t>vaginam</a:t>
            </a:r>
            <a:r>
              <a:rPr lang="en-US" sz="2500" dirty="0" smtClean="0"/>
              <a:t>, </a:t>
            </a:r>
            <a:r>
              <a:rPr lang="en-US" sz="2500" dirty="0" err="1" smtClean="0"/>
              <a:t>solusio</a:t>
            </a:r>
            <a:r>
              <a:rPr lang="en-US" sz="2500" dirty="0" smtClean="0"/>
              <a:t> </a:t>
            </a:r>
            <a:r>
              <a:rPr lang="en-US" sz="2500" dirty="0" err="1" smtClean="0"/>
              <a:t>plasenta</a:t>
            </a:r>
            <a:r>
              <a:rPr lang="en-US" sz="2500" dirty="0" smtClean="0"/>
              <a:t>, </a:t>
            </a:r>
            <a:r>
              <a:rPr lang="en-US" sz="2500" dirty="0" err="1" smtClean="0"/>
              <a:t>plasenta</a:t>
            </a:r>
            <a:r>
              <a:rPr lang="en-US" sz="2500" dirty="0" smtClean="0"/>
              <a:t> </a:t>
            </a:r>
            <a:r>
              <a:rPr lang="en-US" sz="2500" dirty="0" err="1" smtClean="0"/>
              <a:t>previa</a:t>
            </a:r>
            <a:r>
              <a:rPr lang="en-US" sz="2500" dirty="0" smtClean="0"/>
              <a:t>, twin to twin transfusion)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0"/>
    </mc:Choice>
    <mc:Fallback>
      <p:transition spd="slow" advTm="2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err="1" smtClean="0"/>
              <a:t>Cairan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penambah</a:t>
            </a:r>
            <a:r>
              <a:rPr lang="en-US" altLang="en-US" sz="2800" dirty="0" smtClean="0"/>
              <a:t> volume </a:t>
            </a:r>
            <a:r>
              <a:rPr lang="en-US" altLang="en-US" sz="2800" dirty="0" err="1" smtClean="0"/>
              <a:t>darah</a:t>
            </a:r>
            <a:endParaRPr lang="en-US" altLang="en-US" sz="2800" dirty="0" smtClean="0"/>
          </a:p>
          <a:p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Cairan</a:t>
            </a:r>
            <a:r>
              <a:rPr lang="en-US" altLang="en-US" sz="2800" dirty="0" smtClean="0"/>
              <a:t>: </a:t>
            </a:r>
            <a:r>
              <a:rPr lang="en-US" altLang="en-US" sz="2800" dirty="0" err="1" smtClean="0"/>
              <a:t>Garam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Fisiologis</a:t>
            </a:r>
            <a:r>
              <a:rPr lang="en-US" altLang="en-US" sz="2800" dirty="0" smtClean="0"/>
              <a:t>, Ringer </a:t>
            </a:r>
            <a:r>
              <a:rPr lang="en-US" altLang="en-US" sz="2800" dirty="0" err="1" smtClean="0"/>
              <a:t>Laktat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Darah</a:t>
            </a:r>
            <a:r>
              <a:rPr lang="en-US" altLang="en-US" sz="2800" dirty="0" smtClean="0"/>
              <a:t> O Rh </a:t>
            </a:r>
            <a:r>
              <a:rPr lang="en-US" altLang="en-US" sz="2800" dirty="0" err="1" smtClean="0"/>
              <a:t>negatif</a:t>
            </a:r>
            <a:endParaRPr lang="en-US" altLang="en-US" sz="2800" dirty="0" smtClean="0"/>
          </a:p>
          <a:p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Dosis</a:t>
            </a:r>
            <a:r>
              <a:rPr lang="en-US" altLang="en-US" sz="2800" dirty="0" smtClean="0"/>
              <a:t> : 10 mL/kg</a:t>
            </a:r>
          </a:p>
          <a:p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Jalur</a:t>
            </a:r>
            <a:r>
              <a:rPr lang="en-US" altLang="en-US" sz="2800" dirty="0" smtClean="0"/>
              <a:t> : Vena </a:t>
            </a:r>
            <a:r>
              <a:rPr lang="en-US" altLang="en-US" sz="2800" dirty="0" err="1" smtClean="0"/>
              <a:t>umbilikalis</a:t>
            </a:r>
            <a:endParaRPr lang="en-US" altLang="en-US" sz="2800" dirty="0" smtClean="0"/>
          </a:p>
          <a:p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Persiapan</a:t>
            </a:r>
            <a:r>
              <a:rPr lang="en-US" altLang="en-US" sz="2800" dirty="0" smtClean="0"/>
              <a:t> : </a:t>
            </a:r>
            <a:r>
              <a:rPr lang="en-US" altLang="en-US" sz="2800" dirty="0" err="1" smtClean="0"/>
              <a:t>dalam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semprit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besar</a:t>
            </a:r>
            <a:endParaRPr lang="en-US" altLang="en-US" sz="2800" dirty="0" smtClean="0"/>
          </a:p>
          <a:p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Kecepatan</a:t>
            </a:r>
            <a:r>
              <a:rPr lang="en-US" altLang="en-US" sz="2800" dirty="0" smtClean="0"/>
              <a:t>: 5 – 10 </a:t>
            </a:r>
            <a:r>
              <a:rPr lang="en-US" altLang="en-US" sz="2800" dirty="0" err="1" smtClean="0"/>
              <a:t>menit</a:t>
            </a:r>
            <a:endParaRPr lang="en-US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7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12"/>
    </mc:Choice>
    <mc:Fallback>
      <p:transition spd="slow" advTm="2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Georgia" panose="02040502050405020303" pitchFamily="18" charset="0"/>
              <a:buNone/>
            </a:pPr>
            <a:r>
              <a:rPr lang="en-US" altLang="en-US" sz="7200" smtClean="0"/>
              <a:t>THANK YOU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algn="ctr"/>
            <a:r>
              <a:rPr lang="en-US" altLang="en-US" sz="3500" b="1" smtClean="0"/>
              <a:t>Metabolic Differences in Kids </a:t>
            </a:r>
            <a:r>
              <a:rPr lang="en-US" altLang="en-US" sz="2600" b="1" smtClean="0"/>
              <a:t>(Cont’d)</a:t>
            </a:r>
            <a:endParaRPr lang="en-US" altLang="en-US" sz="2600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dirty="0" smtClean="0"/>
              <a:t>Children “SHOCK OUT” Differently</a:t>
            </a:r>
            <a:endParaRPr lang="en-US" altLang="en-US" sz="3600" dirty="0" smtClean="0"/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Children Compensate Better </a:t>
            </a:r>
            <a:r>
              <a:rPr lang="en-US" altLang="en-US" u="sng" dirty="0" smtClean="0"/>
              <a:t>INITIALLY</a:t>
            </a:r>
            <a:endParaRPr lang="en-US" altLang="en-US" dirty="0" smtClean="0"/>
          </a:p>
          <a:p>
            <a:pPr lvl="2" eaLnBrk="1" hangingPunct="1">
              <a:buSzPct val="80000"/>
            </a:pPr>
            <a:r>
              <a:rPr lang="en-US" altLang="en-US" dirty="0" smtClean="0"/>
              <a:t>May show minimal signs &amp; symptoms</a:t>
            </a:r>
          </a:p>
          <a:p>
            <a:pPr lvl="1" eaLnBrk="1" hangingPunct="1">
              <a:buSzPct val="80000"/>
              <a:buFontTx/>
              <a:buChar char="•"/>
            </a:pPr>
            <a:r>
              <a:rPr lang="en-US" altLang="en-US" dirty="0" smtClean="0"/>
              <a:t>Children have less reserves than adults</a:t>
            </a:r>
            <a:endParaRPr lang="en-US" altLang="en-US" sz="3200" dirty="0" smtClean="0"/>
          </a:p>
          <a:p>
            <a:pPr lvl="2" eaLnBrk="1" hangingPunct="1">
              <a:buSzPct val="80000"/>
            </a:pPr>
            <a:r>
              <a:rPr lang="en-US" altLang="en-US" i="1" dirty="0" smtClean="0"/>
              <a:t>Platinum Half-Hour</a:t>
            </a:r>
            <a:r>
              <a:rPr lang="en-US" altLang="en-US" dirty="0" smtClean="0"/>
              <a:t> in Trauma Resuscitation</a:t>
            </a:r>
          </a:p>
          <a:p>
            <a:pPr lvl="2" eaLnBrk="1" hangingPunct="1">
              <a:buSzPct val="80000"/>
            </a:pPr>
            <a:r>
              <a:rPr lang="en-US" altLang="en-US" dirty="0" smtClean="0"/>
              <a:t>Rapid Intervention Critical</a:t>
            </a:r>
          </a:p>
          <a:p>
            <a:pPr lvl="2" eaLnBrk="1" hangingPunct="1">
              <a:buSzPct val="80000"/>
            </a:pPr>
            <a:r>
              <a:rPr lang="en-US" altLang="en-US" dirty="0" smtClean="0"/>
              <a:t>Once Reserves Exhausted</a:t>
            </a:r>
          </a:p>
          <a:p>
            <a:pPr lvl="3" eaLnBrk="1" hangingPunct="1">
              <a:buFontTx/>
              <a:buNone/>
            </a:pPr>
            <a:r>
              <a:rPr lang="en-US" altLang="en-US" sz="3600" u="sng" dirty="0" smtClean="0">
                <a:solidFill>
                  <a:srgbClr val="FF6600"/>
                </a:solidFill>
              </a:rPr>
              <a:t>BAD THINGS HAPPEN</a:t>
            </a:r>
            <a:r>
              <a:rPr lang="en-US" altLang="en-US" sz="3600" dirty="0" smtClean="0">
                <a:solidFill>
                  <a:srgbClr val="FF6600"/>
                </a:solidFill>
              </a:rPr>
              <a:t>!!!</a:t>
            </a:r>
          </a:p>
          <a:p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4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4300</TotalTime>
  <Words>2040</Words>
  <Application>Microsoft Office PowerPoint</Application>
  <PresentationFormat>On-screen Show (4:3)</PresentationFormat>
  <Paragraphs>460</Paragraphs>
  <Slides>82</Slides>
  <Notes>28</Notes>
  <HiddenSlides>0</HiddenSlides>
  <MMClips>80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110" baseType="lpstr">
      <vt:lpstr>Arial</vt:lpstr>
      <vt:lpstr>Calibri</vt:lpstr>
      <vt:lpstr>Century Schoolbook</vt:lpstr>
      <vt:lpstr>Garamond</vt:lpstr>
      <vt:lpstr>Georgia</vt:lpstr>
      <vt:lpstr>Monotype Sorts</vt:lpstr>
      <vt:lpstr>Tahoma</vt:lpstr>
      <vt:lpstr>Times New Roman</vt:lpstr>
      <vt:lpstr>Times New Roman CE</vt:lpstr>
      <vt:lpstr>Trebuchet MS</vt:lpstr>
      <vt:lpstr>Verdana</vt:lpstr>
      <vt:lpstr>Wingdings</vt:lpstr>
      <vt:lpstr>Wingdings 2</vt:lpstr>
      <vt:lpstr>Urban</vt:lpstr>
      <vt:lpstr>Oriel</vt:lpstr>
      <vt:lpstr>1_Oriel</vt:lpstr>
      <vt:lpstr>2_Oriel</vt:lpstr>
      <vt:lpstr>3_Oriel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Clip</vt:lpstr>
      <vt:lpstr>PowerPoint Presentation</vt:lpstr>
      <vt:lpstr>INTRODUCTION</vt:lpstr>
      <vt:lpstr>PowerPoint Presentation</vt:lpstr>
      <vt:lpstr>General Principles of Pediatric Trauma</vt:lpstr>
      <vt:lpstr>Physical Differences</vt:lpstr>
      <vt:lpstr>Physical Differences (Cont’d)</vt:lpstr>
      <vt:lpstr>Energy Transfer Effects of Size</vt:lpstr>
      <vt:lpstr>Metabolic Differences in Kids</vt:lpstr>
      <vt:lpstr>Metabolic Differences in Kids (Cont’d)</vt:lpstr>
      <vt:lpstr>THE BAD THINGS</vt:lpstr>
      <vt:lpstr>Remember</vt:lpstr>
      <vt:lpstr>PowerPoint Presentation</vt:lpstr>
      <vt:lpstr>Pediatric Assessment Triangle</vt:lpstr>
      <vt:lpstr>Appearance</vt:lpstr>
      <vt:lpstr>Respiratory</vt:lpstr>
      <vt:lpstr>A=Airway: Control C-Spine</vt:lpstr>
      <vt:lpstr>BREATHING</vt:lpstr>
      <vt:lpstr>C=Circulation: Peripheral vs Central</vt:lpstr>
      <vt:lpstr>D=Disability: Neuro Evaluation</vt:lpstr>
      <vt:lpstr>E=Exposure</vt:lpstr>
      <vt:lpstr>S-A-M-P-L-E Hx</vt:lpstr>
      <vt:lpstr>Simple Triage And Rapid Tx</vt:lpstr>
      <vt:lpstr>PowerPoint Presentation</vt:lpstr>
      <vt:lpstr>ETAT (WHO)</vt:lpstr>
      <vt:lpstr>PowerPoint Presentation</vt:lpstr>
      <vt:lpstr>PowerPoint Presentation</vt:lpstr>
      <vt:lpstr>Growth and Development</vt:lpstr>
      <vt:lpstr>Infant</vt:lpstr>
      <vt:lpstr>Toddler</vt:lpstr>
      <vt:lpstr>Preschool</vt:lpstr>
      <vt:lpstr>School-Age Child</vt:lpstr>
      <vt:lpstr>The Adolescent</vt:lpstr>
      <vt:lpstr>Notes</vt:lpstr>
      <vt:lpstr>PEDIATRIC PROBLEMS</vt:lpstr>
      <vt:lpstr>Fever</vt:lpstr>
      <vt:lpstr>Emergency Care for Fever</vt:lpstr>
      <vt:lpstr>Febrile Seizures</vt:lpstr>
      <vt:lpstr>PowerPoint Presentation</vt:lpstr>
      <vt:lpstr>PowerPoint Presentation</vt:lpstr>
      <vt:lpstr>Treatment</vt:lpstr>
      <vt:lpstr>Tatalaksana Kejang</vt:lpstr>
      <vt:lpstr>Dehydration</vt:lpstr>
      <vt:lpstr>Tatalaksana dehidrasi berat</vt:lpstr>
      <vt:lpstr>Masalah Pernafasan pada Anak</vt:lpstr>
      <vt:lpstr>Airway Obstruction</vt:lpstr>
      <vt:lpstr>Croup</vt:lpstr>
      <vt:lpstr>Epiglottitis</vt:lpstr>
      <vt:lpstr>Foreign body aspiration</vt:lpstr>
      <vt:lpstr>Treatment</vt:lpstr>
      <vt:lpstr>Asthma</vt:lpstr>
      <vt:lpstr>Treatment</vt:lpstr>
      <vt:lpstr>Tata Laksana Jalan Napas</vt:lpstr>
      <vt:lpstr>PowerPoint Presentation</vt:lpstr>
      <vt:lpstr>PowerPoint Presentation</vt:lpstr>
      <vt:lpstr>PowerPoint Presentation</vt:lpstr>
      <vt:lpstr>Tatalaksana Bayi Tersedak &lt; 1 tahun</vt:lpstr>
      <vt:lpstr>TATALAKSANA TERSEDAK USIA &gt; 1 TAHUN</vt:lpstr>
      <vt:lpstr>Tatalaksana posisi anak tidak sadar</vt:lpstr>
      <vt:lpstr>Poisoning</vt:lpstr>
      <vt:lpstr>Sudden Infant Death Syndrome</vt:lpstr>
      <vt:lpstr>SIDS</vt:lpstr>
      <vt:lpstr>Sudden Infant Death Syndrome (SIDS)</vt:lpstr>
      <vt:lpstr>Tasks at Scene</vt:lpstr>
      <vt:lpstr>Assessment and Management</vt:lpstr>
      <vt:lpstr>Communication and Support of Family</vt:lpstr>
      <vt:lpstr>Scene Assessment</vt:lpstr>
      <vt:lpstr>RESUSITASI NEONATUS</vt:lpstr>
      <vt:lpstr>Penilaian bayi baru lahir</vt:lpstr>
      <vt:lpstr>LANGKAH AWAL RESUSITASI</vt:lpstr>
      <vt:lpstr>VTP</vt:lpstr>
      <vt:lpstr>PowerPoint Presentation</vt:lpstr>
      <vt:lpstr>PowerPoint Presentation</vt:lpstr>
      <vt:lpstr>PowerPoint Presentation</vt:lpstr>
      <vt:lpstr>PowerPoint Presentation</vt:lpstr>
      <vt:lpstr>Kompresi dada</vt:lpstr>
      <vt:lpstr>PowerPoint Presentation</vt:lpstr>
      <vt:lpstr>PowerPoint Presentation</vt:lpstr>
      <vt:lpstr>PowerPoint Presentation</vt:lpstr>
      <vt:lpstr>Pemberian obat</vt:lpstr>
      <vt:lpstr>Indikasi pemberian cairan penambah volume darah (volume expanders) 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Abdul Rohman</dc:creator>
  <cp:lastModifiedBy>cahyaudiyana@gmail.com</cp:lastModifiedBy>
  <cp:revision>175</cp:revision>
  <dcterms:created xsi:type="dcterms:W3CDTF">2010-04-17T05:04:00Z</dcterms:created>
  <dcterms:modified xsi:type="dcterms:W3CDTF">2021-04-06T11:02:07Z</dcterms:modified>
</cp:coreProperties>
</file>