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1479" r:id="rId2"/>
    <p:sldId id="1480" r:id="rId3"/>
    <p:sldId id="1481" r:id="rId4"/>
    <p:sldId id="1482" r:id="rId5"/>
    <p:sldId id="1483" r:id="rId6"/>
    <p:sldId id="1484" r:id="rId7"/>
    <p:sldId id="1485" r:id="rId8"/>
    <p:sldId id="1492" r:id="rId9"/>
    <p:sldId id="1493" r:id="rId10"/>
    <p:sldId id="1495" r:id="rId11"/>
    <p:sldId id="1494" r:id="rId12"/>
    <p:sldId id="1496" r:id="rId13"/>
    <p:sldId id="1497" r:id="rId14"/>
    <p:sldId id="1499" r:id="rId15"/>
    <p:sldId id="1498" r:id="rId16"/>
    <p:sldId id="1500" r:id="rId17"/>
    <p:sldId id="1501" r:id="rId18"/>
    <p:sldId id="1502" r:id="rId19"/>
    <p:sldId id="1486" r:id="rId20"/>
    <p:sldId id="1503" r:id="rId21"/>
    <p:sldId id="1504" r:id="rId22"/>
    <p:sldId id="1505" r:id="rId23"/>
    <p:sldId id="1506" r:id="rId24"/>
    <p:sldId id="1507" r:id="rId25"/>
    <p:sldId id="1508" r:id="rId26"/>
    <p:sldId id="1509" r:id="rId27"/>
    <p:sldId id="1510" r:id="rId28"/>
    <p:sldId id="1487" r:id="rId29"/>
    <p:sldId id="1488" r:id="rId30"/>
    <p:sldId id="1489" r:id="rId31"/>
    <p:sldId id="1490" r:id="rId32"/>
    <p:sldId id="1491" r:id="rId33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1" autoAdjust="0"/>
    <p:restoredTop sz="86401" autoAdjust="0"/>
  </p:normalViewPr>
  <p:slideViewPr>
    <p:cSldViewPr snapToGrid="0" snapToObjects="1">
      <p:cViewPr varScale="1">
        <p:scale>
          <a:sx n="35" d="100"/>
          <a:sy n="35" d="100"/>
        </p:scale>
        <p:origin x="688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5210536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IMPLEMENTASI ERP</a:t>
            </a:r>
          </a:p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Kasus ASAP</a:t>
            </a:r>
          </a:p>
          <a:p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 1 Project </a:t>
            </a:r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Preparation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D5C6E-AFCE-844F-8DC9-AB00862A8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2160" y="0"/>
            <a:ext cx="20427173" cy="1963737"/>
          </a:xfrm>
        </p:spPr>
        <p:txBody>
          <a:bodyPr/>
          <a:lstStyle/>
          <a:p>
            <a:r>
              <a:rPr lang="en-US" sz="8000" b="1" dirty="0" err="1"/>
              <a:t>Struktur</a:t>
            </a:r>
            <a:r>
              <a:rPr lang="en-US" sz="8000" b="1" dirty="0"/>
              <a:t> </a:t>
            </a:r>
            <a:r>
              <a:rPr lang="en-US" sz="8000" b="1" dirty="0" err="1"/>
              <a:t>organisasi</a:t>
            </a:r>
            <a:r>
              <a:rPr lang="en-US" sz="8000" b="1" dirty="0"/>
              <a:t> </a:t>
            </a:r>
            <a:r>
              <a:rPr lang="en-US" sz="8000" b="1" dirty="0" err="1"/>
              <a:t>proyek</a:t>
            </a:r>
            <a:endParaRPr lang="en-US" sz="8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D46926-DE93-184C-9401-F2ABCC4FF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799" y="1963737"/>
            <a:ext cx="15680695" cy="1043776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2B1D1-5431-C54F-A44B-4B323BBA968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330244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F5FBE-4B7E-1240-81F1-B88031B8E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err="1"/>
              <a:t>Tugas</a:t>
            </a:r>
            <a:r>
              <a:rPr lang="en-US" sz="8000" dirty="0"/>
              <a:t> </a:t>
            </a:r>
            <a:r>
              <a:rPr lang="en-ID" sz="8000" dirty="0" err="1"/>
              <a:t>Komite</a:t>
            </a:r>
            <a:r>
              <a:rPr lang="en-ID" sz="8000" dirty="0"/>
              <a:t> </a:t>
            </a:r>
            <a:r>
              <a:rPr lang="en-ID" sz="8000" dirty="0" err="1"/>
              <a:t>Pengarah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7505C-4DED-AA49-BFCA-A79E26D485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1080" y="4706937"/>
            <a:ext cx="21775490" cy="6792912"/>
          </a:xfrm>
        </p:spPr>
        <p:txBody>
          <a:bodyPr/>
          <a:lstStyle/>
          <a:p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implementasi</a:t>
            </a:r>
            <a:r>
              <a:rPr lang="en-ID" dirty="0"/>
              <a:t> ERP,</a:t>
            </a:r>
          </a:p>
          <a:p>
            <a:r>
              <a:rPr lang="en-ID" dirty="0" err="1"/>
              <a:t>persetujuan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yang </a:t>
            </a:r>
            <a:r>
              <a:rPr lang="en-ID" dirty="0" err="1"/>
              <a:t>dibutuhkan</a:t>
            </a:r>
            <a:r>
              <a:rPr lang="en-ID" dirty="0"/>
              <a:t>,</a:t>
            </a:r>
          </a:p>
          <a:p>
            <a:r>
              <a:rPr lang="en-ID" dirty="0" err="1"/>
              <a:t>pemantauan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pengendalian</a:t>
            </a:r>
            <a:r>
              <a:rPr lang="en-ID" dirty="0"/>
              <a:t> </a:t>
            </a:r>
            <a:r>
              <a:rPr lang="en-ID" dirty="0" err="1"/>
              <a:t>kemajuan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</a:p>
          <a:p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.</a:t>
            </a:r>
          </a:p>
          <a:p>
            <a:r>
              <a:rPr lang="en-ID" dirty="0" err="1"/>
              <a:t>Komite</a:t>
            </a:r>
            <a:r>
              <a:rPr lang="en-ID" dirty="0"/>
              <a:t> </a:t>
            </a:r>
            <a:r>
              <a:rPr lang="en-ID" dirty="0" err="1"/>
              <a:t>pengarah</a:t>
            </a:r>
            <a:r>
              <a:rPr lang="en-ID" dirty="0"/>
              <a:t> </a:t>
            </a:r>
            <a:r>
              <a:rPr lang="en-ID" dirty="0" err="1"/>
              <a:t>mengadopsi</a:t>
            </a:r>
            <a:r>
              <a:rPr lang="en-ID" dirty="0"/>
              <a:t> </a:t>
            </a:r>
            <a:r>
              <a:rPr lang="en-ID" dirty="0" err="1"/>
              <a:t>setidaknya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(</a:t>
            </a:r>
            <a:r>
              <a:rPr lang="en-ID" dirty="0" err="1"/>
              <a:t>dari</a:t>
            </a:r>
            <a:r>
              <a:rPr lang="en-ID" dirty="0"/>
              <a:t> sponsor </a:t>
            </a:r>
            <a:r>
              <a:rPr lang="en-ID" dirty="0" err="1"/>
              <a:t>proyek</a:t>
            </a:r>
            <a:r>
              <a:rPr lang="en-ID" dirty="0"/>
              <a:t>,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,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ERP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konsultasi</a:t>
            </a:r>
            <a:r>
              <a:rPr lang="en-ID" dirty="0"/>
              <a:t> ERP.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7BB58-528E-EC41-B574-5B6E6B03561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35350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65F60-235D-9540-9436-B253758A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9880" y="0"/>
            <a:ext cx="18544787" cy="1963737"/>
          </a:xfrm>
        </p:spPr>
        <p:txBody>
          <a:bodyPr/>
          <a:lstStyle/>
          <a:p>
            <a:r>
              <a:rPr lang="en-US" sz="8000" dirty="0" err="1"/>
              <a:t>Manajer</a:t>
            </a:r>
            <a:r>
              <a:rPr lang="en-US" sz="8000" dirty="0"/>
              <a:t> </a:t>
            </a:r>
            <a:r>
              <a:rPr lang="en-US" sz="8000" dirty="0" err="1"/>
              <a:t>Proyek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5880B-AF3F-6D4E-BDC9-DD2F215197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472267"/>
            <a:ext cx="21775490" cy="9414933"/>
          </a:xfrm>
        </p:spPr>
        <p:txBody>
          <a:bodyPr/>
          <a:lstStyle/>
          <a:p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bertanggung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proses </a:t>
            </a:r>
            <a:r>
              <a:rPr lang="en-ID" dirty="0" err="1"/>
              <a:t>bisnis</a:t>
            </a:r>
            <a:r>
              <a:rPr lang="en-ID" dirty="0"/>
              <a:t>, yang </a:t>
            </a:r>
            <a:r>
              <a:rPr lang="en-ID" dirty="0" err="1"/>
              <a:t>masing-masing</a:t>
            </a:r>
            <a:r>
              <a:rPr lang="en-ID" dirty="0"/>
              <a:t>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proses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sejumlah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(</a:t>
            </a:r>
            <a:r>
              <a:rPr lang="en-ID" dirty="0" err="1"/>
              <a:t>karyawan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). </a:t>
            </a:r>
          </a:p>
          <a:p>
            <a:r>
              <a:rPr lang="en-ID" dirty="0"/>
              <a:t>Tim </a:t>
            </a:r>
            <a:r>
              <a:rPr lang="en-ID" dirty="0" err="1"/>
              <a:t>semacam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bertanggung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proses </a:t>
            </a:r>
            <a:r>
              <a:rPr lang="en-ID" dirty="0" err="1"/>
              <a:t>bisnis</a:t>
            </a:r>
            <a:r>
              <a:rPr lang="en-ID" dirty="0"/>
              <a:t> di area proses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misalnya</a:t>
            </a:r>
            <a:r>
              <a:rPr lang="en-ID" dirty="0"/>
              <a:t>, </a:t>
            </a:r>
            <a:r>
              <a:rPr lang="en-ID" dirty="0" err="1"/>
              <a:t>pengadaan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area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area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pembelian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disposisi</a:t>
            </a:r>
            <a:r>
              <a:rPr lang="en-ID" dirty="0"/>
              <a:t>.</a:t>
            </a:r>
          </a:p>
          <a:p>
            <a:r>
              <a:rPr lang="en-ID" dirty="0" err="1"/>
              <a:t>Selain</a:t>
            </a:r>
            <a:r>
              <a:rPr lang="en-ID" dirty="0"/>
              <a:t> Tim </a:t>
            </a:r>
            <a:r>
              <a:rPr lang="en-ID" dirty="0" err="1"/>
              <a:t>Bisnis</a:t>
            </a:r>
            <a:r>
              <a:rPr lang="en-ID" dirty="0"/>
              <a:t> juga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yang </a:t>
            </a:r>
            <a:r>
              <a:rPr lang="en-ID" dirty="0" err="1"/>
              <a:t>bertanggung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di </a:t>
            </a:r>
            <a:r>
              <a:rPr lang="en-ID" dirty="0" err="1"/>
              <a:t>teknologi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BC211-13E0-BE4E-A628-CDA8FD2357C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81597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7EE43-ED88-694D-9B03-FE339FB39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4961" y="541866"/>
            <a:ext cx="18646387" cy="1963737"/>
          </a:xfrm>
        </p:spPr>
        <p:txBody>
          <a:bodyPr/>
          <a:lstStyle/>
          <a:p>
            <a:r>
              <a:rPr lang="en-US" sz="8000" dirty="0"/>
              <a:t>TIM </a:t>
            </a:r>
            <a:r>
              <a:rPr lang="en-US" sz="8000" dirty="0" err="1"/>
              <a:t>Teknologi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A5F11-D2FC-8548-ADB3-8EE30D245B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505603"/>
            <a:ext cx="21775490" cy="10102322"/>
          </a:xfrm>
        </p:spPr>
        <p:txBody>
          <a:bodyPr/>
          <a:lstStyle/>
          <a:p>
            <a:r>
              <a:rPr lang="en-US" dirty="0"/>
              <a:t>Tim </a:t>
            </a:r>
            <a:r>
              <a:rPr lang="en-US" dirty="0" err="1"/>
              <a:t>ini</a:t>
            </a:r>
            <a:r>
              <a:rPr lang="en-US" dirty="0"/>
              <a:t> juga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tim.</a:t>
            </a:r>
            <a:r>
              <a:rPr lang="en-US" dirty="0"/>
              <a:t> </a:t>
            </a:r>
          </a:p>
          <a:p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kerumitan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,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ditugaskan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:</a:t>
            </a:r>
          </a:p>
          <a:p>
            <a:pPr lvl="1"/>
            <a:r>
              <a:rPr lang="en-US" sz="6000" dirty="0" err="1"/>
              <a:t>administrasi</a:t>
            </a:r>
            <a:r>
              <a:rPr lang="en-US" sz="6000" dirty="0"/>
              <a:t> </a:t>
            </a:r>
            <a:r>
              <a:rPr lang="en-US" sz="6000" dirty="0" err="1"/>
              <a:t>sistem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manajemen</a:t>
            </a:r>
            <a:r>
              <a:rPr lang="en-US" sz="6000" dirty="0"/>
              <a:t> </a:t>
            </a:r>
            <a:r>
              <a:rPr lang="en-US" sz="6000" dirty="0" err="1"/>
              <a:t>keamanan</a:t>
            </a:r>
            <a:r>
              <a:rPr lang="en-US" sz="6000" dirty="0"/>
              <a:t>,</a:t>
            </a:r>
          </a:p>
          <a:p>
            <a:pPr lvl="1"/>
            <a:r>
              <a:rPr lang="en-US" sz="6000" dirty="0" err="1"/>
              <a:t>perlindungan</a:t>
            </a:r>
            <a:r>
              <a:rPr lang="en-US" sz="6000" dirty="0"/>
              <a:t> data,</a:t>
            </a:r>
          </a:p>
          <a:p>
            <a:pPr lvl="1"/>
            <a:r>
              <a:rPr lang="en-US" sz="6000" dirty="0" err="1"/>
              <a:t>administrasi</a:t>
            </a:r>
            <a:r>
              <a:rPr lang="en-US" sz="6000" dirty="0"/>
              <a:t> basis data,</a:t>
            </a:r>
          </a:p>
          <a:p>
            <a:pPr lvl="1"/>
            <a:r>
              <a:rPr lang="en-US" sz="6000" dirty="0" err="1"/>
              <a:t>administrasi</a:t>
            </a:r>
            <a:r>
              <a:rPr lang="en-US" sz="6000" dirty="0"/>
              <a:t> </a:t>
            </a:r>
            <a:r>
              <a:rPr lang="en-US" sz="6000" dirty="0" err="1"/>
              <a:t>jaringan</a:t>
            </a:r>
            <a:r>
              <a:rPr lang="en-US" sz="6000" dirty="0"/>
              <a:t>, </a:t>
            </a:r>
            <a:r>
              <a:rPr lang="en-US" sz="6000" dirty="0" err="1"/>
              <a:t>dan</a:t>
            </a:r>
            <a:endParaRPr lang="en-US" sz="6000" dirty="0"/>
          </a:p>
          <a:p>
            <a:pPr lvl="1"/>
            <a:r>
              <a:rPr lang="en-US" sz="6000" dirty="0" err="1"/>
              <a:t>pengembangan</a:t>
            </a:r>
            <a:r>
              <a:rPr lang="en-US" sz="6000" dirty="0"/>
              <a:t> (ABAP / 4, </a:t>
            </a:r>
            <a:r>
              <a:rPr lang="en-US" sz="6000" dirty="0" err="1"/>
              <a:t>SAPScript</a:t>
            </a:r>
            <a:r>
              <a:rPr lang="en-US" sz="6000" dirty="0"/>
              <a:t>, Forms, </a:t>
            </a:r>
            <a:r>
              <a:rPr lang="en-US" sz="6000" dirty="0" err="1"/>
              <a:t>dll</a:t>
            </a:r>
            <a:r>
              <a:rPr lang="en-US" sz="6000" dirty="0"/>
              <a:t>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95654B-EDDD-344F-A3AE-19090E71EE0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08648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8A274-ECD0-D14E-BC53-103F3C1F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i="1" dirty="0"/>
              <a:t>Employee roles in the project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F8662-0265-7842-957B-BF5094F13C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Komite</a:t>
            </a:r>
            <a:r>
              <a:rPr lang="en-US" dirty="0"/>
              <a:t> </a:t>
            </a:r>
            <a:r>
              <a:rPr lang="en-US" dirty="0" err="1"/>
              <a:t>pengarah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"</a:t>
            </a:r>
            <a:r>
              <a:rPr lang="en-US" dirty="0" err="1"/>
              <a:t>penampung</a:t>
            </a:r>
            <a:r>
              <a:rPr lang="en-US" dirty="0"/>
              <a:t>"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. </a:t>
            </a:r>
          </a:p>
          <a:p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piagam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,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ditempati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.</a:t>
            </a:r>
          </a:p>
          <a:p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B76A86-D440-DC40-9F09-0A6BCC4AB5A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46990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9274C-139A-E540-87BC-5F22ED0FD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280" y="237067"/>
            <a:ext cx="14717853" cy="1963737"/>
          </a:xfrm>
        </p:spPr>
        <p:txBody>
          <a:bodyPr/>
          <a:lstStyle/>
          <a:p>
            <a:r>
              <a:rPr lang="en-ID" sz="8000" b="1" i="1" dirty="0"/>
              <a:t>Employee roles in the project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27F26-E6AF-F04A-ADD4-B8360777C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00804"/>
            <a:ext cx="10044923" cy="9686396"/>
          </a:xfrm>
        </p:spPr>
        <p:txBody>
          <a:bodyPr/>
          <a:lstStyle/>
          <a:p>
            <a:r>
              <a:rPr lang="en-US" dirty="0"/>
              <a:t>Project sponsor</a:t>
            </a:r>
          </a:p>
          <a:p>
            <a:r>
              <a:rPr lang="en-US" dirty="0"/>
              <a:t>ERP Project Manager</a:t>
            </a:r>
          </a:p>
          <a:p>
            <a:r>
              <a:rPr lang="en-ID" i="1" dirty="0"/>
              <a:t>Customer project manager </a:t>
            </a:r>
            <a:endParaRPr lang="en-ID" dirty="0"/>
          </a:p>
          <a:p>
            <a:r>
              <a:rPr lang="en-US" dirty="0"/>
              <a:t>ERP </a:t>
            </a:r>
            <a:r>
              <a:rPr lang="en-ID" i="1" dirty="0"/>
              <a:t>consulting manager </a:t>
            </a:r>
            <a:endParaRPr lang="en-ID" dirty="0"/>
          </a:p>
          <a:p>
            <a:r>
              <a:rPr lang="en-US" dirty="0"/>
              <a:t>ERP </a:t>
            </a:r>
            <a:r>
              <a:rPr lang="en-ID" i="1" dirty="0"/>
              <a:t>consulting manager for technology </a:t>
            </a:r>
            <a:endParaRPr lang="en-ID" dirty="0"/>
          </a:p>
          <a:p>
            <a:r>
              <a:rPr lang="en-ID" i="1" dirty="0"/>
              <a:t>Quality auditor </a:t>
            </a:r>
            <a:endParaRPr lang="en-ID" dirty="0"/>
          </a:p>
          <a:p>
            <a:r>
              <a:rPr lang="en-US" dirty="0"/>
              <a:t>ERP </a:t>
            </a:r>
            <a:r>
              <a:rPr lang="en-ID" i="1" dirty="0"/>
              <a:t>application consultant </a:t>
            </a:r>
            <a:endParaRPr lang="en-ID" dirty="0"/>
          </a:p>
          <a:p>
            <a:r>
              <a:rPr lang="en-ID" i="1" dirty="0"/>
              <a:t>Business process team lead </a:t>
            </a:r>
            <a:endParaRPr lang="en-ID" dirty="0"/>
          </a:p>
          <a:p>
            <a:r>
              <a:rPr lang="en-ID" i="1" dirty="0"/>
              <a:t>Member of the business process team </a:t>
            </a:r>
            <a:endParaRPr lang="en-ID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876B3-02B8-9446-9001-8658909FB77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7BDC9EA-45CC-1848-BD70-5607D4AC484E}"/>
              </a:ext>
            </a:extLst>
          </p:cNvPr>
          <p:cNvSpPr txBox="1">
            <a:spLocks/>
          </p:cNvSpPr>
          <p:nvPr/>
        </p:nvSpPr>
        <p:spPr>
          <a:xfrm>
            <a:off x="12628810" y="2132541"/>
            <a:ext cx="10044923" cy="9686396"/>
          </a:xfrm>
          <a:prstGeom prst="rect">
            <a:avLst/>
          </a:prstGeom>
        </p:spPr>
        <p:txBody>
          <a:bodyPr/>
          <a:lstStyle>
            <a:lvl1pPr marL="857250" indent="-857250"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60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1485900" indent="-5715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40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2400300" indent="-5715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6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3200400" indent="-457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2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4114800" indent="-457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en-US" sz="3200" kern="120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i="1" dirty="0"/>
              <a:t>Business process owner </a:t>
            </a:r>
            <a:endParaRPr lang="en-ID" dirty="0"/>
          </a:p>
          <a:p>
            <a:r>
              <a:rPr lang="en-ID" i="1" dirty="0"/>
              <a:t>Power user </a:t>
            </a:r>
            <a:endParaRPr lang="en-ID" dirty="0"/>
          </a:p>
          <a:p>
            <a:r>
              <a:rPr lang="en-ID" i="1" dirty="0"/>
              <a:t>Documentation developer  </a:t>
            </a:r>
            <a:endParaRPr lang="en-ID" dirty="0"/>
          </a:p>
          <a:p>
            <a:r>
              <a:rPr lang="en-ID" i="1" dirty="0"/>
              <a:t>End user training and development (EUTD) </a:t>
            </a:r>
            <a:r>
              <a:rPr lang="en-ID" dirty="0"/>
              <a:t>- </a:t>
            </a:r>
            <a:r>
              <a:rPr lang="en-ID" i="1" dirty="0"/>
              <a:t>trainer  </a:t>
            </a:r>
            <a:endParaRPr lang="en-ID" dirty="0"/>
          </a:p>
          <a:p>
            <a:r>
              <a:rPr lang="en-ID" i="1" dirty="0"/>
              <a:t>Technical team lead  </a:t>
            </a:r>
            <a:endParaRPr lang="en-ID" dirty="0"/>
          </a:p>
          <a:p>
            <a:r>
              <a:rPr lang="en-ID" i="1" dirty="0"/>
              <a:t>Help desk provider and manager 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54204341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EC6CD-92C6-3E45-9B1C-1D40731751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116138" y="1963737"/>
            <a:ext cx="21775490" cy="9840911"/>
          </a:xfrm>
        </p:spPr>
        <p:txBody>
          <a:bodyPr/>
          <a:lstStyle/>
          <a:p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  <a:p>
            <a:r>
              <a:rPr lang="en-US" dirty="0"/>
              <a:t>Tim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reorganisasi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</a:t>
            </a:r>
          </a:p>
          <a:p>
            <a:r>
              <a:rPr lang="en-US" dirty="0"/>
              <a:t>Tim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yang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program </a:t>
            </a:r>
            <a:r>
              <a:rPr lang="en-US" dirty="0" err="1"/>
              <a:t>baru</a:t>
            </a:r>
            <a:r>
              <a:rPr lang="en-US" dirty="0"/>
              <a:t>, administrator </a:t>
            </a:r>
            <a:r>
              <a:rPr lang="en-US" dirty="0" err="1"/>
              <a:t>sistem</a:t>
            </a:r>
            <a:r>
              <a:rPr lang="en-US" dirty="0"/>
              <a:t>, administrator basis data, administrator </a:t>
            </a:r>
            <a:r>
              <a:rPr lang="en-US" dirty="0" err="1"/>
              <a:t>jaringan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administrator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,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</a:t>
            </a:r>
          </a:p>
          <a:p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di mana </a:t>
            </a:r>
            <a:r>
              <a:rPr lang="en-US" dirty="0" err="1"/>
              <a:t>peran-peran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ditugaskan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 yang </a:t>
            </a:r>
            <a:r>
              <a:rPr lang="en-US" dirty="0" err="1"/>
              <a:t>berkualifikasi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419CA-6D85-D34A-8986-911CEE49E3F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729BA61-2BF5-9B47-A976-B196E79BE998}"/>
              </a:ext>
            </a:extLst>
          </p:cNvPr>
          <p:cNvSpPr txBox="1">
            <a:spLocks/>
          </p:cNvSpPr>
          <p:nvPr/>
        </p:nvSpPr>
        <p:spPr>
          <a:xfrm>
            <a:off x="3366946" y="541866"/>
            <a:ext cx="1454852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i="1"/>
              <a:t>Employee roles in the project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4125809344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5BAB3-2B1E-CC43-ADCD-22ACF3152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Other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EC0A0-3AF5-2F42-A338-A75CDCA2C6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"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orang",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formulir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(email, </a:t>
            </a:r>
            <a:r>
              <a:rPr lang="en-US" dirty="0" err="1"/>
              <a:t>telepon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.)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. </a:t>
            </a:r>
          </a:p>
          <a:p>
            <a:r>
              <a:rPr lang="en-US" dirty="0" err="1"/>
              <a:t>Kursus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ERP juga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direncanakan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dipesan</a:t>
            </a:r>
            <a:r>
              <a:rPr lang="en-US" dirty="0"/>
              <a:t>.</a:t>
            </a:r>
          </a:p>
          <a:p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3D491-98CB-ED49-9441-A0DA21585EB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57416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4039E-14D8-AE47-BDD8-49D8B268C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3747" y="338667"/>
            <a:ext cx="15903187" cy="1963737"/>
          </a:xfrm>
        </p:spPr>
        <p:txBody>
          <a:bodyPr/>
          <a:lstStyle/>
          <a:p>
            <a:r>
              <a:rPr lang="en-ID" sz="8000" b="1" i="1" dirty="0"/>
              <a:t>Project plans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15404-5B58-9F42-B754-B88FAAEDA5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34277" y="2098675"/>
            <a:ext cx="21775490" cy="9753600"/>
          </a:xfrm>
        </p:spPr>
        <p:txBody>
          <a:bodyPr/>
          <a:lstStyle/>
          <a:p>
            <a:r>
              <a:rPr lang="en-US" dirty="0"/>
              <a:t>Project work plan</a:t>
            </a:r>
          </a:p>
          <a:p>
            <a:pPr lvl="1"/>
            <a:r>
              <a:rPr lang="en-US" sz="5400" dirty="0" err="1"/>
              <a:t>Semua</a:t>
            </a:r>
            <a:r>
              <a:rPr lang="en-US" sz="5400" dirty="0"/>
              <a:t> </a:t>
            </a:r>
            <a:r>
              <a:rPr lang="en-US" sz="5400" dirty="0" err="1"/>
              <a:t>informasi</a:t>
            </a:r>
            <a:r>
              <a:rPr lang="en-US" sz="5400" dirty="0"/>
              <a:t> yang </a:t>
            </a:r>
            <a:r>
              <a:rPr lang="en-US" sz="5400" dirty="0" err="1"/>
              <a:t>terkait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manajemen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yang </a:t>
            </a:r>
            <a:r>
              <a:rPr lang="en-US" sz="5400" dirty="0" err="1"/>
              <a:t>akan</a:t>
            </a:r>
            <a:r>
              <a:rPr lang="en-US" sz="5400" dirty="0"/>
              <a:t> </a:t>
            </a:r>
            <a:r>
              <a:rPr lang="en-US" sz="5400" dirty="0" err="1"/>
              <a:t>dipantau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rencana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dikelola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alat</a:t>
            </a:r>
            <a:r>
              <a:rPr lang="en-US" sz="5400" dirty="0"/>
              <a:t> </a:t>
            </a:r>
            <a:r>
              <a:rPr lang="en-US" sz="5400" dirty="0" err="1"/>
              <a:t>manajemen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endParaRPr lang="en-US" sz="5400" dirty="0"/>
          </a:p>
          <a:p>
            <a:r>
              <a:rPr lang="en-US" dirty="0"/>
              <a:t>Project budget plan</a:t>
            </a:r>
          </a:p>
          <a:p>
            <a:pPr lvl="1"/>
            <a:r>
              <a:rPr lang="en-US" sz="5400" dirty="0" err="1"/>
              <a:t>Selain</a:t>
            </a:r>
            <a:r>
              <a:rPr lang="en-US" sz="5400" dirty="0"/>
              <a:t> </a:t>
            </a:r>
            <a:r>
              <a:rPr lang="en-US" sz="5400" dirty="0" err="1"/>
              <a:t>perencanaan</a:t>
            </a:r>
            <a:r>
              <a:rPr lang="en-US" sz="5400" dirty="0"/>
              <a:t> </a:t>
            </a:r>
            <a:r>
              <a:rPr lang="en-US" sz="5400" dirty="0" err="1"/>
              <a:t>tanggal</a:t>
            </a:r>
            <a:r>
              <a:rPr lang="en-US" sz="5400" dirty="0"/>
              <a:t>, </a:t>
            </a:r>
            <a:r>
              <a:rPr lang="en-US" sz="5400" dirty="0" err="1"/>
              <a:t>anggaran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juga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ditentukan</a:t>
            </a:r>
            <a:r>
              <a:rPr lang="en-US" sz="5400" dirty="0"/>
              <a:t> </a:t>
            </a:r>
            <a:r>
              <a:rPr lang="en-US" sz="5400" dirty="0" err="1"/>
              <a:t>disesuaikan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kebutuhan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, </a:t>
            </a:r>
            <a:r>
              <a:rPr lang="en-US" sz="5400" dirty="0" err="1"/>
              <a:t>baik</a:t>
            </a:r>
            <a:r>
              <a:rPr lang="en-US" sz="5400" dirty="0"/>
              <a:t> software, hardware, </a:t>
            </a:r>
            <a:r>
              <a:rPr lang="en-US" sz="5400" dirty="0" err="1"/>
              <a:t>personil</a:t>
            </a:r>
            <a:r>
              <a:rPr lang="en-US" sz="5400" dirty="0"/>
              <a:t>,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kegiatan</a:t>
            </a:r>
            <a:r>
              <a:rPr lang="en-US" sz="5400" dirty="0"/>
              <a:t> yang </a:t>
            </a:r>
            <a:r>
              <a:rPr lang="en-US" sz="5400" dirty="0" err="1"/>
              <a:t>mendukung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. </a:t>
            </a:r>
            <a:r>
              <a:rPr lang="en-US" sz="5400" dirty="0" err="1"/>
              <a:t>Termasuk</a:t>
            </a:r>
            <a:r>
              <a:rPr lang="en-US" sz="5400" dirty="0"/>
              <a:t> </a:t>
            </a:r>
            <a:r>
              <a:rPr lang="en-US" sz="5400" dirty="0" err="1"/>
              <a:t>anggaran</a:t>
            </a:r>
            <a:r>
              <a:rPr lang="en-US" sz="5400" dirty="0"/>
              <a:t> </a:t>
            </a:r>
            <a:r>
              <a:rPr lang="en-US" sz="5400" dirty="0" err="1"/>
              <a:t>jika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</a:t>
            </a:r>
            <a:r>
              <a:rPr lang="en-US" sz="5400" dirty="0" err="1"/>
              <a:t>mengalami</a:t>
            </a:r>
            <a:r>
              <a:rPr lang="en-US" sz="5400" dirty="0"/>
              <a:t> </a:t>
            </a:r>
            <a:r>
              <a:rPr lang="en-US" sz="5400" dirty="0" err="1"/>
              <a:t>keterlambatan</a:t>
            </a:r>
            <a:r>
              <a:rPr lang="en-US" sz="5400" dirty="0"/>
              <a:t>.</a:t>
            </a:r>
          </a:p>
          <a:p>
            <a:r>
              <a:rPr lang="en-US" dirty="0"/>
              <a:t>Project resource plan</a:t>
            </a:r>
          </a:p>
          <a:p>
            <a:pPr lvl="1"/>
            <a:r>
              <a:rPr lang="en-US" sz="5400" dirty="0" err="1"/>
              <a:t>Sumber</a:t>
            </a:r>
            <a:r>
              <a:rPr lang="en-US" sz="5400" dirty="0"/>
              <a:t> </a:t>
            </a:r>
            <a:r>
              <a:rPr lang="en-US" sz="5400" dirty="0" err="1"/>
              <a:t>daya</a:t>
            </a:r>
            <a:r>
              <a:rPr lang="en-US" sz="5400" dirty="0"/>
              <a:t> </a:t>
            </a:r>
            <a:r>
              <a:rPr lang="en-US" sz="5400" dirty="0" err="1"/>
              <a:t>personel</a:t>
            </a:r>
            <a:r>
              <a:rPr lang="en-US" sz="5400" dirty="0"/>
              <a:t> </a:t>
            </a:r>
            <a:r>
              <a:rPr lang="en-US" sz="5400" dirty="0" err="1"/>
              <a:t>setidaknya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direncanakan</a:t>
            </a:r>
            <a:r>
              <a:rPr lang="en-US" sz="5400" dirty="0"/>
              <a:t> </a:t>
            </a:r>
            <a:r>
              <a:rPr lang="en-US" sz="5400" dirty="0" err="1"/>
              <a:t>secara</a:t>
            </a:r>
            <a:r>
              <a:rPr lang="en-US" sz="5400" dirty="0"/>
              <a:t> </a:t>
            </a:r>
            <a:r>
              <a:rPr lang="en-US" sz="5400" dirty="0" err="1"/>
              <a:t>umum</a:t>
            </a:r>
            <a:r>
              <a:rPr lang="en-US" sz="5400" dirty="0"/>
              <a:t>. </a:t>
            </a:r>
            <a:r>
              <a:rPr lang="en-US" sz="5400" dirty="0" err="1"/>
              <a:t>Ini</a:t>
            </a:r>
            <a:r>
              <a:rPr lang="en-US" sz="5400" dirty="0"/>
              <a:t> </a:t>
            </a:r>
            <a:r>
              <a:rPr lang="en-US" sz="5400" dirty="0" err="1"/>
              <a:t>mensyaratkan</a:t>
            </a:r>
            <a:r>
              <a:rPr lang="en-US" sz="5400" dirty="0"/>
              <a:t> </a:t>
            </a:r>
            <a:r>
              <a:rPr lang="en-US" sz="5400" dirty="0" err="1"/>
              <a:t>menentukan</a:t>
            </a:r>
            <a:r>
              <a:rPr lang="en-US" sz="5400" dirty="0"/>
              <a:t> </a:t>
            </a:r>
            <a:r>
              <a:rPr lang="en-US" sz="5400" dirty="0" err="1"/>
              <a:t>kapan</a:t>
            </a:r>
            <a:r>
              <a:rPr lang="en-US" sz="5400" dirty="0"/>
              <a:t>, </a:t>
            </a:r>
            <a:r>
              <a:rPr lang="en-US" sz="5400" dirty="0" err="1"/>
              <a:t>karyawan</a:t>
            </a:r>
            <a:r>
              <a:rPr lang="en-US" sz="5400" dirty="0"/>
              <a:t> mana, di mana </a:t>
            </a:r>
            <a:r>
              <a:rPr lang="en-US" sz="5400" dirty="0" err="1"/>
              <a:t>fase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persentase</a:t>
            </a:r>
            <a:r>
              <a:rPr lang="en-US" sz="5400" dirty="0"/>
              <a:t> </a:t>
            </a:r>
            <a:r>
              <a:rPr lang="en-US" sz="5400" dirty="0" err="1"/>
              <a:t>waktu</a:t>
            </a:r>
            <a:r>
              <a:rPr lang="en-US" sz="5400" dirty="0"/>
              <a:t> </a:t>
            </a:r>
            <a:r>
              <a:rPr lang="en-US" sz="5400" dirty="0" err="1"/>
              <a:t>kerja</a:t>
            </a:r>
            <a:r>
              <a:rPr lang="en-US" sz="5400" dirty="0"/>
              <a:t> </a:t>
            </a:r>
            <a:r>
              <a:rPr lang="en-US" sz="5400" dirty="0" err="1"/>
              <a:t>mereka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disediakan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31213-ADEF-E946-92E5-8890C9FDA8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0867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E116C-9B75-C045-8DDC-150ECB55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6000" b="1" dirty="0"/>
              <a:t>Project Procedures </a:t>
            </a:r>
            <a:br>
              <a:rPr lang="en-ID" sz="6000" dirty="0"/>
            </a:br>
            <a:endParaRPr lang="en-US" sz="6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33F0C-6585-514B-A1E3-83AF25168B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ID" b="1" i="1" dirty="0"/>
              <a:t>Implementation strategy </a:t>
            </a:r>
            <a:endParaRPr lang="en-ID" dirty="0"/>
          </a:p>
          <a:p>
            <a:r>
              <a:rPr lang="en-ID" b="1" i="1" dirty="0"/>
              <a:t>Define the system landscape </a:t>
            </a:r>
            <a:endParaRPr lang="en-ID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39440-2BCC-8645-A96A-AEB5B41CAC9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52285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300163" y="2304288"/>
            <a:ext cx="21775737" cy="980362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b="1" dirty="0"/>
              <a:t>PO2</a:t>
            </a:r>
            <a:r>
              <a:rPr lang="en-US" sz="5400" dirty="0"/>
              <a:t> </a:t>
            </a:r>
            <a:r>
              <a:rPr lang="en-US" sz="5400" dirty="0" err="1"/>
              <a:t>Kemampuan</a:t>
            </a:r>
            <a:r>
              <a:rPr lang="en-US" sz="5400" dirty="0"/>
              <a:t> </a:t>
            </a:r>
            <a:r>
              <a:rPr lang="en-US" sz="5400" dirty="0" err="1"/>
              <a:t>menganalisis</a:t>
            </a:r>
            <a:r>
              <a:rPr lang="en-US" sz="5400" dirty="0"/>
              <a:t> </a:t>
            </a:r>
            <a:r>
              <a:rPr lang="en-US" sz="5400" dirty="0" err="1"/>
              <a:t>permasalahan</a:t>
            </a:r>
            <a:r>
              <a:rPr lang="en-US" sz="5400" dirty="0"/>
              <a:t>, </a:t>
            </a:r>
            <a:r>
              <a:rPr lang="en-US" sz="5400" dirty="0" err="1"/>
              <a:t>melakukan</a:t>
            </a:r>
            <a:r>
              <a:rPr lang="en-US" sz="5400" dirty="0"/>
              <a:t> </a:t>
            </a:r>
            <a:r>
              <a:rPr lang="en-US" sz="5400" dirty="0" err="1"/>
              <a:t>identifikasi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mendefinisikan</a:t>
            </a:r>
            <a:r>
              <a:rPr lang="en-US" sz="5400" dirty="0"/>
              <a:t> </a:t>
            </a:r>
            <a:r>
              <a:rPr lang="en-US" sz="5400" dirty="0" err="1"/>
              <a:t>kebutuhan</a:t>
            </a:r>
            <a:r>
              <a:rPr lang="en-US" sz="5400" dirty="0"/>
              <a:t> </a:t>
            </a:r>
            <a:r>
              <a:rPr lang="en-US" sz="5400" dirty="0" err="1"/>
              <a:t>komputasi</a:t>
            </a:r>
            <a:r>
              <a:rPr lang="en-US" sz="5400" dirty="0"/>
              <a:t> yang </a:t>
            </a:r>
            <a:r>
              <a:rPr lang="en-US" sz="5400" dirty="0" err="1"/>
              <a:t>bersesuaian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solusi</a:t>
            </a:r>
            <a:r>
              <a:rPr lang="en-US" sz="5400" dirty="0"/>
              <a:t>.</a:t>
            </a:r>
            <a:r>
              <a:rPr lang="en-ID" sz="5400" dirty="0"/>
              <a:t> </a:t>
            </a:r>
          </a:p>
          <a:p>
            <a:r>
              <a:rPr lang="en-US" sz="5400" b="1" dirty="0"/>
              <a:t>LO2 </a:t>
            </a:r>
            <a:r>
              <a:rPr lang="en-US" sz="5400" dirty="0" err="1"/>
              <a:t>Mahasiswa</a:t>
            </a:r>
            <a:r>
              <a:rPr lang="en-US" sz="5400" dirty="0"/>
              <a:t> </a:t>
            </a:r>
            <a:r>
              <a:rPr lang="en-US" sz="5400" dirty="0" err="1"/>
              <a:t>mampu</a:t>
            </a:r>
            <a:r>
              <a:rPr lang="en-US" sz="5400" dirty="0"/>
              <a:t> </a:t>
            </a:r>
            <a:r>
              <a:rPr lang="en-US" sz="5400" dirty="0" err="1"/>
              <a:t>menjelaskan</a:t>
            </a:r>
            <a:r>
              <a:rPr lang="en-US" sz="5400" dirty="0"/>
              <a:t> </a:t>
            </a:r>
            <a:r>
              <a:rPr lang="en-US" sz="5400" dirty="0" err="1"/>
              <a:t>tentang</a:t>
            </a:r>
            <a:r>
              <a:rPr lang="en-US" sz="5400" dirty="0"/>
              <a:t> </a:t>
            </a:r>
            <a:r>
              <a:rPr lang="en-US" sz="5400" dirty="0" err="1"/>
              <a:t>Pra</a:t>
            </a:r>
            <a:r>
              <a:rPr lang="en-US" sz="5400" dirty="0"/>
              <a:t> </a:t>
            </a:r>
            <a:r>
              <a:rPr lang="en-US" sz="5400" dirty="0" err="1"/>
              <a:t>Implementasi</a:t>
            </a:r>
            <a:r>
              <a:rPr lang="en-US" sz="5400" dirty="0"/>
              <a:t> ERP </a:t>
            </a:r>
          </a:p>
          <a:p>
            <a:r>
              <a:rPr lang="en-US" sz="5400" dirty="0"/>
              <a:t>Project Preparation</a:t>
            </a:r>
          </a:p>
          <a:p>
            <a:pPr marL="1200150" lvl="1"/>
            <a:r>
              <a:rPr lang="en-US" sz="5400" b="1" dirty="0"/>
              <a:t>Initial Project Planning</a:t>
            </a:r>
          </a:p>
          <a:p>
            <a:pPr marL="1200150" lvl="1"/>
            <a:r>
              <a:rPr lang="en-US" sz="5400" b="1" dirty="0"/>
              <a:t>Project Procedures</a:t>
            </a:r>
          </a:p>
          <a:p>
            <a:pPr marL="1200150" lvl="1"/>
            <a:r>
              <a:rPr lang="en-US" sz="5400" b="1" dirty="0"/>
              <a:t>Project Kickoff</a:t>
            </a:r>
          </a:p>
          <a:p>
            <a:pPr marL="1200150" lvl="1"/>
            <a:r>
              <a:rPr lang="en-US" sz="5400" b="1" dirty="0"/>
              <a:t>Technical Requirements Planning</a:t>
            </a:r>
          </a:p>
          <a:p>
            <a:pPr marL="1200150" lvl="1"/>
            <a:r>
              <a:rPr lang="en-US" sz="5400" b="1" dirty="0"/>
              <a:t>Quality Check Project Preparation Phase</a:t>
            </a:r>
          </a:p>
          <a:p>
            <a:pPr marL="0" indent="0">
              <a:buNone/>
            </a:pPr>
            <a:endParaRPr lang="id-ID" altLang="en-US" sz="5400" dirty="0">
              <a:latin typeface="Lato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1AE20EC-E2E6-6147-A99F-674C5EB92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369" y="889684"/>
            <a:ext cx="21774150" cy="1414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 algn="ctr"/>
            <a:r>
              <a:rPr lang="id-ID" altLang="en-US" sz="8000">
                <a:latin typeface="Times New Roman" pitchFamily="18" charset="0"/>
                <a:cs typeface="Times New Roman" pitchFamily="18" charset="0"/>
              </a:rPr>
              <a:t>TUJUAN PEMBELAJARAN</a:t>
            </a:r>
            <a:endParaRPr lang="id-ID" altLang="en-US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8FCDF-3D39-654A-BCFD-F801C6AB1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680" y="338667"/>
            <a:ext cx="18036787" cy="1963737"/>
          </a:xfrm>
        </p:spPr>
        <p:txBody>
          <a:bodyPr/>
          <a:lstStyle/>
          <a:p>
            <a:r>
              <a:rPr lang="en-US" sz="8000" b="1" dirty="0"/>
              <a:t>Project Procedures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CB8F2E-9EE5-1F40-84C5-3925E7BDAC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6369" y="3454400"/>
            <a:ext cx="21775490" cy="7518400"/>
          </a:xfrm>
        </p:spPr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menyederhanakan</a:t>
            </a:r>
            <a:r>
              <a:rPr lang="en-US" dirty="0"/>
              <a:t> proses </a:t>
            </a:r>
            <a:r>
              <a:rPr lang="en-US" dirty="0" err="1"/>
              <a:t>tugas-tugas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proyek-proyek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unit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 </a:t>
            </a:r>
          </a:p>
          <a:p>
            <a:r>
              <a:rPr lang="en-US" dirty="0"/>
              <a:t>Tim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duplikasi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konsistensi</a:t>
            </a:r>
            <a:r>
              <a:rPr lang="en-US" dirty="0"/>
              <a:t>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menyederhanakan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 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 </a:t>
            </a:r>
            <a:r>
              <a:rPr lang="en-US" dirty="0" err="1"/>
              <a:t>bertemu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lain.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B5E4A-E067-0449-A428-8C23256E687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06670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779A0-1A6F-1848-A806-3DCC600B65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302404"/>
            <a:ext cx="21775490" cy="958479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  <a:p>
            <a:r>
              <a:rPr lang="en-US" dirty="0" err="1"/>
              <a:t>deskripsi</a:t>
            </a:r>
            <a:r>
              <a:rPr lang="en-US" dirty="0"/>
              <a:t> proses </a:t>
            </a:r>
            <a:r>
              <a:rPr lang="en-US" dirty="0" err="1"/>
              <a:t>bisnis</a:t>
            </a:r>
            <a:r>
              <a:rPr lang="en-US" dirty="0"/>
              <a:t>,</a:t>
            </a:r>
          </a:p>
          <a:p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),</a:t>
            </a:r>
          </a:p>
          <a:p>
            <a:r>
              <a:rPr lang="en-US" dirty="0" err="1"/>
              <a:t>konfigurasi</a:t>
            </a:r>
            <a:r>
              <a:rPr lang="en-US" dirty="0"/>
              <a:t> ERP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,</a:t>
            </a:r>
          </a:p>
          <a:p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,</a:t>
            </a:r>
          </a:p>
          <a:p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ekstensi</a:t>
            </a:r>
            <a:r>
              <a:rPr lang="en-US" dirty="0"/>
              <a:t> ERP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</a:t>
            </a:r>
          </a:p>
          <a:p>
            <a:r>
              <a:rPr lang="en-US" dirty="0" err="1"/>
              <a:t>pembaruan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ERP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22ECC-A3C6-5C4B-BC12-C00914B08D3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6A0ABA-2957-C346-B75F-FA8E574C26D6}"/>
              </a:ext>
            </a:extLst>
          </p:cNvPr>
          <p:cNvSpPr txBox="1">
            <a:spLocks/>
          </p:cNvSpPr>
          <p:nvPr/>
        </p:nvSpPr>
        <p:spPr>
          <a:xfrm>
            <a:off x="2926680" y="338667"/>
            <a:ext cx="18036787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Project Procedures</a:t>
            </a:r>
          </a:p>
        </p:txBody>
      </p:sp>
    </p:spTree>
    <p:extLst>
      <p:ext uri="{BB962C8B-B14F-4D97-AF65-F5344CB8AC3E}">
        <p14:creationId xmlns:p14="http://schemas.microsoft.com/office/powerpoint/2010/main" val="1864744593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570FA-69F0-BE4E-8616-55BED65393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6369" y="2302403"/>
            <a:ext cx="21775490" cy="955092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dirinci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nanti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:</a:t>
            </a:r>
          </a:p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</a:t>
            </a:r>
          </a:p>
          <a:p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(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),</a:t>
            </a:r>
          </a:p>
          <a:p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</a:t>
            </a:r>
          </a:p>
          <a:p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volume data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, </a:t>
            </a:r>
            <a:r>
              <a:rPr lang="en-US" dirty="0" err="1"/>
              <a:t>pembaruan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data yang </a:t>
            </a:r>
            <a:r>
              <a:rPr lang="en-US" dirty="0" err="1"/>
              <a:t>diperlukan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BAD2E-D144-974A-A2B0-E8D9BD2CE47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7049CF0-775A-1B4E-9FF4-E617ADFF280B}"/>
              </a:ext>
            </a:extLst>
          </p:cNvPr>
          <p:cNvSpPr txBox="1">
            <a:spLocks/>
          </p:cNvSpPr>
          <p:nvPr/>
        </p:nvSpPr>
        <p:spPr>
          <a:xfrm>
            <a:off x="2926680" y="338667"/>
            <a:ext cx="18036787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Project Procedures</a:t>
            </a:r>
          </a:p>
        </p:txBody>
      </p:sp>
    </p:spTree>
    <p:extLst>
      <p:ext uri="{BB962C8B-B14F-4D97-AF65-F5344CB8AC3E}">
        <p14:creationId xmlns:p14="http://schemas.microsoft.com/office/powerpoint/2010/main" val="107699710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19216-D695-484C-BAF4-3F1353E0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7495" y="338667"/>
            <a:ext cx="17901320" cy="1963737"/>
          </a:xfrm>
        </p:spPr>
        <p:txBody>
          <a:bodyPr/>
          <a:lstStyle/>
          <a:p>
            <a:r>
              <a:rPr lang="en-ID" sz="8000" b="1" i="1" dirty="0"/>
              <a:t>Implementation strategy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86331-DFC1-5F41-9DA4-22C625B6EB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1937279"/>
            <a:ext cx="21775490" cy="1103577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tugas-tugas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Rl3.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memperhitungkan</a:t>
            </a:r>
            <a:r>
              <a:rPr lang="en-US" dirty="0"/>
              <a:t> </a:t>
            </a:r>
            <a:r>
              <a:rPr lang="en-US" dirty="0" err="1"/>
              <a:t>setidaknya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r>
              <a:rPr lang="en-US" dirty="0" err="1"/>
              <a:t>Metodologi</a:t>
            </a:r>
            <a:r>
              <a:rPr lang="en-US" dirty="0"/>
              <a:t>: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diimplementasikan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sequential pass("big bang")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several step (incremental).</a:t>
            </a:r>
          </a:p>
          <a:p>
            <a:r>
              <a:rPr lang="en-US" dirty="0"/>
              <a:t>Area </a:t>
            </a:r>
            <a:r>
              <a:rPr lang="en-US" dirty="0" err="1"/>
              <a:t>perusahaan</a:t>
            </a:r>
            <a:r>
              <a:rPr lang="en-US" dirty="0"/>
              <a:t>: </a:t>
            </a:r>
            <a:r>
              <a:rPr lang="en-US" dirty="0" err="1"/>
              <a:t>Jika</a:t>
            </a:r>
            <a:r>
              <a:rPr lang="en-US" dirty="0"/>
              <a:t> ERP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, </a:t>
            </a:r>
            <a:r>
              <a:rPr lang="en-US" dirty="0" err="1"/>
              <a:t>kriteria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 </a:t>
            </a:r>
          </a:p>
          <a:p>
            <a:pPr marL="1657350" lvl="1" indent="-742950">
              <a:buFont typeface="+mj-lt"/>
              <a:buAutoNum type="arabicPeriod"/>
            </a:pPr>
            <a:r>
              <a:rPr lang="en-US" sz="5400" dirty="0" err="1"/>
              <a:t>fase</a:t>
            </a:r>
            <a:r>
              <a:rPr lang="en-US" sz="5400" dirty="0"/>
              <a:t> </a:t>
            </a:r>
            <a:r>
              <a:rPr lang="en-US" sz="5400" dirty="0" err="1"/>
              <a:t>individu</a:t>
            </a:r>
            <a:r>
              <a:rPr lang="en-US" sz="5400" dirty="0"/>
              <a:t> </a:t>
            </a:r>
            <a:r>
              <a:rPr lang="en-US" sz="5400" dirty="0" err="1"/>
              <a:t>disusun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memperhitungkan</a:t>
            </a:r>
            <a:r>
              <a:rPr lang="en-US" sz="5400" dirty="0"/>
              <a:t> </a:t>
            </a:r>
            <a:r>
              <a:rPr lang="en-US" sz="5400" dirty="0" err="1"/>
              <a:t>pengelompokan</a:t>
            </a:r>
            <a:r>
              <a:rPr lang="en-US" sz="5400" dirty="0"/>
              <a:t> </a:t>
            </a:r>
            <a:r>
              <a:rPr lang="en-US" sz="5400" dirty="0" err="1"/>
              <a:t>tugas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 (</a:t>
            </a:r>
            <a:r>
              <a:rPr lang="en-US" sz="5400" dirty="0" err="1"/>
              <a:t>struktur</a:t>
            </a:r>
            <a:r>
              <a:rPr lang="en-US" sz="5400" dirty="0"/>
              <a:t> </a:t>
            </a:r>
            <a:r>
              <a:rPr lang="en-US" sz="5400" dirty="0" err="1"/>
              <a:t>organisasi</a:t>
            </a:r>
            <a:r>
              <a:rPr lang="en-US" sz="5400" dirty="0"/>
              <a:t>)</a:t>
            </a:r>
          </a:p>
          <a:p>
            <a:pPr marL="1657350" lvl="1" indent="-742950">
              <a:buFont typeface="+mj-lt"/>
              <a:buAutoNum type="arabicPeriod"/>
            </a:pPr>
            <a:r>
              <a:rPr lang="en-US" sz="5400" dirty="0" err="1"/>
              <a:t>disusun</a:t>
            </a:r>
            <a:r>
              <a:rPr lang="en-US" sz="5400" dirty="0"/>
              <a:t> langkah2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memperhitungkan</a:t>
            </a:r>
            <a:r>
              <a:rPr lang="en-US" sz="5400" dirty="0"/>
              <a:t> proses </a:t>
            </a:r>
            <a:r>
              <a:rPr lang="en-US" sz="5400" dirty="0" err="1"/>
              <a:t>bisnis</a:t>
            </a:r>
            <a:r>
              <a:rPr lang="en-US" sz="5400" dirty="0"/>
              <a:t> yang </a:t>
            </a:r>
            <a:r>
              <a:rPr lang="en-US" sz="5400" dirty="0" err="1"/>
              <a:t>melampaui</a:t>
            </a:r>
            <a:r>
              <a:rPr lang="en-US" sz="5400" dirty="0"/>
              <a:t> </a:t>
            </a:r>
            <a:r>
              <a:rPr lang="en-US" sz="5400" dirty="0" err="1"/>
              <a:t>batas</a:t>
            </a:r>
            <a:r>
              <a:rPr lang="en-US" sz="5400" dirty="0"/>
              <a:t> </a:t>
            </a:r>
            <a:r>
              <a:rPr lang="en-US" sz="5400" dirty="0" err="1"/>
              <a:t>departemen</a:t>
            </a:r>
            <a:r>
              <a:rPr lang="en-US" sz="5400" dirty="0"/>
              <a:t> (task flow).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B4115-EECE-F648-B27F-A342982C400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00522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514E8-D047-7A4E-829D-F24AFF3FBB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6369" y="1896004"/>
            <a:ext cx="22372389" cy="9144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lain (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ERP), </a:t>
            </a:r>
            <a:r>
              <a:rPr lang="en-US" dirty="0" err="1"/>
              <a:t>kadang-kadang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format data,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membakukan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,</a:t>
            </a:r>
          </a:p>
          <a:p>
            <a:r>
              <a:rPr lang="en-US" dirty="0" err="1"/>
              <a:t>mengupayakan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yang </a:t>
            </a:r>
            <a:r>
              <a:rPr lang="en-US" dirty="0" err="1"/>
              <a:t>konsisten</a:t>
            </a:r>
            <a:r>
              <a:rPr lang="en-US" dirty="0"/>
              <a:t>, 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data master yang </a:t>
            </a:r>
            <a:r>
              <a:rPr lang="en-US" dirty="0" err="1"/>
              <a:t>konsisten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terpusat</a:t>
            </a:r>
            <a:r>
              <a:rPr lang="en-US" dirty="0"/>
              <a:t>.</a:t>
            </a:r>
          </a:p>
          <a:p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rencanakan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helpdesk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kasus2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endParaRPr lang="en-US" dirty="0"/>
          </a:p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data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E55E0-A72C-3341-BA54-B0BB5595B8C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FFF0E2-E369-424B-B79D-AEFB9B548DA7}"/>
              </a:ext>
            </a:extLst>
          </p:cNvPr>
          <p:cNvSpPr txBox="1">
            <a:spLocks/>
          </p:cNvSpPr>
          <p:nvPr/>
        </p:nvSpPr>
        <p:spPr>
          <a:xfrm>
            <a:off x="3237495" y="338667"/>
            <a:ext cx="1790132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i="1"/>
              <a:t>Implementation strategy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265929912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18290-6853-1540-BFE3-4A39C1AB0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0547" y="270933"/>
            <a:ext cx="19018920" cy="1963737"/>
          </a:xfrm>
        </p:spPr>
        <p:txBody>
          <a:bodyPr/>
          <a:lstStyle/>
          <a:p>
            <a:r>
              <a:rPr lang="en-ID" sz="8000" b="1" i="1" dirty="0"/>
              <a:t>Define the system landscape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20C24-C4A4-CE44-BA91-309465B16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234670"/>
            <a:ext cx="21775490" cy="965253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Tugas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lanskap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ERP yang </a:t>
            </a:r>
            <a:r>
              <a:rPr lang="en-US" dirty="0" err="1"/>
              <a:t>digunakan</a:t>
            </a:r>
            <a:r>
              <a:rPr lang="en-US" dirty="0"/>
              <a:t>. SAP </a:t>
            </a:r>
            <a:r>
              <a:rPr lang="en-US" dirty="0" err="1"/>
              <a:t>merekomendasikan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setidaknya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yang </a:t>
            </a:r>
            <a:r>
              <a:rPr lang="en-US" dirty="0" err="1"/>
              <a:t>terpisah</a:t>
            </a:r>
            <a:r>
              <a:rPr lang="en-US" dirty="0"/>
              <a:t> (SAP 1998);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Development (DEV), quality assurance and tests (QAS), </a:t>
            </a:r>
            <a:r>
              <a:rPr lang="en-US" dirty="0" err="1"/>
              <a:t>dan</a:t>
            </a:r>
            <a:r>
              <a:rPr lang="en-US" dirty="0"/>
              <a:t> productive operation (PRD).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ekstensi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,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dedicated system (CUS)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development system(DEV)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0DD81-D299-9844-B8D9-33C2AF14FF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16315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A736F-77C7-6941-99E9-583F32A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268" y="11306437"/>
            <a:ext cx="16256000" cy="1963737"/>
          </a:xfrm>
        </p:spPr>
        <p:txBody>
          <a:bodyPr/>
          <a:lstStyle/>
          <a:p>
            <a:r>
              <a:rPr lang="en-ID" sz="8000" dirty="0"/>
              <a:t>System client assignment (example) </a:t>
            </a:r>
            <a:endParaRPr lang="en-US" sz="8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33F02-1E9C-4B45-A51E-9C6CD75116F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866C45-9DD3-8342-9EAF-604EEEA5B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00" y="1964267"/>
            <a:ext cx="18802951" cy="976312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482B19C-629F-1241-BD54-173493E0C77A}"/>
              </a:ext>
            </a:extLst>
          </p:cNvPr>
          <p:cNvSpPr txBox="1">
            <a:spLocks/>
          </p:cNvSpPr>
          <p:nvPr/>
        </p:nvSpPr>
        <p:spPr>
          <a:xfrm>
            <a:off x="3492960" y="389467"/>
            <a:ext cx="1901892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i="1" dirty="0"/>
              <a:t>Define the system landscape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3908513160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82333-C21E-9B48-A89A-06727E3705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946400"/>
            <a:ext cx="21775490" cy="8940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,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versi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)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dipasang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 mana </a:t>
            </a:r>
            <a:r>
              <a:rPr lang="en-US" dirty="0" err="1"/>
              <a:t>instalasi</a:t>
            </a:r>
            <a:r>
              <a:rPr lang="en-US" dirty="0"/>
              <a:t> ERP </a:t>
            </a:r>
            <a:r>
              <a:rPr lang="en-US" dirty="0" err="1"/>
              <a:t>terpengaruh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Hal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,</a:t>
            </a:r>
          </a:p>
          <a:p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versi</a:t>
            </a:r>
            <a:r>
              <a:rPr lang="en-US" dirty="0"/>
              <a:t>,</a:t>
            </a:r>
          </a:p>
          <a:p>
            <a:r>
              <a:rPr lang="en-US" dirty="0" err="1"/>
              <a:t>berapa</a:t>
            </a:r>
            <a:r>
              <a:rPr lang="en-US" dirty="0"/>
              <a:t> lama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terpengaruh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(downtime).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AD50D-BB4E-4143-8558-09E70113D80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63E9420-FBF0-3D4C-978E-28FFB06CD6B5}"/>
              </a:ext>
            </a:extLst>
          </p:cNvPr>
          <p:cNvSpPr txBox="1">
            <a:spLocks/>
          </p:cNvSpPr>
          <p:nvPr/>
        </p:nvSpPr>
        <p:spPr>
          <a:xfrm>
            <a:off x="3492960" y="389467"/>
            <a:ext cx="1901892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i="1" dirty="0"/>
              <a:t>Define the system landscape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112497279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F690A-E3AE-8649-B598-BBAFA31A10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74544" y="2723621"/>
            <a:ext cx="21775490" cy="6792912"/>
          </a:xfrm>
        </p:spPr>
        <p:txBody>
          <a:bodyPr/>
          <a:lstStyle/>
          <a:p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ERP.</a:t>
            </a:r>
          </a:p>
          <a:p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termotivasi</a:t>
            </a:r>
            <a:r>
              <a:rPr lang="en-US" dirty="0"/>
              <a:t> </a:t>
            </a:r>
          </a:p>
          <a:p>
            <a:r>
              <a:rPr lang="en-US" dirty="0" err="1"/>
              <a:t>informasikan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, </a:t>
            </a:r>
            <a:r>
              <a:rPr lang="en-US" dirty="0" err="1"/>
              <a:t>metodologi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dicita-citakan</a:t>
            </a:r>
            <a:r>
              <a:rPr lang="en-US" dirty="0"/>
              <a:t>. </a:t>
            </a:r>
          </a:p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komite</a:t>
            </a:r>
            <a:r>
              <a:rPr lang="en-US" dirty="0"/>
              <a:t> juga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diklarifikasi</a:t>
            </a:r>
            <a:endParaRPr lang="en-US" dirty="0"/>
          </a:p>
          <a:p>
            <a:r>
              <a:rPr lang="en-US" dirty="0" err="1"/>
              <a:t>Semua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ERP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diberitahukan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laporan-laporan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53463-232D-1449-859C-DA2FD5C22A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34FEB3C-F723-EA4B-B4DF-676712BC7194}"/>
              </a:ext>
            </a:extLst>
          </p:cNvPr>
          <p:cNvSpPr txBox="1">
            <a:spLocks/>
          </p:cNvSpPr>
          <p:nvPr/>
        </p:nvSpPr>
        <p:spPr>
          <a:xfrm>
            <a:off x="3570147" y="726017"/>
            <a:ext cx="1576772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Project Kickoff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4238074720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C85D0-B9F5-5645-A4F7-5ABBED469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Technical Requirements Planning </a:t>
            </a:r>
            <a:br>
              <a:rPr lang="en-ID" sz="8000" dirty="0"/>
            </a:b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D63BE-07B0-3845-97CF-8EE000E509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dimungkinkan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r>
              <a:rPr lang="en-US" dirty="0"/>
              <a:t>Technical Requirement Planning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</a:t>
            </a:r>
            <a:r>
              <a:rPr lang="en-US" dirty="0" err="1"/>
              <a:t>jaringan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(mis.,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basis data).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8CD39-7B14-A643-9419-15FADBFB2B0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825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FB5E4-7968-7249-A05E-475F971C64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12700" y="5021836"/>
            <a:ext cx="11560346" cy="5372417"/>
          </a:xfrm>
        </p:spPr>
        <p:txBody>
          <a:bodyPr/>
          <a:lstStyle/>
          <a:p>
            <a:r>
              <a:rPr lang="en-ID" i="1" dirty="0"/>
              <a:t>Phase 1: Project preparation,</a:t>
            </a:r>
          </a:p>
          <a:p>
            <a:r>
              <a:rPr lang="en-ID" i="1" dirty="0"/>
              <a:t>Phase 2: Business blueprint,</a:t>
            </a:r>
          </a:p>
          <a:p>
            <a:r>
              <a:rPr lang="en-ID" i="1" dirty="0"/>
              <a:t>Phase 3: Realization,</a:t>
            </a:r>
          </a:p>
          <a:p>
            <a:r>
              <a:rPr lang="en-ID" i="1" dirty="0"/>
              <a:t>Phase 4: Final preparation </a:t>
            </a:r>
            <a:r>
              <a:rPr lang="en-ID" dirty="0"/>
              <a:t>and </a:t>
            </a:r>
          </a:p>
          <a:p>
            <a:r>
              <a:rPr lang="en-ID" i="1" dirty="0"/>
              <a:t>Phase 5: Go live and support. </a:t>
            </a:r>
            <a:endParaRPr lang="en-ID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1819B-6A5A-6843-BAA1-056D93C07B0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9F1E9EA-C93D-944F-A16F-947AB64CE5D7}"/>
              </a:ext>
            </a:extLst>
          </p:cNvPr>
          <p:cNvSpPr txBox="1">
            <a:spLocks/>
          </p:cNvSpPr>
          <p:nvPr/>
        </p:nvSpPr>
        <p:spPr>
          <a:xfrm>
            <a:off x="3023218" y="685163"/>
            <a:ext cx="13163804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The Implementation Roadmap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1550459121"/>
      </p:ext>
    </p:extLst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178C-621F-7346-8814-75794944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Quality Check Project Preparation Phase </a:t>
            </a: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847D6-847E-FC41-AB2A-853BB67052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roadmap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milestone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sub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  <a:p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user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mengkonfirmasi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tangannya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39B11-2100-104A-A41B-829003CF8B7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16558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702C8-9AC2-3A44-BDB5-1742D10B5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5F734-1E4B-1C47-BF51-5D3BFB6401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Kerjakan</a:t>
            </a:r>
            <a:r>
              <a:rPr lang="en-US" dirty="0"/>
              <a:t> quiz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 20 </a:t>
            </a:r>
            <a:r>
              <a:rPr lang="en-US" dirty="0" err="1"/>
              <a:t>menit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BB4E3-5C21-8B4C-8BC0-6653AC32991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64628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D86C0-597B-BE4C-B14E-AA974B36C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 err="1"/>
              <a:t>Tugas</a:t>
            </a: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CAC3C-0633-E842-B27C-EA9F1A0102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5 orang </a:t>
            </a:r>
            <a:r>
              <a:rPr lang="en-US" u="sng" dirty="0"/>
              <a:t>+</a:t>
            </a:r>
            <a:r>
              <a:rPr lang="en-US" dirty="0"/>
              <a:t>  1 orang</a:t>
            </a:r>
          </a:p>
          <a:p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</a:t>
            </a:r>
          </a:p>
          <a:p>
            <a:r>
              <a:rPr lang="en-US" dirty="0" err="1"/>
              <a:t>Buatlah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Project Preparation</a:t>
            </a:r>
          </a:p>
          <a:p>
            <a:r>
              <a:rPr lang="en-US" dirty="0" err="1"/>
              <a:t>Waktu</a:t>
            </a:r>
            <a:r>
              <a:rPr lang="en-US" dirty="0"/>
              <a:t> 1 </a:t>
            </a:r>
            <a:r>
              <a:rPr lang="en-US" dirty="0" err="1"/>
              <a:t>Minggu</a:t>
            </a:r>
            <a:endParaRPr lang="en-US" dirty="0"/>
          </a:p>
          <a:p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presentasi</a:t>
            </a:r>
            <a:endParaRPr lang="en-US" dirty="0"/>
          </a:p>
          <a:p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Kita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diskusikan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perbaikan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34133-CEB4-8842-A89C-8C9764A3A7A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4569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8CA1E-18B9-CA41-8F50-CC56D22F5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Phase 1: Project Preparation  </a:t>
            </a:r>
            <a:r>
              <a:rPr lang="en-ID" sz="8000" b="1" dirty="0">
                <a:sym typeface="Wingdings" pitchFamily="2" charset="2"/>
              </a:rPr>
              <a:t> pre request ..1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33252-3725-0648-A84D-82B0583B41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diasumsikan</a:t>
            </a:r>
            <a:r>
              <a:rPr lang="en-US" dirty="0"/>
              <a:t>;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manajerial</a:t>
            </a:r>
            <a:r>
              <a:rPr lang="en-US" dirty="0"/>
              <a:t> mana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dilayani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mana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,</a:t>
            </a:r>
          </a:p>
          <a:p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(</a:t>
            </a:r>
            <a:r>
              <a:rPr lang="en-US" dirty="0" err="1"/>
              <a:t>berurutan</a:t>
            </a:r>
            <a:r>
              <a:rPr lang="en-US" dirty="0"/>
              <a:t>, </a:t>
            </a:r>
            <a:r>
              <a:rPr lang="en-US" dirty="0" err="1"/>
              <a:t>berulang</a:t>
            </a:r>
            <a:r>
              <a:rPr lang="en-US" dirty="0"/>
              <a:t>, ...)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,</a:t>
            </a:r>
          </a:p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,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,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F248E-F09A-804D-90B1-8EDBE856ADC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60163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FDE77-8CD4-DD4C-A89F-69507B7AED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kompetensinya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,</a:t>
            </a:r>
          </a:p>
          <a:p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,</a:t>
            </a:r>
          </a:p>
          <a:p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disetujui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(</a:t>
            </a:r>
            <a:r>
              <a:rPr lang="en-US" dirty="0" err="1"/>
              <a:t>personel</a:t>
            </a:r>
            <a:r>
              <a:rPr lang="en-US" dirty="0"/>
              <a:t>, </a:t>
            </a:r>
            <a:r>
              <a:rPr lang="en-US" dirty="0" err="1"/>
              <a:t>kamar</a:t>
            </a:r>
            <a:r>
              <a:rPr lang="en-US" dirty="0"/>
              <a:t>, </a:t>
            </a:r>
            <a:r>
              <a:rPr lang="en-US" dirty="0" err="1"/>
              <a:t>komputer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.)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8E657-35C2-0041-9DD1-D66630311FA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16F8D34-DD67-664A-85A8-C081477B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Phase 1: Project Preparation  </a:t>
            </a:r>
            <a:r>
              <a:rPr lang="en-ID" sz="8000" b="1" dirty="0">
                <a:sym typeface="Wingdings" pitchFamily="2" charset="2"/>
              </a:rPr>
              <a:t> pre request ..2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088710714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3AD53-0D69-2B48-B007-ADEE9C499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Phase 1: Project Preparation </a:t>
            </a:r>
            <a:endParaRPr lang="en-US" sz="8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3723E-9551-164F-8A96-22D0AE2532C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458E8-44B9-EE4E-A20C-68F5B9D99A40}"/>
              </a:ext>
            </a:extLst>
          </p:cNvPr>
          <p:cNvSpPr txBox="1"/>
          <p:nvPr/>
        </p:nvSpPr>
        <p:spPr>
          <a:xfrm>
            <a:off x="4900245" y="4410113"/>
            <a:ext cx="1232484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 dirty="0"/>
              <a:t>Initial Project Planning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 dirty="0"/>
              <a:t>Project Procedures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 dirty="0"/>
              <a:t>Project Kickoff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 dirty="0"/>
              <a:t>Technical Requirements Planning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 dirty="0"/>
              <a:t>Quality Check Project Preparation Phase</a:t>
            </a:r>
          </a:p>
        </p:txBody>
      </p:sp>
    </p:spTree>
    <p:extLst>
      <p:ext uri="{BB962C8B-B14F-4D97-AF65-F5344CB8AC3E}">
        <p14:creationId xmlns:p14="http://schemas.microsoft.com/office/powerpoint/2010/main" val="41771820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B0422-E30F-B140-A9D9-C49B89B8D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6000" b="1" dirty="0"/>
              <a:t>Initial Project Planning </a:t>
            </a:r>
            <a:br>
              <a:rPr lang="en-ID" sz="6000" dirty="0"/>
            </a:br>
            <a:endParaRPr lang="en-US" sz="6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5341A-389C-D644-AC4C-F74025FB7B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ID" b="1" i="1" dirty="0"/>
              <a:t>Project charter </a:t>
            </a:r>
            <a:endParaRPr lang="en-ID" dirty="0"/>
          </a:p>
          <a:p>
            <a:r>
              <a:rPr lang="en-ID" b="1" i="1" dirty="0"/>
              <a:t>Project management </a:t>
            </a:r>
            <a:endParaRPr lang="en-ID" dirty="0"/>
          </a:p>
          <a:p>
            <a:r>
              <a:rPr lang="en-ID" b="1" i="1" dirty="0"/>
              <a:t>Employee roles in the project </a:t>
            </a:r>
            <a:endParaRPr lang="en-ID" dirty="0"/>
          </a:p>
          <a:p>
            <a:r>
              <a:rPr lang="en-ID" b="1" i="1" dirty="0"/>
              <a:t>Other resources </a:t>
            </a:r>
            <a:endParaRPr lang="en-ID" dirty="0"/>
          </a:p>
          <a:p>
            <a:r>
              <a:rPr lang="en-ID" b="1" i="1" dirty="0"/>
              <a:t>Project plans </a:t>
            </a:r>
            <a:endParaRPr lang="en-ID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4827A-69E4-734F-9B64-F1387B581CC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899163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0BA5-A94C-A74F-B8E0-8A012D59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i="1" dirty="0"/>
              <a:t>Project charter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02A98-6AD3-2F4F-943F-77DBC4D254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, </a:t>
            </a:r>
            <a:r>
              <a:rPr lang="en-US" dirty="0" err="1"/>
              <a:t>inisiasi</a:t>
            </a:r>
            <a:r>
              <a:rPr lang="en-US" dirty="0"/>
              <a:t>, (sub)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 </a:t>
            </a:r>
            <a:r>
              <a:rPr lang="en-US" dirty="0" err="1"/>
              <a:t>dirangkum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piagam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(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disetujui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Piagam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didistribusikan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5DF0CC-1865-0F4C-A6AA-09383F1579C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522924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A2B62-49BB-6A4D-81D0-0C70A373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i="1" dirty="0"/>
              <a:t>Project management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6A148-00B7-A340-B344-40293A3E5F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konsultan</a:t>
            </a:r>
            <a:r>
              <a:rPr lang="en-ID" dirty="0"/>
              <a:t>.</a:t>
            </a:r>
          </a:p>
          <a:p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komite</a:t>
            </a:r>
            <a:r>
              <a:rPr lang="en-ID" dirty="0"/>
              <a:t> </a:t>
            </a:r>
            <a:r>
              <a:rPr lang="en-ID" dirty="0" err="1"/>
              <a:t>pengarah</a:t>
            </a:r>
            <a:r>
              <a:rPr lang="en-ID" dirty="0"/>
              <a:t>,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. </a:t>
            </a:r>
          </a:p>
          <a:p>
            <a:r>
              <a:rPr lang="en-ID" dirty="0"/>
              <a:t>Tim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meliputi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proses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. </a:t>
            </a:r>
          </a:p>
          <a:p>
            <a:r>
              <a:rPr lang="en-ID" dirty="0" err="1"/>
              <a:t>Komite</a:t>
            </a:r>
            <a:r>
              <a:rPr lang="en-ID" dirty="0"/>
              <a:t> </a:t>
            </a:r>
            <a:r>
              <a:rPr lang="en-ID" dirty="0" err="1"/>
              <a:t>pengarah</a:t>
            </a:r>
            <a:r>
              <a:rPr lang="en-ID" dirty="0"/>
              <a:t>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orang-orang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implementasi</a:t>
            </a:r>
            <a:r>
              <a:rPr lang="en-ID" dirty="0"/>
              <a:t> ERP.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49977-AA37-2340-8644-639A1899046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94658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22741</TotalTime>
  <Words>1714</Words>
  <Application>Microsoft Macintosh PowerPoint</Application>
  <PresentationFormat>Custom</PresentationFormat>
  <Paragraphs>204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Lato</vt:lpstr>
      <vt:lpstr>Lato Bold</vt:lpstr>
      <vt:lpstr>Lato Light</vt:lpstr>
      <vt:lpstr>Times New Roman</vt:lpstr>
      <vt:lpstr>Wingdings</vt:lpstr>
      <vt:lpstr>Halaman Depan Slide</vt:lpstr>
      <vt:lpstr>KONFIGURASI dan IMPLEMENTASI ERP</vt:lpstr>
      <vt:lpstr>PowerPoint Presentation</vt:lpstr>
      <vt:lpstr>PowerPoint Presentation</vt:lpstr>
      <vt:lpstr>Phase 1: Project Preparation   pre request ..1</vt:lpstr>
      <vt:lpstr>Phase 1: Project Preparation   pre request ..2</vt:lpstr>
      <vt:lpstr>Phase 1: Project Preparation </vt:lpstr>
      <vt:lpstr>Initial Project Planning  </vt:lpstr>
      <vt:lpstr>Project charter</vt:lpstr>
      <vt:lpstr>Project management</vt:lpstr>
      <vt:lpstr>Struktur organisasi proyek</vt:lpstr>
      <vt:lpstr>Tugas Komite Pengarah</vt:lpstr>
      <vt:lpstr>Manajer Proyek</vt:lpstr>
      <vt:lpstr>TIM Teknologi</vt:lpstr>
      <vt:lpstr>Employee roles in the project</vt:lpstr>
      <vt:lpstr>Employee roles in the project</vt:lpstr>
      <vt:lpstr>PowerPoint Presentation</vt:lpstr>
      <vt:lpstr>Other Resources</vt:lpstr>
      <vt:lpstr>Project plans </vt:lpstr>
      <vt:lpstr>Project Procedures  </vt:lpstr>
      <vt:lpstr>Project Procedures</vt:lpstr>
      <vt:lpstr>PowerPoint Presentation</vt:lpstr>
      <vt:lpstr>PowerPoint Presentation</vt:lpstr>
      <vt:lpstr>Implementation strategy</vt:lpstr>
      <vt:lpstr>PowerPoint Presentation</vt:lpstr>
      <vt:lpstr>Define the system landscape </vt:lpstr>
      <vt:lpstr>System client assignment (example) </vt:lpstr>
      <vt:lpstr>PowerPoint Presentation</vt:lpstr>
      <vt:lpstr>PowerPoint Presentation</vt:lpstr>
      <vt:lpstr>Technical Requirements Planning  </vt:lpstr>
      <vt:lpstr>Quality Check Project Preparation Phase </vt:lpstr>
      <vt:lpstr>Quiz</vt:lpstr>
      <vt:lpstr>Tugas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3186</cp:revision>
  <dcterms:created xsi:type="dcterms:W3CDTF">2014-11-12T21:47:38Z</dcterms:created>
  <dcterms:modified xsi:type="dcterms:W3CDTF">2020-06-26T05:53:55Z</dcterms:modified>
  <cp:category/>
</cp:coreProperties>
</file>