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harset="1" panose="02000000000000000000"/>
      <p:regular r:id="rId10"/>
    </p:embeddedFont>
    <p:embeddedFont>
      <p:font typeface="Roboto Bold" charset="1" panose="02000000000000000000"/>
      <p:regular r:id="rId11"/>
    </p:embeddedFont>
    <p:embeddedFont>
      <p:font typeface="Roboto Italics" charset="1" panose="02000000000000000000"/>
      <p:regular r:id="rId12"/>
    </p:embeddedFont>
    <p:embeddedFont>
      <p:font typeface="Roboto Bold Italics" charset="1" panose="0200000000000000000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6.jpeg" Type="http://schemas.openxmlformats.org/officeDocument/2006/relationships/image"/><Relationship Id="rId5" Target="../media/image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8.jpeg" Type="http://schemas.openxmlformats.org/officeDocument/2006/relationships/image"/><Relationship Id="rId5" Target="../media/image5.png" Type="http://schemas.openxmlformats.org/officeDocument/2006/relationships/image"/><Relationship Id="rId6" Target="../media/image7.png" Type="http://schemas.openxmlformats.org/officeDocument/2006/relationships/image"/><Relationship Id="rId7" Target="../media/image9.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7.png" Type="http://schemas.openxmlformats.org/officeDocument/2006/relationships/image"/><Relationship Id="rId8"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3.jpeg" Type="http://schemas.openxmlformats.org/officeDocument/2006/relationships/image"/><Relationship Id="rId5" Target="../media/image4.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4.jpeg" Type="http://schemas.openxmlformats.org/officeDocument/2006/relationships/image"/><Relationship Id="rId5" Target="../media/image5.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899751" y="1028700"/>
            <a:ext cx="7735323" cy="8604203"/>
            <a:chOff x="687070" y="247650"/>
            <a:chExt cx="11148060" cy="12400280"/>
          </a:xfrm>
        </p:grpSpPr>
        <p:sp>
          <p:nvSpPr>
            <p:cNvPr name="Freeform 3" id="3"/>
            <p:cNvSpPr/>
            <p:nvPr/>
          </p:nvSpPr>
          <p:spPr>
            <a:xfrm flipH="false" flipV="false" rot="0">
              <a:off x="687070" y="247650"/>
              <a:ext cx="11148061" cy="12400280"/>
            </a:xfrm>
            <a:custGeom>
              <a:avLst/>
              <a:gdLst/>
              <a:ahLst/>
              <a:cxnLst/>
              <a:rect r="r" b="b" t="t" l="l"/>
              <a:pathLst>
                <a:path h="12400280" w="11148061">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14882" t="-12125" r="-78664" b="2044"/>
              </a:stretch>
            </a:blipFill>
          </p:spPr>
        </p:sp>
      </p:grpSp>
      <p:sp>
        <p:nvSpPr>
          <p:cNvPr name="Freeform 4" id="4"/>
          <p:cNvSpPr/>
          <p:nvPr/>
        </p:nvSpPr>
        <p:spPr>
          <a:xfrm flipH="true" flipV="true" rot="1104738">
            <a:off x="1152227" y="-1160026"/>
            <a:ext cx="9314093" cy="8805555"/>
          </a:xfrm>
          <a:custGeom>
            <a:avLst/>
            <a:gdLst/>
            <a:ahLst/>
            <a:cxnLst/>
            <a:rect r="r" b="b" t="t" l="l"/>
            <a:pathLst>
              <a:path h="8805555" w="9314093">
                <a:moveTo>
                  <a:pt x="9314093" y="8805555"/>
                </a:moveTo>
                <a:lnTo>
                  <a:pt x="0" y="8805555"/>
                </a:lnTo>
                <a:lnTo>
                  <a:pt x="0" y="0"/>
                </a:lnTo>
                <a:lnTo>
                  <a:pt x="9314093" y="0"/>
                </a:lnTo>
                <a:lnTo>
                  <a:pt x="9314093" y="880555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3657205"/>
            <a:ext cx="10081848" cy="1374774"/>
          </a:xfrm>
          <a:prstGeom prst="rect">
            <a:avLst/>
          </a:prstGeom>
        </p:spPr>
        <p:txBody>
          <a:bodyPr anchor="t" rtlCol="false" tIns="0" lIns="0" bIns="0" rIns="0">
            <a:spAutoFit/>
          </a:bodyPr>
          <a:lstStyle/>
          <a:p>
            <a:pPr>
              <a:lnSpc>
                <a:spcPts val="10399"/>
              </a:lnSpc>
            </a:pPr>
            <a:r>
              <a:rPr lang="en-US" sz="9999">
                <a:solidFill>
                  <a:srgbClr val="000000"/>
                </a:solidFill>
                <a:latin typeface="Roboto"/>
              </a:rPr>
              <a:t>PASCAPANEN </a:t>
            </a:r>
          </a:p>
        </p:txBody>
      </p:sp>
      <p:sp>
        <p:nvSpPr>
          <p:cNvPr name="TextBox 6" id="6"/>
          <p:cNvSpPr txBox="true"/>
          <p:nvPr/>
        </p:nvSpPr>
        <p:spPr>
          <a:xfrm rot="0">
            <a:off x="654123" y="1684315"/>
            <a:ext cx="10964425" cy="2066925"/>
          </a:xfrm>
          <a:prstGeom prst="rect">
            <a:avLst/>
          </a:prstGeom>
        </p:spPr>
        <p:txBody>
          <a:bodyPr anchor="t" rtlCol="false" tIns="0" lIns="0" bIns="0" rIns="0">
            <a:spAutoFit/>
          </a:bodyPr>
          <a:lstStyle/>
          <a:p>
            <a:pPr>
              <a:lnSpc>
                <a:spcPts val="15600"/>
              </a:lnSpc>
            </a:pPr>
            <a:r>
              <a:rPr lang="en-US" sz="15000">
                <a:solidFill>
                  <a:srgbClr val="294205"/>
                </a:solidFill>
                <a:latin typeface="Roboto Bold"/>
              </a:rPr>
              <a:t>PANEN DAN</a:t>
            </a:r>
          </a:p>
        </p:txBody>
      </p:sp>
      <p:sp>
        <p:nvSpPr>
          <p:cNvPr name="Freeform 7" id="7"/>
          <p:cNvSpPr/>
          <p:nvPr/>
        </p:nvSpPr>
        <p:spPr>
          <a:xfrm flipH="false" flipV="false" rot="-1136070">
            <a:off x="7517512" y="509501"/>
            <a:ext cx="1157208" cy="1517649"/>
          </a:xfrm>
          <a:custGeom>
            <a:avLst/>
            <a:gdLst/>
            <a:ahLst/>
            <a:cxnLst/>
            <a:rect r="r" b="b" t="t" l="l"/>
            <a:pathLst>
              <a:path h="1517649" w="1157208">
                <a:moveTo>
                  <a:pt x="0" y="0"/>
                </a:moveTo>
                <a:lnTo>
                  <a:pt x="1157208" y="0"/>
                </a:lnTo>
                <a:lnTo>
                  <a:pt x="1157208" y="1517649"/>
                </a:lnTo>
                <a:lnTo>
                  <a:pt x="0" y="1517649"/>
                </a:lnTo>
                <a:lnTo>
                  <a:pt x="0" y="0"/>
                </a:lnTo>
                <a:close/>
              </a:path>
            </a:pathLst>
          </a:custGeom>
          <a:blipFill>
            <a:blip r:embed="rId5"/>
            <a:stretch>
              <a:fillRect l="0" t="0" r="0" b="0"/>
            </a:stretch>
          </a:blipFill>
        </p:spPr>
      </p:sp>
      <p:sp>
        <p:nvSpPr>
          <p:cNvPr name="Freeform 8" id="8"/>
          <p:cNvSpPr/>
          <p:nvPr/>
        </p:nvSpPr>
        <p:spPr>
          <a:xfrm flipH="false" flipV="false" rot="0">
            <a:off x="654123" y="7422376"/>
            <a:ext cx="1825495" cy="962948"/>
          </a:xfrm>
          <a:custGeom>
            <a:avLst/>
            <a:gdLst/>
            <a:ahLst/>
            <a:cxnLst/>
            <a:rect r="r" b="b" t="t" l="l"/>
            <a:pathLst>
              <a:path h="962948" w="1825495">
                <a:moveTo>
                  <a:pt x="0" y="0"/>
                </a:moveTo>
                <a:lnTo>
                  <a:pt x="1825494" y="0"/>
                </a:lnTo>
                <a:lnTo>
                  <a:pt x="1825494" y="962948"/>
                </a:lnTo>
                <a:lnTo>
                  <a:pt x="0" y="962948"/>
                </a:lnTo>
                <a:lnTo>
                  <a:pt x="0" y="0"/>
                </a:lnTo>
                <a:close/>
              </a:path>
            </a:pathLst>
          </a:custGeom>
          <a:blipFill>
            <a:blip r:embed="rId6"/>
            <a:stretch>
              <a:fillRect l="0" t="0" r="0" b="0"/>
            </a:stretch>
          </a:blipFill>
        </p:spPr>
      </p:sp>
      <p:sp>
        <p:nvSpPr>
          <p:cNvPr name="TextBox 9" id="9"/>
          <p:cNvSpPr txBox="true"/>
          <p:nvPr/>
        </p:nvSpPr>
        <p:spPr>
          <a:xfrm rot="0">
            <a:off x="2839121" y="7705412"/>
            <a:ext cx="6594428" cy="387350"/>
          </a:xfrm>
          <a:prstGeom prst="rect">
            <a:avLst/>
          </a:prstGeom>
        </p:spPr>
        <p:txBody>
          <a:bodyPr anchor="t" rtlCol="false" tIns="0" lIns="0" bIns="0" rIns="0">
            <a:spAutoFit/>
          </a:bodyPr>
          <a:lstStyle/>
          <a:p>
            <a:pPr>
              <a:lnSpc>
                <a:spcPts val="3099"/>
              </a:lnSpc>
            </a:pPr>
            <a:r>
              <a:rPr lang="en-US" sz="2499" spc="749">
                <a:solidFill>
                  <a:srgbClr val="000000"/>
                </a:solidFill>
                <a:latin typeface="Roboto Bold"/>
              </a:rPr>
              <a:t>AGROTEKNOLOGI UMSIDA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372771">
            <a:off x="9567128" y="1536032"/>
            <a:ext cx="8319695" cy="7865450"/>
          </a:xfrm>
          <a:custGeom>
            <a:avLst/>
            <a:gdLst/>
            <a:ahLst/>
            <a:cxnLst/>
            <a:rect r="r" b="b" t="t" l="l"/>
            <a:pathLst>
              <a:path h="7865450" w="8319695">
                <a:moveTo>
                  <a:pt x="8319695" y="7865450"/>
                </a:moveTo>
                <a:lnTo>
                  <a:pt x="0" y="7865450"/>
                </a:lnTo>
                <a:lnTo>
                  <a:pt x="0" y="0"/>
                </a:lnTo>
                <a:lnTo>
                  <a:pt x="8319695" y="0"/>
                </a:lnTo>
                <a:lnTo>
                  <a:pt x="8319695" y="786545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9786848" y="1555450"/>
            <a:ext cx="7455621" cy="7176100"/>
            <a:chOff x="30480" y="591820"/>
            <a:chExt cx="12736830" cy="12259310"/>
          </a:xfrm>
        </p:grpSpPr>
        <p:sp>
          <p:nvSpPr>
            <p:cNvPr name="Freeform 4" id="4"/>
            <p:cNvSpPr/>
            <p:nvPr/>
          </p:nvSpPr>
          <p:spPr>
            <a:xfrm flipH="false" flipV="false" rot="0">
              <a:off x="30480" y="591820"/>
              <a:ext cx="12736830" cy="12259310"/>
            </a:xfrm>
            <a:custGeom>
              <a:avLst/>
              <a:gdLst/>
              <a:ahLst/>
              <a:cxnLst/>
              <a:rect r="r" b="b" t="t" l="l"/>
              <a:pathLst>
                <a:path h="12259310" w="1273683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4"/>
              <a:stretch>
                <a:fillRect l="-13201" t="-5134" r="-24754" b="5134"/>
              </a:stretch>
            </a:blipFill>
          </p:spPr>
        </p:sp>
      </p:grpSp>
      <p:sp>
        <p:nvSpPr>
          <p:cNvPr name="TextBox 5" id="5"/>
          <p:cNvSpPr txBox="true"/>
          <p:nvPr/>
        </p:nvSpPr>
        <p:spPr>
          <a:xfrm rot="0">
            <a:off x="287752" y="2620010"/>
            <a:ext cx="7549711" cy="2209165"/>
          </a:xfrm>
          <a:prstGeom prst="rect">
            <a:avLst/>
          </a:prstGeom>
        </p:spPr>
        <p:txBody>
          <a:bodyPr anchor="t" rtlCol="false" tIns="0" lIns="0" bIns="0" rIns="0">
            <a:spAutoFit/>
          </a:bodyPr>
          <a:lstStyle/>
          <a:p>
            <a:pPr>
              <a:lnSpc>
                <a:spcPts val="2480"/>
              </a:lnSpc>
            </a:pPr>
            <a:r>
              <a:rPr lang="en-US" sz="2000">
                <a:solidFill>
                  <a:srgbClr val="000000"/>
                </a:solidFill>
                <a:latin typeface="Roboto"/>
              </a:rPr>
              <a:t>Panen pada masa kini dapat dilakukan dengan teknologi yang canggih, seperti mesin pemanen combine harvester, tetapi dalam budi daya yang masih tradisional atau setengah trandisional orang masih menggunakan sabit atau bahkan ani-ani. Panen tanpa menggunakan mesin merupakan salah satu pekerjaan dalam budi daya yang paling memakan banyak waktu, dan tenaga kerja. Ada dua metode pemanenan yang disesuaikan kebutuhan </a:t>
            </a:r>
          </a:p>
        </p:txBody>
      </p:sp>
      <p:grpSp>
        <p:nvGrpSpPr>
          <p:cNvPr name="Group 6" id="6"/>
          <p:cNvGrpSpPr/>
          <p:nvPr/>
        </p:nvGrpSpPr>
        <p:grpSpPr>
          <a:xfrm rot="0">
            <a:off x="-513491" y="915655"/>
            <a:ext cx="5508011" cy="1409312"/>
            <a:chOff x="0" y="0"/>
            <a:chExt cx="1450670" cy="371177"/>
          </a:xfrm>
        </p:grpSpPr>
        <p:sp>
          <p:nvSpPr>
            <p:cNvPr name="Freeform 7" id="7"/>
            <p:cNvSpPr/>
            <p:nvPr/>
          </p:nvSpPr>
          <p:spPr>
            <a:xfrm flipH="false" flipV="false" rot="0">
              <a:off x="0" y="0"/>
              <a:ext cx="1450670" cy="371177"/>
            </a:xfrm>
            <a:custGeom>
              <a:avLst/>
              <a:gdLst/>
              <a:ahLst/>
              <a:cxnLst/>
              <a:rect r="r" b="b" t="t" l="l"/>
              <a:pathLst>
                <a:path h="371177" w="1450670">
                  <a:moveTo>
                    <a:pt x="0" y="0"/>
                  </a:moveTo>
                  <a:lnTo>
                    <a:pt x="1450670" y="0"/>
                  </a:lnTo>
                  <a:lnTo>
                    <a:pt x="1450670" y="371177"/>
                  </a:lnTo>
                  <a:lnTo>
                    <a:pt x="0" y="371177"/>
                  </a:lnTo>
                  <a:close/>
                </a:path>
              </a:pathLst>
            </a:custGeom>
            <a:solidFill>
              <a:srgbClr val="70B714"/>
            </a:solidFill>
          </p:spPr>
        </p:sp>
        <p:sp>
          <p:nvSpPr>
            <p:cNvPr name="TextBox 8" id="8"/>
            <p:cNvSpPr txBox="true"/>
            <p:nvPr/>
          </p:nvSpPr>
          <p:spPr>
            <a:xfrm>
              <a:off x="0" y="-19050"/>
              <a:ext cx="812800" cy="831850"/>
            </a:xfrm>
            <a:prstGeom prst="rect">
              <a:avLst/>
            </a:prstGeom>
          </p:spPr>
          <p:txBody>
            <a:bodyPr anchor="ctr" rtlCol="false" tIns="50800" lIns="50800" bIns="50800" rIns="50800"/>
            <a:lstStyle/>
            <a:p>
              <a:pPr algn="ctr">
                <a:lnSpc>
                  <a:spcPts val="2480"/>
                </a:lnSpc>
              </a:pPr>
            </a:p>
          </p:txBody>
        </p:sp>
      </p:grpSp>
      <p:sp>
        <p:nvSpPr>
          <p:cNvPr name="TextBox 9" id="9"/>
          <p:cNvSpPr txBox="true"/>
          <p:nvPr/>
        </p:nvSpPr>
        <p:spPr>
          <a:xfrm rot="0">
            <a:off x="613611" y="1175616"/>
            <a:ext cx="8317042" cy="1149350"/>
          </a:xfrm>
          <a:prstGeom prst="rect">
            <a:avLst/>
          </a:prstGeom>
        </p:spPr>
        <p:txBody>
          <a:bodyPr anchor="t" rtlCol="false" tIns="0" lIns="0" bIns="0" rIns="0">
            <a:spAutoFit/>
          </a:bodyPr>
          <a:lstStyle/>
          <a:p>
            <a:pPr>
              <a:lnSpc>
                <a:spcPts val="8800"/>
              </a:lnSpc>
            </a:pPr>
            <a:r>
              <a:rPr lang="en-US" sz="8000">
                <a:solidFill>
                  <a:srgbClr val="FFFFFF"/>
                </a:solidFill>
                <a:latin typeface="Roboto Bold"/>
              </a:rPr>
              <a:t>PANEN</a:t>
            </a:r>
          </a:p>
        </p:txBody>
      </p:sp>
      <p:sp>
        <p:nvSpPr>
          <p:cNvPr name="Freeform 10" id="10"/>
          <p:cNvSpPr/>
          <p:nvPr/>
        </p:nvSpPr>
        <p:spPr>
          <a:xfrm flipH="false" flipV="false" rot="0">
            <a:off x="4001181" y="596258"/>
            <a:ext cx="1541902" cy="1918385"/>
          </a:xfrm>
          <a:custGeom>
            <a:avLst/>
            <a:gdLst/>
            <a:ahLst/>
            <a:cxnLst/>
            <a:rect r="r" b="b" t="t" l="l"/>
            <a:pathLst>
              <a:path h="1918385" w="1541902">
                <a:moveTo>
                  <a:pt x="0" y="0"/>
                </a:moveTo>
                <a:lnTo>
                  <a:pt x="1541902" y="0"/>
                </a:lnTo>
                <a:lnTo>
                  <a:pt x="1541902" y="1918384"/>
                </a:lnTo>
                <a:lnTo>
                  <a:pt x="0" y="1918384"/>
                </a:lnTo>
                <a:lnTo>
                  <a:pt x="0" y="0"/>
                </a:lnTo>
                <a:close/>
              </a:path>
            </a:pathLst>
          </a:custGeom>
          <a:blipFill>
            <a:blip r:embed="rId5"/>
            <a:stretch>
              <a:fillRect l="0" t="0" r="0" b="0"/>
            </a:stretch>
          </a:blipFill>
        </p:spPr>
      </p:sp>
      <p:sp>
        <p:nvSpPr>
          <p:cNvPr name="TextBox 11" id="11"/>
          <p:cNvSpPr txBox="true"/>
          <p:nvPr/>
        </p:nvSpPr>
        <p:spPr>
          <a:xfrm rot="0">
            <a:off x="287752" y="5449707"/>
            <a:ext cx="5856788" cy="1894840"/>
          </a:xfrm>
          <a:prstGeom prst="rect">
            <a:avLst/>
          </a:prstGeom>
        </p:spPr>
        <p:txBody>
          <a:bodyPr anchor="t" rtlCol="false" tIns="0" lIns="0" bIns="0" rIns="0">
            <a:spAutoFit/>
          </a:bodyPr>
          <a:lstStyle/>
          <a:p>
            <a:pPr>
              <a:lnSpc>
                <a:spcPts val="2480"/>
              </a:lnSpc>
            </a:pPr>
            <a:r>
              <a:rPr lang="en-US" sz="2000">
                <a:solidFill>
                  <a:srgbClr val="000000"/>
                </a:solidFill>
                <a:latin typeface="Roboto"/>
              </a:rPr>
              <a:t>Panen keseluruhan </a:t>
            </a:r>
          </a:p>
          <a:p>
            <a:pPr>
              <a:lnSpc>
                <a:spcPts val="2480"/>
              </a:lnSpc>
            </a:pPr>
            <a:r>
              <a:rPr lang="en-US" sz="2000">
                <a:solidFill>
                  <a:srgbClr val="000000"/>
                </a:solidFill>
                <a:latin typeface="Roboto"/>
              </a:rPr>
              <a:t>Panen keseluruhan merupakan metode pemanenan dengan tanaman yang satu musim tanam atau juga sebagai cara pemutusan rantai hama dan penyakit tanaman </a:t>
            </a:r>
          </a:p>
          <a:p>
            <a:pPr>
              <a:lnSpc>
                <a:spcPts val="2480"/>
              </a:lnSpc>
            </a:pPr>
          </a:p>
        </p:txBody>
      </p:sp>
      <p:sp>
        <p:nvSpPr>
          <p:cNvPr name="TextBox 12" id="12"/>
          <p:cNvSpPr txBox="true"/>
          <p:nvPr/>
        </p:nvSpPr>
        <p:spPr>
          <a:xfrm rot="0">
            <a:off x="287752" y="7449322"/>
            <a:ext cx="5856788" cy="1894840"/>
          </a:xfrm>
          <a:prstGeom prst="rect">
            <a:avLst/>
          </a:prstGeom>
        </p:spPr>
        <p:txBody>
          <a:bodyPr anchor="t" rtlCol="false" tIns="0" lIns="0" bIns="0" rIns="0">
            <a:spAutoFit/>
          </a:bodyPr>
          <a:lstStyle/>
          <a:p>
            <a:pPr>
              <a:lnSpc>
                <a:spcPts val="2480"/>
              </a:lnSpc>
            </a:pPr>
            <a:r>
              <a:rPr lang="en-US" sz="2000">
                <a:solidFill>
                  <a:srgbClr val="000000"/>
                </a:solidFill>
                <a:latin typeface="Roboto"/>
              </a:rPr>
              <a:t>Panen sebagian</a:t>
            </a:r>
          </a:p>
          <a:p>
            <a:pPr>
              <a:lnSpc>
                <a:spcPts val="2480"/>
              </a:lnSpc>
            </a:pPr>
            <a:r>
              <a:rPr lang="en-US" sz="2000">
                <a:solidFill>
                  <a:srgbClr val="000000"/>
                </a:solidFill>
                <a:latin typeface="Roboto"/>
              </a:rPr>
              <a:t>Metode pemanenan ini dilakukan untuk mengatur regenerasi tanaman agar dalam penyediaan pasokan bahan pangan tetap tersedia dan bisa panen dalam jangka waktu yang singkat dan beriringan </a:t>
            </a:r>
          </a:p>
        </p:txBody>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2315966">
            <a:off x="13152856" y="1910700"/>
            <a:ext cx="6637500" cy="6275101"/>
          </a:xfrm>
          <a:custGeom>
            <a:avLst/>
            <a:gdLst/>
            <a:ahLst/>
            <a:cxnLst/>
            <a:rect r="r" b="b" t="t" l="l"/>
            <a:pathLst>
              <a:path h="6275101" w="6637500">
                <a:moveTo>
                  <a:pt x="6637500" y="6275100"/>
                </a:moveTo>
                <a:lnTo>
                  <a:pt x="0" y="6275100"/>
                </a:lnTo>
                <a:lnTo>
                  <a:pt x="0" y="0"/>
                </a:lnTo>
                <a:lnTo>
                  <a:pt x="6637500" y="0"/>
                </a:lnTo>
                <a:lnTo>
                  <a:pt x="6637500" y="62751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725912">
            <a:off x="-2413311" y="5529110"/>
            <a:ext cx="9675960" cy="9147665"/>
          </a:xfrm>
          <a:custGeom>
            <a:avLst/>
            <a:gdLst/>
            <a:ahLst/>
            <a:cxnLst/>
            <a:rect r="r" b="b" t="t" l="l"/>
            <a:pathLst>
              <a:path h="9147665" w="9675960">
                <a:moveTo>
                  <a:pt x="0" y="0"/>
                </a:moveTo>
                <a:lnTo>
                  <a:pt x="9675960" y="0"/>
                </a:lnTo>
                <a:lnTo>
                  <a:pt x="9675960" y="9147664"/>
                </a:lnTo>
                <a:lnTo>
                  <a:pt x="0" y="91476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8911604" y="6131555"/>
            <a:ext cx="3126757" cy="3126745"/>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710" t="0" r="-36173" b="0"/>
              </a:stretch>
            </a:blipFill>
          </p:spPr>
        </p:sp>
      </p:grpSp>
      <p:sp>
        <p:nvSpPr>
          <p:cNvPr name="TextBox 6" id="6"/>
          <p:cNvSpPr txBox="true"/>
          <p:nvPr/>
        </p:nvSpPr>
        <p:spPr>
          <a:xfrm rot="0">
            <a:off x="1028700" y="2294877"/>
            <a:ext cx="7101327" cy="4723765"/>
          </a:xfrm>
          <a:prstGeom prst="rect">
            <a:avLst/>
          </a:prstGeom>
        </p:spPr>
        <p:txBody>
          <a:bodyPr anchor="t" rtlCol="false" tIns="0" lIns="0" bIns="0" rIns="0">
            <a:spAutoFit/>
          </a:bodyPr>
          <a:lstStyle/>
          <a:p>
            <a:pPr>
              <a:lnSpc>
                <a:spcPts val="2480"/>
              </a:lnSpc>
            </a:pPr>
          </a:p>
          <a:p>
            <a:pPr>
              <a:lnSpc>
                <a:spcPts val="2480"/>
              </a:lnSpc>
            </a:pPr>
            <a:r>
              <a:rPr lang="en-US" sz="2000">
                <a:solidFill>
                  <a:srgbClr val="000000"/>
                </a:solidFill>
                <a:latin typeface="Roboto"/>
              </a:rPr>
              <a:t>Tujuan utama dari penanganan pascapanen adalah mencegah susut bobot, memperlambat perubahan kimiawi yang tidak diinginkan, mencegah kontaminasi bahan asing dan mencegah kerusakan fisik. Penyimpanan pada pascapanen berperan penting dalam mempertahankan kualitas hasil pertanian.</a:t>
            </a:r>
          </a:p>
          <a:p>
            <a:pPr>
              <a:lnSpc>
                <a:spcPts val="2480"/>
              </a:lnSpc>
            </a:pPr>
            <a:r>
              <a:rPr lang="en-US" sz="2000">
                <a:solidFill>
                  <a:srgbClr val="000000"/>
                </a:solidFill>
                <a:latin typeface="Roboto"/>
              </a:rPr>
              <a:t>Penanganan pasca panen terhadap sayur-sayuran dan buah-buahan mempunyai maksud agar sayur-sayuran dan buah-buahan sampai di tangan konsumen dengan kualitas baik dan mengurangi kerusakan atau kehilangan setelah panen.  Secara umum konsumen menginginkan sayur-sayuran dan buah-buahan diperoleh dalam keadaan segar.  Penanganan sayur-sayuran dan buah-buahan meliputi : aging/curing, degreening, precooling, waxing, sortasi/grading, pencucian,pengemasan dan perlakuan fumigasi.</a:t>
            </a:r>
          </a:p>
        </p:txBody>
      </p:sp>
      <p:sp>
        <p:nvSpPr>
          <p:cNvPr name="TextBox 7" id="7"/>
          <p:cNvSpPr txBox="true"/>
          <p:nvPr/>
        </p:nvSpPr>
        <p:spPr>
          <a:xfrm rot="0">
            <a:off x="1028700" y="1473806"/>
            <a:ext cx="8629662" cy="1149350"/>
          </a:xfrm>
          <a:prstGeom prst="rect">
            <a:avLst/>
          </a:prstGeom>
        </p:spPr>
        <p:txBody>
          <a:bodyPr anchor="t" rtlCol="false" tIns="0" lIns="0" bIns="0" rIns="0">
            <a:spAutoFit/>
          </a:bodyPr>
          <a:lstStyle/>
          <a:p>
            <a:pPr>
              <a:lnSpc>
                <a:spcPts val="8800"/>
              </a:lnSpc>
            </a:pPr>
            <a:r>
              <a:rPr lang="en-US" sz="8000">
                <a:solidFill>
                  <a:srgbClr val="000000"/>
                </a:solidFill>
                <a:latin typeface="Roboto Bold"/>
              </a:rPr>
              <a:t>PASCAPANEN </a:t>
            </a:r>
          </a:p>
        </p:txBody>
      </p:sp>
      <p:sp>
        <p:nvSpPr>
          <p:cNvPr name="Freeform 8" id="8"/>
          <p:cNvSpPr/>
          <p:nvPr/>
        </p:nvSpPr>
        <p:spPr>
          <a:xfrm flipH="false" flipV="false" rot="0">
            <a:off x="599174" y="292638"/>
            <a:ext cx="1825495" cy="962948"/>
          </a:xfrm>
          <a:custGeom>
            <a:avLst/>
            <a:gdLst/>
            <a:ahLst/>
            <a:cxnLst/>
            <a:rect r="r" b="b" t="t" l="l"/>
            <a:pathLst>
              <a:path h="962948" w="1825495">
                <a:moveTo>
                  <a:pt x="0" y="0"/>
                </a:moveTo>
                <a:lnTo>
                  <a:pt x="1825495" y="0"/>
                </a:lnTo>
                <a:lnTo>
                  <a:pt x="1825495" y="962949"/>
                </a:lnTo>
                <a:lnTo>
                  <a:pt x="0" y="962949"/>
                </a:lnTo>
                <a:lnTo>
                  <a:pt x="0" y="0"/>
                </a:lnTo>
                <a:close/>
              </a:path>
            </a:pathLst>
          </a:custGeom>
          <a:blipFill>
            <a:blip r:embed="rId5"/>
            <a:stretch>
              <a:fillRect l="0" t="0" r="0" b="0"/>
            </a:stretch>
          </a:blipFill>
        </p:spPr>
      </p:sp>
      <p:sp>
        <p:nvSpPr>
          <p:cNvPr name="Freeform 9" id="9"/>
          <p:cNvSpPr/>
          <p:nvPr/>
        </p:nvSpPr>
        <p:spPr>
          <a:xfrm flipH="false" flipV="false" rot="0">
            <a:off x="7037633" y="7226260"/>
            <a:ext cx="1541902" cy="1918385"/>
          </a:xfrm>
          <a:custGeom>
            <a:avLst/>
            <a:gdLst/>
            <a:ahLst/>
            <a:cxnLst/>
            <a:rect r="r" b="b" t="t" l="l"/>
            <a:pathLst>
              <a:path h="1918385" w="1541902">
                <a:moveTo>
                  <a:pt x="0" y="0"/>
                </a:moveTo>
                <a:lnTo>
                  <a:pt x="1541902" y="0"/>
                </a:lnTo>
                <a:lnTo>
                  <a:pt x="1541902" y="1918385"/>
                </a:lnTo>
                <a:lnTo>
                  <a:pt x="0" y="1918385"/>
                </a:lnTo>
                <a:lnTo>
                  <a:pt x="0" y="0"/>
                </a:lnTo>
                <a:close/>
              </a:path>
            </a:pathLst>
          </a:custGeom>
          <a:blipFill>
            <a:blip r:embed="rId6"/>
            <a:stretch>
              <a:fillRect l="0" t="0" r="0" b="0"/>
            </a:stretch>
          </a:blipFill>
        </p:spPr>
      </p:sp>
      <p:grpSp>
        <p:nvGrpSpPr>
          <p:cNvPr name="Group 10" id="10"/>
          <p:cNvGrpSpPr>
            <a:grpSpLocks noChangeAspect="true"/>
          </p:cNvGrpSpPr>
          <p:nvPr/>
        </p:nvGrpSpPr>
        <p:grpSpPr>
          <a:xfrm rot="0">
            <a:off x="10703507" y="958882"/>
            <a:ext cx="6193631" cy="5246370"/>
            <a:chOff x="0" y="0"/>
            <a:chExt cx="2374900" cy="2011680"/>
          </a:xfrm>
        </p:grpSpPr>
        <p:sp>
          <p:nvSpPr>
            <p:cNvPr name="Freeform 11" id="11"/>
            <p:cNvSpPr/>
            <p:nvPr/>
          </p:nvSpPr>
          <p:spPr>
            <a:xfrm flipH="false" flipV="false" rot="0">
              <a:off x="-2540" y="-2540"/>
              <a:ext cx="2377441" cy="2009140"/>
            </a:xfrm>
            <a:custGeom>
              <a:avLst/>
              <a:gdLst/>
              <a:ahLst/>
              <a:cxnLst/>
              <a:rect r="r" b="b" t="t" l="l"/>
              <a:pathLst>
                <a:path h="2009140" w="2377441">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7"/>
              <a:stretch>
                <a:fillRect l="-13340" t="0" r="-13340" b="0"/>
              </a:stretch>
            </a:blipFill>
          </p:spPr>
        </p:sp>
      </p:grpSp>
      <p:sp>
        <p:nvSpPr>
          <p:cNvPr name="TextBox 12" id="12"/>
          <p:cNvSpPr txBox="true"/>
          <p:nvPr/>
        </p:nvSpPr>
        <p:spPr>
          <a:xfrm rot="0">
            <a:off x="12211274" y="8223552"/>
            <a:ext cx="2370726" cy="565038"/>
          </a:xfrm>
          <a:prstGeom prst="rect">
            <a:avLst/>
          </a:prstGeom>
        </p:spPr>
        <p:txBody>
          <a:bodyPr anchor="t" rtlCol="false" tIns="0" lIns="0" bIns="0" rIns="0">
            <a:spAutoFit/>
          </a:bodyPr>
          <a:lstStyle/>
          <a:p>
            <a:pPr>
              <a:lnSpc>
                <a:spcPts val="4399"/>
              </a:lnSpc>
            </a:pPr>
            <a:r>
              <a:rPr lang="en-US" sz="3999">
                <a:solidFill>
                  <a:srgbClr val="FFFFFF"/>
                </a:solidFill>
                <a:latin typeface="Roboto Bold"/>
              </a:rPr>
              <a:t>1254++</a:t>
            </a:r>
          </a:p>
        </p:txBody>
      </p:sp>
      <p:sp>
        <p:nvSpPr>
          <p:cNvPr name="TextBox 13" id="13"/>
          <p:cNvSpPr txBox="true"/>
          <p:nvPr/>
        </p:nvSpPr>
        <p:spPr>
          <a:xfrm rot="0">
            <a:off x="12211274" y="8935197"/>
            <a:ext cx="2370726" cy="323103"/>
          </a:xfrm>
          <a:prstGeom prst="rect">
            <a:avLst/>
          </a:prstGeom>
        </p:spPr>
        <p:txBody>
          <a:bodyPr anchor="t" rtlCol="false" tIns="0" lIns="0" bIns="0" rIns="0">
            <a:spAutoFit/>
          </a:bodyPr>
          <a:lstStyle/>
          <a:p>
            <a:pPr algn="just">
              <a:lnSpc>
                <a:spcPts val="2480"/>
              </a:lnSpc>
            </a:pPr>
            <a:r>
              <a:rPr lang="en-US" sz="2000">
                <a:solidFill>
                  <a:srgbClr val="FFFFFF"/>
                </a:solidFill>
                <a:latin typeface="Roboto Bold"/>
              </a:rPr>
              <a:t>Paddy Harvest</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1254431">
            <a:off x="14087355" y="4397058"/>
            <a:ext cx="7127636" cy="6738476"/>
          </a:xfrm>
          <a:custGeom>
            <a:avLst/>
            <a:gdLst/>
            <a:ahLst/>
            <a:cxnLst/>
            <a:rect r="r" b="b" t="t" l="l"/>
            <a:pathLst>
              <a:path h="6738476" w="7127636">
                <a:moveTo>
                  <a:pt x="7127636" y="6738476"/>
                </a:moveTo>
                <a:lnTo>
                  <a:pt x="0" y="6738476"/>
                </a:lnTo>
                <a:lnTo>
                  <a:pt x="0" y="0"/>
                </a:lnTo>
                <a:lnTo>
                  <a:pt x="7127636" y="0"/>
                </a:lnTo>
                <a:lnTo>
                  <a:pt x="7127636" y="6738476"/>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921981" y="1028700"/>
            <a:ext cx="7337319" cy="4114800"/>
            <a:chOff x="0" y="0"/>
            <a:chExt cx="9783092" cy="5486400"/>
          </a:xfrm>
        </p:grpSpPr>
        <p:pic>
          <p:nvPicPr>
            <p:cNvPr name="Picture 4" id="4"/>
            <p:cNvPicPr>
              <a:picLocks noChangeAspect="true"/>
            </p:cNvPicPr>
            <p:nvPr/>
          </p:nvPicPr>
          <p:blipFill>
            <a:blip r:embed="rId4"/>
            <a:srcRect l="0" t="8148" r="0" b="8148"/>
            <a:stretch>
              <a:fillRect/>
            </a:stretch>
          </p:blipFill>
          <p:spPr>
            <a:xfrm flipH="false" flipV="false">
              <a:off x="0" y="0"/>
              <a:ext cx="9783092" cy="5486400"/>
            </a:xfrm>
            <a:prstGeom prst="rect">
              <a:avLst/>
            </a:prstGeom>
          </p:spPr>
        </p:pic>
      </p:grpSp>
      <p:grpSp>
        <p:nvGrpSpPr>
          <p:cNvPr name="Group 5" id="5"/>
          <p:cNvGrpSpPr/>
          <p:nvPr/>
        </p:nvGrpSpPr>
        <p:grpSpPr>
          <a:xfrm rot="0">
            <a:off x="13697498" y="5392280"/>
            <a:ext cx="3530985" cy="3866020"/>
            <a:chOff x="0" y="0"/>
            <a:chExt cx="4707981" cy="5154693"/>
          </a:xfrm>
        </p:grpSpPr>
        <p:pic>
          <p:nvPicPr>
            <p:cNvPr name="Picture 6" id="6"/>
            <p:cNvPicPr>
              <a:picLocks noChangeAspect="true"/>
            </p:cNvPicPr>
            <p:nvPr/>
          </p:nvPicPr>
          <p:blipFill>
            <a:blip r:embed="rId5"/>
            <a:srcRect l="7722" t="0" r="31388" b="0"/>
            <a:stretch>
              <a:fillRect/>
            </a:stretch>
          </p:blipFill>
          <p:spPr>
            <a:xfrm flipH="false" flipV="false">
              <a:off x="0" y="0"/>
              <a:ext cx="4707981" cy="5154693"/>
            </a:xfrm>
            <a:prstGeom prst="rect">
              <a:avLst/>
            </a:prstGeom>
          </p:spPr>
        </p:pic>
      </p:grpSp>
      <p:grpSp>
        <p:nvGrpSpPr>
          <p:cNvPr name="Group 7" id="7"/>
          <p:cNvGrpSpPr/>
          <p:nvPr/>
        </p:nvGrpSpPr>
        <p:grpSpPr>
          <a:xfrm rot="0">
            <a:off x="9921981" y="5392280"/>
            <a:ext cx="3530985" cy="3866020"/>
            <a:chOff x="0" y="0"/>
            <a:chExt cx="4707981" cy="5154693"/>
          </a:xfrm>
        </p:grpSpPr>
        <p:pic>
          <p:nvPicPr>
            <p:cNvPr name="Picture 8" id="8"/>
            <p:cNvPicPr>
              <a:picLocks noChangeAspect="true"/>
            </p:cNvPicPr>
            <p:nvPr/>
          </p:nvPicPr>
          <p:blipFill>
            <a:blip r:embed="rId6"/>
            <a:srcRect l="19574" t="0" r="19574" b="0"/>
            <a:stretch>
              <a:fillRect/>
            </a:stretch>
          </p:blipFill>
          <p:spPr>
            <a:xfrm flipH="false" flipV="false">
              <a:off x="0" y="0"/>
              <a:ext cx="4707981" cy="5154693"/>
            </a:xfrm>
            <a:prstGeom prst="rect">
              <a:avLst/>
            </a:prstGeom>
          </p:spPr>
        </p:pic>
      </p:grpSp>
      <p:sp>
        <p:nvSpPr>
          <p:cNvPr name="TextBox 9" id="9"/>
          <p:cNvSpPr txBox="true"/>
          <p:nvPr/>
        </p:nvSpPr>
        <p:spPr>
          <a:xfrm rot="0">
            <a:off x="407137" y="508854"/>
            <a:ext cx="8442554" cy="4292600"/>
          </a:xfrm>
          <a:prstGeom prst="rect">
            <a:avLst/>
          </a:prstGeom>
        </p:spPr>
        <p:txBody>
          <a:bodyPr anchor="t" rtlCol="false" tIns="0" lIns="0" bIns="0" rIns="0">
            <a:spAutoFit/>
          </a:bodyPr>
          <a:lstStyle/>
          <a:p>
            <a:pPr>
              <a:lnSpc>
                <a:spcPts val="3099"/>
              </a:lnSpc>
            </a:pPr>
            <a:r>
              <a:rPr lang="en-US" sz="2499">
                <a:solidFill>
                  <a:srgbClr val="000000"/>
                </a:solidFill>
                <a:latin typeface="Roboto"/>
              </a:rPr>
              <a:t>1.      Aging/Curing</a:t>
            </a:r>
          </a:p>
          <a:p>
            <a:pPr>
              <a:lnSpc>
                <a:spcPts val="3099"/>
              </a:lnSpc>
            </a:pPr>
          </a:p>
          <a:p>
            <a:pPr>
              <a:lnSpc>
                <a:spcPts val="3099"/>
              </a:lnSpc>
            </a:pPr>
            <a:r>
              <a:rPr lang="en-US" sz="2499">
                <a:solidFill>
                  <a:srgbClr val="000000"/>
                </a:solidFill>
                <a:latin typeface="Roboto"/>
              </a:rPr>
              <a:t>Aging dilakukan terhadap sayur-sayuran dengan tujuan sebagai berikut:</a:t>
            </a:r>
          </a:p>
          <a:p>
            <a:pPr>
              <a:lnSpc>
                <a:spcPts val="3099"/>
              </a:lnSpc>
            </a:pPr>
            <a:r>
              <a:rPr lang="en-US" sz="2499">
                <a:solidFill>
                  <a:srgbClr val="000000"/>
                </a:solidFill>
                <a:latin typeface="Roboto"/>
              </a:rPr>
              <a:t>a. Untuk member kesempatan penyembuhan luka pada komoditas sayur-sayuran tertentu, sehingga mengurangi kemungkinan kontak dengan mikrobia, misalnya : ubi jalar dan kentang</a:t>
            </a:r>
          </a:p>
          <a:p>
            <a:pPr>
              <a:lnSpc>
                <a:spcPts val="3099"/>
              </a:lnSpc>
            </a:pPr>
            <a:r>
              <a:rPr lang="en-US" sz="2499">
                <a:solidFill>
                  <a:srgbClr val="000000"/>
                </a:solidFill>
                <a:latin typeface="Roboto"/>
              </a:rPr>
              <a:t>b. Untuk mengurangi kadar air sampai optimal, sehingga daya simpan lebih lama, misalnya: bawang merah dan bawang putih</a:t>
            </a:r>
          </a:p>
        </p:txBody>
      </p:sp>
      <p:sp>
        <p:nvSpPr>
          <p:cNvPr name="Freeform 10" id="10"/>
          <p:cNvSpPr/>
          <p:nvPr/>
        </p:nvSpPr>
        <p:spPr>
          <a:xfrm flipH="false" flipV="false" rot="0">
            <a:off x="8335211" y="4752180"/>
            <a:ext cx="1028961" cy="1280200"/>
          </a:xfrm>
          <a:custGeom>
            <a:avLst/>
            <a:gdLst/>
            <a:ahLst/>
            <a:cxnLst/>
            <a:rect r="r" b="b" t="t" l="l"/>
            <a:pathLst>
              <a:path h="1280200" w="1028961">
                <a:moveTo>
                  <a:pt x="0" y="0"/>
                </a:moveTo>
                <a:lnTo>
                  <a:pt x="1028961" y="0"/>
                </a:lnTo>
                <a:lnTo>
                  <a:pt x="1028961" y="1280200"/>
                </a:lnTo>
                <a:lnTo>
                  <a:pt x="0" y="1280200"/>
                </a:lnTo>
                <a:lnTo>
                  <a:pt x="0" y="0"/>
                </a:lnTo>
                <a:close/>
              </a:path>
            </a:pathLst>
          </a:custGeom>
          <a:blipFill>
            <a:blip r:embed="rId7"/>
            <a:stretch>
              <a:fillRect l="0" t="0" r="0" b="0"/>
            </a:stretch>
          </a:blipFill>
        </p:spPr>
      </p:sp>
      <p:sp>
        <p:nvSpPr>
          <p:cNvPr name="Freeform 11" id="11"/>
          <p:cNvSpPr/>
          <p:nvPr/>
        </p:nvSpPr>
        <p:spPr>
          <a:xfrm flipH="false" flipV="false" rot="0">
            <a:off x="7318505" y="518379"/>
            <a:ext cx="1825495" cy="962948"/>
          </a:xfrm>
          <a:custGeom>
            <a:avLst/>
            <a:gdLst/>
            <a:ahLst/>
            <a:cxnLst/>
            <a:rect r="r" b="b" t="t" l="l"/>
            <a:pathLst>
              <a:path h="962948" w="1825495">
                <a:moveTo>
                  <a:pt x="0" y="0"/>
                </a:moveTo>
                <a:lnTo>
                  <a:pt x="1825495" y="0"/>
                </a:lnTo>
                <a:lnTo>
                  <a:pt x="1825495" y="962948"/>
                </a:lnTo>
                <a:lnTo>
                  <a:pt x="0" y="962948"/>
                </a:lnTo>
                <a:lnTo>
                  <a:pt x="0" y="0"/>
                </a:lnTo>
                <a:close/>
              </a:path>
            </a:pathLst>
          </a:custGeom>
          <a:blipFill>
            <a:blip r:embed="rId8"/>
            <a:stretch>
              <a:fillRect l="0" t="0" r="0" b="0"/>
            </a:stretch>
          </a:blipFill>
        </p:spPr>
      </p:sp>
      <p:sp>
        <p:nvSpPr>
          <p:cNvPr name="TextBox 12" id="12"/>
          <p:cNvSpPr txBox="true"/>
          <p:nvPr/>
        </p:nvSpPr>
        <p:spPr>
          <a:xfrm rot="0">
            <a:off x="407137" y="5174227"/>
            <a:ext cx="8842645" cy="4292600"/>
          </a:xfrm>
          <a:prstGeom prst="rect">
            <a:avLst/>
          </a:prstGeom>
        </p:spPr>
        <p:txBody>
          <a:bodyPr anchor="t" rtlCol="false" tIns="0" lIns="0" bIns="0" rIns="0">
            <a:spAutoFit/>
          </a:bodyPr>
          <a:lstStyle/>
          <a:p>
            <a:pPr>
              <a:lnSpc>
                <a:spcPts val="3099"/>
              </a:lnSpc>
            </a:pPr>
            <a:r>
              <a:rPr lang="en-US" sz="2499">
                <a:solidFill>
                  <a:srgbClr val="000000"/>
                </a:solidFill>
                <a:latin typeface="Roboto"/>
              </a:rPr>
              <a:t>2.    Degreening</a:t>
            </a:r>
          </a:p>
          <a:p>
            <a:pPr>
              <a:lnSpc>
                <a:spcPts val="3099"/>
              </a:lnSpc>
            </a:pPr>
          </a:p>
          <a:p>
            <a:pPr>
              <a:lnSpc>
                <a:spcPts val="3099"/>
              </a:lnSpc>
            </a:pPr>
            <a:r>
              <a:rPr lang="en-US" sz="2499">
                <a:solidFill>
                  <a:srgbClr val="000000"/>
                </a:solidFill>
                <a:latin typeface="Roboto"/>
              </a:rPr>
              <a:t>Degreening merupakan cara penanganan pasca panen dengan tujuan untuk menghilangkan atau mengurangi warna hijau pada buah-buahan yaitu terjadi pembongkaran zat warna hijau (klorofil) sehingga lebih menarik.  Degreening dilakukan dengan cara pemeraman dan ditambah dengan etilen atau asetilen, propilen, butilen dalam bentuk karbit.  Contoh pemeraman buah pisang ditempatkan pada kotak yang diberi jenis daun tertentu misal daun sengon.  Contoh lain pemeraman mangga dengan ditambah karbit.</a:t>
            </a: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700000">
            <a:off x="12244213" y="-3277312"/>
            <a:ext cx="7127636" cy="6738476"/>
          </a:xfrm>
          <a:custGeom>
            <a:avLst/>
            <a:gdLst/>
            <a:ahLst/>
            <a:cxnLst/>
            <a:rect r="r" b="b" t="t" l="l"/>
            <a:pathLst>
              <a:path h="6738476" w="7127636">
                <a:moveTo>
                  <a:pt x="0" y="0"/>
                </a:moveTo>
                <a:lnTo>
                  <a:pt x="7127636" y="0"/>
                </a:lnTo>
                <a:lnTo>
                  <a:pt x="7127636" y="6738476"/>
                </a:lnTo>
                <a:lnTo>
                  <a:pt x="0" y="67384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8175528" y="1028700"/>
            <a:ext cx="8034006" cy="8229600"/>
            <a:chOff x="0" y="0"/>
            <a:chExt cx="2086610" cy="2137410"/>
          </a:xfrm>
        </p:grpSpPr>
        <p:sp>
          <p:nvSpPr>
            <p:cNvPr name="Freeform 4" id="4"/>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stretch>
                <a:fillRect l="-26205" t="0" r="-26205" b="0"/>
              </a:stretch>
            </a:blipFill>
          </p:spPr>
        </p:sp>
      </p:grpSp>
      <p:grpSp>
        <p:nvGrpSpPr>
          <p:cNvPr name="Group 5" id="5"/>
          <p:cNvGrpSpPr/>
          <p:nvPr/>
        </p:nvGrpSpPr>
        <p:grpSpPr>
          <a:xfrm rot="0">
            <a:off x="11895038" y="7254299"/>
            <a:ext cx="5364262" cy="1447800"/>
            <a:chOff x="0" y="0"/>
            <a:chExt cx="1412810" cy="381314"/>
          </a:xfrm>
        </p:grpSpPr>
        <p:sp>
          <p:nvSpPr>
            <p:cNvPr name="Freeform 6" id="6"/>
            <p:cNvSpPr/>
            <p:nvPr/>
          </p:nvSpPr>
          <p:spPr>
            <a:xfrm flipH="false" flipV="false" rot="0">
              <a:off x="0" y="0"/>
              <a:ext cx="1412810" cy="381314"/>
            </a:xfrm>
            <a:custGeom>
              <a:avLst/>
              <a:gdLst/>
              <a:ahLst/>
              <a:cxnLst/>
              <a:rect r="r" b="b" t="t" l="l"/>
              <a:pathLst>
                <a:path h="381314" w="1412810">
                  <a:moveTo>
                    <a:pt x="0" y="0"/>
                  </a:moveTo>
                  <a:lnTo>
                    <a:pt x="1412810" y="0"/>
                  </a:lnTo>
                  <a:lnTo>
                    <a:pt x="1412810" y="381314"/>
                  </a:lnTo>
                  <a:lnTo>
                    <a:pt x="0" y="381314"/>
                  </a:lnTo>
                  <a:close/>
                </a:path>
              </a:pathLst>
            </a:custGeom>
            <a:solidFill>
              <a:srgbClr val="FFFFFF"/>
            </a:solidFill>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3100"/>
                </a:lnSpc>
              </a:pPr>
            </a:p>
          </p:txBody>
        </p:sp>
      </p:grpSp>
      <p:sp>
        <p:nvSpPr>
          <p:cNvPr name="Freeform 8" id="8"/>
          <p:cNvSpPr/>
          <p:nvPr/>
        </p:nvSpPr>
        <p:spPr>
          <a:xfrm flipH="false" flipV="false" rot="0">
            <a:off x="15994896" y="5885668"/>
            <a:ext cx="1613945" cy="2116649"/>
          </a:xfrm>
          <a:custGeom>
            <a:avLst/>
            <a:gdLst/>
            <a:ahLst/>
            <a:cxnLst/>
            <a:rect r="r" b="b" t="t" l="l"/>
            <a:pathLst>
              <a:path h="2116649" w="1613945">
                <a:moveTo>
                  <a:pt x="0" y="0"/>
                </a:moveTo>
                <a:lnTo>
                  <a:pt x="1613945" y="0"/>
                </a:lnTo>
                <a:lnTo>
                  <a:pt x="1613945" y="2116649"/>
                </a:lnTo>
                <a:lnTo>
                  <a:pt x="0" y="2116649"/>
                </a:lnTo>
                <a:lnTo>
                  <a:pt x="0" y="0"/>
                </a:lnTo>
                <a:close/>
              </a:path>
            </a:pathLst>
          </a:custGeom>
          <a:blipFill>
            <a:blip r:embed="rId5"/>
            <a:stretch>
              <a:fillRect l="0" t="0" r="0" b="0"/>
            </a:stretch>
          </a:blipFill>
        </p:spPr>
      </p:sp>
      <p:sp>
        <p:nvSpPr>
          <p:cNvPr name="TextBox 9" id="9"/>
          <p:cNvSpPr txBox="true"/>
          <p:nvPr/>
        </p:nvSpPr>
        <p:spPr>
          <a:xfrm rot="0">
            <a:off x="12192531" y="7492909"/>
            <a:ext cx="3615500" cy="951530"/>
          </a:xfrm>
          <a:prstGeom prst="rect">
            <a:avLst/>
          </a:prstGeom>
        </p:spPr>
        <p:txBody>
          <a:bodyPr anchor="t" rtlCol="false" tIns="0" lIns="0" bIns="0" rIns="0">
            <a:spAutoFit/>
          </a:bodyPr>
          <a:lstStyle/>
          <a:p>
            <a:pPr>
              <a:lnSpc>
                <a:spcPts val="2480"/>
              </a:lnSpc>
            </a:pPr>
            <a:r>
              <a:rPr lang="en-US" sz="2000">
                <a:solidFill>
                  <a:srgbClr val="000000"/>
                </a:solidFill>
                <a:latin typeface="Roboto Italics"/>
              </a:rPr>
              <a:t>Presentations are tools that can be used as lectures, speeches, reports, and more.</a:t>
            </a:r>
          </a:p>
        </p:txBody>
      </p:sp>
      <p:sp>
        <p:nvSpPr>
          <p:cNvPr name="TextBox 10" id="10"/>
          <p:cNvSpPr txBox="true"/>
          <p:nvPr/>
        </p:nvSpPr>
        <p:spPr>
          <a:xfrm rot="0">
            <a:off x="699545" y="4409499"/>
            <a:ext cx="7285483" cy="4292600"/>
          </a:xfrm>
          <a:prstGeom prst="rect">
            <a:avLst/>
          </a:prstGeom>
        </p:spPr>
        <p:txBody>
          <a:bodyPr anchor="t" rtlCol="false" tIns="0" lIns="0" bIns="0" rIns="0">
            <a:spAutoFit/>
          </a:bodyPr>
          <a:lstStyle/>
          <a:p>
            <a:pPr>
              <a:lnSpc>
                <a:spcPts val="3099"/>
              </a:lnSpc>
            </a:pPr>
            <a:r>
              <a:rPr lang="en-US" sz="2499">
                <a:solidFill>
                  <a:srgbClr val="000000"/>
                </a:solidFill>
                <a:latin typeface="Roboto"/>
              </a:rPr>
              <a:t>4.  Waxing ( Pelapisan dengan lilin )</a:t>
            </a:r>
          </a:p>
          <a:p>
            <a:pPr>
              <a:lnSpc>
                <a:spcPts val="3099"/>
              </a:lnSpc>
            </a:pPr>
          </a:p>
          <a:p>
            <a:pPr>
              <a:lnSpc>
                <a:spcPts val="3099"/>
              </a:lnSpc>
            </a:pPr>
            <a:r>
              <a:rPr lang="en-US" sz="2499">
                <a:solidFill>
                  <a:srgbClr val="000000"/>
                </a:solidFill>
                <a:latin typeface="Roboto"/>
              </a:rPr>
              <a:t>Waxing adalah pelapisan lilin yang biasanya dilakukan terhadap buah-buahan.  Pada umumnya buah-buahan mempunyai lapisan lilin secara alami, misalnya sawo kecik, semangka dan apel.  Lapisan lilin alami berfungsi untuk menjaga buah-buahan agar tidak terjadi transpirasi secar cepat.  Perlakuan pelapisan lilin harus mempertimbangkan tebal/tipisnya lapisan lilin, sehingga pertukaran gas dari dalam buah tetap berlangsung.</a:t>
            </a:r>
          </a:p>
        </p:txBody>
      </p:sp>
      <p:sp>
        <p:nvSpPr>
          <p:cNvPr name="TextBox 11" id="11"/>
          <p:cNvSpPr txBox="true"/>
          <p:nvPr/>
        </p:nvSpPr>
        <p:spPr>
          <a:xfrm rot="0">
            <a:off x="699545" y="1019175"/>
            <a:ext cx="7148149" cy="2730500"/>
          </a:xfrm>
          <a:prstGeom prst="rect">
            <a:avLst/>
          </a:prstGeom>
        </p:spPr>
        <p:txBody>
          <a:bodyPr anchor="t" rtlCol="false" tIns="0" lIns="0" bIns="0" rIns="0">
            <a:spAutoFit/>
          </a:bodyPr>
          <a:lstStyle/>
          <a:p>
            <a:pPr>
              <a:lnSpc>
                <a:spcPts val="3099"/>
              </a:lnSpc>
            </a:pPr>
            <a:r>
              <a:rPr lang="en-US" sz="2499">
                <a:solidFill>
                  <a:srgbClr val="000000"/>
                </a:solidFill>
                <a:latin typeface="Roboto"/>
              </a:rPr>
              <a:t>3.   Precooling</a:t>
            </a:r>
          </a:p>
          <a:p>
            <a:pPr>
              <a:lnSpc>
                <a:spcPts val="3099"/>
              </a:lnSpc>
            </a:pPr>
          </a:p>
          <a:p>
            <a:pPr>
              <a:lnSpc>
                <a:spcPts val="3099"/>
              </a:lnSpc>
            </a:pPr>
            <a:r>
              <a:rPr lang="en-US" sz="2499">
                <a:solidFill>
                  <a:srgbClr val="000000"/>
                </a:solidFill>
                <a:latin typeface="Roboto"/>
              </a:rPr>
              <a:t>Precooling adalah penghilangan panas yang dibawa oleh bahan dari kebun sampai dicapai suhu yang aman dengan cara pendinginan.  Ada beberapa cara precooling yaitu dengan udara, air, pendinginan vakum (hampa udara).</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871819">
            <a:off x="13211162" y="5889062"/>
            <a:ext cx="7127636" cy="6738476"/>
          </a:xfrm>
          <a:custGeom>
            <a:avLst/>
            <a:gdLst/>
            <a:ahLst/>
            <a:cxnLst/>
            <a:rect r="r" b="b" t="t" l="l"/>
            <a:pathLst>
              <a:path h="6738476" w="7127636">
                <a:moveTo>
                  <a:pt x="0" y="0"/>
                </a:moveTo>
                <a:lnTo>
                  <a:pt x="7127636" y="0"/>
                </a:lnTo>
                <a:lnTo>
                  <a:pt x="7127636" y="6738476"/>
                </a:lnTo>
                <a:lnTo>
                  <a:pt x="0" y="67384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5546216"/>
            <a:ext cx="9144000" cy="4971147"/>
            <a:chOff x="0" y="0"/>
            <a:chExt cx="12192000" cy="6628196"/>
          </a:xfrm>
        </p:grpSpPr>
        <p:pic>
          <p:nvPicPr>
            <p:cNvPr name="Picture 4" id="4"/>
            <p:cNvPicPr>
              <a:picLocks noChangeAspect="true"/>
            </p:cNvPicPr>
            <p:nvPr/>
          </p:nvPicPr>
          <p:blipFill>
            <a:blip r:embed="rId4"/>
            <a:srcRect l="0" t="9200" r="0" b="9200"/>
            <a:stretch>
              <a:fillRect/>
            </a:stretch>
          </p:blipFill>
          <p:spPr>
            <a:xfrm flipH="false" flipV="false">
              <a:off x="0" y="0"/>
              <a:ext cx="12192000" cy="6628196"/>
            </a:xfrm>
            <a:prstGeom prst="rect">
              <a:avLst/>
            </a:prstGeom>
          </p:spPr>
        </p:pic>
      </p:grpSp>
      <p:sp>
        <p:nvSpPr>
          <p:cNvPr name="Freeform 5" id="5"/>
          <p:cNvSpPr/>
          <p:nvPr/>
        </p:nvSpPr>
        <p:spPr>
          <a:xfrm flipH="false" flipV="false" rot="0">
            <a:off x="8311779" y="364408"/>
            <a:ext cx="2518643" cy="1328584"/>
          </a:xfrm>
          <a:custGeom>
            <a:avLst/>
            <a:gdLst/>
            <a:ahLst/>
            <a:cxnLst/>
            <a:rect r="r" b="b" t="t" l="l"/>
            <a:pathLst>
              <a:path h="1328584" w="2518643">
                <a:moveTo>
                  <a:pt x="0" y="0"/>
                </a:moveTo>
                <a:lnTo>
                  <a:pt x="2518644" y="0"/>
                </a:lnTo>
                <a:lnTo>
                  <a:pt x="2518644" y="1328584"/>
                </a:lnTo>
                <a:lnTo>
                  <a:pt x="0" y="1328584"/>
                </a:lnTo>
                <a:lnTo>
                  <a:pt x="0" y="0"/>
                </a:lnTo>
                <a:close/>
              </a:path>
            </a:pathLst>
          </a:custGeom>
          <a:blipFill>
            <a:blip r:embed="rId5"/>
            <a:stretch>
              <a:fillRect l="0" t="0" r="0" b="0"/>
            </a:stretch>
          </a:blipFill>
        </p:spPr>
      </p:sp>
      <p:sp>
        <p:nvSpPr>
          <p:cNvPr name="TextBox 6" id="6"/>
          <p:cNvSpPr txBox="true"/>
          <p:nvPr/>
        </p:nvSpPr>
        <p:spPr>
          <a:xfrm rot="0">
            <a:off x="10279983" y="2769751"/>
            <a:ext cx="5944558" cy="3511550"/>
          </a:xfrm>
          <a:prstGeom prst="rect">
            <a:avLst/>
          </a:prstGeom>
        </p:spPr>
        <p:txBody>
          <a:bodyPr anchor="t" rtlCol="false" tIns="0" lIns="0" bIns="0" rIns="0">
            <a:spAutoFit/>
          </a:bodyPr>
          <a:lstStyle/>
          <a:p>
            <a:pPr>
              <a:lnSpc>
                <a:spcPts val="3099"/>
              </a:lnSpc>
            </a:pPr>
            <a:r>
              <a:rPr lang="en-US" sz="2499">
                <a:solidFill>
                  <a:srgbClr val="000000"/>
                </a:solidFill>
                <a:latin typeface="Roboto"/>
              </a:rPr>
              <a:t>6.   Pencucian</a:t>
            </a:r>
          </a:p>
          <a:p>
            <a:pPr>
              <a:lnSpc>
                <a:spcPts val="3099"/>
              </a:lnSpc>
            </a:pPr>
          </a:p>
          <a:p>
            <a:pPr>
              <a:lnSpc>
                <a:spcPts val="3099"/>
              </a:lnSpc>
            </a:pPr>
            <a:r>
              <a:rPr lang="en-US" sz="2499">
                <a:solidFill>
                  <a:srgbClr val="000000"/>
                </a:solidFill>
                <a:latin typeface="Roboto"/>
              </a:rPr>
              <a:t>Pencucian bertujuan untuk menghilangkan kotoran terutama tanah dan menghilangkan bahan asing pada sayur-sayuran dan buah-buahan, misalnya residu fungisida dan insektisida.  Tujuan lain untuk mengurangi aktivitas enzim bila air yang digunakan dingin atau air panas.</a:t>
            </a:r>
          </a:p>
        </p:txBody>
      </p:sp>
      <p:sp>
        <p:nvSpPr>
          <p:cNvPr name="TextBox 7" id="7"/>
          <p:cNvSpPr txBox="true"/>
          <p:nvPr/>
        </p:nvSpPr>
        <p:spPr>
          <a:xfrm rot="0">
            <a:off x="816917" y="1019175"/>
            <a:ext cx="7902484" cy="3121025"/>
          </a:xfrm>
          <a:prstGeom prst="rect">
            <a:avLst/>
          </a:prstGeom>
        </p:spPr>
        <p:txBody>
          <a:bodyPr anchor="t" rtlCol="false" tIns="0" lIns="0" bIns="0" rIns="0">
            <a:spAutoFit/>
          </a:bodyPr>
          <a:lstStyle/>
          <a:p>
            <a:pPr>
              <a:lnSpc>
                <a:spcPts val="3099"/>
              </a:lnSpc>
            </a:pPr>
            <a:r>
              <a:rPr lang="en-US" sz="2499">
                <a:solidFill>
                  <a:srgbClr val="000000"/>
                </a:solidFill>
                <a:latin typeface="Roboto"/>
              </a:rPr>
              <a:t>5.   Sortasi / Grading</a:t>
            </a:r>
          </a:p>
          <a:p>
            <a:pPr>
              <a:lnSpc>
                <a:spcPts val="3099"/>
              </a:lnSpc>
            </a:pPr>
          </a:p>
          <a:p>
            <a:pPr>
              <a:lnSpc>
                <a:spcPts val="3099"/>
              </a:lnSpc>
            </a:pPr>
            <a:r>
              <a:rPr lang="en-US" sz="2499">
                <a:solidFill>
                  <a:srgbClr val="000000"/>
                </a:solidFill>
                <a:latin typeface="Roboto"/>
              </a:rPr>
              <a:t>Sortasi secara umum bertujuan untuk mendapatkan mutu sayur-sayuran dan buah-buahan sesuai standar.  Di Indonesia standar mutu sayur-sayuran dan buah-buahan belum tercantum di dalam SNI.  Di Negara maju seperti Jerman mempunyai standar mutu untuk sayur-sayuran dan buah-buahan.</a:t>
            </a:r>
          </a:p>
        </p:txBody>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1601802">
            <a:off x="12686461" y="-608388"/>
            <a:ext cx="15295535" cy="14460418"/>
          </a:xfrm>
          <a:custGeom>
            <a:avLst/>
            <a:gdLst/>
            <a:ahLst/>
            <a:cxnLst/>
            <a:rect r="r" b="b" t="t" l="l"/>
            <a:pathLst>
              <a:path h="14460418" w="15295535">
                <a:moveTo>
                  <a:pt x="15295535" y="14460417"/>
                </a:moveTo>
                <a:lnTo>
                  <a:pt x="0" y="14460417"/>
                </a:lnTo>
                <a:lnTo>
                  <a:pt x="0" y="0"/>
                </a:lnTo>
                <a:lnTo>
                  <a:pt x="15295535" y="0"/>
                </a:lnTo>
                <a:lnTo>
                  <a:pt x="15295535" y="1446041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451961" y="4757447"/>
            <a:ext cx="6807339" cy="3728747"/>
            <a:chOff x="0" y="0"/>
            <a:chExt cx="9076452" cy="4971663"/>
          </a:xfrm>
        </p:grpSpPr>
        <p:pic>
          <p:nvPicPr>
            <p:cNvPr name="Picture 4" id="4"/>
            <p:cNvPicPr>
              <a:picLocks noChangeAspect="true"/>
            </p:cNvPicPr>
            <p:nvPr/>
          </p:nvPicPr>
          <p:blipFill>
            <a:blip r:embed="rId4"/>
            <a:srcRect l="0" t="8918" r="0" b="8918"/>
            <a:stretch>
              <a:fillRect/>
            </a:stretch>
          </p:blipFill>
          <p:spPr>
            <a:xfrm flipH="false" flipV="false">
              <a:off x="0" y="0"/>
              <a:ext cx="9076452" cy="4971663"/>
            </a:xfrm>
            <a:prstGeom prst="rect">
              <a:avLst/>
            </a:prstGeom>
          </p:spPr>
        </p:pic>
      </p:grpSp>
      <p:grpSp>
        <p:nvGrpSpPr>
          <p:cNvPr name="Group 5" id="5"/>
          <p:cNvGrpSpPr/>
          <p:nvPr/>
        </p:nvGrpSpPr>
        <p:grpSpPr>
          <a:xfrm rot="0">
            <a:off x="10451961" y="1028700"/>
            <a:ext cx="4127639" cy="3500147"/>
            <a:chOff x="0" y="0"/>
            <a:chExt cx="5503519" cy="4666863"/>
          </a:xfrm>
        </p:grpSpPr>
        <p:pic>
          <p:nvPicPr>
            <p:cNvPr name="Picture 6" id="6"/>
            <p:cNvPicPr>
              <a:picLocks noChangeAspect="true"/>
            </p:cNvPicPr>
            <p:nvPr/>
          </p:nvPicPr>
          <p:blipFill>
            <a:blip r:embed="rId5"/>
            <a:srcRect l="2466" t="0" r="18915" b="0"/>
            <a:stretch>
              <a:fillRect/>
            </a:stretch>
          </p:blipFill>
          <p:spPr>
            <a:xfrm flipH="false" flipV="false">
              <a:off x="0" y="0"/>
              <a:ext cx="5503519" cy="4666863"/>
            </a:xfrm>
            <a:prstGeom prst="rect">
              <a:avLst/>
            </a:prstGeom>
          </p:spPr>
        </p:pic>
      </p:grpSp>
      <p:grpSp>
        <p:nvGrpSpPr>
          <p:cNvPr name="Group 7" id="7"/>
          <p:cNvGrpSpPr/>
          <p:nvPr/>
        </p:nvGrpSpPr>
        <p:grpSpPr>
          <a:xfrm rot="0">
            <a:off x="14846161" y="1028700"/>
            <a:ext cx="2413139" cy="3500147"/>
            <a:chOff x="0" y="0"/>
            <a:chExt cx="3217519" cy="4666863"/>
          </a:xfrm>
        </p:grpSpPr>
        <p:pic>
          <p:nvPicPr>
            <p:cNvPr name="Picture 8" id="8"/>
            <p:cNvPicPr>
              <a:picLocks noChangeAspect="true"/>
            </p:cNvPicPr>
            <p:nvPr/>
          </p:nvPicPr>
          <p:blipFill>
            <a:blip r:embed="rId6"/>
            <a:srcRect l="0" t="1591" r="0" b="1591"/>
            <a:stretch>
              <a:fillRect/>
            </a:stretch>
          </p:blipFill>
          <p:spPr>
            <a:xfrm flipH="false" flipV="false">
              <a:off x="0" y="0"/>
              <a:ext cx="3217519" cy="4666863"/>
            </a:xfrm>
            <a:prstGeom prst="rect">
              <a:avLst/>
            </a:prstGeom>
          </p:spPr>
        </p:pic>
      </p:grpSp>
      <p:sp>
        <p:nvSpPr>
          <p:cNvPr name="TextBox 9" id="9"/>
          <p:cNvSpPr txBox="true"/>
          <p:nvPr/>
        </p:nvSpPr>
        <p:spPr>
          <a:xfrm rot="0">
            <a:off x="277355" y="464847"/>
            <a:ext cx="9976080" cy="4292600"/>
          </a:xfrm>
          <a:prstGeom prst="rect">
            <a:avLst/>
          </a:prstGeom>
        </p:spPr>
        <p:txBody>
          <a:bodyPr anchor="t" rtlCol="false" tIns="0" lIns="0" bIns="0" rIns="0">
            <a:spAutoFit/>
          </a:bodyPr>
          <a:lstStyle/>
          <a:p>
            <a:pPr>
              <a:lnSpc>
                <a:spcPts val="3099"/>
              </a:lnSpc>
            </a:pPr>
            <a:r>
              <a:rPr lang="en-US" sz="2499">
                <a:solidFill>
                  <a:srgbClr val="000000"/>
                </a:solidFill>
                <a:latin typeface="Roboto Italics"/>
              </a:rPr>
              <a:t>7.   Pengemasann</a:t>
            </a:r>
          </a:p>
          <a:p>
            <a:pPr>
              <a:lnSpc>
                <a:spcPts val="3099"/>
              </a:lnSpc>
            </a:pPr>
          </a:p>
          <a:p>
            <a:pPr>
              <a:lnSpc>
                <a:spcPts val="3099"/>
              </a:lnSpc>
            </a:pPr>
            <a:r>
              <a:rPr lang="en-US" sz="2499">
                <a:solidFill>
                  <a:srgbClr val="000000"/>
                </a:solidFill>
                <a:latin typeface="Roboto Italics"/>
              </a:rPr>
              <a:t>Tujuan pengemasan secara umum :</a:t>
            </a:r>
          </a:p>
          <a:p>
            <a:pPr>
              <a:lnSpc>
                <a:spcPts val="3099"/>
              </a:lnSpc>
            </a:pPr>
            <a:r>
              <a:rPr lang="en-US" sz="2499">
                <a:solidFill>
                  <a:srgbClr val="000000"/>
                </a:solidFill>
                <a:latin typeface="Roboto Italics"/>
              </a:rPr>
              <a:t>a. Melindungi bahan yang dikemas terhadap gaya mekanis dari luar</a:t>
            </a:r>
          </a:p>
          <a:p>
            <a:pPr>
              <a:lnSpc>
                <a:spcPts val="3099"/>
              </a:lnSpc>
            </a:pPr>
            <a:r>
              <a:rPr lang="en-US" sz="2499">
                <a:solidFill>
                  <a:srgbClr val="000000"/>
                </a:solidFill>
                <a:latin typeface="Roboto Italics"/>
              </a:rPr>
              <a:t>b. Mengurangi terjadinya transpirasi atau penguapan air bahan yang dikemas</a:t>
            </a:r>
          </a:p>
          <a:p>
            <a:pPr>
              <a:lnSpc>
                <a:spcPts val="3099"/>
              </a:lnSpc>
            </a:pPr>
            <a:r>
              <a:rPr lang="en-US" sz="2499">
                <a:solidFill>
                  <a:srgbClr val="000000"/>
                </a:solidFill>
                <a:latin typeface="Roboto Italics"/>
              </a:rPr>
              <a:t>c. Mengurangi kemungkinan terjadinya kontaminasi mikroba atau serangan hama</a:t>
            </a:r>
          </a:p>
          <a:p>
            <a:pPr algn="l">
              <a:lnSpc>
                <a:spcPts val="3099"/>
              </a:lnSpc>
            </a:pPr>
            <a:r>
              <a:rPr lang="en-US" sz="2499">
                <a:solidFill>
                  <a:srgbClr val="000000"/>
                </a:solidFill>
                <a:latin typeface="Roboto Italics"/>
              </a:rPr>
              <a:t>d. Mempermudah pemindahan atau transportasi bahan ke tempat lain</a:t>
            </a:r>
          </a:p>
          <a:p>
            <a:pPr>
              <a:lnSpc>
                <a:spcPts val="3099"/>
              </a:lnSpc>
            </a:pPr>
            <a:r>
              <a:rPr lang="en-US" sz="2499">
                <a:solidFill>
                  <a:srgbClr val="000000"/>
                </a:solidFill>
                <a:latin typeface="Roboto Italics"/>
              </a:rPr>
              <a:t>e. Menambah daya tarik bagi konsumen, khususnya untuk pemasaran di tingkat pengecer</a:t>
            </a:r>
          </a:p>
        </p:txBody>
      </p:sp>
      <p:sp>
        <p:nvSpPr>
          <p:cNvPr name="TextBox 10" id="10"/>
          <p:cNvSpPr txBox="true"/>
          <p:nvPr/>
        </p:nvSpPr>
        <p:spPr>
          <a:xfrm rot="0">
            <a:off x="306885" y="5133975"/>
            <a:ext cx="10145076" cy="4683125"/>
          </a:xfrm>
          <a:prstGeom prst="rect">
            <a:avLst/>
          </a:prstGeom>
        </p:spPr>
        <p:txBody>
          <a:bodyPr anchor="t" rtlCol="false" tIns="0" lIns="0" bIns="0" rIns="0">
            <a:spAutoFit/>
          </a:bodyPr>
          <a:lstStyle/>
          <a:p>
            <a:pPr>
              <a:lnSpc>
                <a:spcPts val="3099"/>
              </a:lnSpc>
            </a:pPr>
            <a:r>
              <a:rPr lang="en-US" sz="2499">
                <a:solidFill>
                  <a:srgbClr val="000000"/>
                </a:solidFill>
                <a:latin typeface="Roboto Italics"/>
              </a:rPr>
              <a:t>8.   Penyimpanan</a:t>
            </a:r>
          </a:p>
          <a:p>
            <a:pPr>
              <a:lnSpc>
                <a:spcPts val="3099"/>
              </a:lnSpc>
            </a:pPr>
          </a:p>
          <a:p>
            <a:pPr>
              <a:lnSpc>
                <a:spcPts val="3099"/>
              </a:lnSpc>
            </a:pPr>
            <a:r>
              <a:rPr lang="en-US" sz="2499">
                <a:solidFill>
                  <a:srgbClr val="000000"/>
                </a:solidFill>
                <a:latin typeface="Roboto Italics"/>
              </a:rPr>
              <a:t>Sayur-sayuran  dan buah-buahan yang akan disimpan perlu diperhatikan mutu bahannya.  Daya simpan maksimal dari suatu komoditas dapat diperoleh dari komoditas yang bermutu tinggi, tidak luka mekanis, utuh masak optimal dan tidak terserang hama. Macam-macam teknologi penyimpanan sayur-sayuran dan buah-buahan :</a:t>
            </a:r>
          </a:p>
          <a:p>
            <a:pPr>
              <a:lnSpc>
                <a:spcPts val="3099"/>
              </a:lnSpc>
            </a:pPr>
            <a:r>
              <a:rPr lang="en-US" sz="2499">
                <a:solidFill>
                  <a:srgbClr val="000000"/>
                </a:solidFill>
                <a:latin typeface="Roboto Italics"/>
              </a:rPr>
              <a:t>a.       Penyimpanan suhu rendah</a:t>
            </a:r>
          </a:p>
          <a:p>
            <a:pPr>
              <a:lnSpc>
                <a:spcPts val="3099"/>
              </a:lnSpc>
            </a:pPr>
            <a:r>
              <a:rPr lang="en-US" sz="2499">
                <a:solidFill>
                  <a:srgbClr val="000000"/>
                </a:solidFill>
                <a:latin typeface="Roboto Italics"/>
              </a:rPr>
              <a:t>b.      Penyimpanan RH (Kelembaban Relatif) tinggi</a:t>
            </a:r>
          </a:p>
          <a:p>
            <a:pPr>
              <a:lnSpc>
                <a:spcPts val="3099"/>
              </a:lnSpc>
            </a:pPr>
            <a:r>
              <a:rPr lang="en-US" sz="2499">
                <a:solidFill>
                  <a:srgbClr val="000000"/>
                </a:solidFill>
                <a:latin typeface="Roboto Italics"/>
              </a:rPr>
              <a:t>c.       Penyimpanan udara terkendali (CA) dan modifikasi atmosfer (MA)</a:t>
            </a:r>
          </a:p>
          <a:p>
            <a:pPr>
              <a:lnSpc>
                <a:spcPts val="3099"/>
              </a:lnSpc>
            </a:pPr>
            <a:r>
              <a:rPr lang="en-US" sz="2499">
                <a:solidFill>
                  <a:srgbClr val="000000"/>
                </a:solidFill>
                <a:latin typeface="Roboto Italics"/>
              </a:rPr>
              <a:t>Komposisi gas dalam ruang penyimpanan dapat berpengaruh pada umur simpan.</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5185" r="0" b="-5185"/>
            </a:stretch>
          </a:blipFill>
        </p:spPr>
      </p:sp>
      <p:sp>
        <p:nvSpPr>
          <p:cNvPr name="TextBox 3" id="3"/>
          <p:cNvSpPr txBox="true"/>
          <p:nvPr/>
        </p:nvSpPr>
        <p:spPr>
          <a:xfrm rot="0">
            <a:off x="3252656" y="3974550"/>
            <a:ext cx="11782687" cy="1643978"/>
          </a:xfrm>
          <a:prstGeom prst="rect">
            <a:avLst/>
          </a:prstGeom>
        </p:spPr>
        <p:txBody>
          <a:bodyPr anchor="t" rtlCol="false" tIns="0" lIns="0" bIns="0" rIns="0">
            <a:spAutoFit/>
          </a:bodyPr>
          <a:lstStyle/>
          <a:p>
            <a:pPr algn="ctr">
              <a:lnSpc>
                <a:spcPts val="12480"/>
              </a:lnSpc>
            </a:pPr>
            <a:r>
              <a:rPr lang="en-US" sz="12000">
                <a:solidFill>
                  <a:srgbClr val="000000"/>
                </a:solidFill>
                <a:latin typeface="Roboto Bold"/>
              </a:rPr>
              <a:t>THANKS FOR</a:t>
            </a:r>
          </a:p>
        </p:txBody>
      </p:sp>
      <p:sp>
        <p:nvSpPr>
          <p:cNvPr name="TextBox 4" id="4"/>
          <p:cNvSpPr txBox="true"/>
          <p:nvPr/>
        </p:nvSpPr>
        <p:spPr>
          <a:xfrm rot="0">
            <a:off x="4723162" y="5522585"/>
            <a:ext cx="8841675" cy="970841"/>
          </a:xfrm>
          <a:prstGeom prst="rect">
            <a:avLst/>
          </a:prstGeom>
        </p:spPr>
        <p:txBody>
          <a:bodyPr anchor="t" rtlCol="false" tIns="0" lIns="0" bIns="0" rIns="0">
            <a:spAutoFit/>
          </a:bodyPr>
          <a:lstStyle/>
          <a:p>
            <a:pPr algn="ctr">
              <a:lnSpc>
                <a:spcPts val="7279"/>
              </a:lnSpc>
            </a:pPr>
            <a:r>
              <a:rPr lang="en-US" sz="6999">
                <a:solidFill>
                  <a:srgbClr val="000000"/>
                </a:solidFill>
                <a:latin typeface="Roboto Bold"/>
              </a:rPr>
              <a:t>Your Attention</a:t>
            </a: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DAFtLD4nuSA</dc:identifier>
  <dcterms:modified xsi:type="dcterms:W3CDTF">2011-08-01T06:04:30Z</dcterms:modified>
  <cp:revision>1</cp:revision>
  <dc:title>Panen dan</dc:title>
</cp:coreProperties>
</file>