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7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5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F40"/>
    <a:srgbClr val="71A8AB"/>
    <a:srgbClr val="94B8E4"/>
    <a:srgbClr val="2C69B2"/>
    <a:srgbClr val="000066"/>
    <a:srgbClr val="CC9900"/>
    <a:srgbClr val="CCCC00"/>
    <a:srgbClr val="CCCCFF"/>
    <a:srgbClr val="1B578D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2562" autoAdjust="0"/>
  </p:normalViewPr>
  <p:slideViewPr>
    <p:cSldViewPr>
      <p:cViewPr>
        <p:scale>
          <a:sx n="50" d="100"/>
          <a:sy n="50" d="100"/>
        </p:scale>
        <p:origin x="11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FB6F-029B-405C-AC9C-9EF7FB3C6D34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5C41E-31B3-4916-B493-2257277484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00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F0BC9-ACAF-4772-B544-348C0C941DD5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66D46E-182D-4AA7-8F6D-22CEF4F8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6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723AC-A243-4F1F-942D-83FDDB3F36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5482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7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8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2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6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8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13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60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6D46E-182D-4AA7-8F6D-22CEF4F8CD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0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45ED6-5C09-42DC-9A25-E44E0EBDAA8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9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45A7-F213-44A3-83C6-60DB0EC47BB4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4E7071-752F-44AF-9EF6-39F4C0C4E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73CC-9376-4F64-8E27-FC49D8E05AFD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D0F4-D6B4-4E12-8618-89C16E4A2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8414-4C15-4DEF-BD53-ACDCF0EFCC09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81E1-84F2-446F-95CF-D98FE438D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D73E-1653-477D-9602-D340FE3FBBF2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1FFC-4CDF-4770-8C60-A0A28902D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D320-6053-44D9-BB5B-AE30EE9089B6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0A639-0F71-4226-A2C6-09A432D2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48AE-1B5B-417E-BFF4-4F326C5E7964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1B60-09BB-44CF-9A2A-17D86157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A33D7A-3FD9-470C-8890-6BC4034DA42C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714FA0-4CE0-4E6C-9A0E-352338843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89CEF-1F3C-4D0A-9F2F-77D38FE32FC1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A863-30B5-4965-B4C5-D6AE04A4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9C69-FDCF-4658-A462-9EC3542213F0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25E2-AFD8-422A-AFA6-3243DA43F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918D-0158-46C9-9340-5FC482EE5513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57FE-94D9-4310-BB67-B1DF47A8D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7F2B-0865-43E4-B58E-C892D43BF86F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5B00-1B4E-4FE9-8D17-5922FE7F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091EF-122C-4366-B333-F03DE6D0FF3A}" type="datetimeFigureOut">
              <a:rPr lang="en-US"/>
              <a:pPr>
                <a:defRPr/>
              </a:pPr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0AA54C-3414-45A2-B6B1-FEC8A6A1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7" r:id="rId2"/>
    <p:sldLayoutId id="2147483818" r:id="rId3"/>
    <p:sldLayoutId id="2147483819" r:id="rId4"/>
    <p:sldLayoutId id="2147483826" r:id="rId5"/>
    <p:sldLayoutId id="2147483827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3.wav"/><Relationship Id="rId5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357553" y="2738763"/>
            <a:ext cx="2214579" cy="1428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00688" y="2738438"/>
            <a:ext cx="71437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14938" y="2738438"/>
            <a:ext cx="285750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57750" y="2738438"/>
            <a:ext cx="357188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3438" y="2738438"/>
            <a:ext cx="214312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86250" y="2738438"/>
            <a:ext cx="142875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29125" y="2738438"/>
            <a:ext cx="214313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7563" y="2738438"/>
            <a:ext cx="928687" cy="14287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9" y="2667324"/>
            <a:ext cx="508473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77 %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8" y="2667324"/>
            <a:ext cx="487634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42%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8" y="2667324"/>
            <a:ext cx="487634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63%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5009" y="2667324"/>
            <a:ext cx="516488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53%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8" y="2667324"/>
            <a:ext cx="478016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47%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15008" y="2667324"/>
            <a:ext cx="487634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72BBE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93%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77747" y="2667324"/>
            <a:ext cx="575799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all" dirty="0">
                <a:ln w="0"/>
                <a:solidFill>
                  <a:srgbClr val="43B2D5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100%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57620" y="2369430"/>
            <a:ext cx="133882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>
                <a:ln w="0"/>
                <a:solidFill>
                  <a:srgbClr val="33CC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DFKai-SB" pitchFamily="65" charset="-120"/>
                <a:ea typeface="DFKai-SB" pitchFamily="65" charset="-120"/>
                <a:cs typeface="+mn-cs"/>
              </a:rPr>
              <a:t>Complete…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57620" y="2369430"/>
            <a:ext cx="1223412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>
                <a:ln w="0"/>
                <a:solidFill>
                  <a:srgbClr val="33CC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DFKai-SB" pitchFamily="65" charset="-120"/>
                <a:ea typeface="DFKai-SB" pitchFamily="65" charset="-120"/>
                <a:cs typeface="+mn-cs"/>
              </a:rPr>
              <a:t>Loading…</a:t>
            </a: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614510" y="3357562"/>
            <a:ext cx="6538889" cy="1443038"/>
          </a:xfrm>
          <a:prstGeom prst="rect">
            <a:avLst/>
          </a:prstGeom>
        </p:spPr>
        <p:txBody>
          <a:bodyPr rIns="100584" anchor="b">
            <a:normAutofit lnSpcReduction="10000"/>
            <a:scene3d>
              <a:camera prst="perspective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pperplate Gothic Bold" pitchFamily="34" charset="0"/>
                <a:ea typeface="+mj-ea"/>
                <a:cs typeface="+mj-cs"/>
              </a:rPr>
              <a:t>Memilih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pperplate Gothic Bold" pitchFamily="34" charset="0"/>
                <a:ea typeface="+mj-ea"/>
                <a:cs typeface="+mj-cs"/>
              </a:rPr>
              <a:t> media 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pperplate Gothic Bold" pitchFamily="34" charset="0"/>
                <a:ea typeface="+mj-ea"/>
                <a:cs typeface="+mj-cs"/>
              </a:rPr>
              <a:t>pembelajaran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  <a:reflection blurRad="6350" stA="55000" endA="300" endPos="45500" dir="5400000" sy="-100000" algn="bl" rotWithShape="0"/>
              </a:effectLst>
              <a:latin typeface="Copperplate Gothic Bold" pitchFamily="34" charset="0"/>
              <a:ea typeface="+mj-ea"/>
              <a:cs typeface="+mj-cs"/>
            </a:endParaRPr>
          </a:p>
        </p:txBody>
      </p:sp>
      <p:grpSp>
        <p:nvGrpSpPr>
          <p:cNvPr id="5142" name="Group 68"/>
          <p:cNvGrpSpPr>
            <a:grpSpLocks/>
          </p:cNvGrpSpPr>
          <p:nvPr/>
        </p:nvGrpSpPr>
        <p:grpSpPr bwMode="auto">
          <a:xfrm>
            <a:off x="498475" y="571500"/>
            <a:ext cx="8147050" cy="5788025"/>
            <a:chOff x="499240" y="571480"/>
            <a:chExt cx="8146314" cy="5787272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500034" y="57148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00034" y="635637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-2393205" y="3464719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5751521" y="3463925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642938" y="427038"/>
            <a:ext cx="8147050" cy="5788025"/>
            <a:chOff x="499240" y="571480"/>
            <a:chExt cx="8146314" cy="5787272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00034" y="57148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00034" y="635637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-2393205" y="3464719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751521" y="3463925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357188" y="714375"/>
            <a:ext cx="8147050" cy="5788025"/>
            <a:chOff x="499240" y="571480"/>
            <a:chExt cx="8146314" cy="5787272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500034" y="57148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00034" y="6356370"/>
              <a:ext cx="8143932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>
              <a:off x="-2393205" y="3464719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5751521" y="3463925"/>
              <a:ext cx="5786478" cy="1588"/>
            </a:xfrm>
            <a:prstGeom prst="line">
              <a:avLst/>
            </a:prstGeom>
            <a:ln w="76200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>
            <a:off x="1000100" y="4114800"/>
            <a:ext cx="7072363" cy="1588"/>
          </a:xfrm>
          <a:prstGeom prst="line">
            <a:avLst/>
          </a:prstGeom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gonal Stripe 37"/>
          <p:cNvSpPr/>
          <p:nvPr/>
        </p:nvSpPr>
        <p:spPr>
          <a:xfrm>
            <a:off x="-7143750" y="-6572250"/>
            <a:ext cx="10644188" cy="9429750"/>
          </a:xfrm>
          <a:prstGeom prst="diagStripe">
            <a:avLst/>
          </a:prstGeom>
          <a:solidFill>
            <a:schemeClr val="tx2">
              <a:lumMod val="25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6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3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"/>
                            </p:stCondLst>
                            <p:childTnLst>
                              <p:par>
                                <p:cTn id="8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55746 1.62129 " pathEditMode="relative" rAng="0" ptsTypes="AA">
                                      <p:cBhvr>
                                        <p:cTn id="94" dur="500" spd="-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00" y="8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horzBrick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152400" y="609600"/>
            <a:ext cx="9448800" cy="1066800"/>
          </a:xfrm>
          <a:solidFill>
            <a:srgbClr val="000066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endParaRPr lang="en-US" sz="7200" dirty="0" smtClean="0">
              <a:solidFill>
                <a:srgbClr val="94B8E4"/>
              </a:solidFill>
              <a:latin typeface="Bauhaus 93" pitchFamily="82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 smtClean="0">
              <a:solidFill>
                <a:srgbClr val="00206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repeatCount="indefinite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9601200" cy="1066800"/>
          </a:xfrm>
        </p:spPr>
        <p:txBody>
          <a:bodyPr/>
          <a:lstStyle/>
          <a:p>
            <a:pPr algn="ctr"/>
            <a:endParaRPr lang="en-US" sz="5400" dirty="0" smtClean="0">
              <a:solidFill>
                <a:schemeClr val="accent1">
                  <a:lumMod val="75000"/>
                </a:schemeClr>
              </a:solidFill>
              <a:latin typeface="Bauhaus 93" pitchFamily="82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/>
          <a:lstStyle/>
          <a:p>
            <a:endParaRPr lang="en-US" sz="3200" b="1" dirty="0" smtClean="0">
              <a:latin typeface="Agency FB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524000"/>
            <a:ext cx="8610600" cy="5105400"/>
          </a:xfrm>
          <a:prstGeom prst="round2DiagRect">
            <a:avLst/>
          </a:prstGeom>
          <a:noFill/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mph" presetSubtype="0" repeatCount="indefinite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13B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13B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5" descr="space_guy_zero_gravity_floating_hg_clr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609600" y="4254500"/>
            <a:ext cx="1676400" cy="2298700"/>
          </a:xfrm>
          <a:noFill/>
        </p:spPr>
      </p:pic>
      <p:pic>
        <p:nvPicPr>
          <p:cNvPr id="20484" name="Picture 19" descr="3261899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0" y="4800600"/>
            <a:ext cx="1524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014216" y="3730372"/>
            <a:ext cx="3581400" cy="1828800"/>
          </a:xfrm>
          <a:prstGeom prst="cloudCallout">
            <a:avLst>
              <a:gd name="adj1" fmla="val 60425"/>
              <a:gd name="adj2" fmla="val 39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 smtClean="0">
                <a:latin typeface="Forte" pitchFamily="66" charset="0"/>
              </a:rPr>
              <a:t>Ada yang ditanyakan?</a:t>
            </a:r>
            <a:endParaRPr lang="en-US" sz="3200" dirty="0">
              <a:latin typeface="Forte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04800" y="2362200"/>
            <a:ext cx="3086100" cy="1628774"/>
          </a:xfrm>
          <a:prstGeom prst="wedgeRoundRectCallout">
            <a:avLst>
              <a:gd name="adj1" fmla="val -10474"/>
              <a:gd name="adj2" fmla="val 706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Forte" pitchFamily="66" charset="0"/>
              </a:rPr>
              <a:t>Sekarang sesi tanya-jawab</a:t>
            </a:r>
            <a:endParaRPr lang="id-ID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33400"/>
            <a:ext cx="9677400" cy="10668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Kriteria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pemilihan</a:t>
            </a:r>
            <a:r>
              <a:rPr lang="en-US" b="1" dirty="0" smtClean="0">
                <a:solidFill>
                  <a:schemeClr val="bg1"/>
                </a:solidFill>
              </a:rPr>
              <a:t> media </a:t>
            </a:r>
            <a:r>
              <a:rPr lang="en-US" b="1" dirty="0" err="1" smtClean="0">
                <a:solidFill>
                  <a:schemeClr val="bg1"/>
                </a:solidFill>
              </a:rPr>
              <a:t>pembelajaran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</a:p>
          <a:p>
            <a:pPr lvl="0" eaLnBrk="1" hangingPunct="1">
              <a:defRPr/>
            </a:pPr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pelajaran</a:t>
            </a:r>
            <a:endParaRPr lang="en-US" dirty="0" smtClean="0"/>
          </a:p>
          <a:p>
            <a:pPr lvl="0" eaLnBrk="1" hangingPunct="1">
              <a:defRPr/>
            </a:pPr>
            <a:r>
              <a:rPr lang="en-US" b="1" dirty="0" err="1" smtClean="0"/>
              <a:t>Kemudahan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media</a:t>
            </a:r>
            <a:endParaRPr lang="en-US" dirty="0" smtClean="0"/>
          </a:p>
          <a:p>
            <a:pPr lvl="0" eaLnBrk="1" hangingPunct="1">
              <a:defRPr/>
            </a:pP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Terampil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Tersedia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menggunakannya</a:t>
            </a:r>
            <a:endParaRPr lang="en-US" b="1" dirty="0" smtClean="0"/>
          </a:p>
          <a:p>
            <a:pPr lvl="0" eaLnBrk="1" hangingPunct="1">
              <a:defRPr/>
            </a:pPr>
            <a:r>
              <a:rPr lang="en-US" b="1" dirty="0" err="1" smtClean="0"/>
              <a:t>Praktis</a:t>
            </a:r>
            <a:r>
              <a:rPr lang="en-US" b="1" dirty="0" smtClean="0"/>
              <a:t>, </a:t>
            </a:r>
            <a:r>
              <a:rPr lang="en-US" b="1" dirty="0" err="1" smtClean="0"/>
              <a:t>Luwes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Bertahan</a:t>
            </a:r>
            <a:endParaRPr lang="en-US" dirty="0" smtClean="0"/>
          </a:p>
          <a:p>
            <a:pPr lvl="0" eaLnBrk="1" hangingPunct="1">
              <a:defRPr/>
            </a:pP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taraf</a:t>
            </a:r>
            <a:r>
              <a:rPr lang="en-US" b="1" dirty="0" smtClean="0"/>
              <a:t>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siswa</a:t>
            </a:r>
            <a:endParaRPr lang="en-US" dirty="0" smtClean="0"/>
          </a:p>
          <a:p>
            <a:pPr lvl="0" eaLnBrk="1" hangingPunct="1">
              <a:defRPr/>
            </a:pPr>
            <a:r>
              <a:rPr lang="en-US" b="1" dirty="0" err="1" smtClean="0"/>
              <a:t>Mutu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endParaRPr lang="en-US" dirty="0" smtClean="0"/>
          </a:p>
          <a:p>
            <a:pPr eaLnBrk="1" hangingPunct="1"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Onyx" pitchFamily="82" charset="0"/>
              <a:cs typeface="JasmineUPC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5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450"/>
                            </p:stCondLst>
                            <p:childTnLst>
                              <p:par>
                                <p:cTn id="3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100"/>
                            </p:stCondLst>
                            <p:childTnLst>
                              <p:par>
                                <p:cTn id="4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900"/>
                            </p:stCondLst>
                            <p:childTnLst>
                              <p:par>
                                <p:cTn id="5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950"/>
                            </p:stCondLst>
                            <p:childTnLst>
                              <p:par>
                                <p:cTn id="6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650"/>
                            </p:stCondLst>
                            <p:childTnLst>
                              <p:par>
                                <p:cTn id="7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600"/>
                            </p:stCondLst>
                            <p:childTnLst>
                              <p:par>
                                <p:cTn id="7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sz="7500" dirty="0" err="1" smtClean="0">
                <a:solidFill>
                  <a:schemeClr val="bg2"/>
                </a:solidFill>
                <a:latin typeface="Bauhaus 93" pitchFamily="82" charset="0"/>
              </a:rPr>
              <a:t>Prosedur</a:t>
            </a:r>
            <a:r>
              <a:rPr lang="en-US" sz="7500" dirty="0" smtClean="0">
                <a:solidFill>
                  <a:schemeClr val="bg2"/>
                </a:solidFill>
                <a:latin typeface="Bauhaus 93" pitchFamily="82" charset="0"/>
              </a:rPr>
              <a:t> </a:t>
            </a:r>
            <a:r>
              <a:rPr lang="en-US" sz="7500" dirty="0" err="1" smtClean="0">
                <a:solidFill>
                  <a:schemeClr val="bg2"/>
                </a:solidFill>
                <a:latin typeface="Bauhaus 93" pitchFamily="82" charset="0"/>
              </a:rPr>
              <a:t>Pemilihan</a:t>
            </a:r>
            <a:endParaRPr lang="en-US" sz="7500" dirty="0" smtClean="0">
              <a:solidFill>
                <a:schemeClr val="bg2"/>
              </a:solidFill>
              <a:latin typeface="Bauhaus 93" pitchFamily="82" charset="0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>
              <a:defRPr/>
            </a:pPr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ernard MT Condensed" pitchFamily="18" charset="0"/>
              </a:rPr>
              <a:t>Media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-9220200" y="457200"/>
            <a:ext cx="9144000" cy="1588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9220200" y="6399213"/>
            <a:ext cx="9144000" cy="1587"/>
          </a:xfrm>
          <a:prstGeom prst="straightConnector1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 3.33333E-6 L 2.025 3.33333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33 0.00023 L -2.01666 0.00023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33400"/>
            <a:ext cx="9601200" cy="10668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6600" dirty="0" err="1" smtClean="0">
                <a:solidFill>
                  <a:srgbClr val="CCCCFF"/>
                </a:solidFill>
                <a:latin typeface="Bauhaus 93" pitchFamily="82" charset="0"/>
              </a:rPr>
              <a:t>Prinsip</a:t>
            </a:r>
            <a:r>
              <a:rPr lang="en-US" sz="6600" dirty="0" smtClean="0">
                <a:solidFill>
                  <a:srgbClr val="CCCCFF"/>
                </a:solidFill>
                <a:latin typeface="Bauhaus 93" pitchFamily="82" charset="0"/>
              </a:rPr>
              <a:t> </a:t>
            </a:r>
            <a:r>
              <a:rPr lang="en-US" sz="6600" dirty="0" err="1" smtClean="0">
                <a:solidFill>
                  <a:srgbClr val="CCCCFF"/>
                </a:solidFill>
                <a:latin typeface="Bauhaus 93" pitchFamily="82" charset="0"/>
              </a:rPr>
              <a:t>Pemilihan</a:t>
            </a:r>
            <a:r>
              <a:rPr lang="en-US" sz="6600" dirty="0" smtClean="0">
                <a:solidFill>
                  <a:srgbClr val="CCCCFF"/>
                </a:solidFill>
                <a:latin typeface="Bauhaus 93" pitchFamily="82" charset="0"/>
              </a:rPr>
              <a:t> Media</a:t>
            </a:r>
            <a:endParaRPr lang="en-US" sz="6600" dirty="0">
              <a:solidFill>
                <a:srgbClr val="CCCCFF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324350"/>
          </a:xfrm>
        </p:spPr>
        <p:txBody>
          <a:bodyPr/>
          <a:lstStyle/>
          <a:p>
            <a:pPr marL="3175" indent="725488" algn="just">
              <a:tabLst>
                <a:tab pos="0" algn="r"/>
              </a:tabLst>
              <a:defRPr/>
            </a:pPr>
            <a:r>
              <a:rPr lang="en-US" sz="3600" dirty="0" err="1" smtClean="0"/>
              <a:t>Kesesuaian</a:t>
            </a:r>
            <a:endParaRPr lang="en-US" sz="3600" dirty="0" smtClean="0"/>
          </a:p>
          <a:p>
            <a:pPr marL="3175" lvl="0" indent="725488" algn="just">
              <a:tabLst>
                <a:tab pos="0" algn="r"/>
              </a:tabLst>
              <a:defRPr/>
            </a:pPr>
            <a:r>
              <a:rPr lang="en-US" sz="3600" dirty="0" err="1" smtClean="0"/>
              <a:t>Kejelasan</a:t>
            </a:r>
            <a:r>
              <a:rPr lang="en-US" sz="3600" dirty="0" smtClean="0"/>
              <a:t> </a:t>
            </a:r>
            <a:r>
              <a:rPr lang="en-US" sz="3600" dirty="0" err="1" smtClean="0"/>
              <a:t>sajian</a:t>
            </a:r>
            <a:endParaRPr lang="en-US" sz="3600" dirty="0" smtClean="0"/>
          </a:p>
          <a:p>
            <a:pPr marL="3175" lvl="0" indent="725488" algn="just">
              <a:tabLst>
                <a:tab pos="0" algn="r"/>
              </a:tabLst>
              <a:defRPr/>
            </a:pPr>
            <a:r>
              <a:rPr lang="en-US" sz="3600" dirty="0" err="1" smtClean="0"/>
              <a:t>Kemudahan</a:t>
            </a:r>
            <a:r>
              <a:rPr lang="en-US" sz="3600" dirty="0" smtClean="0"/>
              <a:t> </a:t>
            </a:r>
            <a:r>
              <a:rPr lang="en-US" sz="3600" dirty="0" err="1" smtClean="0"/>
              <a:t>akses</a:t>
            </a:r>
            <a:endParaRPr lang="en-US" sz="3600" dirty="0" smtClean="0"/>
          </a:p>
          <a:p>
            <a:pPr marL="3175" indent="725488" algn="just">
              <a:tabLst>
                <a:tab pos="0" algn="r"/>
              </a:tabLst>
              <a:defRPr/>
            </a:pPr>
            <a:endParaRPr lang="en-US" sz="3400" b="1" dirty="0">
              <a:solidFill>
                <a:schemeClr val="accent3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09600"/>
            <a:ext cx="96012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ctr"/>
            <a:r>
              <a:rPr lang="en-US" sz="4800" b="1" dirty="0" err="1" smtClean="0"/>
              <a:t>Dasar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pertimbangan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pemilihan</a:t>
            </a:r>
            <a:r>
              <a:rPr lang="en-US" sz="4800" b="1" dirty="0" smtClean="0"/>
              <a:t> media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Access (</a:t>
            </a:r>
            <a:r>
              <a:rPr lang="en-US" sz="3200" dirty="0" err="1" smtClean="0">
                <a:solidFill>
                  <a:srgbClr val="C00000"/>
                </a:solidFill>
              </a:rPr>
              <a:t>akses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Cost (</a:t>
            </a:r>
            <a:r>
              <a:rPr lang="en-US" sz="3200" dirty="0" err="1" smtClean="0">
                <a:solidFill>
                  <a:srgbClr val="C00000"/>
                </a:solidFill>
              </a:rPr>
              <a:t>biaya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Technology (</a:t>
            </a:r>
            <a:r>
              <a:rPr lang="en-US" sz="3200" dirty="0" err="1" smtClean="0">
                <a:solidFill>
                  <a:srgbClr val="C00000"/>
                </a:solidFill>
              </a:rPr>
              <a:t>teknologi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err="1" smtClean="0">
                <a:solidFill>
                  <a:srgbClr val="C00000"/>
                </a:solidFill>
              </a:rPr>
              <a:t>Interacvity</a:t>
            </a:r>
            <a:r>
              <a:rPr lang="en-US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err="1" smtClean="0">
                <a:solidFill>
                  <a:srgbClr val="C00000"/>
                </a:solidFill>
              </a:rPr>
              <a:t>interaksi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Organization (</a:t>
            </a:r>
            <a:r>
              <a:rPr lang="en-US" sz="3200" dirty="0" err="1" smtClean="0">
                <a:solidFill>
                  <a:srgbClr val="C00000"/>
                </a:solidFill>
              </a:rPr>
              <a:t>organisasi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marL="365125" lvl="2" indent="785813" algn="justLow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en-US" sz="3200" dirty="0" err="1" smtClean="0">
                <a:solidFill>
                  <a:srgbClr val="C00000"/>
                </a:solidFill>
              </a:rPr>
              <a:t>Novelly</a:t>
            </a:r>
            <a:r>
              <a:rPr lang="en-US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err="1" smtClean="0">
                <a:solidFill>
                  <a:srgbClr val="C00000"/>
                </a:solidFill>
              </a:rPr>
              <a:t>kebaruan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pPr indent="785813" algn="justLow">
              <a:buNone/>
              <a:defRPr/>
            </a:pPr>
            <a:endParaRPr lang="en-US" sz="3200" b="1" dirty="0">
              <a:solidFill>
                <a:srgbClr val="C0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-1219200" y="-685800"/>
            <a:ext cx="11506200" cy="8610600"/>
          </a:xfrm>
          <a:prstGeom prst="star5">
            <a:avLst/>
          </a:prstGeom>
          <a:noFill/>
          <a:ln w="12700"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09600"/>
            <a:ext cx="96012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chemeClr val="accent4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785813">
              <a:buNone/>
              <a:defRPr/>
            </a:pPr>
            <a:endParaRPr lang="en-US" sz="3400" b="1" dirty="0">
              <a:solidFill>
                <a:schemeClr val="accent4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-304800" y="914400"/>
            <a:ext cx="1295400" cy="12192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048000" y="838200"/>
            <a:ext cx="2438400" cy="23622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181600" y="3810000"/>
            <a:ext cx="1371600" cy="12954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086600" y="0"/>
            <a:ext cx="1828800" cy="18288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382000" y="4572000"/>
            <a:ext cx="990600" cy="9906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990600" y="-457200"/>
            <a:ext cx="1752600" cy="16764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-609600" y="3733800"/>
            <a:ext cx="3429000" cy="3429000"/>
          </a:xfrm>
          <a:prstGeom prst="flowChartConnector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09600"/>
            <a:ext cx="9601200" cy="1066800"/>
          </a:xfrm>
          <a:solidFill>
            <a:schemeClr val="accent2"/>
          </a:solidFill>
        </p:spPr>
        <p:txBody>
          <a:bodyPr/>
          <a:lstStyle/>
          <a:p>
            <a:pPr algn="ctr">
              <a:defRPr/>
            </a:pPr>
            <a:endParaRPr lang="en-US" sz="6600" dirty="0">
              <a:solidFill>
                <a:schemeClr val="accent2">
                  <a:lumMod val="20000"/>
                  <a:lumOff val="8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889000" algn="just">
              <a:buFont typeface="Georgia" pitchFamily="18" charset="0"/>
              <a:buNone/>
              <a:defRPr/>
            </a:pPr>
            <a:endParaRPr lang="en-US" sz="3400" b="1" dirty="0">
              <a:solidFill>
                <a:schemeClr val="accent2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1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57200" y="1676400"/>
            <a:ext cx="8305800" cy="48768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9601200" cy="10668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>
              <a:defRPr/>
            </a:pPr>
            <a:endParaRPr lang="en-US" sz="7200" dirty="0" smtClean="0">
              <a:solidFill>
                <a:srgbClr val="CC9900"/>
              </a:solidFill>
              <a:latin typeface="Bauhaus 93" pitchFamily="82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856581"/>
            <a:ext cx="8229600" cy="4516438"/>
          </a:xfrm>
        </p:spPr>
        <p:txBody>
          <a:bodyPr/>
          <a:lstStyle/>
          <a:p>
            <a:pPr indent="666750" algn="just">
              <a:buFont typeface="Georgia" pitchFamily="18" charset="0"/>
              <a:buNone/>
            </a:pPr>
            <a:endParaRPr lang="en-US" sz="3200" b="1" dirty="0" smtClean="0">
              <a:latin typeface="Agency FB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repeatCount="indefinite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23216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14" grpId="0" animBg="1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/>
          <p:cNvSpPr/>
          <p:nvPr/>
        </p:nvSpPr>
        <p:spPr>
          <a:xfrm>
            <a:off x="0" y="0"/>
            <a:ext cx="9144000" cy="6858000"/>
          </a:xfrm>
          <a:prstGeom prst="teardrop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705</TotalTime>
  <Words>115</Words>
  <Application>Microsoft Macintosh PowerPoint</Application>
  <PresentationFormat>On-screen Show (4:3)</PresentationFormat>
  <Paragraphs>45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Agency FB</vt:lpstr>
      <vt:lpstr>Bauhaus 93</vt:lpstr>
      <vt:lpstr>Bernard MT Condensed</vt:lpstr>
      <vt:lpstr>Calibri</vt:lpstr>
      <vt:lpstr>Copperplate Gothic Bold</vt:lpstr>
      <vt:lpstr>DFKai-SB</vt:lpstr>
      <vt:lpstr>Forte</vt:lpstr>
      <vt:lpstr>Georgia</vt:lpstr>
      <vt:lpstr>JasmineUPC</vt:lpstr>
      <vt:lpstr>Onyx</vt:lpstr>
      <vt:lpstr>Trebuchet MS</vt:lpstr>
      <vt:lpstr>Wingdings 2</vt:lpstr>
      <vt:lpstr>Arial</vt:lpstr>
      <vt:lpstr>Urban</vt:lpstr>
      <vt:lpstr>PowerPoint Presentation</vt:lpstr>
      <vt:lpstr>Kriteria pemilihan media pembelajaran </vt:lpstr>
      <vt:lpstr>Prosedur Pemilihan</vt:lpstr>
      <vt:lpstr>Prinsip Pemilihan Media</vt:lpstr>
      <vt:lpstr>Dasar pertimbangan pemilihan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Risfan</dc:creator>
  <cp:lastModifiedBy>Microsoft Office User</cp:lastModifiedBy>
  <cp:revision>81</cp:revision>
  <dcterms:created xsi:type="dcterms:W3CDTF">2013-08-29T02:28:12Z</dcterms:created>
  <dcterms:modified xsi:type="dcterms:W3CDTF">2018-10-17T09:37:47Z</dcterms:modified>
</cp:coreProperties>
</file>