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Lst>
  <p:sldSz cx="18288000" cy="10287000"/>
  <p:notesSz cx="6858000" cy="9144000"/>
  <p:embeddedFontLst>
    <p:embeddedFont>
      <p:font typeface="Ubuntu" charset="1" panose="020B0504030602030204"/>
      <p:regular r:id="rId6"/>
    </p:embeddedFont>
    <p:embeddedFont>
      <p:font typeface="Ubuntu Bold" charset="1" panose="020B0804030602030204"/>
      <p:regular r:id="rId7"/>
    </p:embeddedFont>
    <p:embeddedFont>
      <p:font typeface="Ubuntu Italics" charset="1" panose="020B05040306020A0204"/>
      <p:regular r:id="rId8"/>
    </p:embeddedFont>
    <p:embeddedFont>
      <p:font typeface="Ubuntu Bold Italics" charset="1" panose="020B08040306020A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Cubao Narrow" charset="1" panose="02000506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16" Target="slides/slide2.xml" Type="http://schemas.openxmlformats.org/officeDocument/2006/relationships/slide"/><Relationship Id="rId17" Target="slides/slide3.xml" Type="http://schemas.openxmlformats.org/officeDocument/2006/relationships/slide"/><Relationship Id="rId18" Target="slides/slide4.xml" Type="http://schemas.openxmlformats.org/officeDocument/2006/relationships/slide"/><Relationship Id="rId19" Target="slides/slide5.xml" Type="http://schemas.openxmlformats.org/officeDocument/2006/relationships/slide"/><Relationship Id="rId2" Target="presProps.xml" Type="http://schemas.openxmlformats.org/officeDocument/2006/relationships/presProps"/><Relationship Id="rId20" Target="slides/slide6.xml" Type="http://schemas.openxmlformats.org/officeDocument/2006/relationships/slide"/><Relationship Id="rId21" Target="slides/slide7.xml" Type="http://schemas.openxmlformats.org/officeDocument/2006/relationships/slide"/><Relationship Id="rId22" Target="slides/slide8.xml" Type="http://schemas.openxmlformats.org/officeDocument/2006/relationships/slide"/><Relationship Id="rId23" Target="slides/slide9.xml" Type="http://schemas.openxmlformats.org/officeDocument/2006/relationships/slide"/><Relationship Id="rId24" Target="slides/slide10.xml" Type="http://schemas.openxmlformats.org/officeDocument/2006/relationships/slide"/><Relationship Id="rId25" Target="slides/slide11.xml" Type="http://schemas.openxmlformats.org/officeDocument/2006/relationships/slide"/><Relationship Id="rId26" Target="slides/slide12.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gif"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gif"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gif"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gif"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gif"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gif"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gif"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2.gif"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grpSp>
        <p:nvGrpSpPr>
          <p:cNvPr name="Group 2" id="2"/>
          <p:cNvGrpSpPr/>
          <p:nvPr/>
        </p:nvGrpSpPr>
        <p:grpSpPr>
          <a:xfrm rot="0">
            <a:off x="1028700" y="3336724"/>
            <a:ext cx="16230600" cy="5921576"/>
            <a:chOff x="0" y="0"/>
            <a:chExt cx="5490351" cy="2003101"/>
          </a:xfrm>
        </p:grpSpPr>
        <p:sp>
          <p:nvSpPr>
            <p:cNvPr name="Freeform 3" id="3"/>
            <p:cNvSpPr/>
            <p:nvPr/>
          </p:nvSpPr>
          <p:spPr>
            <a:xfrm flipH="false" flipV="false" rot="0">
              <a:off x="0" y="0"/>
              <a:ext cx="5490351" cy="2003101"/>
            </a:xfrm>
            <a:custGeom>
              <a:avLst/>
              <a:gdLst/>
              <a:ahLst/>
              <a:cxnLst/>
              <a:rect r="r" b="b" t="t" l="l"/>
              <a:pathLst>
                <a:path h="2003101" w="5490351">
                  <a:moveTo>
                    <a:pt x="5365891" y="2003101"/>
                  </a:moveTo>
                  <a:lnTo>
                    <a:pt x="124460" y="2003101"/>
                  </a:lnTo>
                  <a:cubicBezTo>
                    <a:pt x="55880" y="2003101"/>
                    <a:pt x="0" y="1947221"/>
                    <a:pt x="0" y="1878641"/>
                  </a:cubicBezTo>
                  <a:lnTo>
                    <a:pt x="0" y="124460"/>
                  </a:lnTo>
                  <a:cubicBezTo>
                    <a:pt x="0" y="55880"/>
                    <a:pt x="55880" y="0"/>
                    <a:pt x="124460" y="0"/>
                  </a:cubicBezTo>
                  <a:lnTo>
                    <a:pt x="5365891" y="0"/>
                  </a:lnTo>
                  <a:cubicBezTo>
                    <a:pt x="5434471" y="0"/>
                    <a:pt x="5490351" y="55880"/>
                    <a:pt x="5490351" y="124460"/>
                  </a:cubicBezTo>
                  <a:lnTo>
                    <a:pt x="5490351" y="1878641"/>
                  </a:lnTo>
                  <a:cubicBezTo>
                    <a:pt x="5490351" y="1947221"/>
                    <a:pt x="5434471" y="2003101"/>
                    <a:pt x="5365891" y="2003101"/>
                  </a:cubicBezTo>
                  <a:close/>
                </a:path>
              </a:pathLst>
            </a:custGeom>
            <a:solidFill>
              <a:srgbClr val="F5AA1B"/>
            </a:solidFill>
          </p:spPr>
        </p:sp>
      </p:grpSp>
      <p:grpSp>
        <p:nvGrpSpPr>
          <p:cNvPr name="Group 4" id="4"/>
          <p:cNvGrpSpPr/>
          <p:nvPr/>
        </p:nvGrpSpPr>
        <p:grpSpPr>
          <a:xfrm rot="0">
            <a:off x="1028700" y="1419137"/>
            <a:ext cx="6701836" cy="1192644"/>
            <a:chOff x="0" y="0"/>
            <a:chExt cx="8803101" cy="1566580"/>
          </a:xfrm>
        </p:grpSpPr>
        <p:sp>
          <p:nvSpPr>
            <p:cNvPr name="Freeform 5" id="5"/>
            <p:cNvSpPr/>
            <p:nvPr/>
          </p:nvSpPr>
          <p:spPr>
            <a:xfrm flipH="false" flipV="false" rot="0">
              <a:off x="0" y="0"/>
              <a:ext cx="8803101" cy="1566581"/>
            </a:xfrm>
            <a:custGeom>
              <a:avLst/>
              <a:gdLst/>
              <a:ahLst/>
              <a:cxnLst/>
              <a:rect r="r" b="b" t="t" l="l"/>
              <a:pathLst>
                <a:path h="1566581" w="8803101">
                  <a:moveTo>
                    <a:pt x="8678641" y="1566580"/>
                  </a:moveTo>
                  <a:lnTo>
                    <a:pt x="124460" y="1566580"/>
                  </a:lnTo>
                  <a:cubicBezTo>
                    <a:pt x="55880" y="1566580"/>
                    <a:pt x="0" y="1510700"/>
                    <a:pt x="0" y="1442120"/>
                  </a:cubicBezTo>
                  <a:lnTo>
                    <a:pt x="0" y="124460"/>
                  </a:lnTo>
                  <a:cubicBezTo>
                    <a:pt x="0" y="55880"/>
                    <a:pt x="55880" y="0"/>
                    <a:pt x="124460" y="0"/>
                  </a:cubicBezTo>
                  <a:lnTo>
                    <a:pt x="8678641" y="0"/>
                  </a:lnTo>
                  <a:cubicBezTo>
                    <a:pt x="8747220" y="0"/>
                    <a:pt x="8803101" y="55880"/>
                    <a:pt x="8803101" y="124460"/>
                  </a:cubicBezTo>
                  <a:lnTo>
                    <a:pt x="8803101" y="1442121"/>
                  </a:lnTo>
                  <a:cubicBezTo>
                    <a:pt x="8803101" y="1510700"/>
                    <a:pt x="8747220" y="1566581"/>
                    <a:pt x="8678641" y="1566581"/>
                  </a:cubicBezTo>
                  <a:close/>
                </a:path>
              </a:pathLst>
            </a:custGeom>
            <a:solidFill>
              <a:srgbClr val="8D2247"/>
            </a:solidFill>
          </p:spPr>
        </p:sp>
      </p:grpSp>
      <p:sp>
        <p:nvSpPr>
          <p:cNvPr name="Freeform 6" id="6"/>
          <p:cNvSpPr/>
          <p:nvPr/>
        </p:nvSpPr>
        <p:spPr>
          <a:xfrm flipH="false" flipV="false" rot="0">
            <a:off x="11627033" y="4217194"/>
            <a:ext cx="6660967" cy="6069806"/>
          </a:xfrm>
          <a:custGeom>
            <a:avLst/>
            <a:gdLst/>
            <a:ahLst/>
            <a:cxnLst/>
            <a:rect r="r" b="b" t="t" l="l"/>
            <a:pathLst>
              <a:path h="6069806" w="6660967">
                <a:moveTo>
                  <a:pt x="0" y="0"/>
                </a:moveTo>
                <a:lnTo>
                  <a:pt x="6660967" y="0"/>
                </a:lnTo>
                <a:lnTo>
                  <a:pt x="6660967" y="6069806"/>
                </a:lnTo>
                <a:lnTo>
                  <a:pt x="0" y="60698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a:grpSpLocks noChangeAspect="true"/>
          </p:cNvGrpSpPr>
          <p:nvPr/>
        </p:nvGrpSpPr>
        <p:grpSpPr>
          <a:xfrm rot="0">
            <a:off x="17374101" y="833887"/>
            <a:ext cx="1827799" cy="1827799"/>
            <a:chOff x="0" y="0"/>
            <a:chExt cx="2787650" cy="2787650"/>
          </a:xfrm>
        </p:grpSpPr>
        <p:sp>
          <p:nvSpPr>
            <p:cNvPr name="Freeform 8" id="8"/>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pic>
        <p:nvPicPr>
          <p:cNvPr name="Picture 9" id="9"/>
          <p:cNvPicPr>
            <a:picLocks noChangeAspect="true"/>
          </p:cNvPicPr>
          <p:nvPr/>
        </p:nvPicPr>
        <p:blipFill>
          <a:blip r:embed="rId4"/>
          <a:srcRect l="0" t="0" r="0" b="0"/>
          <a:stretch>
            <a:fillRect/>
          </a:stretch>
        </p:blipFill>
        <p:spPr>
          <a:xfrm flipH="false" flipV="false" rot="0">
            <a:off x="9895829" y="-904764"/>
            <a:ext cx="2652550" cy="2652550"/>
          </a:xfrm>
          <a:prstGeom prst="rect">
            <a:avLst/>
          </a:prstGeom>
        </p:spPr>
      </p:pic>
      <p:grpSp>
        <p:nvGrpSpPr>
          <p:cNvPr name="Group 10" id="10"/>
          <p:cNvGrpSpPr/>
          <p:nvPr/>
        </p:nvGrpSpPr>
        <p:grpSpPr>
          <a:xfrm rot="0">
            <a:off x="11317354" y="1394802"/>
            <a:ext cx="4534350" cy="1517465"/>
            <a:chOff x="0" y="0"/>
            <a:chExt cx="6045800" cy="2023286"/>
          </a:xfrm>
        </p:grpSpPr>
        <p:sp>
          <p:nvSpPr>
            <p:cNvPr name="Freeform 11" id="11"/>
            <p:cNvSpPr/>
            <p:nvPr/>
          </p:nvSpPr>
          <p:spPr>
            <a:xfrm flipH="false" flipV="false" rot="0">
              <a:off x="0" y="8504"/>
              <a:ext cx="2014782" cy="2014782"/>
            </a:xfrm>
            <a:custGeom>
              <a:avLst/>
              <a:gdLst/>
              <a:ahLst/>
              <a:cxnLst/>
              <a:rect r="r" b="b" t="t" l="l"/>
              <a:pathLst>
                <a:path h="2014782" w="2014782">
                  <a:moveTo>
                    <a:pt x="0" y="0"/>
                  </a:moveTo>
                  <a:lnTo>
                    <a:pt x="2014782" y="0"/>
                  </a:lnTo>
                  <a:lnTo>
                    <a:pt x="2014782" y="2014782"/>
                  </a:lnTo>
                  <a:lnTo>
                    <a:pt x="0" y="2014782"/>
                  </a:lnTo>
                  <a:lnTo>
                    <a:pt x="0" y="0"/>
                  </a:lnTo>
                  <a:close/>
                </a:path>
              </a:pathLst>
            </a:custGeom>
            <a:blipFill>
              <a:blip r:embed="rId5"/>
              <a:stretch>
                <a:fillRect l="0" t="0" r="0" b="0"/>
              </a:stretch>
            </a:blipFill>
          </p:spPr>
        </p:sp>
        <p:sp>
          <p:nvSpPr>
            <p:cNvPr name="Freeform 12" id="12"/>
            <p:cNvSpPr/>
            <p:nvPr/>
          </p:nvSpPr>
          <p:spPr>
            <a:xfrm flipH="false" flipV="false" rot="0">
              <a:off x="4158435" y="0"/>
              <a:ext cx="1887364" cy="1893281"/>
            </a:xfrm>
            <a:custGeom>
              <a:avLst/>
              <a:gdLst/>
              <a:ahLst/>
              <a:cxnLst/>
              <a:rect r="r" b="b" t="t" l="l"/>
              <a:pathLst>
                <a:path h="1893281" w="1887364">
                  <a:moveTo>
                    <a:pt x="0" y="0"/>
                  </a:moveTo>
                  <a:lnTo>
                    <a:pt x="1887365" y="0"/>
                  </a:lnTo>
                  <a:lnTo>
                    <a:pt x="1887365" y="1893281"/>
                  </a:lnTo>
                  <a:lnTo>
                    <a:pt x="0" y="1893281"/>
                  </a:lnTo>
                  <a:lnTo>
                    <a:pt x="0" y="0"/>
                  </a:lnTo>
                  <a:close/>
                </a:path>
              </a:pathLst>
            </a:custGeom>
            <a:blipFill>
              <a:blip r:embed="rId6"/>
              <a:stretch>
                <a:fillRect l="0" t="0" r="0" b="0"/>
              </a:stretch>
            </a:blipFill>
          </p:spPr>
        </p:sp>
        <p:sp>
          <p:nvSpPr>
            <p:cNvPr name="Freeform 13" id="13"/>
            <p:cNvSpPr/>
            <p:nvPr/>
          </p:nvSpPr>
          <p:spPr>
            <a:xfrm flipH="false" flipV="false" rot="0">
              <a:off x="2078677" y="0"/>
              <a:ext cx="1909148" cy="1886477"/>
            </a:xfrm>
            <a:custGeom>
              <a:avLst/>
              <a:gdLst/>
              <a:ahLst/>
              <a:cxnLst/>
              <a:rect r="r" b="b" t="t" l="l"/>
              <a:pathLst>
                <a:path h="1886477" w="1909148">
                  <a:moveTo>
                    <a:pt x="0" y="0"/>
                  </a:moveTo>
                  <a:lnTo>
                    <a:pt x="1909148" y="0"/>
                  </a:lnTo>
                  <a:lnTo>
                    <a:pt x="1909148" y="1886477"/>
                  </a:lnTo>
                  <a:lnTo>
                    <a:pt x="0" y="1886477"/>
                  </a:lnTo>
                  <a:lnTo>
                    <a:pt x="0" y="0"/>
                  </a:lnTo>
                  <a:close/>
                </a:path>
              </a:pathLst>
            </a:custGeom>
            <a:blipFill>
              <a:blip r:embed="rId7"/>
              <a:stretch>
                <a:fillRect l="0" t="0" r="0" b="0"/>
              </a:stretch>
            </a:blipFill>
          </p:spPr>
        </p:sp>
      </p:grpSp>
      <p:sp>
        <p:nvSpPr>
          <p:cNvPr name="TextBox 14" id="14"/>
          <p:cNvSpPr txBox="true"/>
          <p:nvPr/>
        </p:nvSpPr>
        <p:spPr>
          <a:xfrm rot="0">
            <a:off x="1028700" y="1662061"/>
            <a:ext cx="6701836" cy="616326"/>
          </a:xfrm>
          <a:prstGeom prst="rect">
            <a:avLst/>
          </a:prstGeom>
        </p:spPr>
        <p:txBody>
          <a:bodyPr anchor="t" rtlCol="false" tIns="0" lIns="0" bIns="0" rIns="0">
            <a:spAutoFit/>
          </a:bodyPr>
          <a:lstStyle/>
          <a:p>
            <a:pPr algn="ctr">
              <a:lnSpc>
                <a:spcPts val="4879"/>
              </a:lnSpc>
              <a:spcBef>
                <a:spcPct val="0"/>
              </a:spcBef>
            </a:pPr>
            <a:r>
              <a:rPr lang="en-US" sz="3485">
                <a:solidFill>
                  <a:srgbClr val="FAF4B7"/>
                </a:solidFill>
                <a:latin typeface="Ubuntu"/>
              </a:rPr>
              <a:t>DR. ZAINAL A ARIEF, M.SC</a:t>
            </a:r>
          </a:p>
        </p:txBody>
      </p:sp>
      <p:sp>
        <p:nvSpPr>
          <p:cNvPr name="TextBox 15" id="15"/>
          <p:cNvSpPr txBox="true"/>
          <p:nvPr/>
        </p:nvSpPr>
        <p:spPr>
          <a:xfrm rot="0">
            <a:off x="1812692" y="3319300"/>
            <a:ext cx="13894896" cy="2345066"/>
          </a:xfrm>
          <a:prstGeom prst="rect">
            <a:avLst/>
          </a:prstGeom>
        </p:spPr>
        <p:txBody>
          <a:bodyPr anchor="t" rtlCol="false" tIns="0" lIns="0" bIns="0" rIns="0">
            <a:spAutoFit/>
          </a:bodyPr>
          <a:lstStyle/>
          <a:p>
            <a:pPr>
              <a:lnSpc>
                <a:spcPts val="18269"/>
              </a:lnSpc>
              <a:spcBef>
                <a:spcPct val="0"/>
              </a:spcBef>
            </a:pPr>
            <a:r>
              <a:rPr lang="en-US" sz="13049">
                <a:solidFill>
                  <a:srgbClr val="FFFBEB"/>
                </a:solidFill>
                <a:latin typeface="Cubao Narrow"/>
              </a:rPr>
              <a:t>sistem pendidikan</a:t>
            </a:r>
          </a:p>
        </p:txBody>
      </p:sp>
      <p:sp>
        <p:nvSpPr>
          <p:cNvPr name="TextBox 16" id="16"/>
          <p:cNvSpPr txBox="true"/>
          <p:nvPr/>
        </p:nvSpPr>
        <p:spPr>
          <a:xfrm rot="0">
            <a:off x="1812692" y="5017594"/>
            <a:ext cx="9224601" cy="2955112"/>
          </a:xfrm>
          <a:prstGeom prst="rect">
            <a:avLst/>
          </a:prstGeom>
        </p:spPr>
        <p:txBody>
          <a:bodyPr anchor="t" rtlCol="false" tIns="0" lIns="0" bIns="0" rIns="0">
            <a:spAutoFit/>
          </a:bodyPr>
          <a:lstStyle/>
          <a:p>
            <a:pPr>
              <a:lnSpc>
                <a:spcPts val="22969"/>
              </a:lnSpc>
              <a:spcBef>
                <a:spcPct val="0"/>
              </a:spcBef>
            </a:pPr>
            <a:r>
              <a:rPr lang="en-US" sz="16407">
                <a:solidFill>
                  <a:srgbClr val="FFFBEB"/>
                </a:solidFill>
                <a:latin typeface="Cubao Narrow"/>
              </a:rPr>
              <a:t>jarak jauh</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8D2247"/>
        </a:solidFill>
      </p:bgPr>
    </p:bg>
    <p:spTree>
      <p:nvGrpSpPr>
        <p:cNvPr id="1" name=""/>
        <p:cNvGrpSpPr/>
        <p:nvPr/>
      </p:nvGrpSpPr>
      <p:grpSpPr>
        <a:xfrm>
          <a:off x="0" y="0"/>
          <a:ext cx="0" cy="0"/>
          <a:chOff x="0" y="0"/>
          <a:chExt cx="0" cy="0"/>
        </a:xfrm>
      </p:grpSpPr>
      <p:sp>
        <p:nvSpPr>
          <p:cNvPr name="Freeform 2" id="2"/>
          <p:cNvSpPr/>
          <p:nvPr/>
        </p:nvSpPr>
        <p:spPr>
          <a:xfrm flipH="false" flipV="false" rot="0">
            <a:off x="10041073" y="1417964"/>
            <a:ext cx="7218227" cy="7451073"/>
          </a:xfrm>
          <a:custGeom>
            <a:avLst/>
            <a:gdLst/>
            <a:ahLst/>
            <a:cxnLst/>
            <a:rect r="r" b="b" t="t" l="l"/>
            <a:pathLst>
              <a:path h="7451073" w="7218227">
                <a:moveTo>
                  <a:pt x="0" y="0"/>
                </a:moveTo>
                <a:lnTo>
                  <a:pt x="7218227" y="0"/>
                </a:lnTo>
                <a:lnTo>
                  <a:pt x="7218227" y="7451072"/>
                </a:lnTo>
                <a:lnTo>
                  <a:pt x="0" y="74510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786349" y="1884528"/>
            <a:ext cx="7621425" cy="1171575"/>
          </a:xfrm>
          <a:prstGeom prst="rect">
            <a:avLst/>
          </a:prstGeom>
        </p:spPr>
        <p:txBody>
          <a:bodyPr anchor="t" rtlCol="false" tIns="0" lIns="0" bIns="0" rIns="0">
            <a:spAutoFit/>
          </a:bodyPr>
          <a:lstStyle/>
          <a:p>
            <a:pPr>
              <a:lnSpc>
                <a:spcPts val="8549"/>
              </a:lnSpc>
            </a:pPr>
            <a:r>
              <a:rPr lang="en-US" sz="7499">
                <a:solidFill>
                  <a:srgbClr val="FFFFFF"/>
                </a:solidFill>
                <a:latin typeface="Cubao Narrow"/>
              </a:rPr>
              <a:t>Kuis</a:t>
            </a:r>
          </a:p>
        </p:txBody>
      </p:sp>
      <p:sp>
        <p:nvSpPr>
          <p:cNvPr name="TextBox 4" id="4"/>
          <p:cNvSpPr txBox="true"/>
          <p:nvPr/>
        </p:nvSpPr>
        <p:spPr>
          <a:xfrm rot="0">
            <a:off x="1369151" y="3503147"/>
            <a:ext cx="7357651" cy="1571626"/>
          </a:xfrm>
          <a:prstGeom prst="rect">
            <a:avLst/>
          </a:prstGeom>
        </p:spPr>
        <p:txBody>
          <a:bodyPr anchor="t" rtlCol="false" tIns="0" lIns="0" bIns="0" rIns="0">
            <a:spAutoFit/>
          </a:bodyPr>
          <a:lstStyle/>
          <a:p>
            <a:pPr algn="just" marL="647692" indent="-323846" lvl="1">
              <a:lnSpc>
                <a:spcPts val="4199"/>
              </a:lnSpc>
              <a:spcBef>
                <a:spcPct val="0"/>
              </a:spcBef>
              <a:buFont typeface="Arial"/>
              <a:buChar char="•"/>
            </a:pPr>
            <a:r>
              <a:rPr lang="en-US" sz="2999">
                <a:solidFill>
                  <a:srgbClr val="FFFFFF"/>
                </a:solidFill>
                <a:latin typeface="Ubuntu"/>
              </a:rPr>
              <a:t>Berikan pendapapatmu terkait definisi pendidikan jarah jauh dengan bahasamu sendiri!</a:t>
            </a:r>
          </a:p>
        </p:txBody>
      </p:sp>
      <p:grpSp>
        <p:nvGrpSpPr>
          <p:cNvPr name="Group 5" id="5"/>
          <p:cNvGrpSpPr>
            <a:grpSpLocks noChangeAspect="true"/>
          </p:cNvGrpSpPr>
          <p:nvPr/>
        </p:nvGrpSpPr>
        <p:grpSpPr>
          <a:xfrm rot="0">
            <a:off x="15512998" y="-717602"/>
            <a:ext cx="3492604" cy="3492604"/>
            <a:chOff x="0" y="0"/>
            <a:chExt cx="2787650" cy="2787650"/>
          </a:xfrm>
        </p:grpSpPr>
        <p:sp>
          <p:nvSpPr>
            <p:cNvPr name="Freeform 6" id="6"/>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7" id="7"/>
          <p:cNvGrpSpPr>
            <a:grpSpLocks noChangeAspect="true"/>
          </p:cNvGrpSpPr>
          <p:nvPr/>
        </p:nvGrpSpPr>
        <p:grpSpPr>
          <a:xfrm rot="0">
            <a:off x="13247512" y="1028700"/>
            <a:ext cx="706433" cy="706433"/>
            <a:chOff x="0" y="0"/>
            <a:chExt cx="2787650" cy="2787650"/>
          </a:xfrm>
        </p:grpSpPr>
        <p:sp>
          <p:nvSpPr>
            <p:cNvPr name="Freeform 8" id="8"/>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9" id="9"/>
          <p:cNvGrpSpPr>
            <a:grpSpLocks noChangeAspect="true"/>
          </p:cNvGrpSpPr>
          <p:nvPr/>
        </p:nvGrpSpPr>
        <p:grpSpPr>
          <a:xfrm rot="0">
            <a:off x="16471415" y="3937796"/>
            <a:ext cx="389264" cy="389264"/>
            <a:chOff x="0" y="0"/>
            <a:chExt cx="2787650" cy="2787650"/>
          </a:xfrm>
        </p:grpSpPr>
        <p:sp>
          <p:nvSpPr>
            <p:cNvPr name="Freeform 10" id="10"/>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8D2247"/>
        </a:solidFill>
      </p:bgPr>
    </p:bg>
    <p:spTree>
      <p:nvGrpSpPr>
        <p:cNvPr id="1" name=""/>
        <p:cNvGrpSpPr/>
        <p:nvPr/>
      </p:nvGrpSpPr>
      <p:grpSpPr>
        <a:xfrm>
          <a:off x="0" y="0"/>
          <a:ext cx="0" cy="0"/>
          <a:chOff x="0" y="0"/>
          <a:chExt cx="0" cy="0"/>
        </a:xfrm>
      </p:grpSpPr>
      <p:sp>
        <p:nvSpPr>
          <p:cNvPr name="Freeform 2" id="2"/>
          <p:cNvSpPr/>
          <p:nvPr/>
        </p:nvSpPr>
        <p:spPr>
          <a:xfrm flipH="false" flipV="false" rot="0">
            <a:off x="10041073" y="1417964"/>
            <a:ext cx="7218227" cy="7451073"/>
          </a:xfrm>
          <a:custGeom>
            <a:avLst/>
            <a:gdLst/>
            <a:ahLst/>
            <a:cxnLst/>
            <a:rect r="r" b="b" t="t" l="l"/>
            <a:pathLst>
              <a:path h="7451073" w="7218227">
                <a:moveTo>
                  <a:pt x="0" y="0"/>
                </a:moveTo>
                <a:lnTo>
                  <a:pt x="7218227" y="0"/>
                </a:lnTo>
                <a:lnTo>
                  <a:pt x="7218227" y="7451072"/>
                </a:lnTo>
                <a:lnTo>
                  <a:pt x="0" y="74510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786349" y="1884528"/>
            <a:ext cx="7621425" cy="1171575"/>
          </a:xfrm>
          <a:prstGeom prst="rect">
            <a:avLst/>
          </a:prstGeom>
        </p:spPr>
        <p:txBody>
          <a:bodyPr anchor="t" rtlCol="false" tIns="0" lIns="0" bIns="0" rIns="0">
            <a:spAutoFit/>
          </a:bodyPr>
          <a:lstStyle/>
          <a:p>
            <a:pPr>
              <a:lnSpc>
                <a:spcPts val="8549"/>
              </a:lnSpc>
            </a:pPr>
            <a:r>
              <a:rPr lang="en-US" sz="7499">
                <a:solidFill>
                  <a:srgbClr val="FFFFFF"/>
                </a:solidFill>
                <a:latin typeface="Cubao Narrow"/>
              </a:rPr>
              <a:t>Kuis</a:t>
            </a:r>
          </a:p>
        </p:txBody>
      </p:sp>
      <p:sp>
        <p:nvSpPr>
          <p:cNvPr name="TextBox 4" id="4"/>
          <p:cNvSpPr txBox="true"/>
          <p:nvPr/>
        </p:nvSpPr>
        <p:spPr>
          <a:xfrm rot="0">
            <a:off x="1786349" y="3571874"/>
            <a:ext cx="7357651" cy="1571626"/>
          </a:xfrm>
          <a:prstGeom prst="rect">
            <a:avLst/>
          </a:prstGeom>
        </p:spPr>
        <p:txBody>
          <a:bodyPr anchor="t" rtlCol="false" tIns="0" lIns="0" bIns="0" rIns="0">
            <a:spAutoFit/>
          </a:bodyPr>
          <a:lstStyle/>
          <a:p>
            <a:pPr algn="just">
              <a:lnSpc>
                <a:spcPts val="4199"/>
              </a:lnSpc>
              <a:spcBef>
                <a:spcPct val="0"/>
              </a:spcBef>
            </a:pPr>
            <a:r>
              <a:rPr lang="en-US" sz="2999">
                <a:solidFill>
                  <a:srgbClr val="FFFFFF"/>
                </a:solidFill>
                <a:latin typeface="Ubuntu"/>
              </a:rPr>
              <a:t>2. Berikan pendapapatmu tentang keefektifan sistem pembelajaran jarak jauh!</a:t>
            </a:r>
          </a:p>
        </p:txBody>
      </p:sp>
      <p:grpSp>
        <p:nvGrpSpPr>
          <p:cNvPr name="Group 5" id="5"/>
          <p:cNvGrpSpPr>
            <a:grpSpLocks noChangeAspect="true"/>
          </p:cNvGrpSpPr>
          <p:nvPr/>
        </p:nvGrpSpPr>
        <p:grpSpPr>
          <a:xfrm rot="0">
            <a:off x="15512998" y="-717602"/>
            <a:ext cx="3492604" cy="3492604"/>
            <a:chOff x="0" y="0"/>
            <a:chExt cx="2787650" cy="2787650"/>
          </a:xfrm>
        </p:grpSpPr>
        <p:sp>
          <p:nvSpPr>
            <p:cNvPr name="Freeform 6" id="6"/>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7" id="7"/>
          <p:cNvGrpSpPr>
            <a:grpSpLocks noChangeAspect="true"/>
          </p:cNvGrpSpPr>
          <p:nvPr/>
        </p:nvGrpSpPr>
        <p:grpSpPr>
          <a:xfrm rot="0">
            <a:off x="13247512" y="1028700"/>
            <a:ext cx="706433" cy="706433"/>
            <a:chOff x="0" y="0"/>
            <a:chExt cx="2787650" cy="2787650"/>
          </a:xfrm>
        </p:grpSpPr>
        <p:sp>
          <p:nvSpPr>
            <p:cNvPr name="Freeform 8" id="8"/>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9" id="9"/>
          <p:cNvGrpSpPr>
            <a:grpSpLocks noChangeAspect="true"/>
          </p:cNvGrpSpPr>
          <p:nvPr/>
        </p:nvGrpSpPr>
        <p:grpSpPr>
          <a:xfrm rot="0">
            <a:off x="16471415" y="3937796"/>
            <a:ext cx="389264" cy="389264"/>
            <a:chOff x="0" y="0"/>
            <a:chExt cx="2787650" cy="2787650"/>
          </a:xfrm>
        </p:grpSpPr>
        <p:sp>
          <p:nvSpPr>
            <p:cNvPr name="Freeform 10" id="10"/>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8D2247"/>
        </a:solidFill>
      </p:bgPr>
    </p:bg>
    <p:spTree>
      <p:nvGrpSpPr>
        <p:cNvPr id="1" name=""/>
        <p:cNvGrpSpPr/>
        <p:nvPr/>
      </p:nvGrpSpPr>
      <p:grpSpPr>
        <a:xfrm>
          <a:off x="0" y="0"/>
          <a:ext cx="0" cy="0"/>
          <a:chOff x="0" y="0"/>
          <a:chExt cx="0" cy="0"/>
        </a:xfrm>
      </p:grpSpPr>
      <p:sp>
        <p:nvSpPr>
          <p:cNvPr name="Freeform 2" id="2"/>
          <p:cNvSpPr/>
          <p:nvPr/>
        </p:nvSpPr>
        <p:spPr>
          <a:xfrm flipH="false" flipV="false" rot="0">
            <a:off x="10041073" y="1417964"/>
            <a:ext cx="7218227" cy="7451073"/>
          </a:xfrm>
          <a:custGeom>
            <a:avLst/>
            <a:gdLst/>
            <a:ahLst/>
            <a:cxnLst/>
            <a:rect r="r" b="b" t="t" l="l"/>
            <a:pathLst>
              <a:path h="7451073" w="7218227">
                <a:moveTo>
                  <a:pt x="0" y="0"/>
                </a:moveTo>
                <a:lnTo>
                  <a:pt x="7218227" y="0"/>
                </a:lnTo>
                <a:lnTo>
                  <a:pt x="7218227" y="7451072"/>
                </a:lnTo>
                <a:lnTo>
                  <a:pt x="0" y="74510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786349" y="1884528"/>
            <a:ext cx="7621425" cy="1171575"/>
          </a:xfrm>
          <a:prstGeom prst="rect">
            <a:avLst/>
          </a:prstGeom>
        </p:spPr>
        <p:txBody>
          <a:bodyPr anchor="t" rtlCol="false" tIns="0" lIns="0" bIns="0" rIns="0">
            <a:spAutoFit/>
          </a:bodyPr>
          <a:lstStyle/>
          <a:p>
            <a:pPr>
              <a:lnSpc>
                <a:spcPts val="8549"/>
              </a:lnSpc>
            </a:pPr>
            <a:r>
              <a:rPr lang="en-US" sz="7499">
                <a:solidFill>
                  <a:srgbClr val="FFFFFF"/>
                </a:solidFill>
                <a:latin typeface="Cubao Narrow"/>
              </a:rPr>
              <a:t>Kuis</a:t>
            </a:r>
          </a:p>
        </p:txBody>
      </p:sp>
      <p:sp>
        <p:nvSpPr>
          <p:cNvPr name="TextBox 4" id="4"/>
          <p:cNvSpPr txBox="true"/>
          <p:nvPr/>
        </p:nvSpPr>
        <p:spPr>
          <a:xfrm rot="0">
            <a:off x="1786349" y="3861596"/>
            <a:ext cx="7357651" cy="1571626"/>
          </a:xfrm>
          <a:prstGeom prst="rect">
            <a:avLst/>
          </a:prstGeom>
        </p:spPr>
        <p:txBody>
          <a:bodyPr anchor="t" rtlCol="false" tIns="0" lIns="0" bIns="0" rIns="0">
            <a:spAutoFit/>
          </a:bodyPr>
          <a:lstStyle/>
          <a:p>
            <a:pPr algn="just">
              <a:lnSpc>
                <a:spcPts val="4199"/>
              </a:lnSpc>
              <a:spcBef>
                <a:spcPct val="0"/>
              </a:spcBef>
            </a:pPr>
            <a:r>
              <a:rPr lang="en-US" sz="2999">
                <a:solidFill>
                  <a:srgbClr val="FFFFFF"/>
                </a:solidFill>
                <a:latin typeface="Ubuntu"/>
              </a:rPr>
              <a:t>3. Sebutkan kelebihan dan kekurangan pendidikan jarak jauh minimal masing masing 2!</a:t>
            </a:r>
          </a:p>
        </p:txBody>
      </p:sp>
      <p:grpSp>
        <p:nvGrpSpPr>
          <p:cNvPr name="Group 5" id="5"/>
          <p:cNvGrpSpPr>
            <a:grpSpLocks noChangeAspect="true"/>
          </p:cNvGrpSpPr>
          <p:nvPr/>
        </p:nvGrpSpPr>
        <p:grpSpPr>
          <a:xfrm rot="0">
            <a:off x="15512998" y="-717602"/>
            <a:ext cx="3492604" cy="3492604"/>
            <a:chOff x="0" y="0"/>
            <a:chExt cx="2787650" cy="2787650"/>
          </a:xfrm>
        </p:grpSpPr>
        <p:sp>
          <p:nvSpPr>
            <p:cNvPr name="Freeform 6" id="6"/>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7" id="7"/>
          <p:cNvGrpSpPr>
            <a:grpSpLocks noChangeAspect="true"/>
          </p:cNvGrpSpPr>
          <p:nvPr/>
        </p:nvGrpSpPr>
        <p:grpSpPr>
          <a:xfrm rot="0">
            <a:off x="13247512" y="1028700"/>
            <a:ext cx="706433" cy="706433"/>
            <a:chOff x="0" y="0"/>
            <a:chExt cx="2787650" cy="2787650"/>
          </a:xfrm>
        </p:grpSpPr>
        <p:sp>
          <p:nvSpPr>
            <p:cNvPr name="Freeform 8" id="8"/>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9" id="9"/>
          <p:cNvGrpSpPr>
            <a:grpSpLocks noChangeAspect="true"/>
          </p:cNvGrpSpPr>
          <p:nvPr/>
        </p:nvGrpSpPr>
        <p:grpSpPr>
          <a:xfrm rot="0">
            <a:off x="16471415" y="3937796"/>
            <a:ext cx="389264" cy="389264"/>
            <a:chOff x="0" y="0"/>
            <a:chExt cx="2787650" cy="2787650"/>
          </a:xfrm>
        </p:grpSpPr>
        <p:sp>
          <p:nvSpPr>
            <p:cNvPr name="Freeform 10" id="10"/>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grpSp>
        <p:nvGrpSpPr>
          <p:cNvPr name="Group 2" id="2"/>
          <p:cNvGrpSpPr/>
          <p:nvPr/>
        </p:nvGrpSpPr>
        <p:grpSpPr>
          <a:xfrm rot="0">
            <a:off x="1028700" y="4492349"/>
            <a:ext cx="18629493" cy="4765951"/>
            <a:chOff x="0" y="0"/>
            <a:chExt cx="6301828" cy="1612186"/>
          </a:xfrm>
        </p:grpSpPr>
        <p:sp>
          <p:nvSpPr>
            <p:cNvPr name="Freeform 3" id="3"/>
            <p:cNvSpPr/>
            <p:nvPr/>
          </p:nvSpPr>
          <p:spPr>
            <a:xfrm flipH="false" flipV="false" rot="0">
              <a:off x="0" y="0"/>
              <a:ext cx="6301829" cy="1612186"/>
            </a:xfrm>
            <a:custGeom>
              <a:avLst/>
              <a:gdLst/>
              <a:ahLst/>
              <a:cxnLst/>
              <a:rect r="r" b="b" t="t" l="l"/>
              <a:pathLst>
                <a:path h="1612186" w="6301829">
                  <a:moveTo>
                    <a:pt x="6177368" y="1612186"/>
                  </a:moveTo>
                  <a:lnTo>
                    <a:pt x="124460" y="1612186"/>
                  </a:lnTo>
                  <a:cubicBezTo>
                    <a:pt x="55880" y="1612186"/>
                    <a:pt x="0" y="1556306"/>
                    <a:pt x="0" y="1487726"/>
                  </a:cubicBezTo>
                  <a:lnTo>
                    <a:pt x="0" y="124460"/>
                  </a:lnTo>
                  <a:cubicBezTo>
                    <a:pt x="0" y="55880"/>
                    <a:pt x="55880" y="0"/>
                    <a:pt x="124460" y="0"/>
                  </a:cubicBezTo>
                  <a:lnTo>
                    <a:pt x="6177368" y="0"/>
                  </a:lnTo>
                  <a:cubicBezTo>
                    <a:pt x="6245948" y="0"/>
                    <a:pt x="6301829" y="55880"/>
                    <a:pt x="6301829" y="124460"/>
                  </a:cubicBezTo>
                  <a:lnTo>
                    <a:pt x="6301829" y="1487726"/>
                  </a:lnTo>
                  <a:cubicBezTo>
                    <a:pt x="6301829" y="1556306"/>
                    <a:pt x="6245948" y="1612186"/>
                    <a:pt x="6177368" y="1612186"/>
                  </a:cubicBezTo>
                  <a:close/>
                </a:path>
              </a:pathLst>
            </a:custGeom>
            <a:solidFill>
              <a:srgbClr val="F5AA1B"/>
            </a:solidFill>
          </p:spPr>
        </p:sp>
      </p:grpSp>
      <p:sp>
        <p:nvSpPr>
          <p:cNvPr name="TextBox 4" id="4"/>
          <p:cNvSpPr txBox="true"/>
          <p:nvPr/>
        </p:nvSpPr>
        <p:spPr>
          <a:xfrm rot="0">
            <a:off x="7144570" y="1353685"/>
            <a:ext cx="7172669" cy="2247900"/>
          </a:xfrm>
          <a:prstGeom prst="rect">
            <a:avLst/>
          </a:prstGeom>
        </p:spPr>
        <p:txBody>
          <a:bodyPr anchor="t" rtlCol="false" tIns="0" lIns="0" bIns="0" rIns="0">
            <a:spAutoFit/>
          </a:bodyPr>
          <a:lstStyle/>
          <a:p>
            <a:pPr algn="ctr">
              <a:lnSpc>
                <a:spcPts val="8549"/>
              </a:lnSpc>
            </a:pPr>
            <a:r>
              <a:rPr lang="en-US" sz="7499">
                <a:solidFill>
                  <a:srgbClr val="263356"/>
                </a:solidFill>
                <a:latin typeface="Cubao Narrow"/>
              </a:rPr>
              <a:t>definisi pendidikan jarak jauh</a:t>
            </a:r>
          </a:p>
        </p:txBody>
      </p:sp>
      <p:grpSp>
        <p:nvGrpSpPr>
          <p:cNvPr name="Group 5" id="5"/>
          <p:cNvGrpSpPr>
            <a:grpSpLocks noChangeAspect="true"/>
          </p:cNvGrpSpPr>
          <p:nvPr/>
        </p:nvGrpSpPr>
        <p:grpSpPr>
          <a:xfrm rot="0">
            <a:off x="8906626" y="-2660202"/>
            <a:ext cx="3492604" cy="3492604"/>
            <a:chOff x="0" y="0"/>
            <a:chExt cx="2787650" cy="2787650"/>
          </a:xfrm>
        </p:grpSpPr>
        <p:sp>
          <p:nvSpPr>
            <p:cNvPr name="Freeform 6" id="6"/>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pic>
        <p:nvPicPr>
          <p:cNvPr name="Picture 7" id="7"/>
          <p:cNvPicPr>
            <a:picLocks noChangeAspect="true"/>
          </p:cNvPicPr>
          <p:nvPr/>
        </p:nvPicPr>
        <p:blipFill>
          <a:blip r:embed="rId2"/>
          <a:srcRect l="0" t="0" r="0" b="0"/>
          <a:stretch>
            <a:fillRect/>
          </a:stretch>
        </p:blipFill>
        <p:spPr>
          <a:xfrm flipH="true" flipV="false" rot="0">
            <a:off x="13995940" y="273188"/>
            <a:ext cx="5231296" cy="3923472"/>
          </a:xfrm>
          <a:prstGeom prst="rect">
            <a:avLst/>
          </a:prstGeom>
        </p:spPr>
      </p:pic>
      <p:sp>
        <p:nvSpPr>
          <p:cNvPr name="TextBox 8" id="8"/>
          <p:cNvSpPr txBox="true"/>
          <p:nvPr/>
        </p:nvSpPr>
        <p:spPr>
          <a:xfrm rot="0">
            <a:off x="5360437" y="4741724"/>
            <a:ext cx="12231203" cy="4191001"/>
          </a:xfrm>
          <a:prstGeom prst="rect">
            <a:avLst/>
          </a:prstGeom>
        </p:spPr>
        <p:txBody>
          <a:bodyPr anchor="t" rtlCol="false" tIns="0" lIns="0" bIns="0" rIns="0">
            <a:spAutoFit/>
          </a:bodyPr>
          <a:lstStyle/>
          <a:p>
            <a:pPr algn="just">
              <a:lnSpc>
                <a:spcPts val="4199"/>
              </a:lnSpc>
            </a:pPr>
            <a:r>
              <a:rPr lang="en-US" sz="2999">
                <a:solidFill>
                  <a:srgbClr val="FFFBEB"/>
                </a:solidFill>
                <a:latin typeface="Ubuntu"/>
              </a:rPr>
              <a:t>Pendidikan Jarak Jauh (PJJ) adalah suatu bentuk sistem pembelajaran yang diproses pembelajarannya jauh dari pusat penyelenggaraan pendidikan dan bersifat mandiri.</a:t>
            </a:r>
          </a:p>
          <a:p>
            <a:pPr algn="just">
              <a:lnSpc>
                <a:spcPts val="4199"/>
              </a:lnSpc>
            </a:pPr>
          </a:p>
          <a:p>
            <a:pPr algn="just">
              <a:lnSpc>
                <a:spcPts val="4199"/>
              </a:lnSpc>
              <a:spcBef>
                <a:spcPct val="0"/>
              </a:spcBef>
            </a:pPr>
            <a:r>
              <a:rPr lang="en-US" sz="2999">
                <a:solidFill>
                  <a:srgbClr val="FFFBEB"/>
                </a:solidFill>
                <a:latin typeface="Ubuntu"/>
              </a:rPr>
              <a:t>Pendidikan jarak jauh ini dilakukan tanpa tatap muka secara langsung antara pendidik dan peserta didik. Pembelajaran lebih banyak dilakukan melalui program pembelajaran yang telah dirancang untuk dapat dilakukan secara mandiri.</a:t>
            </a:r>
          </a:p>
        </p:txBody>
      </p:sp>
      <p:grpSp>
        <p:nvGrpSpPr>
          <p:cNvPr name="Group 9" id="9"/>
          <p:cNvGrpSpPr>
            <a:grpSpLocks noChangeAspect="true"/>
          </p:cNvGrpSpPr>
          <p:nvPr/>
        </p:nvGrpSpPr>
        <p:grpSpPr>
          <a:xfrm rot="0">
            <a:off x="-697446" y="1295651"/>
            <a:ext cx="1726146" cy="1726146"/>
            <a:chOff x="0" y="0"/>
            <a:chExt cx="2787650" cy="2787650"/>
          </a:xfrm>
        </p:grpSpPr>
        <p:sp>
          <p:nvSpPr>
            <p:cNvPr name="Freeform 10" id="10"/>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11" id="11"/>
          <p:cNvGrpSpPr>
            <a:grpSpLocks noChangeAspect="true"/>
          </p:cNvGrpSpPr>
          <p:nvPr/>
        </p:nvGrpSpPr>
        <p:grpSpPr>
          <a:xfrm rot="0">
            <a:off x="2044392" y="545459"/>
            <a:ext cx="573886" cy="573886"/>
            <a:chOff x="0" y="0"/>
            <a:chExt cx="2787650" cy="2787650"/>
          </a:xfrm>
        </p:grpSpPr>
        <p:sp>
          <p:nvSpPr>
            <p:cNvPr name="Freeform 12" id="12"/>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grpSp>
        <p:nvGrpSpPr>
          <p:cNvPr name="Group 2" id="2"/>
          <p:cNvGrpSpPr/>
          <p:nvPr/>
        </p:nvGrpSpPr>
        <p:grpSpPr>
          <a:xfrm rot="0">
            <a:off x="1028700" y="4492349"/>
            <a:ext cx="16230600" cy="4765951"/>
            <a:chOff x="0" y="0"/>
            <a:chExt cx="5490351" cy="1612186"/>
          </a:xfrm>
        </p:grpSpPr>
        <p:sp>
          <p:nvSpPr>
            <p:cNvPr name="Freeform 3" id="3"/>
            <p:cNvSpPr/>
            <p:nvPr/>
          </p:nvSpPr>
          <p:spPr>
            <a:xfrm flipH="false" flipV="false" rot="0">
              <a:off x="0" y="0"/>
              <a:ext cx="5490351" cy="1612186"/>
            </a:xfrm>
            <a:custGeom>
              <a:avLst/>
              <a:gdLst/>
              <a:ahLst/>
              <a:cxnLst/>
              <a:rect r="r" b="b" t="t" l="l"/>
              <a:pathLst>
                <a:path h="1612186" w="5490351">
                  <a:moveTo>
                    <a:pt x="5365891" y="1612186"/>
                  </a:moveTo>
                  <a:lnTo>
                    <a:pt x="124460" y="1612186"/>
                  </a:lnTo>
                  <a:cubicBezTo>
                    <a:pt x="55880" y="1612186"/>
                    <a:pt x="0" y="1556306"/>
                    <a:pt x="0" y="1487726"/>
                  </a:cubicBezTo>
                  <a:lnTo>
                    <a:pt x="0" y="124460"/>
                  </a:lnTo>
                  <a:cubicBezTo>
                    <a:pt x="0" y="55880"/>
                    <a:pt x="55880" y="0"/>
                    <a:pt x="124460" y="0"/>
                  </a:cubicBezTo>
                  <a:lnTo>
                    <a:pt x="5365891" y="0"/>
                  </a:lnTo>
                  <a:cubicBezTo>
                    <a:pt x="5434471" y="0"/>
                    <a:pt x="5490351" y="55880"/>
                    <a:pt x="5490351" y="124460"/>
                  </a:cubicBezTo>
                  <a:lnTo>
                    <a:pt x="5490351" y="1487726"/>
                  </a:lnTo>
                  <a:cubicBezTo>
                    <a:pt x="5490351" y="1556306"/>
                    <a:pt x="5434471" y="1612186"/>
                    <a:pt x="5365891" y="1612186"/>
                  </a:cubicBezTo>
                  <a:close/>
                </a:path>
              </a:pathLst>
            </a:custGeom>
            <a:solidFill>
              <a:srgbClr val="F5AA1B"/>
            </a:solidFill>
          </p:spPr>
        </p:sp>
      </p:grpSp>
      <p:sp>
        <p:nvSpPr>
          <p:cNvPr name="TextBox 4" id="4"/>
          <p:cNvSpPr txBox="true"/>
          <p:nvPr/>
        </p:nvSpPr>
        <p:spPr>
          <a:xfrm rot="0">
            <a:off x="7900687" y="5527537"/>
            <a:ext cx="8319248" cy="2619376"/>
          </a:xfrm>
          <a:prstGeom prst="rect">
            <a:avLst/>
          </a:prstGeom>
        </p:spPr>
        <p:txBody>
          <a:bodyPr anchor="t" rtlCol="false" tIns="0" lIns="0" bIns="0" rIns="0">
            <a:spAutoFit/>
          </a:bodyPr>
          <a:lstStyle/>
          <a:p>
            <a:pPr algn="just">
              <a:lnSpc>
                <a:spcPts val="4199"/>
              </a:lnSpc>
              <a:spcBef>
                <a:spcPct val="0"/>
              </a:spcBef>
            </a:pPr>
            <a:r>
              <a:rPr lang="en-US" sz="2999">
                <a:solidFill>
                  <a:srgbClr val="FFFBEB"/>
                </a:solidFill>
                <a:latin typeface="Ubuntu"/>
              </a:rPr>
              <a:t>Pendidikan jarak jauh merupakan suatu model pembelajaran yang membebaskan peserta didik untuk dapat belajar tanpa terikat oleh ruang dan waktu dengan sedikit mungkin bantuan dari orang lain. </a:t>
            </a:r>
          </a:p>
        </p:txBody>
      </p:sp>
      <p:grpSp>
        <p:nvGrpSpPr>
          <p:cNvPr name="Group 5" id="5"/>
          <p:cNvGrpSpPr>
            <a:grpSpLocks noChangeAspect="true"/>
          </p:cNvGrpSpPr>
          <p:nvPr/>
        </p:nvGrpSpPr>
        <p:grpSpPr>
          <a:xfrm rot="0">
            <a:off x="15792689" y="-2324527"/>
            <a:ext cx="3492604" cy="3492604"/>
            <a:chOff x="0" y="0"/>
            <a:chExt cx="2787650" cy="2787650"/>
          </a:xfrm>
        </p:grpSpPr>
        <p:sp>
          <p:nvSpPr>
            <p:cNvPr name="Freeform 6" id="6"/>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7" id="7"/>
          <p:cNvGrpSpPr>
            <a:grpSpLocks noChangeAspect="true"/>
          </p:cNvGrpSpPr>
          <p:nvPr/>
        </p:nvGrpSpPr>
        <p:grpSpPr>
          <a:xfrm rot="0">
            <a:off x="-697446" y="1295651"/>
            <a:ext cx="1726146" cy="1726146"/>
            <a:chOff x="0" y="0"/>
            <a:chExt cx="2787650" cy="2787650"/>
          </a:xfrm>
        </p:grpSpPr>
        <p:sp>
          <p:nvSpPr>
            <p:cNvPr name="Freeform 8" id="8"/>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9" id="9"/>
          <p:cNvGrpSpPr>
            <a:grpSpLocks noChangeAspect="true"/>
          </p:cNvGrpSpPr>
          <p:nvPr/>
        </p:nvGrpSpPr>
        <p:grpSpPr>
          <a:xfrm rot="0">
            <a:off x="6343890" y="1168077"/>
            <a:ext cx="806886" cy="806886"/>
            <a:chOff x="0" y="0"/>
            <a:chExt cx="2787650" cy="2787650"/>
          </a:xfrm>
        </p:grpSpPr>
        <p:sp>
          <p:nvSpPr>
            <p:cNvPr name="Freeform 10" id="10"/>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11" id="11"/>
          <p:cNvGrpSpPr>
            <a:grpSpLocks noChangeAspect="true"/>
          </p:cNvGrpSpPr>
          <p:nvPr/>
        </p:nvGrpSpPr>
        <p:grpSpPr>
          <a:xfrm rot="0">
            <a:off x="2044392" y="545459"/>
            <a:ext cx="573886" cy="573886"/>
            <a:chOff x="0" y="0"/>
            <a:chExt cx="2787650" cy="2787650"/>
          </a:xfrm>
        </p:grpSpPr>
        <p:sp>
          <p:nvSpPr>
            <p:cNvPr name="Freeform 12" id="12"/>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sp>
        <p:nvSpPr>
          <p:cNvPr name="TextBox 13" id="13"/>
          <p:cNvSpPr txBox="true"/>
          <p:nvPr/>
        </p:nvSpPr>
        <p:spPr>
          <a:xfrm rot="0">
            <a:off x="7144570" y="1353685"/>
            <a:ext cx="7172669" cy="2247900"/>
          </a:xfrm>
          <a:prstGeom prst="rect">
            <a:avLst/>
          </a:prstGeom>
        </p:spPr>
        <p:txBody>
          <a:bodyPr anchor="t" rtlCol="false" tIns="0" lIns="0" bIns="0" rIns="0">
            <a:spAutoFit/>
          </a:bodyPr>
          <a:lstStyle/>
          <a:p>
            <a:pPr algn="ctr">
              <a:lnSpc>
                <a:spcPts val="8549"/>
              </a:lnSpc>
            </a:pPr>
            <a:r>
              <a:rPr lang="en-US" sz="7499">
                <a:solidFill>
                  <a:srgbClr val="263356"/>
                </a:solidFill>
                <a:latin typeface="Cubao Narrow"/>
              </a:rPr>
              <a:t>definisi pendidikan jarak jauh</a:t>
            </a:r>
          </a:p>
        </p:txBody>
      </p:sp>
      <p:pic>
        <p:nvPicPr>
          <p:cNvPr name="Picture 14" id="14"/>
          <p:cNvPicPr>
            <a:picLocks noChangeAspect="true"/>
          </p:cNvPicPr>
          <p:nvPr/>
        </p:nvPicPr>
        <p:blipFill>
          <a:blip r:embed="rId2"/>
          <a:srcRect l="0" t="0" r="0" b="0"/>
          <a:stretch>
            <a:fillRect/>
          </a:stretch>
        </p:blipFill>
        <p:spPr>
          <a:xfrm flipH="true" flipV="false" rot="0">
            <a:off x="14053997" y="196988"/>
            <a:ext cx="5231296" cy="3923472"/>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grpSp>
        <p:nvGrpSpPr>
          <p:cNvPr name="Group 2" id="2"/>
          <p:cNvGrpSpPr/>
          <p:nvPr/>
        </p:nvGrpSpPr>
        <p:grpSpPr>
          <a:xfrm rot="0">
            <a:off x="1028700" y="4945669"/>
            <a:ext cx="16230600" cy="6224993"/>
            <a:chOff x="0" y="0"/>
            <a:chExt cx="5490351" cy="2105739"/>
          </a:xfrm>
        </p:grpSpPr>
        <p:sp>
          <p:nvSpPr>
            <p:cNvPr name="Freeform 3" id="3"/>
            <p:cNvSpPr/>
            <p:nvPr/>
          </p:nvSpPr>
          <p:spPr>
            <a:xfrm flipH="false" flipV="false" rot="0">
              <a:off x="0" y="0"/>
              <a:ext cx="5490351" cy="2105739"/>
            </a:xfrm>
            <a:custGeom>
              <a:avLst/>
              <a:gdLst/>
              <a:ahLst/>
              <a:cxnLst/>
              <a:rect r="r" b="b" t="t" l="l"/>
              <a:pathLst>
                <a:path h="2105739" w="5490351">
                  <a:moveTo>
                    <a:pt x="5365891" y="2105739"/>
                  </a:moveTo>
                  <a:lnTo>
                    <a:pt x="124460" y="2105739"/>
                  </a:lnTo>
                  <a:cubicBezTo>
                    <a:pt x="55880" y="2105739"/>
                    <a:pt x="0" y="2049859"/>
                    <a:pt x="0" y="1981278"/>
                  </a:cubicBezTo>
                  <a:lnTo>
                    <a:pt x="0" y="124460"/>
                  </a:lnTo>
                  <a:cubicBezTo>
                    <a:pt x="0" y="55880"/>
                    <a:pt x="55880" y="0"/>
                    <a:pt x="124460" y="0"/>
                  </a:cubicBezTo>
                  <a:lnTo>
                    <a:pt x="5365891" y="0"/>
                  </a:lnTo>
                  <a:cubicBezTo>
                    <a:pt x="5434471" y="0"/>
                    <a:pt x="5490351" y="55880"/>
                    <a:pt x="5490351" y="124460"/>
                  </a:cubicBezTo>
                  <a:lnTo>
                    <a:pt x="5490351" y="1981279"/>
                  </a:lnTo>
                  <a:cubicBezTo>
                    <a:pt x="5490351" y="2049859"/>
                    <a:pt x="5434471" y="2105739"/>
                    <a:pt x="5365891" y="2105739"/>
                  </a:cubicBezTo>
                  <a:close/>
                </a:path>
              </a:pathLst>
            </a:custGeom>
            <a:solidFill>
              <a:srgbClr val="B6305E"/>
            </a:solidFill>
          </p:spPr>
        </p:sp>
      </p:grpSp>
      <p:grpSp>
        <p:nvGrpSpPr>
          <p:cNvPr name="Group 4" id="4"/>
          <p:cNvGrpSpPr>
            <a:grpSpLocks noChangeAspect="true"/>
          </p:cNvGrpSpPr>
          <p:nvPr/>
        </p:nvGrpSpPr>
        <p:grpSpPr>
          <a:xfrm rot="0">
            <a:off x="15512998" y="-913899"/>
            <a:ext cx="3492604" cy="3492604"/>
            <a:chOff x="0" y="0"/>
            <a:chExt cx="2787650" cy="2787650"/>
          </a:xfrm>
        </p:grpSpPr>
        <p:sp>
          <p:nvSpPr>
            <p:cNvPr name="Freeform 5" id="5"/>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6" id="6"/>
          <p:cNvGrpSpPr>
            <a:grpSpLocks noChangeAspect="true"/>
          </p:cNvGrpSpPr>
          <p:nvPr/>
        </p:nvGrpSpPr>
        <p:grpSpPr>
          <a:xfrm rot="0">
            <a:off x="-433672" y="-410503"/>
            <a:ext cx="1726146" cy="1726146"/>
            <a:chOff x="0" y="0"/>
            <a:chExt cx="2787650" cy="2787650"/>
          </a:xfrm>
        </p:grpSpPr>
        <p:sp>
          <p:nvSpPr>
            <p:cNvPr name="Freeform 7" id="7"/>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8" id="8"/>
          <p:cNvGrpSpPr>
            <a:grpSpLocks noChangeAspect="true"/>
          </p:cNvGrpSpPr>
          <p:nvPr/>
        </p:nvGrpSpPr>
        <p:grpSpPr>
          <a:xfrm rot="0">
            <a:off x="17884557" y="3564674"/>
            <a:ext cx="806886" cy="806886"/>
            <a:chOff x="0" y="0"/>
            <a:chExt cx="2787650" cy="2787650"/>
          </a:xfrm>
        </p:grpSpPr>
        <p:sp>
          <p:nvSpPr>
            <p:cNvPr name="Freeform 9" id="9"/>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10" id="10"/>
          <p:cNvGrpSpPr>
            <a:grpSpLocks noChangeAspect="true"/>
          </p:cNvGrpSpPr>
          <p:nvPr/>
        </p:nvGrpSpPr>
        <p:grpSpPr>
          <a:xfrm rot="0">
            <a:off x="9361436" y="1028700"/>
            <a:ext cx="573886" cy="573886"/>
            <a:chOff x="0" y="0"/>
            <a:chExt cx="2787650" cy="2787650"/>
          </a:xfrm>
        </p:grpSpPr>
        <p:sp>
          <p:nvSpPr>
            <p:cNvPr name="Freeform 11" id="11"/>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pic>
        <p:nvPicPr>
          <p:cNvPr name="Picture 12" id="12"/>
          <p:cNvPicPr>
            <a:picLocks noChangeAspect="true"/>
          </p:cNvPicPr>
          <p:nvPr/>
        </p:nvPicPr>
        <p:blipFill>
          <a:blip r:embed="rId2"/>
          <a:srcRect l="0" t="0" r="0" b="0"/>
          <a:stretch>
            <a:fillRect/>
          </a:stretch>
        </p:blipFill>
        <p:spPr>
          <a:xfrm flipH="false" flipV="false" rot="0">
            <a:off x="-1467159" y="1028700"/>
            <a:ext cx="5912718" cy="3340686"/>
          </a:xfrm>
          <a:prstGeom prst="rect">
            <a:avLst/>
          </a:prstGeom>
        </p:spPr>
      </p:pic>
      <p:sp>
        <p:nvSpPr>
          <p:cNvPr name="TextBox 13" id="13"/>
          <p:cNvSpPr txBox="true"/>
          <p:nvPr/>
        </p:nvSpPr>
        <p:spPr>
          <a:xfrm rot="0">
            <a:off x="1882478" y="6256003"/>
            <a:ext cx="9410044" cy="2564766"/>
          </a:xfrm>
          <a:prstGeom prst="rect">
            <a:avLst/>
          </a:prstGeom>
        </p:spPr>
        <p:txBody>
          <a:bodyPr anchor="t" rtlCol="false" tIns="0" lIns="0" bIns="0" rIns="0">
            <a:spAutoFit/>
          </a:bodyPr>
          <a:lstStyle/>
          <a:p>
            <a:pPr algn="just">
              <a:lnSpc>
                <a:spcPts val="4059"/>
              </a:lnSpc>
              <a:spcBef>
                <a:spcPct val="0"/>
              </a:spcBef>
            </a:pPr>
            <a:r>
              <a:rPr lang="en-US" sz="2899">
                <a:solidFill>
                  <a:srgbClr val="FFFBEB"/>
                </a:solidFill>
                <a:latin typeface="Ubuntu"/>
              </a:rPr>
              <a:t>Komunikasi yang berlangsung pada sistem pembelajaran jarak jauh bersifat komunikasi tidak langsung, artinya proses pembelajaran dilakukan dengan perantara, baik dalam bentuk media cetak maupun multimedia yang dirancang khusus.</a:t>
            </a:r>
          </a:p>
        </p:txBody>
      </p:sp>
      <p:sp>
        <p:nvSpPr>
          <p:cNvPr name="TextBox 14" id="14"/>
          <p:cNvSpPr txBox="true"/>
          <p:nvPr/>
        </p:nvSpPr>
        <p:spPr>
          <a:xfrm rot="0">
            <a:off x="4119853" y="2121486"/>
            <a:ext cx="7172669" cy="2247900"/>
          </a:xfrm>
          <a:prstGeom prst="rect">
            <a:avLst/>
          </a:prstGeom>
        </p:spPr>
        <p:txBody>
          <a:bodyPr anchor="t" rtlCol="false" tIns="0" lIns="0" bIns="0" rIns="0">
            <a:spAutoFit/>
          </a:bodyPr>
          <a:lstStyle/>
          <a:p>
            <a:pPr algn="ctr">
              <a:lnSpc>
                <a:spcPts val="8549"/>
              </a:lnSpc>
            </a:pPr>
            <a:r>
              <a:rPr lang="en-US" sz="7499">
                <a:solidFill>
                  <a:srgbClr val="263356"/>
                </a:solidFill>
                <a:latin typeface="Cubao Narrow"/>
              </a:rPr>
              <a:t>sistem pendidikan jarak jauh</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grpSp>
        <p:nvGrpSpPr>
          <p:cNvPr name="Group 2" id="2"/>
          <p:cNvGrpSpPr/>
          <p:nvPr/>
        </p:nvGrpSpPr>
        <p:grpSpPr>
          <a:xfrm rot="0">
            <a:off x="15344885" y="-1696404"/>
            <a:ext cx="7789826" cy="9654058"/>
            <a:chOff x="0" y="0"/>
            <a:chExt cx="2635077" cy="3265694"/>
          </a:xfrm>
        </p:grpSpPr>
        <p:sp>
          <p:nvSpPr>
            <p:cNvPr name="Freeform 3" id="3"/>
            <p:cNvSpPr/>
            <p:nvPr/>
          </p:nvSpPr>
          <p:spPr>
            <a:xfrm flipH="false" flipV="false" rot="0">
              <a:off x="0" y="0"/>
              <a:ext cx="2635077" cy="3265694"/>
            </a:xfrm>
            <a:custGeom>
              <a:avLst/>
              <a:gdLst/>
              <a:ahLst/>
              <a:cxnLst/>
              <a:rect r="r" b="b" t="t" l="l"/>
              <a:pathLst>
                <a:path h="3265694" w="2635077">
                  <a:moveTo>
                    <a:pt x="2510617" y="3265694"/>
                  </a:moveTo>
                  <a:lnTo>
                    <a:pt x="124460" y="3265694"/>
                  </a:lnTo>
                  <a:cubicBezTo>
                    <a:pt x="55880" y="3265694"/>
                    <a:pt x="0" y="3209814"/>
                    <a:pt x="0" y="3141234"/>
                  </a:cubicBezTo>
                  <a:lnTo>
                    <a:pt x="0" y="124460"/>
                  </a:lnTo>
                  <a:cubicBezTo>
                    <a:pt x="0" y="55880"/>
                    <a:pt x="55880" y="0"/>
                    <a:pt x="124460" y="0"/>
                  </a:cubicBezTo>
                  <a:lnTo>
                    <a:pt x="2510617" y="0"/>
                  </a:lnTo>
                  <a:cubicBezTo>
                    <a:pt x="2579197" y="0"/>
                    <a:pt x="2635077" y="55880"/>
                    <a:pt x="2635077" y="124460"/>
                  </a:cubicBezTo>
                  <a:lnTo>
                    <a:pt x="2635077" y="3141234"/>
                  </a:lnTo>
                  <a:cubicBezTo>
                    <a:pt x="2635077" y="3209814"/>
                    <a:pt x="2579197" y="3265694"/>
                    <a:pt x="2510617" y="3265694"/>
                  </a:cubicBezTo>
                  <a:close/>
                </a:path>
              </a:pathLst>
            </a:custGeom>
            <a:solidFill>
              <a:srgbClr val="F5AA1B"/>
            </a:solidFill>
          </p:spPr>
        </p:sp>
      </p:grpSp>
      <p:sp>
        <p:nvSpPr>
          <p:cNvPr name="Freeform 4" id="4"/>
          <p:cNvSpPr/>
          <p:nvPr/>
        </p:nvSpPr>
        <p:spPr>
          <a:xfrm flipH="false" flipV="false" rot="0">
            <a:off x="15920881" y="6351849"/>
            <a:ext cx="2835621" cy="2231280"/>
          </a:xfrm>
          <a:custGeom>
            <a:avLst/>
            <a:gdLst/>
            <a:ahLst/>
            <a:cxnLst/>
            <a:rect r="r" b="b" t="t" l="l"/>
            <a:pathLst>
              <a:path h="2231280" w="2835621">
                <a:moveTo>
                  <a:pt x="0" y="0"/>
                </a:moveTo>
                <a:lnTo>
                  <a:pt x="2835621" y="0"/>
                </a:lnTo>
                <a:lnTo>
                  <a:pt x="2835621" y="2231280"/>
                </a:lnTo>
                <a:lnTo>
                  <a:pt x="0" y="2231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a:grpSpLocks noChangeAspect="true"/>
          </p:cNvGrpSpPr>
          <p:nvPr/>
        </p:nvGrpSpPr>
        <p:grpSpPr>
          <a:xfrm rot="0">
            <a:off x="-697446" y="5143500"/>
            <a:ext cx="1726146" cy="1726146"/>
            <a:chOff x="0" y="0"/>
            <a:chExt cx="2787650" cy="2787650"/>
          </a:xfrm>
        </p:grpSpPr>
        <p:sp>
          <p:nvSpPr>
            <p:cNvPr name="Freeform 6" id="6"/>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7" id="7"/>
          <p:cNvGrpSpPr>
            <a:grpSpLocks noChangeAspect="true"/>
          </p:cNvGrpSpPr>
          <p:nvPr/>
        </p:nvGrpSpPr>
        <p:grpSpPr>
          <a:xfrm rot="0">
            <a:off x="17481114" y="3068357"/>
            <a:ext cx="806886" cy="806886"/>
            <a:chOff x="0" y="0"/>
            <a:chExt cx="2787650" cy="2787650"/>
          </a:xfrm>
        </p:grpSpPr>
        <p:sp>
          <p:nvSpPr>
            <p:cNvPr name="Freeform 8" id="8"/>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9" id="9"/>
          <p:cNvGrpSpPr>
            <a:grpSpLocks noChangeAspect="true"/>
          </p:cNvGrpSpPr>
          <p:nvPr/>
        </p:nvGrpSpPr>
        <p:grpSpPr>
          <a:xfrm rot="0">
            <a:off x="2143307" y="4311419"/>
            <a:ext cx="573886" cy="573886"/>
            <a:chOff x="0" y="0"/>
            <a:chExt cx="2787650" cy="2787650"/>
          </a:xfrm>
        </p:grpSpPr>
        <p:sp>
          <p:nvSpPr>
            <p:cNvPr name="Freeform 10" id="10"/>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pic>
        <p:nvPicPr>
          <p:cNvPr name="Picture 11" id="11"/>
          <p:cNvPicPr>
            <a:picLocks noChangeAspect="true"/>
          </p:cNvPicPr>
          <p:nvPr/>
        </p:nvPicPr>
        <p:blipFill>
          <a:blip r:embed="rId4"/>
          <a:srcRect l="0" t="0" r="0" b="0"/>
          <a:stretch>
            <a:fillRect/>
          </a:stretch>
        </p:blipFill>
        <p:spPr>
          <a:xfrm flipH="false" flipV="false" rot="0">
            <a:off x="1028700" y="1595437"/>
            <a:ext cx="648204" cy="847326"/>
          </a:xfrm>
          <a:prstGeom prst="rect">
            <a:avLst/>
          </a:prstGeom>
        </p:spPr>
      </p:pic>
      <p:sp>
        <p:nvSpPr>
          <p:cNvPr name="TextBox 12" id="12"/>
          <p:cNvSpPr txBox="true"/>
          <p:nvPr/>
        </p:nvSpPr>
        <p:spPr>
          <a:xfrm rot="0">
            <a:off x="3808577" y="990600"/>
            <a:ext cx="12112304" cy="1171575"/>
          </a:xfrm>
          <a:prstGeom prst="rect">
            <a:avLst/>
          </a:prstGeom>
        </p:spPr>
        <p:txBody>
          <a:bodyPr anchor="t" rtlCol="false" tIns="0" lIns="0" bIns="0" rIns="0">
            <a:spAutoFit/>
          </a:bodyPr>
          <a:lstStyle/>
          <a:p>
            <a:pPr algn="ctr">
              <a:lnSpc>
                <a:spcPts val="8549"/>
              </a:lnSpc>
            </a:pPr>
            <a:r>
              <a:rPr lang="en-US" sz="7499">
                <a:solidFill>
                  <a:srgbClr val="263356"/>
                </a:solidFill>
                <a:latin typeface="Cubao Narrow"/>
              </a:rPr>
              <a:t>Teori Pembelajaran Jarak Jauh </a:t>
            </a:r>
          </a:p>
        </p:txBody>
      </p:sp>
      <p:grpSp>
        <p:nvGrpSpPr>
          <p:cNvPr name="Group 13" id="13"/>
          <p:cNvGrpSpPr/>
          <p:nvPr/>
        </p:nvGrpSpPr>
        <p:grpSpPr>
          <a:xfrm rot="0">
            <a:off x="2717194" y="3060468"/>
            <a:ext cx="12135980" cy="1250951"/>
            <a:chOff x="0" y="0"/>
            <a:chExt cx="16181306" cy="1667934"/>
          </a:xfrm>
        </p:grpSpPr>
        <p:sp>
          <p:nvSpPr>
            <p:cNvPr name="TextBox 14" id="14"/>
            <p:cNvSpPr txBox="true"/>
            <p:nvPr/>
          </p:nvSpPr>
          <p:spPr>
            <a:xfrm rot="0">
              <a:off x="2945178" y="-57150"/>
              <a:ext cx="13236128" cy="1725084"/>
            </a:xfrm>
            <a:prstGeom prst="rect">
              <a:avLst/>
            </a:prstGeom>
          </p:spPr>
          <p:txBody>
            <a:bodyPr anchor="t" rtlCol="false" tIns="0" lIns="0" bIns="0" rIns="0">
              <a:spAutoFit/>
            </a:bodyPr>
            <a:lstStyle/>
            <a:p>
              <a:pPr algn="just">
                <a:lnSpc>
                  <a:spcPts val="3499"/>
                </a:lnSpc>
                <a:spcBef>
                  <a:spcPct val="0"/>
                </a:spcBef>
              </a:pPr>
              <a:r>
                <a:rPr lang="en-US" sz="2499">
                  <a:solidFill>
                    <a:srgbClr val="243239"/>
                  </a:solidFill>
                  <a:latin typeface="Ubuntu"/>
                </a:rPr>
                <a:t>Belajar mandiri, pada dasarnya sangat dipengaruhi oleh pandangan bahwa setiap individu berhak mendapat kesempatan yang sama dalam pendidikan. </a:t>
              </a:r>
            </a:p>
          </p:txBody>
        </p:sp>
        <p:sp>
          <p:nvSpPr>
            <p:cNvPr name="TextBox 15" id="15"/>
            <p:cNvSpPr txBox="true"/>
            <p:nvPr/>
          </p:nvSpPr>
          <p:spPr>
            <a:xfrm rot="0">
              <a:off x="0" y="-95250"/>
              <a:ext cx="2561230" cy="824230"/>
            </a:xfrm>
            <a:prstGeom prst="rect">
              <a:avLst/>
            </a:prstGeom>
          </p:spPr>
          <p:txBody>
            <a:bodyPr anchor="t" rtlCol="false" tIns="0" lIns="0" bIns="0" rIns="0">
              <a:spAutoFit/>
            </a:bodyPr>
            <a:lstStyle/>
            <a:p>
              <a:pPr>
                <a:lnSpc>
                  <a:spcPts val="5040"/>
                </a:lnSpc>
                <a:spcBef>
                  <a:spcPct val="0"/>
                </a:spcBef>
              </a:pPr>
              <a:r>
                <a:rPr lang="en-US" sz="3600">
                  <a:solidFill>
                    <a:srgbClr val="243239"/>
                  </a:solidFill>
                  <a:latin typeface="Ubuntu Bold"/>
                </a:rPr>
                <a:t>01</a:t>
              </a:r>
            </a:p>
          </p:txBody>
        </p:sp>
      </p:grpSp>
      <p:grpSp>
        <p:nvGrpSpPr>
          <p:cNvPr name="Group 16" id="16"/>
          <p:cNvGrpSpPr/>
          <p:nvPr/>
        </p:nvGrpSpPr>
        <p:grpSpPr>
          <a:xfrm rot="0">
            <a:off x="2717194" y="4742395"/>
            <a:ext cx="12135980" cy="2127251"/>
            <a:chOff x="0" y="0"/>
            <a:chExt cx="16181306" cy="2836334"/>
          </a:xfrm>
        </p:grpSpPr>
        <p:sp>
          <p:nvSpPr>
            <p:cNvPr name="TextBox 17" id="17"/>
            <p:cNvSpPr txBox="true"/>
            <p:nvPr/>
          </p:nvSpPr>
          <p:spPr>
            <a:xfrm rot="0">
              <a:off x="2945178" y="-57150"/>
              <a:ext cx="13236128" cy="2893484"/>
            </a:xfrm>
            <a:prstGeom prst="rect">
              <a:avLst/>
            </a:prstGeom>
          </p:spPr>
          <p:txBody>
            <a:bodyPr anchor="t" rtlCol="false" tIns="0" lIns="0" bIns="0" rIns="0">
              <a:spAutoFit/>
            </a:bodyPr>
            <a:lstStyle/>
            <a:p>
              <a:pPr algn="just">
                <a:lnSpc>
                  <a:spcPts val="3499"/>
                </a:lnSpc>
                <a:spcBef>
                  <a:spcPct val="0"/>
                </a:spcBef>
              </a:pPr>
              <a:r>
                <a:rPr lang="en-US" sz="2499">
                  <a:solidFill>
                    <a:srgbClr val="243239"/>
                  </a:solidFill>
                  <a:latin typeface="Ubuntu"/>
                </a:rPr>
                <a:t>ilmu pengetahuan, keterampilan, dan sikap dengan cara menerapkan dan memanfaatkan teknologi yang dapat memproduksi materi pembelajaran berkualitas secara massal sehingga dapat digunakan secara bersamaan oleh pembelajar yang tempat tinggalnya tersebar di mana-mana. </a:t>
              </a:r>
            </a:p>
          </p:txBody>
        </p:sp>
        <p:sp>
          <p:nvSpPr>
            <p:cNvPr name="TextBox 18" id="18"/>
            <p:cNvSpPr txBox="true"/>
            <p:nvPr/>
          </p:nvSpPr>
          <p:spPr>
            <a:xfrm rot="0">
              <a:off x="0" y="-95250"/>
              <a:ext cx="2561230" cy="824230"/>
            </a:xfrm>
            <a:prstGeom prst="rect">
              <a:avLst/>
            </a:prstGeom>
          </p:spPr>
          <p:txBody>
            <a:bodyPr anchor="t" rtlCol="false" tIns="0" lIns="0" bIns="0" rIns="0">
              <a:spAutoFit/>
            </a:bodyPr>
            <a:lstStyle/>
            <a:p>
              <a:pPr>
                <a:lnSpc>
                  <a:spcPts val="5040"/>
                </a:lnSpc>
                <a:spcBef>
                  <a:spcPct val="0"/>
                </a:spcBef>
              </a:pPr>
              <a:r>
                <a:rPr lang="en-US" sz="3600">
                  <a:solidFill>
                    <a:srgbClr val="243239"/>
                  </a:solidFill>
                  <a:latin typeface="Ubuntu Bold"/>
                </a:rPr>
                <a:t>02</a:t>
              </a:r>
            </a:p>
          </p:txBody>
        </p:sp>
      </p:grpSp>
      <p:grpSp>
        <p:nvGrpSpPr>
          <p:cNvPr name="Group 19" id="19"/>
          <p:cNvGrpSpPr/>
          <p:nvPr/>
        </p:nvGrpSpPr>
        <p:grpSpPr>
          <a:xfrm rot="0">
            <a:off x="2717194" y="7298271"/>
            <a:ext cx="12135980" cy="1689101"/>
            <a:chOff x="0" y="0"/>
            <a:chExt cx="16181306" cy="2252134"/>
          </a:xfrm>
        </p:grpSpPr>
        <p:sp>
          <p:nvSpPr>
            <p:cNvPr name="TextBox 20" id="20"/>
            <p:cNvSpPr txBox="true"/>
            <p:nvPr/>
          </p:nvSpPr>
          <p:spPr>
            <a:xfrm rot="0">
              <a:off x="2945178" y="-57150"/>
              <a:ext cx="13236128" cy="2309284"/>
            </a:xfrm>
            <a:prstGeom prst="rect">
              <a:avLst/>
            </a:prstGeom>
          </p:spPr>
          <p:txBody>
            <a:bodyPr anchor="t" rtlCol="false" tIns="0" lIns="0" bIns="0" rIns="0">
              <a:spAutoFit/>
            </a:bodyPr>
            <a:lstStyle/>
            <a:p>
              <a:pPr algn="just">
                <a:lnSpc>
                  <a:spcPts val="3499"/>
                </a:lnSpc>
                <a:spcBef>
                  <a:spcPct val="0"/>
                </a:spcBef>
              </a:pPr>
              <a:r>
                <a:rPr lang="en-US" sz="2499">
                  <a:solidFill>
                    <a:srgbClr val="243239"/>
                  </a:solidFill>
                  <a:latin typeface="Ubuntu"/>
                </a:rPr>
                <a:t>Materi pembelajaran pun harus bersifat “self-instructed” atau belajar mandiri atau individual. Kemandirian pembelajar diharapkan relatif lebih tinggi daripada kemandirian pembelajar pendidikan konvensional dan pemanfaatan media pembelajaran yang interaktif.</a:t>
              </a:r>
            </a:p>
          </p:txBody>
        </p:sp>
        <p:sp>
          <p:nvSpPr>
            <p:cNvPr name="TextBox 21" id="21"/>
            <p:cNvSpPr txBox="true"/>
            <p:nvPr/>
          </p:nvSpPr>
          <p:spPr>
            <a:xfrm rot="0">
              <a:off x="0" y="-95250"/>
              <a:ext cx="2561230" cy="824230"/>
            </a:xfrm>
            <a:prstGeom prst="rect">
              <a:avLst/>
            </a:prstGeom>
          </p:spPr>
          <p:txBody>
            <a:bodyPr anchor="t" rtlCol="false" tIns="0" lIns="0" bIns="0" rIns="0">
              <a:spAutoFit/>
            </a:bodyPr>
            <a:lstStyle/>
            <a:p>
              <a:pPr>
                <a:lnSpc>
                  <a:spcPts val="5040"/>
                </a:lnSpc>
                <a:spcBef>
                  <a:spcPct val="0"/>
                </a:spcBef>
              </a:pPr>
              <a:r>
                <a:rPr lang="en-US" sz="3600">
                  <a:solidFill>
                    <a:srgbClr val="243239"/>
                  </a:solidFill>
                  <a:latin typeface="Ubuntu Bold"/>
                </a:rPr>
                <a:t>03</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grpSp>
        <p:nvGrpSpPr>
          <p:cNvPr name="Group 2" id="2"/>
          <p:cNvGrpSpPr/>
          <p:nvPr/>
        </p:nvGrpSpPr>
        <p:grpSpPr>
          <a:xfrm rot="0">
            <a:off x="15344885" y="-1696404"/>
            <a:ext cx="7789826" cy="9654058"/>
            <a:chOff x="0" y="0"/>
            <a:chExt cx="2635077" cy="3265694"/>
          </a:xfrm>
        </p:grpSpPr>
        <p:sp>
          <p:nvSpPr>
            <p:cNvPr name="Freeform 3" id="3"/>
            <p:cNvSpPr/>
            <p:nvPr/>
          </p:nvSpPr>
          <p:spPr>
            <a:xfrm flipH="false" flipV="false" rot="0">
              <a:off x="0" y="0"/>
              <a:ext cx="2635077" cy="3265694"/>
            </a:xfrm>
            <a:custGeom>
              <a:avLst/>
              <a:gdLst/>
              <a:ahLst/>
              <a:cxnLst/>
              <a:rect r="r" b="b" t="t" l="l"/>
              <a:pathLst>
                <a:path h="3265694" w="2635077">
                  <a:moveTo>
                    <a:pt x="2510617" y="3265694"/>
                  </a:moveTo>
                  <a:lnTo>
                    <a:pt x="124460" y="3265694"/>
                  </a:lnTo>
                  <a:cubicBezTo>
                    <a:pt x="55880" y="3265694"/>
                    <a:pt x="0" y="3209814"/>
                    <a:pt x="0" y="3141234"/>
                  </a:cubicBezTo>
                  <a:lnTo>
                    <a:pt x="0" y="124460"/>
                  </a:lnTo>
                  <a:cubicBezTo>
                    <a:pt x="0" y="55880"/>
                    <a:pt x="55880" y="0"/>
                    <a:pt x="124460" y="0"/>
                  </a:cubicBezTo>
                  <a:lnTo>
                    <a:pt x="2510617" y="0"/>
                  </a:lnTo>
                  <a:cubicBezTo>
                    <a:pt x="2579197" y="0"/>
                    <a:pt x="2635077" y="55880"/>
                    <a:pt x="2635077" y="124460"/>
                  </a:cubicBezTo>
                  <a:lnTo>
                    <a:pt x="2635077" y="3141234"/>
                  </a:lnTo>
                  <a:cubicBezTo>
                    <a:pt x="2635077" y="3209814"/>
                    <a:pt x="2579197" y="3265694"/>
                    <a:pt x="2510617" y="3265694"/>
                  </a:cubicBezTo>
                  <a:close/>
                </a:path>
              </a:pathLst>
            </a:custGeom>
            <a:solidFill>
              <a:srgbClr val="F5AA1B"/>
            </a:solidFill>
          </p:spPr>
        </p:sp>
      </p:grpSp>
      <p:sp>
        <p:nvSpPr>
          <p:cNvPr name="Freeform 4" id="4"/>
          <p:cNvSpPr/>
          <p:nvPr/>
        </p:nvSpPr>
        <p:spPr>
          <a:xfrm flipH="false" flipV="false" rot="0">
            <a:off x="15920881" y="6351849"/>
            <a:ext cx="2835621" cy="2231280"/>
          </a:xfrm>
          <a:custGeom>
            <a:avLst/>
            <a:gdLst/>
            <a:ahLst/>
            <a:cxnLst/>
            <a:rect r="r" b="b" t="t" l="l"/>
            <a:pathLst>
              <a:path h="2231280" w="2835621">
                <a:moveTo>
                  <a:pt x="0" y="0"/>
                </a:moveTo>
                <a:lnTo>
                  <a:pt x="2835621" y="0"/>
                </a:lnTo>
                <a:lnTo>
                  <a:pt x="2835621" y="2231280"/>
                </a:lnTo>
                <a:lnTo>
                  <a:pt x="0" y="2231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a:grpSpLocks noChangeAspect="true"/>
          </p:cNvGrpSpPr>
          <p:nvPr/>
        </p:nvGrpSpPr>
        <p:grpSpPr>
          <a:xfrm rot="0">
            <a:off x="-697446" y="5143500"/>
            <a:ext cx="1726146" cy="1726146"/>
            <a:chOff x="0" y="0"/>
            <a:chExt cx="2787650" cy="2787650"/>
          </a:xfrm>
        </p:grpSpPr>
        <p:sp>
          <p:nvSpPr>
            <p:cNvPr name="Freeform 6" id="6"/>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7" id="7"/>
          <p:cNvGrpSpPr>
            <a:grpSpLocks noChangeAspect="true"/>
          </p:cNvGrpSpPr>
          <p:nvPr/>
        </p:nvGrpSpPr>
        <p:grpSpPr>
          <a:xfrm rot="0">
            <a:off x="17481114" y="3068357"/>
            <a:ext cx="806886" cy="806886"/>
            <a:chOff x="0" y="0"/>
            <a:chExt cx="2787650" cy="2787650"/>
          </a:xfrm>
        </p:grpSpPr>
        <p:sp>
          <p:nvSpPr>
            <p:cNvPr name="Freeform 8" id="8"/>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9" id="9"/>
          <p:cNvGrpSpPr>
            <a:grpSpLocks noChangeAspect="true"/>
          </p:cNvGrpSpPr>
          <p:nvPr/>
        </p:nvGrpSpPr>
        <p:grpSpPr>
          <a:xfrm rot="0">
            <a:off x="2143307" y="4311419"/>
            <a:ext cx="573886" cy="573886"/>
            <a:chOff x="0" y="0"/>
            <a:chExt cx="2787650" cy="2787650"/>
          </a:xfrm>
        </p:grpSpPr>
        <p:sp>
          <p:nvSpPr>
            <p:cNvPr name="Freeform 10" id="10"/>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pic>
        <p:nvPicPr>
          <p:cNvPr name="Picture 11" id="11"/>
          <p:cNvPicPr>
            <a:picLocks noChangeAspect="true"/>
          </p:cNvPicPr>
          <p:nvPr/>
        </p:nvPicPr>
        <p:blipFill>
          <a:blip r:embed="rId4"/>
          <a:srcRect l="0" t="0" r="0" b="0"/>
          <a:stretch>
            <a:fillRect/>
          </a:stretch>
        </p:blipFill>
        <p:spPr>
          <a:xfrm flipH="false" flipV="false" rot="0">
            <a:off x="1028700" y="1595437"/>
            <a:ext cx="648204" cy="847326"/>
          </a:xfrm>
          <a:prstGeom prst="rect">
            <a:avLst/>
          </a:prstGeom>
        </p:spPr>
      </p:pic>
      <p:sp>
        <p:nvSpPr>
          <p:cNvPr name="TextBox 12" id="12"/>
          <p:cNvSpPr txBox="true"/>
          <p:nvPr/>
        </p:nvSpPr>
        <p:spPr>
          <a:xfrm rot="0">
            <a:off x="1352802" y="990600"/>
            <a:ext cx="15585001" cy="1171575"/>
          </a:xfrm>
          <a:prstGeom prst="rect">
            <a:avLst/>
          </a:prstGeom>
        </p:spPr>
        <p:txBody>
          <a:bodyPr anchor="t" rtlCol="false" tIns="0" lIns="0" bIns="0" rIns="0">
            <a:spAutoFit/>
          </a:bodyPr>
          <a:lstStyle/>
          <a:p>
            <a:pPr algn="ctr">
              <a:lnSpc>
                <a:spcPts val="8549"/>
              </a:lnSpc>
            </a:pPr>
            <a:r>
              <a:rPr lang="en-US" sz="7499">
                <a:solidFill>
                  <a:srgbClr val="263356"/>
                </a:solidFill>
                <a:latin typeface="Cubao Narrow"/>
              </a:rPr>
              <a:t>Bentuk Pembelajaran Jarak Jauh Online </a:t>
            </a:r>
          </a:p>
        </p:txBody>
      </p:sp>
      <p:grpSp>
        <p:nvGrpSpPr>
          <p:cNvPr name="Group 13" id="13"/>
          <p:cNvGrpSpPr/>
          <p:nvPr/>
        </p:nvGrpSpPr>
        <p:grpSpPr>
          <a:xfrm rot="0">
            <a:off x="2717194" y="3060468"/>
            <a:ext cx="12135980" cy="546735"/>
            <a:chOff x="0" y="0"/>
            <a:chExt cx="16181306" cy="728980"/>
          </a:xfrm>
        </p:grpSpPr>
        <p:sp>
          <p:nvSpPr>
            <p:cNvPr name="TextBox 14" id="14"/>
            <p:cNvSpPr txBox="true"/>
            <p:nvPr/>
          </p:nvSpPr>
          <p:spPr>
            <a:xfrm rot="0">
              <a:off x="2945178" y="-57150"/>
              <a:ext cx="13236128" cy="556684"/>
            </a:xfrm>
            <a:prstGeom prst="rect">
              <a:avLst/>
            </a:prstGeom>
          </p:spPr>
          <p:txBody>
            <a:bodyPr anchor="t" rtlCol="false" tIns="0" lIns="0" bIns="0" rIns="0">
              <a:spAutoFit/>
            </a:bodyPr>
            <a:lstStyle/>
            <a:p>
              <a:pPr algn="just">
                <a:lnSpc>
                  <a:spcPts val="3499"/>
                </a:lnSpc>
                <a:spcBef>
                  <a:spcPct val="0"/>
                </a:spcBef>
              </a:pPr>
              <a:r>
                <a:rPr lang="en-US" sz="2499">
                  <a:solidFill>
                    <a:srgbClr val="243239"/>
                  </a:solidFill>
                  <a:latin typeface="Ubuntu"/>
                </a:rPr>
                <a:t>Program pendidikan mandiri </a:t>
              </a:r>
            </a:p>
          </p:txBody>
        </p:sp>
        <p:sp>
          <p:nvSpPr>
            <p:cNvPr name="TextBox 15" id="15"/>
            <p:cNvSpPr txBox="true"/>
            <p:nvPr/>
          </p:nvSpPr>
          <p:spPr>
            <a:xfrm rot="0">
              <a:off x="0" y="-95250"/>
              <a:ext cx="2561230" cy="824230"/>
            </a:xfrm>
            <a:prstGeom prst="rect">
              <a:avLst/>
            </a:prstGeom>
          </p:spPr>
          <p:txBody>
            <a:bodyPr anchor="t" rtlCol="false" tIns="0" lIns="0" bIns="0" rIns="0">
              <a:spAutoFit/>
            </a:bodyPr>
            <a:lstStyle/>
            <a:p>
              <a:pPr>
                <a:lnSpc>
                  <a:spcPts val="5040"/>
                </a:lnSpc>
                <a:spcBef>
                  <a:spcPct val="0"/>
                </a:spcBef>
              </a:pPr>
              <a:r>
                <a:rPr lang="en-US" sz="3600">
                  <a:solidFill>
                    <a:srgbClr val="243239"/>
                  </a:solidFill>
                  <a:latin typeface="Ubuntu Bold"/>
                </a:rPr>
                <a:t>01</a:t>
              </a:r>
            </a:p>
          </p:txBody>
        </p:sp>
      </p:grpSp>
      <p:grpSp>
        <p:nvGrpSpPr>
          <p:cNvPr name="Group 16" id="16"/>
          <p:cNvGrpSpPr/>
          <p:nvPr/>
        </p:nvGrpSpPr>
        <p:grpSpPr>
          <a:xfrm rot="0">
            <a:off x="2717194" y="3875243"/>
            <a:ext cx="12135980" cy="812801"/>
            <a:chOff x="0" y="0"/>
            <a:chExt cx="16181306" cy="1083734"/>
          </a:xfrm>
        </p:grpSpPr>
        <p:sp>
          <p:nvSpPr>
            <p:cNvPr name="TextBox 17" id="17"/>
            <p:cNvSpPr txBox="true"/>
            <p:nvPr/>
          </p:nvSpPr>
          <p:spPr>
            <a:xfrm rot="0">
              <a:off x="2945178" y="-57150"/>
              <a:ext cx="13236128" cy="1140884"/>
            </a:xfrm>
            <a:prstGeom prst="rect">
              <a:avLst/>
            </a:prstGeom>
          </p:spPr>
          <p:txBody>
            <a:bodyPr anchor="t" rtlCol="false" tIns="0" lIns="0" bIns="0" rIns="0">
              <a:spAutoFit/>
            </a:bodyPr>
            <a:lstStyle/>
            <a:p>
              <a:pPr algn="just">
                <a:lnSpc>
                  <a:spcPts val="3499"/>
                </a:lnSpc>
                <a:spcBef>
                  <a:spcPct val="0"/>
                </a:spcBef>
              </a:pPr>
              <a:r>
                <a:rPr lang="en-US" sz="2499">
                  <a:solidFill>
                    <a:srgbClr val="243239"/>
                  </a:solidFill>
                  <a:latin typeface="Ubuntu"/>
                </a:rPr>
                <a:t>Program tatap muka diadakan di beberapa tempat pada waktu yang telah ditentukan.</a:t>
              </a:r>
            </a:p>
          </p:txBody>
        </p:sp>
        <p:sp>
          <p:nvSpPr>
            <p:cNvPr name="TextBox 18" id="18"/>
            <p:cNvSpPr txBox="true"/>
            <p:nvPr/>
          </p:nvSpPr>
          <p:spPr>
            <a:xfrm rot="0">
              <a:off x="0" y="-95250"/>
              <a:ext cx="2561230" cy="824230"/>
            </a:xfrm>
            <a:prstGeom prst="rect">
              <a:avLst/>
            </a:prstGeom>
          </p:spPr>
          <p:txBody>
            <a:bodyPr anchor="t" rtlCol="false" tIns="0" lIns="0" bIns="0" rIns="0">
              <a:spAutoFit/>
            </a:bodyPr>
            <a:lstStyle/>
            <a:p>
              <a:pPr>
                <a:lnSpc>
                  <a:spcPts val="5040"/>
                </a:lnSpc>
                <a:spcBef>
                  <a:spcPct val="0"/>
                </a:spcBef>
              </a:pPr>
              <a:r>
                <a:rPr lang="en-US" sz="3600">
                  <a:solidFill>
                    <a:srgbClr val="243239"/>
                  </a:solidFill>
                  <a:latin typeface="Ubuntu Bold"/>
                </a:rPr>
                <a:t>02</a:t>
              </a:r>
            </a:p>
          </p:txBody>
        </p:sp>
      </p:grpSp>
      <p:grpSp>
        <p:nvGrpSpPr>
          <p:cNvPr name="Group 19" id="19"/>
          <p:cNvGrpSpPr/>
          <p:nvPr/>
        </p:nvGrpSpPr>
        <p:grpSpPr>
          <a:xfrm rot="0">
            <a:off x="2717194" y="4885305"/>
            <a:ext cx="12135980" cy="1689101"/>
            <a:chOff x="0" y="0"/>
            <a:chExt cx="16181306" cy="2252134"/>
          </a:xfrm>
        </p:grpSpPr>
        <p:sp>
          <p:nvSpPr>
            <p:cNvPr name="TextBox 20" id="20"/>
            <p:cNvSpPr txBox="true"/>
            <p:nvPr/>
          </p:nvSpPr>
          <p:spPr>
            <a:xfrm rot="0">
              <a:off x="2945178" y="-57150"/>
              <a:ext cx="13236128" cy="2309284"/>
            </a:xfrm>
            <a:prstGeom prst="rect">
              <a:avLst/>
            </a:prstGeom>
          </p:spPr>
          <p:txBody>
            <a:bodyPr anchor="t" rtlCol="false" tIns="0" lIns="0" bIns="0" rIns="0">
              <a:spAutoFit/>
            </a:bodyPr>
            <a:lstStyle/>
            <a:p>
              <a:pPr algn="just">
                <a:lnSpc>
                  <a:spcPts val="3499"/>
                </a:lnSpc>
                <a:spcBef>
                  <a:spcPct val="0"/>
                </a:spcBef>
              </a:pPr>
              <a:r>
                <a:rPr lang="en-US" sz="2499">
                  <a:solidFill>
                    <a:srgbClr val="243239"/>
                  </a:solidFill>
                  <a:latin typeface="Ubuntu"/>
                </a:rPr>
                <a:t>Program tidak terikat pada jadwal pertemuan, di satu tempat. pada dasar pemikiran bahwa pembelajar adalah pusat proses pembelajaran, bertanggung jawab terhadap pembelajaran mereka sendiri, dan berusaha sendiri di tempat mereka sendiri. </a:t>
              </a:r>
            </a:p>
          </p:txBody>
        </p:sp>
        <p:sp>
          <p:nvSpPr>
            <p:cNvPr name="TextBox 21" id="21"/>
            <p:cNvSpPr txBox="true"/>
            <p:nvPr/>
          </p:nvSpPr>
          <p:spPr>
            <a:xfrm rot="0">
              <a:off x="0" y="-95250"/>
              <a:ext cx="2561230" cy="824230"/>
            </a:xfrm>
            <a:prstGeom prst="rect">
              <a:avLst/>
            </a:prstGeom>
          </p:spPr>
          <p:txBody>
            <a:bodyPr anchor="t" rtlCol="false" tIns="0" lIns="0" bIns="0" rIns="0">
              <a:spAutoFit/>
            </a:bodyPr>
            <a:lstStyle/>
            <a:p>
              <a:pPr>
                <a:lnSpc>
                  <a:spcPts val="5040"/>
                </a:lnSpc>
                <a:spcBef>
                  <a:spcPct val="0"/>
                </a:spcBef>
              </a:pPr>
              <a:r>
                <a:rPr lang="en-US" sz="3600">
                  <a:solidFill>
                    <a:srgbClr val="243239"/>
                  </a:solidFill>
                  <a:latin typeface="Ubuntu Bold"/>
                </a:rPr>
                <a:t>03</a:t>
              </a:r>
            </a:p>
          </p:txBody>
        </p:sp>
      </p:grpSp>
      <p:grpSp>
        <p:nvGrpSpPr>
          <p:cNvPr name="Group 22" id="22"/>
          <p:cNvGrpSpPr/>
          <p:nvPr/>
        </p:nvGrpSpPr>
        <p:grpSpPr>
          <a:xfrm rot="0">
            <a:off x="2717194" y="7061089"/>
            <a:ext cx="12135980" cy="812801"/>
            <a:chOff x="0" y="0"/>
            <a:chExt cx="16181306" cy="1083734"/>
          </a:xfrm>
        </p:grpSpPr>
        <p:sp>
          <p:nvSpPr>
            <p:cNvPr name="TextBox 23" id="23"/>
            <p:cNvSpPr txBox="true"/>
            <p:nvPr/>
          </p:nvSpPr>
          <p:spPr>
            <a:xfrm rot="0">
              <a:off x="2945178" y="-57150"/>
              <a:ext cx="13236128" cy="1140884"/>
            </a:xfrm>
            <a:prstGeom prst="rect">
              <a:avLst/>
            </a:prstGeom>
          </p:spPr>
          <p:txBody>
            <a:bodyPr anchor="t" rtlCol="false" tIns="0" lIns="0" bIns="0" rIns="0">
              <a:spAutoFit/>
            </a:bodyPr>
            <a:lstStyle/>
            <a:p>
              <a:pPr algn="just">
                <a:lnSpc>
                  <a:spcPts val="3499"/>
                </a:lnSpc>
                <a:spcBef>
                  <a:spcPct val="0"/>
                </a:spcBef>
              </a:pPr>
              <a:r>
                <a:rPr lang="en-US" sz="2499">
                  <a:solidFill>
                    <a:srgbClr val="243239"/>
                  </a:solidFill>
                  <a:latin typeface="Ubuntu"/>
                </a:rPr>
                <a:t>Pembelajaran jarak jauh dengan elearning, yaitu pembelajaran onlineberbasis teknologi informasi via internet.</a:t>
              </a:r>
            </a:p>
          </p:txBody>
        </p:sp>
        <p:sp>
          <p:nvSpPr>
            <p:cNvPr name="TextBox 24" id="24"/>
            <p:cNvSpPr txBox="true"/>
            <p:nvPr/>
          </p:nvSpPr>
          <p:spPr>
            <a:xfrm rot="0">
              <a:off x="0" y="-95250"/>
              <a:ext cx="2561230" cy="824230"/>
            </a:xfrm>
            <a:prstGeom prst="rect">
              <a:avLst/>
            </a:prstGeom>
          </p:spPr>
          <p:txBody>
            <a:bodyPr anchor="t" rtlCol="false" tIns="0" lIns="0" bIns="0" rIns="0">
              <a:spAutoFit/>
            </a:bodyPr>
            <a:lstStyle/>
            <a:p>
              <a:pPr>
                <a:lnSpc>
                  <a:spcPts val="5040"/>
                </a:lnSpc>
                <a:spcBef>
                  <a:spcPct val="0"/>
                </a:spcBef>
              </a:pPr>
              <a:r>
                <a:rPr lang="en-US" sz="3600">
                  <a:solidFill>
                    <a:srgbClr val="243239"/>
                  </a:solidFill>
                  <a:latin typeface="Ubuntu Bold"/>
                </a:rPr>
                <a:t>04</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grpSp>
        <p:nvGrpSpPr>
          <p:cNvPr name="Group 2" id="2"/>
          <p:cNvGrpSpPr/>
          <p:nvPr/>
        </p:nvGrpSpPr>
        <p:grpSpPr>
          <a:xfrm rot="0">
            <a:off x="9745699" y="-395758"/>
            <a:ext cx="7789826" cy="11388144"/>
            <a:chOff x="0" y="0"/>
            <a:chExt cx="2635077" cy="3852286"/>
          </a:xfrm>
        </p:grpSpPr>
        <p:sp>
          <p:nvSpPr>
            <p:cNvPr name="Freeform 3" id="3"/>
            <p:cNvSpPr/>
            <p:nvPr/>
          </p:nvSpPr>
          <p:spPr>
            <a:xfrm flipH="false" flipV="false" rot="0">
              <a:off x="0" y="0"/>
              <a:ext cx="2635077" cy="3852286"/>
            </a:xfrm>
            <a:custGeom>
              <a:avLst/>
              <a:gdLst/>
              <a:ahLst/>
              <a:cxnLst/>
              <a:rect r="r" b="b" t="t" l="l"/>
              <a:pathLst>
                <a:path h="3852286" w="2635077">
                  <a:moveTo>
                    <a:pt x="2510617" y="3852286"/>
                  </a:moveTo>
                  <a:lnTo>
                    <a:pt x="124460" y="3852286"/>
                  </a:lnTo>
                  <a:cubicBezTo>
                    <a:pt x="55880" y="3852286"/>
                    <a:pt x="0" y="3796406"/>
                    <a:pt x="0" y="3727826"/>
                  </a:cubicBezTo>
                  <a:lnTo>
                    <a:pt x="0" y="124460"/>
                  </a:lnTo>
                  <a:cubicBezTo>
                    <a:pt x="0" y="55880"/>
                    <a:pt x="55880" y="0"/>
                    <a:pt x="124460" y="0"/>
                  </a:cubicBezTo>
                  <a:lnTo>
                    <a:pt x="2510617" y="0"/>
                  </a:lnTo>
                  <a:cubicBezTo>
                    <a:pt x="2579197" y="0"/>
                    <a:pt x="2635077" y="55880"/>
                    <a:pt x="2635077" y="124460"/>
                  </a:cubicBezTo>
                  <a:lnTo>
                    <a:pt x="2635077" y="3727826"/>
                  </a:lnTo>
                  <a:cubicBezTo>
                    <a:pt x="2635077" y="3796406"/>
                    <a:pt x="2579197" y="3852286"/>
                    <a:pt x="2510617" y="3852286"/>
                  </a:cubicBezTo>
                  <a:close/>
                </a:path>
              </a:pathLst>
            </a:custGeom>
            <a:solidFill>
              <a:srgbClr val="F5AA1B"/>
            </a:solidFill>
          </p:spPr>
        </p:sp>
      </p:grpSp>
      <p:grpSp>
        <p:nvGrpSpPr>
          <p:cNvPr name="Group 4" id="4"/>
          <p:cNvGrpSpPr>
            <a:grpSpLocks noChangeAspect="true"/>
          </p:cNvGrpSpPr>
          <p:nvPr/>
        </p:nvGrpSpPr>
        <p:grpSpPr>
          <a:xfrm rot="0">
            <a:off x="7431959" y="4598362"/>
            <a:ext cx="806886" cy="806886"/>
            <a:chOff x="0" y="0"/>
            <a:chExt cx="2787650" cy="2787650"/>
          </a:xfrm>
        </p:grpSpPr>
        <p:sp>
          <p:nvSpPr>
            <p:cNvPr name="Freeform 5" id="5"/>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6" id="6"/>
          <p:cNvGrpSpPr>
            <a:grpSpLocks noChangeAspect="true"/>
          </p:cNvGrpSpPr>
          <p:nvPr/>
        </p:nvGrpSpPr>
        <p:grpSpPr>
          <a:xfrm rot="0">
            <a:off x="2143307" y="4311419"/>
            <a:ext cx="573886" cy="573886"/>
            <a:chOff x="0" y="0"/>
            <a:chExt cx="2787650" cy="2787650"/>
          </a:xfrm>
        </p:grpSpPr>
        <p:sp>
          <p:nvSpPr>
            <p:cNvPr name="Freeform 7" id="7"/>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pic>
        <p:nvPicPr>
          <p:cNvPr name="Picture 8" id="8"/>
          <p:cNvPicPr>
            <a:picLocks noChangeAspect="true"/>
          </p:cNvPicPr>
          <p:nvPr/>
        </p:nvPicPr>
        <p:blipFill>
          <a:blip r:embed="rId2"/>
          <a:srcRect l="0" t="0" r="0" b="0"/>
          <a:stretch>
            <a:fillRect/>
          </a:stretch>
        </p:blipFill>
        <p:spPr>
          <a:xfrm flipH="false" flipV="false" rot="0">
            <a:off x="9564040" y="239496"/>
            <a:ext cx="952600" cy="952600"/>
          </a:xfrm>
          <a:prstGeom prst="rect">
            <a:avLst/>
          </a:prstGeom>
        </p:spPr>
      </p:pic>
      <p:pic>
        <p:nvPicPr>
          <p:cNvPr name="Picture 9" id="9"/>
          <p:cNvPicPr>
            <a:picLocks noChangeAspect="true"/>
          </p:cNvPicPr>
          <p:nvPr/>
        </p:nvPicPr>
        <p:blipFill>
          <a:blip r:embed="rId2"/>
          <a:srcRect l="0" t="0" r="0" b="0"/>
          <a:stretch>
            <a:fillRect/>
          </a:stretch>
        </p:blipFill>
        <p:spPr>
          <a:xfrm flipH="false" flipV="false" rot="0">
            <a:off x="10131611" y="1192096"/>
            <a:ext cx="479596" cy="479596"/>
          </a:xfrm>
          <a:prstGeom prst="rect">
            <a:avLst/>
          </a:prstGeom>
        </p:spPr>
      </p:pic>
      <p:pic>
        <p:nvPicPr>
          <p:cNvPr name="Picture 10" id="10"/>
          <p:cNvPicPr>
            <a:picLocks noChangeAspect="true"/>
          </p:cNvPicPr>
          <p:nvPr/>
        </p:nvPicPr>
        <p:blipFill>
          <a:blip r:embed="rId2"/>
          <a:srcRect l="0" t="0" r="0" b="0"/>
          <a:stretch>
            <a:fillRect/>
          </a:stretch>
        </p:blipFill>
        <p:spPr>
          <a:xfrm flipH="false" flipV="false" rot="0">
            <a:off x="9518665" y="1192096"/>
            <a:ext cx="479596" cy="479596"/>
          </a:xfrm>
          <a:prstGeom prst="rect">
            <a:avLst/>
          </a:prstGeom>
        </p:spPr>
      </p:pic>
      <p:sp>
        <p:nvSpPr>
          <p:cNvPr name="TextBox 11" id="11"/>
          <p:cNvSpPr txBox="true"/>
          <p:nvPr/>
        </p:nvSpPr>
        <p:spPr>
          <a:xfrm rot="0">
            <a:off x="1389225" y="765376"/>
            <a:ext cx="7946899" cy="3324225"/>
          </a:xfrm>
          <a:prstGeom prst="rect">
            <a:avLst/>
          </a:prstGeom>
        </p:spPr>
        <p:txBody>
          <a:bodyPr anchor="t" rtlCol="false" tIns="0" lIns="0" bIns="0" rIns="0">
            <a:spAutoFit/>
          </a:bodyPr>
          <a:lstStyle/>
          <a:p>
            <a:pPr>
              <a:lnSpc>
                <a:spcPts val="8549"/>
              </a:lnSpc>
            </a:pPr>
            <a:r>
              <a:rPr lang="en-US" sz="7499">
                <a:solidFill>
                  <a:srgbClr val="263356"/>
                </a:solidFill>
                <a:latin typeface="Cubao Narrow"/>
              </a:rPr>
              <a:t>kelebihan pembelajaran jarak jauh</a:t>
            </a:r>
          </a:p>
        </p:txBody>
      </p:sp>
      <p:grpSp>
        <p:nvGrpSpPr>
          <p:cNvPr name="Group 12" id="12"/>
          <p:cNvGrpSpPr/>
          <p:nvPr/>
        </p:nvGrpSpPr>
        <p:grpSpPr>
          <a:xfrm rot="0">
            <a:off x="10744557" y="803476"/>
            <a:ext cx="5792111" cy="812801"/>
            <a:chOff x="0" y="0"/>
            <a:chExt cx="7722814" cy="1083734"/>
          </a:xfrm>
        </p:grpSpPr>
        <p:sp>
          <p:nvSpPr>
            <p:cNvPr name="TextBox 13" id="13"/>
            <p:cNvSpPr txBox="true"/>
            <p:nvPr/>
          </p:nvSpPr>
          <p:spPr>
            <a:xfrm rot="0">
              <a:off x="1405638" y="-57150"/>
              <a:ext cx="6317176" cy="1140884"/>
            </a:xfrm>
            <a:prstGeom prst="rect">
              <a:avLst/>
            </a:prstGeom>
          </p:spPr>
          <p:txBody>
            <a:bodyPr anchor="t" rtlCol="false" tIns="0" lIns="0" bIns="0" rIns="0">
              <a:spAutoFit/>
            </a:bodyPr>
            <a:lstStyle/>
            <a:p>
              <a:pPr algn="just">
                <a:lnSpc>
                  <a:spcPts val="3499"/>
                </a:lnSpc>
                <a:spcBef>
                  <a:spcPct val="0"/>
                </a:spcBef>
              </a:pPr>
              <a:r>
                <a:rPr lang="en-US" sz="2499">
                  <a:solidFill>
                    <a:srgbClr val="FFFFFF"/>
                  </a:solidFill>
                  <a:latin typeface="Ubuntu"/>
                </a:rPr>
                <a:t>Menjangkau target yang telah ditentukan</a:t>
              </a:r>
            </a:p>
          </p:txBody>
        </p:sp>
        <p:sp>
          <p:nvSpPr>
            <p:cNvPr name="TextBox 14" id="14"/>
            <p:cNvSpPr txBox="true"/>
            <p:nvPr/>
          </p:nvSpPr>
          <p:spPr>
            <a:xfrm rot="0">
              <a:off x="0" y="-95250"/>
              <a:ext cx="1222392" cy="824230"/>
            </a:xfrm>
            <a:prstGeom prst="rect">
              <a:avLst/>
            </a:prstGeom>
          </p:spPr>
          <p:txBody>
            <a:bodyPr anchor="t" rtlCol="false" tIns="0" lIns="0" bIns="0" rIns="0">
              <a:spAutoFit/>
            </a:bodyPr>
            <a:lstStyle/>
            <a:p>
              <a:pPr>
                <a:lnSpc>
                  <a:spcPts val="5040"/>
                </a:lnSpc>
                <a:spcBef>
                  <a:spcPct val="0"/>
                </a:spcBef>
              </a:pPr>
              <a:r>
                <a:rPr lang="en-US" sz="3600">
                  <a:solidFill>
                    <a:srgbClr val="FFFFFF"/>
                  </a:solidFill>
                  <a:latin typeface="Ubuntu Bold"/>
                </a:rPr>
                <a:t>01.</a:t>
              </a:r>
            </a:p>
          </p:txBody>
        </p:sp>
      </p:grpSp>
      <p:grpSp>
        <p:nvGrpSpPr>
          <p:cNvPr name="Group 15" id="15"/>
          <p:cNvGrpSpPr/>
          <p:nvPr/>
        </p:nvGrpSpPr>
        <p:grpSpPr>
          <a:xfrm rot="0">
            <a:off x="10744557" y="1998128"/>
            <a:ext cx="5792111" cy="2127251"/>
            <a:chOff x="0" y="0"/>
            <a:chExt cx="7722814" cy="2836334"/>
          </a:xfrm>
        </p:grpSpPr>
        <p:sp>
          <p:nvSpPr>
            <p:cNvPr name="TextBox 16" id="16"/>
            <p:cNvSpPr txBox="true"/>
            <p:nvPr/>
          </p:nvSpPr>
          <p:spPr>
            <a:xfrm rot="0">
              <a:off x="1405638" y="-57150"/>
              <a:ext cx="6317176" cy="2893484"/>
            </a:xfrm>
            <a:prstGeom prst="rect">
              <a:avLst/>
            </a:prstGeom>
          </p:spPr>
          <p:txBody>
            <a:bodyPr anchor="t" rtlCol="false" tIns="0" lIns="0" bIns="0" rIns="0">
              <a:spAutoFit/>
            </a:bodyPr>
            <a:lstStyle/>
            <a:p>
              <a:pPr algn="just">
                <a:lnSpc>
                  <a:spcPts val="3499"/>
                </a:lnSpc>
                <a:spcBef>
                  <a:spcPct val="0"/>
                </a:spcBef>
              </a:pPr>
              <a:r>
                <a:rPr lang="en-US" sz="2499">
                  <a:solidFill>
                    <a:srgbClr val="FFFFFF"/>
                  </a:solidFill>
                  <a:latin typeface="Ubuntu"/>
                </a:rPr>
                <a:t>Tidak membutuhkan guru khusus yang bertugas secara berkelanjutan dan ruang kelas khusus serta semua jenis prasarana nya;</a:t>
              </a:r>
            </a:p>
          </p:txBody>
        </p:sp>
        <p:sp>
          <p:nvSpPr>
            <p:cNvPr name="TextBox 17" id="17"/>
            <p:cNvSpPr txBox="true"/>
            <p:nvPr/>
          </p:nvSpPr>
          <p:spPr>
            <a:xfrm rot="0">
              <a:off x="0" y="-95250"/>
              <a:ext cx="1222392" cy="824230"/>
            </a:xfrm>
            <a:prstGeom prst="rect">
              <a:avLst/>
            </a:prstGeom>
          </p:spPr>
          <p:txBody>
            <a:bodyPr anchor="t" rtlCol="false" tIns="0" lIns="0" bIns="0" rIns="0">
              <a:spAutoFit/>
            </a:bodyPr>
            <a:lstStyle/>
            <a:p>
              <a:pPr>
                <a:lnSpc>
                  <a:spcPts val="5040"/>
                </a:lnSpc>
                <a:spcBef>
                  <a:spcPct val="0"/>
                </a:spcBef>
              </a:pPr>
              <a:r>
                <a:rPr lang="en-US" sz="3600">
                  <a:solidFill>
                    <a:srgbClr val="FFFFFF"/>
                  </a:solidFill>
                  <a:latin typeface="Ubuntu Bold"/>
                </a:rPr>
                <a:t>02.</a:t>
              </a:r>
            </a:p>
          </p:txBody>
        </p:sp>
      </p:grpSp>
      <p:grpSp>
        <p:nvGrpSpPr>
          <p:cNvPr name="Group 18" id="18"/>
          <p:cNvGrpSpPr/>
          <p:nvPr/>
        </p:nvGrpSpPr>
        <p:grpSpPr>
          <a:xfrm rot="0">
            <a:off x="10744557" y="4507230"/>
            <a:ext cx="5792111" cy="1250951"/>
            <a:chOff x="0" y="0"/>
            <a:chExt cx="7722814" cy="1667934"/>
          </a:xfrm>
        </p:grpSpPr>
        <p:sp>
          <p:nvSpPr>
            <p:cNvPr name="TextBox 19" id="19"/>
            <p:cNvSpPr txBox="true"/>
            <p:nvPr/>
          </p:nvSpPr>
          <p:spPr>
            <a:xfrm rot="0">
              <a:off x="1405638" y="-57150"/>
              <a:ext cx="6317176" cy="1725084"/>
            </a:xfrm>
            <a:prstGeom prst="rect">
              <a:avLst/>
            </a:prstGeom>
          </p:spPr>
          <p:txBody>
            <a:bodyPr anchor="t" rtlCol="false" tIns="0" lIns="0" bIns="0" rIns="0">
              <a:spAutoFit/>
            </a:bodyPr>
            <a:lstStyle/>
            <a:p>
              <a:pPr algn="just">
                <a:lnSpc>
                  <a:spcPts val="3499"/>
                </a:lnSpc>
                <a:spcBef>
                  <a:spcPct val="0"/>
                </a:spcBef>
              </a:pPr>
              <a:r>
                <a:rPr lang="en-US" sz="2499">
                  <a:solidFill>
                    <a:srgbClr val="FFFFFF"/>
                  </a:solidFill>
                  <a:latin typeface="Ubuntu"/>
                </a:rPr>
                <a:t>Bahan belajar sudah dipersiapkan dalam bentuk modul oleh pengelola</a:t>
              </a:r>
            </a:p>
          </p:txBody>
        </p:sp>
        <p:sp>
          <p:nvSpPr>
            <p:cNvPr name="TextBox 20" id="20"/>
            <p:cNvSpPr txBox="true"/>
            <p:nvPr/>
          </p:nvSpPr>
          <p:spPr>
            <a:xfrm rot="0">
              <a:off x="0" y="-95250"/>
              <a:ext cx="1222392" cy="824230"/>
            </a:xfrm>
            <a:prstGeom prst="rect">
              <a:avLst/>
            </a:prstGeom>
          </p:spPr>
          <p:txBody>
            <a:bodyPr anchor="t" rtlCol="false" tIns="0" lIns="0" bIns="0" rIns="0">
              <a:spAutoFit/>
            </a:bodyPr>
            <a:lstStyle/>
            <a:p>
              <a:pPr>
                <a:lnSpc>
                  <a:spcPts val="5040"/>
                </a:lnSpc>
                <a:spcBef>
                  <a:spcPct val="0"/>
                </a:spcBef>
              </a:pPr>
              <a:r>
                <a:rPr lang="en-US" sz="3600">
                  <a:solidFill>
                    <a:srgbClr val="FFFFFF"/>
                  </a:solidFill>
                  <a:latin typeface="Ubuntu Bold"/>
                </a:rPr>
                <a:t>03.</a:t>
              </a:r>
            </a:p>
          </p:txBody>
        </p:sp>
      </p:grpSp>
      <p:grpSp>
        <p:nvGrpSpPr>
          <p:cNvPr name="Group 21" id="21"/>
          <p:cNvGrpSpPr/>
          <p:nvPr/>
        </p:nvGrpSpPr>
        <p:grpSpPr>
          <a:xfrm rot="0">
            <a:off x="10744557" y="5942909"/>
            <a:ext cx="5792111" cy="1382395"/>
            <a:chOff x="0" y="0"/>
            <a:chExt cx="7722814" cy="1843193"/>
          </a:xfrm>
        </p:grpSpPr>
        <p:sp>
          <p:nvSpPr>
            <p:cNvPr name="TextBox 22" id="22"/>
            <p:cNvSpPr txBox="true"/>
            <p:nvPr/>
          </p:nvSpPr>
          <p:spPr>
            <a:xfrm rot="0">
              <a:off x="0" y="-95250"/>
              <a:ext cx="1222392" cy="824230"/>
            </a:xfrm>
            <a:prstGeom prst="rect">
              <a:avLst/>
            </a:prstGeom>
          </p:spPr>
          <p:txBody>
            <a:bodyPr anchor="t" rtlCol="false" tIns="0" lIns="0" bIns="0" rIns="0">
              <a:spAutoFit/>
            </a:bodyPr>
            <a:lstStyle/>
            <a:p>
              <a:pPr>
                <a:lnSpc>
                  <a:spcPts val="5040"/>
                </a:lnSpc>
                <a:spcBef>
                  <a:spcPct val="0"/>
                </a:spcBef>
              </a:pPr>
              <a:r>
                <a:rPr lang="en-US" sz="3600">
                  <a:solidFill>
                    <a:srgbClr val="FFFFFF"/>
                  </a:solidFill>
                  <a:latin typeface="Ubuntu Bold"/>
                </a:rPr>
                <a:t>04.</a:t>
              </a:r>
            </a:p>
          </p:txBody>
        </p:sp>
        <p:sp>
          <p:nvSpPr>
            <p:cNvPr name="TextBox 23" id="23"/>
            <p:cNvSpPr txBox="true"/>
            <p:nvPr/>
          </p:nvSpPr>
          <p:spPr>
            <a:xfrm rot="0">
              <a:off x="1405638" y="118109"/>
              <a:ext cx="6317176" cy="1725084"/>
            </a:xfrm>
            <a:prstGeom prst="rect">
              <a:avLst/>
            </a:prstGeom>
          </p:spPr>
          <p:txBody>
            <a:bodyPr anchor="t" rtlCol="false" tIns="0" lIns="0" bIns="0" rIns="0">
              <a:spAutoFit/>
            </a:bodyPr>
            <a:lstStyle/>
            <a:p>
              <a:pPr algn="just">
                <a:lnSpc>
                  <a:spcPts val="3499"/>
                </a:lnSpc>
                <a:spcBef>
                  <a:spcPct val="0"/>
                </a:spcBef>
              </a:pPr>
              <a:r>
                <a:rPr lang="en-US" sz="2499">
                  <a:solidFill>
                    <a:srgbClr val="FFFFFF"/>
                  </a:solidFill>
                  <a:latin typeface="Ubuntu"/>
                </a:rPr>
                <a:t>Lebih efisien dan ekonomis karena waktu belajar tidak terstruktur</a:t>
              </a:r>
            </a:p>
          </p:txBody>
        </p:sp>
      </p:grpSp>
      <p:grpSp>
        <p:nvGrpSpPr>
          <p:cNvPr name="Group 24" id="24"/>
          <p:cNvGrpSpPr/>
          <p:nvPr/>
        </p:nvGrpSpPr>
        <p:grpSpPr>
          <a:xfrm rot="0">
            <a:off x="10744557" y="7543109"/>
            <a:ext cx="5792111" cy="2155826"/>
            <a:chOff x="0" y="0"/>
            <a:chExt cx="7722814" cy="2874434"/>
          </a:xfrm>
        </p:grpSpPr>
        <p:sp>
          <p:nvSpPr>
            <p:cNvPr name="TextBox 25" id="25"/>
            <p:cNvSpPr txBox="true"/>
            <p:nvPr/>
          </p:nvSpPr>
          <p:spPr>
            <a:xfrm rot="0">
              <a:off x="1405638" y="-19050"/>
              <a:ext cx="6317176" cy="2893484"/>
            </a:xfrm>
            <a:prstGeom prst="rect">
              <a:avLst/>
            </a:prstGeom>
          </p:spPr>
          <p:txBody>
            <a:bodyPr anchor="t" rtlCol="false" tIns="0" lIns="0" bIns="0" rIns="0">
              <a:spAutoFit/>
            </a:bodyPr>
            <a:lstStyle/>
            <a:p>
              <a:pPr algn="just">
                <a:lnSpc>
                  <a:spcPts val="3499"/>
                </a:lnSpc>
                <a:spcBef>
                  <a:spcPct val="0"/>
                </a:spcBef>
              </a:pPr>
              <a:r>
                <a:rPr lang="en-US" sz="2499">
                  <a:solidFill>
                    <a:srgbClr val="FFFFFF"/>
                  </a:solidFill>
                  <a:latin typeface="Ubuntu"/>
                </a:rPr>
                <a:t>Pengembangan kurikulum yang didasarkan pada kebutuhan lapangan, sehingga tidak sama dengan kurikulum lembaga pendidikan formal lainnya</a:t>
              </a:r>
            </a:p>
          </p:txBody>
        </p:sp>
        <p:sp>
          <p:nvSpPr>
            <p:cNvPr name="TextBox 26" id="26"/>
            <p:cNvSpPr txBox="true"/>
            <p:nvPr/>
          </p:nvSpPr>
          <p:spPr>
            <a:xfrm rot="0">
              <a:off x="0" y="-95250"/>
              <a:ext cx="1222392" cy="824230"/>
            </a:xfrm>
            <a:prstGeom prst="rect">
              <a:avLst/>
            </a:prstGeom>
          </p:spPr>
          <p:txBody>
            <a:bodyPr anchor="t" rtlCol="false" tIns="0" lIns="0" bIns="0" rIns="0">
              <a:spAutoFit/>
            </a:bodyPr>
            <a:lstStyle/>
            <a:p>
              <a:pPr>
                <a:lnSpc>
                  <a:spcPts val="5040"/>
                </a:lnSpc>
                <a:spcBef>
                  <a:spcPct val="0"/>
                </a:spcBef>
              </a:pPr>
              <a:r>
                <a:rPr lang="en-US" sz="3600">
                  <a:solidFill>
                    <a:srgbClr val="FFFFFF"/>
                  </a:solidFill>
                  <a:latin typeface="Ubuntu Bold"/>
                </a:rPr>
                <a:t>05.</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grpSp>
        <p:nvGrpSpPr>
          <p:cNvPr name="Group 2" id="2"/>
          <p:cNvGrpSpPr/>
          <p:nvPr/>
        </p:nvGrpSpPr>
        <p:grpSpPr>
          <a:xfrm rot="0">
            <a:off x="1028700" y="-215458"/>
            <a:ext cx="7789826" cy="9654058"/>
            <a:chOff x="0" y="0"/>
            <a:chExt cx="2635077" cy="3265694"/>
          </a:xfrm>
        </p:grpSpPr>
        <p:sp>
          <p:nvSpPr>
            <p:cNvPr name="Freeform 3" id="3"/>
            <p:cNvSpPr/>
            <p:nvPr/>
          </p:nvSpPr>
          <p:spPr>
            <a:xfrm flipH="false" flipV="false" rot="0">
              <a:off x="0" y="0"/>
              <a:ext cx="2635077" cy="3265694"/>
            </a:xfrm>
            <a:custGeom>
              <a:avLst/>
              <a:gdLst/>
              <a:ahLst/>
              <a:cxnLst/>
              <a:rect r="r" b="b" t="t" l="l"/>
              <a:pathLst>
                <a:path h="3265694" w="2635077">
                  <a:moveTo>
                    <a:pt x="2510617" y="3265694"/>
                  </a:moveTo>
                  <a:lnTo>
                    <a:pt x="124460" y="3265694"/>
                  </a:lnTo>
                  <a:cubicBezTo>
                    <a:pt x="55880" y="3265694"/>
                    <a:pt x="0" y="3209814"/>
                    <a:pt x="0" y="3141234"/>
                  </a:cubicBezTo>
                  <a:lnTo>
                    <a:pt x="0" y="124460"/>
                  </a:lnTo>
                  <a:cubicBezTo>
                    <a:pt x="0" y="55880"/>
                    <a:pt x="55880" y="0"/>
                    <a:pt x="124460" y="0"/>
                  </a:cubicBezTo>
                  <a:lnTo>
                    <a:pt x="2510617" y="0"/>
                  </a:lnTo>
                  <a:cubicBezTo>
                    <a:pt x="2579197" y="0"/>
                    <a:pt x="2635077" y="55880"/>
                    <a:pt x="2635077" y="124460"/>
                  </a:cubicBezTo>
                  <a:lnTo>
                    <a:pt x="2635077" y="3141234"/>
                  </a:lnTo>
                  <a:cubicBezTo>
                    <a:pt x="2635077" y="3209814"/>
                    <a:pt x="2579197" y="3265694"/>
                    <a:pt x="2510617" y="3265694"/>
                  </a:cubicBezTo>
                  <a:close/>
                </a:path>
              </a:pathLst>
            </a:custGeom>
            <a:solidFill>
              <a:srgbClr val="F5AA1B"/>
            </a:solidFill>
          </p:spPr>
        </p:sp>
      </p:grpSp>
      <p:sp>
        <p:nvSpPr>
          <p:cNvPr name="Freeform 4" id="4"/>
          <p:cNvSpPr/>
          <p:nvPr/>
        </p:nvSpPr>
        <p:spPr>
          <a:xfrm flipH="false" flipV="false" rot="0">
            <a:off x="-740043" y="6934693"/>
            <a:ext cx="4260279" cy="3352307"/>
          </a:xfrm>
          <a:custGeom>
            <a:avLst/>
            <a:gdLst/>
            <a:ahLst/>
            <a:cxnLst/>
            <a:rect r="r" b="b" t="t" l="l"/>
            <a:pathLst>
              <a:path h="3352307" w="4260279">
                <a:moveTo>
                  <a:pt x="0" y="0"/>
                </a:moveTo>
                <a:lnTo>
                  <a:pt x="4260279" y="0"/>
                </a:lnTo>
                <a:lnTo>
                  <a:pt x="4260279" y="3352307"/>
                </a:lnTo>
                <a:lnTo>
                  <a:pt x="0" y="33523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pic>
        <p:nvPicPr>
          <p:cNvPr name="Picture 5" id="5"/>
          <p:cNvPicPr>
            <a:picLocks noChangeAspect="true"/>
          </p:cNvPicPr>
          <p:nvPr/>
        </p:nvPicPr>
        <p:blipFill>
          <a:blip r:embed="rId4"/>
          <a:srcRect l="0" t="0" r="0" b="0"/>
          <a:stretch>
            <a:fillRect/>
          </a:stretch>
        </p:blipFill>
        <p:spPr>
          <a:xfrm flipH="false" flipV="false" rot="0">
            <a:off x="7998393" y="346917"/>
            <a:ext cx="952600" cy="952600"/>
          </a:xfrm>
          <a:prstGeom prst="rect">
            <a:avLst/>
          </a:prstGeom>
        </p:spPr>
      </p:pic>
      <p:pic>
        <p:nvPicPr>
          <p:cNvPr name="Picture 6" id="6"/>
          <p:cNvPicPr>
            <a:picLocks noChangeAspect="true"/>
          </p:cNvPicPr>
          <p:nvPr/>
        </p:nvPicPr>
        <p:blipFill>
          <a:blip r:embed="rId4"/>
          <a:srcRect l="0" t="0" r="0" b="0"/>
          <a:stretch>
            <a:fillRect/>
          </a:stretch>
        </p:blipFill>
        <p:spPr>
          <a:xfrm flipH="false" flipV="false" rot="0">
            <a:off x="8565964" y="1299518"/>
            <a:ext cx="479596" cy="479596"/>
          </a:xfrm>
          <a:prstGeom prst="rect">
            <a:avLst/>
          </a:prstGeom>
        </p:spPr>
      </p:pic>
      <p:pic>
        <p:nvPicPr>
          <p:cNvPr name="Picture 7" id="7"/>
          <p:cNvPicPr>
            <a:picLocks noChangeAspect="true"/>
          </p:cNvPicPr>
          <p:nvPr/>
        </p:nvPicPr>
        <p:blipFill>
          <a:blip r:embed="rId4"/>
          <a:srcRect l="0" t="0" r="0" b="0"/>
          <a:stretch>
            <a:fillRect/>
          </a:stretch>
        </p:blipFill>
        <p:spPr>
          <a:xfrm flipH="false" flipV="false" rot="0">
            <a:off x="7953018" y="1299518"/>
            <a:ext cx="479596" cy="479596"/>
          </a:xfrm>
          <a:prstGeom prst="rect">
            <a:avLst/>
          </a:prstGeom>
        </p:spPr>
      </p:pic>
      <p:grpSp>
        <p:nvGrpSpPr>
          <p:cNvPr name="Group 8" id="8"/>
          <p:cNvGrpSpPr/>
          <p:nvPr/>
        </p:nvGrpSpPr>
        <p:grpSpPr>
          <a:xfrm rot="0">
            <a:off x="2027558" y="1019175"/>
            <a:ext cx="5792111" cy="1689101"/>
            <a:chOff x="0" y="0"/>
            <a:chExt cx="7722814" cy="2252134"/>
          </a:xfrm>
        </p:grpSpPr>
        <p:sp>
          <p:nvSpPr>
            <p:cNvPr name="TextBox 9" id="9"/>
            <p:cNvSpPr txBox="true"/>
            <p:nvPr/>
          </p:nvSpPr>
          <p:spPr>
            <a:xfrm rot="0">
              <a:off x="1405638" y="-57150"/>
              <a:ext cx="6317176" cy="2309284"/>
            </a:xfrm>
            <a:prstGeom prst="rect">
              <a:avLst/>
            </a:prstGeom>
          </p:spPr>
          <p:txBody>
            <a:bodyPr anchor="t" rtlCol="false" tIns="0" lIns="0" bIns="0" rIns="0">
              <a:spAutoFit/>
            </a:bodyPr>
            <a:lstStyle/>
            <a:p>
              <a:pPr algn="just">
                <a:lnSpc>
                  <a:spcPts val="3499"/>
                </a:lnSpc>
                <a:spcBef>
                  <a:spcPct val="0"/>
                </a:spcBef>
              </a:pPr>
              <a:r>
                <a:rPr lang="en-US" sz="2499">
                  <a:solidFill>
                    <a:srgbClr val="FFFFFF"/>
                  </a:solidFill>
                  <a:latin typeface="Ubuntu"/>
                </a:rPr>
                <a:t>Persiapan dan perencanaan program membutuhkan waktu dan pembiayaan yang cukup banyak</a:t>
              </a:r>
            </a:p>
          </p:txBody>
        </p:sp>
        <p:sp>
          <p:nvSpPr>
            <p:cNvPr name="TextBox 10" id="10"/>
            <p:cNvSpPr txBox="true"/>
            <p:nvPr/>
          </p:nvSpPr>
          <p:spPr>
            <a:xfrm rot="0">
              <a:off x="0" y="-95250"/>
              <a:ext cx="1222392" cy="824230"/>
            </a:xfrm>
            <a:prstGeom prst="rect">
              <a:avLst/>
            </a:prstGeom>
          </p:spPr>
          <p:txBody>
            <a:bodyPr anchor="t" rtlCol="false" tIns="0" lIns="0" bIns="0" rIns="0">
              <a:spAutoFit/>
            </a:bodyPr>
            <a:lstStyle/>
            <a:p>
              <a:pPr>
                <a:lnSpc>
                  <a:spcPts val="5040"/>
                </a:lnSpc>
                <a:spcBef>
                  <a:spcPct val="0"/>
                </a:spcBef>
              </a:pPr>
              <a:r>
                <a:rPr lang="en-US" sz="3600">
                  <a:solidFill>
                    <a:srgbClr val="FFFFFF"/>
                  </a:solidFill>
                  <a:latin typeface="Ubuntu Bold"/>
                </a:rPr>
                <a:t>01.</a:t>
              </a:r>
            </a:p>
          </p:txBody>
        </p:sp>
      </p:grpSp>
      <p:grpSp>
        <p:nvGrpSpPr>
          <p:cNvPr name="Group 11" id="11"/>
          <p:cNvGrpSpPr/>
          <p:nvPr/>
        </p:nvGrpSpPr>
        <p:grpSpPr>
          <a:xfrm rot="0">
            <a:off x="2027558" y="3265417"/>
            <a:ext cx="5792111" cy="2565401"/>
            <a:chOff x="0" y="0"/>
            <a:chExt cx="7722814" cy="3420534"/>
          </a:xfrm>
        </p:grpSpPr>
        <p:sp>
          <p:nvSpPr>
            <p:cNvPr name="TextBox 12" id="12"/>
            <p:cNvSpPr txBox="true"/>
            <p:nvPr/>
          </p:nvSpPr>
          <p:spPr>
            <a:xfrm rot="0">
              <a:off x="1405638" y="-57150"/>
              <a:ext cx="6317176" cy="3477684"/>
            </a:xfrm>
            <a:prstGeom prst="rect">
              <a:avLst/>
            </a:prstGeom>
          </p:spPr>
          <p:txBody>
            <a:bodyPr anchor="t" rtlCol="false" tIns="0" lIns="0" bIns="0" rIns="0">
              <a:spAutoFit/>
            </a:bodyPr>
            <a:lstStyle/>
            <a:p>
              <a:pPr algn="just">
                <a:lnSpc>
                  <a:spcPts val="3499"/>
                </a:lnSpc>
                <a:spcBef>
                  <a:spcPct val="0"/>
                </a:spcBef>
              </a:pPr>
              <a:r>
                <a:rPr lang="en-US" sz="2499">
                  <a:solidFill>
                    <a:srgbClr val="FFFFFF"/>
                  </a:solidFill>
                  <a:latin typeface="Ubuntu"/>
                </a:rPr>
                <a:t>Peserta didik tidak dapat berinteraksi dan berkomunikasi langsung dengan pendidik, seperti meminta penejelasan yang kurang dimengerti secara mudah dan cepat</a:t>
              </a:r>
            </a:p>
          </p:txBody>
        </p:sp>
        <p:sp>
          <p:nvSpPr>
            <p:cNvPr name="TextBox 13" id="13"/>
            <p:cNvSpPr txBox="true"/>
            <p:nvPr/>
          </p:nvSpPr>
          <p:spPr>
            <a:xfrm rot="0">
              <a:off x="0" y="-95250"/>
              <a:ext cx="1222392" cy="824230"/>
            </a:xfrm>
            <a:prstGeom prst="rect">
              <a:avLst/>
            </a:prstGeom>
          </p:spPr>
          <p:txBody>
            <a:bodyPr anchor="t" rtlCol="false" tIns="0" lIns="0" bIns="0" rIns="0">
              <a:spAutoFit/>
            </a:bodyPr>
            <a:lstStyle/>
            <a:p>
              <a:pPr>
                <a:lnSpc>
                  <a:spcPts val="5040"/>
                </a:lnSpc>
                <a:spcBef>
                  <a:spcPct val="0"/>
                </a:spcBef>
              </a:pPr>
              <a:r>
                <a:rPr lang="en-US" sz="3600">
                  <a:solidFill>
                    <a:srgbClr val="FFFFFF"/>
                  </a:solidFill>
                  <a:latin typeface="Ubuntu Bold"/>
                </a:rPr>
                <a:t>02.</a:t>
              </a:r>
            </a:p>
          </p:txBody>
        </p:sp>
      </p:grpSp>
      <p:grpSp>
        <p:nvGrpSpPr>
          <p:cNvPr name="Group 14" id="14"/>
          <p:cNvGrpSpPr/>
          <p:nvPr/>
        </p:nvGrpSpPr>
        <p:grpSpPr>
          <a:xfrm rot="0">
            <a:off x="2027558" y="6387958"/>
            <a:ext cx="5792111" cy="2619693"/>
            <a:chOff x="0" y="0"/>
            <a:chExt cx="7722814" cy="3492924"/>
          </a:xfrm>
        </p:grpSpPr>
        <p:sp>
          <p:nvSpPr>
            <p:cNvPr name="TextBox 15" id="15"/>
            <p:cNvSpPr txBox="true"/>
            <p:nvPr/>
          </p:nvSpPr>
          <p:spPr>
            <a:xfrm rot="0">
              <a:off x="1405638" y="15240"/>
              <a:ext cx="6317176" cy="3477684"/>
            </a:xfrm>
            <a:prstGeom prst="rect">
              <a:avLst/>
            </a:prstGeom>
          </p:spPr>
          <p:txBody>
            <a:bodyPr anchor="t" rtlCol="false" tIns="0" lIns="0" bIns="0" rIns="0">
              <a:spAutoFit/>
            </a:bodyPr>
            <a:lstStyle/>
            <a:p>
              <a:pPr algn="just">
                <a:lnSpc>
                  <a:spcPts val="3499"/>
                </a:lnSpc>
              </a:pPr>
              <a:r>
                <a:rPr lang="en-US" sz="2499">
                  <a:solidFill>
                    <a:srgbClr val="FFFFFF"/>
                  </a:solidFill>
                  <a:latin typeface="Ubuntu"/>
                </a:rPr>
                <a:t>Modul disusun secara umum yang memungkinkan bahan yang disajikan kurang relevan dan sulit dipahami oleh peserta didik.</a:t>
              </a:r>
            </a:p>
            <a:p>
              <a:pPr algn="just">
                <a:lnSpc>
                  <a:spcPts val="3499"/>
                </a:lnSpc>
                <a:spcBef>
                  <a:spcPct val="0"/>
                </a:spcBef>
              </a:pPr>
            </a:p>
          </p:txBody>
        </p:sp>
        <p:sp>
          <p:nvSpPr>
            <p:cNvPr name="TextBox 16" id="16"/>
            <p:cNvSpPr txBox="true"/>
            <p:nvPr/>
          </p:nvSpPr>
          <p:spPr>
            <a:xfrm rot="0">
              <a:off x="0" y="-95250"/>
              <a:ext cx="1222392" cy="824230"/>
            </a:xfrm>
            <a:prstGeom prst="rect">
              <a:avLst/>
            </a:prstGeom>
          </p:spPr>
          <p:txBody>
            <a:bodyPr anchor="t" rtlCol="false" tIns="0" lIns="0" bIns="0" rIns="0">
              <a:spAutoFit/>
            </a:bodyPr>
            <a:lstStyle/>
            <a:p>
              <a:pPr>
                <a:lnSpc>
                  <a:spcPts val="5040"/>
                </a:lnSpc>
                <a:spcBef>
                  <a:spcPct val="0"/>
                </a:spcBef>
              </a:pPr>
              <a:r>
                <a:rPr lang="en-US" sz="3600">
                  <a:solidFill>
                    <a:srgbClr val="FFFFFF"/>
                  </a:solidFill>
                  <a:latin typeface="Ubuntu Bold"/>
                </a:rPr>
                <a:t>03.</a:t>
              </a:r>
            </a:p>
          </p:txBody>
        </p:sp>
      </p:grpSp>
      <p:grpSp>
        <p:nvGrpSpPr>
          <p:cNvPr name="Group 17" id="17"/>
          <p:cNvGrpSpPr>
            <a:grpSpLocks noChangeAspect="true"/>
          </p:cNvGrpSpPr>
          <p:nvPr/>
        </p:nvGrpSpPr>
        <p:grpSpPr>
          <a:xfrm rot="0">
            <a:off x="8950993" y="4885305"/>
            <a:ext cx="1261700" cy="1261700"/>
            <a:chOff x="0" y="0"/>
            <a:chExt cx="2787650" cy="2787650"/>
          </a:xfrm>
        </p:grpSpPr>
        <p:sp>
          <p:nvSpPr>
            <p:cNvPr name="Freeform 18" id="18"/>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19" id="19"/>
          <p:cNvGrpSpPr>
            <a:grpSpLocks noChangeAspect="true"/>
          </p:cNvGrpSpPr>
          <p:nvPr/>
        </p:nvGrpSpPr>
        <p:grpSpPr>
          <a:xfrm rot="0">
            <a:off x="16341507" y="3833822"/>
            <a:ext cx="573886" cy="573886"/>
            <a:chOff x="0" y="0"/>
            <a:chExt cx="2787650" cy="2787650"/>
          </a:xfrm>
        </p:grpSpPr>
        <p:sp>
          <p:nvSpPr>
            <p:cNvPr name="Freeform 20" id="20"/>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sp>
        <p:nvSpPr>
          <p:cNvPr name="TextBox 21" id="21"/>
          <p:cNvSpPr txBox="true"/>
          <p:nvPr/>
        </p:nvSpPr>
        <p:spPr>
          <a:xfrm rot="0">
            <a:off x="9788510" y="785118"/>
            <a:ext cx="7946899" cy="3324225"/>
          </a:xfrm>
          <a:prstGeom prst="rect">
            <a:avLst/>
          </a:prstGeom>
        </p:spPr>
        <p:txBody>
          <a:bodyPr anchor="t" rtlCol="false" tIns="0" lIns="0" bIns="0" rIns="0">
            <a:spAutoFit/>
          </a:bodyPr>
          <a:lstStyle/>
          <a:p>
            <a:pPr>
              <a:lnSpc>
                <a:spcPts val="8549"/>
              </a:lnSpc>
            </a:pPr>
            <a:r>
              <a:rPr lang="en-US" sz="7499">
                <a:solidFill>
                  <a:srgbClr val="263356"/>
                </a:solidFill>
                <a:latin typeface="Cubao Narrow"/>
              </a:rPr>
              <a:t>kekurangan pembelajaran jarak jauh</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4814040"/>
            <a:ext cx="5584653" cy="5472960"/>
          </a:xfrm>
          <a:custGeom>
            <a:avLst/>
            <a:gdLst/>
            <a:ahLst/>
            <a:cxnLst/>
            <a:rect r="r" b="b" t="t" l="l"/>
            <a:pathLst>
              <a:path h="5472960" w="5584653">
                <a:moveTo>
                  <a:pt x="0" y="0"/>
                </a:moveTo>
                <a:lnTo>
                  <a:pt x="5584653" y="0"/>
                </a:lnTo>
                <a:lnTo>
                  <a:pt x="5584653" y="5472960"/>
                </a:lnTo>
                <a:lnTo>
                  <a:pt x="0" y="54729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003806" y="-445216"/>
            <a:ext cx="11862470" cy="7497391"/>
            <a:chOff x="0" y="0"/>
            <a:chExt cx="2455424" cy="1551892"/>
          </a:xfrm>
        </p:grpSpPr>
        <p:sp>
          <p:nvSpPr>
            <p:cNvPr name="Freeform 4" id="4"/>
            <p:cNvSpPr/>
            <p:nvPr/>
          </p:nvSpPr>
          <p:spPr>
            <a:xfrm flipH="false" flipV="false" rot="0">
              <a:off x="0" y="0"/>
              <a:ext cx="2455424" cy="1551892"/>
            </a:xfrm>
            <a:custGeom>
              <a:avLst/>
              <a:gdLst/>
              <a:ahLst/>
              <a:cxnLst/>
              <a:rect r="r" b="b" t="t" l="l"/>
              <a:pathLst>
                <a:path h="1551892" w="2455424">
                  <a:moveTo>
                    <a:pt x="2330964" y="1551892"/>
                  </a:moveTo>
                  <a:lnTo>
                    <a:pt x="124460" y="1551892"/>
                  </a:lnTo>
                  <a:cubicBezTo>
                    <a:pt x="55880" y="1551892"/>
                    <a:pt x="0" y="1496012"/>
                    <a:pt x="0" y="1427432"/>
                  </a:cubicBezTo>
                  <a:lnTo>
                    <a:pt x="0" y="124460"/>
                  </a:lnTo>
                  <a:cubicBezTo>
                    <a:pt x="0" y="55880"/>
                    <a:pt x="55880" y="0"/>
                    <a:pt x="124460" y="0"/>
                  </a:cubicBezTo>
                  <a:lnTo>
                    <a:pt x="2330964" y="0"/>
                  </a:lnTo>
                  <a:cubicBezTo>
                    <a:pt x="2399544" y="0"/>
                    <a:pt x="2455424" y="55880"/>
                    <a:pt x="2455424" y="124460"/>
                  </a:cubicBezTo>
                  <a:lnTo>
                    <a:pt x="2455424" y="1427432"/>
                  </a:lnTo>
                  <a:cubicBezTo>
                    <a:pt x="2455424" y="1496012"/>
                    <a:pt x="2399544" y="1551892"/>
                    <a:pt x="2330964" y="1551892"/>
                  </a:cubicBezTo>
                  <a:close/>
                </a:path>
              </a:pathLst>
            </a:custGeom>
            <a:solidFill>
              <a:srgbClr val="F5AA1B"/>
            </a:solidFill>
          </p:spPr>
        </p:sp>
      </p:grpSp>
      <p:sp>
        <p:nvSpPr>
          <p:cNvPr name="TextBox 5" id="5"/>
          <p:cNvSpPr txBox="true"/>
          <p:nvPr/>
        </p:nvSpPr>
        <p:spPr>
          <a:xfrm rot="0">
            <a:off x="8168948" y="342900"/>
            <a:ext cx="9920956" cy="4416727"/>
          </a:xfrm>
          <a:prstGeom prst="rect">
            <a:avLst/>
          </a:prstGeom>
        </p:spPr>
        <p:txBody>
          <a:bodyPr anchor="t" rtlCol="false" tIns="0" lIns="0" bIns="0" rIns="0">
            <a:spAutoFit/>
          </a:bodyPr>
          <a:lstStyle/>
          <a:p>
            <a:pPr>
              <a:lnSpc>
                <a:spcPts val="34349"/>
              </a:lnSpc>
              <a:spcBef>
                <a:spcPct val="0"/>
              </a:spcBef>
            </a:pPr>
            <a:r>
              <a:rPr lang="en-US" sz="24535">
                <a:solidFill>
                  <a:srgbClr val="FFFBEB"/>
                </a:solidFill>
                <a:latin typeface="Cubao Narrow"/>
              </a:rPr>
              <a:t>terima</a:t>
            </a:r>
          </a:p>
        </p:txBody>
      </p:sp>
      <p:sp>
        <p:nvSpPr>
          <p:cNvPr name="TextBox 6" id="6"/>
          <p:cNvSpPr txBox="true"/>
          <p:nvPr/>
        </p:nvSpPr>
        <p:spPr>
          <a:xfrm rot="0">
            <a:off x="8168948" y="3607201"/>
            <a:ext cx="9920956" cy="2560515"/>
          </a:xfrm>
          <a:prstGeom prst="rect">
            <a:avLst/>
          </a:prstGeom>
        </p:spPr>
        <p:txBody>
          <a:bodyPr anchor="t" rtlCol="false" tIns="0" lIns="0" bIns="0" rIns="0">
            <a:spAutoFit/>
          </a:bodyPr>
          <a:lstStyle/>
          <a:p>
            <a:pPr>
              <a:lnSpc>
                <a:spcPts val="19890"/>
              </a:lnSpc>
              <a:spcBef>
                <a:spcPct val="0"/>
              </a:spcBef>
            </a:pPr>
            <a:r>
              <a:rPr lang="en-US" sz="14207">
                <a:solidFill>
                  <a:srgbClr val="FFFBEB"/>
                </a:solidFill>
                <a:latin typeface="Cubao Narrow"/>
              </a:rPr>
              <a:t>kasih</a:t>
            </a:r>
          </a:p>
        </p:txBody>
      </p:sp>
      <p:grpSp>
        <p:nvGrpSpPr>
          <p:cNvPr name="Group 7" id="7"/>
          <p:cNvGrpSpPr>
            <a:grpSpLocks noChangeAspect="true"/>
          </p:cNvGrpSpPr>
          <p:nvPr/>
        </p:nvGrpSpPr>
        <p:grpSpPr>
          <a:xfrm rot="-5400000">
            <a:off x="-717602" y="-717602"/>
            <a:ext cx="3492604" cy="3492604"/>
            <a:chOff x="0" y="0"/>
            <a:chExt cx="2787650" cy="2787650"/>
          </a:xfrm>
        </p:grpSpPr>
        <p:sp>
          <p:nvSpPr>
            <p:cNvPr name="Freeform 8" id="8"/>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9" id="9"/>
          <p:cNvGrpSpPr>
            <a:grpSpLocks noChangeAspect="true"/>
          </p:cNvGrpSpPr>
          <p:nvPr/>
        </p:nvGrpSpPr>
        <p:grpSpPr>
          <a:xfrm rot="0">
            <a:off x="3014140" y="2894163"/>
            <a:ext cx="806886" cy="806886"/>
            <a:chOff x="0" y="0"/>
            <a:chExt cx="2787650" cy="2787650"/>
          </a:xfrm>
        </p:grpSpPr>
        <p:sp>
          <p:nvSpPr>
            <p:cNvPr name="Freeform 10" id="10"/>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11" id="11"/>
          <p:cNvGrpSpPr>
            <a:grpSpLocks noChangeAspect="true"/>
          </p:cNvGrpSpPr>
          <p:nvPr/>
        </p:nvGrpSpPr>
        <p:grpSpPr>
          <a:xfrm rot="0">
            <a:off x="5483719" y="3488293"/>
            <a:ext cx="425513" cy="425513"/>
            <a:chOff x="0" y="0"/>
            <a:chExt cx="2787650" cy="2787650"/>
          </a:xfrm>
        </p:grpSpPr>
        <p:sp>
          <p:nvSpPr>
            <p:cNvPr name="Freeform 12" id="12"/>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13" id="13"/>
          <p:cNvGrpSpPr>
            <a:grpSpLocks noChangeAspect="true"/>
          </p:cNvGrpSpPr>
          <p:nvPr/>
        </p:nvGrpSpPr>
        <p:grpSpPr>
          <a:xfrm rot="-5400000">
            <a:off x="17259300" y="9258300"/>
            <a:ext cx="1661209" cy="1661209"/>
            <a:chOff x="0" y="0"/>
            <a:chExt cx="2787650" cy="2787650"/>
          </a:xfrm>
        </p:grpSpPr>
        <p:sp>
          <p:nvSpPr>
            <p:cNvPr name="Freeform 14" id="14"/>
            <p:cNvSpPr/>
            <p:nvPr/>
          </p:nvSpPr>
          <p:spPr>
            <a:xfrm flipH="false" flipV="false" rot="0">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15" id="15"/>
          <p:cNvGrpSpPr/>
          <p:nvPr/>
        </p:nvGrpSpPr>
        <p:grpSpPr>
          <a:xfrm rot="0">
            <a:off x="2079003" y="1028700"/>
            <a:ext cx="4534350" cy="1517465"/>
            <a:chOff x="0" y="0"/>
            <a:chExt cx="6045800" cy="2023286"/>
          </a:xfrm>
        </p:grpSpPr>
        <p:sp>
          <p:nvSpPr>
            <p:cNvPr name="Freeform 16" id="16"/>
            <p:cNvSpPr/>
            <p:nvPr/>
          </p:nvSpPr>
          <p:spPr>
            <a:xfrm flipH="false" flipV="false" rot="0">
              <a:off x="0" y="8504"/>
              <a:ext cx="2014782" cy="2014782"/>
            </a:xfrm>
            <a:custGeom>
              <a:avLst/>
              <a:gdLst/>
              <a:ahLst/>
              <a:cxnLst/>
              <a:rect r="r" b="b" t="t" l="l"/>
              <a:pathLst>
                <a:path h="2014782" w="2014782">
                  <a:moveTo>
                    <a:pt x="0" y="0"/>
                  </a:moveTo>
                  <a:lnTo>
                    <a:pt x="2014782" y="0"/>
                  </a:lnTo>
                  <a:lnTo>
                    <a:pt x="2014782" y="2014782"/>
                  </a:lnTo>
                  <a:lnTo>
                    <a:pt x="0" y="2014782"/>
                  </a:lnTo>
                  <a:lnTo>
                    <a:pt x="0" y="0"/>
                  </a:lnTo>
                  <a:close/>
                </a:path>
              </a:pathLst>
            </a:custGeom>
            <a:blipFill>
              <a:blip r:embed="rId4"/>
              <a:stretch>
                <a:fillRect l="0" t="0" r="0" b="0"/>
              </a:stretch>
            </a:blipFill>
          </p:spPr>
        </p:sp>
        <p:sp>
          <p:nvSpPr>
            <p:cNvPr name="Freeform 17" id="17"/>
            <p:cNvSpPr/>
            <p:nvPr/>
          </p:nvSpPr>
          <p:spPr>
            <a:xfrm flipH="false" flipV="false" rot="0">
              <a:off x="4158435" y="0"/>
              <a:ext cx="1887364" cy="1893281"/>
            </a:xfrm>
            <a:custGeom>
              <a:avLst/>
              <a:gdLst/>
              <a:ahLst/>
              <a:cxnLst/>
              <a:rect r="r" b="b" t="t" l="l"/>
              <a:pathLst>
                <a:path h="1893281" w="1887364">
                  <a:moveTo>
                    <a:pt x="0" y="0"/>
                  </a:moveTo>
                  <a:lnTo>
                    <a:pt x="1887365" y="0"/>
                  </a:lnTo>
                  <a:lnTo>
                    <a:pt x="1887365" y="1893281"/>
                  </a:lnTo>
                  <a:lnTo>
                    <a:pt x="0" y="1893281"/>
                  </a:lnTo>
                  <a:lnTo>
                    <a:pt x="0" y="0"/>
                  </a:lnTo>
                  <a:close/>
                </a:path>
              </a:pathLst>
            </a:custGeom>
            <a:blipFill>
              <a:blip r:embed="rId5"/>
              <a:stretch>
                <a:fillRect l="0" t="0" r="0" b="0"/>
              </a:stretch>
            </a:blipFill>
          </p:spPr>
        </p:sp>
        <p:sp>
          <p:nvSpPr>
            <p:cNvPr name="Freeform 18" id="18"/>
            <p:cNvSpPr/>
            <p:nvPr/>
          </p:nvSpPr>
          <p:spPr>
            <a:xfrm flipH="false" flipV="false" rot="0">
              <a:off x="2078677" y="0"/>
              <a:ext cx="1909148" cy="1886477"/>
            </a:xfrm>
            <a:custGeom>
              <a:avLst/>
              <a:gdLst/>
              <a:ahLst/>
              <a:cxnLst/>
              <a:rect r="r" b="b" t="t" l="l"/>
              <a:pathLst>
                <a:path h="1886477" w="1909148">
                  <a:moveTo>
                    <a:pt x="0" y="0"/>
                  </a:moveTo>
                  <a:lnTo>
                    <a:pt x="1909148" y="0"/>
                  </a:lnTo>
                  <a:lnTo>
                    <a:pt x="1909148" y="1886477"/>
                  </a:lnTo>
                  <a:lnTo>
                    <a:pt x="0" y="1886477"/>
                  </a:lnTo>
                  <a:lnTo>
                    <a:pt x="0" y="0"/>
                  </a:lnTo>
                  <a:close/>
                </a:path>
              </a:pathLst>
            </a:custGeom>
            <a:blipFill>
              <a:blip r:embed="rId6"/>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DAFuwpWBDzM</dc:identifier>
  <dcterms:modified xsi:type="dcterms:W3CDTF">2011-08-01T06:04:30Z</dcterms:modified>
  <cp:revision>1</cp:revision>
  <dc:title>Colorful Illustrated Digital Startup Presentation</dc:title>
</cp:coreProperties>
</file>