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77" r:id="rId5"/>
    <p:sldId id="278" r:id="rId6"/>
    <p:sldId id="279" r:id="rId7"/>
    <p:sldId id="280" r:id="rId8"/>
    <p:sldId id="282" r:id="rId9"/>
    <p:sldId id="281" r:id="rId10"/>
    <p:sldId id="260" r:id="rId11"/>
    <p:sldId id="271" r:id="rId12"/>
    <p:sldId id="257" r:id="rId13"/>
    <p:sldId id="262" r:id="rId14"/>
    <p:sldId id="264" r:id="rId15"/>
    <p:sldId id="263" r:id="rId16"/>
    <p:sldId id="265" r:id="rId17"/>
    <p:sldId id="266" r:id="rId18"/>
    <p:sldId id="267" r:id="rId19"/>
    <p:sldId id="270" r:id="rId20"/>
    <p:sldId id="268" r:id="rId21"/>
    <p:sldId id="269" r:id="rId22"/>
    <p:sldId id="272" r:id="rId23"/>
    <p:sldId id="273" r:id="rId24"/>
    <p:sldId id="274" r:id="rId25"/>
    <p:sldId id="275" r:id="rId26"/>
    <p:sldId id="276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5B2CAE-56D7-4496-8B34-B3D524B3D19B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16614C-1FD1-44EE-AD41-0C43BAACDF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83820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PRAKTIK PEKERJAN SOSIAL DI RUMAH SAKIT 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3914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Puspitasari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Nurul</a:t>
            </a:r>
            <a:r>
              <a:rPr lang="en-US" dirty="0" smtClean="0">
                <a:solidFill>
                  <a:schemeClr val="bg1"/>
                </a:solidFill>
              </a:rPr>
              <a:t> D P, </a:t>
            </a:r>
            <a:r>
              <a:rPr lang="en-US" dirty="0" err="1" smtClean="0">
                <a:solidFill>
                  <a:schemeClr val="bg1"/>
                </a:solidFill>
              </a:rPr>
              <a:t>S.Tr.Sos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Sp.P.S.P.D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7" t="17351" r="37341" b="8269"/>
          <a:stretch/>
        </p:blipFill>
        <p:spPr bwMode="auto">
          <a:xfrm>
            <a:off x="5791200" y="3352800"/>
            <a:ext cx="256123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dipekerjakan</a:t>
            </a:r>
            <a:r>
              <a:rPr lang="en-US" sz="2400" dirty="0"/>
              <a:t> di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akut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subakut</a:t>
            </a:r>
            <a:r>
              <a:rPr lang="en-US" sz="2400" dirty="0"/>
              <a:t>, </a:t>
            </a:r>
            <a:r>
              <a:rPr lang="en-US" sz="2400" dirty="0" smtClean="0"/>
              <a:t>metropolitan</a:t>
            </a:r>
            <a:r>
              <a:rPr lang="en-US" sz="2400" dirty="0"/>
              <a:t>, regional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pedesaan</a:t>
            </a:r>
            <a:r>
              <a:rPr lang="en-US" sz="2400" dirty="0" smtClean="0"/>
              <a:t>.</a:t>
            </a:r>
          </a:p>
          <a:p>
            <a:pPr marL="118872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, orang </a:t>
            </a:r>
            <a:r>
              <a:rPr lang="en-US" sz="2400" dirty="0" err="1"/>
              <a:t>dewasa</a:t>
            </a:r>
            <a:r>
              <a:rPr lang="en-US" sz="2400" dirty="0"/>
              <a:t>,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di </a:t>
            </a:r>
            <a:r>
              <a:rPr lang="en-US" sz="2400" dirty="0" err="1"/>
              <a:t>berbagai</a:t>
            </a:r>
            <a:r>
              <a:rPr lang="en-US" sz="2400" dirty="0"/>
              <a:t> unit </a:t>
            </a:r>
            <a:r>
              <a:rPr lang="en-US" sz="2400" dirty="0" err="1"/>
              <a:t>dan</a:t>
            </a:r>
            <a:r>
              <a:rPr lang="en-US" sz="2400" dirty="0"/>
              <a:t> area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73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5998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27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stadium </a:t>
            </a:r>
            <a:r>
              <a:rPr lang="en-US" sz="2400" dirty="0" err="1"/>
              <a:t>akhir</a:t>
            </a:r>
            <a:r>
              <a:rPr lang="en-US" sz="2400" dirty="0"/>
              <a:t> (ESRD)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kronis</a:t>
            </a:r>
            <a:r>
              <a:rPr lang="en-US" sz="2400" dirty="0"/>
              <a:t> yang </a:t>
            </a:r>
            <a:r>
              <a:rPr lang="en-US" sz="2400" dirty="0" err="1"/>
              <a:t>mengancam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 di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berhenti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: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mengeluarkan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, </a:t>
            </a:r>
            <a:r>
              <a:rPr lang="en-US" sz="2400" dirty="0" err="1"/>
              <a:t>memusatkan</a:t>
            </a:r>
            <a:r>
              <a:rPr lang="en-US" sz="2400" dirty="0"/>
              <a:t> </a:t>
            </a:r>
            <a:r>
              <a:rPr lang="en-US" sz="2400" dirty="0" err="1"/>
              <a:t>urin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elektrolit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yang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err="1"/>
              <a:t>kepalan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orang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beratnya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sepertiga</a:t>
            </a:r>
            <a:r>
              <a:rPr lang="en-US" sz="2400" dirty="0"/>
              <a:t> </a:t>
            </a:r>
            <a:r>
              <a:rPr lang="en-US" sz="2400" dirty="0" err="1"/>
              <a:t>pon</a:t>
            </a:r>
            <a:r>
              <a:rPr lang="en-US" sz="2400" dirty="0"/>
              <a:t>. Organ-organ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di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tulang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agar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,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merah</a:t>
            </a:r>
            <a:r>
              <a:rPr lang="en-US" sz="2400" dirty="0"/>
              <a:t>,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kimiawi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cairan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94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normal,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mengalir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menyaring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limbah</a:t>
            </a:r>
            <a:r>
              <a:rPr lang="en-US" sz="2400" dirty="0"/>
              <a:t> yang </a:t>
            </a:r>
            <a:r>
              <a:rPr lang="en-US" sz="2400" dirty="0" err="1"/>
              <a:t>dikeluarkan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urin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 smtClean="0"/>
              <a:t>memadai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menjalani</a:t>
            </a:r>
            <a:r>
              <a:rPr lang="en-US" sz="2400" dirty="0"/>
              <a:t> </a:t>
            </a:r>
            <a:r>
              <a:rPr lang="en-US" sz="2400" dirty="0" err="1" smtClean="0"/>
              <a:t>transplantasi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mengembalikan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yang </a:t>
            </a:r>
            <a:r>
              <a:rPr lang="en-US" sz="2400" dirty="0" err="1"/>
              <a:t>gagal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ESRD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trauma yang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r>
              <a:rPr lang="en-US" sz="2400" dirty="0"/>
              <a:t>. </a:t>
            </a:r>
            <a:r>
              <a:rPr lang="en-US" sz="2400" dirty="0" err="1"/>
              <a:t>Meski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,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yang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90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/>
              <a:t>krisis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kali </a:t>
            </a:r>
            <a:r>
              <a:rPr lang="en-US" sz="2400" dirty="0" err="1"/>
              <a:t>menyadari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,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/>
              <a:t>diagnosis,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smtClean="0"/>
              <a:t>stress, </a:t>
            </a:r>
            <a:r>
              <a:rPr lang="en-US" sz="2400" dirty="0" err="1"/>
              <a:t>kecemasan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ketakutan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terungkap</a:t>
            </a:r>
            <a:r>
              <a:rPr lang="en-US" sz="2400" dirty="0"/>
              <a:t>;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terhadapnya</a:t>
            </a:r>
            <a:r>
              <a:rPr lang="en-US" sz="2400" dirty="0"/>
              <a:t> </a:t>
            </a:r>
            <a:r>
              <a:rPr lang="en-US" sz="2400" dirty="0" err="1"/>
              <a:t>menekan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/>
              <a:t>kronis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diagnosa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,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menyadari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 smtClean="0"/>
              <a:t>panjang</a:t>
            </a:r>
            <a:r>
              <a:rPr lang="en-US" sz="2400" dirty="0"/>
              <a:t> </a:t>
            </a:r>
            <a:r>
              <a:rPr lang="en-US" sz="2400" dirty="0" err="1" smtClean="0"/>
              <a:t>berdampak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 smtClean="0"/>
              <a:t>tantangan</a:t>
            </a:r>
            <a:r>
              <a:rPr lang="en-US" sz="2400" dirty="0" smtClean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4150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merawat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kronis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 smtClean="0"/>
              <a:t>pengasuh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Tingkat </a:t>
            </a:r>
            <a:r>
              <a:rPr lang="en-US" sz="2400" dirty="0" err="1"/>
              <a:t>kelelahan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 smtClean="0"/>
              <a:t>mengharuskan</a:t>
            </a:r>
            <a:r>
              <a:rPr lang="en-US" sz="2400" dirty="0" smtClean="0"/>
              <a:t> </a:t>
            </a:r>
            <a:r>
              <a:rPr lang="en-US" sz="2400" dirty="0" err="1"/>
              <a:t>pengasuh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/>
              <a:t>Pengasuh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kerasnya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: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,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akomodasi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diet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pembatasan</a:t>
            </a:r>
            <a:r>
              <a:rPr lang="en-US" sz="2400" dirty="0"/>
              <a:t> </a:t>
            </a:r>
            <a:r>
              <a:rPr lang="en-US" sz="2400" dirty="0" err="1"/>
              <a:t>cairan</a:t>
            </a:r>
            <a:r>
              <a:rPr lang="en-US" sz="2400" dirty="0"/>
              <a:t>, </a:t>
            </a:r>
            <a:r>
              <a:rPr lang="en-US" sz="2400" dirty="0" err="1" smtClean="0"/>
              <a:t>berurusan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akomodasi</a:t>
            </a:r>
            <a:r>
              <a:rPr lang="en-US" sz="2400" dirty="0" smtClean="0"/>
              <a:t> </a:t>
            </a:r>
            <a:r>
              <a:rPr lang="en-US" sz="2400" dirty="0" err="1"/>
              <a:t>finansial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endParaRPr lang="en-US" sz="2400" dirty="0"/>
          </a:p>
          <a:p>
            <a:pPr marL="11887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26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Council of Nephrology Social Workers of the National Kidney </a:t>
            </a:r>
            <a:r>
              <a:rPr lang="en-US" sz="2400"/>
              <a:t>Foundation </a:t>
            </a:r>
            <a:r>
              <a:rPr lang="en-US" sz="2400" smtClean="0"/>
              <a:t>(</a:t>
            </a:r>
            <a:r>
              <a:rPr lang="en-US" sz="2400" dirty="0"/>
              <a:t>2002)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nefrologi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nefrologi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memaksimalkan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psikososial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penyesuaian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ginjal</a:t>
            </a:r>
            <a:r>
              <a:rPr lang="en-US" sz="2400" dirty="0"/>
              <a:t> </a:t>
            </a:r>
            <a:r>
              <a:rPr lang="en-US" sz="2400" dirty="0" err="1"/>
              <a:t>kronis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r>
              <a:rPr lang="en-US" sz="2400" dirty="0"/>
              <a:t>. </a:t>
            </a: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nefrologi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interdisipliner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kolaborasi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biopsikososial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074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diposisikan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perspektif</a:t>
            </a:r>
            <a:r>
              <a:rPr lang="en-US" sz="2400" dirty="0"/>
              <a:t> orang-</a:t>
            </a:r>
            <a:r>
              <a:rPr lang="en-US" sz="2400" dirty="0" err="1"/>
              <a:t>dalam</a:t>
            </a:r>
            <a:r>
              <a:rPr lang="en-US" sz="2400" dirty="0"/>
              <a:t>-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intervensi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komunitas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demikian</a:t>
            </a:r>
            <a:r>
              <a:rPr lang="en-US" sz="2400" dirty="0"/>
              <a:t> </a:t>
            </a:r>
            <a:r>
              <a:rPr lang="en-US" sz="2400" dirty="0" err="1" smtClean="0"/>
              <a:t>meringankan</a:t>
            </a:r>
            <a:r>
              <a:rPr lang="en-US" sz="2400" dirty="0" smtClean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dialisis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mandiri</a:t>
            </a:r>
            <a:r>
              <a:rPr lang="en-US" sz="2400" dirty="0"/>
              <a:t>. </a:t>
            </a:r>
            <a:r>
              <a:rPr lang="en-US" sz="2400" dirty="0" err="1"/>
              <a:t>Koneksi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, </a:t>
            </a:r>
            <a:r>
              <a:rPr lang="en-US" sz="2400" dirty="0" err="1"/>
              <a:t>transportasi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yang </a:t>
            </a:r>
            <a:r>
              <a:rPr lang="en-US" sz="2400" dirty="0" err="1"/>
              <a:t>dibutuhkan</a:t>
            </a:r>
            <a:r>
              <a:rPr lang="en-US" sz="2400" dirty="0"/>
              <a:t> (Frank et al., 2003).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2858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Renal Social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/>
              <a:t>peran</a:t>
            </a:r>
            <a:r>
              <a:rPr lang="en-US" sz="2400" dirty="0"/>
              <a:t> paling </a:t>
            </a:r>
            <a:r>
              <a:rPr lang="en-US" sz="2400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penyelenggara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,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, </a:t>
            </a:r>
            <a:r>
              <a:rPr lang="en-US" sz="2400" dirty="0" err="1" smtClean="0"/>
              <a:t>memantau</a:t>
            </a:r>
            <a:r>
              <a:rPr lang="en-US" sz="2400" dirty="0" smtClean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konseling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memaksimalkan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mengoptimalkan</a:t>
            </a:r>
            <a:r>
              <a:rPr lang="en-US" sz="2400" dirty="0" smtClean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. </a:t>
            </a: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  <a:p>
            <a:r>
              <a:rPr lang="en-US" sz="2400" dirty="0" err="1"/>
              <a:t>Biasanya</a:t>
            </a:r>
            <a:r>
              <a:rPr lang="en-US" sz="2400" dirty="0"/>
              <a:t>,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kunjungan</a:t>
            </a:r>
            <a:r>
              <a:rPr lang="en-US" sz="2400" dirty="0"/>
              <a:t> </a:t>
            </a:r>
            <a:r>
              <a:rPr lang="en-US" sz="2400" dirty="0" err="1"/>
              <a:t>dialisis</a:t>
            </a:r>
            <a:r>
              <a:rPr lang="en-US" sz="2400" dirty="0"/>
              <a:t>. </a:t>
            </a:r>
          </a:p>
          <a:p>
            <a:pPr marL="118872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573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: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08" y="0"/>
            <a:ext cx="9183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66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Pembulatan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/ </a:t>
            </a:r>
            <a:r>
              <a:rPr lang="en-US" sz="2400" dirty="0" err="1" smtClean="0"/>
              <a:t>pengasuhnya</a:t>
            </a:r>
            <a:r>
              <a:rPr lang="en-US" sz="2400" dirty="0" smtClean="0"/>
              <a:t> (</a:t>
            </a:r>
            <a:r>
              <a:rPr lang="en-US" sz="2400" dirty="0" err="1" smtClean="0"/>
              <a:t>termasuk</a:t>
            </a:r>
            <a:r>
              <a:rPr lang="en-US" sz="2400" dirty="0"/>
              <a:t> </a:t>
            </a:r>
            <a:r>
              <a:rPr lang="en-US" sz="2400" dirty="0" smtClean="0"/>
              <a:t>orang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)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meminimalkan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inap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/>
              <a:t> </a:t>
            </a:r>
            <a:r>
              <a:rPr lang="en-US" sz="2400" dirty="0" err="1" smtClean="0"/>
              <a:t>intervensi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ditargetkan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mobilisasi</a:t>
            </a:r>
            <a:r>
              <a:rPr lang="en-US" sz="2400" dirty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51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Oncology Social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ditandai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terkendali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penyebaran</a:t>
            </a:r>
            <a:r>
              <a:rPr lang="en-US" sz="2400" dirty="0" smtClean="0"/>
              <a:t> </a:t>
            </a:r>
            <a:r>
              <a:rPr lang="en-US" sz="2400" dirty="0" err="1"/>
              <a:t>sel</a:t>
            </a:r>
            <a:r>
              <a:rPr lang="en-US" sz="2400" dirty="0"/>
              <a:t> abnormal.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Hampir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setidaknya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di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 smtClean="0"/>
              <a:t>generasi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bermutasi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abnormal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biak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terkendali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penyebaran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yang </a:t>
            </a:r>
            <a:r>
              <a:rPr lang="en-US" sz="2400" dirty="0" err="1"/>
              <a:t>bermutasi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dihentikan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dikendalikan</a:t>
            </a:r>
            <a:r>
              <a:rPr lang="en-US" sz="2400" dirty="0"/>
              <a:t>,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110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Oncology Social </a:t>
            </a:r>
            <a:r>
              <a:rPr lang="en-US" dirty="0" smtClean="0"/>
              <a:t>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Biasanya</a:t>
            </a:r>
            <a:r>
              <a:rPr lang="en-US" sz="2400" dirty="0"/>
              <a:t>,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organ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diobati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(tumor)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diangkat</a:t>
            </a:r>
            <a:r>
              <a:rPr lang="en-US" sz="2400" dirty="0"/>
              <a:t>, metastasis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Metastasis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aslinya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pecah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limfatik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menyebar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organ lain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tumor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9057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Oncology Social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Ada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: </a:t>
            </a:r>
            <a:r>
              <a:rPr lang="en-US" sz="2400" dirty="0" err="1"/>
              <a:t>pembedahan</a:t>
            </a:r>
            <a:r>
              <a:rPr lang="en-US" sz="2400" dirty="0"/>
              <a:t>, </a:t>
            </a:r>
            <a:r>
              <a:rPr lang="en-US" sz="2400" dirty="0" err="1"/>
              <a:t>radiasi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kemoterapi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menjalani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menawarkan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menyembuhkan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pembedahan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mengangkat</a:t>
            </a:r>
            <a:r>
              <a:rPr lang="en-US" sz="2400" dirty="0"/>
              <a:t> tumor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di </a:t>
            </a:r>
            <a:r>
              <a:rPr lang="en-US" sz="2400" dirty="0" err="1"/>
              <a:t>sekitarnya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penyebaran</a:t>
            </a:r>
            <a:r>
              <a:rPr lang="en-US" sz="2400" dirty="0"/>
              <a:t> </a:t>
            </a:r>
            <a:r>
              <a:rPr lang="en-US" sz="2400" dirty="0" err="1"/>
              <a:t>seluler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situs</a:t>
            </a:r>
            <a:r>
              <a:rPr lang="en-US" sz="2400" dirty="0"/>
              <a:t> </a:t>
            </a:r>
            <a:r>
              <a:rPr lang="en-US" sz="2400" dirty="0" err="1"/>
              <a:t>aslinya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2554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Oncology Social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radiasi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partikel</a:t>
            </a:r>
            <a:r>
              <a:rPr lang="en-US" sz="2400" dirty="0"/>
              <a:t> </a:t>
            </a:r>
            <a:r>
              <a:rPr lang="en-US" sz="2400" dirty="0" err="1"/>
              <a:t>berenergi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gelombang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menghancurkan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Pengobatan</a:t>
            </a:r>
            <a:r>
              <a:rPr lang="en-US" sz="2400" dirty="0" smtClean="0"/>
              <a:t> </a:t>
            </a:r>
            <a:r>
              <a:rPr lang="en-US" sz="2400" dirty="0" err="1"/>
              <a:t>menargetkan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mengirimkan</a:t>
            </a:r>
            <a:r>
              <a:rPr lang="en-US" sz="2400" dirty="0"/>
              <a:t> </a:t>
            </a:r>
            <a:r>
              <a:rPr lang="en-US" sz="2400" dirty="0" err="1"/>
              <a:t>tegangan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, </a:t>
            </a:r>
            <a:r>
              <a:rPr lang="en-US" sz="2400" dirty="0" err="1"/>
              <a:t>memecah</a:t>
            </a:r>
            <a:r>
              <a:rPr lang="en-US" sz="2400" dirty="0"/>
              <a:t> DNA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pembelahan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6735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Oncology Social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>
            <a:normAutofit/>
          </a:bodyPr>
          <a:lstStyle/>
          <a:p>
            <a:r>
              <a:rPr lang="en-US" sz="2400" dirty="0" err="1"/>
              <a:t>Kemoterapi</a:t>
            </a:r>
            <a:r>
              <a:rPr lang="en-US" sz="2400" dirty="0"/>
              <a:t>,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pasca</a:t>
            </a:r>
            <a:r>
              <a:rPr lang="en-US" sz="2400" dirty="0"/>
              <a:t> </a:t>
            </a:r>
            <a:r>
              <a:rPr lang="en-US" sz="2400" dirty="0" err="1"/>
              <a:t>bedah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kimia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obat-obatan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intravena</a:t>
            </a:r>
            <a:r>
              <a:rPr lang="en-US" sz="2400" dirty="0"/>
              <a:t>,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.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suntikan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pil</a:t>
            </a:r>
            <a:r>
              <a:rPr lang="en-US" sz="2400" dirty="0"/>
              <a:t>. </a:t>
            </a:r>
            <a:r>
              <a:rPr lang="en-US" sz="2400" dirty="0" err="1"/>
              <a:t>Obat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kemoterapi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samping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menyenangkan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rambutnya</a:t>
            </a:r>
            <a:r>
              <a:rPr lang="en-US" sz="2400" dirty="0"/>
              <a:t>, </a:t>
            </a:r>
            <a:r>
              <a:rPr lang="en-US" sz="2400" dirty="0" err="1"/>
              <a:t>timbul</a:t>
            </a:r>
            <a:r>
              <a:rPr lang="en-US" sz="2400" dirty="0"/>
              <a:t> </a:t>
            </a:r>
            <a:r>
              <a:rPr lang="en-US" sz="2400" dirty="0" err="1"/>
              <a:t>luka</a:t>
            </a:r>
            <a:r>
              <a:rPr lang="en-US" sz="2400" dirty="0"/>
              <a:t> di </a:t>
            </a:r>
            <a:r>
              <a:rPr lang="en-US" sz="2400" dirty="0" err="1"/>
              <a:t>mulut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,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anemia yang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mual</a:t>
            </a:r>
            <a:r>
              <a:rPr lang="en-US" sz="2400" dirty="0"/>
              <a:t>, </a:t>
            </a:r>
            <a:r>
              <a:rPr lang="en-US" sz="2400" dirty="0" err="1"/>
              <a:t>muntah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perut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013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Oncology Social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en-US" sz="2400" dirty="0"/>
              <a:t>Blum (1993)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prinsip-prinsip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onkologi</a:t>
            </a:r>
            <a:r>
              <a:rPr lang="en-US" sz="2400" dirty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diagnosis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,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.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;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enggan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,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aksesibilitas</a:t>
            </a:r>
            <a:r>
              <a:rPr lang="en-US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koneksi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8299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Oncology Social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mengendalikan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berdaya</a:t>
            </a:r>
            <a:r>
              <a:rPr lang="en-US" sz="2400" dirty="0"/>
              <a:t>.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orang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, </a:t>
            </a:r>
            <a:r>
              <a:rPr lang="en-US" sz="2400" dirty="0" err="1"/>
              <a:t>emosional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hadapi</a:t>
            </a:r>
            <a:r>
              <a:rPr lang="en-US" sz="2400" dirty="0"/>
              <a:t> di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yang </a:t>
            </a:r>
            <a:r>
              <a:rPr lang="en-US" sz="2400" dirty="0" err="1"/>
              <a:t>beragam</a:t>
            </a:r>
            <a:r>
              <a:rPr lang="en-US" sz="2400" dirty="0"/>
              <a:t> -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ras</a:t>
            </a:r>
            <a:r>
              <a:rPr lang="en-US" sz="2400" dirty="0"/>
              <a:t>, </a:t>
            </a:r>
            <a:r>
              <a:rPr lang="en-US" sz="2400" dirty="0" err="1"/>
              <a:t>usia</a:t>
            </a:r>
            <a:r>
              <a:rPr lang="en-US" sz="2400" dirty="0"/>
              <a:t>, status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– </a:t>
            </a:r>
            <a:r>
              <a:rPr lang="en-US" sz="2400" dirty="0" err="1"/>
              <a:t>miliki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variabel-variabel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peka</a:t>
            </a:r>
            <a:r>
              <a:rPr lang="en-US" sz="2400" dirty="0"/>
              <a:t> </a:t>
            </a:r>
            <a:r>
              <a:rPr lang="en-US" sz="2400" dirty="0" err="1"/>
              <a:t>terhadapnya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264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ctr">
              <a:buNone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marL="118872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TERIMA KASIH </a:t>
            </a:r>
          </a:p>
          <a:p>
            <a:pPr marL="118872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ATAS ATENSINYA!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3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rgbClr val="C00000"/>
                </a:solidFill>
              </a:rPr>
              <a:t>Intervensi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Pekerja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Sosial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Dalam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Konteks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Lingkungan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Sosial</a:t>
            </a:r>
            <a:r>
              <a:rPr lang="en-US" sz="3200" dirty="0" smtClean="0">
                <a:solidFill>
                  <a:srgbClr val="C00000"/>
                </a:solidFill>
              </a:rPr>
              <a:t> Dan </a:t>
            </a:r>
            <a:r>
              <a:rPr lang="en-US" sz="3200" dirty="0" err="1" smtClean="0">
                <a:solidFill>
                  <a:srgbClr val="C00000"/>
                </a:solidFill>
              </a:rPr>
              <a:t>Hubungan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Pasien</a:t>
            </a:r>
            <a:r>
              <a:rPr lang="en-US" sz="3200" dirty="0" smtClean="0">
                <a:solidFill>
                  <a:srgbClr val="C00000"/>
                </a:solidFill>
              </a:rPr>
              <a:t>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609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/>
              <a:t>efek</a:t>
            </a:r>
            <a:r>
              <a:rPr lang="en-US" sz="2400" dirty="0"/>
              <a:t>/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,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penentu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err="1"/>
              <a:t>komitmen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asasi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mengadvokasi</a:t>
            </a:r>
            <a:r>
              <a:rPr lang="en-US" sz="2400" dirty="0"/>
              <a:t> </a:t>
            </a:r>
            <a:r>
              <a:rPr lang="en-US" sz="2400" dirty="0" err="1"/>
              <a:t>hak-hak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/</a:t>
            </a:r>
            <a:r>
              <a:rPr lang="en-US" sz="2400" dirty="0" err="1"/>
              <a:t>pengasuhnya</a:t>
            </a:r>
            <a:r>
              <a:rPr lang="en-US" sz="2400" dirty="0"/>
              <a:t>, </a:t>
            </a:r>
            <a:r>
              <a:rPr lang="en-US" sz="2400" dirty="0" err="1"/>
              <a:t>melawan</a:t>
            </a:r>
            <a:r>
              <a:rPr lang="en-US" sz="2400" dirty="0"/>
              <a:t> </a:t>
            </a:r>
            <a:r>
              <a:rPr lang="en-US" sz="2400" dirty="0" err="1"/>
              <a:t>diskriminasi</a:t>
            </a:r>
            <a:r>
              <a:rPr lang="en-US" sz="2400" dirty="0"/>
              <a:t>, </a:t>
            </a:r>
            <a:r>
              <a:rPr lang="en-US" sz="2400" dirty="0" err="1"/>
              <a:t>pengucilan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pelecehan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 smtClean="0"/>
              <a:t>alami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err="1"/>
              <a:t>fokus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yang </a:t>
            </a:r>
            <a:r>
              <a:rPr lang="en-US" sz="2400" dirty="0" err="1"/>
              <a:t>berpusat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,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menawarkan</a:t>
            </a:r>
            <a:r>
              <a:rPr lang="en-US" sz="2400" dirty="0"/>
              <a:t> </a:t>
            </a:r>
            <a:r>
              <a:rPr lang="en-US" sz="2400" dirty="0" err="1"/>
              <a:t>kontribusi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di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multidimensi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/</a:t>
            </a:r>
            <a:r>
              <a:rPr lang="en-US" sz="2400" dirty="0" err="1"/>
              <a:t>pengasuhnya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52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313612" cy="685800"/>
          </a:xfrm>
        </p:spPr>
        <p:txBody>
          <a:bodyPr>
            <a:noAutofit/>
          </a:bodyPr>
          <a:lstStyle/>
          <a:p>
            <a:r>
              <a:rPr lang="id-ID" sz="3200" dirty="0" smtClean="0"/>
              <a:t>Teori Five Stages of Dying That Terminally Ill dari </a:t>
            </a:r>
            <a:r>
              <a:rPr lang="id-ID" sz="3200" b="1" i="1" dirty="0" smtClean="0"/>
              <a:t>Elizabeth Kubler Ross</a:t>
            </a:r>
            <a:r>
              <a:rPr lang="id-ID" sz="3200" dirty="0" smtClean="0"/>
              <a:t> </a:t>
            </a:r>
            <a:endParaRPr lang="en-US" sz="32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1 </a:t>
            </a:r>
            <a:r>
              <a:rPr lang="en-GB" sz="2400" dirty="0" err="1" smtClean="0"/>
              <a:t>penolakan</a:t>
            </a:r>
            <a:endParaRPr lang="en-GB" sz="2400" dirty="0" smtClean="0"/>
          </a:p>
          <a:p>
            <a:pPr marL="118872" indent="0">
              <a:buNone/>
            </a:pPr>
            <a:endParaRPr lang="en-GB" sz="2400" dirty="0" smtClean="0"/>
          </a:p>
          <a:p>
            <a:pPr marL="118872" indent="0">
              <a:buNone/>
            </a:pPr>
            <a:r>
              <a:rPr lang="en-GB" sz="2400" dirty="0" err="1" smtClean="0"/>
              <a:t>Reaksi</a:t>
            </a:r>
            <a:r>
              <a:rPr lang="en-GB" sz="2400" dirty="0" smtClean="0"/>
              <a:t> </a:t>
            </a:r>
            <a:r>
              <a:rPr lang="en-GB" sz="2400" dirty="0" err="1" smtClean="0"/>
              <a:t>penolakan</a:t>
            </a:r>
            <a:r>
              <a:rPr lang="en-GB" sz="2400" dirty="0" smtClean="0"/>
              <a:t> </a:t>
            </a:r>
            <a:r>
              <a:rPr lang="en-GB" sz="2400" dirty="0" err="1" smtClean="0"/>
              <a:t>terhadap</a:t>
            </a:r>
            <a:r>
              <a:rPr lang="en-GB" sz="2400" dirty="0" smtClean="0"/>
              <a:t> </a:t>
            </a:r>
            <a:r>
              <a:rPr lang="en-GB" sz="2400" dirty="0" err="1" smtClean="0"/>
              <a:t>kenyataan</a:t>
            </a:r>
            <a:r>
              <a:rPr lang="en-GB" sz="2400" dirty="0" smtClean="0"/>
              <a:t> </a:t>
            </a:r>
            <a:r>
              <a:rPr lang="en-GB" sz="2400" dirty="0" err="1" smtClean="0"/>
              <a:t>penyakit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dideritanya</a:t>
            </a:r>
            <a:r>
              <a:rPr lang="en-GB" sz="2400" dirty="0" smtClean="0"/>
              <a:t>, </a:t>
            </a:r>
            <a:r>
              <a:rPr lang="en-GB" sz="2400" dirty="0" err="1" smtClean="0"/>
              <a:t>reaksi</a:t>
            </a:r>
            <a:r>
              <a:rPr lang="en-GB" sz="2400" dirty="0" smtClean="0"/>
              <a:t> </a:t>
            </a:r>
            <a:r>
              <a:rPr lang="en-GB" sz="2400" dirty="0" err="1" smtClean="0"/>
              <a:t>awal</a:t>
            </a:r>
            <a:r>
              <a:rPr lang="en-GB" sz="2400" dirty="0" smtClean="0"/>
              <a:t> </a:t>
            </a:r>
            <a:r>
              <a:rPr lang="en-GB" sz="2400" dirty="0" err="1" smtClean="0"/>
              <a:t>seperti</a:t>
            </a:r>
            <a:r>
              <a:rPr lang="en-GB" sz="2400" dirty="0" smtClean="0"/>
              <a:t> “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mungkin</a:t>
            </a:r>
            <a:r>
              <a:rPr lang="en-GB" sz="2400" dirty="0" smtClean="0"/>
              <a:t>” “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pasti</a:t>
            </a:r>
            <a:r>
              <a:rPr lang="en-GB" sz="2400" dirty="0" smtClean="0"/>
              <a:t> </a:t>
            </a:r>
            <a:r>
              <a:rPr lang="en-GB" sz="2400" dirty="0" err="1" smtClean="0"/>
              <a:t>kesalahan</a:t>
            </a:r>
            <a:r>
              <a:rPr lang="en-GB" sz="2400" dirty="0" smtClean="0"/>
              <a:t>” </a:t>
            </a:r>
            <a:r>
              <a:rPr lang="en-GB" sz="2400" dirty="0" err="1" smtClean="0"/>
              <a:t>reaksi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merupakan</a:t>
            </a:r>
            <a:r>
              <a:rPr lang="en-GB" sz="2400" dirty="0" smtClean="0"/>
              <a:t> </a:t>
            </a:r>
            <a:r>
              <a:rPr lang="en-GB" sz="2400" dirty="0" err="1" smtClean="0"/>
              <a:t>akibat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kesadaran</a:t>
            </a:r>
            <a:r>
              <a:rPr lang="en-GB" sz="2400" dirty="0" smtClean="0"/>
              <a:t> </a:t>
            </a:r>
            <a:r>
              <a:rPr lang="en-GB" sz="2400" dirty="0" err="1" smtClean="0"/>
              <a:t>bahwa</a:t>
            </a:r>
            <a:r>
              <a:rPr lang="en-GB" sz="2400" dirty="0" smtClean="0"/>
              <a:t> </a:t>
            </a:r>
            <a:r>
              <a:rPr lang="en-GB" sz="2400" dirty="0" err="1" smtClean="0"/>
              <a:t>kematian</a:t>
            </a:r>
            <a:r>
              <a:rPr lang="en-GB" sz="2400" dirty="0" smtClean="0"/>
              <a:t> </a:t>
            </a:r>
            <a:r>
              <a:rPr lang="en-GB" sz="2400" dirty="0" err="1" smtClean="0"/>
              <a:t>segera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terjadi</a:t>
            </a:r>
            <a:r>
              <a:rPr lang="en-GB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3508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Teori Five Stages of Dying That Terminally Ill dari </a:t>
            </a:r>
            <a:r>
              <a:rPr lang="id-ID" sz="3200" i="1" dirty="0"/>
              <a:t>Elizabeth Kubler Ross</a:t>
            </a:r>
            <a:r>
              <a:rPr lang="id-ID" sz="3200" dirty="0"/>
              <a:t> </a:t>
            </a:r>
            <a:endParaRPr lang="en-US" sz="32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lnSpc>
                <a:spcPct val="90000"/>
              </a:lnSpc>
              <a:buNone/>
            </a:pP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2 </a:t>
            </a:r>
            <a:r>
              <a:rPr lang="en-US" sz="2400" dirty="0" err="1" smtClean="0"/>
              <a:t>gusar</a:t>
            </a:r>
            <a:r>
              <a:rPr lang="en-US" sz="2400" dirty="0" smtClean="0"/>
              <a:t>/</a:t>
            </a:r>
            <a:r>
              <a:rPr lang="en-US" sz="2400" dirty="0" err="1" smtClean="0"/>
              <a:t>marah</a:t>
            </a:r>
            <a:endParaRPr lang="en-US" sz="2400" dirty="0" smtClean="0"/>
          </a:p>
          <a:p>
            <a:pPr marL="118872" indent="0"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membenci</a:t>
            </a:r>
            <a:r>
              <a:rPr lang="en-GB" sz="2400" dirty="0" smtClean="0"/>
              <a:t> </a:t>
            </a:r>
            <a:r>
              <a:rPr lang="en-GB" sz="2400" dirty="0" err="1" smtClean="0"/>
              <a:t>kenyataan</a:t>
            </a:r>
            <a:r>
              <a:rPr lang="en-GB" sz="2400" dirty="0" smtClean="0"/>
              <a:t> </a:t>
            </a:r>
            <a:r>
              <a:rPr lang="en-GB" sz="2400" dirty="0" err="1" smtClean="0"/>
              <a:t>bahwa</a:t>
            </a:r>
            <a:r>
              <a:rPr lang="en-GB" sz="2400" dirty="0" smtClean="0"/>
              <a:t> </a:t>
            </a:r>
            <a:r>
              <a:rPr lang="en-GB" sz="2400" dirty="0" err="1" smtClean="0"/>
              <a:t>dia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segera</a:t>
            </a:r>
            <a:r>
              <a:rPr lang="en-GB" sz="2400" dirty="0" smtClean="0"/>
              <a:t> </a:t>
            </a:r>
            <a:r>
              <a:rPr lang="en-GB" sz="2400" dirty="0" err="1" smtClean="0"/>
              <a:t>meninggal</a:t>
            </a:r>
            <a:r>
              <a:rPr lang="en-GB" sz="2400" dirty="0" smtClean="0"/>
              <a:t>, </a:t>
            </a:r>
            <a:r>
              <a:rPr lang="en-GB" sz="2400" dirty="0" err="1" smtClean="0"/>
              <a:t>sedangkan</a:t>
            </a:r>
            <a:r>
              <a:rPr lang="en-GB" sz="2400" dirty="0" smtClean="0"/>
              <a:t> orang lain </a:t>
            </a:r>
            <a:r>
              <a:rPr lang="en-GB" sz="2400" dirty="0" err="1" smtClean="0"/>
              <a:t>masih</a:t>
            </a:r>
            <a:r>
              <a:rPr lang="en-GB" sz="2400" dirty="0" smtClean="0"/>
              <a:t> </a:t>
            </a:r>
            <a:r>
              <a:rPr lang="en-GB" sz="2400" dirty="0" err="1" smtClean="0"/>
              <a:t>tetap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hidup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sehat</a:t>
            </a:r>
            <a:r>
              <a:rPr lang="en-GB" sz="2400" dirty="0" smtClean="0"/>
              <a:t>.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marah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Tuhan</a:t>
            </a:r>
            <a:r>
              <a:rPr lang="en-GB" sz="2400" dirty="0" smtClean="0"/>
              <a:t>,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diri</a:t>
            </a:r>
            <a:r>
              <a:rPr lang="en-GB" sz="2400" dirty="0" smtClean="0"/>
              <a:t> </a:t>
            </a:r>
            <a:r>
              <a:rPr lang="en-GB" sz="2400" dirty="0" err="1" smtClean="0"/>
              <a:t>sendiri</a:t>
            </a:r>
            <a:r>
              <a:rPr lang="en-GB" sz="2400" dirty="0" smtClean="0"/>
              <a:t>.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juga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menyalahkan</a:t>
            </a:r>
            <a:r>
              <a:rPr lang="en-GB" sz="2400" dirty="0" smtClean="0"/>
              <a:t> </a:t>
            </a:r>
            <a:r>
              <a:rPr lang="en-GB" sz="2400" dirty="0" err="1" smtClean="0"/>
              <a:t>semua</a:t>
            </a:r>
            <a:r>
              <a:rPr lang="en-GB" sz="2400" dirty="0" smtClean="0"/>
              <a:t> orang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mulai</a:t>
            </a:r>
            <a:r>
              <a:rPr lang="en-GB" sz="2400" dirty="0" smtClean="0"/>
              <a:t> </a:t>
            </a:r>
            <a:r>
              <a:rPr lang="en-GB" sz="2400" dirty="0" err="1" smtClean="0"/>
              <a:t>dokter</a:t>
            </a:r>
            <a:r>
              <a:rPr lang="en-GB" sz="2400" dirty="0" smtClean="0"/>
              <a:t>, </a:t>
            </a:r>
            <a:r>
              <a:rPr lang="en-GB" sz="2400" dirty="0" err="1" smtClean="0"/>
              <a:t>rumah</a:t>
            </a:r>
            <a:r>
              <a:rPr lang="en-GB" sz="2400" dirty="0" smtClean="0"/>
              <a:t> </a:t>
            </a:r>
            <a:r>
              <a:rPr lang="en-GB" sz="2400" dirty="0" err="1" smtClean="0"/>
              <a:t>sakit</a:t>
            </a:r>
            <a:r>
              <a:rPr lang="en-GB" sz="2400" dirty="0" smtClean="0"/>
              <a:t>, </a:t>
            </a:r>
            <a:r>
              <a:rPr lang="en-GB" sz="2400" dirty="0" err="1" smtClean="0"/>
              <a:t>perawat</a:t>
            </a:r>
            <a:r>
              <a:rPr lang="en-GB" sz="2400" dirty="0" smtClean="0"/>
              <a:t>,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menunjukkan</a:t>
            </a:r>
            <a:r>
              <a:rPr lang="en-GB" sz="2400" dirty="0" smtClean="0"/>
              <a:t> </a:t>
            </a:r>
            <a:r>
              <a:rPr lang="en-GB" sz="2400" dirty="0" err="1" smtClean="0"/>
              <a:t>sikap</a:t>
            </a:r>
            <a:r>
              <a:rPr lang="en-GB" sz="2400" dirty="0" smtClean="0"/>
              <a:t> </a:t>
            </a:r>
            <a:r>
              <a:rPr lang="en-GB" sz="2400" dirty="0" err="1" smtClean="0"/>
              <a:t>bermusuhan</a:t>
            </a:r>
            <a:r>
              <a:rPr lang="en-GB" sz="24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membutuhakan</a:t>
            </a:r>
            <a:r>
              <a:rPr lang="en-GB" sz="2400" dirty="0" smtClean="0"/>
              <a:t> </a:t>
            </a:r>
            <a:r>
              <a:rPr lang="en-GB" sz="2400" dirty="0" err="1" smtClean="0"/>
              <a:t>seseorang</a:t>
            </a:r>
            <a:r>
              <a:rPr lang="en-GB" sz="2400" dirty="0" smtClean="0"/>
              <a:t> yang </a:t>
            </a:r>
            <a:r>
              <a:rPr lang="en-GB" sz="2400" dirty="0" err="1" smtClean="0"/>
              <a:t>menaruh</a:t>
            </a:r>
            <a:r>
              <a:rPr lang="en-GB" sz="2400" dirty="0" smtClean="0"/>
              <a:t> </a:t>
            </a:r>
            <a:r>
              <a:rPr lang="en-GB" sz="2400" dirty="0" err="1" smtClean="0"/>
              <a:t>perhatian</a:t>
            </a:r>
            <a:r>
              <a:rPr lang="en-GB" sz="2400" dirty="0" smtClean="0"/>
              <a:t> </a:t>
            </a:r>
            <a:r>
              <a:rPr lang="en-GB" sz="2400" dirty="0" err="1" smtClean="0"/>
              <a:t>besar</a:t>
            </a:r>
            <a:r>
              <a:rPr lang="en-GB" sz="2400" dirty="0" smtClean="0"/>
              <a:t> </a:t>
            </a:r>
            <a:r>
              <a:rPr lang="en-GB" sz="2400" dirty="0" err="1" smtClean="0"/>
              <a:t>padanya</a:t>
            </a:r>
            <a:r>
              <a:rPr lang="en-GB" sz="2400" dirty="0" smtClean="0"/>
              <a:t>, </a:t>
            </a:r>
            <a:r>
              <a:rPr lang="en-GB" sz="2400" dirty="0" err="1" smtClean="0"/>
              <a:t>mencurahkan</a:t>
            </a:r>
            <a:r>
              <a:rPr lang="en-GB" sz="2400" dirty="0" smtClean="0"/>
              <a:t> </a:t>
            </a:r>
            <a:r>
              <a:rPr lang="en-GB" sz="2400" dirty="0" err="1" smtClean="0"/>
              <a:t>waktu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pengertiannya</a:t>
            </a:r>
            <a:r>
              <a:rPr lang="en-GB" sz="2400" dirty="0" smtClean="0"/>
              <a:t> </a:t>
            </a:r>
            <a:r>
              <a:rPr lang="en-GB" sz="2400" dirty="0" err="1" smtClean="0"/>
              <a:t>hal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biasanya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mengurangi</a:t>
            </a:r>
            <a:r>
              <a:rPr lang="en-GB" sz="2400" dirty="0" smtClean="0"/>
              <a:t> </a:t>
            </a:r>
            <a:r>
              <a:rPr lang="en-GB" sz="2400" dirty="0" err="1" smtClean="0"/>
              <a:t>kemarahan</a:t>
            </a:r>
            <a:r>
              <a:rPr lang="en-GB" sz="2400" dirty="0" smtClean="0"/>
              <a:t> </a:t>
            </a:r>
            <a:r>
              <a:rPr lang="en-GB" sz="2400" dirty="0" err="1" smtClean="0"/>
              <a:t>terhadap</a:t>
            </a:r>
            <a:r>
              <a:rPr lang="en-GB" sz="2400" dirty="0" smtClean="0"/>
              <a:t> </a:t>
            </a:r>
            <a:r>
              <a:rPr lang="en-GB" sz="2400" dirty="0" err="1" smtClean="0"/>
              <a:t>kenyataan</a:t>
            </a:r>
            <a:r>
              <a:rPr lang="en-GB" sz="2400" dirty="0" smtClean="0"/>
              <a:t> </a:t>
            </a:r>
            <a:r>
              <a:rPr lang="en-GB" sz="2400" dirty="0" err="1" smtClean="0"/>
              <a:t>hidupnya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4152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r>
              <a:rPr lang="id-ID" sz="3200" dirty="0"/>
              <a:t>Teori Five Stages of Dying That Terminally Ill dari </a:t>
            </a:r>
            <a:r>
              <a:rPr lang="id-ID" sz="3200" i="1" dirty="0"/>
              <a:t>Elizabeth Kubler Ross</a:t>
            </a:r>
            <a:r>
              <a:rPr lang="id-ID" sz="320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lnSpc>
                <a:spcPct val="90000"/>
              </a:lnSpc>
              <a:buNone/>
            </a:pP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3 </a:t>
            </a:r>
            <a:r>
              <a:rPr lang="en-US" sz="2400" dirty="0" err="1"/>
              <a:t>tawar</a:t>
            </a:r>
            <a:r>
              <a:rPr lang="en-US" sz="2400" dirty="0"/>
              <a:t> </a:t>
            </a:r>
            <a:r>
              <a:rPr lang="en-US" sz="2400" dirty="0" err="1" smtClean="0"/>
              <a:t>menawar</a:t>
            </a:r>
            <a:endParaRPr lang="en-US" sz="2400" dirty="0" smtClean="0"/>
          </a:p>
          <a:p>
            <a:pPr marL="118872" indent="0"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mulai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menerima</a:t>
            </a:r>
            <a:r>
              <a:rPr lang="en-GB" sz="2400" dirty="0" smtClean="0"/>
              <a:t> </a:t>
            </a:r>
            <a:r>
              <a:rPr lang="en-GB" sz="2400" dirty="0" err="1" smtClean="0"/>
              <a:t>keadaan</a:t>
            </a:r>
            <a:r>
              <a:rPr lang="en-GB" sz="2400" dirty="0" smtClean="0"/>
              <a:t> </a:t>
            </a:r>
            <a:r>
              <a:rPr lang="en-GB" sz="2400" dirty="0" err="1" smtClean="0"/>
              <a:t>penyakitnya</a:t>
            </a:r>
            <a:r>
              <a:rPr lang="en-GB" sz="2400" dirty="0" smtClean="0"/>
              <a:t>, </a:t>
            </a:r>
            <a:r>
              <a:rPr lang="en-GB" sz="2400" dirty="0" err="1" smtClean="0"/>
              <a:t>tetapi</a:t>
            </a:r>
            <a:r>
              <a:rPr lang="en-GB" sz="2400" dirty="0" smtClean="0"/>
              <a:t> </a:t>
            </a:r>
            <a:r>
              <a:rPr lang="en-GB" sz="2400" dirty="0" err="1" smtClean="0"/>
              <a:t>mencoba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berjuang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melakukan</a:t>
            </a:r>
            <a:r>
              <a:rPr lang="en-GB" sz="2400" dirty="0" smtClean="0"/>
              <a:t> </a:t>
            </a:r>
            <a:r>
              <a:rPr lang="en-GB" sz="2400" dirty="0" err="1" smtClean="0"/>
              <a:t>tawaran</a:t>
            </a:r>
            <a:r>
              <a:rPr lang="en-GB" sz="2400" dirty="0" smtClean="0"/>
              <a:t> ( </a:t>
            </a:r>
            <a:r>
              <a:rPr lang="en-GB" sz="2400" dirty="0" err="1" smtClean="0"/>
              <a:t>biasanya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Tuhannya</a:t>
            </a:r>
            <a:r>
              <a:rPr lang="en-GB" sz="2400" dirty="0" smtClean="0"/>
              <a:t>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proses </a:t>
            </a:r>
            <a:r>
              <a:rPr lang="en-GB" sz="2400" dirty="0" err="1" smtClean="0"/>
              <a:t>psikologi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dirasakan</a:t>
            </a:r>
            <a:r>
              <a:rPr lang="en-GB" sz="2400" dirty="0" smtClean="0"/>
              <a:t> </a:t>
            </a:r>
            <a:r>
              <a:rPr lang="en-GB" sz="2400" dirty="0" err="1" smtClean="0"/>
              <a:t>biasanya</a:t>
            </a:r>
            <a:r>
              <a:rPr lang="en-GB" sz="2400" dirty="0" smtClean="0"/>
              <a:t> </a:t>
            </a:r>
            <a:r>
              <a:rPr lang="en-GB" sz="2400" dirty="0" err="1" smtClean="0"/>
              <a:t>berhubungan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kesalahan-kesalahannya</a:t>
            </a:r>
            <a:r>
              <a:rPr lang="en-GB" sz="2400" dirty="0" smtClean="0"/>
              <a:t>. </a:t>
            </a:r>
            <a:r>
              <a:rPr lang="en-GB" sz="2400" dirty="0" err="1" smtClean="0"/>
              <a:t>Oleh</a:t>
            </a:r>
            <a:r>
              <a:rPr lang="en-GB" sz="2400" dirty="0" smtClean="0"/>
              <a:t> </a:t>
            </a:r>
            <a:r>
              <a:rPr lang="en-GB" sz="2400" dirty="0" err="1" smtClean="0"/>
              <a:t>karena</a:t>
            </a:r>
            <a:r>
              <a:rPr lang="en-GB" sz="2400" dirty="0" smtClean="0"/>
              <a:t> </a:t>
            </a:r>
            <a:r>
              <a:rPr lang="en-GB" sz="2400" dirty="0" err="1" smtClean="0"/>
              <a:t>itu</a:t>
            </a:r>
            <a:r>
              <a:rPr lang="en-GB" sz="2400" dirty="0" smtClean="0"/>
              <a:t> </a:t>
            </a:r>
            <a:r>
              <a:rPr lang="en-GB" sz="2400" dirty="0" err="1" smtClean="0"/>
              <a:t>pendekatan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segi</a:t>
            </a:r>
            <a:r>
              <a:rPr lang="en-GB" sz="2400" dirty="0" smtClean="0"/>
              <a:t> agama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sangat</a:t>
            </a:r>
            <a:r>
              <a:rPr lang="en-GB" sz="2400" dirty="0" smtClean="0"/>
              <a:t> </a:t>
            </a:r>
            <a:r>
              <a:rPr lang="en-GB" sz="2400" dirty="0" err="1" smtClean="0"/>
              <a:t>menolong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merupakan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bentuk</a:t>
            </a:r>
            <a:r>
              <a:rPr lang="en-GB" sz="2400" dirty="0" smtClean="0"/>
              <a:t> </a:t>
            </a:r>
            <a:r>
              <a:rPr lang="en-GB" sz="2400" dirty="0" err="1" smtClean="0"/>
              <a:t>konseling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seseorang</a:t>
            </a:r>
            <a:r>
              <a:rPr lang="en-GB" sz="2400" dirty="0" smtClean="0"/>
              <a:t> yang </a:t>
            </a:r>
            <a:r>
              <a:rPr lang="en-GB" sz="2400" dirty="0" err="1" smtClean="0"/>
              <a:t>merasa</a:t>
            </a:r>
            <a:r>
              <a:rPr lang="en-GB" sz="2400" dirty="0" smtClean="0"/>
              <a:t> </a:t>
            </a:r>
            <a:r>
              <a:rPr lang="en-GB" sz="2400" dirty="0" err="1" smtClean="0"/>
              <a:t>bahwa</a:t>
            </a:r>
            <a:r>
              <a:rPr lang="en-GB" sz="2400" dirty="0" smtClean="0"/>
              <a:t> </a:t>
            </a:r>
            <a:r>
              <a:rPr lang="en-GB" sz="2400" dirty="0" err="1" smtClean="0"/>
              <a:t>kematiannya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mungkin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dihindari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6108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Teori Five Stages of Dying That Terminally Ill dari </a:t>
            </a:r>
            <a:r>
              <a:rPr lang="id-ID" sz="3200" i="1" dirty="0"/>
              <a:t>Elizabeth Kubler Ross</a:t>
            </a:r>
            <a:r>
              <a:rPr lang="id-ID" sz="3200" dirty="0"/>
              <a:t> </a:t>
            </a:r>
            <a:endParaRPr lang="en-US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lnSpc>
                <a:spcPct val="80000"/>
              </a:lnSpc>
              <a:buNone/>
            </a:pP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4 </a:t>
            </a:r>
            <a:r>
              <a:rPr lang="en-US" sz="2400" dirty="0" err="1" smtClean="0"/>
              <a:t>depresi</a:t>
            </a:r>
            <a:endParaRPr lang="en-US" sz="2400" dirty="0" smtClean="0"/>
          </a:p>
          <a:p>
            <a:pPr marL="118872" indent="0">
              <a:lnSpc>
                <a:spcPct val="80000"/>
              </a:lnSpc>
              <a:buNone/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merasa</a:t>
            </a:r>
            <a:r>
              <a:rPr lang="en-GB" sz="2400" dirty="0" smtClean="0"/>
              <a:t> </a:t>
            </a:r>
            <a:r>
              <a:rPr lang="en-GB" sz="2400" dirty="0" err="1" smtClean="0"/>
              <a:t>bahwa</a:t>
            </a:r>
            <a:r>
              <a:rPr lang="en-GB" sz="2400" dirty="0" smtClean="0"/>
              <a:t> </a:t>
            </a:r>
            <a:r>
              <a:rPr lang="en-GB" sz="2400" dirty="0" err="1" smtClean="0"/>
              <a:t>keadaan</a:t>
            </a:r>
            <a:r>
              <a:rPr lang="en-GB" sz="2400" dirty="0" smtClean="0"/>
              <a:t> </a:t>
            </a:r>
            <a:r>
              <a:rPr lang="en-GB" sz="2400" dirty="0" err="1" smtClean="0"/>
              <a:t>terburuk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hidupnya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dia</a:t>
            </a:r>
            <a:r>
              <a:rPr lang="en-GB" sz="2400" dirty="0" smtClean="0"/>
              <a:t> </a:t>
            </a:r>
            <a:r>
              <a:rPr lang="en-GB" sz="2400" dirty="0" err="1" smtClean="0"/>
              <a:t>alami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itulah</a:t>
            </a:r>
            <a:r>
              <a:rPr lang="en-GB" sz="2400" dirty="0" smtClean="0"/>
              <a:t> </a:t>
            </a:r>
            <a:r>
              <a:rPr lang="en-GB" sz="2400" dirty="0" err="1" smtClean="0"/>
              <a:t>kenyataan</a:t>
            </a:r>
            <a:r>
              <a:rPr lang="en-GB" sz="2400" dirty="0" smtClean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err="1" smtClean="0"/>
              <a:t>Bagian</a:t>
            </a:r>
            <a:r>
              <a:rPr lang="en-GB" sz="2400" dirty="0" smtClean="0"/>
              <a:t>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ketika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berduka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mau</a:t>
            </a:r>
            <a:r>
              <a:rPr lang="en-GB" sz="2400" dirty="0" smtClean="0"/>
              <a:t> </a:t>
            </a:r>
            <a:r>
              <a:rPr lang="en-GB" sz="2400" dirty="0" err="1" smtClean="0"/>
              <a:t>melakukan</a:t>
            </a:r>
            <a:r>
              <a:rPr lang="en-GB" sz="2400" dirty="0" smtClean="0"/>
              <a:t> </a:t>
            </a:r>
            <a:r>
              <a:rPr lang="en-GB" sz="2400" dirty="0" err="1" smtClean="0"/>
              <a:t>sesuatu</a:t>
            </a:r>
            <a:r>
              <a:rPr lang="en-GB" sz="2400" dirty="0" smtClean="0"/>
              <a:t> </a:t>
            </a:r>
            <a:r>
              <a:rPr lang="en-GB" sz="2400" dirty="0" err="1" smtClean="0"/>
              <a:t>apapun</a:t>
            </a:r>
            <a:r>
              <a:rPr lang="en-GB" sz="2400" dirty="0" smtClean="0"/>
              <a:t>, rasa </a:t>
            </a:r>
            <a:r>
              <a:rPr lang="en-GB" sz="2400" dirty="0" err="1" smtClean="0"/>
              <a:t>kehilangan</a:t>
            </a:r>
            <a:r>
              <a:rPr lang="en-GB" sz="2400" dirty="0" smtClean="0"/>
              <a:t> </a:t>
            </a:r>
            <a:r>
              <a:rPr lang="en-GB" sz="2400" dirty="0" err="1" smtClean="0"/>
              <a:t>semangat</a:t>
            </a:r>
            <a:r>
              <a:rPr lang="en-GB" sz="2400" dirty="0" smtClean="0"/>
              <a:t>.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beberapa</a:t>
            </a:r>
            <a:r>
              <a:rPr lang="en-GB" sz="2400" dirty="0" smtClean="0"/>
              <a:t> </a:t>
            </a:r>
            <a:r>
              <a:rPr lang="en-GB" sz="2400" dirty="0" err="1" smtClean="0"/>
              <a:t>kasus</a:t>
            </a:r>
            <a:r>
              <a:rPr lang="en-GB" sz="2400" dirty="0" smtClean="0"/>
              <a:t> </a:t>
            </a:r>
            <a:r>
              <a:rPr lang="en-GB" sz="2400" dirty="0" err="1" smtClean="0"/>
              <a:t>biasanya</a:t>
            </a:r>
            <a:r>
              <a:rPr lang="en-GB" sz="2400" dirty="0" smtClean="0"/>
              <a:t> </a:t>
            </a:r>
            <a:r>
              <a:rPr lang="en-GB" sz="2400" dirty="0" err="1" smtClean="0"/>
              <a:t>perlu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melibatkan</a:t>
            </a:r>
            <a:r>
              <a:rPr lang="en-GB" sz="2400" dirty="0" smtClean="0"/>
              <a:t> </a:t>
            </a:r>
            <a:r>
              <a:rPr lang="en-GB" sz="2400" dirty="0" err="1" smtClean="0"/>
              <a:t>pertolongan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anggota</a:t>
            </a:r>
            <a:r>
              <a:rPr lang="en-GB" sz="2400" dirty="0" smtClean="0"/>
              <a:t> </a:t>
            </a:r>
            <a:r>
              <a:rPr lang="en-GB" sz="2400" dirty="0" err="1" smtClean="0"/>
              <a:t>keluarga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membuat</a:t>
            </a:r>
            <a:r>
              <a:rPr lang="en-GB" sz="2400" dirty="0" smtClean="0"/>
              <a:t> </a:t>
            </a:r>
            <a:r>
              <a:rPr lang="en-GB" sz="2400" dirty="0" err="1" smtClean="0"/>
              <a:t>rencana</a:t>
            </a:r>
            <a:r>
              <a:rPr lang="en-GB" sz="2400" dirty="0" smtClean="0"/>
              <a:t> yang </a:t>
            </a:r>
            <a:r>
              <a:rPr lang="en-GB" sz="2400" dirty="0" err="1" smtClean="0"/>
              <a:t>realistis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menolong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merealisasikan</a:t>
            </a:r>
            <a:r>
              <a:rPr lang="en-GB" sz="2400" dirty="0" smtClean="0"/>
              <a:t> </a:t>
            </a:r>
            <a:r>
              <a:rPr lang="en-GB" sz="2400" dirty="0" err="1" smtClean="0"/>
              <a:t>hal-hal</a:t>
            </a:r>
            <a:r>
              <a:rPr lang="en-GB" sz="2400" dirty="0" smtClean="0"/>
              <a:t> yang </a:t>
            </a:r>
            <a:r>
              <a:rPr lang="en-GB" sz="2400" dirty="0" err="1" smtClean="0"/>
              <a:t>sangat</a:t>
            </a:r>
            <a:r>
              <a:rPr lang="en-GB" sz="2400" dirty="0" smtClean="0"/>
              <a:t> </a:t>
            </a:r>
            <a:r>
              <a:rPr lang="en-GB" sz="2400" dirty="0" err="1" smtClean="0"/>
              <a:t>penting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berarti</a:t>
            </a:r>
            <a:r>
              <a:rPr lang="en-GB" sz="2400" dirty="0" smtClean="0"/>
              <a:t> yang </a:t>
            </a:r>
            <a:r>
              <a:rPr lang="en-GB" sz="2400" dirty="0" err="1" smtClean="0"/>
              <a:t>belum</a:t>
            </a:r>
            <a:r>
              <a:rPr lang="en-GB" sz="2400" dirty="0" smtClean="0"/>
              <a:t> </a:t>
            </a:r>
            <a:r>
              <a:rPr lang="en-GB" sz="2400" dirty="0" err="1" smtClean="0"/>
              <a:t>diselesaikannya</a:t>
            </a:r>
            <a:r>
              <a:rPr lang="en-GB" sz="2400" dirty="0" smtClean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err="1" smtClean="0"/>
              <a:t>dia</a:t>
            </a:r>
            <a:r>
              <a:rPr lang="en-GB" sz="2400" dirty="0" smtClean="0"/>
              <a:t> </a:t>
            </a:r>
            <a:r>
              <a:rPr lang="en-GB" sz="2400" dirty="0" err="1" smtClean="0"/>
              <a:t>mampu</a:t>
            </a:r>
            <a:r>
              <a:rPr lang="en-GB" sz="2400" dirty="0" smtClean="0"/>
              <a:t> </a:t>
            </a:r>
            <a:r>
              <a:rPr lang="en-GB" sz="2400" dirty="0" err="1" smtClean="0"/>
              <a:t>memberi</a:t>
            </a:r>
            <a:r>
              <a:rPr lang="en-GB" sz="2400" dirty="0" smtClean="0"/>
              <a:t> </a:t>
            </a:r>
            <a:r>
              <a:rPr lang="en-GB" sz="2400" dirty="0" err="1" smtClean="0"/>
              <a:t>ketenangan</a:t>
            </a:r>
            <a:r>
              <a:rPr lang="en-GB" sz="2400" dirty="0" smtClean="0"/>
              <a:t> </a:t>
            </a:r>
            <a:r>
              <a:rPr lang="en-GB" sz="2400" dirty="0" err="1" smtClean="0"/>
              <a:t>kepada</a:t>
            </a:r>
            <a:r>
              <a:rPr lang="en-GB" sz="2400" dirty="0" smtClean="0"/>
              <a:t> </a:t>
            </a: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kehadirannya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5799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Teori Five Stages of Dying That Terminally Ill dari </a:t>
            </a:r>
            <a:r>
              <a:rPr lang="id-ID" sz="3200" i="1" dirty="0"/>
              <a:t>Elizabeth Kubler Ross</a:t>
            </a:r>
            <a:r>
              <a:rPr lang="id-ID" sz="3200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dirty="0" err="1"/>
              <a:t>Bagian</a:t>
            </a:r>
            <a:r>
              <a:rPr lang="en-GB" sz="2400" dirty="0"/>
              <a:t> </a:t>
            </a:r>
            <a:r>
              <a:rPr lang="en-GB" sz="2400" dirty="0" err="1"/>
              <a:t>kedua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tahap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dimana</a:t>
            </a:r>
            <a:r>
              <a:rPr lang="en-GB" sz="2400" dirty="0"/>
              <a:t> </a:t>
            </a:r>
            <a:r>
              <a:rPr lang="en-GB" sz="2400" dirty="0" err="1"/>
              <a:t>pasien</a:t>
            </a:r>
            <a:r>
              <a:rPr lang="en-GB" sz="2400" dirty="0"/>
              <a:t> </a:t>
            </a:r>
            <a:r>
              <a:rPr lang="en-GB" sz="2400" dirty="0" err="1"/>
              <a:t>memasuki</a:t>
            </a:r>
            <a:r>
              <a:rPr lang="en-GB" sz="2400" dirty="0"/>
              <a:t> </a:t>
            </a:r>
            <a:r>
              <a:rPr lang="en-GB" sz="2400" dirty="0" err="1"/>
              <a:t>tahap</a:t>
            </a:r>
            <a:r>
              <a:rPr lang="en-GB" sz="2400" dirty="0"/>
              <a:t> </a:t>
            </a:r>
            <a:r>
              <a:rPr lang="en-GB" sz="2400" dirty="0" err="1"/>
              <a:t>dukacita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kesedihan</a:t>
            </a:r>
            <a:r>
              <a:rPr lang="en-GB" sz="2400" dirty="0"/>
              <a:t> </a:t>
            </a:r>
            <a:r>
              <a:rPr lang="en-GB" sz="2400" dirty="0" err="1"/>
              <a:t>yg</a:t>
            </a:r>
            <a:r>
              <a:rPr lang="en-GB" sz="2400" dirty="0"/>
              <a:t> </a:t>
            </a:r>
            <a:r>
              <a:rPr lang="en-GB" sz="2400" dirty="0" err="1"/>
              <a:t>mendalam</a:t>
            </a:r>
            <a:r>
              <a:rPr lang="en-GB" sz="2400" dirty="0"/>
              <a:t> </a:t>
            </a:r>
            <a:r>
              <a:rPr lang="en-GB" sz="2400" dirty="0" err="1" smtClean="0"/>
              <a:t>karena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mengelak</a:t>
            </a:r>
            <a:r>
              <a:rPr lang="en-GB" sz="2400" dirty="0"/>
              <a:t> </a:t>
            </a:r>
            <a:r>
              <a:rPr lang="en-GB" sz="2400" dirty="0" err="1"/>
              <a:t>lagi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kematian</a:t>
            </a:r>
            <a:r>
              <a:rPr lang="en-GB" sz="2400" dirty="0"/>
              <a:t>. </a:t>
            </a:r>
            <a:r>
              <a:rPr lang="en-GB" sz="2400" dirty="0" err="1"/>
              <a:t>Pasien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melihat</a:t>
            </a:r>
            <a:r>
              <a:rPr lang="en-GB" sz="2400" dirty="0"/>
              <a:t> </a:t>
            </a:r>
            <a:r>
              <a:rPr lang="en-GB" sz="2400" dirty="0" err="1"/>
              <a:t>kemungkinan</a:t>
            </a:r>
            <a:r>
              <a:rPr lang="en-GB" sz="2400" dirty="0"/>
              <a:t> lain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keadaannya</a:t>
            </a:r>
            <a:r>
              <a:rPr lang="en-GB" sz="2400" dirty="0"/>
              <a:t>. </a:t>
            </a:r>
            <a:r>
              <a:rPr lang="en-GB" sz="2400" dirty="0" err="1"/>
              <a:t>Selama</a:t>
            </a:r>
            <a:r>
              <a:rPr lang="en-GB" sz="2400" dirty="0"/>
              <a:t> </a:t>
            </a:r>
            <a:r>
              <a:rPr lang="en-GB" sz="2400" dirty="0" err="1"/>
              <a:t>bagian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pasien</a:t>
            </a:r>
            <a:r>
              <a:rPr lang="en-GB" sz="2400" dirty="0"/>
              <a:t> </a:t>
            </a:r>
            <a:r>
              <a:rPr lang="en-GB" sz="2400" dirty="0" err="1"/>
              <a:t>biasanya</a:t>
            </a:r>
            <a:r>
              <a:rPr lang="en-GB" sz="2400" dirty="0"/>
              <a:t>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berdiam</a:t>
            </a:r>
            <a:r>
              <a:rPr lang="en-GB" sz="2400" dirty="0"/>
              <a:t> </a:t>
            </a:r>
            <a:r>
              <a:rPr lang="en-GB" sz="2400" dirty="0" err="1"/>
              <a:t>diri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suka</a:t>
            </a:r>
            <a:r>
              <a:rPr lang="en-GB" sz="2400" dirty="0"/>
              <a:t> </a:t>
            </a:r>
            <a:r>
              <a:rPr lang="en-GB" sz="2400" dirty="0" err="1"/>
              <a:t>menerima</a:t>
            </a:r>
            <a:r>
              <a:rPr lang="en-GB" sz="2400" dirty="0"/>
              <a:t> </a:t>
            </a:r>
            <a:r>
              <a:rPr lang="en-GB" sz="2400" dirty="0" err="1"/>
              <a:t>kunjungan</a:t>
            </a:r>
            <a:r>
              <a:rPr lang="en-GB" sz="2400" dirty="0"/>
              <a:t>. </a:t>
            </a:r>
            <a:r>
              <a:rPr lang="en-GB" sz="2400" dirty="0" err="1"/>
              <a:t>Pada</a:t>
            </a:r>
            <a:r>
              <a:rPr lang="en-GB" sz="2400" dirty="0"/>
              <a:t> </a:t>
            </a:r>
            <a:r>
              <a:rPr lang="en-GB" sz="2400" dirty="0" err="1"/>
              <a:t>tahap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pasien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proses </a:t>
            </a:r>
            <a:r>
              <a:rPr lang="en-GB" sz="2400" dirty="0" err="1"/>
              <a:t>merasa</a:t>
            </a:r>
            <a:r>
              <a:rPr lang="en-GB" sz="2400" dirty="0"/>
              <a:t> </a:t>
            </a:r>
            <a:r>
              <a:rPr lang="en-GB" sz="2400" dirty="0" err="1"/>
              <a:t>kehilangan</a:t>
            </a:r>
            <a:r>
              <a:rPr lang="en-GB" sz="2400" dirty="0"/>
              <a:t> </a:t>
            </a:r>
            <a:r>
              <a:rPr lang="en-GB" sz="2400" dirty="0" err="1"/>
              <a:t>segalanya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 err="1"/>
              <a:t>Pada</a:t>
            </a:r>
            <a:r>
              <a:rPr lang="en-GB" sz="2400" dirty="0"/>
              <a:t> </a:t>
            </a:r>
            <a:r>
              <a:rPr lang="en-GB" sz="2400" dirty="0" err="1"/>
              <a:t>tahap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sebaiknya</a:t>
            </a:r>
            <a:r>
              <a:rPr lang="en-GB" sz="2400" dirty="0"/>
              <a:t> </a:t>
            </a:r>
            <a:r>
              <a:rPr lang="en-GB" sz="2400" dirty="0" err="1"/>
              <a:t>pasien</a:t>
            </a:r>
            <a:r>
              <a:rPr lang="en-GB" sz="2400" dirty="0"/>
              <a:t> </a:t>
            </a:r>
            <a:r>
              <a:rPr lang="en-GB" sz="2400" dirty="0" err="1"/>
              <a:t>selalu</a:t>
            </a:r>
            <a:r>
              <a:rPr lang="en-GB" sz="2400" dirty="0"/>
              <a:t> </a:t>
            </a:r>
            <a:r>
              <a:rPr lang="en-GB" sz="2400" dirty="0" err="1"/>
              <a:t>ditemani</a:t>
            </a:r>
            <a:r>
              <a:rPr lang="en-GB" sz="2400" dirty="0"/>
              <a:t> </a:t>
            </a:r>
            <a:r>
              <a:rPr lang="en-GB" sz="2400" dirty="0" err="1"/>
              <a:t>walaupun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membicarakan</a:t>
            </a:r>
            <a:r>
              <a:rPr lang="en-GB" sz="2400" dirty="0"/>
              <a:t> </a:t>
            </a:r>
            <a:r>
              <a:rPr lang="en-GB" sz="2400" dirty="0" err="1" smtClean="0"/>
              <a:t>penyakitnya</a:t>
            </a:r>
            <a:r>
              <a:rPr lang="en-GB" sz="2400" dirty="0" smtClean="0"/>
              <a:t> </a:t>
            </a:r>
            <a:r>
              <a:rPr lang="en-GB" sz="2400" dirty="0" err="1"/>
              <a:t>tetapi</a:t>
            </a:r>
            <a:r>
              <a:rPr lang="en-GB" sz="2400" dirty="0"/>
              <a:t> </a:t>
            </a:r>
            <a:r>
              <a:rPr lang="en-GB" sz="2400" dirty="0" err="1"/>
              <a:t>dia</a:t>
            </a:r>
            <a:r>
              <a:rPr lang="en-GB" sz="2400" dirty="0"/>
              <a:t> </a:t>
            </a:r>
            <a:r>
              <a:rPr lang="en-GB" sz="2400" dirty="0" err="1"/>
              <a:t>mampu</a:t>
            </a:r>
            <a:r>
              <a:rPr lang="en-GB" sz="2400" dirty="0"/>
              <a:t> </a:t>
            </a:r>
            <a:r>
              <a:rPr lang="en-GB" sz="2400" dirty="0" err="1"/>
              <a:t>memberi</a:t>
            </a:r>
            <a:r>
              <a:rPr lang="en-GB" sz="2400" dirty="0"/>
              <a:t> </a:t>
            </a:r>
            <a:r>
              <a:rPr lang="en-GB" sz="2400" dirty="0" err="1"/>
              <a:t>ketenangan</a:t>
            </a:r>
            <a:r>
              <a:rPr lang="en-GB" sz="2400" dirty="0"/>
              <a:t> </a:t>
            </a:r>
            <a:r>
              <a:rPr lang="en-GB" sz="2400" dirty="0" err="1"/>
              <a:t>kepada</a:t>
            </a:r>
            <a:r>
              <a:rPr lang="en-GB" sz="2400" dirty="0"/>
              <a:t> </a:t>
            </a:r>
            <a:r>
              <a:rPr lang="en-GB" sz="2400" dirty="0" err="1"/>
              <a:t>pasien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kehadirannya</a:t>
            </a:r>
            <a:r>
              <a:rPr lang="en-GB" sz="2400" dirty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346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Teori Five Stages of Dying That Terminally Ill dari </a:t>
            </a:r>
            <a:r>
              <a:rPr lang="id-ID" sz="3200" i="1" dirty="0"/>
              <a:t>Elizabeth Kubler Ross</a:t>
            </a:r>
            <a:r>
              <a:rPr lang="id-ID" sz="3200" dirty="0"/>
              <a:t> </a:t>
            </a:r>
            <a:endParaRPr lang="en-US" sz="32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lnSpc>
                <a:spcPct val="90000"/>
              </a:lnSpc>
              <a:buNone/>
            </a:pP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5 </a:t>
            </a:r>
            <a:r>
              <a:rPr lang="en-US" sz="2400" dirty="0" err="1" smtClean="0"/>
              <a:t>penerimaan</a:t>
            </a:r>
            <a:endParaRPr lang="en-US" sz="2400" dirty="0" smtClean="0"/>
          </a:p>
          <a:p>
            <a:pPr marL="118872" indent="0"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Diilustrasikan</a:t>
            </a:r>
            <a:r>
              <a:rPr lang="en-GB" sz="2400" dirty="0" smtClean="0"/>
              <a:t> </a:t>
            </a:r>
            <a:r>
              <a:rPr lang="en-GB" sz="2400" dirty="0" err="1" smtClean="0"/>
              <a:t>bahwa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bukan</a:t>
            </a:r>
            <a:r>
              <a:rPr lang="en-GB" sz="2400" dirty="0" smtClean="0"/>
              <a:t> </a:t>
            </a:r>
            <a:r>
              <a:rPr lang="en-GB" sz="2400" dirty="0" err="1" smtClean="0"/>
              <a:t>merupakan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bahagia</a:t>
            </a:r>
            <a:r>
              <a:rPr lang="en-GB" sz="2400" dirty="0" smtClean="0"/>
              <a:t> </a:t>
            </a:r>
            <a:r>
              <a:rPr lang="en-GB" sz="2400" dirty="0" err="1" smtClean="0"/>
              <a:t>tetapi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juga</a:t>
            </a:r>
            <a:r>
              <a:rPr lang="en-GB" sz="2400" dirty="0" smtClean="0"/>
              <a:t> </a:t>
            </a:r>
            <a:r>
              <a:rPr lang="en-GB" sz="2400" dirty="0" err="1" smtClean="0"/>
              <a:t>ketidakbahagiaan</a:t>
            </a:r>
            <a:r>
              <a:rPr lang="en-GB" sz="2400" dirty="0" smtClean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Pasien</a:t>
            </a:r>
            <a:r>
              <a:rPr lang="en-GB" sz="2400" dirty="0" smtClean="0"/>
              <a:t> </a:t>
            </a:r>
            <a:r>
              <a:rPr lang="en-GB" sz="2400" dirty="0" err="1" smtClean="0"/>
              <a:t>menerima</a:t>
            </a:r>
            <a:r>
              <a:rPr lang="en-GB" sz="2400" dirty="0" smtClean="0"/>
              <a:t> </a:t>
            </a:r>
            <a:r>
              <a:rPr lang="en-GB" sz="2400" dirty="0" err="1" smtClean="0"/>
              <a:t>kenyataan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pasrah</a:t>
            </a:r>
            <a:r>
              <a:rPr lang="en-GB" sz="2400" dirty="0" smtClean="0"/>
              <a:t> </a:t>
            </a:r>
            <a:r>
              <a:rPr lang="en-GB" sz="2400" dirty="0" err="1" smtClean="0"/>
              <a:t>diri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tawakal</a:t>
            </a:r>
            <a:r>
              <a:rPr lang="en-GB" sz="2400" dirty="0" smtClean="0"/>
              <a:t>.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tahap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pasen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tertarik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menerima</a:t>
            </a:r>
            <a:r>
              <a:rPr lang="en-GB" sz="2400" dirty="0" smtClean="0"/>
              <a:t> </a:t>
            </a:r>
            <a:r>
              <a:rPr lang="en-GB" sz="2400" dirty="0" err="1" smtClean="0"/>
              <a:t>kunjungan</a:t>
            </a:r>
            <a:r>
              <a:rPr lang="en-GB" sz="2400" dirty="0" smtClean="0"/>
              <a:t> </a:t>
            </a:r>
            <a:r>
              <a:rPr lang="en-GB" sz="2400" dirty="0" err="1" smtClean="0"/>
              <a:t>tamu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aktif</a:t>
            </a:r>
            <a:r>
              <a:rPr lang="en-GB" sz="2400" dirty="0" smtClean="0"/>
              <a:t> </a:t>
            </a:r>
            <a:r>
              <a:rPr lang="en-GB" sz="2400" dirty="0" err="1" smtClean="0"/>
              <a:t>berkomunikasi</a:t>
            </a:r>
            <a:r>
              <a:rPr lang="en-GB" sz="2400" dirty="0" smtClean="0"/>
              <a:t>. </a:t>
            </a:r>
            <a:r>
              <a:rPr lang="en-GB" sz="2400" dirty="0" err="1" smtClean="0"/>
              <a:t>Komunikasi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konselor</a:t>
            </a:r>
            <a:r>
              <a:rPr lang="en-GB" sz="2400" dirty="0" smtClean="0"/>
              <a:t>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lebih</a:t>
            </a:r>
            <a:r>
              <a:rPr lang="en-GB" sz="2400" dirty="0" smtClean="0"/>
              <a:t> </a:t>
            </a:r>
            <a:r>
              <a:rPr lang="en-GB" sz="2400" dirty="0" err="1" smtClean="0"/>
              <a:t>disukai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lebih</a:t>
            </a:r>
            <a:r>
              <a:rPr lang="en-GB" sz="2400" dirty="0" smtClean="0"/>
              <a:t> </a:t>
            </a:r>
            <a:r>
              <a:rPr lang="en-GB" sz="2400" dirty="0" err="1" smtClean="0"/>
              <a:t>kepada</a:t>
            </a:r>
            <a:r>
              <a:rPr lang="en-GB" sz="2400" dirty="0" smtClean="0"/>
              <a:t> </a:t>
            </a:r>
            <a:r>
              <a:rPr lang="en-GB" sz="2400" dirty="0" err="1" smtClean="0"/>
              <a:t>perlakuan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bukan</a:t>
            </a:r>
            <a:r>
              <a:rPr lang="en-GB" sz="2400" dirty="0" smtClean="0"/>
              <a:t> kata-kata.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50890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246</TotalTime>
  <Words>1668</Words>
  <Application>Microsoft Office PowerPoint</Application>
  <PresentationFormat>On-screen Show (4:3)</PresentationFormat>
  <Paragraphs>125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SETTING PRAKTIK PEKERJAN SOSIAL DI RUMAH SAKIT I </vt:lpstr>
      <vt:lpstr>Pembulatan</vt:lpstr>
      <vt:lpstr>Intervensi Pekerja Sosial Dalam Konteks Lingkungan Sosial Dan Hubungan Pasien:</vt:lpstr>
      <vt:lpstr>Teori Five Stages of Dying That Terminally Ill dari Elizabeth Kubler Ross </vt:lpstr>
      <vt:lpstr>Teori Five Stages of Dying That Terminally Ill dari Elizabeth Kubler Ross </vt:lpstr>
      <vt:lpstr>Teori Five Stages of Dying That Terminally Ill dari Elizabeth Kubler Ross  </vt:lpstr>
      <vt:lpstr>Teori Five Stages of Dying That Terminally Ill dari Elizabeth Kubler Ross </vt:lpstr>
      <vt:lpstr>Teori Five Stages of Dying That Terminally Ill dari Elizabeth Kubler Ross </vt:lpstr>
      <vt:lpstr>Teori Five Stages of Dying That Terminally Ill dari Elizabeth Kubler Ross </vt:lpstr>
      <vt:lpstr>Pengantar</vt:lpstr>
      <vt:lpstr>PowerPoint Presentation</vt:lpstr>
      <vt:lpstr>The Renal Social Worker</vt:lpstr>
      <vt:lpstr>The Renal Social Worker</vt:lpstr>
      <vt:lpstr>The Renal Social Worker</vt:lpstr>
      <vt:lpstr>The Renal Social Worker</vt:lpstr>
      <vt:lpstr>The Renal Social Worker</vt:lpstr>
      <vt:lpstr>The Renal Social Worker</vt:lpstr>
      <vt:lpstr>The Renal Social Worker</vt:lpstr>
      <vt:lpstr>PowerPoint Presentation</vt:lpstr>
      <vt:lpstr>Oncology Social Work</vt:lpstr>
      <vt:lpstr>Oncology Social Work </vt:lpstr>
      <vt:lpstr>Oncology Social Work </vt:lpstr>
      <vt:lpstr>Oncology Social Work </vt:lpstr>
      <vt:lpstr>Oncology Social Work </vt:lpstr>
      <vt:lpstr>Oncology Social Work </vt:lpstr>
      <vt:lpstr>Oncology Social Work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Praktik Pekerjan Sosial di Rumah Sakit I</dc:title>
  <dc:creator>samsung</dc:creator>
  <cp:lastModifiedBy>samsung</cp:lastModifiedBy>
  <cp:revision>14</cp:revision>
  <dcterms:created xsi:type="dcterms:W3CDTF">2020-11-24T09:41:53Z</dcterms:created>
  <dcterms:modified xsi:type="dcterms:W3CDTF">2020-11-24T14:12:17Z</dcterms:modified>
</cp:coreProperties>
</file>