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332D8-35D9-48BF-8364-EA3A0C84A62D}" type="datetimeFigureOut">
              <a:rPr lang="id-ID" smtClean="0"/>
              <a:t>27/02/2021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3BA56-DA8E-442C-9D0A-3109FCF26D1B}" type="slidenum">
              <a:rPr lang="id-ID" smtClean="0"/>
              <a:t>‹#›</a:t>
            </a:fld>
            <a:endParaRPr lang="id-ID"/>
          </a:p>
        </p:txBody>
      </p:sp>
    </p:spTree>
    <p:extLst>
      <p:ext uri="{BB962C8B-B14F-4D97-AF65-F5344CB8AC3E}">
        <p14:creationId xmlns:p14="http://schemas.microsoft.com/office/powerpoint/2010/main" val="263577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2703BA56-DA8E-442C-9D0A-3109FCF26D1B}" type="slidenum">
              <a:rPr lang="id-ID" smtClean="0"/>
              <a:t>22</a:t>
            </a:fld>
            <a:endParaRPr lang="id-ID"/>
          </a:p>
        </p:txBody>
      </p:sp>
    </p:spTree>
    <p:extLst>
      <p:ext uri="{BB962C8B-B14F-4D97-AF65-F5344CB8AC3E}">
        <p14:creationId xmlns:p14="http://schemas.microsoft.com/office/powerpoint/2010/main" val="55978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526D3D-F10F-481A-880E-F49348F12F88}" type="datetimeFigureOut">
              <a:rPr lang="id-ID" smtClean="0"/>
              <a:t>27/02/2021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397827411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26D3D-F10F-481A-880E-F49348F12F88}" type="datetimeFigureOut">
              <a:rPr lang="id-ID" smtClean="0"/>
              <a:t>27/02/2021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42791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26D3D-F10F-481A-880E-F49348F12F88}" type="datetimeFigureOut">
              <a:rPr lang="id-ID" smtClean="0"/>
              <a:t>27/02/2021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220949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26D3D-F10F-481A-880E-F49348F12F88}" type="datetimeFigureOut">
              <a:rPr lang="id-ID" smtClean="0"/>
              <a:t>27/02/2021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101061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526D3D-F10F-481A-880E-F49348F12F88}" type="datetimeFigureOut">
              <a:rPr lang="id-ID" smtClean="0"/>
              <a:t>27/02/2021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383147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D526D3D-F10F-481A-880E-F49348F12F88}" type="datetimeFigureOut">
              <a:rPr lang="id-ID" smtClean="0"/>
              <a:t>27/02/2021</a:t>
            </a:fld>
            <a:endParaRPr lang="id-ID"/>
          </a:p>
        </p:txBody>
      </p:sp>
      <p:sp>
        <p:nvSpPr>
          <p:cNvPr id="9" name="Footer Placeholder 8"/>
          <p:cNvSpPr>
            <a:spLocks noGrp="1"/>
          </p:cNvSpPr>
          <p:nvPr>
            <p:ph type="ftr" sz="quarter" idx="11"/>
          </p:nvPr>
        </p:nvSpPr>
        <p:spPr/>
        <p:txBody>
          <a:bodyPr/>
          <a:lstStyle/>
          <a:p>
            <a:endParaRPr lang="id-ID"/>
          </a:p>
        </p:txBody>
      </p:sp>
      <p:sp>
        <p:nvSpPr>
          <p:cNvPr id="10" name="Slide Number Placeholder 9"/>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405487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D526D3D-F10F-481A-880E-F49348F12F88}" type="datetimeFigureOut">
              <a:rPr lang="id-ID" smtClean="0"/>
              <a:t>27/02/2021</a:t>
            </a:fld>
            <a:endParaRPr lang="id-ID"/>
          </a:p>
        </p:txBody>
      </p:sp>
      <p:sp>
        <p:nvSpPr>
          <p:cNvPr id="11" name="Footer Placeholder 10"/>
          <p:cNvSpPr>
            <a:spLocks noGrp="1"/>
          </p:cNvSpPr>
          <p:nvPr>
            <p:ph type="ftr" sz="quarter" idx="11"/>
          </p:nvPr>
        </p:nvSpPr>
        <p:spPr/>
        <p:txBody>
          <a:bodyPr/>
          <a:lstStyle/>
          <a:p>
            <a:endParaRPr lang="id-ID"/>
          </a:p>
        </p:txBody>
      </p:sp>
      <p:sp>
        <p:nvSpPr>
          <p:cNvPr id="12" name="Slide Number Placeholder 11"/>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192848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D526D3D-F10F-481A-880E-F49348F12F88}" type="datetimeFigureOut">
              <a:rPr lang="id-ID" smtClean="0"/>
              <a:t>27/02/2021</a:t>
            </a:fld>
            <a:endParaRPr lang="id-ID"/>
          </a:p>
        </p:txBody>
      </p:sp>
      <p:sp>
        <p:nvSpPr>
          <p:cNvPr id="7" name="Footer Placeholder 6"/>
          <p:cNvSpPr>
            <a:spLocks noGrp="1"/>
          </p:cNvSpPr>
          <p:nvPr>
            <p:ph type="ftr" sz="quarter" idx="11"/>
          </p:nvPr>
        </p:nvSpPr>
        <p:spPr/>
        <p:txBody>
          <a:bodyPr/>
          <a:lstStyle/>
          <a:p>
            <a:endParaRPr lang="id-ID"/>
          </a:p>
        </p:txBody>
      </p:sp>
      <p:sp>
        <p:nvSpPr>
          <p:cNvPr id="8" name="Slide Number Placeholder 7"/>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308349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526D3D-F10F-481A-880E-F49348F12F88}" type="datetimeFigureOut">
              <a:rPr lang="id-ID" smtClean="0"/>
              <a:t>27/02/2021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31484146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D526D3D-F10F-481A-880E-F49348F12F88}" type="datetimeFigureOut">
              <a:rPr lang="id-ID" smtClean="0"/>
              <a:t>27/02/2021</a:t>
            </a:fld>
            <a:endParaRPr lang="id-ID"/>
          </a:p>
        </p:txBody>
      </p:sp>
      <p:sp>
        <p:nvSpPr>
          <p:cNvPr id="9" name="Footer Placeholder 8"/>
          <p:cNvSpPr>
            <a:spLocks noGrp="1"/>
          </p:cNvSpPr>
          <p:nvPr>
            <p:ph type="ftr" sz="quarter" idx="11"/>
          </p:nvPr>
        </p:nvSpPr>
        <p:spPr/>
        <p:txBody>
          <a:bodyPr/>
          <a:lstStyle/>
          <a:p>
            <a:endParaRPr lang="id-ID"/>
          </a:p>
        </p:txBody>
      </p:sp>
      <p:sp>
        <p:nvSpPr>
          <p:cNvPr id="10" name="Slide Number Placeholder 9"/>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2605131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D526D3D-F10F-481A-880E-F49348F12F88}" type="datetimeFigureOut">
              <a:rPr lang="id-ID" smtClean="0"/>
              <a:t>27/02/2021</a:t>
            </a:fld>
            <a:endParaRPr lang="id-ID"/>
          </a:p>
        </p:txBody>
      </p:sp>
      <p:sp>
        <p:nvSpPr>
          <p:cNvPr id="9" name="Footer Placeholder 8"/>
          <p:cNvSpPr>
            <a:spLocks noGrp="1"/>
          </p:cNvSpPr>
          <p:nvPr>
            <p:ph type="ftr" sz="quarter" idx="11"/>
          </p:nvPr>
        </p:nvSpPr>
        <p:spPr>
          <a:xfrm>
            <a:off x="3499101" y="6356350"/>
            <a:ext cx="5911517" cy="365125"/>
          </a:xfrm>
        </p:spPr>
        <p:txBody>
          <a:bodyPr/>
          <a:lstStyle/>
          <a:p>
            <a:endParaRPr lang="id-ID"/>
          </a:p>
        </p:txBody>
      </p:sp>
      <p:sp>
        <p:nvSpPr>
          <p:cNvPr id="10" name="Slide Number Placeholder 9"/>
          <p:cNvSpPr>
            <a:spLocks noGrp="1"/>
          </p:cNvSpPr>
          <p:nvPr>
            <p:ph type="sldNum" sz="quarter" idx="12"/>
          </p:nvPr>
        </p:nvSpPr>
        <p:spPr/>
        <p:txBody>
          <a:bodyPr/>
          <a:lstStyle/>
          <a:p>
            <a:fld id="{D549CFF1-62BA-43B6-81A3-30B949654E61}" type="slidenum">
              <a:rPr lang="id-ID" smtClean="0"/>
              <a:t>‹#›</a:t>
            </a:fld>
            <a:endParaRPr lang="id-ID"/>
          </a:p>
        </p:txBody>
      </p:sp>
    </p:spTree>
    <p:extLst>
      <p:ext uri="{BB962C8B-B14F-4D97-AF65-F5344CB8AC3E}">
        <p14:creationId xmlns:p14="http://schemas.microsoft.com/office/powerpoint/2010/main" val="200914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D526D3D-F10F-481A-880E-F49348F12F88}" type="datetimeFigureOut">
              <a:rPr lang="id-ID" smtClean="0"/>
              <a:t>27/02/2021</a:t>
            </a:fld>
            <a:endParaRPr lang="id-ID"/>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id-ID"/>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49CFF1-62BA-43B6-81A3-30B949654E61}" type="slidenum">
              <a:rPr lang="id-ID" smtClean="0"/>
              <a:t>‹#›</a:t>
            </a:fld>
            <a:endParaRPr lang="id-ID"/>
          </a:p>
        </p:txBody>
      </p:sp>
    </p:spTree>
    <p:extLst>
      <p:ext uri="{BB962C8B-B14F-4D97-AF65-F5344CB8AC3E}">
        <p14:creationId xmlns:p14="http://schemas.microsoft.com/office/powerpoint/2010/main" val="10078982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C3F1-1468-4C00-8220-C37F49773EAE}"/>
              </a:ext>
            </a:extLst>
          </p:cNvPr>
          <p:cNvSpPr>
            <a:spLocks noGrp="1"/>
          </p:cNvSpPr>
          <p:nvPr>
            <p:ph type="ctrTitle"/>
          </p:nvPr>
        </p:nvSpPr>
        <p:spPr>
          <a:xfrm>
            <a:off x="520505" y="1298448"/>
            <a:ext cx="8412479" cy="2105934"/>
          </a:xfrm>
          <a:solidFill>
            <a:schemeClr val="accent1">
              <a:lumMod val="40000"/>
              <a:lumOff val="60000"/>
            </a:schemeClr>
          </a:solidFill>
          <a:ln w="57150">
            <a:solidFill>
              <a:schemeClr val="tx1"/>
            </a:solidFill>
          </a:ln>
        </p:spPr>
        <p:txBody>
          <a:bodyPr>
            <a:normAutofit/>
          </a:bodyPr>
          <a:lstStyle/>
          <a:p>
            <a:r>
              <a:rPr lang="id-ID" sz="4800" b="1" dirty="0">
                <a:solidFill>
                  <a:srgbClr val="FF0000"/>
                </a:solidFill>
              </a:rPr>
              <a:t>KARAKTERISTIK &amp; KOMPOSISI SUSU</a:t>
            </a:r>
          </a:p>
        </p:txBody>
      </p:sp>
      <p:sp>
        <p:nvSpPr>
          <p:cNvPr id="3" name="Subtitle 2">
            <a:extLst>
              <a:ext uri="{FF2B5EF4-FFF2-40B4-BE49-F238E27FC236}">
                <a16:creationId xmlns:a16="http://schemas.microsoft.com/office/drawing/2014/main" id="{FED39AA3-96C7-49D1-B043-88F6ED20918B}"/>
              </a:ext>
            </a:extLst>
          </p:cNvPr>
          <p:cNvSpPr>
            <a:spLocks noGrp="1"/>
          </p:cNvSpPr>
          <p:nvPr>
            <p:ph type="subTitle" idx="1"/>
          </p:nvPr>
        </p:nvSpPr>
        <p:spPr>
          <a:xfrm>
            <a:off x="0" y="4740585"/>
            <a:ext cx="7315200" cy="914400"/>
          </a:xfrm>
        </p:spPr>
        <p:txBody>
          <a:bodyPr/>
          <a:lstStyle/>
          <a:p>
            <a:r>
              <a:rPr lang="id-ID" b="1" dirty="0">
                <a:solidFill>
                  <a:schemeClr val="tx1"/>
                </a:solidFill>
              </a:rPr>
              <a:t>LABORATORIUM TEKNOLOGI HASIL TERNAK</a:t>
            </a:r>
          </a:p>
          <a:p>
            <a:r>
              <a:rPr lang="id-ID" b="1" dirty="0">
                <a:solidFill>
                  <a:schemeClr val="tx1"/>
                </a:solidFill>
              </a:rPr>
              <a:t>20</a:t>
            </a:r>
            <a:r>
              <a:rPr lang="en-US" b="1" dirty="0">
                <a:solidFill>
                  <a:schemeClr val="tx1"/>
                </a:solidFill>
              </a:rPr>
              <a:t>21</a:t>
            </a:r>
            <a:endParaRPr lang="id-ID" b="1" dirty="0">
              <a:solidFill>
                <a:schemeClr val="tx1"/>
              </a:solidFill>
            </a:endParaRPr>
          </a:p>
        </p:txBody>
      </p:sp>
      <p:pic>
        <p:nvPicPr>
          <p:cNvPr id="4" name="Picture 3">
            <a:extLst>
              <a:ext uri="{FF2B5EF4-FFF2-40B4-BE49-F238E27FC236}">
                <a16:creationId xmlns:a16="http://schemas.microsoft.com/office/drawing/2014/main" id="{7C12D7F6-A32C-4C18-A0B1-976800D37E3F}"/>
              </a:ext>
            </a:extLst>
          </p:cNvPr>
          <p:cNvPicPr>
            <a:picLocks noChangeAspect="1"/>
          </p:cNvPicPr>
          <p:nvPr/>
        </p:nvPicPr>
        <p:blipFill>
          <a:blip r:embed="rId2"/>
          <a:stretch>
            <a:fillRect/>
          </a:stretch>
        </p:blipFill>
        <p:spPr>
          <a:xfrm>
            <a:off x="5859952" y="4328859"/>
            <a:ext cx="3073032" cy="1737852"/>
          </a:xfrm>
          <a:prstGeom prst="rect">
            <a:avLst/>
          </a:prstGeom>
        </p:spPr>
      </p:pic>
      <p:pic>
        <p:nvPicPr>
          <p:cNvPr id="5" name="Picture 4">
            <a:extLst>
              <a:ext uri="{FF2B5EF4-FFF2-40B4-BE49-F238E27FC236}">
                <a16:creationId xmlns:a16="http://schemas.microsoft.com/office/drawing/2014/main" id="{2DFA3B02-BD73-4506-B6FA-9C79FA18F51E}"/>
              </a:ext>
            </a:extLst>
          </p:cNvPr>
          <p:cNvPicPr>
            <a:picLocks noChangeAspect="1"/>
          </p:cNvPicPr>
          <p:nvPr/>
        </p:nvPicPr>
        <p:blipFill>
          <a:blip r:embed="rId3"/>
          <a:stretch>
            <a:fillRect/>
          </a:stretch>
        </p:blipFill>
        <p:spPr>
          <a:xfrm>
            <a:off x="393895" y="373971"/>
            <a:ext cx="1505243" cy="1505243"/>
          </a:xfrm>
          <a:prstGeom prst="rect">
            <a:avLst/>
          </a:prstGeom>
        </p:spPr>
      </p:pic>
    </p:spTree>
    <p:extLst>
      <p:ext uri="{BB962C8B-B14F-4D97-AF65-F5344CB8AC3E}">
        <p14:creationId xmlns:p14="http://schemas.microsoft.com/office/powerpoint/2010/main" val="142416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E3DB-C3E3-4468-BDE8-516C5A0577A4}"/>
              </a:ext>
            </a:extLst>
          </p:cNvPr>
          <p:cNvSpPr>
            <a:spLocks noGrp="1"/>
          </p:cNvSpPr>
          <p:nvPr>
            <p:ph type="title"/>
          </p:nvPr>
        </p:nvSpPr>
        <p:spPr/>
        <p:txBody>
          <a:bodyPr/>
          <a:lstStyle/>
          <a:p>
            <a:r>
              <a:rPr lang="id-ID" dirty="0"/>
              <a:t>SIFAT FISIK&amp; KIMIA  SUSU</a:t>
            </a:r>
          </a:p>
        </p:txBody>
      </p:sp>
      <p:pic>
        <p:nvPicPr>
          <p:cNvPr id="5" name="Content Placeholder 4">
            <a:extLst>
              <a:ext uri="{FF2B5EF4-FFF2-40B4-BE49-F238E27FC236}">
                <a16:creationId xmlns:a16="http://schemas.microsoft.com/office/drawing/2014/main" id="{420165F9-8CB1-4540-97CC-8E95D4285898}"/>
              </a:ext>
            </a:extLst>
          </p:cNvPr>
          <p:cNvPicPr>
            <a:picLocks noGrp="1" noChangeAspect="1"/>
          </p:cNvPicPr>
          <p:nvPr>
            <p:ph idx="1"/>
          </p:nvPr>
        </p:nvPicPr>
        <p:blipFill>
          <a:blip r:embed="rId2"/>
          <a:stretch>
            <a:fillRect/>
          </a:stretch>
        </p:blipFill>
        <p:spPr>
          <a:xfrm>
            <a:off x="3751706" y="751721"/>
            <a:ext cx="6250423" cy="2840982"/>
          </a:xfrm>
          <a:prstGeom prst="rect">
            <a:avLst/>
          </a:prstGeom>
        </p:spPr>
      </p:pic>
      <p:pic>
        <p:nvPicPr>
          <p:cNvPr id="6" name="Picture 5">
            <a:extLst>
              <a:ext uri="{FF2B5EF4-FFF2-40B4-BE49-F238E27FC236}">
                <a16:creationId xmlns:a16="http://schemas.microsoft.com/office/drawing/2014/main" id="{9FCB5647-42BD-4C8A-AC1C-4CA84016A31A}"/>
              </a:ext>
            </a:extLst>
          </p:cNvPr>
          <p:cNvPicPr>
            <a:picLocks noChangeAspect="1"/>
          </p:cNvPicPr>
          <p:nvPr/>
        </p:nvPicPr>
        <p:blipFill>
          <a:blip r:embed="rId3"/>
          <a:stretch>
            <a:fillRect/>
          </a:stretch>
        </p:blipFill>
        <p:spPr>
          <a:xfrm>
            <a:off x="8231727" y="1882822"/>
            <a:ext cx="3540804" cy="4545582"/>
          </a:xfrm>
          <a:prstGeom prst="rect">
            <a:avLst/>
          </a:prstGeom>
        </p:spPr>
      </p:pic>
    </p:spTree>
    <p:extLst>
      <p:ext uri="{BB962C8B-B14F-4D97-AF65-F5344CB8AC3E}">
        <p14:creationId xmlns:p14="http://schemas.microsoft.com/office/powerpoint/2010/main" val="53127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8E6C-D9E4-4921-A7A3-E1575E360702}"/>
              </a:ext>
            </a:extLst>
          </p:cNvPr>
          <p:cNvSpPr>
            <a:spLocks noGrp="1"/>
          </p:cNvSpPr>
          <p:nvPr>
            <p:ph type="title"/>
          </p:nvPr>
        </p:nvSpPr>
        <p:spPr/>
        <p:txBody>
          <a:bodyPr/>
          <a:lstStyle/>
          <a:p>
            <a:r>
              <a:rPr lang="id-ID" dirty="0"/>
              <a:t>AIR PADA SUSU SEGAR</a:t>
            </a:r>
          </a:p>
        </p:txBody>
      </p:sp>
      <p:pic>
        <p:nvPicPr>
          <p:cNvPr id="5" name="Content Placeholder 4">
            <a:extLst>
              <a:ext uri="{FF2B5EF4-FFF2-40B4-BE49-F238E27FC236}">
                <a16:creationId xmlns:a16="http://schemas.microsoft.com/office/drawing/2014/main" id="{C4D1D49B-8ADB-4540-8635-2F9E04934253}"/>
              </a:ext>
            </a:extLst>
          </p:cNvPr>
          <p:cNvPicPr>
            <a:picLocks noGrp="1" noChangeAspect="1"/>
          </p:cNvPicPr>
          <p:nvPr>
            <p:ph idx="1"/>
          </p:nvPr>
        </p:nvPicPr>
        <p:blipFill>
          <a:blip r:embed="rId2"/>
          <a:stretch>
            <a:fillRect/>
          </a:stretch>
        </p:blipFill>
        <p:spPr>
          <a:xfrm>
            <a:off x="6588968" y="1006885"/>
            <a:ext cx="4907705" cy="1249788"/>
          </a:xfrm>
          <a:prstGeom prst="rect">
            <a:avLst/>
          </a:prstGeom>
        </p:spPr>
      </p:pic>
      <p:pic>
        <p:nvPicPr>
          <p:cNvPr id="6" name="Picture 5">
            <a:extLst>
              <a:ext uri="{FF2B5EF4-FFF2-40B4-BE49-F238E27FC236}">
                <a16:creationId xmlns:a16="http://schemas.microsoft.com/office/drawing/2014/main" id="{25C8DF9C-6FA5-4A9F-8DC7-D8976640BE02}"/>
              </a:ext>
            </a:extLst>
          </p:cNvPr>
          <p:cNvPicPr>
            <a:picLocks noChangeAspect="1"/>
          </p:cNvPicPr>
          <p:nvPr/>
        </p:nvPicPr>
        <p:blipFill>
          <a:blip r:embed="rId3"/>
          <a:stretch>
            <a:fillRect/>
          </a:stretch>
        </p:blipFill>
        <p:spPr>
          <a:xfrm>
            <a:off x="3577283" y="2355742"/>
            <a:ext cx="3011685" cy="1755800"/>
          </a:xfrm>
          <a:prstGeom prst="rect">
            <a:avLst/>
          </a:prstGeom>
          <a:solidFill>
            <a:schemeClr val="accent1">
              <a:lumMod val="20000"/>
              <a:lumOff val="80000"/>
            </a:schemeClr>
          </a:solidFill>
        </p:spPr>
      </p:pic>
      <p:pic>
        <p:nvPicPr>
          <p:cNvPr id="8" name="Picture 7">
            <a:extLst>
              <a:ext uri="{FF2B5EF4-FFF2-40B4-BE49-F238E27FC236}">
                <a16:creationId xmlns:a16="http://schemas.microsoft.com/office/drawing/2014/main" id="{8093BA08-7D25-4F95-9B67-AA3A3B1E3FAD}"/>
              </a:ext>
            </a:extLst>
          </p:cNvPr>
          <p:cNvPicPr>
            <a:picLocks noChangeAspect="1"/>
          </p:cNvPicPr>
          <p:nvPr/>
        </p:nvPicPr>
        <p:blipFill>
          <a:blip r:embed="rId4"/>
          <a:stretch>
            <a:fillRect/>
          </a:stretch>
        </p:blipFill>
        <p:spPr>
          <a:xfrm>
            <a:off x="6297496" y="3424428"/>
            <a:ext cx="2950720" cy="1755800"/>
          </a:xfrm>
          <a:prstGeom prst="rect">
            <a:avLst/>
          </a:prstGeom>
          <a:solidFill>
            <a:schemeClr val="accent3">
              <a:lumMod val="40000"/>
              <a:lumOff val="60000"/>
            </a:schemeClr>
          </a:solidFill>
        </p:spPr>
      </p:pic>
      <p:pic>
        <p:nvPicPr>
          <p:cNvPr id="9" name="Picture 8">
            <a:extLst>
              <a:ext uri="{FF2B5EF4-FFF2-40B4-BE49-F238E27FC236}">
                <a16:creationId xmlns:a16="http://schemas.microsoft.com/office/drawing/2014/main" id="{12A84A34-2AF6-407F-B8FE-579B3B839389}"/>
              </a:ext>
            </a:extLst>
          </p:cNvPr>
          <p:cNvPicPr>
            <a:picLocks noChangeAspect="1"/>
          </p:cNvPicPr>
          <p:nvPr/>
        </p:nvPicPr>
        <p:blipFill>
          <a:blip r:embed="rId5"/>
          <a:stretch>
            <a:fillRect/>
          </a:stretch>
        </p:blipFill>
        <p:spPr>
          <a:xfrm>
            <a:off x="8517984" y="4812927"/>
            <a:ext cx="2871465" cy="1322947"/>
          </a:xfrm>
          <a:prstGeom prst="rect">
            <a:avLst/>
          </a:prstGeom>
          <a:solidFill>
            <a:srgbClr val="FFFF00"/>
          </a:solidFill>
        </p:spPr>
      </p:pic>
      <p:pic>
        <p:nvPicPr>
          <p:cNvPr id="10" name="Picture 9">
            <a:extLst>
              <a:ext uri="{FF2B5EF4-FFF2-40B4-BE49-F238E27FC236}">
                <a16:creationId xmlns:a16="http://schemas.microsoft.com/office/drawing/2014/main" id="{18736CBD-31D7-4C74-80D6-724A3EEB3400}"/>
              </a:ext>
            </a:extLst>
          </p:cNvPr>
          <p:cNvPicPr>
            <a:picLocks noChangeAspect="1"/>
          </p:cNvPicPr>
          <p:nvPr/>
        </p:nvPicPr>
        <p:blipFill>
          <a:blip r:embed="rId6"/>
          <a:stretch>
            <a:fillRect/>
          </a:stretch>
        </p:blipFill>
        <p:spPr>
          <a:xfrm>
            <a:off x="2364253" y="4396306"/>
            <a:ext cx="3362325" cy="23145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460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A389-F37D-4EFF-BA8B-1F2B9E10D8B6}"/>
              </a:ext>
            </a:extLst>
          </p:cNvPr>
          <p:cNvSpPr>
            <a:spLocks noGrp="1"/>
          </p:cNvSpPr>
          <p:nvPr>
            <p:ph type="title"/>
          </p:nvPr>
        </p:nvSpPr>
        <p:spPr>
          <a:xfrm>
            <a:off x="252919" y="1123837"/>
            <a:ext cx="2462146" cy="4601183"/>
          </a:xfrm>
          <a:solidFill>
            <a:schemeClr val="accent2">
              <a:lumMod val="60000"/>
              <a:lumOff val="40000"/>
            </a:schemeClr>
          </a:solidFill>
        </p:spPr>
        <p:txBody>
          <a:bodyPr/>
          <a:lstStyle/>
          <a:p>
            <a:r>
              <a:rPr lang="id-ID" b="1" dirty="0">
                <a:solidFill>
                  <a:srgbClr val="FF0000"/>
                </a:solidFill>
              </a:rPr>
              <a:t>PROTEIN SUSU</a:t>
            </a:r>
          </a:p>
        </p:txBody>
      </p:sp>
      <p:pic>
        <p:nvPicPr>
          <p:cNvPr id="4" name="Content Placeholder 3">
            <a:extLst>
              <a:ext uri="{FF2B5EF4-FFF2-40B4-BE49-F238E27FC236}">
                <a16:creationId xmlns:a16="http://schemas.microsoft.com/office/drawing/2014/main" id="{5FAACA03-64AA-432F-A8E5-1833546664C1}"/>
              </a:ext>
            </a:extLst>
          </p:cNvPr>
          <p:cNvPicPr>
            <a:picLocks noGrp="1" noChangeAspect="1"/>
          </p:cNvPicPr>
          <p:nvPr>
            <p:ph idx="1"/>
          </p:nvPr>
        </p:nvPicPr>
        <p:blipFill>
          <a:blip r:embed="rId2"/>
          <a:stretch>
            <a:fillRect/>
          </a:stretch>
        </p:blipFill>
        <p:spPr>
          <a:xfrm>
            <a:off x="3397349" y="271902"/>
            <a:ext cx="4925995" cy="2109399"/>
          </a:xfrm>
          <a:prstGeom prst="rect">
            <a:avLst/>
          </a:prstGeom>
          <a:solidFill>
            <a:srgbClr val="FFFF00"/>
          </a:solidFill>
        </p:spPr>
      </p:pic>
      <p:pic>
        <p:nvPicPr>
          <p:cNvPr id="5" name="Picture 4">
            <a:extLst>
              <a:ext uri="{FF2B5EF4-FFF2-40B4-BE49-F238E27FC236}">
                <a16:creationId xmlns:a16="http://schemas.microsoft.com/office/drawing/2014/main" id="{D6CFC7E9-3119-46E0-9040-37DE92A2CA76}"/>
              </a:ext>
            </a:extLst>
          </p:cNvPr>
          <p:cNvPicPr>
            <a:picLocks noChangeAspect="1"/>
          </p:cNvPicPr>
          <p:nvPr/>
        </p:nvPicPr>
        <p:blipFill>
          <a:blip r:embed="rId3"/>
          <a:stretch>
            <a:fillRect/>
          </a:stretch>
        </p:blipFill>
        <p:spPr>
          <a:xfrm>
            <a:off x="4612733" y="3973068"/>
            <a:ext cx="4602879" cy="2469094"/>
          </a:xfrm>
          <a:prstGeom prst="rect">
            <a:avLst/>
          </a:prstGeom>
          <a:solidFill>
            <a:schemeClr val="accent1">
              <a:lumMod val="40000"/>
              <a:lumOff val="60000"/>
            </a:schemeClr>
          </a:solidFill>
        </p:spPr>
      </p:pic>
      <p:pic>
        <p:nvPicPr>
          <p:cNvPr id="6" name="Picture 5">
            <a:extLst>
              <a:ext uri="{FF2B5EF4-FFF2-40B4-BE49-F238E27FC236}">
                <a16:creationId xmlns:a16="http://schemas.microsoft.com/office/drawing/2014/main" id="{1258729A-E805-4C35-8A4F-DA68BD96C5D7}"/>
              </a:ext>
            </a:extLst>
          </p:cNvPr>
          <p:cNvPicPr>
            <a:picLocks noChangeAspect="1"/>
          </p:cNvPicPr>
          <p:nvPr/>
        </p:nvPicPr>
        <p:blipFill>
          <a:blip r:embed="rId4"/>
          <a:stretch>
            <a:fillRect/>
          </a:stretch>
        </p:blipFill>
        <p:spPr>
          <a:xfrm>
            <a:off x="8076125" y="1878426"/>
            <a:ext cx="3158002" cy="1835055"/>
          </a:xfrm>
          <a:prstGeom prst="rect">
            <a:avLst/>
          </a:prstGeom>
        </p:spPr>
      </p:pic>
      <p:cxnSp>
        <p:nvCxnSpPr>
          <p:cNvPr id="8" name="Connector: Elbow 7">
            <a:extLst>
              <a:ext uri="{FF2B5EF4-FFF2-40B4-BE49-F238E27FC236}">
                <a16:creationId xmlns:a16="http://schemas.microsoft.com/office/drawing/2014/main" id="{68061212-9C1F-4E40-8B9E-359FA51069EA}"/>
              </a:ext>
            </a:extLst>
          </p:cNvPr>
          <p:cNvCxnSpPr>
            <a:cxnSpLocks/>
          </p:cNvCxnSpPr>
          <p:nvPr/>
        </p:nvCxnSpPr>
        <p:spPr>
          <a:xfrm flipV="1">
            <a:off x="5739618" y="2926080"/>
            <a:ext cx="2336507" cy="1294230"/>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B9B63B4-269E-43DE-84CF-12575B070E34}"/>
              </a:ext>
            </a:extLst>
          </p:cNvPr>
          <p:cNvPicPr>
            <a:picLocks noChangeAspect="1"/>
          </p:cNvPicPr>
          <p:nvPr/>
        </p:nvPicPr>
        <p:blipFill>
          <a:blip r:embed="rId5"/>
          <a:stretch>
            <a:fillRect/>
          </a:stretch>
        </p:blipFill>
        <p:spPr>
          <a:xfrm>
            <a:off x="9496615" y="4555314"/>
            <a:ext cx="281987" cy="1648538"/>
          </a:xfrm>
          <a:prstGeom prst="rect">
            <a:avLst/>
          </a:prstGeom>
        </p:spPr>
      </p:pic>
      <p:sp>
        <p:nvSpPr>
          <p:cNvPr id="15" name="TextBox 14">
            <a:extLst>
              <a:ext uri="{FF2B5EF4-FFF2-40B4-BE49-F238E27FC236}">
                <a16:creationId xmlns:a16="http://schemas.microsoft.com/office/drawing/2014/main" id="{F0D257F4-2A5E-4111-AD4C-049F615DBC6A}"/>
              </a:ext>
            </a:extLst>
          </p:cNvPr>
          <p:cNvSpPr txBox="1"/>
          <p:nvPr/>
        </p:nvSpPr>
        <p:spPr>
          <a:xfrm>
            <a:off x="10002129" y="5148775"/>
            <a:ext cx="1744394" cy="646331"/>
          </a:xfrm>
          <a:prstGeom prst="rect">
            <a:avLst/>
          </a:prstGeom>
          <a:noFill/>
        </p:spPr>
        <p:txBody>
          <a:bodyPr wrap="square" rtlCol="0">
            <a:spAutoFit/>
          </a:bodyPr>
          <a:lstStyle/>
          <a:p>
            <a:r>
              <a:rPr lang="id-ID" dirty="0"/>
              <a:t>KOMPONEN PROTEIN WHEY</a:t>
            </a:r>
          </a:p>
        </p:txBody>
      </p:sp>
    </p:spTree>
    <p:extLst>
      <p:ext uri="{BB962C8B-B14F-4D97-AF65-F5344CB8AC3E}">
        <p14:creationId xmlns:p14="http://schemas.microsoft.com/office/powerpoint/2010/main" val="50831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EDA9-D3E7-4AA1-A8D8-ED269F2F7E32}"/>
              </a:ext>
            </a:extLst>
          </p:cNvPr>
          <p:cNvSpPr>
            <a:spLocks noGrp="1"/>
          </p:cNvSpPr>
          <p:nvPr>
            <p:ph type="title"/>
          </p:nvPr>
        </p:nvSpPr>
        <p:spPr/>
        <p:txBody>
          <a:bodyPr/>
          <a:lstStyle/>
          <a:p>
            <a:r>
              <a:rPr lang="id-ID" b="1" dirty="0">
                <a:solidFill>
                  <a:srgbClr val="FFFF00"/>
                </a:solidFill>
              </a:rPr>
              <a:t>LEMAK SUSU</a:t>
            </a:r>
          </a:p>
        </p:txBody>
      </p:sp>
      <p:sp>
        <p:nvSpPr>
          <p:cNvPr id="4" name="Content Placeholder 3">
            <a:extLst>
              <a:ext uri="{FF2B5EF4-FFF2-40B4-BE49-F238E27FC236}">
                <a16:creationId xmlns:a16="http://schemas.microsoft.com/office/drawing/2014/main" id="{33DC3265-EE9A-4D6C-90FF-49E31C7002CA}"/>
              </a:ext>
            </a:extLst>
          </p:cNvPr>
          <p:cNvSpPr txBox="1">
            <a:spLocks noGrp="1"/>
          </p:cNvSpPr>
          <p:nvPr>
            <p:ph idx="1"/>
          </p:nvPr>
        </p:nvSpPr>
        <p:spPr>
          <a:prstGeom prst="rect">
            <a:avLst/>
          </a:prstGeom>
          <a:solidFill>
            <a:schemeClr val="accent1">
              <a:lumMod val="20000"/>
              <a:lumOff val="80000"/>
            </a:schemeClr>
          </a:solidFill>
          <a:ln w="57150">
            <a:solidFill>
              <a:schemeClr val="tx2">
                <a:lumMod val="75000"/>
              </a:schemeClr>
            </a:solidFill>
          </a:ln>
        </p:spPr>
        <p:txBody>
          <a:bodyPr wrap="square" rtlCol="0">
            <a:spAutoFit/>
          </a:bodyPr>
          <a:lstStyle/>
          <a:p>
            <a:pPr marL="342900" indent="-342900">
              <a:buFont typeface="Arial" pitchFamily="34" charset="0"/>
              <a:buChar char="•"/>
            </a:pPr>
            <a:r>
              <a:rPr lang="en-US" dirty="0" err="1">
                <a:latin typeface="Cambria" pitchFamily="18" charset="0"/>
              </a:rPr>
              <a:t>Proporsi</a:t>
            </a:r>
            <a:r>
              <a:rPr lang="en-US" dirty="0">
                <a:latin typeface="Cambria" pitchFamily="18" charset="0"/>
              </a:rPr>
              <a:t>: 2.5-5.5 (% w/w)</a:t>
            </a:r>
          </a:p>
          <a:p>
            <a:pPr marL="342900" indent="-342900">
              <a:buFont typeface="Arial" pitchFamily="34" charset="0"/>
              <a:buChar char="•"/>
            </a:pPr>
            <a:r>
              <a:rPr lang="en-US" dirty="0" err="1">
                <a:latin typeface="Cambria" pitchFamily="18" charset="0"/>
              </a:rPr>
              <a:t>Penyusun</a:t>
            </a:r>
            <a:r>
              <a:rPr lang="en-US" dirty="0">
                <a:latin typeface="Cambria" pitchFamily="18" charset="0"/>
              </a:rPr>
              <a:t> </a:t>
            </a:r>
            <a:r>
              <a:rPr lang="en-US" dirty="0" err="1">
                <a:latin typeface="Cambria" pitchFamily="18" charset="0"/>
              </a:rPr>
              <a:t>utama</a:t>
            </a:r>
            <a:r>
              <a:rPr lang="en-US" dirty="0">
                <a:latin typeface="Cambria" pitchFamily="18" charset="0"/>
              </a:rPr>
              <a:t>: TRIGLISERIDA (97-98%)</a:t>
            </a:r>
          </a:p>
          <a:p>
            <a:pPr marL="342900" indent="-342900">
              <a:buFont typeface="Arial" pitchFamily="34" charset="0"/>
              <a:buChar char="•"/>
            </a:pPr>
            <a:r>
              <a:rPr lang="en-US" dirty="0" err="1">
                <a:latin typeface="Cambria" pitchFamily="18" charset="0"/>
              </a:rPr>
              <a:t>Berbentuk</a:t>
            </a:r>
            <a:r>
              <a:rPr lang="en-US" dirty="0">
                <a:latin typeface="Cambria" pitchFamily="18" charset="0"/>
              </a:rPr>
              <a:t> </a:t>
            </a:r>
            <a:r>
              <a:rPr lang="en-US" dirty="0" err="1">
                <a:latin typeface="Cambria" pitchFamily="18" charset="0"/>
              </a:rPr>
              <a:t>bulatan</a:t>
            </a:r>
            <a:r>
              <a:rPr lang="en-US" dirty="0">
                <a:latin typeface="Cambria" pitchFamily="18" charset="0"/>
              </a:rPr>
              <a:t> </a:t>
            </a:r>
            <a:r>
              <a:rPr lang="en-US" dirty="0" err="1">
                <a:latin typeface="Cambria" pitchFamily="18" charset="0"/>
              </a:rPr>
              <a:t>atau</a:t>
            </a:r>
            <a:r>
              <a:rPr lang="en-US" dirty="0">
                <a:latin typeface="Cambria" pitchFamily="18" charset="0"/>
              </a:rPr>
              <a:t> GLOBULA </a:t>
            </a:r>
            <a:r>
              <a:rPr lang="en-US" dirty="0" err="1">
                <a:latin typeface="Cambria" pitchFamily="18" charset="0"/>
              </a:rPr>
              <a:t>dengan</a:t>
            </a:r>
            <a:r>
              <a:rPr lang="en-US" dirty="0">
                <a:latin typeface="Cambria" pitchFamily="18" charset="0"/>
              </a:rPr>
              <a:t> diameter 0.1-10 um</a:t>
            </a:r>
          </a:p>
          <a:p>
            <a:pPr marL="342900" indent="-342900">
              <a:buFont typeface="Arial" pitchFamily="34" charset="0"/>
              <a:buChar char="•"/>
            </a:pPr>
            <a:r>
              <a:rPr lang="en-US" dirty="0" err="1">
                <a:latin typeface="Cambria" pitchFamily="18" charset="0"/>
              </a:rPr>
              <a:t>Bahan</a:t>
            </a:r>
            <a:r>
              <a:rPr lang="en-US" dirty="0">
                <a:latin typeface="Cambria" pitchFamily="18" charset="0"/>
              </a:rPr>
              <a:t> </a:t>
            </a:r>
            <a:r>
              <a:rPr lang="en-US" dirty="0" err="1">
                <a:latin typeface="Cambria" pitchFamily="18" charset="0"/>
              </a:rPr>
              <a:t>baku</a:t>
            </a:r>
            <a:r>
              <a:rPr lang="en-US" dirty="0">
                <a:latin typeface="Cambria" pitchFamily="18" charset="0"/>
              </a:rPr>
              <a:t> </a:t>
            </a:r>
            <a:r>
              <a:rPr lang="en-US" dirty="0" err="1">
                <a:latin typeface="Cambria" pitchFamily="18" charset="0"/>
              </a:rPr>
              <a:t>untuk</a:t>
            </a:r>
            <a:r>
              <a:rPr lang="en-US" dirty="0">
                <a:latin typeface="Cambria" pitchFamily="18" charset="0"/>
              </a:rPr>
              <a:t> </a:t>
            </a:r>
            <a:r>
              <a:rPr lang="en-US" dirty="0" err="1">
                <a:latin typeface="Cambria" pitchFamily="18" charset="0"/>
              </a:rPr>
              <a:t>krim</a:t>
            </a:r>
            <a:r>
              <a:rPr lang="en-US" dirty="0">
                <a:latin typeface="Cambria" pitchFamily="18" charset="0"/>
              </a:rPr>
              <a:t> </a:t>
            </a:r>
            <a:r>
              <a:rPr lang="en-US" dirty="0" err="1">
                <a:latin typeface="Cambria" pitchFamily="18" charset="0"/>
              </a:rPr>
              <a:t>dan</a:t>
            </a:r>
            <a:r>
              <a:rPr lang="en-US" dirty="0">
                <a:latin typeface="Cambria" pitchFamily="18" charset="0"/>
              </a:rPr>
              <a:t> </a:t>
            </a:r>
            <a:r>
              <a:rPr lang="en-US" dirty="0" err="1">
                <a:latin typeface="Cambria" pitchFamily="18" charset="0"/>
              </a:rPr>
              <a:t>mentega</a:t>
            </a:r>
            <a:endParaRPr lang="en-US" dirty="0">
              <a:latin typeface="Cambria" pitchFamily="18" charset="0"/>
            </a:endParaRPr>
          </a:p>
          <a:p>
            <a:pPr marL="342900" indent="-342900">
              <a:buFont typeface="Arial" pitchFamily="34" charset="0"/>
              <a:buChar char="•"/>
            </a:pPr>
            <a:r>
              <a:rPr lang="en-US" dirty="0" err="1">
                <a:latin typeface="Cambria" pitchFamily="18" charset="0"/>
              </a:rPr>
              <a:t>Asam</a:t>
            </a:r>
            <a:r>
              <a:rPr lang="en-US" dirty="0">
                <a:latin typeface="Cambria" pitchFamily="18" charset="0"/>
              </a:rPr>
              <a:t> lemak </a:t>
            </a:r>
            <a:r>
              <a:rPr lang="en-US" dirty="0" err="1">
                <a:latin typeface="Cambria" pitchFamily="18" charset="0"/>
              </a:rPr>
              <a:t>rantai</a:t>
            </a:r>
            <a:r>
              <a:rPr lang="en-US" dirty="0">
                <a:latin typeface="Cambria" pitchFamily="18" charset="0"/>
              </a:rPr>
              <a:t> </a:t>
            </a:r>
            <a:r>
              <a:rPr lang="en-US" dirty="0" err="1">
                <a:latin typeface="Cambria" pitchFamily="18" charset="0"/>
              </a:rPr>
              <a:t>pendek</a:t>
            </a:r>
            <a:r>
              <a:rPr lang="en-US" dirty="0">
                <a:latin typeface="Cambria" pitchFamily="18" charset="0"/>
              </a:rPr>
              <a:t> (4-10 atom C): 15-20 </a:t>
            </a:r>
            <a:r>
              <a:rPr lang="en-US" dirty="0" err="1">
                <a:latin typeface="Cambria" pitchFamily="18" charset="0"/>
              </a:rPr>
              <a:t>mol</a:t>
            </a:r>
            <a:r>
              <a:rPr lang="en-US" dirty="0">
                <a:latin typeface="Cambria" pitchFamily="18" charset="0"/>
              </a:rPr>
              <a:t> %</a:t>
            </a:r>
          </a:p>
          <a:p>
            <a:pPr marL="342900" indent="-342900">
              <a:buFont typeface="Arial" pitchFamily="34" charset="0"/>
              <a:buChar char="•"/>
            </a:pPr>
            <a:r>
              <a:rPr lang="en-US" dirty="0">
                <a:latin typeface="Cambria" pitchFamily="18" charset="0"/>
              </a:rPr>
              <a:t>Total </a:t>
            </a:r>
            <a:r>
              <a:rPr lang="en-US" dirty="0" err="1">
                <a:latin typeface="Cambria" pitchFamily="18" charset="0"/>
              </a:rPr>
              <a:t>asam</a:t>
            </a:r>
            <a:r>
              <a:rPr lang="en-US" dirty="0">
                <a:latin typeface="Cambria" pitchFamily="18" charset="0"/>
              </a:rPr>
              <a:t> lemak </a:t>
            </a:r>
            <a:r>
              <a:rPr lang="en-US" dirty="0" err="1">
                <a:latin typeface="Cambria" pitchFamily="18" charset="0"/>
              </a:rPr>
              <a:t>jenuh</a:t>
            </a:r>
            <a:r>
              <a:rPr lang="en-US" dirty="0">
                <a:latin typeface="Cambria" pitchFamily="18" charset="0"/>
              </a:rPr>
              <a:t> (</a:t>
            </a:r>
            <a:r>
              <a:rPr lang="en-US" i="1" dirty="0">
                <a:latin typeface="Cambria" pitchFamily="18" charset="0"/>
              </a:rPr>
              <a:t>saturated fatty acid</a:t>
            </a:r>
            <a:r>
              <a:rPr lang="en-US" dirty="0">
                <a:latin typeface="Cambria" pitchFamily="18" charset="0"/>
              </a:rPr>
              <a:t>) 70% </a:t>
            </a:r>
            <a:r>
              <a:rPr lang="en-US" dirty="0" err="1">
                <a:latin typeface="Cambria" pitchFamily="18" charset="0"/>
              </a:rPr>
              <a:t>mol</a:t>
            </a:r>
            <a:r>
              <a:rPr lang="en-US" dirty="0">
                <a:latin typeface="Cambria" pitchFamily="18" charset="0"/>
              </a:rPr>
              <a:t> %</a:t>
            </a:r>
          </a:p>
          <a:p>
            <a:pPr marL="342900" indent="-342900">
              <a:buFont typeface="Arial" pitchFamily="34" charset="0"/>
              <a:buChar char="•"/>
            </a:pPr>
            <a:r>
              <a:rPr lang="en-US" dirty="0" err="1">
                <a:latin typeface="Cambria" pitchFamily="18" charset="0"/>
              </a:rPr>
              <a:t>Asam</a:t>
            </a:r>
            <a:r>
              <a:rPr lang="en-US" dirty="0">
                <a:latin typeface="Cambria" pitchFamily="18" charset="0"/>
              </a:rPr>
              <a:t> </a:t>
            </a:r>
            <a:r>
              <a:rPr lang="en-US" dirty="0" err="1">
                <a:latin typeface="Cambria" pitchFamily="18" charset="0"/>
              </a:rPr>
              <a:t>oleat</a:t>
            </a:r>
            <a:r>
              <a:rPr lang="en-US" dirty="0">
                <a:latin typeface="Cambria" pitchFamily="18" charset="0"/>
              </a:rPr>
              <a:t> </a:t>
            </a:r>
            <a:r>
              <a:rPr lang="en-US" dirty="0" err="1">
                <a:latin typeface="Cambria" pitchFamily="18" charset="0"/>
              </a:rPr>
              <a:t>merupakan</a:t>
            </a:r>
            <a:r>
              <a:rPr lang="en-US" dirty="0">
                <a:latin typeface="Cambria" pitchFamily="18" charset="0"/>
              </a:rPr>
              <a:t> </a:t>
            </a:r>
            <a:r>
              <a:rPr lang="en-US" dirty="0" err="1">
                <a:latin typeface="Cambria" pitchFamily="18" charset="0"/>
              </a:rPr>
              <a:t>asam</a:t>
            </a:r>
            <a:r>
              <a:rPr lang="en-US" dirty="0">
                <a:latin typeface="Cambria" pitchFamily="18" charset="0"/>
              </a:rPr>
              <a:t> </a:t>
            </a:r>
            <a:r>
              <a:rPr lang="en-US" dirty="0" err="1">
                <a:latin typeface="Cambria" pitchFamily="18" charset="0"/>
              </a:rPr>
              <a:t>lemak</a:t>
            </a:r>
            <a:r>
              <a:rPr lang="en-US" dirty="0">
                <a:latin typeface="Cambria" pitchFamily="18" charset="0"/>
              </a:rPr>
              <a:t> </a:t>
            </a:r>
            <a:r>
              <a:rPr lang="en-US" dirty="0" err="1">
                <a:latin typeface="Cambria" pitchFamily="18" charset="0"/>
              </a:rPr>
              <a:t>tidak</a:t>
            </a:r>
            <a:r>
              <a:rPr lang="en-US" dirty="0">
                <a:latin typeface="Cambria" pitchFamily="18" charset="0"/>
              </a:rPr>
              <a:t> </a:t>
            </a:r>
            <a:r>
              <a:rPr lang="en-US" dirty="0" err="1">
                <a:latin typeface="Cambria" pitchFamily="18" charset="0"/>
              </a:rPr>
              <a:t>jenuh</a:t>
            </a:r>
            <a:r>
              <a:rPr lang="en-US" dirty="0">
                <a:latin typeface="Cambria" pitchFamily="18" charset="0"/>
              </a:rPr>
              <a:t> (</a:t>
            </a:r>
            <a:r>
              <a:rPr lang="en-US" i="1" dirty="0">
                <a:latin typeface="Cambria" pitchFamily="18" charset="0"/>
              </a:rPr>
              <a:t>unsaturated</a:t>
            </a:r>
            <a:r>
              <a:rPr lang="en-US" dirty="0">
                <a:latin typeface="Cambria" pitchFamily="18" charset="0"/>
              </a:rPr>
              <a:t>) yang paling </a:t>
            </a:r>
            <a:r>
              <a:rPr lang="en-US" dirty="0" err="1">
                <a:latin typeface="Cambria" pitchFamily="18" charset="0"/>
              </a:rPr>
              <a:t>banyak</a:t>
            </a:r>
            <a:r>
              <a:rPr lang="en-US" dirty="0">
                <a:latin typeface="Cambria" pitchFamily="18" charset="0"/>
              </a:rPr>
              <a:t>: 70 </a:t>
            </a:r>
            <a:r>
              <a:rPr lang="en-US" dirty="0" err="1">
                <a:latin typeface="Cambria" pitchFamily="18" charset="0"/>
              </a:rPr>
              <a:t>mol</a:t>
            </a:r>
            <a:r>
              <a:rPr lang="en-US" dirty="0">
                <a:latin typeface="Cambria" pitchFamily="18" charset="0"/>
              </a:rPr>
              <a:t> %)</a:t>
            </a:r>
          </a:p>
        </p:txBody>
      </p:sp>
      <p:pic>
        <p:nvPicPr>
          <p:cNvPr id="3" name="Picture 2">
            <a:extLst>
              <a:ext uri="{FF2B5EF4-FFF2-40B4-BE49-F238E27FC236}">
                <a16:creationId xmlns:a16="http://schemas.microsoft.com/office/drawing/2014/main" id="{262DF46F-CF59-4461-A815-E710A753C236}"/>
              </a:ext>
            </a:extLst>
          </p:cNvPr>
          <p:cNvPicPr>
            <a:picLocks noChangeAspect="1"/>
          </p:cNvPicPr>
          <p:nvPr/>
        </p:nvPicPr>
        <p:blipFill>
          <a:blip r:embed="rId2"/>
          <a:stretch>
            <a:fillRect/>
          </a:stretch>
        </p:blipFill>
        <p:spPr>
          <a:xfrm>
            <a:off x="297910" y="5134707"/>
            <a:ext cx="2857500" cy="1499968"/>
          </a:xfrm>
          <a:prstGeom prst="rect">
            <a:avLst/>
          </a:prstGeom>
        </p:spPr>
      </p:pic>
    </p:spTree>
    <p:extLst>
      <p:ext uri="{BB962C8B-B14F-4D97-AF65-F5344CB8AC3E}">
        <p14:creationId xmlns:p14="http://schemas.microsoft.com/office/powerpoint/2010/main" val="303129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2A4C-21A5-4D65-A205-0D8789F16F60}"/>
              </a:ext>
            </a:extLst>
          </p:cNvPr>
          <p:cNvSpPr>
            <a:spLocks noGrp="1"/>
          </p:cNvSpPr>
          <p:nvPr>
            <p:ph type="title"/>
          </p:nvPr>
        </p:nvSpPr>
        <p:spPr/>
        <p:txBody>
          <a:bodyPr/>
          <a:lstStyle/>
          <a:p>
            <a:r>
              <a:rPr lang="id-ID" dirty="0"/>
              <a:t>LEMAK SUSU</a:t>
            </a:r>
          </a:p>
        </p:txBody>
      </p:sp>
      <p:pic>
        <p:nvPicPr>
          <p:cNvPr id="4" name="Content Placeholder 3">
            <a:extLst>
              <a:ext uri="{FF2B5EF4-FFF2-40B4-BE49-F238E27FC236}">
                <a16:creationId xmlns:a16="http://schemas.microsoft.com/office/drawing/2014/main" id="{47364DF1-1285-4049-B48F-6D3E2B71DEB4}"/>
              </a:ext>
            </a:extLst>
          </p:cNvPr>
          <p:cNvPicPr>
            <a:picLocks noGrp="1" noChangeAspect="1"/>
          </p:cNvPicPr>
          <p:nvPr>
            <p:ph idx="1"/>
          </p:nvPr>
        </p:nvPicPr>
        <p:blipFill>
          <a:blip r:embed="rId2"/>
          <a:stretch>
            <a:fillRect/>
          </a:stretch>
        </p:blipFill>
        <p:spPr>
          <a:xfrm>
            <a:off x="4358726" y="429891"/>
            <a:ext cx="7200000" cy="2274005"/>
          </a:xfrm>
          <a:prstGeom prst="rect">
            <a:avLst/>
          </a:prstGeom>
          <a:solidFill>
            <a:schemeClr val="tx1">
              <a:lumMod val="50000"/>
              <a:lumOff val="50000"/>
            </a:scheme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DC22C753-C879-4DBB-937E-95661C2E7616}"/>
              </a:ext>
            </a:extLst>
          </p:cNvPr>
          <p:cNvPicPr>
            <a:picLocks noChangeAspect="1"/>
          </p:cNvPicPr>
          <p:nvPr/>
        </p:nvPicPr>
        <p:blipFill>
          <a:blip r:embed="rId3"/>
          <a:stretch>
            <a:fillRect/>
          </a:stretch>
        </p:blipFill>
        <p:spPr>
          <a:xfrm>
            <a:off x="3785660" y="3123028"/>
            <a:ext cx="7187807" cy="29768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002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9FDD-2D6D-4480-A60E-B03CF53946B9}"/>
              </a:ext>
            </a:extLst>
          </p:cNvPr>
          <p:cNvSpPr>
            <a:spLocks noGrp="1"/>
          </p:cNvSpPr>
          <p:nvPr>
            <p:ph type="title"/>
          </p:nvPr>
        </p:nvSpPr>
        <p:spPr/>
        <p:txBody>
          <a:bodyPr>
            <a:normAutofit/>
          </a:bodyPr>
          <a:lstStyle/>
          <a:p>
            <a:r>
              <a:rPr lang="id-ID" sz="3200" b="1" dirty="0">
                <a:solidFill>
                  <a:srgbClr val="FFFF00"/>
                </a:solidFill>
              </a:rPr>
              <a:t>KARBOHIDRAT SUSU</a:t>
            </a:r>
          </a:p>
        </p:txBody>
      </p:sp>
      <p:pic>
        <p:nvPicPr>
          <p:cNvPr id="4" name="Content Placeholder 3">
            <a:extLst>
              <a:ext uri="{FF2B5EF4-FFF2-40B4-BE49-F238E27FC236}">
                <a16:creationId xmlns:a16="http://schemas.microsoft.com/office/drawing/2014/main" id="{6A396CB2-7F0E-402F-83D5-B03F3F8C9663}"/>
              </a:ext>
            </a:extLst>
          </p:cNvPr>
          <p:cNvPicPr>
            <a:picLocks noGrp="1" noChangeAspect="1"/>
          </p:cNvPicPr>
          <p:nvPr>
            <p:ph idx="1"/>
          </p:nvPr>
        </p:nvPicPr>
        <p:blipFill>
          <a:blip r:embed="rId2"/>
          <a:stretch>
            <a:fillRect/>
          </a:stretch>
        </p:blipFill>
        <p:spPr>
          <a:xfrm>
            <a:off x="3868738" y="1067702"/>
            <a:ext cx="7315200" cy="4713070"/>
          </a:xfrm>
          <a:prstGeom prst="rect">
            <a:avLst/>
          </a:prstGeom>
          <a:solidFill>
            <a:schemeClr val="bg2">
              <a:lumMod val="60000"/>
              <a:lumOff val="40000"/>
            </a:schemeClr>
          </a:solidFill>
        </p:spPr>
      </p:pic>
      <p:pic>
        <p:nvPicPr>
          <p:cNvPr id="3" name="Picture 2">
            <a:extLst>
              <a:ext uri="{FF2B5EF4-FFF2-40B4-BE49-F238E27FC236}">
                <a16:creationId xmlns:a16="http://schemas.microsoft.com/office/drawing/2014/main" id="{DE9B4E01-0FF2-4A9F-AC5D-4013A9987F23}"/>
              </a:ext>
            </a:extLst>
          </p:cNvPr>
          <p:cNvPicPr>
            <a:picLocks noChangeAspect="1"/>
          </p:cNvPicPr>
          <p:nvPr/>
        </p:nvPicPr>
        <p:blipFill>
          <a:blip r:embed="rId3"/>
          <a:stretch>
            <a:fillRect/>
          </a:stretch>
        </p:blipFill>
        <p:spPr>
          <a:xfrm>
            <a:off x="252919" y="5159326"/>
            <a:ext cx="2857500" cy="1600200"/>
          </a:xfrm>
          <a:prstGeom prst="rect">
            <a:avLst/>
          </a:prstGeom>
        </p:spPr>
      </p:pic>
    </p:spTree>
    <p:extLst>
      <p:ext uri="{BB962C8B-B14F-4D97-AF65-F5344CB8AC3E}">
        <p14:creationId xmlns:p14="http://schemas.microsoft.com/office/powerpoint/2010/main" val="397928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B337-141E-4F95-B3B1-96CBC2223144}"/>
              </a:ext>
            </a:extLst>
          </p:cNvPr>
          <p:cNvSpPr>
            <a:spLocks noGrp="1"/>
          </p:cNvSpPr>
          <p:nvPr>
            <p:ph type="title"/>
          </p:nvPr>
        </p:nvSpPr>
        <p:spPr>
          <a:xfrm>
            <a:off x="0" y="1123837"/>
            <a:ext cx="3200401" cy="4601183"/>
          </a:xfrm>
        </p:spPr>
        <p:txBody>
          <a:bodyPr/>
          <a:lstStyle/>
          <a:p>
            <a:r>
              <a:rPr lang="id-ID" dirty="0"/>
              <a:t>LACTOSE</a:t>
            </a:r>
            <a:br>
              <a:rPr lang="id-ID" dirty="0"/>
            </a:br>
            <a:r>
              <a:rPr lang="id-ID" dirty="0"/>
              <a:t>INTOLERANCE</a:t>
            </a:r>
          </a:p>
        </p:txBody>
      </p:sp>
      <p:pic>
        <p:nvPicPr>
          <p:cNvPr id="4" name="Content Placeholder 3">
            <a:extLst>
              <a:ext uri="{FF2B5EF4-FFF2-40B4-BE49-F238E27FC236}">
                <a16:creationId xmlns:a16="http://schemas.microsoft.com/office/drawing/2014/main" id="{0E8EEA35-8758-401D-8CBE-DEF60494DA21}"/>
              </a:ext>
            </a:extLst>
          </p:cNvPr>
          <p:cNvPicPr>
            <a:picLocks noGrp="1" noChangeAspect="1"/>
          </p:cNvPicPr>
          <p:nvPr>
            <p:ph idx="1"/>
          </p:nvPr>
        </p:nvPicPr>
        <p:blipFill>
          <a:blip r:embed="rId2"/>
          <a:stretch>
            <a:fillRect/>
          </a:stretch>
        </p:blipFill>
        <p:spPr>
          <a:xfrm>
            <a:off x="4797083" y="821904"/>
            <a:ext cx="6443003" cy="5205047"/>
          </a:xfrm>
          <a:prstGeom prst="rect">
            <a:avLst/>
          </a:prstGeom>
        </p:spPr>
      </p:pic>
      <p:pic>
        <p:nvPicPr>
          <p:cNvPr id="3" name="Picture 2">
            <a:extLst>
              <a:ext uri="{FF2B5EF4-FFF2-40B4-BE49-F238E27FC236}">
                <a16:creationId xmlns:a16="http://schemas.microsoft.com/office/drawing/2014/main" id="{6D456647-B976-475F-9C83-36842DDDFEA4}"/>
              </a:ext>
            </a:extLst>
          </p:cNvPr>
          <p:cNvPicPr>
            <a:picLocks noChangeAspect="1"/>
          </p:cNvPicPr>
          <p:nvPr/>
        </p:nvPicPr>
        <p:blipFill>
          <a:blip r:embed="rId3"/>
          <a:stretch>
            <a:fillRect/>
          </a:stretch>
        </p:blipFill>
        <p:spPr>
          <a:xfrm>
            <a:off x="744123" y="4525590"/>
            <a:ext cx="3644998" cy="20489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12143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865C-F488-4938-A138-18F3E3EAFA0B}"/>
              </a:ext>
            </a:extLst>
          </p:cNvPr>
          <p:cNvSpPr>
            <a:spLocks noGrp="1"/>
          </p:cNvSpPr>
          <p:nvPr>
            <p:ph type="title"/>
          </p:nvPr>
        </p:nvSpPr>
        <p:spPr>
          <a:xfrm>
            <a:off x="252919" y="1123837"/>
            <a:ext cx="3249936" cy="4601183"/>
          </a:xfrm>
        </p:spPr>
        <p:txBody>
          <a:bodyPr/>
          <a:lstStyle/>
          <a:p>
            <a:r>
              <a:rPr lang="id-ID" dirty="0"/>
              <a:t>LACTOSE</a:t>
            </a:r>
            <a:br>
              <a:rPr lang="id-ID" dirty="0"/>
            </a:br>
            <a:r>
              <a:rPr lang="id-ID" dirty="0"/>
              <a:t>INTOLERANCE</a:t>
            </a:r>
          </a:p>
        </p:txBody>
      </p:sp>
      <p:pic>
        <p:nvPicPr>
          <p:cNvPr id="4" name="Content Placeholder 3">
            <a:extLst>
              <a:ext uri="{FF2B5EF4-FFF2-40B4-BE49-F238E27FC236}">
                <a16:creationId xmlns:a16="http://schemas.microsoft.com/office/drawing/2014/main" id="{BB773F1F-934D-4891-AF84-30762C84D78E}"/>
              </a:ext>
            </a:extLst>
          </p:cNvPr>
          <p:cNvPicPr>
            <a:picLocks noGrp="1" noChangeAspect="1"/>
          </p:cNvPicPr>
          <p:nvPr>
            <p:ph idx="1"/>
          </p:nvPr>
        </p:nvPicPr>
        <p:blipFill>
          <a:blip r:embed="rId2"/>
          <a:stretch>
            <a:fillRect/>
          </a:stretch>
        </p:blipFill>
        <p:spPr>
          <a:xfrm>
            <a:off x="4065563" y="506437"/>
            <a:ext cx="7329268" cy="5795889"/>
          </a:xfrm>
          <a:prstGeom prst="rect">
            <a:avLst/>
          </a:prstGeom>
          <a:solidFill>
            <a:schemeClr val="accent1">
              <a:lumMod val="40000"/>
              <a:lumOff val="60000"/>
            </a:schemeClr>
          </a:solidFill>
        </p:spPr>
      </p:pic>
    </p:spTree>
    <p:extLst>
      <p:ext uri="{BB962C8B-B14F-4D97-AF65-F5344CB8AC3E}">
        <p14:creationId xmlns:p14="http://schemas.microsoft.com/office/powerpoint/2010/main" val="2869147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5ABF-C8C2-4075-9993-EEB2F9DAB5BA}"/>
              </a:ext>
            </a:extLst>
          </p:cNvPr>
          <p:cNvSpPr>
            <a:spLocks noGrp="1"/>
          </p:cNvSpPr>
          <p:nvPr>
            <p:ph type="title"/>
          </p:nvPr>
        </p:nvSpPr>
        <p:spPr/>
        <p:txBody>
          <a:bodyPr/>
          <a:lstStyle/>
          <a:p>
            <a:r>
              <a:rPr lang="id-ID" dirty="0"/>
              <a:t>VITAMIN</a:t>
            </a:r>
          </a:p>
        </p:txBody>
      </p:sp>
      <p:sp>
        <p:nvSpPr>
          <p:cNvPr id="4" name="Content Placeholder 3">
            <a:extLst>
              <a:ext uri="{FF2B5EF4-FFF2-40B4-BE49-F238E27FC236}">
                <a16:creationId xmlns:a16="http://schemas.microsoft.com/office/drawing/2014/main" id="{BC3D0A6C-AC59-4037-9AA8-88B8EBC680E8}"/>
              </a:ext>
            </a:extLst>
          </p:cNvPr>
          <p:cNvSpPr txBox="1">
            <a:spLocks noGrp="1"/>
          </p:cNvSpPr>
          <p:nvPr>
            <p:ph idx="1"/>
          </p:nvPr>
        </p:nvSpPr>
        <p:spPr>
          <a:prstGeom prst="rect">
            <a:avLst/>
          </a:prstGeom>
          <a:solidFill>
            <a:schemeClr val="accent6">
              <a:lumMod val="20000"/>
              <a:lumOff val="80000"/>
            </a:schemeClr>
          </a:solidFill>
        </p:spPr>
        <p:txBody>
          <a:bodyPr wrap="square" rtlCol="0">
            <a:spAutoFit/>
          </a:bodyPr>
          <a:lstStyle/>
          <a:p>
            <a:pPr marL="342900" indent="-342900">
              <a:spcAft>
                <a:spcPts val="600"/>
              </a:spcAft>
              <a:buFont typeface="Arial" pitchFamily="34" charset="0"/>
              <a:buChar char="•"/>
            </a:pPr>
            <a:r>
              <a:rPr lang="en-US" dirty="0" err="1">
                <a:latin typeface="Cambria" pitchFamily="18" charset="0"/>
              </a:rPr>
              <a:t>Dibagi</a:t>
            </a:r>
            <a:r>
              <a:rPr lang="en-US" dirty="0">
                <a:latin typeface="Cambria" pitchFamily="18" charset="0"/>
              </a:rPr>
              <a:t> 2 </a:t>
            </a:r>
            <a:r>
              <a:rPr lang="en-US" dirty="0" err="1">
                <a:latin typeface="Cambria" pitchFamily="18" charset="0"/>
              </a:rPr>
              <a:t>yaitu</a:t>
            </a:r>
            <a:r>
              <a:rPr lang="en-US" dirty="0">
                <a:latin typeface="Cambria" pitchFamily="18" charset="0"/>
              </a:rPr>
              <a:t> vitamin </a:t>
            </a:r>
            <a:r>
              <a:rPr lang="en-US" dirty="0" err="1">
                <a:latin typeface="Cambria" pitchFamily="18" charset="0"/>
              </a:rPr>
              <a:t>larut</a:t>
            </a:r>
            <a:r>
              <a:rPr lang="en-US" dirty="0">
                <a:latin typeface="Cambria" pitchFamily="18" charset="0"/>
              </a:rPr>
              <a:t> air (water </a:t>
            </a:r>
            <a:r>
              <a:rPr lang="en-US" dirty="0" err="1">
                <a:latin typeface="Cambria" pitchFamily="18" charset="0"/>
              </a:rPr>
              <a:t>soluable</a:t>
            </a:r>
            <a:r>
              <a:rPr lang="en-US" dirty="0">
                <a:latin typeface="Cambria" pitchFamily="18" charset="0"/>
              </a:rPr>
              <a:t>) </a:t>
            </a:r>
            <a:r>
              <a:rPr lang="en-US" dirty="0" err="1">
                <a:latin typeface="Cambria" pitchFamily="18" charset="0"/>
              </a:rPr>
              <a:t>dan</a:t>
            </a:r>
            <a:r>
              <a:rPr lang="en-US" dirty="0">
                <a:latin typeface="Cambria" pitchFamily="18" charset="0"/>
              </a:rPr>
              <a:t> </a:t>
            </a:r>
            <a:r>
              <a:rPr lang="en-US" dirty="0" err="1">
                <a:latin typeface="Cambria" pitchFamily="18" charset="0"/>
              </a:rPr>
              <a:t>larut</a:t>
            </a:r>
            <a:r>
              <a:rPr lang="en-US" dirty="0">
                <a:latin typeface="Cambria" pitchFamily="18" charset="0"/>
              </a:rPr>
              <a:t> </a:t>
            </a:r>
            <a:r>
              <a:rPr lang="en-US" dirty="0" err="1">
                <a:latin typeface="Cambria" pitchFamily="18" charset="0"/>
              </a:rPr>
              <a:t>lemak</a:t>
            </a:r>
            <a:r>
              <a:rPr lang="en-US" dirty="0">
                <a:latin typeface="Cambria" pitchFamily="18" charset="0"/>
              </a:rPr>
              <a:t> (fat </a:t>
            </a:r>
            <a:r>
              <a:rPr lang="en-US" dirty="0" err="1">
                <a:latin typeface="Cambria" pitchFamily="18" charset="0"/>
              </a:rPr>
              <a:t>soluable</a:t>
            </a:r>
            <a:r>
              <a:rPr lang="en-US" dirty="0">
                <a:latin typeface="Cambria" pitchFamily="18" charset="0"/>
              </a:rPr>
              <a:t>)</a:t>
            </a:r>
          </a:p>
          <a:p>
            <a:pPr marL="342900" indent="-342900">
              <a:spcAft>
                <a:spcPts val="600"/>
              </a:spcAft>
              <a:buFont typeface="Arial" pitchFamily="34" charset="0"/>
              <a:buChar char="•"/>
            </a:pPr>
            <a:r>
              <a:rPr lang="en-US" dirty="0">
                <a:latin typeface="Cambria" pitchFamily="18" charset="0"/>
              </a:rPr>
              <a:t>Vitamin </a:t>
            </a:r>
            <a:r>
              <a:rPr lang="en-US" dirty="0" err="1">
                <a:latin typeface="Cambria" pitchFamily="18" charset="0"/>
              </a:rPr>
              <a:t>larut</a:t>
            </a:r>
            <a:r>
              <a:rPr lang="en-US" dirty="0">
                <a:latin typeface="Cambria" pitchFamily="18" charset="0"/>
              </a:rPr>
              <a:t> </a:t>
            </a:r>
            <a:r>
              <a:rPr lang="en-US" dirty="0" err="1">
                <a:latin typeface="Cambria" pitchFamily="18" charset="0"/>
              </a:rPr>
              <a:t>lemak</a:t>
            </a:r>
            <a:r>
              <a:rPr lang="en-US" dirty="0">
                <a:latin typeface="Cambria" pitchFamily="18" charset="0"/>
              </a:rPr>
              <a:t> (ADEK) </a:t>
            </a:r>
            <a:r>
              <a:rPr lang="en-US" dirty="0" err="1">
                <a:latin typeface="Cambria" pitchFamily="18" charset="0"/>
              </a:rPr>
              <a:t>terikat</a:t>
            </a:r>
            <a:r>
              <a:rPr lang="en-US" dirty="0">
                <a:latin typeface="Cambria" pitchFamily="18" charset="0"/>
              </a:rPr>
              <a:t> </a:t>
            </a:r>
            <a:r>
              <a:rPr lang="en-US" dirty="0" err="1">
                <a:latin typeface="Cambria" pitchFamily="18" charset="0"/>
              </a:rPr>
              <a:t>pada</a:t>
            </a:r>
            <a:r>
              <a:rPr lang="en-US" dirty="0">
                <a:latin typeface="Cambria" pitchFamily="18" charset="0"/>
              </a:rPr>
              <a:t> </a:t>
            </a:r>
            <a:r>
              <a:rPr lang="en-US" dirty="0" err="1">
                <a:latin typeface="Cambria" pitchFamily="18" charset="0"/>
              </a:rPr>
              <a:t>globula</a:t>
            </a:r>
            <a:r>
              <a:rPr lang="en-US" dirty="0">
                <a:latin typeface="Cambria" pitchFamily="18" charset="0"/>
              </a:rPr>
              <a:t> </a:t>
            </a:r>
            <a:r>
              <a:rPr lang="en-US" dirty="0" err="1">
                <a:latin typeface="Cambria" pitchFamily="18" charset="0"/>
              </a:rPr>
              <a:t>lemak</a:t>
            </a:r>
            <a:r>
              <a:rPr lang="en-US" dirty="0">
                <a:latin typeface="Cambria" pitchFamily="18" charset="0"/>
              </a:rPr>
              <a:t>, </a:t>
            </a:r>
            <a:r>
              <a:rPr lang="en-US" dirty="0" err="1">
                <a:latin typeface="Cambria" pitchFamily="18" charset="0"/>
              </a:rPr>
              <a:t>sehingga</a:t>
            </a:r>
            <a:r>
              <a:rPr lang="en-US" dirty="0">
                <a:latin typeface="Cambria" pitchFamily="18" charset="0"/>
              </a:rPr>
              <a:t> </a:t>
            </a:r>
            <a:r>
              <a:rPr lang="en-US" dirty="0" err="1">
                <a:latin typeface="Cambria" pitchFamily="18" charset="0"/>
              </a:rPr>
              <a:t>susu</a:t>
            </a:r>
            <a:r>
              <a:rPr lang="en-US" dirty="0">
                <a:latin typeface="Cambria" pitchFamily="18" charset="0"/>
              </a:rPr>
              <a:t> </a:t>
            </a:r>
            <a:r>
              <a:rPr lang="en-US" dirty="0" err="1">
                <a:latin typeface="Cambria" pitchFamily="18" charset="0"/>
              </a:rPr>
              <a:t>rendah</a:t>
            </a:r>
            <a:r>
              <a:rPr lang="en-US" dirty="0">
                <a:latin typeface="Cambria" pitchFamily="18" charset="0"/>
              </a:rPr>
              <a:t> </a:t>
            </a:r>
            <a:r>
              <a:rPr lang="en-US" dirty="0" err="1">
                <a:latin typeface="Cambria" pitchFamily="18" charset="0"/>
              </a:rPr>
              <a:t>lemak</a:t>
            </a:r>
            <a:r>
              <a:rPr lang="en-US" dirty="0">
                <a:latin typeface="Cambria" pitchFamily="18" charset="0"/>
              </a:rPr>
              <a:t> </a:t>
            </a:r>
            <a:r>
              <a:rPr lang="en-US" dirty="0" err="1">
                <a:latin typeface="Cambria" pitchFamily="18" charset="0"/>
              </a:rPr>
              <a:t>juga</a:t>
            </a:r>
            <a:r>
              <a:rPr lang="en-US" dirty="0">
                <a:latin typeface="Cambria" pitchFamily="18" charset="0"/>
              </a:rPr>
              <a:t> </a:t>
            </a:r>
            <a:r>
              <a:rPr lang="en-US" dirty="0" err="1">
                <a:latin typeface="Cambria" pitchFamily="18" charset="0"/>
              </a:rPr>
              <a:t>mengandung</a:t>
            </a:r>
            <a:r>
              <a:rPr lang="en-US" dirty="0">
                <a:latin typeface="Cambria" pitchFamily="18" charset="0"/>
              </a:rPr>
              <a:t> vitamin ADEK yang </a:t>
            </a:r>
            <a:r>
              <a:rPr lang="en-US" dirty="0" err="1">
                <a:latin typeface="Cambria" pitchFamily="18" charset="0"/>
              </a:rPr>
              <a:t>rendah</a:t>
            </a:r>
            <a:endParaRPr lang="en-US" dirty="0">
              <a:latin typeface="Cambria" pitchFamily="18" charset="0"/>
            </a:endParaRPr>
          </a:p>
          <a:p>
            <a:pPr marL="342900" indent="-342900">
              <a:spcAft>
                <a:spcPts val="600"/>
              </a:spcAft>
              <a:buFont typeface="Arial" pitchFamily="34" charset="0"/>
              <a:buChar char="•"/>
            </a:pPr>
            <a:r>
              <a:rPr lang="en-US" dirty="0" err="1">
                <a:latin typeface="Cambria" pitchFamily="18" charset="0"/>
              </a:rPr>
              <a:t>Susu</a:t>
            </a:r>
            <a:r>
              <a:rPr lang="en-US" dirty="0">
                <a:latin typeface="Cambria" pitchFamily="18" charset="0"/>
              </a:rPr>
              <a:t> </a:t>
            </a:r>
            <a:r>
              <a:rPr lang="en-US" dirty="0" err="1">
                <a:latin typeface="Cambria" pitchFamily="18" charset="0"/>
              </a:rPr>
              <a:t>mengandung</a:t>
            </a:r>
            <a:r>
              <a:rPr lang="en-US" dirty="0">
                <a:latin typeface="Cambria" pitchFamily="18" charset="0"/>
              </a:rPr>
              <a:t> vitamin B </a:t>
            </a:r>
            <a:r>
              <a:rPr lang="en-US" dirty="0" err="1">
                <a:latin typeface="Cambria" pitchFamily="18" charset="0"/>
              </a:rPr>
              <a:t>dalam</a:t>
            </a:r>
            <a:r>
              <a:rPr lang="en-US" dirty="0">
                <a:latin typeface="Cambria" pitchFamily="18" charset="0"/>
              </a:rPr>
              <a:t> </a:t>
            </a:r>
            <a:r>
              <a:rPr lang="en-US" dirty="0" err="1">
                <a:latin typeface="Cambria" pitchFamily="18" charset="0"/>
              </a:rPr>
              <a:t>jumlah</a:t>
            </a:r>
            <a:r>
              <a:rPr lang="en-US" dirty="0">
                <a:latin typeface="Cambria" pitchFamily="18" charset="0"/>
              </a:rPr>
              <a:t> yang </a:t>
            </a:r>
            <a:r>
              <a:rPr lang="en-US" dirty="0" err="1">
                <a:latin typeface="Cambria" pitchFamily="18" charset="0"/>
              </a:rPr>
              <a:t>memadai</a:t>
            </a:r>
            <a:r>
              <a:rPr lang="en-US" dirty="0">
                <a:latin typeface="Cambria" pitchFamily="18" charset="0"/>
              </a:rPr>
              <a:t>, </a:t>
            </a:r>
            <a:r>
              <a:rPr lang="en-US" dirty="0" err="1">
                <a:latin typeface="Cambria" pitchFamily="18" charset="0"/>
              </a:rPr>
              <a:t>termasuk</a:t>
            </a:r>
            <a:r>
              <a:rPr lang="en-US" dirty="0">
                <a:latin typeface="Cambria" pitchFamily="18" charset="0"/>
              </a:rPr>
              <a:t> </a:t>
            </a:r>
            <a:r>
              <a:rPr lang="en-US" i="1" dirty="0">
                <a:latin typeface="Cambria" pitchFamily="18" charset="0"/>
              </a:rPr>
              <a:t>thiamine, riboflavin, niacin, biotin, and folic acid</a:t>
            </a:r>
          </a:p>
          <a:p>
            <a:pPr marL="342900" indent="-342900">
              <a:spcAft>
                <a:spcPts val="600"/>
              </a:spcAft>
              <a:buFont typeface="Arial" pitchFamily="34" charset="0"/>
              <a:buChar char="•"/>
            </a:pPr>
            <a:endParaRPr lang="en-US" dirty="0">
              <a:latin typeface="Cambria" pitchFamily="18" charset="0"/>
            </a:endParaRPr>
          </a:p>
        </p:txBody>
      </p:sp>
    </p:spTree>
    <p:extLst>
      <p:ext uri="{BB962C8B-B14F-4D97-AF65-F5344CB8AC3E}">
        <p14:creationId xmlns:p14="http://schemas.microsoft.com/office/powerpoint/2010/main" val="296957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A9EE-D04B-4707-A53F-2562AB6E89FF}"/>
              </a:ext>
            </a:extLst>
          </p:cNvPr>
          <p:cNvSpPr>
            <a:spLocks noGrp="1"/>
          </p:cNvSpPr>
          <p:nvPr>
            <p:ph type="title"/>
          </p:nvPr>
        </p:nvSpPr>
        <p:spPr/>
        <p:txBody>
          <a:bodyPr/>
          <a:lstStyle/>
          <a:p>
            <a:pPr algn="ctr"/>
            <a:r>
              <a:rPr lang="id-ID" b="1" dirty="0">
                <a:solidFill>
                  <a:srgbClr val="FFFF00"/>
                </a:solidFill>
              </a:rPr>
              <a:t>MINERAL</a:t>
            </a:r>
          </a:p>
        </p:txBody>
      </p:sp>
      <p:pic>
        <p:nvPicPr>
          <p:cNvPr id="5" name="Content Placeholder 4">
            <a:extLst>
              <a:ext uri="{FF2B5EF4-FFF2-40B4-BE49-F238E27FC236}">
                <a16:creationId xmlns:a16="http://schemas.microsoft.com/office/drawing/2014/main" id="{A3990289-D2F5-40D6-B3C4-599936F68C5A}"/>
              </a:ext>
            </a:extLst>
          </p:cNvPr>
          <p:cNvPicPr>
            <a:picLocks noGrp="1" noChangeAspect="1"/>
          </p:cNvPicPr>
          <p:nvPr>
            <p:ph idx="1"/>
          </p:nvPr>
        </p:nvPicPr>
        <p:blipFill>
          <a:blip r:embed="rId2"/>
          <a:stretch>
            <a:fillRect/>
          </a:stretch>
        </p:blipFill>
        <p:spPr>
          <a:xfrm>
            <a:off x="4075703" y="1958022"/>
            <a:ext cx="6901270" cy="2932430"/>
          </a:xfrm>
          <a:prstGeom prst="rect">
            <a:avLst/>
          </a:prstGeom>
        </p:spPr>
      </p:pic>
    </p:spTree>
    <p:extLst>
      <p:ext uri="{BB962C8B-B14F-4D97-AF65-F5344CB8AC3E}">
        <p14:creationId xmlns:p14="http://schemas.microsoft.com/office/powerpoint/2010/main" val="41499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9E83-8A16-4FBD-BB63-60FED491DC1A}"/>
              </a:ext>
            </a:extLst>
          </p:cNvPr>
          <p:cNvSpPr>
            <a:spLocks noGrp="1"/>
          </p:cNvSpPr>
          <p:nvPr>
            <p:ph type="title"/>
          </p:nvPr>
        </p:nvSpPr>
        <p:spPr>
          <a:xfrm>
            <a:off x="182580" y="2438111"/>
            <a:ext cx="2947482" cy="1141061"/>
          </a:xfrm>
        </p:spPr>
        <p:txBody>
          <a:bodyPr>
            <a:normAutofit/>
          </a:bodyPr>
          <a:lstStyle/>
          <a:p>
            <a:r>
              <a:rPr lang="id-ID" dirty="0"/>
              <a:t>DEFINISI  SUSU SEGAR</a:t>
            </a:r>
          </a:p>
        </p:txBody>
      </p:sp>
      <p:sp>
        <p:nvSpPr>
          <p:cNvPr id="3" name="Content Placeholder 2">
            <a:extLst>
              <a:ext uri="{FF2B5EF4-FFF2-40B4-BE49-F238E27FC236}">
                <a16:creationId xmlns:a16="http://schemas.microsoft.com/office/drawing/2014/main" id="{702F5151-3F08-4989-B04C-270B1E1B80DB}"/>
              </a:ext>
            </a:extLst>
          </p:cNvPr>
          <p:cNvSpPr>
            <a:spLocks noGrp="1"/>
          </p:cNvSpPr>
          <p:nvPr>
            <p:ph idx="1"/>
          </p:nvPr>
        </p:nvSpPr>
        <p:spPr>
          <a:xfrm>
            <a:off x="3869267" y="562707"/>
            <a:ext cx="7694376" cy="3305907"/>
          </a:xfrm>
          <a:solidFill>
            <a:schemeClr val="accent3">
              <a:lumMod val="60000"/>
              <a:lumOff val="40000"/>
            </a:schemeClr>
          </a:solidFill>
        </p:spPr>
        <p:txBody>
          <a:bodyPr>
            <a:normAutofit/>
          </a:bodyPr>
          <a:lstStyle/>
          <a:p>
            <a:pPr marL="0" indent="0">
              <a:buNone/>
            </a:pPr>
            <a:r>
              <a:rPr lang="id-ID" dirty="0"/>
              <a:t>Definisi susu segar : </a:t>
            </a:r>
          </a:p>
          <a:p>
            <a:pPr marL="457200" indent="-457200">
              <a:buAutoNum type="arabicParenBoth"/>
            </a:pPr>
            <a:r>
              <a:rPr lang="id-ID" dirty="0"/>
              <a:t>Merupakan  cairan dari ambing yg diperoleh dari ambing sapi sehat dan bersih yang diperoleh    dengan cara pemerahan yang benar, yang kandungan alaminya tidak dikurangi atau ditambah sesuatu apapun dan belum mendapat perlakuan apapun. </a:t>
            </a:r>
          </a:p>
          <a:p>
            <a:pPr marL="457200" indent="-457200">
              <a:buAutoNum type="arabicParenBoth"/>
            </a:pPr>
            <a:endParaRPr lang="id-ID" dirty="0"/>
          </a:p>
          <a:p>
            <a:pPr marL="457200" indent="-457200">
              <a:buAutoNum type="arabicParenBoth"/>
            </a:pPr>
            <a:r>
              <a:rPr lang="id-ID" dirty="0"/>
              <a:t>Adalah susu murni tidak mendapat perlakuan apapun kecuali </a:t>
            </a:r>
          </a:p>
          <a:p>
            <a:pPr marL="0" indent="0">
              <a:buNone/>
            </a:pPr>
            <a:r>
              <a:rPr lang="id-ID" dirty="0"/>
              <a:t>          proses       pendinginan tanpa mempengaruhi kemurniannya. </a:t>
            </a:r>
          </a:p>
          <a:p>
            <a:endParaRPr lang="id-ID" dirty="0"/>
          </a:p>
        </p:txBody>
      </p:sp>
      <p:sp>
        <p:nvSpPr>
          <p:cNvPr id="5" name="Rectangle 4">
            <a:extLst>
              <a:ext uri="{FF2B5EF4-FFF2-40B4-BE49-F238E27FC236}">
                <a16:creationId xmlns:a16="http://schemas.microsoft.com/office/drawing/2014/main" id="{F6960619-7594-4FD8-A116-2CBBA6C12FF0}"/>
              </a:ext>
            </a:extLst>
          </p:cNvPr>
          <p:cNvSpPr/>
          <p:nvPr/>
        </p:nvSpPr>
        <p:spPr>
          <a:xfrm>
            <a:off x="182581" y="4060260"/>
            <a:ext cx="2645025" cy="646331"/>
          </a:xfrm>
          <a:prstGeom prst="rect">
            <a:avLst/>
          </a:prstGeom>
          <a:solidFill>
            <a:schemeClr val="bg1"/>
          </a:solidFill>
        </p:spPr>
        <p:txBody>
          <a:bodyPr wrap="square">
            <a:spAutoFit/>
          </a:bodyPr>
          <a:lstStyle/>
          <a:p>
            <a:r>
              <a:rPr lang="id-ID" dirty="0"/>
              <a:t>SNI 01-3141-1998 TENTANG SUSU SEGAR</a:t>
            </a:r>
          </a:p>
        </p:txBody>
      </p:sp>
      <p:sp>
        <p:nvSpPr>
          <p:cNvPr id="7" name="Oval 6">
            <a:extLst>
              <a:ext uri="{FF2B5EF4-FFF2-40B4-BE49-F238E27FC236}">
                <a16:creationId xmlns:a16="http://schemas.microsoft.com/office/drawing/2014/main" id="{79EB77D5-88AB-434B-98EB-34CFEBC23C5D}"/>
              </a:ext>
            </a:extLst>
          </p:cNvPr>
          <p:cNvSpPr/>
          <p:nvPr/>
        </p:nvSpPr>
        <p:spPr>
          <a:xfrm>
            <a:off x="6026830" y="4528903"/>
            <a:ext cx="3699803" cy="1555536"/>
          </a:xfrm>
          <a:prstGeom prst="ellipse">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3200" b="1" dirty="0">
                <a:ln/>
                <a:solidFill>
                  <a:schemeClr val="accent3"/>
                </a:solidFill>
              </a:rPr>
              <a:t>KOLOSTROM</a:t>
            </a:r>
          </a:p>
        </p:txBody>
      </p:sp>
      <p:pic>
        <p:nvPicPr>
          <p:cNvPr id="4" name="Picture 3">
            <a:extLst>
              <a:ext uri="{FF2B5EF4-FFF2-40B4-BE49-F238E27FC236}">
                <a16:creationId xmlns:a16="http://schemas.microsoft.com/office/drawing/2014/main" id="{208D6CBC-5593-4F43-AE19-C573BA0558A4}"/>
              </a:ext>
            </a:extLst>
          </p:cNvPr>
          <p:cNvPicPr>
            <a:picLocks noChangeAspect="1"/>
          </p:cNvPicPr>
          <p:nvPr/>
        </p:nvPicPr>
        <p:blipFill>
          <a:blip r:embed="rId2"/>
          <a:stretch>
            <a:fillRect/>
          </a:stretch>
        </p:blipFill>
        <p:spPr>
          <a:xfrm>
            <a:off x="1656321" y="5460552"/>
            <a:ext cx="3667125" cy="1247775"/>
          </a:xfrm>
          <a:prstGeom prst="rect">
            <a:avLst/>
          </a:prstGeom>
        </p:spPr>
      </p:pic>
      <p:pic>
        <p:nvPicPr>
          <p:cNvPr id="8" name="Picture 7">
            <a:extLst>
              <a:ext uri="{FF2B5EF4-FFF2-40B4-BE49-F238E27FC236}">
                <a16:creationId xmlns:a16="http://schemas.microsoft.com/office/drawing/2014/main" id="{CC406829-FE60-40E6-9952-71239B9B29E5}"/>
              </a:ext>
            </a:extLst>
          </p:cNvPr>
          <p:cNvPicPr>
            <a:picLocks noChangeAspect="1"/>
          </p:cNvPicPr>
          <p:nvPr/>
        </p:nvPicPr>
        <p:blipFill>
          <a:blip r:embed="rId3"/>
          <a:stretch>
            <a:fillRect/>
          </a:stretch>
        </p:blipFill>
        <p:spPr>
          <a:xfrm>
            <a:off x="42204" y="4400"/>
            <a:ext cx="3381568" cy="2232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3647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0B900-0291-4F55-B9ED-90F9C0B20964}"/>
              </a:ext>
            </a:extLst>
          </p:cNvPr>
          <p:cNvPicPr>
            <a:picLocks noChangeAspect="1"/>
          </p:cNvPicPr>
          <p:nvPr/>
        </p:nvPicPr>
        <p:blipFill>
          <a:blip r:embed="rId2"/>
          <a:stretch>
            <a:fillRect/>
          </a:stretch>
        </p:blipFill>
        <p:spPr>
          <a:xfrm>
            <a:off x="4591050" y="2671762"/>
            <a:ext cx="3009900" cy="1514475"/>
          </a:xfrm>
          <a:prstGeom prst="rect">
            <a:avLst/>
          </a:prstGeom>
        </p:spPr>
      </p:pic>
      <p:pic>
        <p:nvPicPr>
          <p:cNvPr id="5" name="Picture 4">
            <a:extLst>
              <a:ext uri="{FF2B5EF4-FFF2-40B4-BE49-F238E27FC236}">
                <a16:creationId xmlns:a16="http://schemas.microsoft.com/office/drawing/2014/main" id="{632BFC8B-D887-4A06-A978-450EF96D93BF}"/>
              </a:ext>
            </a:extLst>
          </p:cNvPr>
          <p:cNvPicPr>
            <a:picLocks noChangeAspect="1"/>
          </p:cNvPicPr>
          <p:nvPr/>
        </p:nvPicPr>
        <p:blipFill>
          <a:blip r:embed="rId2"/>
          <a:stretch>
            <a:fillRect/>
          </a:stretch>
        </p:blipFill>
        <p:spPr>
          <a:xfrm>
            <a:off x="317843" y="4180302"/>
            <a:ext cx="3540222" cy="1781314"/>
          </a:xfrm>
          <a:prstGeom prst="rect">
            <a:avLst/>
          </a:prstGeom>
        </p:spPr>
      </p:pic>
      <p:sp>
        <p:nvSpPr>
          <p:cNvPr id="2" name="Title 1">
            <a:extLst>
              <a:ext uri="{FF2B5EF4-FFF2-40B4-BE49-F238E27FC236}">
                <a16:creationId xmlns:a16="http://schemas.microsoft.com/office/drawing/2014/main" id="{BB580CEE-EDF8-4733-81CC-A3B786D8307A}"/>
              </a:ext>
            </a:extLst>
          </p:cNvPr>
          <p:cNvSpPr>
            <a:spLocks noGrp="1"/>
          </p:cNvSpPr>
          <p:nvPr>
            <p:ph type="title"/>
          </p:nvPr>
        </p:nvSpPr>
        <p:spPr/>
        <p:txBody>
          <a:bodyPr/>
          <a:lstStyle/>
          <a:p>
            <a:endParaRPr lang="id-ID" dirty="0"/>
          </a:p>
        </p:txBody>
      </p:sp>
      <p:pic>
        <p:nvPicPr>
          <p:cNvPr id="4" name="Content Placeholder 3">
            <a:extLst>
              <a:ext uri="{FF2B5EF4-FFF2-40B4-BE49-F238E27FC236}">
                <a16:creationId xmlns:a16="http://schemas.microsoft.com/office/drawing/2014/main" id="{F6872664-F3F6-4B49-99E6-8268395E9793}"/>
              </a:ext>
            </a:extLst>
          </p:cNvPr>
          <p:cNvPicPr>
            <a:picLocks noGrp="1" noChangeAspect="1"/>
          </p:cNvPicPr>
          <p:nvPr>
            <p:ph idx="1"/>
          </p:nvPr>
        </p:nvPicPr>
        <p:blipFill>
          <a:blip r:embed="rId3"/>
          <a:stretch>
            <a:fillRect/>
          </a:stretch>
        </p:blipFill>
        <p:spPr>
          <a:xfrm>
            <a:off x="4515729" y="1101460"/>
            <a:ext cx="6105379" cy="5144595"/>
          </a:xfrm>
          <a:prstGeom prst="rect">
            <a:avLst/>
          </a:prstGeom>
        </p:spPr>
      </p:pic>
    </p:spTree>
    <p:extLst>
      <p:ext uri="{BB962C8B-B14F-4D97-AF65-F5344CB8AC3E}">
        <p14:creationId xmlns:p14="http://schemas.microsoft.com/office/powerpoint/2010/main" val="249176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DAD4-1CDF-415E-8C43-809979A038AD}"/>
              </a:ext>
            </a:extLst>
          </p:cNvPr>
          <p:cNvSpPr>
            <a:spLocks noGrp="1"/>
          </p:cNvSpPr>
          <p:nvPr>
            <p:ph type="title"/>
          </p:nvPr>
        </p:nvSpPr>
        <p:spPr/>
        <p:txBody>
          <a:bodyPr/>
          <a:lstStyle/>
          <a:p>
            <a:pPr algn="ctr"/>
            <a:r>
              <a:rPr lang="id-ID" b="1" dirty="0">
                <a:solidFill>
                  <a:srgbClr val="FFFF00"/>
                </a:solidFill>
              </a:rPr>
              <a:t>ENZIM</a:t>
            </a:r>
          </a:p>
        </p:txBody>
      </p:sp>
      <p:pic>
        <p:nvPicPr>
          <p:cNvPr id="4" name="Content Placeholder 3">
            <a:extLst>
              <a:ext uri="{FF2B5EF4-FFF2-40B4-BE49-F238E27FC236}">
                <a16:creationId xmlns:a16="http://schemas.microsoft.com/office/drawing/2014/main" id="{3F5B08EB-58BA-42C9-8A9A-78FB119CE02B}"/>
              </a:ext>
            </a:extLst>
          </p:cNvPr>
          <p:cNvPicPr>
            <a:picLocks noGrp="1" noChangeAspect="1"/>
          </p:cNvPicPr>
          <p:nvPr>
            <p:ph idx="1"/>
          </p:nvPr>
        </p:nvPicPr>
        <p:blipFill>
          <a:blip r:embed="rId2"/>
          <a:stretch>
            <a:fillRect/>
          </a:stretch>
        </p:blipFill>
        <p:spPr>
          <a:xfrm>
            <a:off x="4484170" y="1458107"/>
            <a:ext cx="6084335" cy="3932261"/>
          </a:xfrm>
          <a:prstGeom prst="rect">
            <a:avLst/>
          </a:prstGeom>
          <a:solidFill>
            <a:schemeClr val="accent4">
              <a:lumMod val="40000"/>
              <a:lumOff val="60000"/>
            </a:schemeClr>
          </a:solidFill>
        </p:spPr>
      </p:pic>
      <p:pic>
        <p:nvPicPr>
          <p:cNvPr id="6" name="Picture 5">
            <a:extLst>
              <a:ext uri="{FF2B5EF4-FFF2-40B4-BE49-F238E27FC236}">
                <a16:creationId xmlns:a16="http://schemas.microsoft.com/office/drawing/2014/main" id="{C6BA2430-52F7-490C-9B54-434006A976A2}"/>
              </a:ext>
            </a:extLst>
          </p:cNvPr>
          <p:cNvPicPr>
            <a:picLocks noChangeAspect="1"/>
          </p:cNvPicPr>
          <p:nvPr/>
        </p:nvPicPr>
        <p:blipFill>
          <a:blip r:embed="rId3"/>
          <a:stretch>
            <a:fillRect/>
          </a:stretch>
        </p:blipFill>
        <p:spPr>
          <a:xfrm>
            <a:off x="252919" y="4262511"/>
            <a:ext cx="3960056" cy="2025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90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E0E728-3051-47F6-AF29-3ECC98D1F833}"/>
              </a:ext>
            </a:extLst>
          </p:cNvPr>
          <p:cNvPicPr>
            <a:picLocks noChangeAspect="1"/>
          </p:cNvPicPr>
          <p:nvPr/>
        </p:nvPicPr>
        <p:blipFill>
          <a:blip r:embed="rId3"/>
          <a:stretch>
            <a:fillRect/>
          </a:stretch>
        </p:blipFill>
        <p:spPr>
          <a:xfrm>
            <a:off x="4700587" y="2609850"/>
            <a:ext cx="2790825" cy="1638300"/>
          </a:xfrm>
          <a:prstGeom prst="rect">
            <a:avLst/>
          </a:prstGeom>
        </p:spPr>
      </p:pic>
      <p:pic>
        <p:nvPicPr>
          <p:cNvPr id="5" name="Picture 4">
            <a:extLst>
              <a:ext uri="{FF2B5EF4-FFF2-40B4-BE49-F238E27FC236}">
                <a16:creationId xmlns:a16="http://schemas.microsoft.com/office/drawing/2014/main" id="{0961A0DA-AB15-48AB-BA49-0D0DA1723198}"/>
              </a:ext>
            </a:extLst>
          </p:cNvPr>
          <p:cNvPicPr>
            <a:picLocks noChangeAspect="1"/>
          </p:cNvPicPr>
          <p:nvPr/>
        </p:nvPicPr>
        <p:blipFill>
          <a:blip r:embed="rId4"/>
          <a:stretch>
            <a:fillRect/>
          </a:stretch>
        </p:blipFill>
        <p:spPr>
          <a:xfrm>
            <a:off x="1" y="1252728"/>
            <a:ext cx="3460651" cy="3122324"/>
          </a:xfrm>
          <a:prstGeom prst="rect">
            <a:avLst/>
          </a:prstGeom>
        </p:spPr>
      </p:pic>
      <p:sp>
        <p:nvSpPr>
          <p:cNvPr id="3" name="Content Placeholder 2">
            <a:extLst>
              <a:ext uri="{FF2B5EF4-FFF2-40B4-BE49-F238E27FC236}">
                <a16:creationId xmlns:a16="http://schemas.microsoft.com/office/drawing/2014/main" id="{2F24276A-0204-4E3A-B9F1-217136596051}"/>
              </a:ext>
            </a:extLst>
          </p:cNvPr>
          <p:cNvSpPr>
            <a:spLocks noGrp="1"/>
          </p:cNvSpPr>
          <p:nvPr>
            <p:ph idx="1"/>
          </p:nvPr>
        </p:nvSpPr>
        <p:spPr>
          <a:xfrm>
            <a:off x="3869268" y="864108"/>
            <a:ext cx="7315200" cy="512064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pPr marL="0" indent="0" algn="ctr">
              <a:buNone/>
            </a:pPr>
            <a:r>
              <a:rPr lang="id-ID" sz="6600" b="1" dirty="0">
                <a:ln/>
                <a:solidFill>
                  <a:schemeClr val="accent4"/>
                </a:solidFill>
              </a:rPr>
              <a:t>TERIMA KASIH</a:t>
            </a:r>
          </a:p>
        </p:txBody>
      </p:sp>
      <p:pic>
        <p:nvPicPr>
          <p:cNvPr id="2" name="Picture 1">
            <a:extLst>
              <a:ext uri="{FF2B5EF4-FFF2-40B4-BE49-F238E27FC236}">
                <a16:creationId xmlns:a16="http://schemas.microsoft.com/office/drawing/2014/main" id="{1A6DDBC8-25AF-4FAD-A952-6C13F655CE67}"/>
              </a:ext>
            </a:extLst>
          </p:cNvPr>
          <p:cNvPicPr>
            <a:picLocks noChangeAspect="1"/>
          </p:cNvPicPr>
          <p:nvPr/>
        </p:nvPicPr>
        <p:blipFill>
          <a:blip r:embed="rId5"/>
          <a:stretch>
            <a:fillRect/>
          </a:stretch>
        </p:blipFill>
        <p:spPr>
          <a:xfrm>
            <a:off x="1730326" y="4375052"/>
            <a:ext cx="3302404" cy="2005460"/>
          </a:xfrm>
          <a:prstGeom prst="rect">
            <a:avLst/>
          </a:prstGeom>
        </p:spPr>
      </p:pic>
    </p:spTree>
    <p:extLst>
      <p:ext uri="{BB962C8B-B14F-4D97-AF65-F5344CB8AC3E}">
        <p14:creationId xmlns:p14="http://schemas.microsoft.com/office/powerpoint/2010/main" val="235032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F2F4-B75B-4D88-A65E-199E4C08651F}"/>
              </a:ext>
            </a:extLst>
          </p:cNvPr>
          <p:cNvSpPr>
            <a:spLocks noGrp="1"/>
          </p:cNvSpPr>
          <p:nvPr>
            <p:ph type="title"/>
          </p:nvPr>
        </p:nvSpPr>
        <p:spPr/>
        <p:txBody>
          <a:bodyPr/>
          <a:lstStyle/>
          <a:p>
            <a:r>
              <a:rPr lang="id-ID" sz="2800" b="1" dirty="0"/>
              <a:t>SNI 01-3141-1998 TENTANG SUSU SEGAR</a:t>
            </a:r>
            <a:br>
              <a:rPr lang="id-ID" b="1" dirty="0"/>
            </a:br>
            <a:endParaRPr lang="id-ID" b="1" dirty="0"/>
          </a:p>
        </p:txBody>
      </p:sp>
      <p:pic>
        <p:nvPicPr>
          <p:cNvPr id="4" name="Picture 3">
            <a:extLst>
              <a:ext uri="{FF2B5EF4-FFF2-40B4-BE49-F238E27FC236}">
                <a16:creationId xmlns:a16="http://schemas.microsoft.com/office/drawing/2014/main" id="{C49CC85A-7E72-4B90-8169-03CF54723676}"/>
              </a:ext>
            </a:extLst>
          </p:cNvPr>
          <p:cNvPicPr>
            <a:picLocks noChangeAspect="1"/>
          </p:cNvPicPr>
          <p:nvPr/>
        </p:nvPicPr>
        <p:blipFill>
          <a:blip r:embed="rId2"/>
          <a:stretch>
            <a:fillRect/>
          </a:stretch>
        </p:blipFill>
        <p:spPr>
          <a:xfrm>
            <a:off x="3848109" y="337625"/>
            <a:ext cx="7068419" cy="6400800"/>
          </a:xfrm>
          <a:prstGeom prst="rect">
            <a:avLst/>
          </a:prstGeom>
          <a:solidFill>
            <a:schemeClr val="accent2">
              <a:lumMod val="20000"/>
              <a:lumOff val="80000"/>
            </a:schemeClr>
          </a:solidFill>
          <a:ln w="28575">
            <a:solidFill>
              <a:schemeClr val="tx1"/>
            </a:solidFill>
          </a:ln>
        </p:spPr>
      </p:pic>
    </p:spTree>
    <p:extLst>
      <p:ext uri="{BB962C8B-B14F-4D97-AF65-F5344CB8AC3E}">
        <p14:creationId xmlns:p14="http://schemas.microsoft.com/office/powerpoint/2010/main" val="197432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286C-0A1B-4582-AD44-37A0CF2ED8C6}"/>
              </a:ext>
            </a:extLst>
          </p:cNvPr>
          <p:cNvSpPr>
            <a:spLocks noGrp="1"/>
          </p:cNvSpPr>
          <p:nvPr>
            <p:ph type="title"/>
          </p:nvPr>
        </p:nvSpPr>
        <p:spPr/>
        <p:txBody>
          <a:bodyPr>
            <a:normAutofit/>
          </a:bodyPr>
          <a:lstStyle/>
          <a:p>
            <a:r>
              <a:rPr lang="id-ID" sz="3200" b="1" dirty="0">
                <a:latin typeface="Arial" panose="020B0604020202020204" pitchFamily="34" charset="0"/>
                <a:cs typeface="Arial" panose="020B0604020202020204" pitchFamily="34" charset="0"/>
              </a:rPr>
              <a:t>SNI 01-3141-2011 TENTANG SUSU SEGAR- Bagian 1 : SAPI</a:t>
            </a:r>
            <a:endParaRPr lang="id-ID"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F3711EB-3F5A-465E-8893-4746F179D938}"/>
              </a:ext>
            </a:extLst>
          </p:cNvPr>
          <p:cNvPicPr>
            <a:picLocks noChangeAspect="1"/>
          </p:cNvPicPr>
          <p:nvPr/>
        </p:nvPicPr>
        <p:blipFill>
          <a:blip r:embed="rId2"/>
          <a:stretch>
            <a:fillRect/>
          </a:stretch>
        </p:blipFill>
        <p:spPr>
          <a:xfrm>
            <a:off x="3573194" y="590842"/>
            <a:ext cx="6921303" cy="6161649"/>
          </a:xfrm>
          <a:prstGeom prst="rect">
            <a:avLst/>
          </a:prstGeom>
        </p:spPr>
      </p:pic>
    </p:spTree>
    <p:extLst>
      <p:ext uri="{BB962C8B-B14F-4D97-AF65-F5344CB8AC3E}">
        <p14:creationId xmlns:p14="http://schemas.microsoft.com/office/powerpoint/2010/main" val="168626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8D4-CDF4-4E2F-90B6-136D7A747692}"/>
              </a:ext>
            </a:extLst>
          </p:cNvPr>
          <p:cNvSpPr>
            <a:spLocks noGrp="1"/>
          </p:cNvSpPr>
          <p:nvPr>
            <p:ph type="title"/>
          </p:nvPr>
        </p:nvSpPr>
        <p:spPr/>
        <p:txBody>
          <a:bodyPr>
            <a:normAutofit/>
          </a:bodyPr>
          <a:lstStyle/>
          <a:p>
            <a:r>
              <a:rPr lang="id-ID" sz="2800" b="1" dirty="0">
                <a:solidFill>
                  <a:srgbClr val="FFFF00"/>
                </a:solidFill>
              </a:rPr>
              <a:t>BEBERAPA PERBANDINGAN KANDUNGAN IMUNOGLOBULIN KOLOSTROM</a:t>
            </a:r>
          </a:p>
        </p:txBody>
      </p:sp>
      <p:pic>
        <p:nvPicPr>
          <p:cNvPr id="4" name="Content Placeholder 3">
            <a:extLst>
              <a:ext uri="{FF2B5EF4-FFF2-40B4-BE49-F238E27FC236}">
                <a16:creationId xmlns:a16="http://schemas.microsoft.com/office/drawing/2014/main" id="{BA15B783-35CA-4D41-967E-FCB42EFB6415}"/>
              </a:ext>
            </a:extLst>
          </p:cNvPr>
          <p:cNvPicPr>
            <a:picLocks noGrp="1" noChangeAspect="1"/>
          </p:cNvPicPr>
          <p:nvPr>
            <p:ph idx="1"/>
          </p:nvPr>
        </p:nvPicPr>
        <p:blipFill>
          <a:blip r:embed="rId2"/>
          <a:stretch>
            <a:fillRect/>
          </a:stretch>
        </p:blipFill>
        <p:spPr>
          <a:xfrm>
            <a:off x="4164037" y="1123838"/>
            <a:ext cx="7385537" cy="4601182"/>
          </a:xfrm>
          <a:prstGeom prst="rect">
            <a:avLst/>
          </a:prstGeom>
          <a:solidFill>
            <a:schemeClr val="accent4">
              <a:lumMod val="60000"/>
              <a:lumOff val="40000"/>
            </a:schemeClr>
          </a:solidFill>
          <a:ln w="38100">
            <a:solidFill>
              <a:srgbClr val="FF0000"/>
            </a:solidFill>
          </a:ln>
        </p:spPr>
      </p:pic>
    </p:spTree>
    <p:extLst>
      <p:ext uri="{BB962C8B-B14F-4D97-AF65-F5344CB8AC3E}">
        <p14:creationId xmlns:p14="http://schemas.microsoft.com/office/powerpoint/2010/main" val="203177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CE1E-C68C-4333-ACD8-5A3247469905}"/>
              </a:ext>
            </a:extLst>
          </p:cNvPr>
          <p:cNvSpPr>
            <a:spLocks noGrp="1"/>
          </p:cNvSpPr>
          <p:nvPr>
            <p:ph type="title"/>
          </p:nvPr>
        </p:nvSpPr>
        <p:spPr/>
        <p:txBody>
          <a:bodyPr/>
          <a:lstStyle/>
          <a:p>
            <a:r>
              <a:rPr lang="id-ID" b="1" dirty="0">
                <a:solidFill>
                  <a:srgbClr val="FFFF00"/>
                </a:solidFill>
              </a:rPr>
              <a:t>KOMPOSISI SUSU SEGAR</a:t>
            </a:r>
          </a:p>
        </p:txBody>
      </p:sp>
      <p:pic>
        <p:nvPicPr>
          <p:cNvPr id="5" name="Content Placeholder 4">
            <a:extLst>
              <a:ext uri="{FF2B5EF4-FFF2-40B4-BE49-F238E27FC236}">
                <a16:creationId xmlns:a16="http://schemas.microsoft.com/office/drawing/2014/main" id="{608214AE-BE47-4EE4-BD96-F161D38369AB}"/>
              </a:ext>
            </a:extLst>
          </p:cNvPr>
          <p:cNvPicPr>
            <a:picLocks noGrp="1" noChangeAspect="1"/>
          </p:cNvPicPr>
          <p:nvPr>
            <p:ph idx="1"/>
          </p:nvPr>
        </p:nvPicPr>
        <p:blipFill>
          <a:blip r:embed="rId2"/>
          <a:stretch>
            <a:fillRect/>
          </a:stretch>
        </p:blipFill>
        <p:spPr>
          <a:xfrm>
            <a:off x="3981157" y="1123837"/>
            <a:ext cx="7329268" cy="5276963"/>
          </a:xfrm>
          <a:prstGeom prst="rect">
            <a:avLst/>
          </a:prstGeom>
        </p:spPr>
      </p:pic>
    </p:spTree>
    <p:extLst>
      <p:ext uri="{BB962C8B-B14F-4D97-AF65-F5344CB8AC3E}">
        <p14:creationId xmlns:p14="http://schemas.microsoft.com/office/powerpoint/2010/main" val="224493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87E3-198D-47A9-8DE8-1D4C5DF15F81}"/>
              </a:ext>
            </a:extLst>
          </p:cNvPr>
          <p:cNvSpPr>
            <a:spLocks noGrp="1"/>
          </p:cNvSpPr>
          <p:nvPr>
            <p:ph type="title"/>
          </p:nvPr>
        </p:nvSpPr>
        <p:spPr>
          <a:xfrm>
            <a:off x="252918" y="1123837"/>
            <a:ext cx="3151463" cy="4601183"/>
          </a:xfrm>
        </p:spPr>
        <p:txBody>
          <a:bodyPr>
            <a:normAutofit/>
          </a:bodyPr>
          <a:lstStyle/>
          <a:p>
            <a:r>
              <a:rPr lang="id-ID" sz="3200" b="1" dirty="0">
                <a:solidFill>
                  <a:srgbClr val="FFFF00"/>
                </a:solidFill>
              </a:rPr>
              <a:t>KOMPOSISI SUSU KERBAU </a:t>
            </a:r>
          </a:p>
        </p:txBody>
      </p:sp>
      <p:pic>
        <p:nvPicPr>
          <p:cNvPr id="4" name="Content Placeholder 3">
            <a:extLst>
              <a:ext uri="{FF2B5EF4-FFF2-40B4-BE49-F238E27FC236}">
                <a16:creationId xmlns:a16="http://schemas.microsoft.com/office/drawing/2014/main" id="{0DF153AD-8F64-4D38-9F12-52DC65BE3383}"/>
              </a:ext>
            </a:extLst>
          </p:cNvPr>
          <p:cNvPicPr>
            <a:picLocks noGrp="1" noChangeAspect="1"/>
          </p:cNvPicPr>
          <p:nvPr>
            <p:ph idx="1"/>
          </p:nvPr>
        </p:nvPicPr>
        <p:blipFill>
          <a:blip r:embed="rId2"/>
          <a:stretch>
            <a:fillRect/>
          </a:stretch>
        </p:blipFill>
        <p:spPr>
          <a:xfrm>
            <a:off x="3076435" y="1123837"/>
            <a:ext cx="7638757" cy="4937760"/>
          </a:xfrm>
          <a:prstGeom prst="rect">
            <a:avLst/>
          </a:prstGeom>
        </p:spPr>
      </p:pic>
      <p:pic>
        <p:nvPicPr>
          <p:cNvPr id="5" name="Picture 4">
            <a:extLst>
              <a:ext uri="{FF2B5EF4-FFF2-40B4-BE49-F238E27FC236}">
                <a16:creationId xmlns:a16="http://schemas.microsoft.com/office/drawing/2014/main" id="{CC5E76B9-B262-47B1-975C-CB42ACA417D6}"/>
              </a:ext>
            </a:extLst>
          </p:cNvPr>
          <p:cNvPicPr>
            <a:picLocks noChangeAspect="1"/>
          </p:cNvPicPr>
          <p:nvPr/>
        </p:nvPicPr>
        <p:blipFill>
          <a:blip r:embed="rId3"/>
          <a:stretch>
            <a:fillRect/>
          </a:stretch>
        </p:blipFill>
        <p:spPr>
          <a:xfrm>
            <a:off x="431189" y="490010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A5BE784F-0EB9-49E5-983F-79751DD9C6C0}"/>
              </a:ext>
            </a:extLst>
          </p:cNvPr>
          <p:cNvPicPr>
            <a:picLocks noChangeAspect="1"/>
          </p:cNvPicPr>
          <p:nvPr/>
        </p:nvPicPr>
        <p:blipFill rotWithShape="1">
          <a:blip r:embed="rId4"/>
          <a:srcRect l="8121" t="14210" r="18890" b="19309"/>
          <a:stretch/>
        </p:blipFill>
        <p:spPr>
          <a:xfrm>
            <a:off x="9889587" y="263089"/>
            <a:ext cx="2194561" cy="1721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334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EEF9-8B06-4B77-8A4E-CC733A9D5AA8}"/>
              </a:ext>
            </a:extLst>
          </p:cNvPr>
          <p:cNvSpPr>
            <a:spLocks noGrp="1"/>
          </p:cNvSpPr>
          <p:nvPr>
            <p:ph type="title"/>
          </p:nvPr>
        </p:nvSpPr>
        <p:spPr/>
        <p:txBody>
          <a:bodyPr>
            <a:normAutofit/>
          </a:bodyPr>
          <a:lstStyle/>
          <a:p>
            <a:r>
              <a:rPr lang="id-ID" sz="3200" dirty="0">
                <a:solidFill>
                  <a:srgbClr val="FFFF00"/>
                </a:solidFill>
              </a:rPr>
              <a:t>BEBERAPA</a:t>
            </a:r>
            <a:r>
              <a:rPr lang="id-ID" sz="3200" dirty="0"/>
              <a:t> PRODUK </a:t>
            </a:r>
            <a:r>
              <a:rPr lang="id-ID" sz="3200" b="1" dirty="0">
                <a:solidFill>
                  <a:srgbClr val="FFFF00"/>
                </a:solidFill>
              </a:rPr>
              <a:t>OLAHAN</a:t>
            </a:r>
            <a:r>
              <a:rPr lang="id-ID" sz="3200" dirty="0"/>
              <a:t> BERBAHAN </a:t>
            </a:r>
            <a:r>
              <a:rPr lang="id-ID" sz="3200" b="1" dirty="0">
                <a:solidFill>
                  <a:srgbClr val="FFFF00"/>
                </a:solidFill>
              </a:rPr>
              <a:t>DASAR SUSU</a:t>
            </a:r>
          </a:p>
        </p:txBody>
      </p:sp>
      <p:sp>
        <p:nvSpPr>
          <p:cNvPr id="3" name="Content Placeholder 2">
            <a:extLst>
              <a:ext uri="{FF2B5EF4-FFF2-40B4-BE49-F238E27FC236}">
                <a16:creationId xmlns:a16="http://schemas.microsoft.com/office/drawing/2014/main" id="{6DB9CE6A-9757-4686-B764-99DE3A66746B}"/>
              </a:ext>
            </a:extLst>
          </p:cNvPr>
          <p:cNvSpPr>
            <a:spLocks noGrp="1"/>
          </p:cNvSpPr>
          <p:nvPr>
            <p:ph idx="1"/>
          </p:nvPr>
        </p:nvSpPr>
        <p:spPr>
          <a:xfrm>
            <a:off x="6907237" y="864108"/>
            <a:ext cx="4445391" cy="5120640"/>
          </a:xfrm>
          <a:solidFill>
            <a:schemeClr val="bg2">
              <a:lumMod val="20000"/>
              <a:lumOff val="80000"/>
            </a:schemeClr>
          </a:solidFill>
        </p:spPr>
        <p:txBody>
          <a:bodyPr>
            <a:normAutofit fontScale="92500" lnSpcReduction="20000"/>
          </a:bodyPr>
          <a:lstStyle/>
          <a:p>
            <a:pPr marL="457200" indent="-457200">
              <a:buAutoNum type="arabicPeriod"/>
            </a:pPr>
            <a:r>
              <a:rPr lang="id-ID" dirty="0">
                <a:solidFill>
                  <a:srgbClr val="FF0000"/>
                </a:solidFill>
              </a:rPr>
              <a:t>SUSU PASTEURISASI DAN SUSU STERIL</a:t>
            </a:r>
          </a:p>
          <a:p>
            <a:pPr marL="457200" indent="-457200">
              <a:buAutoNum type="arabicPeriod"/>
            </a:pPr>
            <a:r>
              <a:rPr lang="id-ID" dirty="0">
                <a:solidFill>
                  <a:srgbClr val="FF0000"/>
                </a:solidFill>
              </a:rPr>
              <a:t>KRIM</a:t>
            </a:r>
          </a:p>
          <a:p>
            <a:pPr marL="457200" indent="-457200">
              <a:buAutoNum type="arabicPeriod"/>
            </a:pPr>
            <a:r>
              <a:rPr lang="id-ID" dirty="0">
                <a:solidFill>
                  <a:srgbClr val="FF0000"/>
                </a:solidFill>
              </a:rPr>
              <a:t>SUSU KENTAL MANIS</a:t>
            </a:r>
          </a:p>
          <a:p>
            <a:pPr marL="457200" indent="-457200">
              <a:buAutoNum type="arabicPeriod"/>
            </a:pPr>
            <a:r>
              <a:rPr lang="id-ID" dirty="0">
                <a:solidFill>
                  <a:srgbClr val="FF0000"/>
                </a:solidFill>
              </a:rPr>
              <a:t>SUSU BUBUK</a:t>
            </a:r>
          </a:p>
          <a:p>
            <a:pPr marL="457200" indent="-457200">
              <a:buAutoNum type="arabicPeriod"/>
            </a:pPr>
            <a:r>
              <a:rPr lang="id-ID" dirty="0">
                <a:solidFill>
                  <a:srgbClr val="FF0000"/>
                </a:solidFill>
              </a:rPr>
              <a:t>DADIH</a:t>
            </a:r>
          </a:p>
          <a:p>
            <a:pPr marL="457200" indent="-457200">
              <a:buAutoNum type="arabicPeriod"/>
            </a:pPr>
            <a:r>
              <a:rPr lang="id-ID" dirty="0">
                <a:solidFill>
                  <a:srgbClr val="FF0000"/>
                </a:solidFill>
              </a:rPr>
              <a:t>DANGKE</a:t>
            </a:r>
          </a:p>
          <a:p>
            <a:pPr marL="457200" indent="-457200">
              <a:buAutoNum type="arabicPeriod"/>
            </a:pPr>
            <a:r>
              <a:rPr lang="id-ID" dirty="0">
                <a:solidFill>
                  <a:srgbClr val="FF0000"/>
                </a:solidFill>
              </a:rPr>
              <a:t>KEJU</a:t>
            </a:r>
          </a:p>
          <a:p>
            <a:pPr marL="457200" indent="-457200">
              <a:buAutoNum type="arabicPeriod"/>
            </a:pPr>
            <a:r>
              <a:rPr lang="id-ID" dirty="0">
                <a:solidFill>
                  <a:srgbClr val="FF0000"/>
                </a:solidFill>
              </a:rPr>
              <a:t>TAHU SUSU</a:t>
            </a:r>
          </a:p>
          <a:p>
            <a:pPr marL="457200" indent="-457200">
              <a:buAutoNum type="arabicPeriod"/>
            </a:pPr>
            <a:r>
              <a:rPr lang="id-ID" dirty="0">
                <a:solidFill>
                  <a:srgbClr val="FF0000"/>
                </a:solidFill>
              </a:rPr>
              <a:t>YOGURT</a:t>
            </a:r>
          </a:p>
          <a:p>
            <a:pPr marL="457200" indent="-457200">
              <a:buAutoNum type="arabicPeriod"/>
            </a:pPr>
            <a:r>
              <a:rPr lang="id-ID" dirty="0">
                <a:solidFill>
                  <a:srgbClr val="FF0000"/>
                </a:solidFill>
              </a:rPr>
              <a:t>KEFIR</a:t>
            </a:r>
          </a:p>
          <a:p>
            <a:pPr marL="457200" indent="-457200">
              <a:buAutoNum type="arabicPeriod"/>
            </a:pPr>
            <a:r>
              <a:rPr lang="id-ID" dirty="0">
                <a:solidFill>
                  <a:srgbClr val="FF0000"/>
                </a:solidFill>
              </a:rPr>
              <a:t>KONSENTRAT YOGURT</a:t>
            </a:r>
          </a:p>
          <a:p>
            <a:pPr marL="457200" indent="-457200">
              <a:buAutoNum type="arabicPeriod"/>
            </a:pPr>
            <a:r>
              <a:rPr lang="id-ID" dirty="0">
                <a:solidFill>
                  <a:srgbClr val="FF0000"/>
                </a:solidFill>
              </a:rPr>
              <a:t>KONSENTRAT KEFIR</a:t>
            </a:r>
          </a:p>
          <a:p>
            <a:pPr marL="457200" indent="-457200">
              <a:buAutoNum type="arabicPeriod"/>
            </a:pPr>
            <a:r>
              <a:rPr lang="id-ID" dirty="0">
                <a:solidFill>
                  <a:srgbClr val="FF0000"/>
                </a:solidFill>
              </a:rPr>
              <a:t>ES KRIM</a:t>
            </a:r>
          </a:p>
        </p:txBody>
      </p:sp>
      <p:pic>
        <p:nvPicPr>
          <p:cNvPr id="4" name="Picture 3">
            <a:extLst>
              <a:ext uri="{FF2B5EF4-FFF2-40B4-BE49-F238E27FC236}">
                <a16:creationId xmlns:a16="http://schemas.microsoft.com/office/drawing/2014/main" id="{7DB26E7A-A46B-40B1-AE57-528B36D7A472}"/>
              </a:ext>
            </a:extLst>
          </p:cNvPr>
          <p:cNvPicPr>
            <a:picLocks noChangeAspect="1"/>
          </p:cNvPicPr>
          <p:nvPr/>
        </p:nvPicPr>
        <p:blipFill>
          <a:blip r:embed="rId2"/>
          <a:stretch>
            <a:fillRect/>
          </a:stretch>
        </p:blipFill>
        <p:spPr>
          <a:xfrm>
            <a:off x="3562802" y="864108"/>
            <a:ext cx="2803953" cy="2312656"/>
          </a:xfrm>
          <a:prstGeom prst="rect">
            <a:avLst/>
          </a:prstGeom>
        </p:spPr>
      </p:pic>
      <p:pic>
        <p:nvPicPr>
          <p:cNvPr id="5" name="Picture 4">
            <a:extLst>
              <a:ext uri="{FF2B5EF4-FFF2-40B4-BE49-F238E27FC236}">
                <a16:creationId xmlns:a16="http://schemas.microsoft.com/office/drawing/2014/main" id="{1F85C95F-126A-4662-BF52-6345D2EAE101}"/>
              </a:ext>
            </a:extLst>
          </p:cNvPr>
          <p:cNvPicPr>
            <a:picLocks noChangeAspect="1"/>
          </p:cNvPicPr>
          <p:nvPr/>
        </p:nvPicPr>
        <p:blipFill>
          <a:blip r:embed="rId3"/>
          <a:stretch>
            <a:fillRect/>
          </a:stretch>
        </p:blipFill>
        <p:spPr>
          <a:xfrm>
            <a:off x="3859349" y="3782155"/>
            <a:ext cx="2935346" cy="2202593"/>
          </a:xfrm>
          <a:prstGeom prst="rect">
            <a:avLst/>
          </a:prstGeom>
        </p:spPr>
      </p:pic>
    </p:spTree>
    <p:extLst>
      <p:ext uri="{BB962C8B-B14F-4D97-AF65-F5344CB8AC3E}">
        <p14:creationId xmlns:p14="http://schemas.microsoft.com/office/powerpoint/2010/main" val="160744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AEE8-E455-475F-AFFD-964D775E05CD}"/>
              </a:ext>
            </a:extLst>
          </p:cNvPr>
          <p:cNvSpPr>
            <a:spLocks noGrp="1"/>
          </p:cNvSpPr>
          <p:nvPr>
            <p:ph type="title"/>
          </p:nvPr>
        </p:nvSpPr>
        <p:spPr>
          <a:xfrm>
            <a:off x="70338" y="1123837"/>
            <a:ext cx="3277773" cy="4601183"/>
          </a:xfrm>
        </p:spPr>
        <p:txBody>
          <a:bodyPr>
            <a:normAutofit/>
          </a:bodyPr>
          <a:lstStyle/>
          <a:p>
            <a:r>
              <a:rPr lang="id-ID" sz="3200" b="1" dirty="0">
                <a:solidFill>
                  <a:schemeClr val="bg1"/>
                </a:solidFill>
              </a:rPr>
              <a:t>FAKTOR-FAKTOR YANG MEMPENGARUHI KOMPOSISI SUSU</a:t>
            </a:r>
          </a:p>
        </p:txBody>
      </p:sp>
      <p:sp>
        <p:nvSpPr>
          <p:cNvPr id="3" name="Content Placeholder 2">
            <a:extLst>
              <a:ext uri="{FF2B5EF4-FFF2-40B4-BE49-F238E27FC236}">
                <a16:creationId xmlns:a16="http://schemas.microsoft.com/office/drawing/2014/main" id="{520028E1-5A2D-4FA5-AD42-EEA1198C39F7}"/>
              </a:ext>
            </a:extLst>
          </p:cNvPr>
          <p:cNvSpPr>
            <a:spLocks noGrp="1"/>
          </p:cNvSpPr>
          <p:nvPr>
            <p:ph idx="1"/>
          </p:nvPr>
        </p:nvSpPr>
        <p:spPr>
          <a:xfrm>
            <a:off x="7558164" y="554619"/>
            <a:ext cx="3657600" cy="2596543"/>
          </a:xfrm>
        </p:spPr>
        <p:txBody>
          <a:bodyPr>
            <a:normAutofit fontScale="92500" lnSpcReduction="20000"/>
          </a:bodyPr>
          <a:lstStyle/>
          <a:p>
            <a:pPr marL="457200" indent="-457200">
              <a:buAutoNum type="arabicPeriod"/>
            </a:pPr>
            <a:r>
              <a:rPr lang="id-ID" b="1" dirty="0">
                <a:solidFill>
                  <a:srgbClr val="FF0000"/>
                </a:solidFill>
              </a:rPr>
              <a:t>BANGSA</a:t>
            </a:r>
          </a:p>
          <a:p>
            <a:pPr marL="457200" indent="-457200">
              <a:buAutoNum type="arabicPeriod"/>
            </a:pPr>
            <a:r>
              <a:rPr lang="id-ID" b="1" dirty="0">
                <a:solidFill>
                  <a:srgbClr val="FF0000"/>
                </a:solidFill>
              </a:rPr>
              <a:t>PERIODE LAKTASI</a:t>
            </a:r>
          </a:p>
          <a:p>
            <a:pPr marL="457200" indent="-457200">
              <a:buAutoNum type="arabicPeriod"/>
            </a:pPr>
            <a:r>
              <a:rPr lang="id-ID" b="1" dirty="0">
                <a:solidFill>
                  <a:srgbClr val="FF0000"/>
                </a:solidFill>
              </a:rPr>
              <a:t>UMUR SAPI</a:t>
            </a:r>
          </a:p>
          <a:p>
            <a:pPr marL="457200" indent="-457200">
              <a:buAutoNum type="arabicPeriod"/>
            </a:pPr>
            <a:r>
              <a:rPr lang="id-ID" b="1" dirty="0">
                <a:solidFill>
                  <a:srgbClr val="FF0000"/>
                </a:solidFill>
              </a:rPr>
              <a:t>INFEKSI KELENJAR SUSU</a:t>
            </a:r>
          </a:p>
          <a:p>
            <a:pPr marL="457200" indent="-457200">
              <a:buAutoNum type="arabicPeriod"/>
            </a:pPr>
            <a:r>
              <a:rPr lang="id-ID" b="1" dirty="0">
                <a:solidFill>
                  <a:srgbClr val="FF0000"/>
                </a:solidFill>
              </a:rPr>
              <a:t>PAKAN</a:t>
            </a:r>
          </a:p>
          <a:p>
            <a:pPr marL="457200" indent="-457200">
              <a:buAutoNum type="arabicPeriod"/>
            </a:pPr>
            <a:r>
              <a:rPr lang="id-ID" b="1" dirty="0">
                <a:solidFill>
                  <a:srgbClr val="FF0000"/>
                </a:solidFill>
              </a:rPr>
              <a:t>MUSIM</a:t>
            </a:r>
          </a:p>
          <a:p>
            <a:pPr marL="457200" indent="-457200">
              <a:buAutoNum type="arabicPeriod"/>
            </a:pPr>
            <a:r>
              <a:rPr lang="id-ID" b="1" dirty="0">
                <a:solidFill>
                  <a:srgbClr val="FF0000"/>
                </a:solidFill>
              </a:rPr>
              <a:t>FREKUENSI PEMERAHAN</a:t>
            </a:r>
          </a:p>
        </p:txBody>
      </p:sp>
      <p:pic>
        <p:nvPicPr>
          <p:cNvPr id="4" name="Picture 3">
            <a:extLst>
              <a:ext uri="{FF2B5EF4-FFF2-40B4-BE49-F238E27FC236}">
                <a16:creationId xmlns:a16="http://schemas.microsoft.com/office/drawing/2014/main" id="{4FD12212-3578-4372-8C81-14C65AC6E074}"/>
              </a:ext>
            </a:extLst>
          </p:cNvPr>
          <p:cNvPicPr>
            <a:picLocks noChangeAspect="1"/>
          </p:cNvPicPr>
          <p:nvPr/>
        </p:nvPicPr>
        <p:blipFill>
          <a:blip r:embed="rId2"/>
          <a:stretch>
            <a:fillRect/>
          </a:stretch>
        </p:blipFill>
        <p:spPr>
          <a:xfrm>
            <a:off x="3988785" y="3460651"/>
            <a:ext cx="6829269" cy="3123029"/>
          </a:xfrm>
          <a:prstGeom prst="rect">
            <a:avLst/>
          </a:prstGeom>
          <a:solidFill>
            <a:schemeClr val="accent1">
              <a:lumMod val="20000"/>
              <a:lumOff val="80000"/>
            </a:schemeClr>
          </a:solidFill>
        </p:spPr>
      </p:pic>
      <p:pic>
        <p:nvPicPr>
          <p:cNvPr id="5" name="Picture 4">
            <a:extLst>
              <a:ext uri="{FF2B5EF4-FFF2-40B4-BE49-F238E27FC236}">
                <a16:creationId xmlns:a16="http://schemas.microsoft.com/office/drawing/2014/main" id="{98BC84DD-033E-4B4A-A87D-3A88311A05CF}"/>
              </a:ext>
            </a:extLst>
          </p:cNvPr>
          <p:cNvPicPr>
            <a:picLocks noChangeAspect="1"/>
          </p:cNvPicPr>
          <p:nvPr/>
        </p:nvPicPr>
        <p:blipFill>
          <a:blip r:embed="rId3"/>
          <a:stretch>
            <a:fillRect/>
          </a:stretch>
        </p:blipFill>
        <p:spPr>
          <a:xfrm>
            <a:off x="3572388" y="0"/>
            <a:ext cx="1970283" cy="1237957"/>
          </a:xfrm>
          <a:prstGeom prst="rect">
            <a:avLst/>
          </a:prstGeom>
        </p:spPr>
      </p:pic>
      <p:pic>
        <p:nvPicPr>
          <p:cNvPr id="6" name="Picture 5">
            <a:extLst>
              <a:ext uri="{FF2B5EF4-FFF2-40B4-BE49-F238E27FC236}">
                <a16:creationId xmlns:a16="http://schemas.microsoft.com/office/drawing/2014/main" id="{AAC47D57-E194-4FF3-9E0A-FBDBD89A8082}"/>
              </a:ext>
            </a:extLst>
          </p:cNvPr>
          <p:cNvPicPr>
            <a:picLocks noChangeAspect="1"/>
          </p:cNvPicPr>
          <p:nvPr/>
        </p:nvPicPr>
        <p:blipFill>
          <a:blip r:embed="rId4"/>
          <a:stretch>
            <a:fillRect/>
          </a:stretch>
        </p:blipFill>
        <p:spPr>
          <a:xfrm>
            <a:off x="3634923" y="1237957"/>
            <a:ext cx="1907748" cy="1584374"/>
          </a:xfrm>
          <a:prstGeom prst="rect">
            <a:avLst/>
          </a:prstGeom>
        </p:spPr>
      </p:pic>
      <p:pic>
        <p:nvPicPr>
          <p:cNvPr id="7" name="Picture 6">
            <a:extLst>
              <a:ext uri="{FF2B5EF4-FFF2-40B4-BE49-F238E27FC236}">
                <a16:creationId xmlns:a16="http://schemas.microsoft.com/office/drawing/2014/main" id="{7FDDF7BB-E71B-4F8A-AF97-225273DC9CD3}"/>
              </a:ext>
            </a:extLst>
          </p:cNvPr>
          <p:cNvPicPr>
            <a:picLocks noChangeAspect="1"/>
          </p:cNvPicPr>
          <p:nvPr/>
        </p:nvPicPr>
        <p:blipFill>
          <a:blip r:embed="rId5"/>
          <a:stretch>
            <a:fillRect/>
          </a:stretch>
        </p:blipFill>
        <p:spPr>
          <a:xfrm>
            <a:off x="5720646" y="1123837"/>
            <a:ext cx="1837518" cy="1358777"/>
          </a:xfrm>
          <a:prstGeom prst="rect">
            <a:avLst/>
          </a:prstGeom>
        </p:spPr>
      </p:pic>
    </p:spTree>
    <p:extLst>
      <p:ext uri="{BB962C8B-B14F-4D97-AF65-F5344CB8AC3E}">
        <p14:creationId xmlns:p14="http://schemas.microsoft.com/office/powerpoint/2010/main" val="312631632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303</TotalTime>
  <Words>308</Words>
  <Application>Microsoft Office PowerPoint</Application>
  <PresentationFormat>Widescreen</PresentationFormat>
  <Paragraphs>62</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Corbel</vt:lpstr>
      <vt:lpstr>Wingdings 2</vt:lpstr>
      <vt:lpstr>Frame</vt:lpstr>
      <vt:lpstr>KARAKTERISTIK &amp; KOMPOSISI SUSU</vt:lpstr>
      <vt:lpstr>DEFINISI  SUSU SEGAR</vt:lpstr>
      <vt:lpstr>SNI 01-3141-1998 TENTANG SUSU SEGAR </vt:lpstr>
      <vt:lpstr>SNI 01-3141-2011 TENTANG SUSU SEGAR- Bagian 1 : SAPI</vt:lpstr>
      <vt:lpstr>BEBERAPA PERBANDINGAN KANDUNGAN IMUNOGLOBULIN KOLOSTROM</vt:lpstr>
      <vt:lpstr>KOMPOSISI SUSU SEGAR</vt:lpstr>
      <vt:lpstr>KOMPOSISI SUSU KERBAU </vt:lpstr>
      <vt:lpstr>BEBERAPA PRODUK OLAHAN BERBAHAN DASAR SUSU</vt:lpstr>
      <vt:lpstr>FAKTOR-FAKTOR YANG MEMPENGARUHI KOMPOSISI SUSU</vt:lpstr>
      <vt:lpstr>SIFAT FISIK&amp; KIMIA  SUSU</vt:lpstr>
      <vt:lpstr>AIR PADA SUSU SEGAR</vt:lpstr>
      <vt:lpstr>PROTEIN SUSU</vt:lpstr>
      <vt:lpstr>LEMAK SUSU</vt:lpstr>
      <vt:lpstr>LEMAK SUSU</vt:lpstr>
      <vt:lpstr>KARBOHIDRAT SUSU</vt:lpstr>
      <vt:lpstr>LACTOSE INTOLERANCE</vt:lpstr>
      <vt:lpstr>LACTOSE INTOLERANCE</vt:lpstr>
      <vt:lpstr>VITAMIN</vt:lpstr>
      <vt:lpstr>MINERAL</vt:lpstr>
      <vt:lpstr>PowerPoint Presentation</vt:lpstr>
      <vt:lpstr>ENZIM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KARAKTERISTIK &amp; KOMPOSISI SUSU</dc:title>
  <dc:creator>Bunda</dc:creator>
  <cp:lastModifiedBy>ASUS</cp:lastModifiedBy>
  <cp:revision>20</cp:revision>
  <dcterms:created xsi:type="dcterms:W3CDTF">2017-08-20T05:17:27Z</dcterms:created>
  <dcterms:modified xsi:type="dcterms:W3CDTF">2021-02-27T04:05:08Z</dcterms:modified>
</cp:coreProperties>
</file>