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8" r:id="rId4"/>
  </p:sldMasterIdLst>
  <p:notesMasterIdLst>
    <p:notesMasterId r:id="rId6"/>
  </p:notesMasterIdLst>
  <p:sldIdLst>
    <p:sldId id="256" r:id="rId5"/>
    <p:sldId id="257" r:id="rId7"/>
    <p:sldId id="269" r:id="rId8"/>
    <p:sldId id="259" r:id="rId9"/>
    <p:sldId id="274" r:id="rId10"/>
    <p:sldId id="282" r:id="rId11"/>
    <p:sldId id="272" r:id="rId12"/>
    <p:sldId id="268" r:id="rId13"/>
    <p:sldId id="260" r:id="rId14"/>
    <p:sldId id="270" r:id="rId15"/>
    <p:sldId id="271" r:id="rId16"/>
    <p:sldId id="262" r:id="rId17"/>
    <p:sldId id="263" r:id="rId18"/>
    <p:sldId id="275" r:id="rId19"/>
    <p:sldId id="280" r:id="rId20"/>
    <p:sldId id="281" r:id="rId21"/>
    <p:sldId id="264" r:id="rId22"/>
    <p:sldId id="273" r:id="rId23"/>
    <p:sldId id="266" r:id="rId24"/>
    <p:sldId id="276" r:id="rId25"/>
    <p:sldId id="267" r:id="rId26"/>
    <p:sldId id="283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75" d="100"/>
          <a:sy n="75" d="100"/>
        </p:scale>
        <p:origin x="1242" y="60"/>
      </p:cViewPr>
      <p:guideLst>
        <p:guide orient="horz" pos="2160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8BB4B7-A5E5-43AC-BF3A-43ACE709AD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9"/>
          <p:cNvGrpSpPr/>
          <p:nvPr userDrawn="1"/>
        </p:nvGrpSpPr>
        <p:grpSpPr>
          <a:xfrm>
            <a:off x="0" y="0"/>
            <a:ext cx="9144000" cy="6851650"/>
            <a:chOff x="0" y="0"/>
            <a:chExt cx="9144000" cy="6851936"/>
          </a:xfrm>
        </p:grpSpPr>
        <p:pic>
          <p:nvPicPr>
            <p:cNvPr id="2056" name="图片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63"/>
              <a:ext cx="9144000" cy="6845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0" y="0"/>
              <a:ext cx="9144000" cy="6851936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8" name="图片 12"/>
            <p:cNvPicPr>
              <a:picLocks noChangeAspect="1"/>
            </p:cNvPicPr>
            <p:nvPr userDrawn="1"/>
          </p:nvPicPr>
          <p:blipFill>
            <a:blip r:embed="rId2"/>
            <a:srcRect t="7558" b="32274"/>
            <a:stretch>
              <a:fillRect/>
            </a:stretch>
          </p:blipFill>
          <p:spPr>
            <a:xfrm>
              <a:off x="0" y="539931"/>
              <a:ext cx="9144000" cy="411915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/>
          </p:nvCxnSpPr>
          <p:spPr>
            <a:xfrm>
              <a:off x="0" y="522310"/>
              <a:ext cx="9144000" cy="0"/>
            </a:xfrm>
            <a:prstGeom prst="line">
              <a:avLst/>
            </a:prstGeom>
            <a:ln w="57150">
              <a:solidFill>
                <a:srgbClr val="0088B8">
                  <a:alpha val="7607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4686496"/>
              <a:ext cx="9144000" cy="0"/>
            </a:xfrm>
            <a:prstGeom prst="line">
              <a:avLst/>
            </a:prstGeom>
            <a:ln w="57150">
              <a:solidFill>
                <a:srgbClr val="0088B8">
                  <a:alpha val="7607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KSO_BT1"/>
          <p:cNvSpPr>
            <a:spLocks noGrp="1"/>
          </p:cNvSpPr>
          <p:nvPr>
            <p:ph type="ctrTitle"/>
          </p:nvPr>
        </p:nvSpPr>
        <p:spPr>
          <a:xfrm>
            <a:off x="1055688" y="5022850"/>
            <a:ext cx="7032625" cy="738188"/>
          </a:xfrm>
        </p:spPr>
        <p:txBody>
          <a:bodyPr/>
          <a:lstStyle>
            <a:lvl1pPr algn="ctr">
              <a:defRPr sz="4000" smtClean="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16390" name="KSO_BC1"/>
          <p:cNvSpPr>
            <a:spLocks noGrp="1"/>
          </p:cNvSpPr>
          <p:nvPr>
            <p:ph type="subTitle" idx="1"/>
          </p:nvPr>
        </p:nvSpPr>
        <p:spPr>
          <a:xfrm>
            <a:off x="1066800" y="5819775"/>
            <a:ext cx="7008813" cy="506413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6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8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240F2ACD-F27F-45EC-B38B-12AA69FAD054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9"/>
          <p:cNvGrpSpPr/>
          <p:nvPr userDrawn="1"/>
        </p:nvGrpSpPr>
        <p:grpSpPr>
          <a:xfrm>
            <a:off x="0" y="0"/>
            <a:ext cx="9144000" cy="6851650"/>
            <a:chOff x="0" y="0"/>
            <a:chExt cx="9144000" cy="6851936"/>
          </a:xfrm>
        </p:grpSpPr>
        <p:pic>
          <p:nvPicPr>
            <p:cNvPr id="2056" name="图片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63"/>
              <a:ext cx="9144000" cy="6845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0" y="0"/>
              <a:ext cx="9144000" cy="6851936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8" name="图片 12"/>
            <p:cNvPicPr>
              <a:picLocks noChangeAspect="1"/>
            </p:cNvPicPr>
            <p:nvPr userDrawn="1"/>
          </p:nvPicPr>
          <p:blipFill>
            <a:blip r:embed="rId2"/>
            <a:srcRect t="7558" b="32274"/>
            <a:stretch>
              <a:fillRect/>
            </a:stretch>
          </p:blipFill>
          <p:spPr>
            <a:xfrm>
              <a:off x="0" y="539931"/>
              <a:ext cx="9144000" cy="411915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/>
          </p:nvCxnSpPr>
          <p:spPr>
            <a:xfrm>
              <a:off x="0" y="522310"/>
              <a:ext cx="9144000" cy="0"/>
            </a:xfrm>
            <a:prstGeom prst="line">
              <a:avLst/>
            </a:prstGeom>
            <a:ln w="57150">
              <a:solidFill>
                <a:srgbClr val="0088B8">
                  <a:alpha val="7607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4686496"/>
              <a:ext cx="9144000" cy="0"/>
            </a:xfrm>
            <a:prstGeom prst="line">
              <a:avLst/>
            </a:prstGeom>
            <a:ln w="57150">
              <a:solidFill>
                <a:srgbClr val="0088B8">
                  <a:alpha val="7607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KSO_BT1"/>
          <p:cNvSpPr>
            <a:spLocks noGrp="1"/>
          </p:cNvSpPr>
          <p:nvPr>
            <p:ph type="ctrTitle"/>
          </p:nvPr>
        </p:nvSpPr>
        <p:spPr>
          <a:xfrm>
            <a:off x="1055688" y="5022850"/>
            <a:ext cx="7032625" cy="738188"/>
          </a:xfrm>
        </p:spPr>
        <p:txBody>
          <a:bodyPr/>
          <a:lstStyle>
            <a:lvl1pPr algn="ctr">
              <a:defRPr sz="4000" smtClean="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16390" name="KSO_BC1"/>
          <p:cNvSpPr>
            <a:spLocks noGrp="1"/>
          </p:cNvSpPr>
          <p:nvPr>
            <p:ph type="subTitle" idx="1"/>
          </p:nvPr>
        </p:nvSpPr>
        <p:spPr>
          <a:xfrm>
            <a:off x="1066800" y="5819775"/>
            <a:ext cx="7008813" cy="506413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6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8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240F2ACD-F27F-45EC-B38B-12AA69FAD054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9"/>
          <p:cNvGrpSpPr/>
          <p:nvPr userDrawn="1"/>
        </p:nvGrpSpPr>
        <p:grpSpPr>
          <a:xfrm>
            <a:off x="0" y="0"/>
            <a:ext cx="9144000" cy="6851650"/>
            <a:chOff x="0" y="0"/>
            <a:chExt cx="9144000" cy="6851936"/>
          </a:xfrm>
        </p:grpSpPr>
        <p:pic>
          <p:nvPicPr>
            <p:cNvPr id="2056" name="图片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63"/>
              <a:ext cx="9144000" cy="6845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0" y="0"/>
              <a:ext cx="9144000" cy="6851936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8" name="图片 12"/>
            <p:cNvPicPr>
              <a:picLocks noChangeAspect="1"/>
            </p:cNvPicPr>
            <p:nvPr userDrawn="1"/>
          </p:nvPicPr>
          <p:blipFill>
            <a:blip r:embed="rId2"/>
            <a:srcRect t="7558" b="32274"/>
            <a:stretch>
              <a:fillRect/>
            </a:stretch>
          </p:blipFill>
          <p:spPr>
            <a:xfrm>
              <a:off x="0" y="539931"/>
              <a:ext cx="9144000" cy="411915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/>
          </p:nvCxnSpPr>
          <p:spPr>
            <a:xfrm>
              <a:off x="0" y="522310"/>
              <a:ext cx="9144000" cy="0"/>
            </a:xfrm>
            <a:prstGeom prst="line">
              <a:avLst/>
            </a:prstGeom>
            <a:ln w="57150">
              <a:solidFill>
                <a:srgbClr val="0088B8">
                  <a:alpha val="7607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4686496"/>
              <a:ext cx="9144000" cy="0"/>
            </a:xfrm>
            <a:prstGeom prst="line">
              <a:avLst/>
            </a:prstGeom>
            <a:ln w="57150">
              <a:solidFill>
                <a:srgbClr val="0088B8">
                  <a:alpha val="7607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KSO_BT1"/>
          <p:cNvSpPr>
            <a:spLocks noGrp="1"/>
          </p:cNvSpPr>
          <p:nvPr>
            <p:ph type="ctrTitle"/>
          </p:nvPr>
        </p:nvSpPr>
        <p:spPr>
          <a:xfrm>
            <a:off x="1055688" y="5022850"/>
            <a:ext cx="7032625" cy="738188"/>
          </a:xfrm>
        </p:spPr>
        <p:txBody>
          <a:bodyPr/>
          <a:lstStyle>
            <a:lvl1pPr algn="ctr">
              <a:defRPr sz="4000" smtClean="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16390" name="KSO_BC1"/>
          <p:cNvSpPr>
            <a:spLocks noGrp="1"/>
          </p:cNvSpPr>
          <p:nvPr>
            <p:ph type="subTitle" idx="1"/>
          </p:nvPr>
        </p:nvSpPr>
        <p:spPr>
          <a:xfrm>
            <a:off x="1066800" y="5819775"/>
            <a:ext cx="7008813" cy="506413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6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8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240F2ACD-F27F-45EC-B38B-12AA69FAD054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1026" name="组合 8"/>
          <p:cNvGrpSpPr/>
          <p:nvPr/>
        </p:nvGrpSpPr>
        <p:grpSpPr>
          <a:xfrm>
            <a:off x="0" y="0"/>
            <a:ext cx="9144000" cy="6851650"/>
            <a:chOff x="0" y="0"/>
            <a:chExt cx="9144000" cy="6851936"/>
          </a:xfrm>
        </p:grpSpPr>
        <p:pic>
          <p:nvPicPr>
            <p:cNvPr id="1032" name="图片 6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0" y="6063"/>
              <a:ext cx="9144000" cy="6845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0" y="0"/>
              <a:ext cx="9144000" cy="6851936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339725" y="101600"/>
            <a:ext cx="8370888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11"/>
        </a:buBlip>
        <a:defRPr sz="2000" kern="1200">
          <a:solidFill>
            <a:srgbClr val="14549F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1026" name="组合 8"/>
          <p:cNvGrpSpPr/>
          <p:nvPr/>
        </p:nvGrpSpPr>
        <p:grpSpPr>
          <a:xfrm>
            <a:off x="0" y="0"/>
            <a:ext cx="9144000" cy="6851650"/>
            <a:chOff x="0" y="0"/>
            <a:chExt cx="9144000" cy="6851936"/>
          </a:xfrm>
        </p:grpSpPr>
        <p:pic>
          <p:nvPicPr>
            <p:cNvPr id="1032" name="图片 6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0" y="6063"/>
              <a:ext cx="9144000" cy="6845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0" y="0"/>
              <a:ext cx="9144000" cy="6851936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339725" y="101600"/>
            <a:ext cx="8370888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11"/>
        </a:buBlip>
        <a:defRPr sz="2000" kern="1200">
          <a:solidFill>
            <a:srgbClr val="14549F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1026" name="组合 8"/>
          <p:cNvGrpSpPr/>
          <p:nvPr/>
        </p:nvGrpSpPr>
        <p:grpSpPr>
          <a:xfrm>
            <a:off x="0" y="0"/>
            <a:ext cx="9144000" cy="6851650"/>
            <a:chOff x="0" y="0"/>
            <a:chExt cx="9144000" cy="6851936"/>
          </a:xfrm>
        </p:grpSpPr>
        <p:pic>
          <p:nvPicPr>
            <p:cNvPr id="1032" name="图片 6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0" y="6063"/>
              <a:ext cx="9144000" cy="6845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0" y="0"/>
              <a:ext cx="9144000" cy="6851936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339725" y="101600"/>
            <a:ext cx="8370888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E4072E-D539-4928-AB20-A80B5ACA4A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anose="020B0A04020102020204" pitchFamily="34" charset="0"/>
          <a:ea typeface="Microsoft YaHei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11"/>
        </a:buBlip>
        <a:defRPr sz="2000" kern="1200">
          <a:solidFill>
            <a:srgbClr val="14549F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kern="1200" dirty="0" smtClean="0">
                <a:latin typeface="Arial Black" panose="020B0A04020102020204" pitchFamily="34" charset="0"/>
                <a:ea typeface="Microsoft YaHei" panose="020B0503020204020204" pitchFamily="34" charset="-122"/>
                <a:cs typeface="+mj-cs"/>
              </a:rPr>
              <a:t>Sistem Komputer</a:t>
            </a:r>
            <a:endParaRPr lang="en-US" altLang="zh-CN" kern="1200" dirty="0" smtClean="0">
              <a:latin typeface="Arial Black" panose="020B0A04020102020204" pitchFamily="34" charset="0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SzPct val="70000"/>
              <a:buFontTx/>
              <a:buNone/>
            </a:pPr>
            <a:r>
              <a:rPr lang="en-US" altLang="zh-CN" kern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Team Teaching</a:t>
            </a:r>
            <a:endParaRPr lang="en-US" altLang="zh-CN" kern="1200" dirty="0" smtClean="0"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eaLnBrk="1" hangingPunct="1">
              <a:buSzPct val="70000"/>
              <a:buFontTx/>
              <a:buNone/>
            </a:pPr>
            <a:r>
              <a:rPr lang="en-US" altLang="zh-CN" kern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2017</a:t>
            </a:r>
            <a:endParaRPr lang="en-US" altLang="zh-CN" kern="1200" dirty="0" smtClean="0"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User Visible Register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725" y="1044575"/>
            <a:ext cx="8361680" cy="5440680"/>
          </a:xfrm>
        </p:spPr>
        <p:txBody>
          <a:bodyPr/>
          <a:p>
            <a:r>
              <a:rPr lang="en-US" sz="2800"/>
              <a:t>Memungkinkan program bahasa mesin atau bahasa assembler dapat mengurangi referensi memori utama dengan mengoptimalkan penggunaan register</a:t>
            </a:r>
            <a:endParaRPr lang="en-US" sz="2800"/>
          </a:p>
          <a:p>
            <a:r>
              <a:rPr lang="en-US" sz="2800"/>
              <a:t>Terdapat 2 jenis User visible register :</a:t>
            </a:r>
            <a:endParaRPr lang="en-US" sz="2800"/>
          </a:p>
          <a:p>
            <a:pPr lvl="2">
              <a:buFont typeface="Wingdings" panose="05000000000000000000" charset="0"/>
              <a:buChar char=""/>
            </a:pPr>
            <a:r>
              <a:rPr lang="en-US" sz="2800"/>
              <a:t> Data Register : Dapat di-assign ke beraneka ragam fungsi oleh pemrogram </a:t>
            </a:r>
            <a:endParaRPr lang="en-US" sz="2800"/>
          </a:p>
          <a:p>
            <a:pPr lvl="2">
              <a:buFont typeface="Wingdings" panose="05000000000000000000" charset="0"/>
              <a:buChar char=""/>
            </a:pPr>
            <a:r>
              <a:rPr lang="en-US" sz="2800"/>
              <a:t> Address Register : Berisi alamat dan instruksi yang terdapat di dalam memori utama, atau register itu berisi bagian alamat yang digunakan di dalam perhitungan alamat lengkap</a:t>
            </a:r>
            <a:endParaRPr lang="en-US" sz="28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Control dan Status Register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400"/>
              <a:t>Digunakan oleh prosesor untuk mengontrol operasi prosesor dan oleh privileged, routine-routine sistem operasi untuk mengontrol eksekusi program</a:t>
            </a:r>
            <a:endParaRPr lang="en-US" sz="240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Eksekusi Instruksi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sz="2800" dirty="0"/>
              <a:t>Fungsi dasar yang dilakukan oleh sebuah komputer adalah eksekusi program</a:t>
            </a:r>
            <a:endParaRPr lang="en-US" altLang="zh-CN" sz="2800" dirty="0"/>
          </a:p>
          <a:p>
            <a:pPr lvl="0" eaLnBrk="1" hangingPunct="1"/>
            <a:r>
              <a:rPr lang="en-US" altLang="zh-CN" sz="2800" dirty="0"/>
              <a:t>Program yang akan dieksekusi terdiri dari sejumlah instruksi yang berada di dalam memori utama</a:t>
            </a:r>
            <a:endParaRPr lang="en-US" altLang="zh-CN" sz="2800" dirty="0"/>
          </a:p>
          <a:p>
            <a:pPr lvl="0" eaLnBrk="1" hangingPunct="1"/>
            <a:r>
              <a:rPr lang="en-US" altLang="zh-CN" sz="2800" dirty="0"/>
              <a:t>Prosesor melakukan tugas aktualnya dengan melaksanakan instruksi yang telah ditetapkan di dalam program</a:t>
            </a:r>
            <a:endParaRPr lang="en-US" altLang="zh-CN" sz="2800" dirty="0"/>
          </a:p>
          <a:p>
            <a:pPr marL="0" lvl="0" indent="0" eaLnBrk="1" hangingPunct="1">
              <a:buNone/>
            </a:pPr>
            <a:endParaRPr lang="en-US" altLang="zh-CN" sz="28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Interrupt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sz="2400" dirty="0"/>
              <a:t>Interupt ditujukan terutama sebagai cara untuk meningkatkan efisiensi pengolahan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Umumnya perangkat eksternal lebih lambat dibandingkan dengan prosesor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Sebuah prosesor sedang memindahkan data ke sebuah printer yang menggunakan pola siklus instruksi, setiap setelah operasi penulisan, prosesor harus berhenti dan idle sampai printer menyelesaikan seluruhnya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Lama waktu berhenti prosesor ini dapat ratusan atau bahkan ribuan siklus instruksi yang tidak melibatkan memori, jelas hal itu akan membuang waktu pemakaian prosesor</a:t>
            </a:r>
            <a:endParaRPr lang="en-US" altLang="zh-CN" sz="2400" dirty="0"/>
          </a:p>
          <a:p>
            <a:pPr marL="0" lvl="0" indent="0" eaLnBrk="1" hangingPunct="1">
              <a:buNone/>
            </a:pPr>
            <a:endParaRPr lang="en-US" altLang="zh-CN" sz="24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Memori Utama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Memori utama merupakan sistem memori internal yang penting bagi sebuah komputer</a:t>
            </a:r>
            <a:endParaRPr lang="en-US"/>
          </a:p>
          <a:p>
            <a:r>
              <a:rPr lang="en-US"/>
              <a:t>Memori utama berfungsi sebagai media penyimpanan yang bersifat volatile (sementara) dimana CPU dapat melakukan akses secara langsung</a:t>
            </a:r>
            <a:endParaRPr lang="en-US"/>
          </a:p>
          <a:p>
            <a:r>
              <a:rPr lang="en-US"/>
              <a:t>Setiap lokasi di dalam memori memiliki alamat yang unik</a:t>
            </a:r>
            <a:endParaRPr lang="en-US"/>
          </a:p>
          <a:p>
            <a:r>
              <a:rPr lang="en-US"/>
              <a:t>Umumnya memori utama dikembangkan dengan cache yang kecepatannya lebih tinggi dan berukuran lebih kecil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94665" y="4747260"/>
            <a:ext cx="8279130" cy="1631950"/>
            <a:chOff x="779" y="7476"/>
            <a:chExt cx="13038" cy="2570"/>
          </a:xfrm>
        </p:grpSpPr>
        <p:sp>
          <p:nvSpPr>
            <p:cNvPr id="7" name="Rounded Rectangle 6"/>
            <p:cNvSpPr/>
            <p:nvPr/>
          </p:nvSpPr>
          <p:spPr>
            <a:xfrm>
              <a:off x="779" y="8464"/>
              <a:ext cx="3961" cy="156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b="1"/>
                <a:t>CPU</a:t>
              </a:r>
              <a:endParaRPr lang="en-US" b="1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92" y="8465"/>
              <a:ext cx="3108" cy="1565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b="1"/>
                <a:t>Cache</a:t>
              </a:r>
              <a:endParaRPr lang="en-US" b="1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857" y="8480"/>
              <a:ext cx="3961" cy="156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b="1"/>
                <a:t>CPU</a:t>
              </a:r>
              <a:endParaRPr lang="en-US" b="1"/>
            </a:p>
          </p:txBody>
        </p:sp>
        <p:cxnSp>
          <p:nvCxnSpPr>
            <p:cNvPr id="10" name="Straight Arrow Connector 9"/>
            <p:cNvCxnSpPr>
              <a:stCxn id="7" idx="3"/>
              <a:endCxn id="8" idx="1"/>
            </p:cNvCxnSpPr>
            <p:nvPr/>
          </p:nvCxnSpPr>
          <p:spPr>
            <a:xfrm>
              <a:off x="4740" y="9270"/>
              <a:ext cx="95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>
              <a:off x="8800" y="9271"/>
              <a:ext cx="1057" cy="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Up Arrow 11"/>
            <p:cNvSpPr/>
            <p:nvPr/>
          </p:nvSpPr>
          <p:spPr>
            <a:xfrm>
              <a:off x="5002" y="8196"/>
              <a:ext cx="414" cy="714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9066" y="8235"/>
              <a:ext cx="414" cy="714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4196" y="7483"/>
              <a:ext cx="2180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Transfer Word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8260" y="7476"/>
              <a:ext cx="2312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Block Transfer 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Perkembangan Memori</a:t>
            </a:r>
            <a:endParaRPr lang="en-US"/>
          </a:p>
        </p:txBody>
      </p:sp>
      <p:pic>
        <p:nvPicPr>
          <p:cNvPr id="6" name="Content Placeholder 5" descr="memory-developmen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9725" y="1169670"/>
            <a:ext cx="8361680" cy="4780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Perkembangan Memori (2)</a:t>
            </a:r>
            <a:endParaRPr lang="en-US"/>
          </a:p>
        </p:txBody>
      </p:sp>
      <p:pic>
        <p:nvPicPr>
          <p:cNvPr id="4" name="Content Placeholder 3" descr="data_storage_30_year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21560" y="1081405"/>
            <a:ext cx="4044315" cy="2494915"/>
          </a:xfrm>
          <a:prstGeom prst="rect">
            <a:avLst/>
          </a:prstGeom>
        </p:spPr>
      </p:pic>
      <p:pic>
        <p:nvPicPr>
          <p:cNvPr id="5" name="Content Placeholder 4" descr="big-data-mission-impossible-11-63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2685" y="3709670"/>
            <a:ext cx="3820795" cy="28682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Hierarki Memori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sz="2400" dirty="0"/>
              <a:t>Para perancang ingin menggunakan teknologi memori yang mampu menciptakan memori berkapasitas besar, baik dikarenakan kapasitasnya yang diperlukan maupun karena harga per bit-nya yang cukup murah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Untuk memenuhi persyaratan kinerja, perancang perlu menggunakan memori ang kapasitasnya relatif sedikit dengan waktu akses yang cepat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Jalan keluar dari dilema tersebut tidak mengandalkan sebuah komponen memori atau teknologi saja, namun dengan menggunakan hierarki memori</a:t>
            </a:r>
            <a:endParaRPr lang="en-US" altLang="zh-CN" sz="24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Hierarki Memori (2)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18770" y="1169035"/>
            <a:ext cx="7998460" cy="4883150"/>
            <a:chOff x="364" y="1841"/>
            <a:chExt cx="12596" cy="7690"/>
          </a:xfrm>
        </p:grpSpPr>
        <p:sp>
          <p:nvSpPr>
            <p:cNvPr id="7" name="Isosceles Triangle 6"/>
            <p:cNvSpPr/>
            <p:nvPr/>
          </p:nvSpPr>
          <p:spPr>
            <a:xfrm>
              <a:off x="1135" y="1841"/>
              <a:ext cx="10612" cy="769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4667" y="1841"/>
              <a:ext cx="3548" cy="25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b="1"/>
                <a:t>Memori</a:t>
              </a:r>
              <a:endParaRPr lang="en-US" b="1"/>
            </a:p>
            <a:p>
              <a:pPr algn="ctr"/>
              <a:r>
                <a:rPr lang="en-US" b="1"/>
                <a:t>Inboard </a:t>
              </a:r>
              <a:endParaRPr lang="en-US" b="1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8125" y="1979"/>
              <a:ext cx="1566" cy="223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10014" y="2140"/>
              <a:ext cx="2218" cy="1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Register 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Cache 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Memori Utama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4767" y="5394"/>
              <a:ext cx="3448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Penyimpanan Outboard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44" y="6838"/>
              <a:ext cx="69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 Box 13"/>
            <p:cNvSpPr txBox="1"/>
            <p:nvPr/>
          </p:nvSpPr>
          <p:spPr>
            <a:xfrm>
              <a:off x="4826" y="7829"/>
              <a:ext cx="3168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Penyimpanan Off-line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2183" y="4352"/>
              <a:ext cx="968" cy="248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364" y="4282"/>
              <a:ext cx="2172" cy="2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Disk Magnetik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CD-ROM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CD-RW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DVD+RW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DVD-RAM</a:t>
              </a:r>
              <a:endPara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10864" y="6627"/>
              <a:ext cx="2096" cy="271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9" name="Text Box 18"/>
          <p:cNvSpPr txBox="1"/>
          <p:nvPr/>
        </p:nvSpPr>
        <p:spPr>
          <a:xfrm>
            <a:off x="7776845" y="4458970"/>
            <a:ext cx="1405255" cy="929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Tape Magnetic</a:t>
            </a:r>
            <a:endParaRPr lang="en-US" sz="1400" b="1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MO</a:t>
            </a:r>
            <a:endParaRPr lang="en-US" sz="1400" b="1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400" b="1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WORM</a:t>
            </a:r>
            <a:endParaRPr lang="en-US" sz="1400" b="1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Memori Cache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sz="2400" dirty="0"/>
              <a:t>Walaupun tidak visibel bagi sistem operasi, cache memori berinteraksi dengan hardware manajemen memori lainnya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Banyak prinsip yang digunakan di dalam teknik virtual memori juga diterapkan dalam cache memori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Pada semua siklus instruksi, prosesor mengakses memori sedikitnya satu kali, untuk membaca instruksi, dan sering kali satu kali lebih banyak atau lebih, untuk membaca operand dan/atau menyimpan hasilnya</a:t>
            </a:r>
            <a:endParaRPr lang="en-US" altLang="zh-CN" sz="2400" dirty="0"/>
          </a:p>
          <a:p>
            <a:pPr lvl="0" eaLnBrk="1" hangingPunct="1"/>
            <a:r>
              <a:rPr lang="en-US" altLang="zh-CN" sz="2400" dirty="0"/>
              <a:t>Kecepatan eksekusi instruksi sebuah prosesor jelas dibatasi oleh waktu siklus memori</a:t>
            </a:r>
            <a:endParaRPr lang="en-US" altLang="zh-CN" sz="2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Pokok Bahasan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dirty="0"/>
              <a:t>Elemen Dasar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Register Prosesor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Eksekusi Intruksi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Interrupts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Hierarki Memori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Memori Cache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Teknik Komunikasi I/O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Memori Cache (2)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Keterbatasan ini pada menjadi masalah penting karena adanya ketidakcocokan antara kecepatan prosesor dengan kecepatan memori</a:t>
            </a:r>
            <a:endParaRPr lang="en-US"/>
          </a:p>
          <a:p>
            <a:r>
              <a:rPr lang="en-US"/>
              <a:t>Dengan memanfaatkan prinsip lokalitas dengan menyediakan memori berukuran kecil dan berkecepatan tinggi yang berada diantara prosesor dan memori utama yang dikenal dengan cache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Teknik Komunikasi I/O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sz="2400" dirty="0"/>
              <a:t>Terdapat tiga teknik yang dapat diterapkan pada operasi-operasi I/O :</a:t>
            </a:r>
            <a:endParaRPr lang="en-US" altLang="zh-CN" sz="2400" dirty="0"/>
          </a:p>
          <a:p>
            <a:pPr marL="914400" lvl="2" indent="-457200" eaLnBrk="1" hangingPunct="1">
              <a:buAutoNum type="arabicPeriod"/>
            </a:pPr>
            <a:r>
              <a:rPr lang="en-US" altLang="zh-CN" sz="2400" dirty="0"/>
              <a:t>Programmed I/O</a:t>
            </a:r>
            <a:endParaRPr lang="en-US" altLang="zh-CN" sz="2400" dirty="0"/>
          </a:p>
          <a:p>
            <a:pPr marL="914400" lvl="2" indent="-457200" eaLnBrk="1" hangingPunct="1">
              <a:buAutoNum type="arabicPeriod"/>
            </a:pPr>
            <a:r>
              <a:rPr lang="en-US" altLang="zh-CN" sz="2400" dirty="0"/>
              <a:t>Interrupt-driven I/O</a:t>
            </a:r>
            <a:endParaRPr lang="en-US" altLang="zh-CN" sz="2400" dirty="0"/>
          </a:p>
          <a:p>
            <a:pPr marL="914400" lvl="2" indent="-457200" eaLnBrk="1" hangingPunct="1">
              <a:buAutoNum type="arabicPeriod"/>
            </a:pPr>
            <a:r>
              <a:rPr lang="en-US" altLang="zh-CN" sz="2400" dirty="0"/>
              <a:t>Direct Memori Access (DMA)</a:t>
            </a:r>
            <a:endParaRPr lang="en-US" altLang="zh-CN" sz="24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Struktur I/O</a:t>
            </a:r>
            <a:endParaRPr lang="en-US"/>
          </a:p>
        </p:txBody>
      </p:sp>
      <p:pic>
        <p:nvPicPr>
          <p:cNvPr id="11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rcRect l="36900" t="40111" r="28676" b="19279"/>
          <a:stretch>
            <a:fillRect/>
          </a:stretch>
        </p:blipFill>
        <p:spPr>
          <a:xfrm>
            <a:off x="339725" y="1289050"/>
            <a:ext cx="8361680" cy="4703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Programmed I/O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Pada saat prosesor sedang mengeksekusi sebuah program dan menjumpai sebuah instruksi yang berkaitan dengan I/O, prosesor akan mengeksekusi instruksi itu dengan menerbitkan perintah ke modul I/O yang bersangkutan</a:t>
            </a:r>
            <a:endParaRPr lang="en-US"/>
          </a:p>
          <a:p>
            <a:r>
              <a:rPr lang="en-US"/>
              <a:t>Pada programmed I/O, modul I/O melakukan aksi yang diminta dan kemudian menyetel bit yang sesuai di dalam register status I/O</a:t>
            </a:r>
            <a:endParaRPr lang="en-US"/>
          </a:p>
          <a:p>
            <a:r>
              <a:rPr lang="en-US"/>
              <a:t>Modul I/O tidak melakukan aksi lebih lanjut untuk memperingati prosesor</a:t>
            </a:r>
            <a:endParaRPr lang="en-US"/>
          </a:p>
          <a:p>
            <a:r>
              <a:rPr lang="en-US"/>
              <a:t>Secara khusus, modul I/O tidak mengiterupsi prosesor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Interrupt Driven I/O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Masalah yang terdapat pada programmed I/O adalah bahwa prosesor harus menunggu dalam waktu lama sampai modul I/O yang dimaksud siap menerima atau mentransmisikan data berikutnya</a:t>
            </a:r>
            <a:endParaRPr lang="en-US"/>
          </a:p>
          <a:p>
            <a:r>
              <a:rPr lang="en-US"/>
              <a:t>Pada saat menunggu prosesor harus berulang-ulang memeriksa status modul I/O. Akibatnya, tingkat kinerja sistem keseluruhan menjadi sangat terganggu</a:t>
            </a:r>
            <a:endParaRPr lang="en-US"/>
          </a:p>
          <a:p>
            <a:r>
              <a:rPr lang="en-US"/>
              <a:t>Di dalam sistem komputer, mekanisme yang diperlukan agar prosesor menentukan perangkat mana yang menyebabkan interrupt dan untuk memutuskan, apabila interruptnya berjumlah banyak, interrupt mana yang akan ditangani terlebih dahulu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Direct Memory Access (DMA)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400"/>
              <a:t> Jika I/O devices sangat cepat (“high-speed”),beban CPU menjadi besar harus mengawasi transfer data dari controller ke memory dan sebaliknya.</a:t>
            </a:r>
            <a:endParaRPr lang="en-US" sz="2400"/>
          </a:p>
          <a:p>
            <a:r>
              <a:rPr lang="en-US" sz="2400"/>
              <a:t>Hardware tambahan =&gt; DMA controller dapat memindahkan blok data dari buffer langsung ke memory tanpa menggangu CPU.</a:t>
            </a:r>
            <a:endParaRPr lang="en-US" sz="2400"/>
          </a:p>
          <a:p>
            <a:pPr lvl="2"/>
            <a:r>
              <a:rPr lang="en-US" sz="2400"/>
              <a:t>CPU menentukan lokasi memory dan jika DMA controller telah selesai =&gt; interrupt ke CPU</a:t>
            </a:r>
            <a:endParaRPr lang="en-US" sz="2400"/>
          </a:p>
          <a:p>
            <a:pPr lvl="2"/>
            <a:r>
              <a:rPr lang="en-US" sz="2400"/>
              <a:t> Hanya satu interrupt ke CPU untuk sekumpulan data (blok).</a:t>
            </a:r>
            <a:endParaRPr lang="en-US" sz="24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Perkembangan Komputer</a:t>
            </a:r>
            <a:endParaRPr lang="en-US"/>
          </a:p>
        </p:txBody>
      </p:sp>
      <p:pic>
        <p:nvPicPr>
          <p:cNvPr id="5" name="Content Placeholder 4" descr="moores-law-graph-gi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690" y="831215"/>
            <a:ext cx="8843645" cy="59404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Elemen Dasar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sz="2800" dirty="0"/>
              <a:t>Elemen Dasar dari sistem komputer terdiri dari :</a:t>
            </a:r>
            <a:endParaRPr lang="en-US" altLang="zh-CN" sz="2800" dirty="0"/>
          </a:p>
          <a:p>
            <a:pPr lvl="2" eaLnBrk="1" hangingPunct="1">
              <a:buAutoNum type="arabicPeriod"/>
            </a:pPr>
            <a:r>
              <a:rPr lang="en-US" altLang="zh-CN" sz="2800" dirty="0"/>
              <a:t> Prosesor</a:t>
            </a:r>
            <a:endParaRPr lang="en-US" altLang="zh-CN" sz="2800" dirty="0"/>
          </a:p>
          <a:p>
            <a:pPr lvl="2" eaLnBrk="1" hangingPunct="1">
              <a:buAutoNum type="arabicPeriod"/>
            </a:pPr>
            <a:r>
              <a:rPr lang="en-US" altLang="zh-CN" sz="2800" dirty="0"/>
              <a:t>Memori Utama</a:t>
            </a:r>
            <a:endParaRPr lang="en-US" altLang="zh-CN" sz="2800" dirty="0"/>
          </a:p>
          <a:p>
            <a:pPr lvl="2" eaLnBrk="1" hangingPunct="1">
              <a:buAutoNum type="arabicPeriod"/>
            </a:pPr>
            <a:r>
              <a:rPr lang="en-US" altLang="zh-CN" sz="2800" dirty="0"/>
              <a:t>Modul-modul I/O</a:t>
            </a:r>
            <a:endParaRPr lang="en-US" altLang="zh-CN" sz="2800" dirty="0"/>
          </a:p>
          <a:p>
            <a:pPr lvl="2" eaLnBrk="1" hangingPunct="1">
              <a:buAutoNum type="arabicPeriod"/>
            </a:pPr>
            <a:r>
              <a:rPr lang="en-US" altLang="zh-CN" sz="2800" dirty="0"/>
              <a:t>Sistem Bus</a:t>
            </a:r>
            <a:endParaRPr lang="en-US" altLang="zh-CN" sz="2800" dirty="0"/>
          </a:p>
          <a:p>
            <a:pPr marL="0" lvl="0" indent="0" eaLnBrk="1" hangingPunct="1">
              <a:buNone/>
            </a:pPr>
            <a:endParaRPr lang="en-US" altLang="zh-CN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57325" y="3662680"/>
            <a:ext cx="5412740" cy="2630170"/>
            <a:chOff x="2295" y="5768"/>
            <a:chExt cx="8524" cy="4142"/>
          </a:xfrm>
        </p:grpSpPr>
        <p:grpSp>
          <p:nvGrpSpPr>
            <p:cNvPr id="12" name="Group 11"/>
            <p:cNvGrpSpPr/>
            <p:nvPr/>
          </p:nvGrpSpPr>
          <p:grpSpPr>
            <a:xfrm>
              <a:off x="2295" y="5962"/>
              <a:ext cx="8524" cy="3949"/>
              <a:chOff x="2295" y="5065"/>
              <a:chExt cx="8524" cy="3949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295" y="5746"/>
                <a:ext cx="2562" cy="129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/>
                  <a:t>CPU</a:t>
                </a:r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857" y="7722"/>
                <a:ext cx="2562" cy="1292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/>
                  <a:t>I/O Module</a:t>
                </a:r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257" y="5065"/>
                <a:ext cx="2562" cy="366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/>
                  <a:t>Memori Utama</a:t>
                </a:r>
                <a:endParaRPr lang="en-US"/>
              </a:p>
            </p:txBody>
          </p:sp>
          <p:cxnSp>
            <p:nvCxnSpPr>
              <p:cNvPr id="6" name="Elbow Connector 5"/>
              <p:cNvCxnSpPr>
                <a:stCxn id="2" idx="3"/>
                <a:endCxn id="4" idx="0"/>
              </p:cNvCxnSpPr>
              <p:nvPr/>
            </p:nvCxnSpPr>
            <p:spPr>
              <a:xfrm>
                <a:off x="4857" y="6392"/>
                <a:ext cx="1281" cy="1330"/>
              </a:xfrm>
              <a:prstGeom prst="bentConnector2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Elbow Connector 7"/>
              <p:cNvCxnSpPr>
                <a:stCxn id="4" idx="3"/>
                <a:endCxn id="5" idx="1"/>
              </p:cNvCxnSpPr>
              <p:nvPr/>
            </p:nvCxnSpPr>
            <p:spPr>
              <a:xfrm flipV="1">
                <a:off x="7419" y="6900"/>
                <a:ext cx="838" cy="1468"/>
              </a:xfrm>
              <a:prstGeom prst="bentConnector3">
                <a:avLst>
                  <a:gd name="adj1" fmla="val 50000"/>
                </a:avLst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 Box 8"/>
              <p:cNvSpPr txBox="1"/>
              <p:nvPr/>
            </p:nvSpPr>
            <p:spPr>
              <a:xfrm>
                <a:off x="6173" y="6690"/>
                <a:ext cx="1705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sz="1400" dirty="0" smtClean="0">
                    <a:latin typeface="Arial" panose="020B0604020202020204" pitchFamily="34" charset="0"/>
                    <a:ea typeface="Microsoft YaHei" panose="020B0503020204020204" pitchFamily="34" charset="-122"/>
                  </a:rPr>
                  <a:t>Sistem Bus</a:t>
                </a:r>
                <a:endParaRPr lang="en-US" sz="1400" dirty="0" smtClean="0">
                  <a:latin typeface="Arial" panose="020B0604020202020204" pitchFamily="34" charset="0"/>
                  <a:ea typeface="Microsoft YaHei" panose="020B0503020204020204" pitchFamily="34" charset="-122"/>
                </a:endParaRPr>
              </a:p>
            </p:txBody>
          </p:sp>
          <p:cxnSp>
            <p:nvCxnSpPr>
              <p:cNvPr id="11" name="Elbow Connector 10"/>
              <p:cNvCxnSpPr>
                <a:stCxn id="2" idx="0"/>
                <a:endCxn id="5" idx="0"/>
              </p:cNvCxnSpPr>
              <p:nvPr/>
            </p:nvCxnSpPr>
            <p:spPr>
              <a:xfrm rot="16200000">
                <a:off x="6217" y="2425"/>
                <a:ext cx="681" cy="5962"/>
              </a:xfrm>
              <a:prstGeom prst="bentConnector3">
                <a:avLst>
                  <a:gd name="adj1" fmla="val 155140"/>
                </a:avLst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12"/>
            <p:cNvSpPr txBox="1"/>
            <p:nvPr/>
          </p:nvSpPr>
          <p:spPr>
            <a:xfrm>
              <a:off x="5714" y="5768"/>
              <a:ext cx="1705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sz="1400" dirty="0" smtClean="0">
                  <a:latin typeface="Arial" panose="020B0604020202020204" pitchFamily="34" charset="0"/>
                  <a:ea typeface="Microsoft YaHei" panose="020B0503020204020204" pitchFamily="34" charset="-122"/>
                </a:rPr>
                <a:t>Sistem Bus</a:t>
              </a:r>
              <a:endParaRPr lang="en-US" sz="1400" dirty="0" smtClean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Arsitektur Sistem Komputer</a:t>
            </a:r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l="17315" t="17416" r="23610" b="11503"/>
          <a:stretch>
            <a:fillRect/>
          </a:stretch>
        </p:blipFill>
        <p:spPr>
          <a:xfrm>
            <a:off x="339725" y="1289050"/>
            <a:ext cx="8361680" cy="4703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Arsitektur Sistem Komputer Modern</a:t>
            </a:r>
            <a:endParaRPr lang="en-US"/>
          </a:p>
        </p:txBody>
      </p:sp>
      <p:pic>
        <p:nvPicPr>
          <p:cNvPr id="6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36551" t="28298" r="21856" b="17402"/>
          <a:stretch>
            <a:fillRect/>
          </a:stretch>
        </p:blipFill>
        <p:spPr>
          <a:xfrm>
            <a:off x="339725" y="1289050"/>
            <a:ext cx="8361680" cy="4703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CPU dan Fungsinya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CPU disebut juga dengan prosesor</a:t>
            </a:r>
            <a:endParaRPr lang="en-US"/>
          </a:p>
          <a:p>
            <a:r>
              <a:rPr lang="en-US"/>
              <a:t>Mengontrol operasi komputer dan melakukan fungsi pengolahan data</a:t>
            </a:r>
            <a:endParaRPr lang="en-US"/>
          </a:p>
          <a:p>
            <a:r>
              <a:rPr lang="en-US"/>
              <a:t>CPU memindahkan data dari/ke memory ke/dari local buffer </a:t>
            </a:r>
            <a:endParaRPr lang="en-US"/>
          </a:p>
          <a:p>
            <a:r>
              <a:rPr lang="en-US"/>
              <a:t>Setelah itu controller akan mengirimkan data dari buffer ke device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Perkembangan Processor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03275" y="1061085"/>
            <a:ext cx="7479030" cy="1170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"The number of transistors incorporated in a chip will approximately double every 24 months."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—Gordon Moore, Intel co-founder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" name="Content Placeholder 7" descr="TOP500-SC15-Tech-Trends-Scalar-Processors-Moores-Law-is-fin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4750" y="2344420"/>
            <a:ext cx="6794500" cy="40830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CN" dirty="0"/>
              <a:t>Register Prosesor</a:t>
            </a:r>
            <a:endParaRPr lang="en-US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en-US" altLang="zh-CN" sz="2800" dirty="0"/>
              <a:t>Sebuah prosesor terdiri dari sejumlah register yang merupakan memori berkecepatan tinggi dan berukuran lebih kecil daripada memori utama</a:t>
            </a:r>
            <a:endParaRPr lang="en-US" altLang="zh-CN" sz="2800" dirty="0"/>
          </a:p>
          <a:p>
            <a:pPr lvl="0" eaLnBrk="1" hangingPunct="1"/>
            <a:r>
              <a:rPr lang="en-US" altLang="zh-CN" sz="2800" dirty="0"/>
              <a:t>Register di dalam prosesor mempunyai dua fungsi yaitu :</a:t>
            </a:r>
            <a:endParaRPr lang="en-US" altLang="zh-CN" sz="2800" dirty="0"/>
          </a:p>
          <a:p>
            <a:pPr lvl="2" eaLnBrk="1" hangingPunct="1">
              <a:buAutoNum type="arabicPeriod"/>
            </a:pPr>
            <a:r>
              <a:rPr lang="en-US" altLang="zh-CN" sz="2800" dirty="0"/>
              <a:t> User-visible register</a:t>
            </a:r>
            <a:endParaRPr lang="en-US" altLang="zh-CN" sz="2800" dirty="0"/>
          </a:p>
          <a:p>
            <a:pPr lvl="2" eaLnBrk="1" hangingPunct="1">
              <a:buAutoNum type="arabicPeriod"/>
            </a:pPr>
            <a:r>
              <a:rPr lang="en-US" altLang="zh-CN" sz="2800" dirty="0"/>
              <a:t> Control dan status register</a:t>
            </a:r>
            <a:endParaRPr lang="en-US" altLang="zh-CN" sz="2800" dirty="0"/>
          </a:p>
          <a:p>
            <a:pPr marL="0" lvl="0" indent="0" eaLnBrk="1" hangingPunct="1">
              <a:buNone/>
            </a:pPr>
            <a:endParaRPr lang="en-US" altLang="zh-CN" sz="28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A000120140530A80PPBG</Template>
  <TotalTime>0</TotalTime>
  <Words>6000</Words>
  <Application>WPS Presentation</Application>
  <PresentationFormat>On-screen Show (4:3)</PresentationFormat>
  <Paragraphs>177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幼圆</vt:lpstr>
      <vt:lpstr>Microsoft YaHei</vt:lpstr>
      <vt:lpstr>Arial Black</vt:lpstr>
      <vt:lpstr/>
      <vt:lpstr>Arial Unicode MS</vt:lpstr>
      <vt:lpstr>Segoe Print</vt:lpstr>
      <vt:lpstr>Wingdings</vt:lpstr>
      <vt:lpstr>A000120140530A80PPBG</vt:lpstr>
      <vt:lpstr>1_A000120140530A80PPBG</vt:lpstr>
      <vt:lpstr>2_A000120140530A80PPBG</vt:lpstr>
      <vt:lpstr>Sistem Komputer</vt:lpstr>
      <vt:lpstr>Pokok Bahasan</vt:lpstr>
      <vt:lpstr>PowerPoint 演示文稿</vt:lpstr>
      <vt:lpstr>Elemen Dasar</vt:lpstr>
      <vt:lpstr>PowerPoint 演示文稿</vt:lpstr>
      <vt:lpstr>Arsitektur Sistem Komputer</vt:lpstr>
      <vt:lpstr>PowerPoint 演示文稿</vt:lpstr>
      <vt:lpstr>PowerPoint 演示文稿</vt:lpstr>
      <vt:lpstr>Register Prosesor</vt:lpstr>
      <vt:lpstr>PowerPoint 演示文稿</vt:lpstr>
      <vt:lpstr>PowerPoint 演示文稿</vt:lpstr>
      <vt:lpstr>Eksekusi Instruksi</vt:lpstr>
      <vt:lpstr>Interrupt</vt:lpstr>
      <vt:lpstr>PowerPoint 演示文稿</vt:lpstr>
      <vt:lpstr>PowerPoint 演示文稿</vt:lpstr>
      <vt:lpstr>PowerPoint 演示文稿</vt:lpstr>
      <vt:lpstr>Hierarki Memori</vt:lpstr>
      <vt:lpstr>PowerPoint 演示文稿</vt:lpstr>
      <vt:lpstr>Memori Cache</vt:lpstr>
      <vt:lpstr>PowerPoint 演示文稿</vt:lpstr>
      <vt:lpstr>Teknik Komunikasi I/O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user</cp:lastModifiedBy>
  <cp:revision>88</cp:revision>
  <dcterms:created xsi:type="dcterms:W3CDTF">2014-06-03T02:52:00Z</dcterms:created>
  <dcterms:modified xsi:type="dcterms:W3CDTF">2017-09-19T08:29:06Z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µçÄÔ¿Æ¼¼ÍøÂç_A000120140530A80PPBG</vt:lpwstr>
  </property>
  <property fmtid="{D5CDD505-2E9C-101B-9397-08002B2CF9AE}" pid="4" name="关键字">
    <vt:lpwstr>ÉÌÒµ¿Æ¼¼ 4:3 À¶ À¶É« µçÄÔ ÍøÂç ¿Æ¼¼ Á¬½Ó V1 ¶àÉ«</vt:lpwstr>
  </property>
  <property fmtid="{D5CDD505-2E9C-101B-9397-08002B2CF9AE}" pid="5" name="KSOProductBuildVer">
    <vt:lpwstr>1033-10.2.0.5934</vt:lpwstr>
  </property>
</Properties>
</file>