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768" r:id="rId1"/>
  </p:sldMasterIdLst>
  <p:notesMasterIdLst>
    <p:notesMasterId r:id="rId46"/>
  </p:notesMasterIdLst>
  <p:handoutMasterIdLst>
    <p:handoutMasterId r:id="rId47"/>
  </p:handoutMasterIdLst>
  <p:sldIdLst>
    <p:sldId id="356" r:id="rId2"/>
    <p:sldId id="496" r:id="rId3"/>
    <p:sldId id="498" r:id="rId4"/>
    <p:sldId id="499" r:id="rId5"/>
    <p:sldId id="501" r:id="rId6"/>
    <p:sldId id="357" r:id="rId7"/>
    <p:sldId id="502" r:id="rId8"/>
    <p:sldId id="503" r:id="rId9"/>
    <p:sldId id="407" r:id="rId10"/>
    <p:sldId id="504" r:id="rId11"/>
    <p:sldId id="505" r:id="rId12"/>
    <p:sldId id="506" r:id="rId13"/>
    <p:sldId id="507" r:id="rId14"/>
    <p:sldId id="517" r:id="rId15"/>
    <p:sldId id="417" r:id="rId16"/>
    <p:sldId id="453" r:id="rId17"/>
    <p:sldId id="445" r:id="rId18"/>
    <p:sldId id="512" r:id="rId19"/>
    <p:sldId id="408" r:id="rId20"/>
    <p:sldId id="419" r:id="rId21"/>
    <p:sldId id="409" r:id="rId22"/>
    <p:sldId id="443" r:id="rId23"/>
    <p:sldId id="511" r:id="rId24"/>
    <p:sldId id="411" r:id="rId25"/>
    <p:sldId id="404" r:id="rId26"/>
    <p:sldId id="376" r:id="rId27"/>
    <p:sldId id="406" r:id="rId28"/>
    <p:sldId id="510" r:id="rId29"/>
    <p:sldId id="410" r:id="rId30"/>
    <p:sldId id="428" r:id="rId31"/>
    <p:sldId id="446" r:id="rId32"/>
    <p:sldId id="429" r:id="rId33"/>
    <p:sldId id="430" r:id="rId34"/>
    <p:sldId id="431" r:id="rId35"/>
    <p:sldId id="514" r:id="rId36"/>
    <p:sldId id="513" r:id="rId37"/>
    <p:sldId id="432" r:id="rId38"/>
    <p:sldId id="448" r:id="rId39"/>
    <p:sldId id="438" r:id="rId40"/>
    <p:sldId id="515" r:id="rId41"/>
    <p:sldId id="516" r:id="rId42"/>
    <p:sldId id="470" r:id="rId43"/>
    <p:sldId id="472" r:id="rId44"/>
    <p:sldId id="343" r:id="rId45"/>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EA"/>
    <a:srgbClr val="CC0099"/>
    <a:srgbClr val="FFFF00"/>
    <a:srgbClr val="17E921"/>
    <a:srgbClr val="CC9900"/>
    <a:srgbClr val="FF3399"/>
    <a:srgbClr val="FF7C8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8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D:\VIONA+US+MS\Ratna%20US50%20on%20line\produksi%20H2%20ratna%20U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VIONA+US+MS\Ratna%20US50%20on%20line,variasi%20waktu\produksi%20H2%20ratna%20U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excel%20yogi%2013%20mei\Hal%20111%20dan%20115%20(gambar%204.4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Penelitian%203\Oktri%202%20Juni\Grafik%20Oktri%202%20Juni.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Penelitian%203\Grafik%20oktri%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479912263422E-2"/>
          <c:y val="3.4477512344855452E-2"/>
          <c:w val="0.89638582677165357"/>
          <c:h val="0.8400689532452511"/>
        </c:manualLayout>
      </c:layout>
      <c:barChart>
        <c:barDir val="col"/>
        <c:grouping val="clustered"/>
        <c:varyColors val="0"/>
        <c:ser>
          <c:idx val="0"/>
          <c:order val="0"/>
          <c:tx>
            <c:strRef>
              <c:f>Sheet1!$B$1</c:f>
              <c:strCache>
                <c:ptCount val="1"/>
                <c:pt idx="0">
                  <c:v>Sinar Vis</c:v>
                </c:pt>
              </c:strCache>
            </c:strRef>
          </c:tx>
          <c:invertIfNegative val="0"/>
          <c:cat>
            <c:strRef>
              <c:f>Sheet1!$A$2:$A$5</c:f>
              <c:strCache>
                <c:ptCount val="4"/>
                <c:pt idx="0">
                  <c:v>H2-TNTAs-10 (2,2 eV)</c:v>
                </c:pt>
                <c:pt idx="1">
                  <c:v>H2-TNTAs 25 (2,7 eV)</c:v>
                </c:pt>
                <c:pt idx="2">
                  <c:v>U-TNTAs-10 (2,8 eV)</c:v>
                </c:pt>
                <c:pt idx="3">
                  <c:v>U-TNTAs-25 (3,0 eV)</c:v>
                </c:pt>
              </c:strCache>
            </c:strRef>
          </c:cat>
          <c:val>
            <c:numRef>
              <c:f>Sheet1!$B$2:$B$5</c:f>
              <c:numCache>
                <c:formatCode>General</c:formatCode>
                <c:ptCount val="4"/>
                <c:pt idx="0">
                  <c:v>0.74000000000000365</c:v>
                </c:pt>
                <c:pt idx="1">
                  <c:v>0.86000000000000065</c:v>
                </c:pt>
                <c:pt idx="2">
                  <c:v>0.58000000000000052</c:v>
                </c:pt>
                <c:pt idx="3">
                  <c:v>0.62000000000000965</c:v>
                </c:pt>
              </c:numCache>
            </c:numRef>
          </c:val>
          <c:extLst>
            <c:ext xmlns:c16="http://schemas.microsoft.com/office/drawing/2014/chart" uri="{C3380CC4-5D6E-409C-BE32-E72D297353CC}">
              <c16:uniqueId val="{00000000-4C54-4FC1-A012-0BB407D93995}"/>
            </c:ext>
          </c:extLst>
        </c:ser>
        <c:ser>
          <c:idx val="1"/>
          <c:order val="1"/>
          <c:tx>
            <c:strRef>
              <c:f>Sheet1!$C$1</c:f>
              <c:strCache>
                <c:ptCount val="1"/>
                <c:pt idx="0">
                  <c:v>Sinar UV</c:v>
                </c:pt>
              </c:strCache>
            </c:strRef>
          </c:tx>
          <c:invertIfNegative val="0"/>
          <c:cat>
            <c:strRef>
              <c:f>Sheet1!$A$2:$A$5</c:f>
              <c:strCache>
                <c:ptCount val="4"/>
                <c:pt idx="0">
                  <c:v>H2-TNTAs-10 (2,2 eV)</c:v>
                </c:pt>
                <c:pt idx="1">
                  <c:v>H2-TNTAs 25 (2,7 eV)</c:v>
                </c:pt>
                <c:pt idx="2">
                  <c:v>U-TNTAs-10 (2,8 eV)</c:v>
                </c:pt>
                <c:pt idx="3">
                  <c:v>U-TNTAs-25 (3,0 eV)</c:v>
                </c:pt>
              </c:strCache>
            </c:strRef>
          </c:cat>
          <c:val>
            <c:numRef>
              <c:f>Sheet1!$C$2:$C$5</c:f>
              <c:numCache>
                <c:formatCode>General</c:formatCode>
                <c:ptCount val="4"/>
                <c:pt idx="0">
                  <c:v>2.23</c:v>
                </c:pt>
                <c:pt idx="1">
                  <c:v>3.3699999999999997</c:v>
                </c:pt>
                <c:pt idx="2">
                  <c:v>1.790000000000008</c:v>
                </c:pt>
                <c:pt idx="3">
                  <c:v>2.1800000000000002</c:v>
                </c:pt>
              </c:numCache>
            </c:numRef>
          </c:val>
          <c:extLst>
            <c:ext xmlns:c16="http://schemas.microsoft.com/office/drawing/2014/chart" uri="{C3380CC4-5D6E-409C-BE32-E72D297353CC}">
              <c16:uniqueId val="{00000001-4C54-4FC1-A012-0BB407D93995}"/>
            </c:ext>
          </c:extLst>
        </c:ser>
        <c:dLbls>
          <c:showLegendKey val="0"/>
          <c:showVal val="0"/>
          <c:showCatName val="0"/>
          <c:showSerName val="0"/>
          <c:showPercent val="0"/>
          <c:showBubbleSize val="0"/>
        </c:dLbls>
        <c:gapWidth val="300"/>
        <c:axId val="100729216"/>
        <c:axId val="100730752"/>
      </c:barChart>
      <c:catAx>
        <c:axId val="100729216"/>
        <c:scaling>
          <c:orientation val="minMax"/>
        </c:scaling>
        <c:delete val="0"/>
        <c:axPos val="b"/>
        <c:numFmt formatCode="General" sourceLinked="0"/>
        <c:majorTickMark val="none"/>
        <c:minorTickMark val="none"/>
        <c:tickLblPos val="nextTo"/>
        <c:txPr>
          <a:bodyPr/>
          <a:lstStyle/>
          <a:p>
            <a:pPr>
              <a:defRPr lang="en-US" sz="1000"/>
            </a:pPr>
            <a:endParaRPr lang="en-US"/>
          </a:p>
        </c:txPr>
        <c:crossAx val="100730752"/>
        <c:crosses val="autoZero"/>
        <c:auto val="1"/>
        <c:lblAlgn val="ctr"/>
        <c:lblOffset val="100"/>
        <c:noMultiLvlLbl val="0"/>
      </c:catAx>
      <c:valAx>
        <c:axId val="100730752"/>
        <c:scaling>
          <c:orientation val="minMax"/>
        </c:scaling>
        <c:delete val="0"/>
        <c:axPos val="l"/>
        <c:title>
          <c:tx>
            <c:rich>
              <a:bodyPr/>
              <a:lstStyle/>
              <a:p>
                <a:pPr>
                  <a:defRPr lang="en-US"/>
                </a:pPr>
                <a:r>
                  <a:rPr lang="en-US"/>
                  <a:t>Kerapatan</a:t>
                </a:r>
                <a:r>
                  <a:rPr lang="en-US" baseline="0"/>
                  <a:t> Arus x </a:t>
                </a:r>
                <a:r>
                  <a:rPr lang="en-US" sz="1000" b="1" i="0" u="none" strike="noStrike" baseline="0"/>
                  <a:t>A/cm</a:t>
                </a:r>
                <a:r>
                  <a:rPr lang="en-US" sz="1000" b="1" i="0" u="none" strike="noStrike" baseline="30000"/>
                  <a:t>2</a:t>
                </a:r>
                <a:r>
                  <a:rPr lang="en-US" sz="1000" b="1" i="0" u="none" strike="noStrike" baseline="0"/>
                  <a:t>(x 10</a:t>
                </a:r>
                <a:r>
                  <a:rPr lang="en-US" sz="1000" b="1" i="0" u="none" strike="noStrike" baseline="30000"/>
                  <a:t>-4</a:t>
                </a:r>
                <a:r>
                  <a:rPr lang="en-US" sz="1000" b="1" i="0" u="none" strike="noStrike" baseline="0"/>
                  <a:t>)</a:t>
                </a:r>
                <a:r>
                  <a:rPr lang="en-US" baseline="0"/>
                  <a:t> </a:t>
                </a:r>
                <a:endParaRPr lang="en-US"/>
              </a:p>
            </c:rich>
          </c:tx>
          <c:overlay val="0"/>
        </c:title>
        <c:numFmt formatCode="General" sourceLinked="1"/>
        <c:majorTickMark val="out"/>
        <c:minorTickMark val="none"/>
        <c:tickLblPos val="nextTo"/>
        <c:spPr>
          <a:ln w="12700">
            <a:solidFill>
              <a:schemeClr val="tx1"/>
            </a:solidFill>
          </a:ln>
        </c:spPr>
        <c:txPr>
          <a:bodyPr/>
          <a:lstStyle/>
          <a:p>
            <a:pPr>
              <a:defRPr lang="en-US"/>
            </a:pPr>
            <a:endParaRPr lang="en-US"/>
          </a:p>
        </c:txPr>
        <c:crossAx val="100729216"/>
        <c:crosses val="autoZero"/>
        <c:crossBetween val="between"/>
      </c:valAx>
    </c:plotArea>
    <c:legend>
      <c:legendPos val="r"/>
      <c:layout>
        <c:manualLayout>
          <c:xMode val="edge"/>
          <c:yMode val="edge"/>
          <c:x val="0.75884173228346596"/>
          <c:y val="4.7842682877076895E-2"/>
          <c:w val="0.22181364829396322"/>
          <c:h val="0.14991016278405644"/>
        </c:manualLayout>
      </c:layout>
      <c:overlay val="0"/>
      <c:spPr>
        <a:solidFill>
          <a:schemeClr val="lt1"/>
        </a:solidFill>
        <a:ln w="6350" cap="flat" cmpd="sng" algn="ctr">
          <a:solidFill>
            <a:schemeClr val="dk1"/>
          </a:solidFill>
          <a:prstDash val="solid"/>
        </a:ln>
        <a:effectLst/>
      </c:spPr>
      <c:txPr>
        <a:bodyPr/>
        <a:lstStyle/>
        <a:p>
          <a:pPr>
            <a:defRPr lang="en-US">
              <a:solidFill>
                <a:schemeClr val="dk1"/>
              </a:solidFill>
              <a:latin typeface="+mn-lt"/>
              <a:ea typeface="+mn-ea"/>
              <a:cs typeface="+mn-cs"/>
            </a:defRPr>
          </a:pPr>
          <a:endParaRPr lang="en-US"/>
        </a:p>
      </c:txPr>
    </c:legend>
    <c:plotVisOnly val="1"/>
    <c:dispBlanksAs val="gap"/>
    <c:showDLblsOverMax val="0"/>
  </c:chart>
  <c:spPr>
    <a:ln w="9525">
      <a:solidFill>
        <a:schemeClr val="tx1">
          <a:lumMod val="95000"/>
          <a:lumOff val="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'grafik arus '!$C$3:$C$27</c:f>
              <c:numCache>
                <c:formatCode>General</c:formatCode>
                <c:ptCount val="25"/>
                <c:pt idx="0">
                  <c:v>0</c:v>
                </c:pt>
                <c:pt idx="1">
                  <c:v>60</c:v>
                </c:pt>
                <c:pt idx="2">
                  <c:v>120</c:v>
                </c:pt>
                <c:pt idx="3">
                  <c:v>180</c:v>
                </c:pt>
                <c:pt idx="4">
                  <c:v>240</c:v>
                </c:pt>
                <c:pt idx="5">
                  <c:v>300</c:v>
                </c:pt>
                <c:pt idx="6">
                  <c:v>360</c:v>
                </c:pt>
                <c:pt idx="7">
                  <c:v>420</c:v>
                </c:pt>
                <c:pt idx="8">
                  <c:v>480</c:v>
                </c:pt>
                <c:pt idx="9">
                  <c:v>540</c:v>
                </c:pt>
                <c:pt idx="10">
                  <c:v>600</c:v>
                </c:pt>
                <c:pt idx="11">
                  <c:v>1200</c:v>
                </c:pt>
                <c:pt idx="12">
                  <c:v>1800</c:v>
                </c:pt>
                <c:pt idx="13">
                  <c:v>2400</c:v>
                </c:pt>
                <c:pt idx="14">
                  <c:v>3000</c:v>
                </c:pt>
                <c:pt idx="15">
                  <c:v>3600</c:v>
                </c:pt>
                <c:pt idx="16">
                  <c:v>4200</c:v>
                </c:pt>
                <c:pt idx="17">
                  <c:v>4800</c:v>
                </c:pt>
                <c:pt idx="18">
                  <c:v>5400</c:v>
                </c:pt>
                <c:pt idx="19">
                  <c:v>6000</c:v>
                </c:pt>
                <c:pt idx="20">
                  <c:v>6600</c:v>
                </c:pt>
                <c:pt idx="21">
                  <c:v>7200</c:v>
                </c:pt>
                <c:pt idx="22">
                  <c:v>7800</c:v>
                </c:pt>
                <c:pt idx="23">
                  <c:v>8400</c:v>
                </c:pt>
                <c:pt idx="24">
                  <c:v>9000</c:v>
                </c:pt>
              </c:numCache>
            </c:numRef>
          </c:xVal>
          <c:yVal>
            <c:numRef>
              <c:f>'grafik arus '!$A$3:$A$27</c:f>
              <c:numCache>
                <c:formatCode>General</c:formatCode>
                <c:ptCount val="25"/>
                <c:pt idx="0">
                  <c:v>0.15000000000000024</c:v>
                </c:pt>
                <c:pt idx="1">
                  <c:v>4.0000000000000029E-2</c:v>
                </c:pt>
                <c:pt idx="2">
                  <c:v>4.0000000000000029E-2</c:v>
                </c:pt>
                <c:pt idx="3">
                  <c:v>5.0000000000000024E-2</c:v>
                </c:pt>
                <c:pt idx="4">
                  <c:v>5.0000000000000024E-2</c:v>
                </c:pt>
                <c:pt idx="5">
                  <c:v>5.0000000000000024E-2</c:v>
                </c:pt>
                <c:pt idx="6">
                  <c:v>5.0000000000000024E-2</c:v>
                </c:pt>
                <c:pt idx="7">
                  <c:v>5.5000000000000021E-2</c:v>
                </c:pt>
                <c:pt idx="8">
                  <c:v>6.0000000000000039E-2</c:v>
                </c:pt>
                <c:pt idx="9">
                  <c:v>6.0000000000000039E-2</c:v>
                </c:pt>
                <c:pt idx="10">
                  <c:v>6.0000000000000039E-2</c:v>
                </c:pt>
                <c:pt idx="11">
                  <c:v>5.5000000000000021E-2</c:v>
                </c:pt>
                <c:pt idx="12">
                  <c:v>5.0000000000000024E-2</c:v>
                </c:pt>
                <c:pt idx="13">
                  <c:v>5.0000000000000024E-2</c:v>
                </c:pt>
                <c:pt idx="14">
                  <c:v>4.0000000000000029E-2</c:v>
                </c:pt>
                <c:pt idx="15">
                  <c:v>4.0000000000000029E-2</c:v>
                </c:pt>
                <c:pt idx="16">
                  <c:v>3.5000000000000045E-2</c:v>
                </c:pt>
                <c:pt idx="17">
                  <c:v>3.0000000000000016E-2</c:v>
                </c:pt>
                <c:pt idx="18">
                  <c:v>2.5000000000000012E-2</c:v>
                </c:pt>
                <c:pt idx="19">
                  <c:v>3.0000000000000016E-2</c:v>
                </c:pt>
                <c:pt idx="20">
                  <c:v>3.0000000000000016E-2</c:v>
                </c:pt>
                <c:pt idx="21">
                  <c:v>3.0000000000000016E-2</c:v>
                </c:pt>
                <c:pt idx="22">
                  <c:v>3.0000000000000016E-2</c:v>
                </c:pt>
                <c:pt idx="23">
                  <c:v>2.0000000000000014E-2</c:v>
                </c:pt>
                <c:pt idx="24">
                  <c:v>2.0000000000000014E-2</c:v>
                </c:pt>
              </c:numCache>
            </c:numRef>
          </c:yVal>
          <c:smooth val="1"/>
          <c:extLst>
            <c:ext xmlns:c16="http://schemas.microsoft.com/office/drawing/2014/chart" uri="{C3380CC4-5D6E-409C-BE32-E72D297353CC}">
              <c16:uniqueId val="{00000000-6925-41E1-A69C-27E730CE5778}"/>
            </c:ext>
          </c:extLst>
        </c:ser>
        <c:dLbls>
          <c:showLegendKey val="0"/>
          <c:showVal val="0"/>
          <c:showCatName val="0"/>
          <c:showSerName val="0"/>
          <c:showPercent val="0"/>
          <c:showBubbleSize val="0"/>
        </c:dLbls>
        <c:axId val="62580224"/>
        <c:axId val="62582144"/>
      </c:scatterChart>
      <c:valAx>
        <c:axId val="62580224"/>
        <c:scaling>
          <c:orientation val="minMax"/>
          <c:max val="9000"/>
          <c:min val="0"/>
        </c:scaling>
        <c:delete val="0"/>
        <c:axPos val="b"/>
        <c:title>
          <c:tx>
            <c:rich>
              <a:bodyPr/>
              <a:lstStyle/>
              <a:p>
                <a:pPr>
                  <a:defRPr/>
                </a:pPr>
                <a:r>
                  <a:rPr lang="en-US"/>
                  <a:t>Waktu Anodisasi (detik)</a:t>
                </a:r>
              </a:p>
            </c:rich>
          </c:tx>
          <c:overlay val="0"/>
        </c:title>
        <c:numFmt formatCode="General" sourceLinked="1"/>
        <c:majorTickMark val="out"/>
        <c:minorTickMark val="none"/>
        <c:tickLblPos val="nextTo"/>
        <c:txPr>
          <a:bodyPr rot="0" vert="horz"/>
          <a:lstStyle/>
          <a:p>
            <a:pPr>
              <a:defRPr/>
            </a:pPr>
            <a:endParaRPr lang="en-US"/>
          </a:p>
        </c:txPr>
        <c:crossAx val="62582144"/>
        <c:crosses val="autoZero"/>
        <c:crossBetween val="midCat"/>
        <c:majorUnit val="1000"/>
      </c:valAx>
      <c:valAx>
        <c:axId val="62582144"/>
        <c:scaling>
          <c:orientation val="minMax"/>
          <c:max val="0.2"/>
          <c:min val="0"/>
        </c:scaling>
        <c:delete val="0"/>
        <c:axPos val="l"/>
        <c:title>
          <c:tx>
            <c:rich>
              <a:bodyPr rot="-5400000" vert="horz"/>
              <a:lstStyle/>
              <a:p>
                <a:pPr>
                  <a:defRPr/>
                </a:pPr>
                <a:r>
                  <a:rPr lang="en-US"/>
                  <a:t>Arus (Ampere)</a:t>
                </a:r>
              </a:p>
            </c:rich>
          </c:tx>
          <c:overlay val="0"/>
        </c:title>
        <c:numFmt formatCode="General" sourceLinked="1"/>
        <c:majorTickMark val="out"/>
        <c:minorTickMark val="none"/>
        <c:tickLblPos val="nextTo"/>
        <c:crossAx val="62580224"/>
        <c:crosses val="autoZero"/>
        <c:crossBetween val="midCat"/>
        <c:majorUnit val="5.0000000000000024E-2"/>
      </c:valAx>
    </c:plotArea>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2380951159329"/>
          <c:y val="3.832833170221954E-2"/>
          <c:w val="0.8158983218410315"/>
          <c:h val="0.81288918307594227"/>
        </c:manualLayout>
      </c:layout>
      <c:scatterChart>
        <c:scatterStyle val="lineMarker"/>
        <c:varyColors val="0"/>
        <c:ser>
          <c:idx val="3"/>
          <c:order val="0"/>
          <c:tx>
            <c:v>(a) 10 menit</c:v>
          </c:tx>
          <c:spPr>
            <a:ln>
              <a:noFill/>
            </a:ln>
          </c:spPr>
          <c:marker>
            <c:symbol val="x"/>
            <c:size val="4"/>
            <c:spPr>
              <a:ln>
                <a:solidFill>
                  <a:sysClr val="windowText" lastClr="000000"/>
                </a:solidFill>
              </a:ln>
            </c:spPr>
          </c:marker>
          <c:trendline>
            <c:spPr>
              <a:ln w="19050">
                <a:solidFill>
                  <a:schemeClr val="tx1"/>
                </a:solidFill>
              </a:ln>
            </c:spPr>
            <c:trendlineType val="poly"/>
            <c:order val="2"/>
            <c:dispRSqr val="0"/>
            <c:dispEq val="0"/>
          </c:trendline>
          <c:xVal>
            <c:numRef>
              <c:f>'US 150 min, 30 APRIL'!$B$4:$B$12</c:f>
              <c:numCache>
                <c:formatCode>General</c:formatCode>
                <c:ptCount val="9"/>
                <c:pt idx="0">
                  <c:v>0</c:v>
                </c:pt>
                <c:pt idx="1">
                  <c:v>30</c:v>
                </c:pt>
                <c:pt idx="2">
                  <c:v>60</c:v>
                </c:pt>
                <c:pt idx="3">
                  <c:v>90</c:v>
                </c:pt>
                <c:pt idx="4">
                  <c:v>120</c:v>
                </c:pt>
                <c:pt idx="5">
                  <c:v>150</c:v>
                </c:pt>
                <c:pt idx="6">
                  <c:v>180</c:v>
                </c:pt>
                <c:pt idx="7">
                  <c:v>210</c:v>
                </c:pt>
                <c:pt idx="8">
                  <c:v>240</c:v>
                </c:pt>
              </c:numCache>
            </c:numRef>
          </c:xVal>
          <c:yVal>
            <c:numRef>
              <c:f>'US 10 menit'!$J$5:$J$13</c:f>
              <c:numCache>
                <c:formatCode>General</c:formatCode>
                <c:ptCount val="9"/>
                <c:pt idx="0">
                  <c:v>0</c:v>
                </c:pt>
                <c:pt idx="1">
                  <c:v>0.89783215305543052</c:v>
                </c:pt>
                <c:pt idx="2">
                  <c:v>3.3070092857884985</c:v>
                </c:pt>
                <c:pt idx="3">
                  <c:v>7.3227576069571745</c:v>
                </c:pt>
                <c:pt idx="4">
                  <c:v>11.824161483043948</c:v>
                </c:pt>
                <c:pt idx="5">
                  <c:v>16.455675713523789</c:v>
                </c:pt>
                <c:pt idx="6">
                  <c:v>21.444023672177142</c:v>
                </c:pt>
                <c:pt idx="7">
                  <c:v>26.601686954487448</c:v>
                </c:pt>
                <c:pt idx="8">
                  <c:v>32.433771142086641</c:v>
                </c:pt>
              </c:numCache>
            </c:numRef>
          </c:yVal>
          <c:smooth val="0"/>
          <c:extLst>
            <c:ext xmlns:c16="http://schemas.microsoft.com/office/drawing/2014/chart" uri="{C3380CC4-5D6E-409C-BE32-E72D297353CC}">
              <c16:uniqueId val="{00000000-8DA1-4BE2-90A0-D887ECA70E48}"/>
            </c:ext>
          </c:extLst>
        </c:ser>
        <c:ser>
          <c:idx val="1"/>
          <c:order val="1"/>
          <c:tx>
            <c:v>(b) 30 menit</c:v>
          </c:tx>
          <c:spPr>
            <a:ln>
              <a:noFill/>
            </a:ln>
          </c:spPr>
          <c:marker>
            <c:symbol val="square"/>
            <c:size val="4"/>
          </c:marker>
          <c:trendline>
            <c:trendlineType val="poly"/>
            <c:order val="2"/>
            <c:dispRSqr val="0"/>
            <c:dispEq val="0"/>
          </c:trendline>
          <c:trendline>
            <c:spPr>
              <a:ln w="19050">
                <a:solidFill>
                  <a:schemeClr val="accent2"/>
                </a:solidFill>
              </a:ln>
            </c:spPr>
            <c:trendlineType val="poly"/>
            <c:order val="2"/>
            <c:dispRSqr val="0"/>
            <c:dispEq val="0"/>
          </c:trendline>
          <c:xVal>
            <c:numRef>
              <c:f>'US 30 menit '!$B$5:$B$13</c:f>
              <c:numCache>
                <c:formatCode>General</c:formatCode>
                <c:ptCount val="9"/>
                <c:pt idx="0">
                  <c:v>0</c:v>
                </c:pt>
                <c:pt idx="1">
                  <c:v>30</c:v>
                </c:pt>
                <c:pt idx="2">
                  <c:v>60</c:v>
                </c:pt>
                <c:pt idx="3">
                  <c:v>90</c:v>
                </c:pt>
                <c:pt idx="4">
                  <c:v>120</c:v>
                </c:pt>
                <c:pt idx="5">
                  <c:v>150</c:v>
                </c:pt>
                <c:pt idx="6">
                  <c:v>180</c:v>
                </c:pt>
                <c:pt idx="7">
                  <c:v>210</c:v>
                </c:pt>
                <c:pt idx="8">
                  <c:v>240</c:v>
                </c:pt>
              </c:numCache>
            </c:numRef>
          </c:xVal>
          <c:yVal>
            <c:numRef>
              <c:f>'US 30 menit '!$J$5:$J$13</c:f>
              <c:numCache>
                <c:formatCode>General</c:formatCode>
                <c:ptCount val="9"/>
                <c:pt idx="0">
                  <c:v>0</c:v>
                </c:pt>
                <c:pt idx="1">
                  <c:v>1.5220502587120839</c:v>
                </c:pt>
                <c:pt idx="2">
                  <c:v>4.7921301698389245</c:v>
                </c:pt>
                <c:pt idx="3">
                  <c:v>8.8505929507788768</c:v>
                </c:pt>
                <c:pt idx="4">
                  <c:v>13.34824495128667</c:v>
                </c:pt>
                <c:pt idx="5">
                  <c:v>18.131446329423699</c:v>
                </c:pt>
                <c:pt idx="6">
                  <c:v>24.010360756838235</c:v>
                </c:pt>
                <c:pt idx="7">
                  <c:v>28.999693196782566</c:v>
                </c:pt>
                <c:pt idx="8">
                  <c:v>36.074862772795974</c:v>
                </c:pt>
              </c:numCache>
            </c:numRef>
          </c:yVal>
          <c:smooth val="0"/>
          <c:extLst>
            <c:ext xmlns:c16="http://schemas.microsoft.com/office/drawing/2014/chart" uri="{C3380CC4-5D6E-409C-BE32-E72D297353CC}">
              <c16:uniqueId val="{00000001-8DA1-4BE2-90A0-D887ECA70E48}"/>
            </c:ext>
          </c:extLst>
        </c:ser>
        <c:ser>
          <c:idx val="4"/>
          <c:order val="2"/>
          <c:tx>
            <c:v>(c) 60 menit</c:v>
          </c:tx>
          <c:spPr>
            <a:ln>
              <a:noFill/>
            </a:ln>
          </c:spPr>
          <c:marker>
            <c:symbol val="diamond"/>
            <c:size val="4"/>
            <c:spPr>
              <a:ln>
                <a:noFill/>
              </a:ln>
            </c:spPr>
          </c:marker>
          <c:trendline>
            <c:spPr>
              <a:ln w="19050">
                <a:solidFill>
                  <a:schemeClr val="accent1"/>
                </a:solidFill>
              </a:ln>
            </c:spPr>
            <c:trendlineType val="poly"/>
            <c:order val="2"/>
            <c:dispRSqr val="0"/>
            <c:dispEq val="0"/>
          </c:trendline>
          <c:xVal>
            <c:numRef>
              <c:f>'US 60 min 1dan2'!$K$5:$K$13</c:f>
              <c:numCache>
                <c:formatCode>General</c:formatCode>
                <c:ptCount val="9"/>
                <c:pt idx="0">
                  <c:v>0</c:v>
                </c:pt>
                <c:pt idx="1">
                  <c:v>30</c:v>
                </c:pt>
                <c:pt idx="2">
                  <c:v>60</c:v>
                </c:pt>
                <c:pt idx="3">
                  <c:v>90</c:v>
                </c:pt>
                <c:pt idx="4">
                  <c:v>120</c:v>
                </c:pt>
                <c:pt idx="5">
                  <c:v>150</c:v>
                </c:pt>
                <c:pt idx="6">
                  <c:v>180</c:v>
                </c:pt>
                <c:pt idx="7">
                  <c:v>210</c:v>
                </c:pt>
                <c:pt idx="8">
                  <c:v>240</c:v>
                </c:pt>
              </c:numCache>
            </c:numRef>
          </c:xVal>
          <c:yVal>
            <c:numRef>
              <c:f>'US 60 min 1dan2'!$S$5:$S$13</c:f>
              <c:numCache>
                <c:formatCode>General</c:formatCode>
                <c:ptCount val="9"/>
                <c:pt idx="0">
                  <c:v>0</c:v>
                </c:pt>
                <c:pt idx="1">
                  <c:v>2.3453145870989602</c:v>
                </c:pt>
                <c:pt idx="2">
                  <c:v>5.8627021149691334</c:v>
                </c:pt>
                <c:pt idx="3">
                  <c:v>11.930278281121048</c:v>
                </c:pt>
                <c:pt idx="4">
                  <c:v>18.483172530296624</c:v>
                </c:pt>
                <c:pt idx="5">
                  <c:v>25.286963699347886</c:v>
                </c:pt>
                <c:pt idx="6">
                  <c:v>32.911392295201999</c:v>
                </c:pt>
                <c:pt idx="7">
                  <c:v>40.602107700474363</c:v>
                </c:pt>
                <c:pt idx="8">
                  <c:v>47.22488580793339</c:v>
                </c:pt>
              </c:numCache>
            </c:numRef>
          </c:yVal>
          <c:smooth val="0"/>
          <c:extLst>
            <c:ext xmlns:c16="http://schemas.microsoft.com/office/drawing/2014/chart" uri="{C3380CC4-5D6E-409C-BE32-E72D297353CC}">
              <c16:uniqueId val="{00000002-8DA1-4BE2-90A0-D887ECA70E48}"/>
            </c:ext>
          </c:extLst>
        </c:ser>
        <c:ser>
          <c:idx val="2"/>
          <c:order val="3"/>
          <c:tx>
            <c:v>(d) 90 menit</c:v>
          </c:tx>
          <c:spPr>
            <a:ln>
              <a:noFill/>
            </a:ln>
          </c:spPr>
          <c:marker>
            <c:symbol val="triangle"/>
            <c:size val="4"/>
            <c:spPr>
              <a:ln>
                <a:noFill/>
              </a:ln>
            </c:spPr>
          </c:marker>
          <c:trendline>
            <c:spPr>
              <a:ln w="19050">
                <a:solidFill>
                  <a:schemeClr val="accent3"/>
                </a:solidFill>
              </a:ln>
            </c:spPr>
            <c:trendlineType val="poly"/>
            <c:order val="3"/>
            <c:dispRSqr val="0"/>
            <c:dispEq val="0"/>
          </c:trendline>
          <c:xVal>
            <c:numRef>
              <c:f>'US 90 menit '!$B$4:$B$12</c:f>
              <c:numCache>
                <c:formatCode>General</c:formatCode>
                <c:ptCount val="9"/>
                <c:pt idx="0">
                  <c:v>0</c:v>
                </c:pt>
                <c:pt idx="1">
                  <c:v>30</c:v>
                </c:pt>
                <c:pt idx="2">
                  <c:v>60</c:v>
                </c:pt>
                <c:pt idx="3">
                  <c:v>90</c:v>
                </c:pt>
                <c:pt idx="4">
                  <c:v>120</c:v>
                </c:pt>
                <c:pt idx="5">
                  <c:v>150</c:v>
                </c:pt>
                <c:pt idx="6">
                  <c:v>180</c:v>
                </c:pt>
                <c:pt idx="7">
                  <c:v>210</c:v>
                </c:pt>
                <c:pt idx="8">
                  <c:v>240</c:v>
                </c:pt>
              </c:numCache>
            </c:numRef>
          </c:xVal>
          <c:yVal>
            <c:numRef>
              <c:f>'US 90 menit '!$S$4:$S$12</c:f>
              <c:numCache>
                <c:formatCode>General</c:formatCode>
                <c:ptCount val="9"/>
                <c:pt idx="0">
                  <c:v>0</c:v>
                </c:pt>
                <c:pt idx="1">
                  <c:v>2.5745981013592547</c:v>
                </c:pt>
                <c:pt idx="2">
                  <c:v>6.1165307494719645</c:v>
                </c:pt>
                <c:pt idx="3">
                  <c:v>12.132265290736385</c:v>
                </c:pt>
                <c:pt idx="4">
                  <c:v>20.413276429833505</c:v>
                </c:pt>
                <c:pt idx="5">
                  <c:v>29.501508874226289</c:v>
                </c:pt>
                <c:pt idx="6">
                  <c:v>39.342078441499474</c:v>
                </c:pt>
                <c:pt idx="7">
                  <c:v>52.120004674037851</c:v>
                </c:pt>
                <c:pt idx="8">
                  <c:v>65.481706589353763</c:v>
                </c:pt>
              </c:numCache>
            </c:numRef>
          </c:yVal>
          <c:smooth val="0"/>
          <c:extLst>
            <c:ext xmlns:c16="http://schemas.microsoft.com/office/drawing/2014/chart" uri="{C3380CC4-5D6E-409C-BE32-E72D297353CC}">
              <c16:uniqueId val="{00000003-8DA1-4BE2-90A0-D887ECA70E48}"/>
            </c:ext>
          </c:extLst>
        </c:ser>
        <c:ser>
          <c:idx val="5"/>
          <c:order val="4"/>
          <c:tx>
            <c:v>(e) 150 menit</c:v>
          </c:tx>
          <c:spPr>
            <a:ln>
              <a:noFill/>
            </a:ln>
          </c:spPr>
          <c:marker>
            <c:symbol val="circle"/>
            <c:size val="4"/>
          </c:marker>
          <c:trendline>
            <c:spPr>
              <a:ln w="19050">
                <a:solidFill>
                  <a:schemeClr val="accent6">
                    <a:lumMod val="75000"/>
                  </a:schemeClr>
                </a:solidFill>
              </a:ln>
            </c:spPr>
            <c:trendlineType val="poly"/>
            <c:order val="2"/>
            <c:dispRSqr val="0"/>
            <c:dispEq val="0"/>
          </c:trendline>
          <c:xVal>
            <c:numRef>
              <c:f>'US 150 min, 30 APRIL'!$B$4:$B$12</c:f>
              <c:numCache>
                <c:formatCode>General</c:formatCode>
                <c:ptCount val="9"/>
                <c:pt idx="0">
                  <c:v>0</c:v>
                </c:pt>
                <c:pt idx="1">
                  <c:v>30</c:v>
                </c:pt>
                <c:pt idx="2">
                  <c:v>60</c:v>
                </c:pt>
                <c:pt idx="3">
                  <c:v>90</c:v>
                </c:pt>
                <c:pt idx="4">
                  <c:v>120</c:v>
                </c:pt>
                <c:pt idx="5">
                  <c:v>150</c:v>
                </c:pt>
                <c:pt idx="6">
                  <c:v>180</c:v>
                </c:pt>
                <c:pt idx="7">
                  <c:v>210</c:v>
                </c:pt>
                <c:pt idx="8">
                  <c:v>240</c:v>
                </c:pt>
              </c:numCache>
            </c:numRef>
          </c:xVal>
          <c:yVal>
            <c:numRef>
              <c:f>'US 150 min, 30 APRIL'!$J$4:$J$12</c:f>
              <c:numCache>
                <c:formatCode>General</c:formatCode>
                <c:ptCount val="9"/>
                <c:pt idx="0">
                  <c:v>0</c:v>
                </c:pt>
                <c:pt idx="1">
                  <c:v>2.2741472895778516</c:v>
                </c:pt>
                <c:pt idx="2">
                  <c:v>5.5220318092393645</c:v>
                </c:pt>
                <c:pt idx="3">
                  <c:v>10.320148078236679</c:v>
                </c:pt>
                <c:pt idx="4">
                  <c:v>15.335184742252936</c:v>
                </c:pt>
                <c:pt idx="5">
                  <c:v>21.40631573503649</c:v>
                </c:pt>
                <c:pt idx="6">
                  <c:v>26.76981462207943</c:v>
                </c:pt>
                <c:pt idx="7">
                  <c:v>33.684849346770697</c:v>
                </c:pt>
                <c:pt idx="8">
                  <c:v>40.668827505661746</c:v>
                </c:pt>
              </c:numCache>
            </c:numRef>
          </c:yVal>
          <c:smooth val="0"/>
          <c:extLst>
            <c:ext xmlns:c16="http://schemas.microsoft.com/office/drawing/2014/chart" uri="{C3380CC4-5D6E-409C-BE32-E72D297353CC}">
              <c16:uniqueId val="{00000004-8DA1-4BE2-90A0-D887ECA70E48}"/>
            </c:ext>
          </c:extLst>
        </c:ser>
        <c:dLbls>
          <c:showLegendKey val="0"/>
          <c:showVal val="0"/>
          <c:showCatName val="0"/>
          <c:showSerName val="0"/>
          <c:showPercent val="0"/>
          <c:showBubbleSize val="0"/>
        </c:dLbls>
        <c:axId val="62691968"/>
        <c:axId val="62718720"/>
      </c:scatterChart>
      <c:valAx>
        <c:axId val="62691968"/>
        <c:scaling>
          <c:orientation val="minMax"/>
          <c:max val="260"/>
          <c:min val="0"/>
        </c:scaling>
        <c:delete val="0"/>
        <c:axPos val="b"/>
        <c:title>
          <c:tx>
            <c:rich>
              <a:bodyPr/>
              <a:lstStyle/>
              <a:p>
                <a:pPr>
                  <a:defRPr lang="en-US"/>
                </a:pPr>
                <a:r>
                  <a:rPr lang="en-US"/>
                  <a:t>Waktu penyinaran (menit)</a:t>
                </a:r>
              </a:p>
            </c:rich>
          </c:tx>
          <c:layout>
            <c:manualLayout>
              <c:xMode val="edge"/>
              <c:yMode val="edge"/>
              <c:x val="0.38556558478708663"/>
              <c:y val="0.92163479565054374"/>
            </c:manualLayout>
          </c:layout>
          <c:overlay val="0"/>
        </c:title>
        <c:numFmt formatCode="General" sourceLinked="1"/>
        <c:majorTickMark val="out"/>
        <c:minorTickMark val="in"/>
        <c:tickLblPos val="nextTo"/>
        <c:spPr>
          <a:ln w="12700">
            <a:solidFill>
              <a:schemeClr val="tx1">
                <a:lumMod val="95000"/>
                <a:lumOff val="5000"/>
              </a:schemeClr>
            </a:solidFill>
          </a:ln>
        </c:spPr>
        <c:txPr>
          <a:bodyPr/>
          <a:lstStyle/>
          <a:p>
            <a:pPr>
              <a:defRPr lang="en-US" sz="1000"/>
            </a:pPr>
            <a:endParaRPr lang="en-US"/>
          </a:p>
        </c:txPr>
        <c:crossAx val="62718720"/>
        <c:crosses val="autoZero"/>
        <c:crossBetween val="midCat"/>
      </c:valAx>
      <c:valAx>
        <c:axId val="62718720"/>
        <c:scaling>
          <c:orientation val="minMax"/>
          <c:min val="0"/>
        </c:scaling>
        <c:delete val="0"/>
        <c:axPos val="l"/>
        <c:title>
          <c:tx>
            <c:rich>
              <a:bodyPr/>
              <a:lstStyle/>
              <a:p>
                <a:pPr>
                  <a:defRPr lang="en-US" b="1"/>
                </a:pPr>
                <a:r>
                  <a:rPr lang="en-US" sz="1000" b="1" i="0" baseline="0">
                    <a:effectLst/>
                  </a:rPr>
                  <a:t>Produksi Hidrogen (mmol/m</a:t>
                </a:r>
                <a:r>
                  <a:rPr lang="en-US" sz="900" b="1" i="0" strike="noStrike" baseline="30000">
                    <a:effectLst/>
                  </a:rPr>
                  <a:t>2</a:t>
                </a:r>
                <a:r>
                  <a:rPr lang="en-US" sz="1000" b="1" i="0" baseline="0">
                    <a:effectLst/>
                  </a:rPr>
                  <a:t>)</a:t>
                </a:r>
                <a:endParaRPr lang="en-US" sz="1000" b="1">
                  <a:effectLst/>
                </a:endParaRPr>
              </a:p>
            </c:rich>
          </c:tx>
          <c:overlay val="0"/>
        </c:title>
        <c:numFmt formatCode="0" sourceLinked="0"/>
        <c:majorTickMark val="out"/>
        <c:minorTickMark val="none"/>
        <c:tickLblPos val="nextTo"/>
        <c:spPr>
          <a:ln w="12700">
            <a:solidFill>
              <a:schemeClr val="tx1">
                <a:lumMod val="95000"/>
                <a:lumOff val="5000"/>
              </a:schemeClr>
            </a:solidFill>
          </a:ln>
        </c:spPr>
        <c:txPr>
          <a:bodyPr/>
          <a:lstStyle/>
          <a:p>
            <a:pPr>
              <a:defRPr lang="en-US"/>
            </a:pPr>
            <a:endParaRPr lang="en-US"/>
          </a:p>
        </c:txPr>
        <c:crossAx val="6269196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diamond"/>
            <c:size val="5"/>
            <c:spPr>
              <a:solidFill>
                <a:schemeClr val="accent1"/>
              </a:solidFill>
            </c:spPr>
          </c:marker>
          <c:trendline>
            <c:spPr>
              <a:ln w="25400">
                <a:solidFill>
                  <a:schemeClr val="accent1"/>
                </a:solidFill>
              </a:ln>
            </c:spPr>
            <c:trendlineType val="linear"/>
            <c:dispRSqr val="0"/>
            <c:dispEq val="0"/>
          </c:trendline>
          <c:xVal>
            <c:numRef>
              <c:f>Sheet1!$A$2:$A$5</c:f>
              <c:numCache>
                <c:formatCode>General</c:formatCode>
                <c:ptCount val="4"/>
                <c:pt idx="0">
                  <c:v>1</c:v>
                </c:pt>
                <c:pt idx="1">
                  <c:v>2</c:v>
                </c:pt>
                <c:pt idx="2">
                  <c:v>4</c:v>
                </c:pt>
                <c:pt idx="3">
                  <c:v>6</c:v>
                </c:pt>
              </c:numCache>
            </c:numRef>
          </c:xVal>
          <c:yVal>
            <c:numRef>
              <c:f>Sheet1!$B$2:$B$5</c:f>
              <c:numCache>
                <c:formatCode>General</c:formatCode>
                <c:ptCount val="4"/>
                <c:pt idx="0">
                  <c:v>80.599999999999994</c:v>
                </c:pt>
                <c:pt idx="1">
                  <c:v>96</c:v>
                </c:pt>
                <c:pt idx="2">
                  <c:v>98</c:v>
                </c:pt>
                <c:pt idx="3">
                  <c:v>105</c:v>
                </c:pt>
              </c:numCache>
            </c:numRef>
          </c:yVal>
          <c:smooth val="1"/>
          <c:extLst>
            <c:ext xmlns:c16="http://schemas.microsoft.com/office/drawing/2014/chart" uri="{C3380CC4-5D6E-409C-BE32-E72D297353CC}">
              <c16:uniqueId val="{00000000-A8FC-4DAC-BD4F-9523F01F45DA}"/>
            </c:ext>
          </c:extLst>
        </c:ser>
        <c:dLbls>
          <c:showLegendKey val="0"/>
          <c:showVal val="0"/>
          <c:showCatName val="0"/>
          <c:showSerName val="0"/>
          <c:showPercent val="0"/>
          <c:showBubbleSize val="0"/>
        </c:dLbls>
        <c:axId val="63422464"/>
        <c:axId val="63424384"/>
      </c:scatterChart>
      <c:scatterChart>
        <c:scatterStyle val="smoothMarker"/>
        <c:varyColors val="0"/>
        <c:ser>
          <c:idx val="1"/>
          <c:order val="1"/>
          <c:spPr>
            <a:ln>
              <a:noFill/>
            </a:ln>
          </c:spPr>
          <c:marker>
            <c:symbol val="square"/>
            <c:size val="5"/>
          </c:marker>
          <c:trendline>
            <c:spPr>
              <a:ln w="25400">
                <a:solidFill>
                  <a:schemeClr val="accent2"/>
                </a:solidFill>
              </a:ln>
            </c:spPr>
            <c:trendlineType val="poly"/>
            <c:order val="2"/>
            <c:dispRSqr val="0"/>
            <c:dispEq val="0"/>
          </c:trendline>
          <c:xVal>
            <c:numRef>
              <c:f>Sheet1!$A$2:$A$5</c:f>
              <c:numCache>
                <c:formatCode>General</c:formatCode>
                <c:ptCount val="4"/>
                <c:pt idx="0">
                  <c:v>1</c:v>
                </c:pt>
                <c:pt idx="1">
                  <c:v>2</c:v>
                </c:pt>
                <c:pt idx="2">
                  <c:v>4</c:v>
                </c:pt>
                <c:pt idx="3">
                  <c:v>6</c:v>
                </c:pt>
              </c:numCache>
            </c:numRef>
          </c:xVal>
          <c:yVal>
            <c:numRef>
              <c:f>Sheet1!$C$2:$C$5</c:f>
              <c:numCache>
                <c:formatCode>#,##0.000</c:formatCode>
                <c:ptCount val="4"/>
                <c:pt idx="0" formatCode="0.000">
                  <c:v>0.88200000000000001</c:v>
                </c:pt>
                <c:pt idx="1">
                  <c:v>1.57</c:v>
                </c:pt>
                <c:pt idx="2" formatCode="0.000">
                  <c:v>1.7049999999999657</c:v>
                </c:pt>
                <c:pt idx="3" formatCode="0.000">
                  <c:v>1.663</c:v>
                </c:pt>
              </c:numCache>
            </c:numRef>
          </c:yVal>
          <c:smooth val="1"/>
          <c:extLst>
            <c:ext xmlns:c16="http://schemas.microsoft.com/office/drawing/2014/chart" uri="{C3380CC4-5D6E-409C-BE32-E72D297353CC}">
              <c16:uniqueId val="{00000001-A8FC-4DAC-BD4F-9523F01F45DA}"/>
            </c:ext>
          </c:extLst>
        </c:ser>
        <c:dLbls>
          <c:showLegendKey val="0"/>
          <c:showVal val="0"/>
          <c:showCatName val="0"/>
          <c:showSerName val="0"/>
          <c:showPercent val="0"/>
          <c:showBubbleSize val="0"/>
        </c:dLbls>
        <c:axId val="63432576"/>
        <c:axId val="63430656"/>
      </c:scatterChart>
      <c:valAx>
        <c:axId val="63422464"/>
        <c:scaling>
          <c:orientation val="minMax"/>
        </c:scaling>
        <c:delete val="0"/>
        <c:axPos val="b"/>
        <c:title>
          <c:tx>
            <c:rich>
              <a:bodyPr/>
              <a:lstStyle/>
              <a:p>
                <a:pPr>
                  <a:defRPr lang="en-US"/>
                </a:pPr>
                <a:r>
                  <a:rPr lang="en-US"/>
                  <a:t>Waktu anodisasi (jam)</a:t>
                </a:r>
              </a:p>
            </c:rich>
          </c:tx>
          <c:overlay val="0"/>
        </c:title>
        <c:numFmt formatCode="General" sourceLinked="1"/>
        <c:majorTickMark val="out"/>
        <c:minorTickMark val="none"/>
        <c:tickLblPos val="nextTo"/>
        <c:txPr>
          <a:bodyPr/>
          <a:lstStyle/>
          <a:p>
            <a:pPr>
              <a:defRPr lang="en-US"/>
            </a:pPr>
            <a:endParaRPr lang="en-US"/>
          </a:p>
        </c:txPr>
        <c:crossAx val="63424384"/>
        <c:crosses val="autoZero"/>
        <c:crossBetween val="midCat"/>
      </c:valAx>
      <c:valAx>
        <c:axId val="63424384"/>
        <c:scaling>
          <c:orientation val="minMax"/>
        </c:scaling>
        <c:delete val="0"/>
        <c:axPos val="l"/>
        <c:title>
          <c:tx>
            <c:rich>
              <a:bodyPr rot="-5400000" vert="horz"/>
              <a:lstStyle/>
              <a:p>
                <a:pPr>
                  <a:defRPr lang="en-US"/>
                </a:pPr>
                <a:r>
                  <a:rPr lang="en-US"/>
                  <a:t>Diameter dalam (nm)</a:t>
                </a:r>
              </a:p>
            </c:rich>
          </c:tx>
          <c:overlay val="0"/>
        </c:title>
        <c:numFmt formatCode="General" sourceLinked="1"/>
        <c:majorTickMark val="out"/>
        <c:minorTickMark val="none"/>
        <c:tickLblPos val="nextTo"/>
        <c:txPr>
          <a:bodyPr/>
          <a:lstStyle/>
          <a:p>
            <a:pPr>
              <a:defRPr lang="en-US"/>
            </a:pPr>
            <a:endParaRPr lang="en-US"/>
          </a:p>
        </c:txPr>
        <c:crossAx val="63422464"/>
        <c:crosses val="autoZero"/>
        <c:crossBetween val="midCat"/>
      </c:valAx>
      <c:valAx>
        <c:axId val="63430656"/>
        <c:scaling>
          <c:orientation val="minMax"/>
          <c:max val="4"/>
        </c:scaling>
        <c:delete val="0"/>
        <c:axPos val="r"/>
        <c:title>
          <c:tx>
            <c:rich>
              <a:bodyPr rot="-5400000" vert="horz"/>
              <a:lstStyle/>
              <a:p>
                <a:pPr>
                  <a:defRPr lang="en-US"/>
                </a:pPr>
                <a:r>
                  <a:rPr lang="en-US"/>
                  <a:t>Panjang tube (µm)</a:t>
                </a:r>
              </a:p>
            </c:rich>
          </c:tx>
          <c:overlay val="0"/>
        </c:title>
        <c:numFmt formatCode="0.000" sourceLinked="1"/>
        <c:majorTickMark val="out"/>
        <c:minorTickMark val="none"/>
        <c:tickLblPos val="nextTo"/>
        <c:txPr>
          <a:bodyPr/>
          <a:lstStyle/>
          <a:p>
            <a:pPr>
              <a:defRPr lang="en-US"/>
            </a:pPr>
            <a:endParaRPr lang="en-US"/>
          </a:p>
        </c:txPr>
        <c:crossAx val="63432576"/>
        <c:crosses val="max"/>
        <c:crossBetween val="midCat"/>
        <c:majorUnit val="1"/>
      </c:valAx>
      <c:valAx>
        <c:axId val="63432576"/>
        <c:scaling>
          <c:orientation val="minMax"/>
        </c:scaling>
        <c:delete val="1"/>
        <c:axPos val="b"/>
        <c:numFmt formatCode="General" sourceLinked="1"/>
        <c:majorTickMark val="out"/>
        <c:minorTickMark val="none"/>
        <c:tickLblPos val="nextTo"/>
        <c:crossAx val="63430656"/>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26955380577441"/>
          <c:y val="3.5071952212870176E-2"/>
          <c:w val="0.60479422572178565"/>
          <c:h val="0.69087111955833402"/>
        </c:manualLayout>
      </c:layout>
      <c:scatterChart>
        <c:scatterStyle val="smoothMarker"/>
        <c:varyColors val="0"/>
        <c:ser>
          <c:idx val="0"/>
          <c:order val="0"/>
          <c:tx>
            <c:strRef>
              <c:f>Sheet1!$B$1</c:f>
              <c:strCache>
                <c:ptCount val="1"/>
                <c:pt idx="0">
                  <c:v>Produksi hidrogen (mmol/m2)</c:v>
                </c:pt>
              </c:strCache>
            </c:strRef>
          </c:tx>
          <c:marker>
            <c:symbol val="diamond"/>
            <c:size val="6"/>
          </c:marker>
          <c:xVal>
            <c:numRef>
              <c:f>Sheet1!$A$2:$A$5</c:f>
              <c:numCache>
                <c:formatCode>General</c:formatCode>
                <c:ptCount val="4"/>
                <c:pt idx="0">
                  <c:v>1</c:v>
                </c:pt>
                <c:pt idx="1">
                  <c:v>2</c:v>
                </c:pt>
                <c:pt idx="2">
                  <c:v>4</c:v>
                </c:pt>
                <c:pt idx="3">
                  <c:v>6</c:v>
                </c:pt>
              </c:numCache>
            </c:numRef>
          </c:xVal>
          <c:yVal>
            <c:numRef>
              <c:f>Sheet1!$B$2:$B$5</c:f>
              <c:numCache>
                <c:formatCode>General</c:formatCode>
                <c:ptCount val="4"/>
                <c:pt idx="0">
                  <c:v>30.1</c:v>
                </c:pt>
                <c:pt idx="1">
                  <c:v>47</c:v>
                </c:pt>
                <c:pt idx="2">
                  <c:v>41.1</c:v>
                </c:pt>
                <c:pt idx="3">
                  <c:v>37.200000000000003</c:v>
                </c:pt>
              </c:numCache>
            </c:numRef>
          </c:yVal>
          <c:smooth val="1"/>
          <c:extLst>
            <c:ext xmlns:c16="http://schemas.microsoft.com/office/drawing/2014/chart" uri="{C3380CC4-5D6E-409C-BE32-E72D297353CC}">
              <c16:uniqueId val="{00000000-4220-4ED7-8B01-01F8DB45B7A9}"/>
            </c:ext>
          </c:extLst>
        </c:ser>
        <c:dLbls>
          <c:showLegendKey val="0"/>
          <c:showVal val="0"/>
          <c:showCatName val="0"/>
          <c:showSerName val="0"/>
          <c:showPercent val="0"/>
          <c:showBubbleSize val="0"/>
        </c:dLbls>
        <c:axId val="63459328"/>
        <c:axId val="63461248"/>
      </c:scatterChart>
      <c:scatterChart>
        <c:scatterStyle val="smoothMarker"/>
        <c:varyColors val="0"/>
        <c:ser>
          <c:idx val="1"/>
          <c:order val="1"/>
          <c:tx>
            <c:strRef>
              <c:f>Sheet1!$C$1</c:f>
              <c:strCache>
                <c:ptCount val="1"/>
                <c:pt idx="0">
                  <c:v>Panjang tube (um)</c:v>
                </c:pt>
              </c:strCache>
            </c:strRef>
          </c:tx>
          <c:marker>
            <c:symbol val="square"/>
            <c:size val="5"/>
          </c:marker>
          <c:xVal>
            <c:numRef>
              <c:f>Sheet1!$A$2:$A$5</c:f>
              <c:numCache>
                <c:formatCode>General</c:formatCode>
                <c:ptCount val="4"/>
                <c:pt idx="0">
                  <c:v>1</c:v>
                </c:pt>
                <c:pt idx="1">
                  <c:v>2</c:v>
                </c:pt>
                <c:pt idx="2">
                  <c:v>4</c:v>
                </c:pt>
                <c:pt idx="3">
                  <c:v>6</c:v>
                </c:pt>
              </c:numCache>
            </c:numRef>
          </c:xVal>
          <c:yVal>
            <c:numRef>
              <c:f>Sheet1!$C$2:$C$5</c:f>
              <c:numCache>
                <c:formatCode>General</c:formatCode>
                <c:ptCount val="4"/>
                <c:pt idx="0">
                  <c:v>0.88200000000000001</c:v>
                </c:pt>
                <c:pt idx="1">
                  <c:v>1.57</c:v>
                </c:pt>
                <c:pt idx="2">
                  <c:v>1.704999999999975</c:v>
                </c:pt>
                <c:pt idx="3">
                  <c:v>1.663</c:v>
                </c:pt>
              </c:numCache>
            </c:numRef>
          </c:yVal>
          <c:smooth val="1"/>
          <c:extLst>
            <c:ext xmlns:c16="http://schemas.microsoft.com/office/drawing/2014/chart" uri="{C3380CC4-5D6E-409C-BE32-E72D297353CC}">
              <c16:uniqueId val="{00000001-4220-4ED7-8B01-01F8DB45B7A9}"/>
            </c:ext>
          </c:extLst>
        </c:ser>
        <c:dLbls>
          <c:showLegendKey val="0"/>
          <c:showVal val="0"/>
          <c:showCatName val="0"/>
          <c:showSerName val="0"/>
          <c:showPercent val="0"/>
          <c:showBubbleSize val="0"/>
        </c:dLbls>
        <c:axId val="63485824"/>
        <c:axId val="63483904"/>
      </c:scatterChart>
      <c:valAx>
        <c:axId val="63459328"/>
        <c:scaling>
          <c:orientation val="minMax"/>
          <c:max val="7"/>
          <c:min val="0"/>
        </c:scaling>
        <c:delete val="0"/>
        <c:axPos val="b"/>
        <c:title>
          <c:tx>
            <c:rich>
              <a:bodyPr/>
              <a:lstStyle/>
              <a:p>
                <a:pPr>
                  <a:defRPr lang="id-ID"/>
                </a:pPr>
                <a:r>
                  <a:rPr lang="en-US"/>
                  <a:t>Waktu anodisasi (jam)</a:t>
                </a:r>
              </a:p>
            </c:rich>
          </c:tx>
          <c:overlay val="0"/>
        </c:title>
        <c:numFmt formatCode="General" sourceLinked="1"/>
        <c:majorTickMark val="out"/>
        <c:minorTickMark val="none"/>
        <c:tickLblPos val="nextTo"/>
        <c:txPr>
          <a:bodyPr/>
          <a:lstStyle/>
          <a:p>
            <a:pPr>
              <a:defRPr lang="id-ID"/>
            </a:pPr>
            <a:endParaRPr lang="en-US"/>
          </a:p>
        </c:txPr>
        <c:crossAx val="63461248"/>
        <c:crosses val="autoZero"/>
        <c:crossBetween val="midCat"/>
        <c:majorUnit val="2"/>
      </c:valAx>
      <c:valAx>
        <c:axId val="63461248"/>
        <c:scaling>
          <c:orientation val="minMax"/>
        </c:scaling>
        <c:delete val="0"/>
        <c:axPos val="l"/>
        <c:title>
          <c:tx>
            <c:rich>
              <a:bodyPr/>
              <a:lstStyle/>
              <a:p>
                <a:pPr>
                  <a:defRPr lang="id-ID" b="1"/>
                </a:pPr>
                <a:r>
                  <a:rPr lang="id-ID" sz="1000" b="1" i="0" u="none" strike="noStrike" baseline="0"/>
                  <a:t>Produksi hidrogen (mmol/m</a:t>
                </a:r>
                <a:r>
                  <a:rPr lang="id-ID" sz="1000" b="1" i="0" u="none" strike="noStrike" baseline="30000"/>
                  <a:t>2</a:t>
                </a:r>
                <a:r>
                  <a:rPr lang="id-ID" sz="1000" b="1" i="0" u="none" strike="noStrike" baseline="0"/>
                  <a:t>)</a:t>
                </a:r>
                <a:endParaRPr lang="en-US" b="1"/>
              </a:p>
            </c:rich>
          </c:tx>
          <c:overlay val="0"/>
        </c:title>
        <c:numFmt formatCode="General" sourceLinked="1"/>
        <c:majorTickMark val="out"/>
        <c:minorTickMark val="none"/>
        <c:tickLblPos val="nextTo"/>
        <c:txPr>
          <a:bodyPr/>
          <a:lstStyle/>
          <a:p>
            <a:pPr>
              <a:defRPr lang="id-ID"/>
            </a:pPr>
            <a:endParaRPr lang="en-US"/>
          </a:p>
        </c:txPr>
        <c:crossAx val="63459328"/>
        <c:crosses val="autoZero"/>
        <c:crossBetween val="midCat"/>
      </c:valAx>
      <c:valAx>
        <c:axId val="63483904"/>
        <c:scaling>
          <c:orientation val="minMax"/>
          <c:max val="3"/>
        </c:scaling>
        <c:delete val="0"/>
        <c:axPos val="r"/>
        <c:title>
          <c:tx>
            <c:rich>
              <a:bodyPr rot="-5400000" vert="horz"/>
              <a:lstStyle/>
              <a:p>
                <a:pPr>
                  <a:defRPr lang="id-ID"/>
                </a:pPr>
                <a:r>
                  <a:rPr lang="en-US"/>
                  <a:t>Panjang tube (</a:t>
                </a:r>
                <a:r>
                  <a:rPr lang="el-GR"/>
                  <a:t>μ</a:t>
                </a:r>
                <a:r>
                  <a:rPr lang="en-US"/>
                  <a:t>m)</a:t>
                </a:r>
              </a:p>
            </c:rich>
          </c:tx>
          <c:overlay val="0"/>
        </c:title>
        <c:numFmt formatCode="General" sourceLinked="1"/>
        <c:majorTickMark val="out"/>
        <c:minorTickMark val="none"/>
        <c:tickLblPos val="nextTo"/>
        <c:txPr>
          <a:bodyPr/>
          <a:lstStyle/>
          <a:p>
            <a:pPr>
              <a:defRPr lang="id-ID"/>
            </a:pPr>
            <a:endParaRPr lang="en-US"/>
          </a:p>
        </c:txPr>
        <c:crossAx val="63485824"/>
        <c:crosses val="max"/>
        <c:crossBetween val="midCat"/>
        <c:majorUnit val="0.5"/>
      </c:valAx>
      <c:valAx>
        <c:axId val="63485824"/>
        <c:scaling>
          <c:orientation val="minMax"/>
        </c:scaling>
        <c:delete val="1"/>
        <c:axPos val="b"/>
        <c:numFmt formatCode="General" sourceLinked="1"/>
        <c:majorTickMark val="out"/>
        <c:minorTickMark val="none"/>
        <c:tickLblPos val="nextTo"/>
        <c:crossAx val="63483904"/>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024059492564"/>
          <c:y val="3.7669874599008481E-2"/>
          <c:w val="0.79760870516185478"/>
          <c:h val="0.79269514921745898"/>
        </c:manualLayout>
      </c:layout>
      <c:scatterChart>
        <c:scatterStyle val="smoothMarker"/>
        <c:varyColors val="0"/>
        <c:ser>
          <c:idx val="0"/>
          <c:order val="0"/>
          <c:tx>
            <c:strRef>
              <c:f>Sheet1!$B$1</c:f>
              <c:strCache>
                <c:ptCount val="1"/>
                <c:pt idx="0">
                  <c:v>P-Magnetik 50°C</c:v>
                </c:pt>
              </c:strCache>
            </c:strRef>
          </c:tx>
          <c:xVal>
            <c:numRef>
              <c:f>Sheet1!$A$2:$A$6</c:f>
              <c:numCache>
                <c:formatCode>General</c:formatCode>
                <c:ptCount val="5"/>
                <c:pt idx="0">
                  <c:v>0</c:v>
                </c:pt>
                <c:pt idx="1">
                  <c:v>60</c:v>
                </c:pt>
                <c:pt idx="2">
                  <c:v>120</c:v>
                </c:pt>
                <c:pt idx="3">
                  <c:v>240</c:v>
                </c:pt>
                <c:pt idx="4">
                  <c:v>360</c:v>
                </c:pt>
              </c:numCache>
            </c:numRef>
          </c:xVal>
          <c:yVal>
            <c:numRef>
              <c:f>Sheet1!$B$2:$B$6</c:f>
              <c:numCache>
                <c:formatCode>General</c:formatCode>
                <c:ptCount val="5"/>
                <c:pt idx="0">
                  <c:v>0</c:v>
                </c:pt>
                <c:pt idx="1">
                  <c:v>0.99</c:v>
                </c:pt>
                <c:pt idx="2">
                  <c:v>0.84200000000000064</c:v>
                </c:pt>
                <c:pt idx="3">
                  <c:v>0.78900000000000003</c:v>
                </c:pt>
                <c:pt idx="4">
                  <c:v>0.80200000000000005</c:v>
                </c:pt>
              </c:numCache>
            </c:numRef>
          </c:yVal>
          <c:smooth val="1"/>
          <c:extLst>
            <c:ext xmlns:c16="http://schemas.microsoft.com/office/drawing/2014/chart" uri="{C3380CC4-5D6E-409C-BE32-E72D297353CC}">
              <c16:uniqueId val="{00000000-EFEB-46E2-BF44-5BACD1C53F88}"/>
            </c:ext>
          </c:extLst>
        </c:ser>
        <c:ser>
          <c:idx val="1"/>
          <c:order val="1"/>
          <c:tx>
            <c:strRef>
              <c:f>Sheet1!$B$8</c:f>
              <c:strCache>
                <c:ptCount val="1"/>
                <c:pt idx="0">
                  <c:v>P-Magnetik 28°C</c:v>
                </c:pt>
              </c:strCache>
            </c:strRef>
          </c:tx>
          <c:xVal>
            <c:numRef>
              <c:f>Sheet1!$A$9:$A$13</c:f>
              <c:numCache>
                <c:formatCode>General</c:formatCode>
                <c:ptCount val="5"/>
                <c:pt idx="0">
                  <c:v>0</c:v>
                </c:pt>
                <c:pt idx="1">
                  <c:v>60</c:v>
                </c:pt>
                <c:pt idx="2">
                  <c:v>120</c:v>
                </c:pt>
                <c:pt idx="3">
                  <c:v>240</c:v>
                </c:pt>
                <c:pt idx="4">
                  <c:v>360</c:v>
                </c:pt>
              </c:numCache>
            </c:numRef>
          </c:xVal>
          <c:yVal>
            <c:numRef>
              <c:f>Sheet1!$B$9:$B$13</c:f>
              <c:numCache>
                <c:formatCode>General</c:formatCode>
                <c:ptCount val="5"/>
                <c:pt idx="0">
                  <c:v>0</c:v>
                </c:pt>
                <c:pt idx="1">
                  <c:v>0.88200000000000001</c:v>
                </c:pt>
                <c:pt idx="2">
                  <c:v>1.57</c:v>
                </c:pt>
                <c:pt idx="3">
                  <c:v>1.7049999999999523</c:v>
                </c:pt>
                <c:pt idx="4">
                  <c:v>1.663</c:v>
                </c:pt>
              </c:numCache>
            </c:numRef>
          </c:yVal>
          <c:smooth val="1"/>
          <c:extLst>
            <c:ext xmlns:c16="http://schemas.microsoft.com/office/drawing/2014/chart" uri="{C3380CC4-5D6E-409C-BE32-E72D297353CC}">
              <c16:uniqueId val="{00000001-EFEB-46E2-BF44-5BACD1C53F88}"/>
            </c:ext>
          </c:extLst>
        </c:ser>
        <c:ser>
          <c:idx val="2"/>
          <c:order val="2"/>
          <c:tx>
            <c:strRef>
              <c:f>Sheet1!$B$15</c:f>
              <c:strCache>
                <c:ptCount val="1"/>
                <c:pt idx="0">
                  <c:v>P-Ultrasonik 50°C</c:v>
                </c:pt>
              </c:strCache>
            </c:strRef>
          </c:tx>
          <c:xVal>
            <c:numRef>
              <c:f>Sheet1!$A$16:$A$21</c:f>
              <c:numCache>
                <c:formatCode>General</c:formatCode>
                <c:ptCount val="6"/>
                <c:pt idx="0">
                  <c:v>0</c:v>
                </c:pt>
                <c:pt idx="1">
                  <c:v>10</c:v>
                </c:pt>
                <c:pt idx="2">
                  <c:v>30</c:v>
                </c:pt>
                <c:pt idx="3">
                  <c:v>60</c:v>
                </c:pt>
                <c:pt idx="4">
                  <c:v>90</c:v>
                </c:pt>
                <c:pt idx="5">
                  <c:v>150</c:v>
                </c:pt>
              </c:numCache>
            </c:numRef>
          </c:xVal>
          <c:yVal>
            <c:numRef>
              <c:f>Sheet1!$B$16:$B$21</c:f>
              <c:numCache>
                <c:formatCode>General</c:formatCode>
                <c:ptCount val="6"/>
                <c:pt idx="0">
                  <c:v>0</c:v>
                </c:pt>
                <c:pt idx="1">
                  <c:v>0.55500000000000005</c:v>
                </c:pt>
                <c:pt idx="2">
                  <c:v>1.042999999999962</c:v>
                </c:pt>
                <c:pt idx="3">
                  <c:v>1.458</c:v>
                </c:pt>
                <c:pt idx="4">
                  <c:v>2.4929999999999977</c:v>
                </c:pt>
                <c:pt idx="5">
                  <c:v>1.879</c:v>
                </c:pt>
              </c:numCache>
            </c:numRef>
          </c:yVal>
          <c:smooth val="1"/>
          <c:extLst>
            <c:ext xmlns:c16="http://schemas.microsoft.com/office/drawing/2014/chart" uri="{C3380CC4-5D6E-409C-BE32-E72D297353CC}">
              <c16:uniqueId val="{00000002-EFEB-46E2-BF44-5BACD1C53F88}"/>
            </c:ext>
          </c:extLst>
        </c:ser>
        <c:dLbls>
          <c:showLegendKey val="0"/>
          <c:showVal val="0"/>
          <c:showCatName val="0"/>
          <c:showSerName val="0"/>
          <c:showPercent val="0"/>
          <c:showBubbleSize val="0"/>
        </c:dLbls>
        <c:axId val="62595840"/>
        <c:axId val="62597760"/>
      </c:scatterChart>
      <c:valAx>
        <c:axId val="62595840"/>
        <c:scaling>
          <c:orientation val="minMax"/>
          <c:max val="360"/>
          <c:min val="0"/>
        </c:scaling>
        <c:delete val="0"/>
        <c:axPos val="b"/>
        <c:title>
          <c:tx>
            <c:rich>
              <a:bodyPr/>
              <a:lstStyle/>
              <a:p>
                <a:pPr>
                  <a:defRPr lang="en-US"/>
                </a:pPr>
                <a:r>
                  <a:rPr lang="en-US"/>
                  <a:t>Waktu Anodisasi (menit)</a:t>
                </a:r>
              </a:p>
            </c:rich>
          </c:tx>
          <c:overlay val="0"/>
        </c:title>
        <c:numFmt formatCode="General" sourceLinked="1"/>
        <c:majorTickMark val="out"/>
        <c:minorTickMark val="none"/>
        <c:tickLblPos val="nextTo"/>
        <c:txPr>
          <a:bodyPr/>
          <a:lstStyle/>
          <a:p>
            <a:pPr>
              <a:defRPr lang="en-US"/>
            </a:pPr>
            <a:endParaRPr lang="en-US"/>
          </a:p>
        </c:txPr>
        <c:crossAx val="62597760"/>
        <c:crosses val="autoZero"/>
        <c:crossBetween val="midCat"/>
        <c:majorUnit val="60"/>
      </c:valAx>
      <c:valAx>
        <c:axId val="62597760"/>
        <c:scaling>
          <c:orientation val="minMax"/>
          <c:max val="3"/>
          <c:min val="0"/>
        </c:scaling>
        <c:delete val="0"/>
        <c:axPos val="l"/>
        <c:title>
          <c:tx>
            <c:rich>
              <a:bodyPr/>
              <a:lstStyle/>
              <a:p>
                <a:pPr>
                  <a:defRPr lang="en-US"/>
                </a:pPr>
                <a:r>
                  <a:rPr lang="en-US"/>
                  <a:t>Panjang tube (µm)</a:t>
                </a:r>
              </a:p>
            </c:rich>
          </c:tx>
          <c:overlay val="0"/>
        </c:title>
        <c:numFmt formatCode="General" sourceLinked="1"/>
        <c:majorTickMark val="out"/>
        <c:minorTickMark val="none"/>
        <c:tickLblPos val="nextTo"/>
        <c:txPr>
          <a:bodyPr/>
          <a:lstStyle/>
          <a:p>
            <a:pPr>
              <a:defRPr lang="en-US"/>
            </a:pPr>
            <a:endParaRPr lang="en-US"/>
          </a:p>
        </c:txPr>
        <c:crossAx val="62595840"/>
        <c:crosses val="autoZero"/>
        <c:crossBetween val="midCat"/>
        <c:majorUnit val="0.5"/>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0.86146</cdr:x>
      <cdr:y>0.42972</cdr:y>
    </cdr:from>
    <cdr:to>
      <cdr:x>0.94818</cdr:x>
      <cdr:y>0.48744</cdr:y>
    </cdr:to>
    <cdr:sp macro="" textlink="">
      <cdr:nvSpPr>
        <cdr:cNvPr id="2" name="TextBox 1"/>
        <cdr:cNvSpPr txBox="1"/>
      </cdr:nvSpPr>
      <cdr:spPr>
        <a:xfrm xmlns:a="http://schemas.openxmlformats.org/drawingml/2006/main">
          <a:off x="4343400" y="1371600"/>
          <a:ext cx="437239" cy="18424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(a)</a:t>
          </a:r>
        </a:p>
      </cdr:txBody>
    </cdr:sp>
  </cdr:relSizeAnchor>
  <cdr:relSizeAnchor xmlns:cdr="http://schemas.openxmlformats.org/drawingml/2006/chartDrawing">
    <cdr:from>
      <cdr:x>0.86146</cdr:x>
      <cdr:y>0.38197</cdr:y>
    </cdr:from>
    <cdr:to>
      <cdr:x>0.94505</cdr:x>
      <cdr:y>0.43553</cdr:y>
    </cdr:to>
    <cdr:sp macro="" textlink="">
      <cdr:nvSpPr>
        <cdr:cNvPr id="3" name="TextBox 2"/>
        <cdr:cNvSpPr txBox="1"/>
      </cdr:nvSpPr>
      <cdr:spPr>
        <a:xfrm xmlns:a="http://schemas.openxmlformats.org/drawingml/2006/main">
          <a:off x="4343400" y="1219200"/>
          <a:ext cx="421452" cy="1709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(b)</a:t>
          </a:r>
        </a:p>
      </cdr:txBody>
    </cdr:sp>
  </cdr:relSizeAnchor>
  <cdr:relSizeAnchor xmlns:cdr="http://schemas.openxmlformats.org/drawingml/2006/chartDrawing">
    <cdr:from>
      <cdr:x>0.86146</cdr:x>
      <cdr:y>0.23873</cdr:y>
    </cdr:from>
    <cdr:to>
      <cdr:x>0.94229</cdr:x>
      <cdr:y>0.32588</cdr:y>
    </cdr:to>
    <cdr:sp macro="" textlink="">
      <cdr:nvSpPr>
        <cdr:cNvPr id="4" name="TextBox 3"/>
        <cdr:cNvSpPr txBox="1"/>
      </cdr:nvSpPr>
      <cdr:spPr>
        <a:xfrm xmlns:a="http://schemas.openxmlformats.org/drawingml/2006/main">
          <a:off x="4343400" y="762000"/>
          <a:ext cx="407537" cy="2781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(c) </a:t>
          </a:r>
        </a:p>
        <a:p xmlns:a="http://schemas.openxmlformats.org/drawingml/2006/main">
          <a:endParaRPr lang="en-US" sz="1100" dirty="0"/>
        </a:p>
      </cdr:txBody>
    </cdr:sp>
  </cdr:relSizeAnchor>
  <cdr:relSizeAnchor xmlns:cdr="http://schemas.openxmlformats.org/drawingml/2006/chartDrawing">
    <cdr:from>
      <cdr:x>0.86774</cdr:x>
      <cdr:y>0.04293</cdr:y>
    </cdr:from>
    <cdr:to>
      <cdr:x>0.95214</cdr:x>
      <cdr:y>0.15401</cdr:y>
    </cdr:to>
    <cdr:sp macro="" textlink="">
      <cdr:nvSpPr>
        <cdr:cNvPr id="5" name="TextBox 4"/>
        <cdr:cNvSpPr txBox="1"/>
      </cdr:nvSpPr>
      <cdr:spPr>
        <a:xfrm xmlns:a="http://schemas.openxmlformats.org/drawingml/2006/main">
          <a:off x="4375058" y="137027"/>
          <a:ext cx="425542" cy="35455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(d)</a:t>
          </a:r>
        </a:p>
      </cdr:txBody>
    </cdr:sp>
  </cdr:relSizeAnchor>
  <cdr:relSizeAnchor xmlns:cdr="http://schemas.openxmlformats.org/drawingml/2006/chartDrawing">
    <cdr:from>
      <cdr:x>0.86146</cdr:x>
      <cdr:y>0.33422</cdr:y>
    </cdr:from>
    <cdr:to>
      <cdr:x>0.9506</cdr:x>
      <cdr:y>0.40159</cdr:y>
    </cdr:to>
    <cdr:sp macro="" textlink="">
      <cdr:nvSpPr>
        <cdr:cNvPr id="6" name="TextBox 5"/>
        <cdr:cNvSpPr txBox="1"/>
      </cdr:nvSpPr>
      <cdr:spPr>
        <a:xfrm xmlns:a="http://schemas.openxmlformats.org/drawingml/2006/main">
          <a:off x="4343400" y="1066800"/>
          <a:ext cx="449440" cy="21501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(e)</a:t>
          </a:r>
        </a:p>
      </cdr:txBody>
    </cdr:sp>
  </cdr:relSizeAnchor>
</c:userShapes>
</file>

<file path=ppt/drawings/drawing2.xml><?xml version="1.0" encoding="utf-8"?>
<c:userShapes xmlns:c="http://schemas.openxmlformats.org/drawingml/2006/chart">
  <cdr:relSizeAnchor xmlns:cdr="http://schemas.openxmlformats.org/drawingml/2006/chartDrawing">
    <cdr:from>
      <cdr:x>0.40741</cdr:x>
      <cdr:y>0.44118</cdr:y>
    </cdr:from>
    <cdr:to>
      <cdr:x>0.40776</cdr:x>
      <cdr:y>0.53037</cdr:y>
    </cdr:to>
    <cdr:sp macro="" textlink="">
      <cdr:nvSpPr>
        <cdr:cNvPr id="13" name="Straight Arrow Connector 12"/>
        <cdr:cNvSpPr/>
      </cdr:nvSpPr>
      <cdr:spPr>
        <a:xfrm xmlns:a="http://schemas.openxmlformats.org/drawingml/2006/main" rot="5400000">
          <a:off x="1561582" y="1257816"/>
          <a:ext cx="231073" cy="14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0.40741</cdr:x>
      <cdr:y>0.44118</cdr:y>
    </cdr:from>
    <cdr:to>
      <cdr:x>0.46978</cdr:x>
      <cdr:y>0.44175</cdr:y>
    </cdr:to>
    <cdr:sp macro="" textlink="">
      <cdr:nvSpPr>
        <cdr:cNvPr id="15" name="Straight Arrow Connector 14"/>
        <cdr:cNvSpPr/>
      </cdr:nvSpPr>
      <cdr:spPr>
        <a:xfrm xmlns:a="http://schemas.openxmlformats.org/drawingml/2006/main">
          <a:off x="1676399" y="1142999"/>
          <a:ext cx="256640" cy="147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0.59026</cdr:x>
      <cdr:y>0.16838</cdr:y>
    </cdr:from>
    <cdr:to>
      <cdr:x>0.59061</cdr:x>
      <cdr:y>0.25071</cdr:y>
    </cdr:to>
    <cdr:sp macro="" textlink="">
      <cdr:nvSpPr>
        <cdr:cNvPr id="17" name="Straight Arrow Connector 16"/>
        <cdr:cNvSpPr/>
      </cdr:nvSpPr>
      <cdr:spPr>
        <a:xfrm xmlns:a="http://schemas.openxmlformats.org/drawingml/2006/main" rot="5400000">
          <a:off x="2704306" y="467519"/>
          <a:ext cx="1589" cy="228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0.51975</cdr:x>
      <cdr:y>0.1578</cdr:y>
    </cdr:from>
    <cdr:to>
      <cdr:x>0.59252</cdr:x>
      <cdr:y>0.16467</cdr:y>
    </cdr:to>
    <cdr:sp macro="" textlink="">
      <cdr:nvSpPr>
        <cdr:cNvPr id="19" name="Straight Arrow Connector 18"/>
        <cdr:cNvSpPr/>
      </cdr:nvSpPr>
      <cdr:spPr>
        <a:xfrm xmlns:a="http://schemas.openxmlformats.org/drawingml/2006/main" rot="10800000">
          <a:off x="2381250" y="438150"/>
          <a:ext cx="333376" cy="1905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0.34</cdr:x>
      <cdr:y>0.34483</cdr:y>
    </cdr:from>
    <cdr:to>
      <cdr:x>0.41291</cdr:x>
      <cdr:y>0.34541</cdr:y>
    </cdr:to>
    <cdr:sp macro="" textlink="">
      <cdr:nvSpPr>
        <cdr:cNvPr id="5" name="Straight Arrow Connector 4"/>
        <cdr:cNvSpPr/>
      </cdr:nvSpPr>
      <cdr:spPr>
        <a:xfrm xmlns:a="http://schemas.openxmlformats.org/drawingml/2006/main">
          <a:off x="1295400" y="762000"/>
          <a:ext cx="277787" cy="1282"/>
        </a:xfrm>
        <a:prstGeom xmlns:a="http://schemas.openxmlformats.org/drawingml/2006/main" prst="straightConnector1">
          <a:avLst/>
        </a:prstGeom>
        <a:ln xmlns:a="http://schemas.openxmlformats.org/drawingml/2006/main">
          <a:tailEnd type="arrow" w="sm"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0.34</cdr:x>
      <cdr:y>0.34483</cdr:y>
    </cdr:from>
    <cdr:to>
      <cdr:x>0.34035</cdr:x>
      <cdr:y>0.45594</cdr:y>
    </cdr:to>
    <cdr:sp macro="" textlink="">
      <cdr:nvSpPr>
        <cdr:cNvPr id="7" name="Straight Arrow Connector 6"/>
        <cdr:cNvSpPr/>
      </cdr:nvSpPr>
      <cdr:spPr>
        <a:xfrm xmlns:a="http://schemas.openxmlformats.org/drawingml/2006/main" rot="5400000">
          <a:off x="1173301" y="884099"/>
          <a:ext cx="245531" cy="1333"/>
        </a:xfrm>
        <a:prstGeom xmlns:a="http://schemas.openxmlformats.org/drawingml/2006/main" prst="straightConnector1">
          <a:avLst/>
        </a:prstGeom>
        <a:ln xmlns:a="http://schemas.openxmlformats.org/drawingml/2006/main">
          <a:tailEnd type="arrow" w="sm"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0.28</cdr:x>
      <cdr:y>0.06897</cdr:y>
    </cdr:from>
    <cdr:to>
      <cdr:x>0.3425</cdr:x>
      <cdr:y>0.06955</cdr:y>
    </cdr:to>
    <cdr:sp macro="" textlink="">
      <cdr:nvSpPr>
        <cdr:cNvPr id="9" name="Straight Arrow Connector 8"/>
        <cdr:cNvSpPr/>
      </cdr:nvSpPr>
      <cdr:spPr>
        <a:xfrm xmlns:a="http://schemas.openxmlformats.org/drawingml/2006/main" rot="10800000">
          <a:off x="1066800" y="152400"/>
          <a:ext cx="238125" cy="1281"/>
        </a:xfrm>
        <a:prstGeom xmlns:a="http://schemas.openxmlformats.org/drawingml/2006/main" prst="straightConnector1">
          <a:avLst/>
        </a:prstGeom>
        <a:ln xmlns:a="http://schemas.openxmlformats.org/drawingml/2006/main">
          <a:tailEnd type="arrow" w="sm"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0.34</cdr:x>
      <cdr:y>0.06897</cdr:y>
    </cdr:from>
    <cdr:to>
      <cdr:x>0.34208</cdr:x>
      <cdr:y>0.16966</cdr:y>
    </cdr:to>
    <cdr:sp macro="" textlink="">
      <cdr:nvSpPr>
        <cdr:cNvPr id="11" name="Straight Arrow Connector 10"/>
        <cdr:cNvSpPr/>
      </cdr:nvSpPr>
      <cdr:spPr>
        <a:xfrm xmlns:a="http://schemas.openxmlformats.org/drawingml/2006/main" rot="16200000" flipH="1">
          <a:off x="1188110" y="259691"/>
          <a:ext cx="222505" cy="7924"/>
        </a:xfrm>
        <a:prstGeom xmlns:a="http://schemas.openxmlformats.org/drawingml/2006/main" prst="straightConnector1">
          <a:avLst/>
        </a:prstGeom>
        <a:ln xmlns:a="http://schemas.openxmlformats.org/drawingml/2006/main">
          <a:tailEnd type="arrow" w="sm"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userShapes>
</file>

<file path=ppt/drawings/drawing4.xml><?xml version="1.0" encoding="utf-8"?>
<c:userShapes xmlns:c="http://schemas.openxmlformats.org/drawingml/2006/chart">
  <cdr:relSizeAnchor xmlns:cdr="http://schemas.openxmlformats.org/drawingml/2006/chartDrawing">
    <cdr:from>
      <cdr:x>0.58333</cdr:x>
      <cdr:y>0.02439</cdr:y>
    </cdr:from>
    <cdr:to>
      <cdr:x>0.95</cdr:x>
      <cdr:y>0.23171</cdr:y>
    </cdr:to>
    <cdr:sp macro="" textlink="">
      <cdr:nvSpPr>
        <cdr:cNvPr id="2" name="TextBox 1"/>
        <cdr:cNvSpPr txBox="1"/>
      </cdr:nvSpPr>
      <cdr:spPr>
        <a:xfrm xmlns:a="http://schemas.openxmlformats.org/drawingml/2006/main">
          <a:off x="2667001" y="63190"/>
          <a:ext cx="1676400" cy="53712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(a) P-</a:t>
          </a:r>
          <a:r>
            <a:rPr lang="en-US" sz="1100" dirty="0" err="1"/>
            <a:t>Magnetik</a:t>
          </a:r>
          <a:r>
            <a:rPr lang="en-US" sz="1100" dirty="0"/>
            <a:t> 50</a:t>
          </a:r>
          <a:r>
            <a:rPr lang="en-US" sz="1100" dirty="0">
              <a:latin typeface="Calibri"/>
            </a:rPr>
            <a:t>°C</a:t>
          </a:r>
        </a:p>
        <a:p xmlns:a="http://schemas.openxmlformats.org/drawingml/2006/main">
          <a:r>
            <a:rPr lang="en-US" sz="1100" dirty="0">
              <a:latin typeface="Calibri"/>
            </a:rPr>
            <a:t>(b) P-</a:t>
          </a:r>
          <a:r>
            <a:rPr lang="en-US" sz="1100" dirty="0" err="1">
              <a:latin typeface="Calibri"/>
            </a:rPr>
            <a:t>Magnetik</a:t>
          </a:r>
          <a:r>
            <a:rPr lang="en-US" sz="1100" dirty="0">
              <a:latin typeface="Calibri"/>
            </a:rPr>
            <a:t> 28°C</a:t>
          </a:r>
        </a:p>
        <a:p xmlns:a="http://schemas.openxmlformats.org/drawingml/2006/main">
          <a:r>
            <a:rPr lang="en-US" sz="1100" dirty="0">
              <a:latin typeface="Calibri"/>
            </a:rPr>
            <a:t>(c) P-</a:t>
          </a:r>
          <a:r>
            <a:rPr lang="en-US" sz="1100" dirty="0" err="1">
              <a:latin typeface="Calibri"/>
            </a:rPr>
            <a:t>Ultrasonik</a:t>
          </a:r>
          <a:r>
            <a:rPr lang="en-US" sz="1100" dirty="0">
              <a:latin typeface="Calibri"/>
            </a:rPr>
            <a:t> 50°C</a:t>
          </a:r>
          <a:endParaRPr lang="en-US" sz="1100" dirty="0"/>
        </a:p>
      </cdr:txBody>
    </cdr:sp>
  </cdr:relSizeAnchor>
  <cdr:relSizeAnchor xmlns:cdr="http://schemas.openxmlformats.org/drawingml/2006/chartDrawing">
    <cdr:from>
      <cdr:x>0.85</cdr:x>
      <cdr:y>0.47059</cdr:y>
    </cdr:from>
    <cdr:to>
      <cdr:x>0.9625</cdr:x>
      <cdr:y>0.60061</cdr:y>
    </cdr:to>
    <cdr:sp macro="" textlink="">
      <cdr:nvSpPr>
        <cdr:cNvPr id="3" name="TextBox 2"/>
        <cdr:cNvSpPr txBox="1"/>
      </cdr:nvSpPr>
      <cdr:spPr>
        <a:xfrm xmlns:a="http://schemas.openxmlformats.org/drawingml/2006/main">
          <a:off x="3886200" y="1219200"/>
          <a:ext cx="514350" cy="33686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(a)</a:t>
          </a:r>
        </a:p>
      </cdr:txBody>
    </cdr:sp>
  </cdr:relSizeAnchor>
  <cdr:relSizeAnchor xmlns:cdr="http://schemas.openxmlformats.org/drawingml/2006/chartDrawing">
    <cdr:from>
      <cdr:x>0.85</cdr:x>
      <cdr:y>0.26471</cdr:y>
    </cdr:from>
    <cdr:to>
      <cdr:x>0.925</cdr:x>
      <cdr:y>0.37752</cdr:y>
    </cdr:to>
    <cdr:sp macro="" textlink="">
      <cdr:nvSpPr>
        <cdr:cNvPr id="4" name="TextBox 1"/>
        <cdr:cNvSpPr txBox="1"/>
      </cdr:nvSpPr>
      <cdr:spPr>
        <a:xfrm xmlns:a="http://schemas.openxmlformats.org/drawingml/2006/main">
          <a:off x="3886200" y="685800"/>
          <a:ext cx="342900" cy="292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(b)</a:t>
          </a:r>
        </a:p>
      </cdr:txBody>
    </cdr:sp>
  </cdr:relSizeAnchor>
  <cdr:relSizeAnchor xmlns:cdr="http://schemas.openxmlformats.org/drawingml/2006/chartDrawing">
    <cdr:from>
      <cdr:x>0.4125</cdr:x>
      <cdr:y>0.14329</cdr:y>
    </cdr:from>
    <cdr:to>
      <cdr:x>0.4875</cdr:x>
      <cdr:y>0.2561</cdr:y>
    </cdr:to>
    <cdr:sp macro="" textlink="">
      <cdr:nvSpPr>
        <cdr:cNvPr id="5" name="TextBox 1"/>
        <cdr:cNvSpPr txBox="1"/>
      </cdr:nvSpPr>
      <cdr:spPr>
        <a:xfrm xmlns:a="http://schemas.openxmlformats.org/drawingml/2006/main">
          <a:off x="1885950" y="447675"/>
          <a:ext cx="342900" cy="3524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E6448AD7-63B1-4491-95E8-33989F36A824}" type="datetimeFigureOut">
              <a:rPr lang="en-US" smtClean="0"/>
              <a:pPr/>
              <a:t>11/18/2024</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38B75E3A-1FDE-450C-A17D-B5BF9CCABF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9C792162-7660-43A6-8B2A-FF0C5EB02540}" type="datetimeFigureOut">
              <a:rPr lang="en-US" smtClean="0"/>
              <a:pPr/>
              <a:t>11/18/2024</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650"/>
            <a:ext cx="5486400" cy="408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713"/>
            <a:ext cx="2971800" cy="454025"/>
          </a:xfrm>
          <a:prstGeom prst="rect">
            <a:avLst/>
          </a:prstGeom>
        </p:spPr>
        <p:txBody>
          <a:bodyPr vert="horz" lIns="91440" tIns="45720" rIns="91440" bIns="45720" rtlCol="0" anchor="b"/>
          <a:lstStyle>
            <a:lvl1pPr algn="r">
              <a:defRPr sz="1200"/>
            </a:lvl1pPr>
          </a:lstStyle>
          <a:p>
            <a:fld id="{1FC66237-3794-4534-9B79-04A97EC81FC6}" type="slidenum">
              <a:rPr lang="en-US" smtClean="0"/>
              <a:pPr/>
              <a:t>‹#›</a:t>
            </a:fld>
            <a:endParaRPr lang="en-US"/>
          </a:p>
        </p:txBody>
      </p:sp>
    </p:spTree>
    <p:extLst>
      <p:ext uri="{BB962C8B-B14F-4D97-AF65-F5344CB8AC3E}">
        <p14:creationId xmlns:p14="http://schemas.microsoft.com/office/powerpoint/2010/main" val="380313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66237-3794-4534-9B79-04A97EC81FC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66237-3794-4534-9B79-04A97EC81FC6}" type="slidenum">
              <a:rPr lang="en-US" smtClean="0"/>
              <a:pPr/>
              <a:t>14</a:t>
            </a:fld>
            <a:endParaRPr lang="en-US"/>
          </a:p>
        </p:txBody>
      </p:sp>
    </p:spTree>
    <p:extLst>
      <p:ext uri="{BB962C8B-B14F-4D97-AF65-F5344CB8AC3E}">
        <p14:creationId xmlns:p14="http://schemas.microsoft.com/office/powerpoint/2010/main" val="27026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err="1">
                <a:solidFill>
                  <a:schemeClr val="tx1"/>
                </a:solidFill>
                <a:latin typeface="+mn-lt"/>
                <a:ea typeface="+mn-ea"/>
                <a:cs typeface="+mn-cs"/>
              </a:rPr>
              <a:t>Fotokatalis</a:t>
            </a:r>
            <a:endParaRPr lang="en-GB" sz="1200" kern="1200" dirty="0">
              <a:solidFill>
                <a:schemeClr val="tx1"/>
              </a:solidFill>
              <a:latin typeface="+mn-lt"/>
              <a:ea typeface="+mn-ea"/>
              <a:cs typeface="+mn-cs"/>
            </a:endParaRPr>
          </a:p>
          <a:p>
            <a:r>
              <a:rPr lang="id-ID" sz="1200" kern="1200" dirty="0">
                <a:solidFill>
                  <a:schemeClr val="tx1"/>
                </a:solidFill>
                <a:latin typeface="+mn-lt"/>
                <a:ea typeface="+mn-ea"/>
                <a:cs typeface="+mn-cs"/>
              </a:rPr>
              <a:t>TNTAs-</a:t>
            </a:r>
            <a:r>
              <a:rPr lang="en-US" sz="1200" kern="1200" dirty="0">
                <a:solidFill>
                  <a:schemeClr val="tx1"/>
                </a:solidFill>
                <a:latin typeface="+mn-lt"/>
                <a:ea typeface="+mn-ea"/>
                <a:cs typeface="+mn-cs"/>
              </a:rPr>
              <a:t>10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id-ID" sz="1200" kern="1200" dirty="0">
                <a:solidFill>
                  <a:schemeClr val="tx1"/>
                </a:solidFill>
                <a:latin typeface="+mn-lt"/>
                <a:ea typeface="+mn-ea"/>
                <a:cs typeface="+mn-cs"/>
              </a:rPr>
              <a:t>TNTAs-</a:t>
            </a:r>
            <a:r>
              <a:rPr lang="en-US" sz="1200" kern="1200" dirty="0">
                <a:solidFill>
                  <a:schemeClr val="tx1"/>
                </a:solidFill>
                <a:latin typeface="+mn-lt"/>
                <a:ea typeface="+mn-ea"/>
                <a:cs typeface="+mn-cs"/>
              </a:rPr>
              <a:t>25 </a:t>
            </a:r>
            <a:endParaRPr lang="en-GB"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Di</a:t>
            </a:r>
            <a:r>
              <a:rPr lang="en-US" sz="1200" kern="1200" baseline="30000" dirty="0" err="1">
                <a:solidFill>
                  <a:schemeClr val="tx1"/>
                </a:solidFill>
                <a:latin typeface="+mn-lt"/>
                <a:ea typeface="+mn-ea"/>
                <a:cs typeface="+mn-cs"/>
              </a:rPr>
              <a:t>a</a:t>
            </a:r>
            <a:r>
              <a:rPr lang="en-US" sz="1200" kern="1200" dirty="0">
                <a:solidFill>
                  <a:schemeClr val="tx1"/>
                </a:solidFill>
                <a:latin typeface="+mn-lt"/>
                <a:ea typeface="+mn-ea"/>
                <a:cs typeface="+mn-cs"/>
              </a:rPr>
              <a:t> (nm)</a:t>
            </a:r>
            <a:endParaRPr lang="en-GB"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t</a:t>
            </a:r>
            <a:r>
              <a:rPr lang="en-US" sz="1200" kern="1200" baseline="30000" dirty="0" err="1">
                <a:solidFill>
                  <a:schemeClr val="tx1"/>
                </a:solidFill>
                <a:latin typeface="+mn-lt"/>
                <a:ea typeface="+mn-ea"/>
                <a:cs typeface="+mn-cs"/>
              </a:rPr>
              <a:t>b</a:t>
            </a:r>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(nm)</a:t>
            </a:r>
            <a:endParaRPr lang="en-GB"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L</a:t>
            </a:r>
            <a:r>
              <a:rPr lang="en-US" sz="1200" kern="1200" baseline="30000" dirty="0" err="1">
                <a:solidFill>
                  <a:schemeClr val="tx1"/>
                </a:solidFill>
                <a:latin typeface="+mn-lt"/>
                <a:ea typeface="+mn-ea"/>
                <a:cs typeface="+mn-cs"/>
              </a:rPr>
              <a:t>c</a:t>
            </a:r>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μm</a:t>
            </a:r>
            <a:r>
              <a:rPr lang="en-US"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ID</a:t>
            </a:r>
            <a:r>
              <a:rPr lang="en-US" sz="1200" kern="1200" baseline="30000" dirty="0" err="1">
                <a:solidFill>
                  <a:schemeClr val="tx1"/>
                </a:solidFill>
                <a:latin typeface="+mn-lt"/>
                <a:ea typeface="+mn-ea"/>
                <a:cs typeface="+mn-cs"/>
              </a:rPr>
              <a:t>a</a:t>
            </a:r>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(nm)</a:t>
            </a:r>
            <a:endParaRPr lang="en-GB"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t</a:t>
            </a:r>
            <a:r>
              <a:rPr lang="en-US" sz="1200" kern="1200" baseline="30000" dirty="0" err="1">
                <a:solidFill>
                  <a:schemeClr val="tx1"/>
                </a:solidFill>
                <a:latin typeface="+mn-lt"/>
                <a:ea typeface="+mn-ea"/>
                <a:cs typeface="+mn-cs"/>
              </a:rPr>
              <a:t>b</a:t>
            </a:r>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(nm)</a:t>
            </a:r>
            <a:endParaRPr lang="en-GB"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L</a:t>
            </a:r>
            <a:r>
              <a:rPr lang="en-US" sz="1200" kern="1200" baseline="30000" dirty="0" err="1">
                <a:solidFill>
                  <a:schemeClr val="tx1"/>
                </a:solidFill>
                <a:latin typeface="+mn-lt"/>
                <a:ea typeface="+mn-ea"/>
                <a:cs typeface="+mn-cs"/>
              </a:rPr>
              <a:t>c</a:t>
            </a:r>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μm</a:t>
            </a:r>
            <a:r>
              <a:rPr lang="en-US"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A-TNTAs</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33</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(28-40)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33</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(28-40)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1,407</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(1,340-1,500)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58</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(52-68)</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31</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(28-36)</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1,570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(1,480-1,720)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U-TNTAs</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52</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(40-68)</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32</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(20-40)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78</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(52-104)</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42</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(32-48)</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H</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-TNTAs</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49</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(28-64)</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28</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(20-32)</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80</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(56-124)</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33</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(20-40)</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B2CAE79-A113-4F85-B396-CF3191DCD3E0}"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DC2E8C6-680A-48B4-A187-A41C2ABE61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2E8C6-680A-48B4-A187-A41C2ABE61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2E8C6-680A-48B4-A187-A41C2ABE61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14B58F-CBD6-4F5D-85EE-4DD18377DCDE}"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DC2E8C6-680A-48B4-A187-A41C2ABE615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14B58F-CBD6-4F5D-85EE-4DD18377DCDE}" type="datetimeFigureOut">
              <a:rPr lang="en-US" smtClean="0"/>
              <a:pPr/>
              <a:t>11/18/2024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DC2E8C6-680A-48B4-A187-A41C2ABE615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package" Target="../embeddings/Microsoft_Word_Document.docx"/><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chart" Target="../charts/chart1.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381001" y="3429000"/>
            <a:ext cx="8382000" cy="1569660"/>
          </a:xfrm>
          <a:prstGeom prst="rect">
            <a:avLst/>
          </a:prstGeom>
          <a:noFill/>
          <a:ln w="9525">
            <a:noFill/>
            <a:miter lim="800000"/>
            <a:headEnd/>
            <a:tailEnd/>
          </a:ln>
        </p:spPr>
        <p:txBody>
          <a:bodyPr wrap="square">
            <a:spAutoFit/>
          </a:bodyPr>
          <a:lstStyle/>
          <a:p>
            <a:pPr algn="ctr"/>
            <a:endParaRPr lang="en-US" sz="2000" b="1" dirty="0">
              <a:latin typeface="Algerian" pitchFamily="82" charset="0"/>
            </a:endParaRPr>
          </a:p>
          <a:p>
            <a:pPr algn="ctr"/>
            <a:endParaRPr lang="en-US" sz="2000" dirty="0">
              <a:latin typeface="Arial" pitchFamily="34" charset="0"/>
              <a:cs typeface="Arial" pitchFamily="34" charset="0"/>
            </a:endParaRPr>
          </a:p>
          <a:p>
            <a:pPr algn="ctr"/>
            <a:endParaRPr lang="en-US" sz="2000" dirty="0">
              <a:latin typeface="Arial" pitchFamily="34" charset="0"/>
              <a:cs typeface="Arial" pitchFamily="34" charset="0"/>
            </a:endParaRPr>
          </a:p>
          <a:p>
            <a:pPr algn="ctr"/>
            <a:r>
              <a:rPr lang="en-US" sz="2000" dirty="0">
                <a:latin typeface="Arial" pitchFamily="34" charset="0"/>
                <a:cs typeface="Arial" pitchFamily="34" charset="0"/>
              </a:rPr>
              <a:t>Prof Dr </a:t>
            </a:r>
            <a:r>
              <a:rPr lang="en-US" sz="2000" dirty="0" err="1">
                <a:latin typeface="Arial" pitchFamily="34" charset="0"/>
                <a:cs typeface="Arial" pitchFamily="34" charset="0"/>
              </a:rPr>
              <a:t>Ir</a:t>
            </a:r>
            <a:r>
              <a:rPr lang="en-US" sz="2000" dirty="0">
                <a:latin typeface="Arial" pitchFamily="34" charset="0"/>
                <a:cs typeface="Arial" pitchFamily="34" charset="0"/>
              </a:rPr>
              <a:t> </a:t>
            </a:r>
            <a:r>
              <a:rPr lang="en-US" sz="2000" dirty="0" err="1">
                <a:latin typeface="Arial" pitchFamily="34" charset="0"/>
                <a:cs typeface="Arial" pitchFamily="34" charset="0"/>
              </a:rPr>
              <a:t>Ratnawati</a:t>
            </a:r>
            <a:r>
              <a:rPr lang="en-US" sz="2000" dirty="0">
                <a:latin typeface="Arial" pitchFamily="34" charset="0"/>
                <a:cs typeface="Arial" pitchFamily="34" charset="0"/>
              </a:rPr>
              <a:t>, M </a:t>
            </a:r>
            <a:r>
              <a:rPr lang="en-US" sz="2000" dirty="0" err="1">
                <a:latin typeface="Arial" pitchFamily="34" charset="0"/>
                <a:cs typeface="Arial" pitchFamily="34" charset="0"/>
              </a:rPr>
              <a:t>Eng</a:t>
            </a:r>
            <a:r>
              <a:rPr lang="en-US" sz="2000" dirty="0">
                <a:latin typeface="Arial" pitchFamily="34" charset="0"/>
                <a:cs typeface="Arial" pitchFamily="34" charset="0"/>
              </a:rPr>
              <a:t> Sc IPM </a:t>
            </a:r>
          </a:p>
          <a:p>
            <a:pPr algn="ctr"/>
            <a:endParaRPr lang="id-ID" sz="1600" b="1" dirty="0">
              <a:latin typeface="Algerian" pitchFamily="82" charset="0"/>
            </a:endParaRPr>
          </a:p>
        </p:txBody>
      </p:sp>
      <p:sp>
        <p:nvSpPr>
          <p:cNvPr id="7171" name="TextBox 7"/>
          <p:cNvSpPr txBox="1">
            <a:spLocks noChangeArrowheads="1"/>
          </p:cNvSpPr>
          <p:nvPr/>
        </p:nvSpPr>
        <p:spPr bwMode="auto">
          <a:xfrm>
            <a:off x="2379824" y="620713"/>
            <a:ext cx="3930564" cy="461665"/>
          </a:xfrm>
          <a:prstGeom prst="rect">
            <a:avLst/>
          </a:prstGeom>
          <a:blipFill dpi="0" rotWithShape="1">
            <a:blip r:embed="rId2"/>
            <a:srcRect/>
            <a:tile tx="0" ty="0" sx="100000" sy="100000" flip="none" algn="tl"/>
          </a:blipFill>
          <a:ln w="9525">
            <a:noFill/>
            <a:miter lim="800000"/>
            <a:headEnd/>
            <a:tailEnd/>
          </a:ln>
        </p:spPr>
        <p:txBody>
          <a:bodyPr wrap="none">
            <a:spAutoFit/>
          </a:bodyPr>
          <a:lstStyle/>
          <a:p>
            <a:pPr algn="ctr"/>
            <a:r>
              <a:rPr lang="en-US" sz="2400" b="1" dirty="0" err="1">
                <a:solidFill>
                  <a:srgbClr val="0000FF"/>
                </a:solidFill>
              </a:rPr>
              <a:t>Pembelajaran</a:t>
            </a:r>
            <a:r>
              <a:rPr lang="en-US" sz="2400" b="1" dirty="0">
                <a:solidFill>
                  <a:srgbClr val="0000FF"/>
                </a:solidFill>
              </a:rPr>
              <a:t> </a:t>
            </a:r>
            <a:r>
              <a:rPr lang="en-US" sz="2400" b="1" dirty="0" err="1">
                <a:solidFill>
                  <a:srgbClr val="0000FF"/>
                </a:solidFill>
              </a:rPr>
              <a:t>Kolaboratif</a:t>
            </a:r>
            <a:endParaRPr lang="id-ID" sz="2400" b="1" dirty="0">
              <a:solidFill>
                <a:srgbClr val="0000FF"/>
              </a:solidFill>
            </a:endParaRPr>
          </a:p>
        </p:txBody>
      </p:sp>
      <p:sp>
        <p:nvSpPr>
          <p:cNvPr id="7173" name="Text Box 7"/>
          <p:cNvSpPr txBox="1">
            <a:spLocks noChangeArrowheads="1"/>
          </p:cNvSpPr>
          <p:nvPr/>
        </p:nvSpPr>
        <p:spPr bwMode="auto">
          <a:xfrm>
            <a:off x="0" y="5334001"/>
            <a:ext cx="9180513" cy="1015663"/>
          </a:xfrm>
          <a:prstGeom prst="rect">
            <a:avLst/>
          </a:prstGeom>
          <a:noFill/>
          <a:ln w="9525">
            <a:noFill/>
            <a:miter lim="800000"/>
            <a:headEnd/>
            <a:tailEnd/>
          </a:ln>
        </p:spPr>
        <p:txBody>
          <a:bodyPr wrap="square">
            <a:spAutoFit/>
          </a:bodyPr>
          <a:lstStyle/>
          <a:p>
            <a:pPr algn="ctr" eaLnBrk="0" hangingPunct="0"/>
            <a:r>
              <a:rPr lang="en-US" altLang="ko-KR" sz="2000" b="1" dirty="0">
                <a:solidFill>
                  <a:srgbClr val="FFFF00"/>
                </a:solidFill>
                <a:ea typeface="굴림" pitchFamily="34" charset="-127"/>
              </a:rPr>
              <a:t>DEPARTEMEN TEKNIK KIMIA</a:t>
            </a:r>
          </a:p>
          <a:p>
            <a:pPr algn="ctr" eaLnBrk="0" hangingPunct="0"/>
            <a:r>
              <a:rPr lang="en-US" altLang="ko-KR" sz="2000" b="1" dirty="0">
                <a:solidFill>
                  <a:srgbClr val="FFFF00"/>
                </a:solidFill>
                <a:ea typeface="굴림" pitchFamily="34" charset="-127"/>
              </a:rPr>
              <a:t>FAKULTAS TEKNIK  INSTITUT TEKNOLOGI INDONESIA </a:t>
            </a:r>
          </a:p>
          <a:p>
            <a:pPr algn="ctr" eaLnBrk="0" hangingPunct="0"/>
            <a:r>
              <a:rPr lang="en-US" altLang="ko-KR" sz="2000" b="1" dirty="0">
                <a:solidFill>
                  <a:srgbClr val="FFFF00"/>
                </a:solidFill>
                <a:ea typeface="굴림" pitchFamily="34" charset="-127"/>
              </a:rPr>
              <a:t>2024</a:t>
            </a:r>
          </a:p>
        </p:txBody>
      </p:sp>
      <p:sp>
        <p:nvSpPr>
          <p:cNvPr id="7174" name="Rectangle 7"/>
          <p:cNvSpPr>
            <a:spLocks noChangeArrowheads="1"/>
          </p:cNvSpPr>
          <p:nvPr/>
        </p:nvSpPr>
        <p:spPr bwMode="auto">
          <a:xfrm>
            <a:off x="0" y="1447800"/>
            <a:ext cx="9144000" cy="830997"/>
          </a:xfrm>
          <a:prstGeom prst="rect">
            <a:avLst/>
          </a:prstGeom>
          <a:noFill/>
          <a:ln w="9525">
            <a:noFill/>
            <a:miter lim="800000"/>
            <a:headEnd/>
            <a:tailEnd/>
          </a:ln>
        </p:spPr>
        <p:txBody>
          <a:bodyPr wrap="square">
            <a:spAutoFit/>
          </a:bodyPr>
          <a:lstStyle/>
          <a:p>
            <a:pPr algn="ctr"/>
            <a:r>
              <a:rPr lang="en-US" sz="2400" b="1" dirty="0">
                <a:solidFill>
                  <a:srgbClr val="FFFF00"/>
                </a:solidFill>
              </a:rPr>
              <a:t>SINTESIS TiO2 </a:t>
            </a:r>
            <a:r>
              <a:rPr lang="en-US" sz="2400" b="1" i="1" dirty="0">
                <a:solidFill>
                  <a:srgbClr val="FFFF00"/>
                </a:solidFill>
              </a:rPr>
              <a:t>NANOTUBE ARRAY</a:t>
            </a:r>
            <a:endParaRPr lang="en-US" sz="2400" b="1" dirty="0">
              <a:solidFill>
                <a:srgbClr val="FFFF00"/>
              </a:solidFill>
            </a:endParaRPr>
          </a:p>
          <a:p>
            <a:pPr algn="ctr"/>
            <a:endParaRPr lang="en-US" sz="2400" b="1" dirty="0">
              <a:solidFill>
                <a:srgbClr val="0606EA"/>
              </a:solidFill>
            </a:endParaRPr>
          </a:p>
        </p:txBody>
      </p:sp>
      <p:pic>
        <p:nvPicPr>
          <p:cNvPr id="2" name="Picture 1"/>
          <p:cNvPicPr>
            <a:picLocks noChangeAspect="1"/>
          </p:cNvPicPr>
          <p:nvPr/>
        </p:nvPicPr>
        <p:blipFill>
          <a:blip r:embed="rId3"/>
          <a:stretch>
            <a:fillRect/>
          </a:stretch>
        </p:blipFill>
        <p:spPr>
          <a:xfrm>
            <a:off x="3233812" y="2578534"/>
            <a:ext cx="2676376" cy="1700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273"/>
            <a:ext cx="9144000" cy="6678751"/>
          </a:xfrm>
          <a:prstGeom prst="rect">
            <a:avLst/>
          </a:prstGeom>
        </p:spPr>
        <p:txBody>
          <a:bodyPr wrap="square">
            <a:spAutoFit/>
          </a:bodyPr>
          <a:lstStyle/>
          <a:p>
            <a:r>
              <a:rPr lang="en-US" sz="3200" dirty="0"/>
              <a:t>Parameter yang </a:t>
            </a:r>
            <a:r>
              <a:rPr lang="en-US" sz="3200" dirty="0" err="1"/>
              <a:t>Berpengaruh</a:t>
            </a:r>
            <a:endParaRPr lang="en-US" sz="3200" dirty="0"/>
          </a:p>
          <a:p>
            <a:endParaRPr lang="en-US" dirty="0"/>
          </a:p>
          <a:p>
            <a:r>
              <a:rPr lang="en-US" dirty="0"/>
              <a:t>1.	</a:t>
            </a:r>
            <a:r>
              <a:rPr lang="en-US" b="1" dirty="0" err="1">
                <a:solidFill>
                  <a:srgbClr val="0606EA"/>
                </a:solidFill>
              </a:rPr>
              <a:t>Potensial</a:t>
            </a:r>
            <a:r>
              <a:rPr lang="en-US" b="1" dirty="0">
                <a:solidFill>
                  <a:srgbClr val="0606EA"/>
                </a:solidFill>
              </a:rPr>
              <a:t> </a:t>
            </a:r>
            <a:r>
              <a:rPr lang="en-US" b="1" dirty="0" err="1">
                <a:solidFill>
                  <a:srgbClr val="0606EA"/>
                </a:solidFill>
              </a:rPr>
              <a:t>anodisasi</a:t>
            </a:r>
            <a:r>
              <a:rPr lang="en-US" b="1" dirty="0">
                <a:solidFill>
                  <a:srgbClr val="0606EA"/>
                </a:solidFill>
              </a:rPr>
              <a:t>/</a:t>
            </a:r>
            <a:r>
              <a:rPr lang="en-US" b="1" dirty="0" err="1">
                <a:solidFill>
                  <a:srgbClr val="0606EA"/>
                </a:solidFill>
              </a:rPr>
              <a:t>Voltase</a:t>
            </a:r>
            <a:r>
              <a:rPr lang="en-US" b="1" dirty="0">
                <a:solidFill>
                  <a:srgbClr val="0606EA"/>
                </a:solidFill>
              </a:rPr>
              <a:t> </a:t>
            </a:r>
          </a:p>
          <a:p>
            <a:r>
              <a:rPr lang="en-US" dirty="0" err="1"/>
              <a:t>Potensial</a:t>
            </a:r>
            <a:r>
              <a:rPr lang="en-US" dirty="0"/>
              <a:t> </a:t>
            </a:r>
            <a:r>
              <a:rPr lang="en-US" dirty="0" err="1"/>
              <a:t>anodisasi</a:t>
            </a:r>
            <a:r>
              <a:rPr lang="en-US" dirty="0"/>
              <a:t> </a:t>
            </a:r>
            <a:r>
              <a:rPr lang="en-US" dirty="0" err="1"/>
              <a:t>mempengaruhi</a:t>
            </a:r>
            <a:r>
              <a:rPr lang="en-US" dirty="0"/>
              <a:t> </a:t>
            </a:r>
            <a:r>
              <a:rPr lang="en-US" dirty="0" err="1"/>
              <a:t>panjang</a:t>
            </a:r>
            <a:r>
              <a:rPr lang="en-US" dirty="0"/>
              <a:t> </a:t>
            </a:r>
            <a:r>
              <a:rPr lang="en-US" dirty="0" err="1"/>
              <a:t>dan</a:t>
            </a:r>
            <a:r>
              <a:rPr lang="en-US" dirty="0"/>
              <a:t> diameter nanotube yang </a:t>
            </a:r>
          </a:p>
          <a:p>
            <a:pPr marL="285750" indent="-285750">
              <a:buFont typeface="Wingdings" panose="05000000000000000000" pitchFamily="2" charset="2"/>
              <a:buChar char="Ø"/>
            </a:pPr>
            <a:r>
              <a:rPr lang="en-US" dirty="0" err="1"/>
              <a:t>dibawah</a:t>
            </a:r>
            <a:r>
              <a:rPr lang="en-US" dirty="0"/>
              <a:t> 10 V </a:t>
            </a:r>
            <a:r>
              <a:rPr lang="en-US" dirty="0" err="1"/>
              <a:t>belum</a:t>
            </a:r>
            <a:r>
              <a:rPr lang="en-US" dirty="0"/>
              <a:t> </a:t>
            </a:r>
            <a:r>
              <a:rPr lang="en-US" dirty="0" err="1"/>
              <a:t>ada</a:t>
            </a:r>
            <a:r>
              <a:rPr lang="en-US" dirty="0"/>
              <a:t> </a:t>
            </a:r>
            <a:r>
              <a:rPr lang="en-US" dirty="0" err="1"/>
              <a:t>nanotubeyang</a:t>
            </a:r>
            <a:r>
              <a:rPr lang="en-US" dirty="0"/>
              <a:t> </a:t>
            </a:r>
            <a:r>
              <a:rPr lang="en-US" dirty="0" err="1"/>
              <a:t>terbentuk</a:t>
            </a:r>
            <a:r>
              <a:rPr lang="en-US" dirty="0"/>
              <a:t> </a:t>
            </a:r>
            <a:r>
              <a:rPr lang="en-US" dirty="0" err="1"/>
              <a:t>dan</a:t>
            </a:r>
            <a:r>
              <a:rPr lang="en-US" dirty="0"/>
              <a:t> </a:t>
            </a:r>
            <a:r>
              <a:rPr lang="en-US" dirty="0" err="1"/>
              <a:t>baru</a:t>
            </a:r>
            <a:r>
              <a:rPr lang="en-US" dirty="0"/>
              <a:t> </a:t>
            </a:r>
            <a:r>
              <a:rPr lang="en-US" dirty="0" err="1"/>
              <a:t>terbentuk</a:t>
            </a:r>
            <a:r>
              <a:rPr lang="en-US" dirty="0"/>
              <a:t> </a:t>
            </a:r>
            <a:r>
              <a:rPr lang="en-US" dirty="0" err="1"/>
              <a:t>lapisan</a:t>
            </a:r>
            <a:r>
              <a:rPr lang="en-US" dirty="0"/>
              <a:t> yang porous. </a:t>
            </a:r>
          </a:p>
          <a:p>
            <a:pPr marL="285750" indent="-285750">
              <a:buFont typeface="Wingdings" panose="05000000000000000000" pitchFamily="2" charset="2"/>
              <a:buChar char="Ø"/>
            </a:pPr>
            <a:r>
              <a:rPr lang="en-US" dirty="0" err="1"/>
              <a:t>pada</a:t>
            </a:r>
            <a:r>
              <a:rPr lang="en-US" dirty="0"/>
              <a:t> </a:t>
            </a:r>
            <a:r>
              <a:rPr lang="en-US" dirty="0" err="1"/>
              <a:t>rentang</a:t>
            </a:r>
            <a:r>
              <a:rPr lang="en-US" dirty="0"/>
              <a:t> 5 – 20 V, </a:t>
            </a:r>
            <a:r>
              <a:rPr lang="en-US" dirty="0" err="1"/>
              <a:t>dihasilkan</a:t>
            </a:r>
            <a:r>
              <a:rPr lang="en-US" dirty="0"/>
              <a:t> nanotube </a:t>
            </a:r>
            <a:r>
              <a:rPr lang="en-US" dirty="0" err="1"/>
              <a:t>dengan</a:t>
            </a:r>
            <a:r>
              <a:rPr lang="en-US" dirty="0"/>
              <a:t> diameter yang </a:t>
            </a:r>
            <a:r>
              <a:rPr lang="en-US" dirty="0" err="1"/>
              <a:t>semakin</a:t>
            </a:r>
            <a:r>
              <a:rPr lang="en-US" dirty="0"/>
              <a:t> </a:t>
            </a:r>
            <a:r>
              <a:rPr lang="en-US" dirty="0" err="1"/>
              <a:t>besar</a:t>
            </a:r>
            <a:r>
              <a:rPr lang="en-US" dirty="0"/>
              <a:t> </a:t>
            </a:r>
            <a:r>
              <a:rPr lang="en-US" dirty="0" err="1"/>
              <a:t>secara</a:t>
            </a:r>
            <a:r>
              <a:rPr lang="en-US" dirty="0"/>
              <a:t> linier. </a:t>
            </a:r>
            <a:r>
              <a:rPr lang="en-US" dirty="0" err="1"/>
              <a:t>Pada</a:t>
            </a:r>
            <a:r>
              <a:rPr lang="en-US" dirty="0"/>
              <a:t> </a:t>
            </a:r>
            <a:r>
              <a:rPr lang="en-US" dirty="0" err="1"/>
              <a:t>anodisasi</a:t>
            </a:r>
            <a:r>
              <a:rPr lang="en-US" dirty="0"/>
              <a:t> </a:t>
            </a:r>
            <a:r>
              <a:rPr lang="en-US" dirty="0" err="1"/>
              <a:t>dengan</a:t>
            </a:r>
            <a:r>
              <a:rPr lang="en-US" dirty="0"/>
              <a:t> </a:t>
            </a:r>
            <a:r>
              <a:rPr lang="en-US" dirty="0" err="1"/>
              <a:t>larutan</a:t>
            </a:r>
            <a:r>
              <a:rPr lang="en-US" dirty="0"/>
              <a:t> </a:t>
            </a:r>
            <a:r>
              <a:rPr lang="en-US" dirty="0" err="1"/>
              <a:t>elektrolit</a:t>
            </a:r>
            <a:r>
              <a:rPr lang="en-US" dirty="0"/>
              <a:t> </a:t>
            </a:r>
            <a:r>
              <a:rPr lang="en-US" dirty="0" err="1"/>
              <a:t>gliserol</a:t>
            </a:r>
            <a:r>
              <a:rPr lang="en-US" dirty="0"/>
              <a:t>/NH4F, </a:t>
            </a:r>
            <a:r>
              <a:rPr lang="en-US" dirty="0" err="1"/>
              <a:t>semakin</a:t>
            </a:r>
            <a:r>
              <a:rPr lang="en-US" dirty="0"/>
              <a:t> </a:t>
            </a:r>
            <a:r>
              <a:rPr lang="en-US" dirty="0" err="1"/>
              <a:t>besar</a:t>
            </a:r>
            <a:r>
              <a:rPr lang="en-US" dirty="0"/>
              <a:t> </a:t>
            </a:r>
            <a:r>
              <a:rPr lang="en-US" dirty="0" err="1"/>
              <a:t>potensial</a:t>
            </a:r>
            <a:r>
              <a:rPr lang="en-US" dirty="0"/>
              <a:t> </a:t>
            </a:r>
            <a:r>
              <a:rPr lang="en-US" dirty="0" err="1"/>
              <a:t>anodisasi</a:t>
            </a:r>
            <a:r>
              <a:rPr lang="en-US" dirty="0"/>
              <a:t> (</a:t>
            </a:r>
            <a:r>
              <a:rPr lang="en-US" dirty="0" err="1"/>
              <a:t>pada</a:t>
            </a:r>
            <a:r>
              <a:rPr lang="en-US" dirty="0"/>
              <a:t> </a:t>
            </a:r>
            <a:r>
              <a:rPr lang="en-US" dirty="0" err="1"/>
              <a:t>rentang</a:t>
            </a:r>
            <a:r>
              <a:rPr lang="en-US" dirty="0"/>
              <a:t> 30-60 V) </a:t>
            </a:r>
            <a:r>
              <a:rPr lang="en-US" dirty="0" err="1"/>
              <a:t>dihasilkan</a:t>
            </a:r>
            <a:r>
              <a:rPr lang="en-US" dirty="0"/>
              <a:t> diameter yang </a:t>
            </a:r>
            <a:r>
              <a:rPr lang="en-US" dirty="0" err="1"/>
              <a:t>semakin</a:t>
            </a:r>
            <a:r>
              <a:rPr lang="en-US" dirty="0"/>
              <a:t> </a:t>
            </a:r>
            <a:r>
              <a:rPr lang="en-US" dirty="0" err="1"/>
              <a:t>besar</a:t>
            </a:r>
            <a:r>
              <a:rPr lang="en-US" dirty="0"/>
              <a:t> (90-150 nm) </a:t>
            </a:r>
            <a:r>
              <a:rPr lang="en-US" dirty="0" err="1"/>
              <a:t>sebelum</a:t>
            </a:r>
            <a:r>
              <a:rPr lang="en-US" dirty="0"/>
              <a:t> </a:t>
            </a:r>
            <a:r>
              <a:rPr lang="en-US" dirty="0" err="1"/>
              <a:t>kesetimbangan</a:t>
            </a:r>
            <a:r>
              <a:rPr lang="en-US" dirty="0"/>
              <a:t> </a:t>
            </a:r>
            <a:r>
              <a:rPr lang="en-US" dirty="0" err="1"/>
              <a:t>tercapai</a:t>
            </a:r>
            <a:r>
              <a:rPr lang="en-US" dirty="0"/>
              <a:t> (Hassan, et al., 2009). </a:t>
            </a:r>
          </a:p>
          <a:p>
            <a:pPr marL="285750" indent="-285750">
              <a:buFont typeface="Wingdings" panose="05000000000000000000" pitchFamily="2" charset="2"/>
              <a:buChar char="Ø"/>
            </a:pPr>
            <a:r>
              <a:rPr lang="en-US" dirty="0" err="1"/>
              <a:t>Untuk</a:t>
            </a:r>
            <a:r>
              <a:rPr lang="en-US" dirty="0"/>
              <a:t> </a:t>
            </a:r>
            <a:r>
              <a:rPr lang="en-US" dirty="0" err="1"/>
              <a:t>larutan</a:t>
            </a:r>
            <a:r>
              <a:rPr lang="en-US" dirty="0"/>
              <a:t> </a:t>
            </a:r>
            <a:r>
              <a:rPr lang="en-US" dirty="0" err="1"/>
              <a:t>elektrolit</a:t>
            </a:r>
            <a:r>
              <a:rPr lang="en-US" dirty="0"/>
              <a:t> </a:t>
            </a:r>
            <a:r>
              <a:rPr lang="en-US" dirty="0" err="1"/>
              <a:t>berbasis</a:t>
            </a:r>
            <a:r>
              <a:rPr lang="en-US" dirty="0"/>
              <a:t> </a:t>
            </a:r>
            <a:r>
              <a:rPr lang="en-US" dirty="0" err="1"/>
              <a:t>organik</a:t>
            </a:r>
            <a:r>
              <a:rPr lang="en-US" dirty="0"/>
              <a:t> </a:t>
            </a:r>
            <a:r>
              <a:rPr lang="en-US" dirty="0" err="1"/>
              <a:t>rentangnya</a:t>
            </a:r>
            <a:r>
              <a:rPr lang="en-US" dirty="0"/>
              <a:t> </a:t>
            </a:r>
            <a:r>
              <a:rPr lang="en-US" dirty="0" err="1"/>
              <a:t>lebih</a:t>
            </a:r>
            <a:r>
              <a:rPr lang="en-US" dirty="0"/>
              <a:t> </a:t>
            </a:r>
            <a:r>
              <a:rPr lang="en-US" dirty="0" err="1"/>
              <a:t>lebar</a:t>
            </a:r>
            <a:r>
              <a:rPr lang="en-US" dirty="0"/>
              <a:t> </a:t>
            </a:r>
            <a:r>
              <a:rPr lang="en-US" dirty="0" err="1"/>
              <a:t>yaitu</a:t>
            </a:r>
            <a:r>
              <a:rPr lang="en-US" dirty="0"/>
              <a:t>: </a:t>
            </a:r>
            <a:r>
              <a:rPr lang="en-US" dirty="0" err="1"/>
              <a:t>untuk</a:t>
            </a:r>
            <a:r>
              <a:rPr lang="en-US" dirty="0"/>
              <a:t> </a:t>
            </a:r>
            <a:r>
              <a:rPr lang="en-US" dirty="0" err="1"/>
              <a:t>gliserol</a:t>
            </a:r>
            <a:r>
              <a:rPr lang="en-US" dirty="0"/>
              <a:t> (30-60 V), DMSO (10-70 V) </a:t>
            </a:r>
            <a:r>
              <a:rPr lang="en-US" dirty="0" err="1"/>
              <a:t>dan</a:t>
            </a:r>
            <a:r>
              <a:rPr lang="en-US" dirty="0"/>
              <a:t> </a:t>
            </a:r>
            <a:r>
              <a:rPr lang="en-US" dirty="0" err="1"/>
              <a:t>etilen</a:t>
            </a:r>
            <a:r>
              <a:rPr lang="en-US" dirty="0"/>
              <a:t> </a:t>
            </a:r>
            <a:r>
              <a:rPr lang="en-US" dirty="0" err="1"/>
              <a:t>glikol</a:t>
            </a:r>
            <a:r>
              <a:rPr lang="en-US" dirty="0"/>
              <a:t> (20-65 V) (</a:t>
            </a:r>
            <a:r>
              <a:rPr lang="en-US" dirty="0" err="1"/>
              <a:t>Muhamed</a:t>
            </a:r>
            <a:r>
              <a:rPr lang="en-US" dirty="0"/>
              <a:t> A.E.R. </a:t>
            </a:r>
            <a:r>
              <a:rPr lang="en-US" dirty="0" err="1"/>
              <a:t>dan</a:t>
            </a:r>
            <a:r>
              <a:rPr lang="en-US" dirty="0"/>
              <a:t> </a:t>
            </a:r>
            <a:r>
              <a:rPr lang="en-US" dirty="0" err="1"/>
              <a:t>Rohani</a:t>
            </a:r>
            <a:r>
              <a:rPr lang="en-US" dirty="0"/>
              <a:t> S., 2011).</a:t>
            </a:r>
          </a:p>
          <a:p>
            <a:pPr marL="285750" indent="-285750">
              <a:buFont typeface="Wingdings" panose="05000000000000000000" pitchFamily="2" charset="2"/>
              <a:buChar char="Ø"/>
            </a:pPr>
            <a:r>
              <a:rPr lang="en-US" dirty="0"/>
              <a:t>driving force ion H+, F-, </a:t>
            </a:r>
            <a:r>
              <a:rPr lang="en-US" dirty="0" err="1"/>
              <a:t>dan</a:t>
            </a:r>
            <a:r>
              <a:rPr lang="en-US" dirty="0"/>
              <a:t> O2- </a:t>
            </a:r>
            <a:r>
              <a:rPr lang="en-US" dirty="0" err="1"/>
              <a:t>untuk</a:t>
            </a:r>
            <a:r>
              <a:rPr lang="en-US" dirty="0"/>
              <a:t> </a:t>
            </a:r>
            <a:r>
              <a:rPr lang="en-US" dirty="0" err="1"/>
              <a:t>bergerak</a:t>
            </a:r>
            <a:r>
              <a:rPr lang="en-US" dirty="0"/>
              <a:t> </a:t>
            </a:r>
            <a:r>
              <a:rPr lang="en-US" dirty="0" err="1"/>
              <a:t>melalui</a:t>
            </a:r>
            <a:r>
              <a:rPr lang="en-US" dirty="0"/>
              <a:t> barrier layer </a:t>
            </a:r>
            <a:r>
              <a:rPr lang="en-US" dirty="0" err="1"/>
              <a:t>pada</a:t>
            </a:r>
            <a:r>
              <a:rPr lang="en-US" dirty="0"/>
              <a:t> </a:t>
            </a:r>
            <a:r>
              <a:rPr lang="en-US" dirty="0" err="1"/>
              <a:t>bagian</a:t>
            </a:r>
            <a:r>
              <a:rPr lang="en-US" dirty="0"/>
              <a:t> </a:t>
            </a:r>
            <a:r>
              <a:rPr lang="en-US" dirty="0" err="1"/>
              <a:t>bawah</a:t>
            </a:r>
            <a:r>
              <a:rPr lang="en-US" dirty="0"/>
              <a:t> tube </a:t>
            </a:r>
            <a:r>
              <a:rPr lang="en-US" dirty="0" err="1"/>
              <a:t>menjadi</a:t>
            </a:r>
            <a:r>
              <a:rPr lang="en-US" dirty="0"/>
              <a:t> </a:t>
            </a:r>
            <a:r>
              <a:rPr lang="en-US" dirty="0" err="1"/>
              <a:t>lebih</a:t>
            </a:r>
            <a:r>
              <a:rPr lang="en-US" dirty="0"/>
              <a:t> </a:t>
            </a:r>
            <a:r>
              <a:rPr lang="en-US" dirty="0" err="1"/>
              <a:t>besar</a:t>
            </a:r>
            <a:r>
              <a:rPr lang="en-US" dirty="0"/>
              <a:t> </a:t>
            </a:r>
            <a:r>
              <a:rPr lang="en-US" dirty="0" err="1"/>
              <a:t>sehingga</a:t>
            </a:r>
            <a:r>
              <a:rPr lang="en-US" dirty="0"/>
              <a:t> </a:t>
            </a:r>
            <a:r>
              <a:rPr lang="en-US" dirty="0" err="1"/>
              <a:t>menghasilkan</a:t>
            </a:r>
            <a:r>
              <a:rPr lang="en-US" dirty="0"/>
              <a:t> </a:t>
            </a:r>
            <a:r>
              <a:rPr lang="en-US" dirty="0" err="1"/>
              <a:t>pori</a:t>
            </a:r>
            <a:r>
              <a:rPr lang="en-US" dirty="0"/>
              <a:t> yang </a:t>
            </a:r>
            <a:r>
              <a:rPr lang="en-US" dirty="0" err="1"/>
              <a:t>lebih</a:t>
            </a:r>
            <a:r>
              <a:rPr lang="en-US" dirty="0"/>
              <a:t> </a:t>
            </a:r>
            <a:r>
              <a:rPr lang="en-US" dirty="0" err="1"/>
              <a:t>dalam</a:t>
            </a:r>
            <a:r>
              <a:rPr lang="en-US" dirty="0"/>
              <a:t> </a:t>
            </a:r>
            <a:r>
              <a:rPr lang="en-US" dirty="0" err="1"/>
              <a:t>dan</a:t>
            </a:r>
            <a:r>
              <a:rPr lang="en-US" dirty="0"/>
              <a:t> </a:t>
            </a:r>
            <a:r>
              <a:rPr lang="en-US" dirty="0" err="1"/>
              <a:t>tubeyang</a:t>
            </a:r>
            <a:r>
              <a:rPr lang="en-US" dirty="0"/>
              <a:t> </a:t>
            </a:r>
            <a:r>
              <a:rPr lang="en-US" dirty="0" err="1"/>
              <a:t>lebih</a:t>
            </a:r>
            <a:r>
              <a:rPr lang="en-US" dirty="0"/>
              <a:t> </a:t>
            </a:r>
            <a:r>
              <a:rPr lang="en-US" dirty="0" err="1"/>
              <a:t>panjang</a:t>
            </a:r>
            <a:r>
              <a:rPr lang="en-US" dirty="0"/>
              <a:t>. </a:t>
            </a:r>
            <a:r>
              <a:rPr lang="en-US" dirty="0" err="1"/>
              <a:t>Pada</a:t>
            </a:r>
            <a:r>
              <a:rPr lang="en-US" dirty="0"/>
              <a:t> </a:t>
            </a:r>
            <a:r>
              <a:rPr lang="en-US" dirty="0" err="1"/>
              <a:t>potensial</a:t>
            </a:r>
            <a:r>
              <a:rPr lang="en-US" dirty="0"/>
              <a:t> </a:t>
            </a:r>
            <a:r>
              <a:rPr lang="en-US" dirty="0" err="1"/>
              <a:t>anodisasi</a:t>
            </a:r>
            <a:r>
              <a:rPr lang="en-US" dirty="0"/>
              <a:t> yang </a:t>
            </a:r>
            <a:r>
              <a:rPr lang="en-US" dirty="0" err="1"/>
              <a:t>lebih</a:t>
            </a:r>
            <a:r>
              <a:rPr lang="en-US" dirty="0"/>
              <a:t> </a:t>
            </a:r>
            <a:r>
              <a:rPr lang="en-US" dirty="0" err="1"/>
              <a:t>tinggi</a:t>
            </a:r>
            <a:r>
              <a:rPr lang="en-US" dirty="0"/>
              <a:t>, </a:t>
            </a:r>
            <a:r>
              <a:rPr lang="en-US" dirty="0" err="1"/>
              <a:t>akan</a:t>
            </a:r>
            <a:r>
              <a:rPr lang="en-US" dirty="0"/>
              <a:t> </a:t>
            </a:r>
            <a:r>
              <a:rPr lang="en-US" dirty="0" err="1"/>
              <a:t>diperoleh</a:t>
            </a:r>
            <a:r>
              <a:rPr lang="en-US" dirty="0"/>
              <a:t> </a:t>
            </a:r>
            <a:r>
              <a:rPr lang="en-US" dirty="0" err="1"/>
              <a:t>tubeyang</a:t>
            </a:r>
            <a:r>
              <a:rPr lang="en-US" dirty="0"/>
              <a:t> </a:t>
            </a:r>
            <a:r>
              <a:rPr lang="en-US" dirty="0" err="1"/>
              <a:t>lebih</a:t>
            </a:r>
            <a:r>
              <a:rPr lang="en-US" dirty="0"/>
              <a:t> </a:t>
            </a:r>
            <a:r>
              <a:rPr lang="en-US" dirty="0" err="1"/>
              <a:t>pendek</a:t>
            </a:r>
            <a:r>
              <a:rPr lang="en-US" dirty="0"/>
              <a:t> </a:t>
            </a:r>
            <a:r>
              <a:rPr lang="en-US" dirty="0" err="1"/>
              <a:t>dan</a:t>
            </a:r>
            <a:r>
              <a:rPr lang="en-US" dirty="0"/>
              <a:t> </a:t>
            </a:r>
            <a:r>
              <a:rPr lang="en-US" dirty="0" err="1"/>
              <a:t>tidak</a:t>
            </a:r>
            <a:r>
              <a:rPr lang="en-US" dirty="0"/>
              <a:t> </a:t>
            </a:r>
            <a:r>
              <a:rPr lang="en-US" dirty="0" err="1"/>
              <a:t>teratur</a:t>
            </a:r>
            <a:r>
              <a:rPr lang="en-US" dirty="0"/>
              <a:t> yang </a:t>
            </a:r>
            <a:r>
              <a:rPr lang="en-US" dirty="0" err="1"/>
              <a:t>disebabkan</a:t>
            </a:r>
            <a:r>
              <a:rPr lang="en-US" dirty="0"/>
              <a:t> </a:t>
            </a:r>
            <a:r>
              <a:rPr lang="en-US" dirty="0" err="1"/>
              <a:t>karena</a:t>
            </a:r>
            <a:r>
              <a:rPr lang="en-US" dirty="0"/>
              <a:t> </a:t>
            </a:r>
            <a:r>
              <a:rPr lang="en-US" dirty="0" err="1"/>
              <a:t>ketidak</a:t>
            </a:r>
            <a:r>
              <a:rPr lang="en-US" dirty="0"/>
              <a:t> </a:t>
            </a:r>
            <a:r>
              <a:rPr lang="en-US" dirty="0" err="1"/>
              <a:t>seimbangan</a:t>
            </a:r>
            <a:r>
              <a:rPr lang="en-US" dirty="0"/>
              <a:t> </a:t>
            </a:r>
            <a:r>
              <a:rPr lang="en-US" dirty="0" err="1"/>
              <a:t>antara</a:t>
            </a:r>
            <a:r>
              <a:rPr lang="en-US" dirty="0"/>
              <a:t> </a:t>
            </a:r>
            <a:r>
              <a:rPr lang="en-US" dirty="0" err="1"/>
              <a:t>reaksi</a:t>
            </a:r>
            <a:r>
              <a:rPr lang="en-US" dirty="0"/>
              <a:t> </a:t>
            </a:r>
            <a:r>
              <a:rPr lang="en-US" dirty="0" err="1"/>
              <a:t>pelarutan</a:t>
            </a:r>
            <a:r>
              <a:rPr lang="en-US" dirty="0"/>
              <a:t> </a:t>
            </a:r>
            <a:r>
              <a:rPr lang="en-US" dirty="0" err="1"/>
              <a:t>kimia</a:t>
            </a:r>
            <a:r>
              <a:rPr lang="en-US" dirty="0"/>
              <a:t>, </a:t>
            </a:r>
            <a:r>
              <a:rPr lang="en-US" dirty="0" err="1"/>
              <a:t>pelarutan</a:t>
            </a:r>
            <a:r>
              <a:rPr lang="en-US" dirty="0"/>
              <a:t> </a:t>
            </a:r>
            <a:r>
              <a:rPr lang="en-US" dirty="0" err="1"/>
              <a:t>karena</a:t>
            </a:r>
            <a:r>
              <a:rPr lang="en-US" dirty="0"/>
              <a:t> </a:t>
            </a:r>
            <a:r>
              <a:rPr lang="en-US" dirty="0" err="1"/>
              <a:t>medan</a:t>
            </a:r>
            <a:r>
              <a:rPr lang="en-US" dirty="0"/>
              <a:t> </a:t>
            </a:r>
            <a:r>
              <a:rPr lang="en-US" dirty="0" err="1"/>
              <a:t>listrik</a:t>
            </a:r>
            <a:r>
              <a:rPr lang="en-US" dirty="0"/>
              <a:t> (electric field dissolution) </a:t>
            </a:r>
            <a:r>
              <a:rPr lang="en-US" dirty="0" err="1"/>
              <a:t>dan</a:t>
            </a:r>
            <a:r>
              <a:rPr lang="en-US" dirty="0"/>
              <a:t> </a:t>
            </a:r>
            <a:r>
              <a:rPr lang="en-US" dirty="0" err="1"/>
              <a:t>oksidasi</a:t>
            </a:r>
            <a:r>
              <a:rPr lang="en-US" dirty="0"/>
              <a:t> </a:t>
            </a:r>
            <a:r>
              <a:rPr lang="en-US" dirty="0" err="1"/>
              <a:t>atau</a:t>
            </a:r>
            <a:r>
              <a:rPr lang="en-US" dirty="0"/>
              <a:t> </a:t>
            </a:r>
            <a:r>
              <a:rPr lang="en-US" dirty="0" err="1"/>
              <a:t>terjadinya</a:t>
            </a:r>
            <a:r>
              <a:rPr lang="en-US" dirty="0"/>
              <a:t> </a:t>
            </a:r>
            <a:r>
              <a:rPr lang="en-US" dirty="0" err="1"/>
              <a:t>polarisasi</a:t>
            </a:r>
            <a:r>
              <a:rPr lang="en-US" dirty="0"/>
              <a:t> </a:t>
            </a:r>
            <a:r>
              <a:rPr lang="en-US" dirty="0" err="1"/>
              <a:t>ikatan</a:t>
            </a:r>
            <a:r>
              <a:rPr lang="en-US" dirty="0"/>
              <a:t> </a:t>
            </a:r>
            <a:r>
              <a:rPr lang="en-US" dirty="0" err="1"/>
              <a:t>Ti</a:t>
            </a:r>
            <a:r>
              <a:rPr lang="en-US" dirty="0"/>
              <a:t>-O yang </a:t>
            </a:r>
            <a:r>
              <a:rPr lang="en-US" dirty="0" err="1"/>
              <a:t>menyebabkan</a:t>
            </a:r>
            <a:r>
              <a:rPr lang="en-US" dirty="0"/>
              <a:t> </a:t>
            </a:r>
            <a:r>
              <a:rPr lang="en-US" dirty="0" err="1"/>
              <a:t>struktur</a:t>
            </a:r>
            <a:r>
              <a:rPr lang="en-US" dirty="0"/>
              <a:t> tube yang </a:t>
            </a:r>
            <a:r>
              <a:rPr lang="en-US" dirty="0" err="1"/>
              <a:t>rusak</a:t>
            </a:r>
            <a:r>
              <a:rPr lang="en-US" dirty="0"/>
              <a:t>. </a:t>
            </a:r>
          </a:p>
          <a:p>
            <a:pPr marL="285750" indent="-285750">
              <a:buFont typeface="Wingdings" panose="05000000000000000000" pitchFamily="2" charset="2"/>
              <a:buChar char="Ø"/>
            </a:pPr>
            <a:r>
              <a:rPr lang="en-US" dirty="0" err="1"/>
              <a:t>Potensial</a:t>
            </a:r>
            <a:r>
              <a:rPr lang="en-US" dirty="0"/>
              <a:t> </a:t>
            </a:r>
            <a:r>
              <a:rPr lang="en-US" dirty="0" err="1"/>
              <a:t>anodisasi</a:t>
            </a:r>
            <a:r>
              <a:rPr lang="en-US" dirty="0"/>
              <a:t> yang optimal </a:t>
            </a:r>
            <a:r>
              <a:rPr lang="en-US" dirty="0" err="1"/>
              <a:t>diperoleh</a:t>
            </a:r>
            <a:r>
              <a:rPr lang="en-US" dirty="0"/>
              <a:t> </a:t>
            </a:r>
            <a:r>
              <a:rPr lang="en-US" dirty="0" err="1"/>
              <a:t>pada</a:t>
            </a:r>
            <a:r>
              <a:rPr lang="en-US" dirty="0"/>
              <a:t> </a:t>
            </a:r>
            <a:r>
              <a:rPr lang="en-US" dirty="0" err="1"/>
              <a:t>kondisi</a:t>
            </a:r>
            <a:r>
              <a:rPr lang="en-US" dirty="0"/>
              <a:t> 30 V </a:t>
            </a:r>
            <a:r>
              <a:rPr lang="en-US" dirty="0" err="1"/>
              <a:t>untuk</a:t>
            </a:r>
            <a:r>
              <a:rPr lang="en-US" dirty="0"/>
              <a:t> </a:t>
            </a:r>
            <a:r>
              <a:rPr lang="en-US" dirty="0" err="1"/>
              <a:t>anodisasi</a:t>
            </a:r>
            <a:r>
              <a:rPr lang="en-US" dirty="0"/>
              <a:t> </a:t>
            </a:r>
            <a:r>
              <a:rPr lang="en-US" dirty="0" err="1"/>
              <a:t>menggunakan</a:t>
            </a:r>
            <a:r>
              <a:rPr lang="en-US" dirty="0"/>
              <a:t> </a:t>
            </a:r>
            <a:r>
              <a:rPr lang="en-US" dirty="0" err="1"/>
              <a:t>larutan</a:t>
            </a:r>
            <a:r>
              <a:rPr lang="en-US" dirty="0"/>
              <a:t> </a:t>
            </a:r>
            <a:r>
              <a:rPr lang="en-US" dirty="0" err="1"/>
              <a:t>gliserol</a:t>
            </a:r>
            <a:r>
              <a:rPr lang="en-US" dirty="0"/>
              <a:t> (Lai C.W </a:t>
            </a:r>
            <a:r>
              <a:rPr lang="en-US" dirty="0" err="1"/>
              <a:t>dan</a:t>
            </a:r>
            <a:r>
              <a:rPr lang="en-US" dirty="0"/>
              <a:t> </a:t>
            </a:r>
            <a:r>
              <a:rPr lang="en-US" dirty="0" err="1"/>
              <a:t>Sreekantan</a:t>
            </a:r>
            <a:r>
              <a:rPr lang="en-US" dirty="0"/>
              <a:t> S., 2011; Yu Wang W. </a:t>
            </a:r>
            <a:r>
              <a:rPr lang="en-US" dirty="0" err="1"/>
              <a:t>dan</a:t>
            </a:r>
            <a:r>
              <a:rPr lang="en-US" dirty="0"/>
              <a:t> </a:t>
            </a:r>
            <a:r>
              <a:rPr lang="en-US" dirty="0" err="1"/>
              <a:t>Ruei</a:t>
            </a:r>
            <a:r>
              <a:rPr lang="en-US" dirty="0"/>
              <a:t> Chen B., 2013).</a:t>
            </a:r>
          </a:p>
        </p:txBody>
      </p:sp>
    </p:spTree>
    <p:extLst>
      <p:ext uri="{BB962C8B-B14F-4D97-AF65-F5344CB8AC3E}">
        <p14:creationId xmlns:p14="http://schemas.microsoft.com/office/powerpoint/2010/main" val="145701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152400"/>
            <a:ext cx="8991600" cy="2723823"/>
          </a:xfrm>
          <a:prstGeom prst="rect">
            <a:avLst/>
          </a:prstGeom>
        </p:spPr>
        <p:txBody>
          <a:bodyPr wrap="square">
            <a:spAutoFit/>
          </a:bodyPr>
          <a:lstStyle/>
          <a:p>
            <a:pPr algn="just">
              <a:lnSpc>
                <a:spcPct val="150000"/>
              </a:lnSpc>
              <a:spcBef>
                <a:spcPts val="1200"/>
              </a:spcBef>
            </a:pPr>
            <a:r>
              <a:rPr lang="id-ID"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id-ID" b="1" dirty="0">
                <a:solidFill>
                  <a:srgbClr val="0606EA"/>
                </a:solidFill>
                <a:latin typeface="Times New Roman" panose="02020603050405020304" pitchFamily="18" charset="0"/>
                <a:ea typeface="Times New Roman" panose="02020603050405020304" pitchFamily="18" charset="0"/>
                <a:cs typeface="Times New Roman" panose="02020603050405020304" pitchFamily="18" charset="0"/>
              </a:rPr>
              <a:t>Pengaruh pH</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id-ID" dirty="0">
                <a:latin typeface="Times New Roman" panose="02020603050405020304" pitchFamily="18" charset="0"/>
                <a:ea typeface="Times New Roman" panose="02020603050405020304" pitchFamily="18" charset="0"/>
              </a:rPr>
              <a:t>	Pada pH dibawah 1, tingginya laju desolusi dan laju pertumbuhan </a:t>
            </a:r>
            <a:r>
              <a:rPr lang="id-ID" i="1" dirty="0">
                <a:latin typeface="Times New Roman" panose="02020603050405020304" pitchFamily="18" charset="0"/>
                <a:ea typeface="Times New Roman" panose="02020603050405020304" pitchFamily="18" charset="0"/>
              </a:rPr>
              <a:t>nanotubes</a:t>
            </a:r>
            <a:r>
              <a:rPr lang="id-ID" dirty="0">
                <a:latin typeface="Times New Roman" panose="02020603050405020304" pitchFamily="18" charset="0"/>
                <a:ea typeface="Times New Roman" panose="02020603050405020304" pitchFamily="18" charset="0"/>
              </a:rPr>
              <a:t> dalam larutan elektrolit encer menghasilkan </a:t>
            </a:r>
            <a:r>
              <a:rPr lang="id-ID" i="1" dirty="0">
                <a:latin typeface="Times New Roman" panose="02020603050405020304" pitchFamily="18" charset="0"/>
                <a:ea typeface="Times New Roman" panose="02020603050405020304" pitchFamily="18" charset="0"/>
              </a:rPr>
              <a:t>nanotubes</a:t>
            </a:r>
            <a:r>
              <a:rPr lang="id-ID" dirty="0">
                <a:latin typeface="Times New Roman" panose="02020603050405020304" pitchFamily="18" charset="0"/>
                <a:ea typeface="Times New Roman" panose="02020603050405020304" pitchFamily="18" charset="0"/>
              </a:rPr>
              <a:t> yang pendek antara 500-600 nm (Roy et al., 2011) meskipun waktu anodisasinya lama (Gong et al., 2001). Pada pH netral akan dihasilkan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dengan panjang 2-4 μm karena desolusi kimia berkurang, sedangkan pada pH yang tinggi akan dihasilkan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yang pendek karena desolusi kimia yang rendah. Akan tetapi pada pH yang tinggi diperlukan waktu lama untuk pembentukan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karena kecepatan pertumbuhan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nya rendah.</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rPr>
              <a:t>3</a:t>
            </a:r>
            <a:r>
              <a:rPr lang="en-US" b="1" dirty="0">
                <a:solidFill>
                  <a:srgbClr val="0606EA"/>
                </a:solidFill>
                <a:latin typeface="Times New Roman" panose="02020603050405020304" pitchFamily="18" charset="0"/>
              </a:rPr>
              <a:t>. </a:t>
            </a:r>
            <a:r>
              <a:rPr lang="en-US" b="1" dirty="0" err="1">
                <a:solidFill>
                  <a:srgbClr val="0606EA"/>
                </a:solidFill>
                <a:latin typeface="Times New Roman" panose="02020603050405020304" pitchFamily="18" charset="0"/>
              </a:rPr>
              <a:t>Pengaruh</a:t>
            </a:r>
            <a:r>
              <a:rPr lang="en-US" b="1" dirty="0">
                <a:solidFill>
                  <a:srgbClr val="0606EA"/>
                </a:solidFill>
                <a:latin typeface="Times New Roman" panose="02020603050405020304" pitchFamily="18" charset="0"/>
              </a:rPr>
              <a:t> </a:t>
            </a:r>
            <a:r>
              <a:rPr lang="en-US" b="1" dirty="0" err="1">
                <a:solidFill>
                  <a:srgbClr val="0606EA"/>
                </a:solidFill>
                <a:latin typeface="Times New Roman" panose="02020603050405020304" pitchFamily="18" charset="0"/>
              </a:rPr>
              <a:t>waktu</a:t>
            </a:r>
            <a:r>
              <a:rPr lang="en-US" b="1" dirty="0">
                <a:solidFill>
                  <a:srgbClr val="0606EA"/>
                </a:solidFill>
                <a:latin typeface="Times New Roman" panose="02020603050405020304" pitchFamily="18" charset="0"/>
              </a:rPr>
              <a:t> </a:t>
            </a:r>
            <a:r>
              <a:rPr lang="en-US" b="1" dirty="0" err="1">
                <a:solidFill>
                  <a:srgbClr val="0606EA"/>
                </a:solidFill>
                <a:latin typeface="Times New Roman" panose="02020603050405020304" pitchFamily="18" charset="0"/>
              </a:rPr>
              <a:t>Anodisasi</a:t>
            </a:r>
            <a:r>
              <a:rPr lang="en-US" b="1" dirty="0">
                <a:solidFill>
                  <a:srgbClr val="0606EA"/>
                </a:solidFill>
                <a:latin typeface="Times New Roman" panose="02020603050405020304" pitchFamily="18" charset="0"/>
              </a:rPr>
              <a:t> </a:t>
            </a:r>
            <a:endParaRPr lang="en-US" b="1" dirty="0">
              <a:solidFill>
                <a:srgbClr val="0606EA"/>
              </a:solidFill>
            </a:endParaRPr>
          </a:p>
        </p:txBody>
      </p:sp>
      <p:sp>
        <p:nvSpPr>
          <p:cNvPr id="3" name="Rectangle 2"/>
          <p:cNvSpPr/>
          <p:nvPr/>
        </p:nvSpPr>
        <p:spPr>
          <a:xfrm>
            <a:off x="0" y="2571423"/>
            <a:ext cx="8873836" cy="646331"/>
          </a:xfrm>
          <a:prstGeom prst="rect">
            <a:avLst/>
          </a:prstGeom>
        </p:spPr>
        <p:txBody>
          <a:bodyPr wrap="square">
            <a:spAutoFit/>
          </a:bodyPr>
          <a:lstStyle/>
          <a:p>
            <a:r>
              <a:rPr lang="id-ID" dirty="0">
                <a:latin typeface="Times New Roman" panose="02020603050405020304" pitchFamily="18" charset="0"/>
                <a:ea typeface="Times New Roman" panose="02020603050405020304" pitchFamily="18" charset="0"/>
              </a:rPr>
              <a:t>Panjang </a:t>
            </a:r>
            <a:r>
              <a:rPr lang="id-ID" i="1" dirty="0">
                <a:latin typeface="Times New Roman" panose="02020603050405020304" pitchFamily="18" charset="0"/>
                <a:ea typeface="Times New Roman" panose="02020603050405020304" pitchFamily="18" charset="0"/>
              </a:rPr>
              <a:t>tube</a:t>
            </a:r>
            <a:r>
              <a:rPr lang="id-ID" dirty="0">
                <a:latin typeface="Times New Roman" panose="02020603050405020304" pitchFamily="18" charset="0"/>
                <a:ea typeface="Times New Roman" panose="02020603050405020304" pitchFamily="18" charset="0"/>
              </a:rPr>
              <a:t> dipengaruhi oleh waktu sampai pada kondisi tertentu kemudian panjang yang dihasilkan tidak bertambah</a:t>
            </a:r>
            <a:endParaRPr lang="en-US" dirty="0"/>
          </a:p>
        </p:txBody>
      </p:sp>
      <p:sp>
        <p:nvSpPr>
          <p:cNvPr id="4" name="Rectangle 3"/>
          <p:cNvSpPr/>
          <p:nvPr/>
        </p:nvSpPr>
        <p:spPr>
          <a:xfrm>
            <a:off x="34636" y="3048000"/>
            <a:ext cx="8839200" cy="1754326"/>
          </a:xfrm>
          <a:prstGeom prst="rect">
            <a:avLst/>
          </a:prstGeom>
        </p:spPr>
        <p:txBody>
          <a:bodyPr wrap="square">
            <a:spAutoFit/>
          </a:bodyPr>
          <a:lstStyle/>
          <a:p>
            <a:pPr indent="457200" algn="just">
              <a:lnSpc>
                <a:spcPct val="150000"/>
              </a:lnSpc>
              <a:spcBef>
                <a:spcPts val="1200"/>
              </a:spcBef>
            </a:pPr>
            <a:r>
              <a:rPr lang="id-ID" dirty="0">
                <a:latin typeface="Times New Roman" panose="02020603050405020304" pitchFamily="18" charset="0"/>
                <a:ea typeface="Times New Roman" panose="02020603050405020304" pitchFamily="18" charset="0"/>
                <a:cs typeface="Times New Roman" panose="02020603050405020304" pitchFamily="18" charset="0"/>
              </a:rPr>
              <a:t>Panjang TNTAs akan bertambah dengan semakin lamanya waktu anodisasi, namun akan turun secara drastis juga dengan semakin lamanya waktu anodisasi. Bahkan TNTAs yang terbentuk bisa tidak tegak lurus. Mulai kapan panjang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naik dan kemudian akan turun tergantung dari kondisi proses anodisasi</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ectangle 4"/>
          <p:cNvSpPr/>
          <p:nvPr/>
        </p:nvSpPr>
        <p:spPr>
          <a:xfrm>
            <a:off x="41562" y="4579665"/>
            <a:ext cx="8984673" cy="3000821"/>
          </a:xfrm>
          <a:prstGeom prst="rect">
            <a:avLst/>
          </a:prstGeom>
        </p:spPr>
        <p:txBody>
          <a:bodyPr wrap="square">
            <a:spAutoFit/>
          </a:bodyPr>
          <a:lstStyle/>
          <a:p>
            <a:pPr algn="just">
              <a:lnSpc>
                <a:spcPct val="150000"/>
              </a:lnSpc>
              <a:spcBef>
                <a:spcPts val="1200"/>
              </a:spcBef>
            </a:pPr>
            <a:r>
              <a:rPr lang="id-ID" dirty="0">
                <a:latin typeface="Times New Roman" panose="02020603050405020304" pitchFamily="18" charset="0"/>
                <a:ea typeface="Times New Roman" panose="02020603050405020304" pitchFamily="18" charset="0"/>
                <a:cs typeface="Times New Roman" panose="02020603050405020304" pitchFamily="18" charset="0"/>
              </a:rPr>
              <a:t>4. </a:t>
            </a:r>
            <a:r>
              <a:rPr lang="id-ID" b="1" dirty="0">
                <a:solidFill>
                  <a:srgbClr val="0606EA"/>
                </a:solidFill>
                <a:latin typeface="Times New Roman" panose="02020603050405020304" pitchFamily="18" charset="0"/>
                <a:ea typeface="Times New Roman" panose="02020603050405020304" pitchFamily="18" charset="0"/>
                <a:cs typeface="Times New Roman" panose="02020603050405020304" pitchFamily="18" charset="0"/>
              </a:rPr>
              <a:t>Pengaruh jenis dan konsentrasi larutan elektrolit (kadar air) </a:t>
            </a:r>
            <a:endParaRPr lang="en-US" sz="1600" b="1" dirty="0">
              <a:solidFill>
                <a:srgbClr val="0606EA"/>
              </a:solidFill>
              <a:latin typeface="Calibri" panose="020F0502020204030204" pitchFamily="34" charset="0"/>
              <a:ea typeface="Times New Roman" panose="02020603050405020304" pitchFamily="18" charset="0"/>
              <a:cs typeface="Times New Roman" panose="02020603050405020304" pitchFamily="18" charset="0"/>
            </a:endParaRPr>
          </a:p>
          <a:p>
            <a:r>
              <a:rPr lang="id-ID" dirty="0">
                <a:latin typeface="Times New Roman" panose="02020603050405020304" pitchFamily="18" charset="0"/>
                <a:ea typeface="Times New Roman" panose="02020603050405020304" pitchFamily="18" charset="0"/>
              </a:rPr>
              <a:t>	Pada larutan elektrolit berbasis organik (gliserol, etilen glikol) kekentalan akan mempengaruhi ukuran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 (Wang et al., 2008). Larutan elektrolit kental akan menghasilkan </a:t>
            </a:r>
            <a:r>
              <a:rPr lang="id-ID" i="1" dirty="0">
                <a:latin typeface="Times New Roman" panose="02020603050405020304" pitchFamily="18" charset="0"/>
                <a:ea typeface="Times New Roman" panose="02020603050405020304" pitchFamily="18" charset="0"/>
              </a:rPr>
              <a:t>nanotube</a:t>
            </a:r>
            <a:r>
              <a:rPr lang="en-US" i="1" dirty="0">
                <a:latin typeface="Times New Roman" panose="02020603050405020304" pitchFamily="18" charset="0"/>
                <a:ea typeface="Times New Roman" panose="02020603050405020304" pitchFamily="18" charset="0"/>
              </a:rPr>
              <a:t> </a:t>
            </a:r>
            <a:r>
              <a:rPr lang="id-ID" dirty="0">
                <a:latin typeface="Times New Roman" panose="02020603050405020304" pitchFamily="18" charset="0"/>
                <a:ea typeface="Times New Roman" panose="02020603050405020304" pitchFamily="18" charset="0"/>
              </a:rPr>
              <a:t>yang lebih panjang dan </a:t>
            </a:r>
            <a:r>
              <a:rPr lang="id-ID" i="1" dirty="0">
                <a:latin typeface="Times New Roman" panose="02020603050405020304" pitchFamily="18" charset="0"/>
                <a:ea typeface="Times New Roman" panose="02020603050405020304" pitchFamily="18" charset="0"/>
              </a:rPr>
              <a:t>smooth</a:t>
            </a:r>
            <a:r>
              <a:rPr lang="id-ID" dirty="0">
                <a:latin typeface="Times New Roman" panose="02020603050405020304" pitchFamily="18" charset="0"/>
                <a:ea typeface="Times New Roman" panose="02020603050405020304" pitchFamily="18" charset="0"/>
              </a:rPr>
              <a:t>(Macak, J.M. dan Schumuki, P., 2006). Untuk larutan elektrolit yang kental bila kadar airnya terlalu kecil, maka ion H</a:t>
            </a:r>
            <a:r>
              <a:rPr lang="id-ID" baseline="30000" dirty="0">
                <a:latin typeface="Times New Roman" panose="02020603050405020304" pitchFamily="18" charset="0"/>
                <a:ea typeface="Times New Roman" panose="02020603050405020304" pitchFamily="18" charset="0"/>
              </a:rPr>
              <a:t>+ </a:t>
            </a:r>
            <a:r>
              <a:rPr lang="id-ID" dirty="0">
                <a:latin typeface="Times New Roman" panose="02020603050405020304" pitchFamily="18" charset="0"/>
                <a:ea typeface="Times New Roman" panose="02020603050405020304" pitchFamily="18" charset="0"/>
              </a:rPr>
              <a:t>yang digunakan untuk pembentukan TNTAs berkurang sehingga struktur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 tidak terbentuk. Disamping itu, mobilitas ion-ion dalam larutan menjadi terhambat sehingga reaksi pembentukan TNTAs menjadi berkurang dan hal ini akan menghasilkan </a:t>
            </a:r>
            <a:r>
              <a:rPr lang="id-ID" i="1" dirty="0">
                <a:latin typeface="Times New Roman" panose="02020603050405020304" pitchFamily="18" charset="0"/>
                <a:ea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rPr>
              <a:t>yang pendek dan diameter yang kecil.</a:t>
            </a:r>
            <a:r>
              <a:rPr lang="id-ID" dirty="0"/>
              <a:t> Dan sebaliknya apabila kadar air terlalu tinggi maka kecepatan kecepatan pelarutan TNTAs menjadi besar sehingga </a:t>
            </a:r>
            <a:r>
              <a:rPr lang="id-ID" i="1" dirty="0"/>
              <a:t>tube </a:t>
            </a:r>
            <a:r>
              <a:rPr lang="id-ID" dirty="0"/>
              <a:t>yang terbentuk menjadi rusak. </a:t>
            </a:r>
            <a:endParaRPr lang="en-US" dirty="0"/>
          </a:p>
        </p:txBody>
      </p:sp>
    </p:spTree>
    <p:extLst>
      <p:ext uri="{BB962C8B-B14F-4D97-AF65-F5344CB8AC3E}">
        <p14:creationId xmlns:p14="http://schemas.microsoft.com/office/powerpoint/2010/main" val="389947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839200" cy="4247317"/>
          </a:xfrm>
          <a:prstGeom prst="rect">
            <a:avLst/>
          </a:prstGeom>
        </p:spPr>
        <p:txBody>
          <a:bodyPr wrap="square">
            <a:spAutoFit/>
          </a:bodyPr>
          <a:lstStyle/>
          <a:p>
            <a:pPr indent="457200" algn="just">
              <a:lnSpc>
                <a:spcPct val="150000"/>
              </a:lnSpc>
            </a:pPr>
            <a:r>
              <a:rPr lang="id-ID" dirty="0">
                <a:latin typeface="Times New Roman" panose="02020603050405020304" pitchFamily="18" charset="0"/>
                <a:ea typeface="Times New Roman" panose="02020603050405020304" pitchFamily="18" charset="0"/>
                <a:cs typeface="Times New Roman" panose="02020603050405020304" pitchFamily="18" charset="0"/>
              </a:rPr>
              <a:t>Kadar air mempengaruhi kecepatan pembentukan TiO</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dan kecepatan desolusi kimia. Berdasarkan reaksi desolusi kimia, [TiF</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id-ID" dirty="0">
                <a:latin typeface="Times New Roman" panose="02020603050405020304" pitchFamily="18" charset="0"/>
                <a:ea typeface="Times New Roman" panose="02020603050405020304" pitchFamily="18" charset="0"/>
                <a:cs typeface="Times New Roman" panose="02020603050405020304" pitchFamily="18" charset="0"/>
              </a:rPr>
              <a:t>]</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yang terbentuk sangat larut dalam air sehingga apabila kadar air rendah maka desolusi kimia menjadi kecil. Dengan kata lain, kadar air mempunyai 2 efek yaitu dibutuhkan pada pembentukan oksida pada dasar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dan dapat mempercepat desolusi dari lapisan </a:t>
            </a:r>
            <a:r>
              <a:rPr lang="id-ID" i="1" dirty="0">
                <a:latin typeface="Times New Roman" panose="02020603050405020304" pitchFamily="18" charset="0"/>
                <a:ea typeface="Times New Roman" panose="02020603050405020304" pitchFamily="18" charset="0"/>
                <a:cs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cs typeface="Times New Roman" panose="02020603050405020304" pitchFamily="18" charset="0"/>
              </a:rPr>
              <a:t> Efek yang lain adalah kadar air yang rendah (larutan kental) akan menghasilkan dinding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yang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smooth</a:t>
            </a:r>
            <a:r>
              <a:rPr lang="id-ID" dirty="0">
                <a:latin typeface="Times New Roman" panose="02020603050405020304" pitchFamily="18" charset="0"/>
                <a:ea typeface="Times New Roman" panose="02020603050405020304" pitchFamily="18" charset="0"/>
                <a:cs typeface="Times New Roman" panose="02020603050405020304" pitchFamily="18" charset="0"/>
              </a:rPr>
              <a:t>/halus, sedangkan kadar air yang tinggi menyebabkan dinding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menjadi </a:t>
            </a:r>
            <a:r>
              <a:rPr lang="id-ID" i="1" dirty="0">
                <a:latin typeface="Times New Roman" panose="02020603050405020304" pitchFamily="18" charset="0"/>
                <a:ea typeface="Times New Roman" panose="02020603050405020304" pitchFamily="18" charset="0"/>
                <a:cs typeface="Times New Roman" panose="02020603050405020304" pitchFamily="18" charset="0"/>
              </a:rPr>
              <a:t>ripple</a:t>
            </a:r>
            <a:r>
              <a:rPr lang="id-ID" dirty="0">
                <a:latin typeface="Times New Roman" panose="02020603050405020304" pitchFamily="18" charset="0"/>
                <a:ea typeface="Times New Roman" panose="02020603050405020304" pitchFamily="18" charset="0"/>
                <a:cs typeface="Times New Roman" panose="02020603050405020304" pitchFamily="18" charset="0"/>
              </a:rPr>
              <a:t>/tidak rata. Hal ini disebabkan pada kadar air yang tinggi, kecepatan desolusi kimia pada dinding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lebih besar dari kecepatan terbentuknya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pada substrat Ti sehingga dinding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tube</a:t>
            </a:r>
            <a:r>
              <a:rPr lang="id-ID" dirty="0">
                <a:latin typeface="Times New Roman" panose="02020603050405020304" pitchFamily="18" charset="0"/>
                <a:ea typeface="Times New Roman" panose="02020603050405020304" pitchFamily="18" charset="0"/>
                <a:cs typeface="Times New Roman" panose="02020603050405020304" pitchFamily="18" charset="0"/>
              </a:rPr>
              <a:t> yang tidak  rata merupakan desolusi yang terus menerus (Roy et al., 2011).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81000" y="4495800"/>
            <a:ext cx="8305800" cy="1815882"/>
          </a:xfrm>
          <a:prstGeom prst="rect">
            <a:avLst/>
          </a:prstGeom>
        </p:spPr>
        <p:txBody>
          <a:bodyPr wrap="square">
            <a:spAutoFit/>
          </a:bodyPr>
          <a:lstStyle/>
          <a:p>
            <a:r>
              <a:rPr lang="id-ID" sz="2800" b="1" dirty="0">
                <a:solidFill>
                  <a:srgbClr val="0606EA"/>
                </a:solidFill>
                <a:latin typeface="Times New Roman" panose="02020603050405020304" pitchFamily="18" charset="0"/>
                <a:ea typeface="Times New Roman" panose="02020603050405020304" pitchFamily="18" charset="0"/>
              </a:rPr>
              <a:t>Reaksi pembentukan </a:t>
            </a:r>
            <a:r>
              <a:rPr lang="id-ID" sz="2800" b="1" i="1" dirty="0">
                <a:solidFill>
                  <a:srgbClr val="0606EA"/>
                </a:solidFill>
                <a:latin typeface="Times New Roman" panose="02020603050405020304" pitchFamily="18" charset="0"/>
                <a:ea typeface="Times New Roman" panose="02020603050405020304" pitchFamily="18" charset="0"/>
              </a:rPr>
              <a:t>tube</a:t>
            </a:r>
            <a:r>
              <a:rPr lang="id-ID" sz="2800" b="1" dirty="0">
                <a:solidFill>
                  <a:srgbClr val="0606EA"/>
                </a:solidFill>
                <a:latin typeface="Times New Roman" panose="02020603050405020304" pitchFamily="18" charset="0"/>
                <a:ea typeface="Times New Roman" panose="02020603050405020304" pitchFamily="18" charset="0"/>
              </a:rPr>
              <a:t> merupakan reaksi bersaing antara pertumbuhan panjang karena pelarutan kimia pada bagian bawah </a:t>
            </a:r>
            <a:r>
              <a:rPr lang="id-ID" sz="2800" b="1" i="1" dirty="0">
                <a:solidFill>
                  <a:srgbClr val="0606EA"/>
                </a:solidFill>
                <a:latin typeface="Times New Roman" panose="02020603050405020304" pitchFamily="18" charset="0"/>
                <a:ea typeface="Times New Roman" panose="02020603050405020304" pitchFamily="18" charset="0"/>
              </a:rPr>
              <a:t>tube</a:t>
            </a:r>
            <a:r>
              <a:rPr lang="id-ID" sz="2800" b="1" dirty="0">
                <a:solidFill>
                  <a:srgbClr val="0606EA"/>
                </a:solidFill>
                <a:latin typeface="Times New Roman" panose="02020603050405020304" pitchFamily="18" charset="0"/>
                <a:ea typeface="Times New Roman" panose="02020603050405020304" pitchFamily="18" charset="0"/>
              </a:rPr>
              <a:t>dan pada permukaan atas </a:t>
            </a:r>
            <a:r>
              <a:rPr lang="id-ID" sz="2800" b="1" i="1" dirty="0">
                <a:solidFill>
                  <a:srgbClr val="0606EA"/>
                </a:solidFill>
                <a:latin typeface="Times New Roman" panose="02020603050405020304" pitchFamily="18" charset="0"/>
                <a:ea typeface="Times New Roman" panose="02020603050405020304" pitchFamily="18" charset="0"/>
              </a:rPr>
              <a:t>tube</a:t>
            </a:r>
            <a:r>
              <a:rPr lang="id-ID" i="1" dirty="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255352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839200" cy="7945765"/>
          </a:xfrm>
          <a:prstGeom prst="rect">
            <a:avLst/>
          </a:prstGeom>
        </p:spPr>
        <p:txBody>
          <a:bodyPr wrap="square">
            <a:spAutoFit/>
          </a:bodyPr>
          <a:lstStyle/>
          <a:p>
            <a:pPr algn="just">
              <a:lnSpc>
                <a:spcPct val="150000"/>
              </a:lnSpc>
            </a:pPr>
            <a:r>
              <a:rPr lang="id-ID" dirty="0">
                <a:latin typeface="Times New Roman" panose="02020603050405020304" pitchFamily="18" charset="0"/>
                <a:ea typeface="Times New Roman" panose="02020603050405020304" pitchFamily="18" charset="0"/>
                <a:cs typeface="Times New Roman" panose="02020603050405020304" pitchFamily="18" charset="0"/>
              </a:rPr>
              <a:t>5</a:t>
            </a:r>
            <a:r>
              <a:rPr lang="id-ID" b="1" dirty="0">
                <a:solidFill>
                  <a:srgbClr val="0606EA"/>
                </a:solidFill>
                <a:latin typeface="Times New Roman" panose="02020603050405020304" pitchFamily="18" charset="0"/>
                <a:ea typeface="Times New Roman" panose="02020603050405020304" pitchFamily="18" charset="0"/>
                <a:cs typeface="Times New Roman" panose="02020603050405020304" pitchFamily="18" charset="0"/>
              </a:rPr>
              <a:t>. Pengaruh konsentrasi ion Flor (F</a:t>
            </a:r>
            <a:r>
              <a:rPr lang="id-ID" b="1" baseline="30000" dirty="0">
                <a:solidFill>
                  <a:srgbClr val="0606EA"/>
                </a:solidFill>
                <a:latin typeface="Times New Roman" panose="02020603050405020304" pitchFamily="18" charset="0"/>
                <a:ea typeface="Times New Roman" panose="02020603050405020304" pitchFamily="18" charset="0"/>
                <a:cs typeface="Times New Roman" panose="02020603050405020304" pitchFamily="18" charset="0"/>
              </a:rPr>
              <a:t>-</a:t>
            </a:r>
            <a:r>
              <a:rPr lang="id-ID" b="1" dirty="0">
                <a:solidFill>
                  <a:srgbClr val="0606EA"/>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solidFill>
                <a:srgbClr val="0606EA"/>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Pada konsentrasi ion flor yang cukup (0,1-1% berat), kompetisi pembentukan lapisan oksida dan desolusi kimia terjadi sehingga pembentukan </a:t>
            </a:r>
            <a:r>
              <a:rPr lang="id-ID" i="1" dirty="0">
                <a:latin typeface="Times New Roman" panose="02020603050405020304" pitchFamily="18" charset="0"/>
                <a:ea typeface="Times New Roman" panose="02020603050405020304" pitchFamily="18" charset="0"/>
                <a:cs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cs typeface="Times New Roman" panose="02020603050405020304" pitchFamily="18" charset="0"/>
              </a:rPr>
              <a:t>bisa diamati (Roy et al., 2011). Jika konsentrasi ion flor rendah (&lt; 0,05 % berat) hanya lapisan oksida yang terbentuk, dan apabila konsentrasi ion flor tinggi (&gt; 1 % berat), tidak ada lapisan oksida terbentuk karena karena semua Ti</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id-ID" dirty="0">
                <a:latin typeface="Times New Roman" panose="02020603050405020304" pitchFamily="18" charset="0"/>
                <a:ea typeface="Times New Roman" panose="02020603050405020304" pitchFamily="18" charset="0"/>
                <a:cs typeface="Times New Roman" panose="02020603050405020304" pitchFamily="18" charset="0"/>
              </a:rPr>
              <a:t>yang terbentuk secara cepat akan bereaksi dengan ion flor yang berlebih membentuk [TiF</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id-ID" dirty="0">
                <a:latin typeface="Times New Roman" panose="02020603050405020304" pitchFamily="18" charset="0"/>
                <a:ea typeface="Times New Roman" panose="02020603050405020304" pitchFamily="18" charset="0"/>
                <a:cs typeface="Times New Roman" panose="02020603050405020304" pitchFamily="18" charset="0"/>
              </a:rPr>
              <a:t>]</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yang larut. Dengan demikian, panjang </a:t>
            </a:r>
            <a:r>
              <a:rPr lang="id-ID" i="1" dirty="0">
                <a:latin typeface="Times New Roman" panose="02020603050405020304" pitchFamily="18" charset="0"/>
                <a:ea typeface="Times New Roman" panose="02020603050405020304" pitchFamily="18" charset="0"/>
                <a:cs typeface="Times New Roman" panose="02020603050405020304" pitchFamily="18" charset="0"/>
              </a:rPr>
              <a:t>nanotube</a:t>
            </a:r>
            <a:r>
              <a:rPr lang="id-ID" dirty="0">
                <a:latin typeface="Times New Roman" panose="02020603050405020304" pitchFamily="18" charset="0"/>
                <a:ea typeface="Times New Roman" panose="02020603050405020304" pitchFamily="18" charset="0"/>
                <a:cs typeface="Times New Roman" panose="02020603050405020304" pitchFamily="18" charset="0"/>
              </a:rPr>
              <a:t>berbanding lurus dengan konsentrasi ion flor dalam larutan elektrolit.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id-ID" dirty="0"/>
              <a:t>6. </a:t>
            </a:r>
            <a:r>
              <a:rPr lang="id-ID" b="1" dirty="0">
                <a:solidFill>
                  <a:srgbClr val="0606EA"/>
                </a:solidFill>
              </a:rPr>
              <a:t>Pengaruh jenis pengadukan </a:t>
            </a:r>
            <a:endParaRPr lang="en-US" b="1" dirty="0">
              <a:solidFill>
                <a:srgbClr val="0606EA"/>
              </a:solidFill>
            </a:endParaRPr>
          </a:p>
          <a:p>
            <a:r>
              <a:rPr lang="id-ID" dirty="0"/>
              <a:t>	Proses pengadukan dengan bantuan ultrasonik akan meningkatkan transfer masa melalui permukaan </a:t>
            </a:r>
            <a:r>
              <a:rPr lang="id-ID" i="1" dirty="0"/>
              <a:t>nanotube</a:t>
            </a:r>
            <a:r>
              <a:rPr lang="id-ID" dirty="0"/>
              <a:t>(meningkatkan mobilitas dari ion dalam larutan elektrolit) sehingga akan meningkatkan kecepatan pembentukan </a:t>
            </a:r>
            <a:r>
              <a:rPr lang="id-ID" i="1" dirty="0"/>
              <a:t>nanotube</a:t>
            </a:r>
            <a:r>
              <a:rPr lang="id-ID" dirty="0"/>
              <a:t>. </a:t>
            </a:r>
            <a:r>
              <a:rPr lang="id-ID" i="1" dirty="0"/>
              <a:t>Nanotube</a:t>
            </a:r>
            <a:r>
              <a:rPr lang="id-ID" dirty="0"/>
              <a:t>yangdihasilkan lebih bagus melalui pengadukan ultrasonik karena transfer masa dalam proses tersebut seragam. </a:t>
            </a:r>
            <a:endParaRPr lang="en-US" dirty="0"/>
          </a:p>
          <a:p>
            <a:r>
              <a:rPr lang="id-ID" dirty="0"/>
              <a:t>7</a:t>
            </a:r>
            <a:r>
              <a:rPr lang="id-ID" dirty="0">
                <a:solidFill>
                  <a:srgbClr val="FF0000"/>
                </a:solidFill>
              </a:rPr>
              <a:t>. </a:t>
            </a:r>
            <a:r>
              <a:rPr lang="id-ID" b="1" dirty="0">
                <a:solidFill>
                  <a:srgbClr val="0606EA"/>
                </a:solidFill>
              </a:rPr>
              <a:t>Pengaruh suhu</a:t>
            </a:r>
            <a:endParaRPr lang="en-US" b="1" dirty="0">
              <a:solidFill>
                <a:srgbClr val="0606EA"/>
              </a:solidFill>
            </a:endParaRPr>
          </a:p>
          <a:p>
            <a:r>
              <a:rPr lang="id-ID" dirty="0"/>
              <a:t>	Anodisasi dengan larutan elektrolit encer pada suhu rentang 0-25</a:t>
            </a:r>
            <a:r>
              <a:rPr lang="id-ID" baseline="30000" dirty="0"/>
              <a:t>o</a:t>
            </a:r>
            <a:r>
              <a:rPr lang="id-ID" dirty="0"/>
              <a:t>C tidak begitu berpengaruh terhadap morfologi </a:t>
            </a:r>
            <a:r>
              <a:rPr lang="id-ID" i="1" dirty="0"/>
              <a:t>nanotube</a:t>
            </a:r>
            <a:r>
              <a:rPr lang="id-ID" dirty="0"/>
              <a:t>, tetapi pada suhu yang lebih tinggi pembentukan </a:t>
            </a:r>
            <a:r>
              <a:rPr lang="id-ID" i="1" dirty="0"/>
              <a:t>nanotube</a:t>
            </a:r>
            <a:r>
              <a:rPr lang="id-ID" dirty="0"/>
              <a:t>akan semakin cepat. Sedangkan pada larutan elektrolit kental, pada suhu rendah akan dihasilkan diameter </a:t>
            </a:r>
            <a:r>
              <a:rPr lang="id-ID" i="1" dirty="0"/>
              <a:t>nanotube</a:t>
            </a:r>
            <a:r>
              <a:rPr lang="id-ID" dirty="0"/>
              <a:t>yang kecil karena pada suhu rendah pergerakan ion ion dalam larutan tertekan sehingga pembentukan TiO</a:t>
            </a:r>
            <a:r>
              <a:rPr lang="id-ID" baseline="-25000" dirty="0"/>
              <a:t>2</a:t>
            </a:r>
            <a:r>
              <a:rPr lang="id-ID" dirty="0"/>
              <a:t> menjadi rendah dan menghasilkan diameter yang rendah juga (Wang J.dan Lin Z. 2009). Suhu anodisasi mempengaruhi kekentalan larutan elektrolit gliserol (kecepatan difusi ion) berdasarkan hukum Stoke-Einstein (Chen et al. 2010</a:t>
            </a:r>
            <a:r>
              <a:rPr lang="id-ID" baseline="30000" dirty="0"/>
              <a:t>a</a:t>
            </a:r>
            <a:r>
              <a:rPr lang="id-ID" dirty="0"/>
              <a:t>).</a:t>
            </a:r>
            <a:endParaRPr lang="en-US" dirty="0"/>
          </a:p>
          <a:p>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02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7505700" cy="457200"/>
          </a:xfrm>
        </p:spPr>
        <p:txBody>
          <a:bodyPr>
            <a:normAutofit fontScale="90000"/>
          </a:bodyPr>
          <a:lstStyle/>
          <a:p>
            <a:pPr>
              <a:defRPr/>
            </a:pPr>
            <a:r>
              <a:rPr lang="en-US" sz="3600" dirty="0">
                <a:solidFill>
                  <a:srgbClr val="0070C0"/>
                </a:solidFill>
                <a:latin typeface="Berlin Sans FB" pitchFamily="34" charset="0"/>
              </a:rPr>
              <a:t>Strategi </a:t>
            </a:r>
            <a:r>
              <a:rPr lang="en-US" sz="3600" dirty="0" err="1">
                <a:solidFill>
                  <a:srgbClr val="0070C0"/>
                </a:solidFill>
                <a:latin typeface="Berlin Sans FB" pitchFamily="34" charset="0"/>
              </a:rPr>
              <a:t>Peningkatan</a:t>
            </a:r>
            <a:r>
              <a:rPr lang="en-US" sz="3600" dirty="0">
                <a:solidFill>
                  <a:srgbClr val="0070C0"/>
                </a:solidFill>
                <a:latin typeface="Berlin Sans FB" pitchFamily="34" charset="0"/>
              </a:rPr>
              <a:t> </a:t>
            </a:r>
            <a:r>
              <a:rPr lang="en-US" sz="3600" dirty="0" err="1">
                <a:solidFill>
                  <a:srgbClr val="0070C0"/>
                </a:solidFill>
                <a:latin typeface="Berlin Sans FB" pitchFamily="34" charset="0"/>
              </a:rPr>
              <a:t>Efisiensi</a:t>
            </a:r>
            <a:r>
              <a:rPr lang="en-US" sz="3600" dirty="0">
                <a:solidFill>
                  <a:srgbClr val="0070C0"/>
                </a:solidFill>
                <a:latin typeface="Berlin Sans FB" pitchFamily="34" charset="0"/>
              </a:rPr>
              <a:t> </a:t>
            </a:r>
            <a:r>
              <a:rPr lang="en-US" sz="3600" dirty="0" err="1">
                <a:solidFill>
                  <a:srgbClr val="0070C0"/>
                </a:solidFill>
                <a:latin typeface="Berlin Sans FB" pitchFamily="34" charset="0"/>
              </a:rPr>
              <a:t>Aplikasi</a:t>
            </a:r>
            <a:r>
              <a:rPr lang="en-US" sz="3600" dirty="0">
                <a:solidFill>
                  <a:srgbClr val="0070C0"/>
                </a:solidFill>
                <a:latin typeface="Berlin Sans FB" pitchFamily="34" charset="0"/>
              </a:rPr>
              <a:t> TiO2</a:t>
            </a:r>
            <a:endParaRPr lang="id-ID" sz="3600" dirty="0">
              <a:solidFill>
                <a:srgbClr val="0070C0"/>
              </a:solidFill>
              <a:latin typeface="Berlin Sans FB" pitchFamily="34" charset="0"/>
            </a:endParaRPr>
          </a:p>
        </p:txBody>
      </p:sp>
      <p:sp>
        <p:nvSpPr>
          <p:cNvPr id="4" name="Content Placeholder 2"/>
          <p:cNvSpPr txBox="1">
            <a:spLocks/>
          </p:cNvSpPr>
          <p:nvPr/>
        </p:nvSpPr>
        <p:spPr bwMode="auto">
          <a:xfrm>
            <a:off x="0" y="609600"/>
            <a:ext cx="8915400" cy="6248400"/>
          </a:xfrm>
          <a:prstGeom prst="rect">
            <a:avLst/>
          </a:prstGeom>
          <a:solidFill>
            <a:srgbClr val="9966FF"/>
          </a:solid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n-US" sz="2000" kern="0" dirty="0">
                <a:solidFill>
                  <a:srgbClr val="7030A0"/>
                </a:solidFill>
                <a:latin typeface="Berlin Sans FB" pitchFamily="34" charset="0"/>
                <a:cs typeface="Arial" pitchFamily="34" charset="0"/>
              </a:rPr>
              <a:t>1.TiO2 </a:t>
            </a:r>
            <a:r>
              <a:rPr lang="en-US" sz="2000" kern="0" dirty="0" err="1">
                <a:solidFill>
                  <a:srgbClr val="7030A0"/>
                </a:solidFill>
                <a:latin typeface="Berlin Sans FB" pitchFamily="34" charset="0"/>
                <a:cs typeface="Arial" pitchFamily="34" charset="0"/>
              </a:rPr>
              <a:t>perlu</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disintesis</a:t>
            </a:r>
            <a:r>
              <a:rPr lang="en-US" sz="2000" kern="0" dirty="0">
                <a:solidFill>
                  <a:srgbClr val="7030A0"/>
                </a:solidFill>
                <a:latin typeface="Berlin Sans FB" pitchFamily="34" charset="0"/>
                <a:cs typeface="Arial" pitchFamily="34" charset="0"/>
              </a:rPr>
              <a:t> agar </a:t>
            </a:r>
            <a:r>
              <a:rPr lang="en-US" sz="2000" kern="0" dirty="0" err="1">
                <a:solidFill>
                  <a:srgbClr val="7030A0"/>
                </a:solidFill>
                <a:latin typeface="Berlin Sans FB" pitchFamily="34" charset="0"/>
                <a:cs typeface="Arial" pitchFamily="34" charset="0"/>
              </a:rPr>
              <a:t>menghasilkan</a:t>
            </a:r>
            <a:r>
              <a:rPr lang="en-US" sz="2000" kern="0" dirty="0">
                <a:solidFill>
                  <a:srgbClr val="7030A0"/>
                </a:solidFill>
                <a:latin typeface="Berlin Sans FB" pitchFamily="34" charset="0"/>
                <a:cs typeface="Arial" pitchFamily="34" charset="0"/>
              </a:rPr>
              <a:t> TiO2 yang </a:t>
            </a:r>
            <a:r>
              <a:rPr lang="en-US" sz="2000" kern="0" dirty="0" err="1">
                <a:solidFill>
                  <a:srgbClr val="7030A0"/>
                </a:solidFill>
                <a:latin typeface="Berlin Sans FB" pitchFamily="34" charset="0"/>
                <a:cs typeface="Arial" pitchFamily="34" charset="0"/>
              </a:rPr>
              <a:t>bermorfologi</a:t>
            </a:r>
            <a:r>
              <a:rPr lang="en-US" sz="2000" kern="0" dirty="0">
                <a:solidFill>
                  <a:srgbClr val="7030A0"/>
                </a:solidFill>
                <a:latin typeface="Berlin Sans FB" pitchFamily="34" charset="0"/>
                <a:cs typeface="Arial" pitchFamily="34" charset="0"/>
              </a:rPr>
              <a:t> </a:t>
            </a:r>
            <a:r>
              <a:rPr lang="en-US" sz="2000" i="1" kern="0" dirty="0" err="1">
                <a:solidFill>
                  <a:srgbClr val="7030A0"/>
                </a:solidFill>
                <a:latin typeface="Berlin Sans FB" pitchFamily="34" charset="0"/>
                <a:cs typeface="Arial" pitchFamily="34" charset="0"/>
              </a:rPr>
              <a:t>nanotube</a:t>
            </a:r>
            <a:r>
              <a:rPr lang="en-US" sz="2000" i="1" kern="0" dirty="0">
                <a:solidFill>
                  <a:srgbClr val="7030A0"/>
                </a:solidFill>
                <a:latin typeface="Berlin Sans FB" pitchFamily="34" charset="0"/>
                <a:cs typeface="Arial" pitchFamily="34" charset="0"/>
              </a:rPr>
              <a:t> array (TNTAs) </a:t>
            </a:r>
            <a:r>
              <a:rPr lang="en-US" sz="2000" kern="0" dirty="0">
                <a:solidFill>
                  <a:srgbClr val="7030A0"/>
                </a:solidFill>
                <a:latin typeface="Berlin Sans FB" pitchFamily="34" charset="0"/>
                <a:cs typeface="Arial" pitchFamily="34" charset="0"/>
              </a:rPr>
              <a:t>yang </a:t>
            </a:r>
            <a:r>
              <a:rPr lang="en-US" sz="2000" kern="0" dirty="0" err="1">
                <a:solidFill>
                  <a:srgbClr val="7030A0"/>
                </a:solidFill>
                <a:latin typeface="Berlin Sans FB" pitchFamily="34" charset="0"/>
                <a:cs typeface="Arial" pitchFamily="34" charset="0"/>
              </a:rPr>
              <a:t>rapi</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dan</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teratur</a:t>
            </a:r>
            <a:r>
              <a:rPr lang="en-US" sz="2000" kern="0" dirty="0">
                <a:solidFill>
                  <a:srgbClr val="7030A0"/>
                </a:solidFill>
                <a:latin typeface="Berlin Sans FB" pitchFamily="34" charset="0"/>
                <a:cs typeface="Arial" pitchFamily="34" charset="0"/>
              </a:rPr>
              <a:t> agar </a:t>
            </a:r>
            <a:r>
              <a:rPr lang="en-US" sz="2000" kern="0" dirty="0" err="1">
                <a:solidFill>
                  <a:srgbClr val="7030A0"/>
                </a:solidFill>
                <a:latin typeface="Berlin Sans FB" pitchFamily="34" charset="0"/>
                <a:cs typeface="Arial" pitchFamily="34" charset="0"/>
              </a:rPr>
              <a:t>penyerapan</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foton</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menjadi</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efektif</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dan</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rekombinasi</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bisa</a:t>
            </a:r>
            <a:r>
              <a:rPr lang="en-US" sz="2000" kern="0" dirty="0">
                <a:solidFill>
                  <a:srgbClr val="7030A0"/>
                </a:solidFill>
                <a:latin typeface="Berlin Sans FB" pitchFamily="34" charset="0"/>
                <a:cs typeface="Arial" pitchFamily="34" charset="0"/>
              </a:rPr>
              <a:t> </a:t>
            </a:r>
            <a:r>
              <a:rPr lang="en-US" sz="2000" kern="0" dirty="0" err="1">
                <a:solidFill>
                  <a:srgbClr val="7030A0"/>
                </a:solidFill>
                <a:latin typeface="Berlin Sans FB" pitchFamily="34" charset="0"/>
                <a:cs typeface="Arial" pitchFamily="34" charset="0"/>
              </a:rPr>
              <a:t>dikurangi</a:t>
            </a:r>
            <a:r>
              <a:rPr lang="en-US" sz="2000" kern="0" dirty="0">
                <a:solidFill>
                  <a:srgbClr val="7030A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Untuk</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itu</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seberapa</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jauh</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pengaruh</a:t>
            </a:r>
            <a:r>
              <a:rPr lang="en-US" sz="2000" kern="0" dirty="0">
                <a:solidFill>
                  <a:srgbClr val="002060"/>
                </a:solidFill>
                <a:latin typeface="Berlin Sans FB" pitchFamily="34" charset="0"/>
                <a:cs typeface="Arial" pitchFamily="34" charset="0"/>
              </a:rPr>
              <a:t> </a:t>
            </a:r>
            <a:r>
              <a:rPr lang="en-US" sz="2000" i="1" kern="0" dirty="0" err="1">
                <a:solidFill>
                  <a:srgbClr val="002060"/>
                </a:solidFill>
                <a:latin typeface="Berlin Sans FB" pitchFamily="34" charset="0"/>
                <a:cs typeface="Arial" pitchFamily="34" charset="0"/>
              </a:rPr>
              <a:t>k</a:t>
            </a:r>
            <a:r>
              <a:rPr lang="en-US" sz="2000" kern="0" dirty="0" err="1">
                <a:solidFill>
                  <a:srgbClr val="002060"/>
                </a:solidFill>
                <a:latin typeface="Berlin Sans FB" pitchFamily="34" charset="0"/>
                <a:cs typeface="Arial" pitchFamily="34" charset="0"/>
              </a:rPr>
              <a:t>adar</a:t>
            </a:r>
            <a:r>
              <a:rPr lang="en-US" sz="2000" kern="0" dirty="0">
                <a:solidFill>
                  <a:srgbClr val="002060"/>
                </a:solidFill>
                <a:latin typeface="Berlin Sans FB" pitchFamily="34" charset="0"/>
                <a:cs typeface="Arial" pitchFamily="34" charset="0"/>
              </a:rPr>
              <a:t> air </a:t>
            </a:r>
            <a:r>
              <a:rPr lang="en-US" sz="2000" kern="0" dirty="0" err="1">
                <a:solidFill>
                  <a:srgbClr val="002060"/>
                </a:solidFill>
                <a:latin typeface="Berlin Sans FB" pitchFamily="34" charset="0"/>
                <a:cs typeface="Arial" pitchFamily="34" charset="0"/>
              </a:rPr>
              <a:t>dalam</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larutan</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elektrolit</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dan</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pengadukan</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ultrasonik</a:t>
            </a:r>
            <a:r>
              <a:rPr lang="en-US" sz="2000" kern="0" dirty="0">
                <a:solidFill>
                  <a:srgbClr val="002060"/>
                </a:solidFill>
                <a:latin typeface="Berlin Sans FB" pitchFamily="34" charset="0"/>
                <a:cs typeface="Arial" pitchFamily="34" charset="0"/>
              </a:rPr>
              <a:t>/</a:t>
            </a:r>
            <a:r>
              <a:rPr lang="en-US" sz="2000" kern="0" dirty="0" err="1">
                <a:solidFill>
                  <a:srgbClr val="002060"/>
                </a:solidFill>
                <a:latin typeface="Berlin Sans FB" pitchFamily="34" charset="0"/>
                <a:cs typeface="Arial" pitchFamily="34" charset="0"/>
              </a:rPr>
              <a:t>magnetik</a:t>
            </a:r>
            <a:r>
              <a:rPr lang="en-US" sz="2000" kern="0" dirty="0">
                <a:solidFill>
                  <a:srgbClr val="002060"/>
                </a:solidFill>
                <a:latin typeface="Berlin Sans FB" pitchFamily="34" charset="0"/>
                <a:cs typeface="Arial" pitchFamily="34" charset="0"/>
              </a:rPr>
              <a:t>)</a:t>
            </a:r>
            <a:r>
              <a:rPr lang="en-US" sz="2000" kern="0" dirty="0">
                <a:solidFill>
                  <a:srgbClr val="FFFF0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pada</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proses</a:t>
            </a:r>
            <a:r>
              <a:rPr lang="en-US" sz="2000" kern="0" dirty="0">
                <a:solidFill>
                  <a:srgbClr val="002060"/>
                </a:solidFill>
                <a:latin typeface="Berlin Sans FB" pitchFamily="34" charset="0"/>
                <a:cs typeface="Arial" pitchFamily="34" charset="0"/>
              </a:rPr>
              <a:t> </a:t>
            </a:r>
            <a:r>
              <a:rPr lang="en-US" sz="2000" kern="0" dirty="0" err="1">
                <a:solidFill>
                  <a:srgbClr val="002060"/>
                </a:solidFill>
                <a:latin typeface="Berlin Sans FB" pitchFamily="34" charset="0"/>
                <a:cs typeface="Arial" pitchFamily="34" charset="0"/>
              </a:rPr>
              <a:t>sintesis</a:t>
            </a:r>
            <a:r>
              <a:rPr lang="en-US" sz="2000" kern="0" dirty="0">
                <a:solidFill>
                  <a:srgbClr val="002060"/>
                </a:solidFill>
                <a:latin typeface="Berlin Sans FB" pitchFamily="34" charset="0"/>
                <a:cs typeface="Arial" pitchFamily="34" charset="0"/>
              </a:rPr>
              <a:t> TNTAs</a:t>
            </a:r>
            <a:endParaRPr lang="en-US" sz="2000" kern="0" dirty="0">
              <a:solidFill>
                <a:srgbClr val="FFFF00"/>
              </a:solidFill>
              <a:latin typeface="Berlin Sans FB" pitchFamily="34" charset="0"/>
              <a:cs typeface="Arial" pitchFamily="34" charset="0"/>
            </a:endParaRPr>
          </a:p>
          <a:p>
            <a:pPr marL="342900" indent="-342900" algn="just" eaLnBrk="0" hangingPunct="0">
              <a:spcBef>
                <a:spcPct val="20000"/>
              </a:spcBef>
              <a:buFont typeface="Wingdings" pitchFamily="2" charset="2"/>
              <a:buChar char="Ø"/>
              <a:defRPr/>
            </a:pPr>
            <a:r>
              <a:rPr lang="en-US" sz="2000" kern="0" dirty="0">
                <a:solidFill>
                  <a:srgbClr val="FFFF00"/>
                </a:solidFill>
                <a:latin typeface="Berlin Sans FB" pitchFamily="34" charset="0"/>
                <a:cs typeface="Arial" pitchFamily="34" charset="0"/>
              </a:rPr>
              <a:t>2. </a:t>
            </a:r>
            <a:r>
              <a:rPr lang="en-US" sz="2000" kern="0" dirty="0" err="1">
                <a:solidFill>
                  <a:srgbClr val="0606EA"/>
                </a:solidFill>
                <a:latin typeface="Berlin Sans FB" pitchFamily="34" charset="0"/>
                <a:cs typeface="Arial" pitchFamily="34" charset="0"/>
              </a:rPr>
              <a:t>Untuk</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memperkecil</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energi</a:t>
            </a:r>
            <a:r>
              <a:rPr lang="en-US" sz="2000" kern="0" dirty="0">
                <a:solidFill>
                  <a:srgbClr val="0606EA"/>
                </a:solidFill>
                <a:latin typeface="Berlin Sans FB" pitchFamily="34" charset="0"/>
                <a:cs typeface="Arial" pitchFamily="34" charset="0"/>
              </a:rPr>
              <a:t> </a:t>
            </a:r>
            <a:r>
              <a:rPr lang="en-US" sz="2000" i="1" kern="0" dirty="0">
                <a:solidFill>
                  <a:srgbClr val="0606EA"/>
                </a:solidFill>
                <a:latin typeface="Berlin Sans FB" pitchFamily="34" charset="0"/>
                <a:cs typeface="Arial" pitchFamily="34" charset="0"/>
              </a:rPr>
              <a:t>band gap, </a:t>
            </a:r>
            <a:r>
              <a:rPr lang="en-US" sz="2000" kern="0" dirty="0" err="1">
                <a:solidFill>
                  <a:srgbClr val="0606EA"/>
                </a:solidFill>
                <a:latin typeface="Berlin Sans FB" pitchFamily="34" charset="0"/>
                <a:cs typeface="Arial" pitchFamily="34" charset="0"/>
              </a:rPr>
              <a:t>penambahan</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dopan</a:t>
            </a:r>
            <a:r>
              <a:rPr lang="en-US" sz="2000" kern="0" dirty="0">
                <a:solidFill>
                  <a:srgbClr val="0606EA"/>
                </a:solidFill>
                <a:latin typeface="Berlin Sans FB" pitchFamily="34" charset="0"/>
                <a:cs typeface="Arial" pitchFamily="34" charset="0"/>
              </a:rPr>
              <a:t> non </a:t>
            </a:r>
            <a:r>
              <a:rPr lang="en-US" sz="2000" kern="0" dirty="0" err="1">
                <a:solidFill>
                  <a:srgbClr val="0606EA"/>
                </a:solidFill>
                <a:latin typeface="Berlin Sans FB" pitchFamily="34" charset="0"/>
                <a:cs typeface="Arial" pitchFamily="34" charset="0"/>
              </a:rPr>
              <a:t>logam</a:t>
            </a:r>
            <a:r>
              <a:rPr lang="en-US" sz="2000" kern="0" dirty="0">
                <a:solidFill>
                  <a:srgbClr val="0606EA"/>
                </a:solidFill>
                <a:latin typeface="Berlin Sans FB" pitchFamily="34" charset="0"/>
                <a:cs typeface="Arial" pitchFamily="34" charset="0"/>
              </a:rPr>
              <a:t> C/N/F </a:t>
            </a:r>
            <a:r>
              <a:rPr lang="en-US" sz="2000" kern="0" dirty="0" err="1">
                <a:solidFill>
                  <a:srgbClr val="0606EA"/>
                </a:solidFill>
                <a:latin typeface="Berlin Sans FB" pitchFamily="34" charset="0"/>
                <a:cs typeface="Arial" pitchFamily="34" charset="0"/>
              </a:rPr>
              <a:t>secara</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insitu</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saat</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anodisasi</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perlu</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dilkukan</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dan</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keberhasilannya</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dipengaruhi</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oleh</a:t>
            </a:r>
            <a:r>
              <a:rPr lang="en-US" sz="2000" kern="0" dirty="0">
                <a:solidFill>
                  <a:srgbClr val="0606EA"/>
                </a:solidFill>
                <a:latin typeface="Berlin Sans FB" pitchFamily="34" charset="0"/>
                <a:cs typeface="Arial" pitchFamily="34" charset="0"/>
              </a:rPr>
              <a:t> proses </a:t>
            </a:r>
            <a:r>
              <a:rPr lang="en-US" sz="2000" i="1" kern="0" dirty="0" err="1">
                <a:solidFill>
                  <a:srgbClr val="0606EA"/>
                </a:solidFill>
                <a:latin typeface="Berlin Sans FB" pitchFamily="34" charset="0"/>
                <a:cs typeface="Arial" pitchFamily="34" charset="0"/>
              </a:rPr>
              <a:t>anneling</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Oleh</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sebab</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itu</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seberapa</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besar</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pengaruh</a:t>
            </a:r>
            <a:r>
              <a:rPr lang="en-US" sz="2000" kern="0" dirty="0">
                <a:solidFill>
                  <a:srgbClr val="0606EA"/>
                </a:solidFill>
                <a:latin typeface="Berlin Sans FB" pitchFamily="34" charset="0"/>
                <a:cs typeface="Arial" pitchFamily="34" charset="0"/>
              </a:rPr>
              <a:t> </a:t>
            </a:r>
            <a:r>
              <a:rPr lang="en-US" sz="2000" i="1" kern="0" dirty="0">
                <a:solidFill>
                  <a:srgbClr val="0606EA"/>
                </a:solidFill>
                <a:latin typeface="Berlin Sans FB" pitchFamily="34" charset="0"/>
                <a:cs typeface="Arial" pitchFamily="34" charset="0"/>
              </a:rPr>
              <a:t>annealing</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terhadap</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masuknya</a:t>
            </a:r>
            <a:r>
              <a:rPr lang="en-US" sz="2000" kern="0" dirty="0">
                <a:solidFill>
                  <a:srgbClr val="0606EA"/>
                </a:solidFill>
                <a:latin typeface="Berlin Sans FB" pitchFamily="34" charset="0"/>
                <a:cs typeface="Arial" pitchFamily="34" charset="0"/>
              </a:rPr>
              <a:t> </a:t>
            </a:r>
            <a:r>
              <a:rPr lang="en-US" sz="2000" kern="0" dirty="0" err="1">
                <a:solidFill>
                  <a:srgbClr val="0606EA"/>
                </a:solidFill>
                <a:latin typeface="Berlin Sans FB" pitchFamily="34" charset="0"/>
                <a:cs typeface="Arial" pitchFamily="34" charset="0"/>
              </a:rPr>
              <a:t>dopan</a:t>
            </a:r>
            <a:r>
              <a:rPr lang="en-US" sz="2000" kern="0" dirty="0">
                <a:solidFill>
                  <a:srgbClr val="0606EA"/>
                </a:solidFill>
                <a:latin typeface="Berlin Sans FB" pitchFamily="34" charset="0"/>
                <a:cs typeface="Arial" pitchFamily="34" charset="0"/>
              </a:rPr>
              <a:t> C/N/F </a:t>
            </a:r>
            <a:r>
              <a:rPr lang="en-US" sz="2000" kern="0" dirty="0" err="1">
                <a:solidFill>
                  <a:srgbClr val="0606EA"/>
                </a:solidFill>
                <a:latin typeface="Berlin Sans FB" pitchFamily="34" charset="0"/>
                <a:cs typeface="Arial" pitchFamily="34" charset="0"/>
              </a:rPr>
              <a:t>pada</a:t>
            </a:r>
            <a:r>
              <a:rPr lang="en-US" sz="2000" kern="0" dirty="0">
                <a:solidFill>
                  <a:srgbClr val="0606EA"/>
                </a:solidFill>
                <a:latin typeface="Berlin Sans FB" pitchFamily="34" charset="0"/>
                <a:cs typeface="Arial" pitchFamily="34" charset="0"/>
              </a:rPr>
              <a:t> TNTAs</a:t>
            </a:r>
          </a:p>
          <a:p>
            <a:pPr marL="342900" indent="-342900" algn="just" eaLnBrk="0" hangingPunct="0">
              <a:spcBef>
                <a:spcPct val="20000"/>
              </a:spcBef>
              <a:defRPr/>
            </a:pPr>
            <a:endParaRPr lang="en-US" sz="2000" kern="0" dirty="0">
              <a:solidFill>
                <a:srgbClr val="FFFF00"/>
              </a:solidFill>
              <a:latin typeface="Berlin Sans FB" pitchFamily="34" charset="0"/>
              <a:cs typeface="Arial" pitchFamily="34" charset="0"/>
            </a:endParaRPr>
          </a:p>
          <a:p>
            <a:pPr marL="342900" indent="-342900" algn="just" eaLnBrk="0" hangingPunct="0">
              <a:spcBef>
                <a:spcPct val="20000"/>
              </a:spcBef>
              <a:buFont typeface="Wingdings" pitchFamily="2" charset="2"/>
              <a:buChar char="Ø"/>
              <a:defRPr/>
            </a:pPr>
            <a:r>
              <a:rPr lang="en-US" sz="2000" kern="0" dirty="0">
                <a:solidFill>
                  <a:srgbClr val="FFFF00"/>
                </a:solidFill>
                <a:latin typeface="Berlin Sans FB" pitchFamily="34" charset="0"/>
                <a:cs typeface="Arial" pitchFamily="34" charset="0"/>
              </a:rPr>
              <a:t>3. </a:t>
            </a:r>
            <a:r>
              <a:rPr lang="en-US" sz="2000" kern="0" dirty="0" err="1">
                <a:solidFill>
                  <a:srgbClr val="FFFF00"/>
                </a:solidFill>
                <a:latin typeface="Berlin Sans FB" pitchFamily="34" charset="0"/>
                <a:cs typeface="Arial" pitchFamily="34" charset="0"/>
              </a:rPr>
              <a:t>Penambahan</a:t>
            </a:r>
            <a:r>
              <a:rPr lang="en-US" sz="2000" kern="0" dirty="0">
                <a:solidFill>
                  <a:srgbClr val="FFFF00"/>
                </a:solidFill>
                <a:latin typeface="Berlin Sans FB" pitchFamily="34" charset="0"/>
                <a:cs typeface="Arial" pitchFamily="34" charset="0"/>
              </a:rPr>
              <a:t> NaBF4 </a:t>
            </a:r>
            <a:r>
              <a:rPr lang="en-US" sz="2000" kern="0" dirty="0" err="1">
                <a:solidFill>
                  <a:srgbClr val="FFFF00"/>
                </a:solidFill>
                <a:latin typeface="Berlin Sans FB" pitchFamily="34" charset="0"/>
                <a:cs typeface="Arial" pitchFamily="34" charset="0"/>
              </a:rPr>
              <a:t>secara</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insitu</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saat</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anodisasi</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dapat</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mengurangi</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laju</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rekombinasi</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elektron</a:t>
            </a:r>
            <a:r>
              <a:rPr lang="en-US" sz="2000" kern="0" dirty="0">
                <a:solidFill>
                  <a:srgbClr val="FFFF00"/>
                </a:solidFill>
                <a:latin typeface="Berlin Sans FB" pitchFamily="34" charset="0"/>
                <a:cs typeface="Arial" pitchFamily="34" charset="0"/>
              </a:rPr>
              <a:t> </a:t>
            </a:r>
            <a:r>
              <a:rPr lang="en-US" sz="2000" kern="0" dirty="0" err="1">
                <a:solidFill>
                  <a:srgbClr val="FFFF00"/>
                </a:solidFill>
                <a:latin typeface="Berlin Sans FB" pitchFamily="34" charset="0"/>
                <a:cs typeface="Arial" pitchFamily="34" charset="0"/>
              </a:rPr>
              <a:t>dan</a:t>
            </a:r>
            <a:r>
              <a:rPr lang="en-US" sz="2000" kern="0" dirty="0">
                <a:solidFill>
                  <a:srgbClr val="FFFF00"/>
                </a:solidFill>
                <a:latin typeface="Berlin Sans FB" pitchFamily="34" charset="0"/>
                <a:cs typeface="Arial" pitchFamily="34" charset="0"/>
              </a:rPr>
              <a:t> hole</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Perlu</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diketahi</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pada</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latin typeface="Berlin Sans FB" pitchFamily="34" charset="0"/>
                <a:cs typeface="Arial" pitchFamily="34" charset="0"/>
                <a:sym typeface="Wingdings" pitchFamily="2" charset="2"/>
              </a:rPr>
              <a:t>konsentrasi</a:t>
            </a:r>
            <a:r>
              <a:rPr lang="en-US" sz="2000" kern="0" dirty="0">
                <a:latin typeface="Berlin Sans FB" pitchFamily="34" charset="0"/>
                <a:cs typeface="Arial" pitchFamily="34" charset="0"/>
                <a:sym typeface="Wingdings" pitchFamily="2" charset="2"/>
              </a:rPr>
              <a:t> optimal </a:t>
            </a:r>
            <a:r>
              <a:rPr lang="en-US" sz="2000" kern="0" dirty="0" err="1">
                <a:latin typeface="Berlin Sans FB" pitchFamily="34" charset="0"/>
                <a:cs typeface="Arial" pitchFamily="34" charset="0"/>
                <a:sym typeface="Wingdings" pitchFamily="2" charset="2"/>
              </a:rPr>
              <a:t>berapakah</a:t>
            </a:r>
            <a:r>
              <a:rPr lang="en-US" sz="2000" kern="0" dirty="0">
                <a:latin typeface="Berlin Sans FB" pitchFamily="34" charset="0"/>
                <a:cs typeface="Arial" pitchFamily="34" charset="0"/>
                <a:sym typeface="Wingdings" pitchFamily="2" charset="2"/>
              </a:rPr>
              <a:t> </a:t>
            </a:r>
            <a:r>
              <a:rPr lang="en-US" sz="2000" kern="0" dirty="0" err="1">
                <a:latin typeface="Berlin Sans FB" pitchFamily="34" charset="0"/>
                <a:cs typeface="Arial" pitchFamily="34" charset="0"/>
                <a:sym typeface="Wingdings" pitchFamily="2" charset="2"/>
              </a:rPr>
              <a:t>penambahan</a:t>
            </a:r>
            <a:r>
              <a:rPr lang="en-US" sz="2000" kern="0" dirty="0">
                <a:latin typeface="Berlin Sans FB" pitchFamily="34" charset="0"/>
                <a:cs typeface="Arial" pitchFamily="34" charset="0"/>
                <a:sym typeface="Wingdings" pitchFamily="2" charset="2"/>
              </a:rPr>
              <a:t> NaBF4 </a:t>
            </a:r>
            <a:r>
              <a:rPr lang="en-US" sz="2000" kern="0" dirty="0" err="1">
                <a:solidFill>
                  <a:srgbClr val="FFFF00"/>
                </a:solidFill>
                <a:latin typeface="Berlin Sans FB" pitchFamily="34" charset="0"/>
                <a:cs typeface="Arial" pitchFamily="34" charset="0"/>
                <a:sym typeface="Wingdings" pitchFamily="2" charset="2"/>
              </a:rPr>
              <a:t>memberikan</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kinerja</a:t>
            </a:r>
            <a:r>
              <a:rPr lang="en-US" sz="2000" kern="0" dirty="0">
                <a:solidFill>
                  <a:srgbClr val="FFFF00"/>
                </a:solidFill>
                <a:latin typeface="Berlin Sans FB" pitchFamily="34" charset="0"/>
                <a:cs typeface="Arial" pitchFamily="34" charset="0"/>
                <a:sym typeface="Wingdings" pitchFamily="2" charset="2"/>
              </a:rPr>
              <a:t> TNTAs optimal. </a:t>
            </a:r>
          </a:p>
          <a:p>
            <a:pPr marL="342900" indent="-342900" algn="just" eaLnBrk="0" hangingPunct="0">
              <a:spcBef>
                <a:spcPct val="20000"/>
              </a:spcBef>
              <a:buFont typeface="Wingdings" pitchFamily="2" charset="2"/>
              <a:buChar char="Ø"/>
              <a:defRPr/>
            </a:pPr>
            <a:endParaRPr lang="en-US" sz="2000" kern="0" dirty="0">
              <a:solidFill>
                <a:srgbClr val="FFFF00"/>
              </a:solidFill>
              <a:latin typeface="Berlin Sans FB" pitchFamily="34" charset="0"/>
              <a:cs typeface="Arial" pitchFamily="34" charset="0"/>
            </a:endParaRPr>
          </a:p>
          <a:p>
            <a:pPr marL="342900" indent="-342900" algn="just" eaLnBrk="0" hangingPunct="0">
              <a:spcBef>
                <a:spcPct val="20000"/>
              </a:spcBef>
              <a:buFont typeface="Wingdings" pitchFamily="2" charset="2"/>
              <a:buChar char="Ø"/>
              <a:defRPr/>
            </a:pPr>
            <a:r>
              <a:rPr lang="en-US" sz="2000" kern="0" dirty="0">
                <a:solidFill>
                  <a:srgbClr val="FFFF00"/>
                </a:solidFill>
                <a:latin typeface="Berlin Sans FB" pitchFamily="34" charset="0"/>
                <a:cs typeface="Arial" pitchFamily="34" charset="0"/>
                <a:sym typeface="Wingdings" pitchFamily="2" charset="2"/>
              </a:rPr>
              <a:t>4. </a:t>
            </a:r>
            <a:r>
              <a:rPr lang="en-US" sz="2000" kern="0" dirty="0" err="1">
                <a:solidFill>
                  <a:srgbClr val="FFFF00"/>
                </a:solidFill>
                <a:latin typeface="Berlin Sans FB" pitchFamily="34" charset="0"/>
                <a:cs typeface="Arial" pitchFamily="34" charset="0"/>
                <a:sym typeface="Wingdings" pitchFamily="2" charset="2"/>
              </a:rPr>
              <a:t>Dengan</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morfologi</a:t>
            </a:r>
            <a:r>
              <a:rPr lang="en-US" sz="2000" kern="0" dirty="0">
                <a:solidFill>
                  <a:srgbClr val="FFFF00"/>
                </a:solidFill>
                <a:latin typeface="Berlin Sans FB" pitchFamily="34" charset="0"/>
                <a:cs typeface="Arial" pitchFamily="34" charset="0"/>
                <a:sym typeface="Wingdings" pitchFamily="2" charset="2"/>
              </a:rPr>
              <a:t> TNTAs, </a:t>
            </a:r>
            <a:r>
              <a:rPr lang="en-US" sz="2000" kern="0" dirty="0" err="1">
                <a:solidFill>
                  <a:srgbClr val="FFFF00"/>
                </a:solidFill>
                <a:latin typeface="Berlin Sans FB" pitchFamily="34" charset="0"/>
                <a:cs typeface="Arial" pitchFamily="34" charset="0"/>
                <a:sym typeface="Wingdings" pitchFamily="2" charset="2"/>
              </a:rPr>
              <a:t>sejauh</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manakah</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pengaruh</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penambahan</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dopan</a:t>
            </a:r>
            <a:r>
              <a:rPr lang="en-US" sz="2000" kern="0" dirty="0">
                <a:solidFill>
                  <a:srgbClr val="FFFF00"/>
                </a:solidFill>
                <a:latin typeface="Berlin Sans FB" pitchFamily="34" charset="0"/>
                <a:cs typeface="Arial" pitchFamily="34" charset="0"/>
                <a:sym typeface="Wingdings" pitchFamily="2" charset="2"/>
              </a:rPr>
              <a:t> Pt (</a:t>
            </a:r>
            <a:r>
              <a:rPr lang="en-US" sz="2000" kern="0" dirty="0">
                <a:latin typeface="Berlin Sans FB" pitchFamily="34" charset="0"/>
                <a:cs typeface="Arial" pitchFamily="34" charset="0"/>
                <a:sym typeface="Wingdings" pitchFamily="2" charset="2"/>
              </a:rPr>
              <a:t>l</a:t>
            </a:r>
            <a:r>
              <a:rPr lang="en-US" sz="2000" i="1" kern="0" dirty="0">
                <a:latin typeface="Berlin Sans FB" pitchFamily="34" charset="0"/>
                <a:cs typeface="Arial" pitchFamily="34" charset="0"/>
                <a:sym typeface="Wingdings" pitchFamily="2" charset="2"/>
              </a:rPr>
              <a:t>oading</a:t>
            </a:r>
            <a:r>
              <a:rPr lang="en-US" sz="2000" kern="0" dirty="0">
                <a:latin typeface="Berlin Sans FB" pitchFamily="34" charset="0"/>
                <a:cs typeface="Arial" pitchFamily="34" charset="0"/>
                <a:sym typeface="Wingdings" pitchFamily="2" charset="2"/>
              </a:rPr>
              <a:t> Pt </a:t>
            </a:r>
            <a:r>
              <a:rPr lang="en-US" sz="2000" kern="0" dirty="0" err="1">
                <a:latin typeface="Berlin Sans FB" pitchFamily="34" charset="0"/>
                <a:cs typeface="Arial" pitchFamily="34" charset="0"/>
                <a:sym typeface="Wingdings" pitchFamily="2" charset="2"/>
              </a:rPr>
              <a:t>dan</a:t>
            </a:r>
            <a:r>
              <a:rPr lang="en-US" sz="2000" kern="0" dirty="0">
                <a:latin typeface="Berlin Sans FB" pitchFamily="34" charset="0"/>
                <a:cs typeface="Arial" pitchFamily="34" charset="0"/>
                <a:sym typeface="Wingdings" pitchFamily="2" charset="2"/>
              </a:rPr>
              <a:t> </a:t>
            </a:r>
            <a:r>
              <a:rPr lang="en-US" sz="2000" kern="0" dirty="0" err="1">
                <a:latin typeface="Berlin Sans FB" pitchFamily="34" charset="0"/>
                <a:cs typeface="Arial" pitchFamily="34" charset="0"/>
                <a:sym typeface="Wingdings" pitchFamily="2" charset="2"/>
              </a:rPr>
              <a:t>metode</a:t>
            </a:r>
            <a:r>
              <a:rPr lang="en-US" sz="2000" kern="0" dirty="0">
                <a:latin typeface="Berlin Sans FB" pitchFamily="34" charset="0"/>
                <a:cs typeface="Arial" pitchFamily="34" charset="0"/>
                <a:sym typeface="Wingdings" pitchFamily="2" charset="2"/>
              </a:rPr>
              <a:t> </a:t>
            </a:r>
            <a:r>
              <a:rPr lang="en-US" sz="2000" kern="0" dirty="0" err="1">
                <a:latin typeface="Berlin Sans FB" pitchFamily="34" charset="0"/>
                <a:cs typeface="Arial" pitchFamily="34" charset="0"/>
                <a:sym typeface="Wingdings" pitchFamily="2" charset="2"/>
              </a:rPr>
              <a:t>pemberian</a:t>
            </a:r>
            <a:r>
              <a:rPr lang="en-US" sz="2000" kern="0" dirty="0">
                <a:latin typeface="Berlin Sans FB" pitchFamily="34" charset="0"/>
                <a:cs typeface="Arial" pitchFamily="34" charset="0"/>
                <a:sym typeface="Wingdings" pitchFamily="2" charset="2"/>
              </a:rPr>
              <a:t> </a:t>
            </a:r>
            <a:r>
              <a:rPr lang="en-US" sz="2000" kern="0" dirty="0" err="1">
                <a:latin typeface="Berlin Sans FB" pitchFamily="34" charset="0"/>
                <a:cs typeface="Arial" pitchFamily="34" charset="0"/>
                <a:sym typeface="Wingdings" pitchFamily="2" charset="2"/>
              </a:rPr>
              <a:t>dopan</a:t>
            </a:r>
            <a:r>
              <a:rPr lang="en-US" sz="2000" kern="0" dirty="0">
                <a:latin typeface="Berlin Sans FB" pitchFamily="34" charset="0"/>
                <a:cs typeface="Arial" pitchFamily="34" charset="0"/>
                <a:sym typeface="Wingdings" pitchFamily="2" charset="2"/>
              </a:rPr>
              <a:t> Pt</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kaitanya</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untuk</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mengurangi</a:t>
            </a:r>
            <a:r>
              <a:rPr lang="en-US" sz="2000" kern="0" dirty="0">
                <a:solidFill>
                  <a:srgbClr val="FFFF00"/>
                </a:solidFill>
                <a:latin typeface="Berlin Sans FB" pitchFamily="34" charset="0"/>
                <a:cs typeface="Arial" pitchFamily="34" charset="0"/>
                <a:sym typeface="Wingdings" pitchFamily="2" charset="2"/>
              </a:rPr>
              <a:t> </a:t>
            </a:r>
            <a:r>
              <a:rPr lang="en-US" sz="2000" kern="0" dirty="0" err="1">
                <a:solidFill>
                  <a:srgbClr val="FFFF00"/>
                </a:solidFill>
                <a:latin typeface="Berlin Sans FB" pitchFamily="34" charset="0"/>
                <a:cs typeface="Arial" pitchFamily="34" charset="0"/>
                <a:sym typeface="Wingdings" pitchFamily="2" charset="2"/>
              </a:rPr>
              <a:t>rekombinasi</a:t>
            </a:r>
            <a:r>
              <a:rPr lang="en-US" sz="2000" kern="0" dirty="0">
                <a:solidFill>
                  <a:srgbClr val="FFFF00"/>
                </a:solidFill>
                <a:latin typeface="Berlin Sans FB" pitchFamily="34" charset="0"/>
                <a:cs typeface="Arial" pitchFamily="34" charset="0"/>
                <a:sym typeface="Wingdings" pitchFamily="2" charset="2"/>
              </a:rPr>
              <a:t>. </a:t>
            </a:r>
            <a:endParaRPr lang="en-US" sz="2000" kern="0" dirty="0">
              <a:solidFill>
                <a:srgbClr val="FFFF00"/>
              </a:solidFill>
              <a:latin typeface="Berlin Sans FB" pitchFamily="34" charset="0"/>
              <a:cs typeface="Arial" pitchFamily="34" charset="0"/>
            </a:endParaRPr>
          </a:p>
          <a:p>
            <a:pPr marL="342900" indent="-342900" algn="ctr" eaLnBrk="0" hangingPunct="0">
              <a:spcBef>
                <a:spcPct val="20000"/>
              </a:spcBef>
              <a:defRPr/>
            </a:pPr>
            <a:endParaRPr lang="en-US" sz="2400" kern="0" dirty="0">
              <a:latin typeface="+mn-lt"/>
              <a:cs typeface="+mn-cs"/>
            </a:endParaRPr>
          </a:p>
        </p:txBody>
      </p:sp>
    </p:spTree>
    <p:extLst>
      <p:ext uri="{BB962C8B-B14F-4D97-AF65-F5344CB8AC3E}">
        <p14:creationId xmlns:p14="http://schemas.microsoft.com/office/powerpoint/2010/main" val="41953061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304800"/>
            <a:ext cx="8866495" cy="1631216"/>
          </a:xfrm>
          <a:prstGeom prst="rect">
            <a:avLst/>
          </a:prstGeom>
          <a:noFill/>
        </p:spPr>
        <p:txBody>
          <a:bodyPr wrap="square" rtlCol="0">
            <a:spAutoFit/>
          </a:bodyPr>
          <a:lstStyle/>
          <a:p>
            <a:pPr algn="ctr"/>
            <a:endParaRPr lang="en-US" sz="1600" b="1" dirty="0">
              <a:ln>
                <a:solidFill>
                  <a:schemeClr val="tx1"/>
                </a:solidFill>
              </a:ln>
              <a:solidFill>
                <a:srgbClr val="17E921"/>
              </a:solidFill>
              <a:effectLst>
                <a:outerShdw blurRad="38100" dist="38100" dir="2700000" algn="tl">
                  <a:srgbClr val="000000">
                    <a:alpha val="43137"/>
                  </a:srgbClr>
                </a:outerShdw>
              </a:effectLst>
              <a:latin typeface="Berlin Sans FB" pitchFamily="34" charset="0"/>
            </a:endParaRPr>
          </a:p>
          <a:p>
            <a:r>
              <a:rPr lang="en-US" sz="2400" b="1" dirty="0">
                <a:ln>
                  <a:solidFill>
                    <a:schemeClr val="tx1"/>
                  </a:solidFill>
                </a:ln>
                <a:solidFill>
                  <a:srgbClr val="17E921"/>
                </a:solidFill>
                <a:effectLst>
                  <a:outerShdw blurRad="38100" dist="38100" dir="2700000" algn="tl">
                    <a:srgbClr val="000000">
                      <a:alpha val="43137"/>
                    </a:srgbClr>
                  </a:outerShdw>
                </a:effectLst>
                <a:latin typeface="Berlin Sans FB" pitchFamily="34" charset="0"/>
              </a:rPr>
              <a:t>       </a:t>
            </a:r>
            <a:r>
              <a:rPr lang="en-US" sz="2400" b="1" dirty="0">
                <a:solidFill>
                  <a:srgbClr val="0070C0"/>
                </a:solidFill>
              </a:rPr>
              <a:t>I. VARIASI KADAR AIR/</a:t>
            </a:r>
            <a:r>
              <a:rPr lang="en-US" sz="2000" b="1" dirty="0">
                <a:solidFill>
                  <a:srgbClr val="0070C0"/>
                </a:solidFill>
              </a:rPr>
              <a:t>PENAMBAHAN DOPAN NON LOGAM </a:t>
            </a:r>
          </a:p>
          <a:p>
            <a:pPr algn="ctr"/>
            <a:r>
              <a:rPr lang="en-US" sz="2400" b="1" dirty="0">
                <a:ln>
                  <a:solidFill>
                    <a:schemeClr val="tx1"/>
                  </a:solidFill>
                </a:ln>
                <a:solidFill>
                  <a:srgbClr val="17E921"/>
                </a:solidFill>
                <a:effectLst>
                  <a:outerShdw blurRad="38100" dist="38100" dir="2700000" algn="tl">
                    <a:srgbClr val="000000">
                      <a:alpha val="43137"/>
                    </a:srgbClr>
                  </a:outerShdw>
                </a:effectLst>
                <a:latin typeface="Berlin Sans FB" pitchFamily="34" charset="0"/>
              </a:rPr>
              <a:t>1. </a:t>
            </a:r>
            <a:r>
              <a:rPr lang="en-US" sz="2000" b="1" dirty="0">
                <a:ln>
                  <a:solidFill>
                    <a:schemeClr val="tx1"/>
                  </a:solidFill>
                </a:ln>
                <a:solidFill>
                  <a:srgbClr val="17E921"/>
                </a:solidFill>
                <a:effectLst>
                  <a:outerShdw blurRad="38100" dist="38100" dir="2700000" algn="tl">
                    <a:srgbClr val="000000">
                      <a:alpha val="43137"/>
                    </a:srgbClr>
                  </a:outerShdw>
                </a:effectLst>
                <a:latin typeface="Berlin Sans FB" pitchFamily="34" charset="0"/>
              </a:rPr>
              <a:t>  </a:t>
            </a:r>
          </a:p>
          <a:p>
            <a:r>
              <a:rPr lang="en-US" sz="2000" b="1" dirty="0">
                <a:solidFill>
                  <a:srgbClr val="00B050"/>
                </a:solidFill>
              </a:rPr>
              <a:t> </a:t>
            </a:r>
          </a:p>
          <a:p>
            <a:r>
              <a:rPr lang="en-US" sz="1600" dirty="0"/>
              <a:t> </a:t>
            </a:r>
            <a:endParaRPr lang="en-US" b="1" dirty="0"/>
          </a:p>
        </p:txBody>
      </p:sp>
      <p:sp>
        <p:nvSpPr>
          <p:cNvPr id="10" name="Rectangle 9"/>
          <p:cNvSpPr/>
          <p:nvPr/>
        </p:nvSpPr>
        <p:spPr>
          <a:xfrm>
            <a:off x="6553200" y="4343400"/>
            <a:ext cx="1981200" cy="1754326"/>
          </a:xfrm>
          <a:prstGeom prst="rect">
            <a:avLst/>
          </a:prstGeom>
        </p:spPr>
        <p:txBody>
          <a:bodyPr wrap="square">
            <a:spAutoFit/>
          </a:bodyPr>
          <a:lstStyle/>
          <a:p>
            <a:pPr lvl="0" algn="just" fontAlgn="base">
              <a:spcBef>
                <a:spcPct val="0"/>
              </a:spcBef>
              <a:spcAft>
                <a:spcPct val="0"/>
              </a:spcAft>
            </a:pPr>
            <a:r>
              <a:rPr lang="en-US" dirty="0" err="1">
                <a:latin typeface="Berlin Sans FB" pitchFamily="34" charset="0"/>
              </a:rPr>
              <a:t>Keterangan</a:t>
            </a:r>
            <a:r>
              <a:rPr lang="en-US" dirty="0">
                <a:latin typeface="Berlin Sans FB" pitchFamily="34" charset="0"/>
              </a:rPr>
              <a:t>:</a:t>
            </a:r>
          </a:p>
          <a:p>
            <a:pPr lvl="0" algn="just" fontAlgn="base">
              <a:spcBef>
                <a:spcPct val="0"/>
              </a:spcBef>
              <a:spcAft>
                <a:spcPct val="0"/>
              </a:spcAft>
            </a:pPr>
            <a:r>
              <a:rPr lang="en-US" dirty="0">
                <a:latin typeface="Berlin Sans FB" pitchFamily="34" charset="0"/>
              </a:rPr>
              <a:t>a. </a:t>
            </a:r>
            <a:r>
              <a:rPr lang="en-US" dirty="0" err="1">
                <a:latin typeface="Berlin Sans FB" pitchFamily="34" charset="0"/>
              </a:rPr>
              <a:t>Anoda</a:t>
            </a:r>
            <a:r>
              <a:rPr lang="en-US" dirty="0">
                <a:latin typeface="Berlin Sans FB" pitchFamily="34" charset="0"/>
              </a:rPr>
              <a:t> (Ti)</a:t>
            </a:r>
          </a:p>
          <a:p>
            <a:pPr lvl="0" algn="just" fontAlgn="base">
              <a:spcBef>
                <a:spcPct val="0"/>
              </a:spcBef>
              <a:spcAft>
                <a:spcPct val="0"/>
              </a:spcAft>
            </a:pPr>
            <a:r>
              <a:rPr lang="id-ID" dirty="0">
                <a:latin typeface="Berlin Sans FB" pitchFamily="34" charset="0"/>
              </a:rPr>
              <a:t>b.</a:t>
            </a:r>
            <a:r>
              <a:rPr lang="en-US" dirty="0">
                <a:latin typeface="Berlin Sans FB" pitchFamily="34" charset="0"/>
              </a:rPr>
              <a:t> </a:t>
            </a:r>
            <a:r>
              <a:rPr lang="en-US" dirty="0" err="1">
                <a:latin typeface="Berlin Sans FB" pitchFamily="34" charset="0"/>
              </a:rPr>
              <a:t>Katoda</a:t>
            </a:r>
            <a:r>
              <a:rPr lang="en-US" dirty="0">
                <a:latin typeface="Berlin Sans FB" pitchFamily="34" charset="0"/>
              </a:rPr>
              <a:t> ( Pt)</a:t>
            </a:r>
          </a:p>
          <a:p>
            <a:pPr lvl="0" algn="just" fontAlgn="base">
              <a:spcBef>
                <a:spcPct val="0"/>
              </a:spcBef>
              <a:spcAft>
                <a:spcPct val="0"/>
              </a:spcAft>
            </a:pPr>
            <a:r>
              <a:rPr lang="id-ID" dirty="0">
                <a:latin typeface="Berlin Sans FB" pitchFamily="34" charset="0"/>
              </a:rPr>
              <a:t>c.</a:t>
            </a:r>
            <a:r>
              <a:rPr lang="en-US" dirty="0">
                <a:latin typeface="Berlin Sans FB" pitchFamily="34" charset="0"/>
              </a:rPr>
              <a:t> </a:t>
            </a:r>
            <a:r>
              <a:rPr lang="en-US" dirty="0" err="1">
                <a:latin typeface="Berlin Sans FB" pitchFamily="34" charset="0"/>
              </a:rPr>
              <a:t>Elektrolit</a:t>
            </a:r>
            <a:endParaRPr lang="en-US" dirty="0">
              <a:latin typeface="Berlin Sans FB" pitchFamily="34" charset="0"/>
            </a:endParaRPr>
          </a:p>
          <a:p>
            <a:pPr lvl="0" algn="just" fontAlgn="base">
              <a:spcBef>
                <a:spcPct val="0"/>
              </a:spcBef>
              <a:spcAft>
                <a:spcPct val="0"/>
              </a:spcAft>
            </a:pPr>
            <a:r>
              <a:rPr lang="id-ID" i="1" dirty="0">
                <a:latin typeface="Berlin Sans FB" pitchFamily="34" charset="0"/>
              </a:rPr>
              <a:t>d.</a:t>
            </a:r>
            <a:r>
              <a:rPr lang="en-US" i="1" dirty="0">
                <a:latin typeface="Berlin Sans FB" pitchFamily="34" charset="0"/>
              </a:rPr>
              <a:t>Magnetic stirrer</a:t>
            </a:r>
            <a:endParaRPr lang="en-US" dirty="0">
              <a:latin typeface="Berlin Sans FB" pitchFamily="34" charset="0"/>
            </a:endParaRPr>
          </a:p>
          <a:p>
            <a:pPr lvl="0" algn="just" fontAlgn="base">
              <a:spcBef>
                <a:spcPct val="0"/>
              </a:spcBef>
              <a:spcAft>
                <a:spcPct val="0"/>
              </a:spcAft>
            </a:pPr>
            <a:r>
              <a:rPr lang="id-ID" i="1" dirty="0">
                <a:latin typeface="Berlin Sans FB" pitchFamily="34" charset="0"/>
              </a:rPr>
              <a:t>e.</a:t>
            </a:r>
            <a:r>
              <a:rPr lang="en-US" i="1" dirty="0">
                <a:latin typeface="Berlin Sans FB" pitchFamily="34" charset="0"/>
              </a:rPr>
              <a:t> Power supply</a:t>
            </a:r>
          </a:p>
        </p:txBody>
      </p:sp>
      <p:sp>
        <p:nvSpPr>
          <p:cNvPr id="18" name="Content Placeholder 2"/>
          <p:cNvSpPr txBox="1">
            <a:spLocks/>
          </p:cNvSpPr>
          <p:nvPr/>
        </p:nvSpPr>
        <p:spPr>
          <a:xfrm>
            <a:off x="128516" y="990600"/>
            <a:ext cx="2309884" cy="990600"/>
          </a:xfrm>
          <a:prstGeom prst="rect">
            <a:avLst/>
          </a:prstGeom>
          <a:solidFill>
            <a:srgbClr val="FFFF00"/>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Tx/>
              <a:buNone/>
            </a:pPr>
            <a:r>
              <a:rPr lang="id-ID" sz="2000" dirty="0">
                <a:latin typeface="Berlin Sans FB" pitchFamily="34" charset="0"/>
              </a:rPr>
              <a:t>Plat Ti diamplas, </a:t>
            </a:r>
            <a:r>
              <a:rPr lang="en-US" sz="2000" dirty="0" err="1">
                <a:latin typeface="Berlin Sans FB" pitchFamily="34" charset="0"/>
              </a:rPr>
              <a:t>di</a:t>
            </a:r>
            <a:r>
              <a:rPr lang="id-ID" sz="2000" dirty="0">
                <a:latin typeface="Berlin Sans FB" pitchFamily="34" charset="0"/>
              </a:rPr>
              <a:t>cuci dengan air sabun</a:t>
            </a:r>
          </a:p>
        </p:txBody>
      </p:sp>
      <p:sp>
        <p:nvSpPr>
          <p:cNvPr id="19" name="Content Placeholder 2"/>
          <p:cNvSpPr txBox="1">
            <a:spLocks/>
          </p:cNvSpPr>
          <p:nvPr/>
        </p:nvSpPr>
        <p:spPr>
          <a:xfrm>
            <a:off x="112594" y="2362200"/>
            <a:ext cx="2309884" cy="1600200"/>
          </a:xfrm>
          <a:prstGeom prst="rect">
            <a:avLst/>
          </a:prstGeom>
          <a:solidFill>
            <a:srgbClr val="FFFF00"/>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id-ID" sz="2000" dirty="0">
                <a:latin typeface="Berlin Sans FB" pitchFamily="34" charset="0"/>
              </a:rPr>
              <a:t>    </a:t>
            </a:r>
            <a:r>
              <a:rPr lang="en-US" sz="2000" dirty="0">
                <a:latin typeface="Berlin Sans FB" pitchFamily="34" charset="0"/>
              </a:rPr>
              <a:t>E</a:t>
            </a:r>
            <a:r>
              <a:rPr lang="id-ID" sz="2000" dirty="0">
                <a:latin typeface="Berlin Sans FB" pitchFamily="34" charset="0"/>
              </a:rPr>
              <a:t>tching dengan larutan HF, HNO3, H2O (Perbandingan volume 1:3:6)</a:t>
            </a:r>
          </a:p>
        </p:txBody>
      </p:sp>
      <p:sp>
        <p:nvSpPr>
          <p:cNvPr id="20" name="Content Placeholder 2"/>
          <p:cNvSpPr txBox="1">
            <a:spLocks/>
          </p:cNvSpPr>
          <p:nvPr/>
        </p:nvSpPr>
        <p:spPr>
          <a:xfrm>
            <a:off x="3238500" y="998561"/>
            <a:ext cx="2590800" cy="990600"/>
          </a:xfrm>
          <a:prstGeom prst="rect">
            <a:avLst/>
          </a:prstGeom>
          <a:solidFill>
            <a:srgbClr val="FFFF00"/>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sz="2000" dirty="0">
                <a:latin typeface="Berlin Sans FB" pitchFamily="34" charset="0"/>
              </a:rPr>
              <a:t>	</a:t>
            </a:r>
            <a:r>
              <a:rPr lang="en-US" sz="2000" dirty="0" err="1">
                <a:latin typeface="Berlin Sans FB" pitchFamily="34" charset="0"/>
              </a:rPr>
              <a:t>Dikeringkan</a:t>
            </a:r>
            <a:r>
              <a:rPr lang="en-US" sz="2000" dirty="0">
                <a:latin typeface="Berlin Sans FB" pitchFamily="34" charset="0"/>
              </a:rPr>
              <a:t> </a:t>
            </a:r>
            <a:r>
              <a:rPr lang="en-US" sz="2000" dirty="0" err="1">
                <a:latin typeface="Berlin Sans FB" pitchFamily="34" charset="0"/>
              </a:rPr>
              <a:t>da</a:t>
            </a:r>
            <a:r>
              <a:rPr lang="id-ID" sz="2000" dirty="0">
                <a:latin typeface="Berlin Sans FB" pitchFamily="34" charset="0"/>
              </a:rPr>
              <a:t>lam udara</a:t>
            </a:r>
          </a:p>
        </p:txBody>
      </p:sp>
      <p:sp>
        <p:nvSpPr>
          <p:cNvPr id="21" name="Content Placeholder 2"/>
          <p:cNvSpPr txBox="1">
            <a:spLocks/>
          </p:cNvSpPr>
          <p:nvPr/>
        </p:nvSpPr>
        <p:spPr>
          <a:xfrm>
            <a:off x="3238500" y="2314433"/>
            <a:ext cx="2590800" cy="1600200"/>
          </a:xfrm>
          <a:prstGeom prst="rect">
            <a:avLst/>
          </a:prstGeom>
          <a:solidFill>
            <a:srgbClr val="FFFF00"/>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sz="2000" dirty="0">
                <a:latin typeface="Berlin Sans FB" pitchFamily="34" charset="0"/>
              </a:rPr>
              <a:t>    A</a:t>
            </a:r>
            <a:r>
              <a:rPr lang="id-ID" sz="2000" dirty="0">
                <a:latin typeface="Berlin Sans FB" pitchFamily="34" charset="0"/>
              </a:rPr>
              <a:t>nodisasi dalam larutan gliserol </a:t>
            </a:r>
            <a:r>
              <a:rPr lang="en-US" sz="2000" dirty="0">
                <a:latin typeface="Berlin Sans FB" pitchFamily="34" charset="0"/>
              </a:rPr>
              <a:t>yang </a:t>
            </a:r>
            <a:r>
              <a:rPr lang="en-US" sz="2000" dirty="0" err="1">
                <a:latin typeface="Berlin Sans FB" pitchFamily="34" charset="0"/>
              </a:rPr>
              <a:t>mengandung</a:t>
            </a:r>
            <a:r>
              <a:rPr lang="en-US" sz="2000" dirty="0">
                <a:latin typeface="Berlin Sans FB" pitchFamily="34" charset="0"/>
              </a:rPr>
              <a:t> </a:t>
            </a:r>
            <a:r>
              <a:rPr lang="id-ID" sz="2000" dirty="0">
                <a:latin typeface="Berlin Sans FB" pitchFamily="34" charset="0"/>
              </a:rPr>
              <a:t>NH4F</a:t>
            </a:r>
            <a:r>
              <a:rPr lang="en-US" sz="2000" dirty="0">
                <a:latin typeface="Berlin Sans FB" pitchFamily="34" charset="0"/>
              </a:rPr>
              <a:t> , </a:t>
            </a:r>
            <a:r>
              <a:rPr lang="id-ID" sz="2000" dirty="0">
                <a:latin typeface="Berlin Sans FB" pitchFamily="34" charset="0"/>
              </a:rPr>
              <a:t>30 V</a:t>
            </a:r>
            <a:r>
              <a:rPr lang="en-US" sz="2000" dirty="0">
                <a:latin typeface="Berlin Sans FB" pitchFamily="34" charset="0"/>
              </a:rPr>
              <a:t> </a:t>
            </a:r>
            <a:endParaRPr lang="id-ID" sz="2000" dirty="0">
              <a:latin typeface="Berlin Sans FB" pitchFamily="34" charset="0"/>
            </a:endParaRPr>
          </a:p>
        </p:txBody>
      </p:sp>
      <p:sp>
        <p:nvSpPr>
          <p:cNvPr id="22" name="Content Placeholder 2"/>
          <p:cNvSpPr txBox="1">
            <a:spLocks/>
          </p:cNvSpPr>
          <p:nvPr/>
        </p:nvSpPr>
        <p:spPr>
          <a:xfrm>
            <a:off x="6264322" y="1003110"/>
            <a:ext cx="2590800" cy="990600"/>
          </a:xfrm>
          <a:prstGeom prst="rect">
            <a:avLst/>
          </a:prstGeom>
          <a:solidFill>
            <a:srgbClr val="FFFF00"/>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sz="2000" dirty="0">
                <a:latin typeface="Berlin Sans FB" pitchFamily="34" charset="0"/>
              </a:rPr>
              <a:t>	</a:t>
            </a:r>
            <a:r>
              <a:rPr lang="en-US" sz="2000" dirty="0" err="1">
                <a:latin typeface="Berlin Sans FB" pitchFamily="34" charset="0"/>
              </a:rPr>
              <a:t>Pencucian</a:t>
            </a:r>
            <a:r>
              <a:rPr lang="en-US" sz="2000" dirty="0">
                <a:latin typeface="Berlin Sans FB" pitchFamily="34" charset="0"/>
              </a:rPr>
              <a:t> </a:t>
            </a:r>
            <a:r>
              <a:rPr lang="id-ID" sz="2000" dirty="0">
                <a:latin typeface="Berlin Sans FB" pitchFamily="34" charset="0"/>
              </a:rPr>
              <a:t>TNTAs dengan air</a:t>
            </a:r>
          </a:p>
        </p:txBody>
      </p:sp>
      <p:sp>
        <p:nvSpPr>
          <p:cNvPr id="24" name="Content Placeholder 2"/>
          <p:cNvSpPr txBox="1">
            <a:spLocks/>
          </p:cNvSpPr>
          <p:nvPr/>
        </p:nvSpPr>
        <p:spPr>
          <a:xfrm>
            <a:off x="6275695" y="2314432"/>
            <a:ext cx="2590800" cy="1571767"/>
          </a:xfrm>
          <a:prstGeom prst="rect">
            <a:avLst/>
          </a:prstGeom>
          <a:solidFill>
            <a:srgbClr val="FFFF00"/>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sz="2000" i="1" dirty="0">
                <a:latin typeface="Berlin Sans FB" pitchFamily="34" charset="0"/>
              </a:rPr>
              <a:t>	Annealing</a:t>
            </a:r>
            <a:r>
              <a:rPr lang="en-US" sz="2000" dirty="0">
                <a:latin typeface="Berlin Sans FB" pitchFamily="34" charset="0"/>
              </a:rPr>
              <a:t> 500</a:t>
            </a:r>
            <a:r>
              <a:rPr lang="en-US" sz="2000" baseline="30000" dirty="0">
                <a:latin typeface="Berlin Sans FB" pitchFamily="34" charset="0"/>
              </a:rPr>
              <a:t>0</a:t>
            </a:r>
            <a:r>
              <a:rPr lang="en-US" sz="2000" dirty="0">
                <a:latin typeface="Berlin Sans FB" pitchFamily="34" charset="0"/>
              </a:rPr>
              <a:t>C,</a:t>
            </a:r>
            <a:r>
              <a:rPr lang="en-US" sz="2000" baseline="30000" dirty="0">
                <a:latin typeface="Berlin Sans FB" pitchFamily="34" charset="0"/>
              </a:rPr>
              <a:t> </a:t>
            </a:r>
            <a:r>
              <a:rPr lang="en-US" sz="2000" dirty="0">
                <a:latin typeface="Berlin Sans FB" pitchFamily="34" charset="0"/>
              </a:rPr>
              <a:t> 3 jam </a:t>
            </a:r>
            <a:r>
              <a:rPr lang="en-US" sz="2000" dirty="0" err="1">
                <a:latin typeface="Berlin Sans FB" pitchFamily="34" charset="0"/>
              </a:rPr>
              <a:t>dan</a:t>
            </a:r>
            <a:r>
              <a:rPr lang="en-US" sz="2000" dirty="0">
                <a:latin typeface="Berlin Sans FB" pitchFamily="34" charset="0"/>
              </a:rPr>
              <a:t> </a:t>
            </a:r>
            <a:r>
              <a:rPr lang="en-US" sz="2000" dirty="0" err="1">
                <a:latin typeface="Berlin Sans FB" pitchFamily="34" charset="0"/>
              </a:rPr>
              <a:t>disimpan</a:t>
            </a:r>
            <a:r>
              <a:rPr lang="en-US" sz="2000" dirty="0">
                <a:latin typeface="Berlin Sans FB" pitchFamily="34" charset="0"/>
              </a:rPr>
              <a:t> </a:t>
            </a:r>
            <a:r>
              <a:rPr lang="en-US" sz="2000" dirty="0" err="1">
                <a:latin typeface="Berlin Sans FB" pitchFamily="34" charset="0"/>
              </a:rPr>
              <a:t>dalam</a:t>
            </a:r>
            <a:r>
              <a:rPr lang="en-US" sz="2000" dirty="0">
                <a:latin typeface="Berlin Sans FB" pitchFamily="34" charset="0"/>
              </a:rPr>
              <a:t> </a:t>
            </a:r>
            <a:r>
              <a:rPr lang="id-ID" sz="2000" dirty="0">
                <a:latin typeface="Berlin Sans FB" pitchFamily="34" charset="0"/>
              </a:rPr>
              <a:t>desikator</a:t>
            </a:r>
          </a:p>
        </p:txBody>
      </p:sp>
      <p:cxnSp>
        <p:nvCxnSpPr>
          <p:cNvPr id="4" name="Straight Arrow Connector 3"/>
          <p:cNvCxnSpPr>
            <a:stCxn id="18" idx="2"/>
          </p:cNvCxnSpPr>
          <p:nvPr/>
        </p:nvCxnSpPr>
        <p:spPr>
          <a:xfrm>
            <a:off x="1283458" y="1981200"/>
            <a:ext cx="0" cy="333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9" idx="3"/>
            <a:endCxn id="20" idx="1"/>
          </p:cNvCxnSpPr>
          <p:nvPr/>
        </p:nvCxnSpPr>
        <p:spPr>
          <a:xfrm flipV="1">
            <a:off x="2422478" y="1493861"/>
            <a:ext cx="816022" cy="166843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33900" y="1966983"/>
            <a:ext cx="0" cy="333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1" idx="3"/>
            <a:endCxn id="22" idx="1"/>
          </p:cNvCxnSpPr>
          <p:nvPr/>
        </p:nvCxnSpPr>
        <p:spPr>
          <a:xfrm flipV="1">
            <a:off x="5829300" y="1498410"/>
            <a:ext cx="435022" cy="16161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78488" y="1981200"/>
            <a:ext cx="0" cy="333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228600" y="-152400"/>
            <a:ext cx="822960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noProof="0" dirty="0" err="1">
                <a:ln w="18415" cmpd="sng">
                  <a:solidFill>
                    <a:schemeClr val="tx1"/>
                  </a:solidFill>
                  <a:prstDash val="solid"/>
                </a:ln>
                <a:solidFill>
                  <a:srgbClr val="00B0F0"/>
                </a:solidFill>
                <a:effectLst>
                  <a:outerShdw blurRad="63500" dir="3600000" algn="tl" rotWithShape="0">
                    <a:srgbClr val="000000">
                      <a:alpha val="70000"/>
                    </a:srgbClr>
                  </a:outerShdw>
                </a:effectLst>
                <a:uLnTx/>
                <a:uFillTx/>
                <a:latin typeface="Berlin Sans FB" pitchFamily="34" charset="0"/>
                <a:ea typeface="+mj-ea"/>
                <a:cs typeface="Calibri" pitchFamily="34" charset="0"/>
              </a:rPr>
              <a:t>Sintesis</a:t>
            </a:r>
            <a:r>
              <a:rPr kumimoji="0" lang="en-US" sz="4400" b="1" i="0" u="none" strike="noStrike" kern="1200" cap="none" spc="0" normalizeH="0" noProof="0" dirty="0">
                <a:ln w="18415" cmpd="sng">
                  <a:solidFill>
                    <a:schemeClr val="tx1"/>
                  </a:solidFill>
                  <a:prstDash val="solid"/>
                </a:ln>
                <a:solidFill>
                  <a:srgbClr val="00B0F0"/>
                </a:solidFill>
                <a:effectLst>
                  <a:outerShdw blurRad="63500" dir="3600000" algn="tl" rotWithShape="0">
                    <a:srgbClr val="000000">
                      <a:alpha val="70000"/>
                    </a:srgbClr>
                  </a:outerShdw>
                </a:effectLst>
                <a:uLnTx/>
                <a:uFillTx/>
                <a:latin typeface="Berlin Sans FB" pitchFamily="34" charset="0"/>
                <a:ea typeface="+mj-ea"/>
                <a:cs typeface="Calibri" pitchFamily="34" charset="0"/>
              </a:rPr>
              <a:t> TiO2</a:t>
            </a:r>
            <a:endParaRPr kumimoji="0" lang="en-US" sz="4400" b="1" i="0" u="none" strike="noStrike" kern="1200" cap="none" spc="0" normalizeH="0" baseline="0" noProof="0" dirty="0">
              <a:ln w="10541" cmpd="sng">
                <a:solidFill>
                  <a:schemeClr val="accent1">
                    <a:shade val="88000"/>
                    <a:satMod val="110000"/>
                  </a:schemeClr>
                </a:solidFill>
                <a:prstDash val="solid"/>
              </a:ln>
              <a:solidFill>
                <a:srgbClr val="00B0F0"/>
              </a:solidFill>
              <a:effectLst>
                <a:outerShdw blurRad="63500" dir="3600000" algn="tl" rotWithShape="0">
                  <a:srgbClr val="000000">
                    <a:alpha val="70000"/>
                  </a:srgbClr>
                </a:outerShdw>
              </a:effectLst>
              <a:uLnTx/>
              <a:uFillTx/>
              <a:latin typeface="+mj-lt"/>
              <a:ea typeface="+mj-ea"/>
              <a:cs typeface="+mj-cs"/>
            </a:endParaRPr>
          </a:p>
        </p:txBody>
      </p:sp>
      <p:pic>
        <p:nvPicPr>
          <p:cNvPr id="26" name="Picture 25"/>
          <p:cNvPicPr/>
          <p:nvPr/>
        </p:nvPicPr>
        <p:blipFill>
          <a:blip r:embed="rId2" cstate="print"/>
          <a:srcRect/>
          <a:stretch>
            <a:fillRect/>
          </a:stretch>
        </p:blipFill>
        <p:spPr bwMode="auto">
          <a:xfrm>
            <a:off x="4114800" y="4191000"/>
            <a:ext cx="2438400" cy="1905000"/>
          </a:xfrm>
          <a:prstGeom prst="rect">
            <a:avLst/>
          </a:prstGeom>
          <a:noFill/>
          <a:ln w="12700">
            <a:solidFill>
              <a:schemeClr val="tx1"/>
            </a:solidFill>
            <a:miter lim="800000"/>
            <a:headEnd/>
            <a:tailEnd/>
          </a:ln>
        </p:spPr>
      </p:pic>
      <p:sp>
        <p:nvSpPr>
          <p:cNvPr id="28" name="TextBox 27"/>
          <p:cNvSpPr txBox="1"/>
          <p:nvPr/>
        </p:nvSpPr>
        <p:spPr>
          <a:xfrm>
            <a:off x="3657600" y="6172200"/>
            <a:ext cx="4800600" cy="369332"/>
          </a:xfrm>
          <a:prstGeom prst="rect">
            <a:avLst/>
          </a:prstGeom>
          <a:noFill/>
        </p:spPr>
        <p:txBody>
          <a:bodyPr wrap="square" rtlCol="0">
            <a:spAutoFit/>
          </a:bodyPr>
          <a:lstStyle/>
          <a:p>
            <a:pPr algn="ctr"/>
            <a:r>
              <a:rPr lang="en-US" b="1" dirty="0" err="1"/>
              <a:t>Gambar</a:t>
            </a:r>
            <a:r>
              <a:rPr lang="en-US" b="1" dirty="0"/>
              <a:t> </a:t>
            </a:r>
            <a:r>
              <a:rPr lang="en-US" b="1" dirty="0" err="1"/>
              <a:t>skema</a:t>
            </a:r>
            <a:r>
              <a:rPr lang="en-US" b="1" dirty="0"/>
              <a:t> </a:t>
            </a:r>
            <a:r>
              <a:rPr lang="en-US" b="1" dirty="0" err="1"/>
              <a:t>alat</a:t>
            </a:r>
            <a:r>
              <a:rPr lang="en-US" b="1" dirty="0"/>
              <a:t> </a:t>
            </a:r>
            <a:r>
              <a:rPr lang="en-US" b="1" dirty="0" err="1"/>
              <a:t>anodisasi</a:t>
            </a:r>
            <a:endParaRPr lang="en-US" b="1" dirty="0"/>
          </a:p>
        </p:txBody>
      </p:sp>
      <p:sp>
        <p:nvSpPr>
          <p:cNvPr id="29" name="TextBox 28"/>
          <p:cNvSpPr txBox="1"/>
          <p:nvPr/>
        </p:nvSpPr>
        <p:spPr>
          <a:xfrm>
            <a:off x="381000" y="3995678"/>
            <a:ext cx="3657600" cy="1292662"/>
          </a:xfrm>
          <a:prstGeom prst="rect">
            <a:avLst/>
          </a:prstGeom>
          <a:noFill/>
        </p:spPr>
        <p:txBody>
          <a:bodyPr wrap="square" rtlCol="0">
            <a:spAutoFit/>
          </a:bodyPr>
          <a:lstStyle/>
          <a:p>
            <a:pPr marL="342900" indent="-342900">
              <a:buAutoNum type="alphaLcPeriod"/>
            </a:pPr>
            <a:r>
              <a:rPr lang="en-US" b="1" dirty="0" err="1"/>
              <a:t>Variasi</a:t>
            </a:r>
            <a:r>
              <a:rPr lang="en-US" b="1" dirty="0"/>
              <a:t> </a:t>
            </a:r>
            <a:r>
              <a:rPr lang="en-US" b="1" dirty="0" err="1"/>
              <a:t>kadar</a:t>
            </a:r>
            <a:r>
              <a:rPr lang="en-US" b="1" dirty="0"/>
              <a:t> air (</a:t>
            </a:r>
            <a:r>
              <a:rPr lang="en-US" b="1" dirty="0">
                <a:solidFill>
                  <a:srgbClr val="17E921"/>
                </a:solidFill>
              </a:rPr>
              <a:t>5; 10; 25; dan 50% </a:t>
            </a:r>
            <a:r>
              <a:rPr lang="en-US" b="1" dirty="0" err="1">
                <a:solidFill>
                  <a:srgbClr val="17E921"/>
                </a:solidFill>
              </a:rPr>
              <a:t>volum</a:t>
            </a:r>
            <a:r>
              <a:rPr lang="en-US" b="1" dirty="0">
                <a:solidFill>
                  <a:srgbClr val="17E921"/>
                </a:solidFill>
              </a:rPr>
              <a:t>) dan </a:t>
            </a:r>
            <a:r>
              <a:rPr lang="en-US" b="1" dirty="0" err="1"/>
              <a:t>Variasi</a:t>
            </a:r>
            <a:r>
              <a:rPr lang="en-US" b="1" dirty="0"/>
              <a:t> </a:t>
            </a:r>
            <a:r>
              <a:rPr lang="en-US" b="1" dirty="0" err="1"/>
              <a:t>perlakuan</a:t>
            </a:r>
            <a:r>
              <a:rPr lang="en-US" b="1" dirty="0"/>
              <a:t> annealing</a:t>
            </a:r>
          </a:p>
          <a:p>
            <a:pPr marL="342900" indent="-342900">
              <a:buAutoNum type="alphaLcPeriod"/>
            </a:pPr>
            <a:r>
              <a:rPr lang="en-US" sz="1200" b="1" dirty="0">
                <a:solidFill>
                  <a:srgbClr val="CC0099"/>
                </a:solidFill>
              </a:rPr>
              <a:t>KARAKTERISASI SEM/EDX, FTIR, UV-VIS DRS, XRD, KERAPAAN  ARUS</a:t>
            </a:r>
          </a:p>
        </p:txBody>
      </p:sp>
      <p:pic>
        <p:nvPicPr>
          <p:cNvPr id="2" name="Picture 1"/>
          <p:cNvPicPr>
            <a:picLocks noChangeAspect="1"/>
          </p:cNvPicPr>
          <p:nvPr/>
        </p:nvPicPr>
        <p:blipFill>
          <a:blip r:embed="rId3"/>
          <a:stretch>
            <a:fillRect/>
          </a:stretch>
        </p:blipFill>
        <p:spPr>
          <a:xfrm>
            <a:off x="1438275" y="5285303"/>
            <a:ext cx="2143125" cy="15726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343400" y="3886200"/>
            <a:ext cx="3276600" cy="1981200"/>
            <a:chOff x="4343400" y="3886200"/>
            <a:chExt cx="3276600" cy="1981200"/>
          </a:xfrm>
        </p:grpSpPr>
        <p:pic>
          <p:nvPicPr>
            <p:cNvPr id="14" name="Picture 13" descr="C:\Users\ULITUA\Desktop\1.jpg"/>
            <p:cNvPicPr/>
            <p:nvPr/>
          </p:nvPicPr>
          <p:blipFill>
            <a:blip r:embed="rId2" cstate="print"/>
            <a:srcRect l="50609" t="51131" r="846" b="657"/>
            <a:stretch>
              <a:fillRect/>
            </a:stretch>
          </p:blipFill>
          <p:spPr bwMode="auto">
            <a:xfrm>
              <a:off x="4343400" y="3886200"/>
              <a:ext cx="3276600" cy="1981200"/>
            </a:xfrm>
            <a:prstGeom prst="rect">
              <a:avLst/>
            </a:prstGeom>
            <a:solidFill>
              <a:srgbClr val="FFFFFF">
                <a:shade val="85000"/>
              </a:srgbClr>
            </a:solidFill>
            <a:ln w="5715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31"/>
            <p:cNvPicPr>
              <a:picLocks noChangeAspect="1" noChangeArrowheads="1"/>
            </p:cNvPicPr>
            <p:nvPr/>
          </p:nvPicPr>
          <p:blipFill>
            <a:blip r:embed="rId3"/>
            <a:srcRect l="56500" t="63462" r="34624" b="24794"/>
            <a:stretch>
              <a:fillRect/>
            </a:stretch>
          </p:blipFill>
          <p:spPr bwMode="auto">
            <a:xfrm>
              <a:off x="4419600" y="3962400"/>
              <a:ext cx="1219200" cy="747252"/>
            </a:xfrm>
            <a:prstGeom prst="rect">
              <a:avLst/>
            </a:prstGeom>
            <a:ln w="38100" cap="sq">
              <a:noFill/>
              <a:prstDash val="solid"/>
              <a:miter lim="800000"/>
            </a:ln>
            <a:effectLst>
              <a:outerShdw blurRad="50800" dist="38100" dir="2700000" algn="tl" rotWithShape="0">
                <a:srgbClr val="000000">
                  <a:alpha val="43000"/>
                </a:srgbClr>
              </a:outerShdw>
            </a:effectLst>
          </p:spPr>
        </p:pic>
      </p:grpSp>
      <p:sp>
        <p:nvSpPr>
          <p:cNvPr id="31" name="Rectangle 1"/>
          <p:cNvSpPr>
            <a:spLocks noChangeArrowheads="1"/>
          </p:cNvSpPr>
          <p:nvPr/>
        </p:nvSpPr>
        <p:spPr bwMode="auto">
          <a:xfrm>
            <a:off x="676244" y="6019800"/>
            <a:ext cx="7248556" cy="664012"/>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t"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base">
              <a:spcBef>
                <a:spcPct val="0"/>
              </a:spcBef>
              <a:spcAft>
                <a:spcPct val="0"/>
              </a:spcAft>
            </a:pP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Hasil</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SEM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tampak</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atas</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dan</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samping</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(insert)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pada</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U-TNTAs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dengan</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variasi</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kadar</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(a) 5%, (b) 10%, (c) 25%, (d) 50% </a:t>
            </a:r>
            <a:r>
              <a:rPr kumimoji="0" lang="en-US" b="1" i="0" u="none" strike="noStrike" normalizeH="0" baseline="0" dirty="0" err="1">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volum</a:t>
            </a:r>
            <a:r>
              <a:rPr kumimoji="0" lang="en-US"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a:t>
            </a:r>
          </a:p>
        </p:txBody>
      </p:sp>
      <p:pic>
        <p:nvPicPr>
          <p:cNvPr id="4127" name="Picture 31"/>
          <p:cNvPicPr>
            <a:picLocks noChangeAspect="1" noChangeArrowheads="1"/>
          </p:cNvPicPr>
          <p:nvPr/>
        </p:nvPicPr>
        <p:blipFill>
          <a:blip r:embed="rId3"/>
          <a:srcRect l="54356" t="25525" r="21486" b="43359"/>
          <a:stretch>
            <a:fillRect/>
          </a:stretch>
        </p:blipFill>
        <p:spPr bwMode="auto">
          <a:xfrm>
            <a:off x="4357686" y="1676400"/>
            <a:ext cx="3214710" cy="2057399"/>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37" name="Picture 31"/>
          <p:cNvPicPr>
            <a:picLocks noChangeAspect="1" noChangeArrowheads="1"/>
          </p:cNvPicPr>
          <p:nvPr/>
        </p:nvPicPr>
        <p:blipFill>
          <a:blip r:embed="rId3"/>
          <a:srcRect l="26903" t="61607" r="49488" b="6250"/>
          <a:stretch>
            <a:fillRect/>
          </a:stretch>
        </p:blipFill>
        <p:spPr bwMode="auto">
          <a:xfrm>
            <a:off x="928662" y="3886200"/>
            <a:ext cx="3214710" cy="19812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38" name="Picture 31"/>
          <p:cNvPicPr>
            <a:picLocks noChangeAspect="1" noChangeArrowheads="1"/>
          </p:cNvPicPr>
          <p:nvPr/>
        </p:nvPicPr>
        <p:blipFill>
          <a:blip r:embed="rId3"/>
          <a:srcRect l="26825" t="25520" r="48732" b="43359"/>
          <a:stretch>
            <a:fillRect/>
          </a:stretch>
        </p:blipFill>
        <p:spPr bwMode="auto">
          <a:xfrm>
            <a:off x="928662" y="1676400"/>
            <a:ext cx="3214710" cy="20574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7" name="Title 1"/>
          <p:cNvSpPr txBox="1">
            <a:spLocks/>
          </p:cNvSpPr>
          <p:nvPr/>
        </p:nvSpPr>
        <p:spPr>
          <a:xfrm>
            <a:off x="152400" y="-152400"/>
            <a:ext cx="8229600" cy="9144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800" b="1" dirty="0" err="1">
                <a:ln w="18415" cmpd="sng">
                  <a:solidFill>
                    <a:schemeClr val="tx1"/>
                  </a:solidFill>
                  <a:prstDash val="solid"/>
                </a:ln>
                <a:solidFill>
                  <a:srgbClr val="00B0F0"/>
                </a:solidFill>
                <a:effectLst>
                  <a:outerShdw blurRad="63500" dir="3600000" algn="tl" rotWithShape="0">
                    <a:srgbClr val="000000">
                      <a:alpha val="70000"/>
                    </a:srgbClr>
                  </a:outerShdw>
                </a:effectLst>
                <a:latin typeface="Berlin Sans FB" pitchFamily="34" charset="0"/>
              </a:rPr>
              <a:t>Karakterisasi</a:t>
            </a:r>
            <a:r>
              <a:rPr lang="en-US" sz="4800" b="1" dirty="0">
                <a:ln w="18415" cmpd="sng">
                  <a:solidFill>
                    <a:schemeClr val="tx1"/>
                  </a:solidFill>
                  <a:prstDash val="solid"/>
                </a:ln>
                <a:solidFill>
                  <a:srgbClr val="00B0F0"/>
                </a:solidFill>
                <a:effectLst>
                  <a:outerShdw blurRad="63500" dir="3600000" algn="tl" rotWithShape="0">
                    <a:srgbClr val="000000">
                      <a:alpha val="70000"/>
                    </a:srgbClr>
                  </a:outerShdw>
                </a:effectLst>
                <a:latin typeface="Berlin Sans FB" pitchFamily="34" charset="0"/>
              </a:rPr>
              <a:t> </a:t>
            </a:r>
            <a:endParaRPr lang="en-US" sz="4800" b="1" dirty="0">
              <a:ln w="10541" cmpd="sng">
                <a:solidFill>
                  <a:schemeClr val="accent1">
                    <a:shade val="88000"/>
                    <a:satMod val="110000"/>
                  </a:schemeClr>
                </a:solidFill>
                <a:prstDash val="solid"/>
              </a:ln>
              <a:solidFill>
                <a:srgbClr val="00B0F0"/>
              </a:solidFill>
              <a:effectLst>
                <a:outerShdw blurRad="63500" dir="3600000" algn="tl" rotWithShape="0">
                  <a:srgbClr val="000000">
                    <a:alpha val="70000"/>
                  </a:srgbClr>
                </a:outerShdw>
              </a:effectLst>
            </a:endParaRPr>
          </a:p>
        </p:txBody>
      </p:sp>
      <p:sp>
        <p:nvSpPr>
          <p:cNvPr id="8" name="TextBox 7"/>
          <p:cNvSpPr txBox="1"/>
          <p:nvPr/>
        </p:nvSpPr>
        <p:spPr>
          <a:xfrm>
            <a:off x="838200" y="914400"/>
            <a:ext cx="67818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solidFill>
                  <a:srgbClr val="002060"/>
                </a:solidFill>
              </a:rPr>
              <a:t>1. </a:t>
            </a:r>
            <a:r>
              <a:rPr lang="en-US" sz="2000" b="1" dirty="0" err="1">
                <a:solidFill>
                  <a:srgbClr val="002060"/>
                </a:solidFill>
              </a:rPr>
              <a:t>Pengaruh</a:t>
            </a:r>
            <a:r>
              <a:rPr lang="en-US" sz="2000" b="1" dirty="0">
                <a:solidFill>
                  <a:srgbClr val="002060"/>
                </a:solidFill>
              </a:rPr>
              <a:t> </a:t>
            </a:r>
            <a:r>
              <a:rPr lang="en-US" sz="2000" b="1" dirty="0" err="1">
                <a:solidFill>
                  <a:srgbClr val="002060"/>
                </a:solidFill>
              </a:rPr>
              <a:t>kandungan</a:t>
            </a:r>
            <a:r>
              <a:rPr lang="en-US" sz="2000" b="1" dirty="0">
                <a:solidFill>
                  <a:srgbClr val="002060"/>
                </a:solidFill>
              </a:rPr>
              <a:t> air </a:t>
            </a:r>
            <a:r>
              <a:rPr lang="en-US" sz="2000" b="1" dirty="0" err="1">
                <a:solidFill>
                  <a:srgbClr val="002060"/>
                </a:solidFill>
              </a:rPr>
              <a:t>terhadap</a:t>
            </a:r>
            <a:r>
              <a:rPr lang="en-US" sz="2000" b="1" dirty="0">
                <a:solidFill>
                  <a:srgbClr val="002060"/>
                </a:solidFill>
              </a:rPr>
              <a:t> </a:t>
            </a:r>
            <a:r>
              <a:rPr lang="en-US" sz="2000" b="1" dirty="0" err="1">
                <a:solidFill>
                  <a:srgbClr val="002060"/>
                </a:solidFill>
              </a:rPr>
              <a:t>morfologi</a:t>
            </a:r>
            <a:r>
              <a:rPr lang="en-US" sz="2000" b="1" dirty="0">
                <a:solidFill>
                  <a:srgbClr val="002060"/>
                </a:solidFill>
              </a:rPr>
              <a:t> TNTAs</a:t>
            </a:r>
          </a:p>
        </p:txBody>
      </p:sp>
      <p:sp>
        <p:nvSpPr>
          <p:cNvPr id="10" name="TextBox 9"/>
          <p:cNvSpPr txBox="1"/>
          <p:nvPr/>
        </p:nvSpPr>
        <p:spPr>
          <a:xfrm>
            <a:off x="381000" y="457200"/>
            <a:ext cx="8385244" cy="461665"/>
          </a:xfrm>
          <a:prstGeom prst="rect">
            <a:avLst/>
          </a:prstGeom>
          <a:noFill/>
        </p:spPr>
        <p:txBody>
          <a:bodyPr wrap="none" rtlCol="0">
            <a:spAutoFit/>
          </a:bodyPr>
          <a:lstStyle/>
          <a:p>
            <a:r>
              <a:rPr lang="en-US" sz="2400" b="1" dirty="0">
                <a:solidFill>
                  <a:srgbClr val="0070C0"/>
                </a:solidFill>
              </a:rPr>
              <a:t>I. </a:t>
            </a:r>
            <a:r>
              <a:rPr lang="en-US" sz="2000" b="1" dirty="0">
                <a:solidFill>
                  <a:srgbClr val="0070C0"/>
                </a:solidFill>
              </a:rPr>
              <a:t>SINTESIS TNTAs DENGAN PENAMBAHAN DOPAN NON LOGAM </a:t>
            </a:r>
          </a:p>
        </p:txBody>
      </p:sp>
      <p:sp>
        <p:nvSpPr>
          <p:cNvPr id="12" name="TextBox 11"/>
          <p:cNvSpPr txBox="1"/>
          <p:nvPr/>
        </p:nvSpPr>
        <p:spPr>
          <a:xfrm>
            <a:off x="838200" y="1371600"/>
            <a:ext cx="2320828" cy="369332"/>
          </a:xfrm>
          <a:prstGeom prst="rect">
            <a:avLst/>
          </a:prstGeom>
          <a:noFill/>
        </p:spPr>
        <p:txBody>
          <a:bodyPr wrap="none" rtlCol="0">
            <a:spAutoFit/>
          </a:bodyPr>
          <a:lstStyle/>
          <a:p>
            <a:r>
              <a:rPr lang="en-US" dirty="0">
                <a:solidFill>
                  <a:srgbClr val="17E921"/>
                </a:solidFill>
              </a:rPr>
              <a:t> </a:t>
            </a:r>
            <a:r>
              <a:rPr lang="en-US" b="1" dirty="0">
                <a:solidFill>
                  <a:srgbClr val="17E921"/>
                </a:solidFill>
              </a:rPr>
              <a:t>ANALISIS SEM/FESEM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981200" y="914400"/>
            <a:ext cx="5029200" cy="2819400"/>
          </a:xfrm>
          <a:prstGeom prst="rect">
            <a:avLst/>
          </a:prstGeom>
          <a:noFill/>
          <a:ln w="9525">
            <a:solidFill>
              <a:schemeClr val="tx1">
                <a:lumMod val="95000"/>
                <a:lumOff val="5000"/>
              </a:schemeClr>
            </a:solidFill>
            <a:miter lim="800000"/>
            <a:headEnd/>
            <a:tailEnd/>
          </a:ln>
        </p:spPr>
      </p:pic>
      <p:sp>
        <p:nvSpPr>
          <p:cNvPr id="5" name="Rectangle 4"/>
          <p:cNvSpPr/>
          <p:nvPr/>
        </p:nvSpPr>
        <p:spPr>
          <a:xfrm>
            <a:off x="1066800" y="4114800"/>
            <a:ext cx="6781800" cy="646331"/>
          </a:xfrm>
          <a:prstGeom prst="rect">
            <a:avLst/>
          </a:prstGeom>
        </p:spPr>
        <p:txBody>
          <a:bodyPr wrap="square">
            <a:spAutoFit/>
          </a:bodyPr>
          <a:lstStyle/>
          <a:p>
            <a:r>
              <a:rPr lang="en-US" b="1" dirty="0" err="1"/>
              <a:t>Skema</a:t>
            </a:r>
            <a:r>
              <a:rPr lang="en-US" b="1" dirty="0"/>
              <a:t> </a:t>
            </a:r>
            <a:r>
              <a:rPr lang="en-US" b="1" dirty="0" err="1"/>
              <a:t>pergerakan</a:t>
            </a:r>
            <a:r>
              <a:rPr lang="en-US" b="1" dirty="0"/>
              <a:t> ion </a:t>
            </a:r>
            <a:r>
              <a:rPr lang="en-US" b="1" dirty="0" err="1"/>
              <a:t>pada</a:t>
            </a:r>
            <a:r>
              <a:rPr lang="en-US" b="1" dirty="0"/>
              <a:t> </a:t>
            </a:r>
            <a:r>
              <a:rPr lang="en-US" b="1" dirty="0" err="1"/>
              <a:t>proses</a:t>
            </a:r>
            <a:r>
              <a:rPr lang="en-US" b="1" dirty="0"/>
              <a:t> </a:t>
            </a:r>
            <a:r>
              <a:rPr lang="en-US" b="1" dirty="0" err="1"/>
              <a:t>anodisasi</a:t>
            </a:r>
            <a:r>
              <a:rPr lang="en-US" b="1" dirty="0"/>
              <a:t> (</a:t>
            </a:r>
            <a:r>
              <a:rPr lang="en-US" b="1" dirty="0" err="1"/>
              <a:t>kiri</a:t>
            </a:r>
            <a:r>
              <a:rPr lang="en-US" b="1" dirty="0"/>
              <a:t>) </a:t>
            </a:r>
            <a:r>
              <a:rPr lang="en-US" b="1" dirty="0" err="1"/>
              <a:t>dan</a:t>
            </a:r>
            <a:r>
              <a:rPr lang="en-US" b="1" dirty="0"/>
              <a:t> </a:t>
            </a:r>
            <a:r>
              <a:rPr lang="en-US" b="1" dirty="0" err="1"/>
              <a:t>proses</a:t>
            </a:r>
            <a:r>
              <a:rPr lang="en-US" b="1" dirty="0"/>
              <a:t> </a:t>
            </a:r>
            <a:r>
              <a:rPr lang="en-US" b="1" dirty="0" err="1"/>
              <a:t>pembentukan</a:t>
            </a:r>
            <a:r>
              <a:rPr lang="en-US" b="1" dirty="0"/>
              <a:t> </a:t>
            </a:r>
            <a:r>
              <a:rPr lang="en-US" b="1" dirty="0" err="1"/>
              <a:t>lapisan</a:t>
            </a:r>
            <a:r>
              <a:rPr lang="en-US" b="1" dirty="0"/>
              <a:t> TiO</a:t>
            </a:r>
            <a:r>
              <a:rPr lang="en-US" b="1" baseline="-25000" dirty="0"/>
              <a:t>2 </a:t>
            </a:r>
            <a:r>
              <a:rPr lang="en-US" b="1" dirty="0" err="1"/>
              <a:t>serta</a:t>
            </a:r>
            <a:r>
              <a:rPr lang="en-US" b="1" dirty="0"/>
              <a:t> </a:t>
            </a:r>
            <a:r>
              <a:rPr lang="en-US" b="1" dirty="0" err="1"/>
              <a:t>pelarutan</a:t>
            </a:r>
            <a:r>
              <a:rPr lang="en-US" b="1" dirty="0"/>
              <a:t> TiO</a:t>
            </a:r>
            <a:r>
              <a:rPr lang="en-US" b="1" baseline="-25000" dirty="0"/>
              <a:t>2</a:t>
            </a:r>
            <a:r>
              <a:rPr lang="en-US" b="1" dirty="0"/>
              <a:t> (</a:t>
            </a:r>
            <a:r>
              <a:rPr lang="en-US" b="1" dirty="0" err="1"/>
              <a:t>kanan</a:t>
            </a:r>
            <a:r>
              <a:rPr lang="en-US" b="1" dirty="0"/>
              <a:t>)</a:t>
            </a:r>
          </a:p>
        </p:txBody>
      </p:sp>
      <p:sp>
        <p:nvSpPr>
          <p:cNvPr id="6" name="TextBox 5"/>
          <p:cNvSpPr txBox="1"/>
          <p:nvPr/>
        </p:nvSpPr>
        <p:spPr>
          <a:xfrm>
            <a:off x="1143000" y="5105400"/>
            <a:ext cx="7490512" cy="1477328"/>
          </a:xfrm>
          <a:prstGeom prst="rect">
            <a:avLst/>
          </a:prstGeom>
          <a:noFill/>
        </p:spPr>
        <p:txBody>
          <a:bodyPr wrap="none" rtlCol="0">
            <a:spAutoFit/>
          </a:bodyPr>
          <a:lstStyle/>
          <a:p>
            <a:r>
              <a:rPr lang="en-US" dirty="0"/>
              <a:t>Vo = </a:t>
            </a:r>
            <a:r>
              <a:rPr lang="en-US" dirty="0" err="1"/>
              <a:t>oksidasi</a:t>
            </a:r>
            <a:r>
              <a:rPr lang="en-US" dirty="0"/>
              <a:t> Ti </a:t>
            </a:r>
            <a:r>
              <a:rPr lang="en-US" dirty="0" err="1"/>
              <a:t>menjadi</a:t>
            </a:r>
            <a:r>
              <a:rPr lang="en-US" dirty="0"/>
              <a:t> TiO</a:t>
            </a:r>
            <a:r>
              <a:rPr lang="en-US" baseline="-25000" dirty="0"/>
              <a:t>2</a:t>
            </a:r>
            <a:r>
              <a:rPr lang="en-US" dirty="0"/>
              <a:t> (</a:t>
            </a:r>
            <a:r>
              <a:rPr lang="en-US" dirty="0" err="1"/>
              <a:t>pembentukan</a:t>
            </a:r>
            <a:r>
              <a:rPr lang="en-US" dirty="0"/>
              <a:t> </a:t>
            </a:r>
            <a:r>
              <a:rPr lang="en-US" dirty="0" err="1"/>
              <a:t>lapisan</a:t>
            </a:r>
            <a:r>
              <a:rPr lang="en-US" dirty="0"/>
              <a:t> TiO</a:t>
            </a:r>
            <a:r>
              <a:rPr lang="en-US" baseline="-25000" dirty="0"/>
              <a:t>2</a:t>
            </a:r>
            <a:r>
              <a:rPr lang="en-US" dirty="0"/>
              <a:t>)</a:t>
            </a:r>
            <a:endParaRPr lang="en-US" baseline="-25000" dirty="0"/>
          </a:p>
          <a:p>
            <a:r>
              <a:rPr lang="en-US" dirty="0" err="1"/>
              <a:t>Ve</a:t>
            </a:r>
            <a:r>
              <a:rPr lang="en-US" dirty="0"/>
              <a:t> =  </a:t>
            </a:r>
            <a:r>
              <a:rPr lang="en-US" dirty="0" err="1"/>
              <a:t>pelarutan</a:t>
            </a:r>
            <a:r>
              <a:rPr lang="en-US" dirty="0"/>
              <a:t> TiO</a:t>
            </a:r>
            <a:r>
              <a:rPr lang="en-US" baseline="-25000" dirty="0"/>
              <a:t>2 </a:t>
            </a:r>
            <a:r>
              <a:rPr lang="en-US" dirty="0" err="1"/>
              <a:t>karena</a:t>
            </a:r>
            <a:r>
              <a:rPr lang="en-US" dirty="0"/>
              <a:t> </a:t>
            </a:r>
            <a:r>
              <a:rPr lang="en-US" dirty="0" err="1"/>
              <a:t>medan</a:t>
            </a:r>
            <a:r>
              <a:rPr lang="en-US" dirty="0"/>
              <a:t> </a:t>
            </a:r>
            <a:r>
              <a:rPr lang="en-US" dirty="0" err="1"/>
              <a:t>listrik</a:t>
            </a:r>
            <a:r>
              <a:rPr lang="en-US" dirty="0"/>
              <a:t> (</a:t>
            </a:r>
            <a:r>
              <a:rPr lang="en-US" dirty="0" err="1"/>
              <a:t>menambah</a:t>
            </a:r>
            <a:r>
              <a:rPr lang="en-US" dirty="0"/>
              <a:t> </a:t>
            </a:r>
            <a:r>
              <a:rPr lang="en-US" dirty="0" err="1"/>
              <a:t>panjang</a:t>
            </a:r>
            <a:r>
              <a:rPr lang="en-US" dirty="0"/>
              <a:t> rube) </a:t>
            </a:r>
          </a:p>
          <a:p>
            <a:r>
              <a:rPr lang="en-US" dirty="0" err="1"/>
              <a:t>Vb</a:t>
            </a:r>
            <a:r>
              <a:rPr lang="en-US" dirty="0"/>
              <a:t> = </a:t>
            </a:r>
            <a:r>
              <a:rPr lang="en-US" dirty="0" err="1"/>
              <a:t>pelarutan</a:t>
            </a:r>
            <a:r>
              <a:rPr lang="en-US" dirty="0"/>
              <a:t> TiO</a:t>
            </a:r>
            <a:r>
              <a:rPr lang="en-US" baseline="-25000" dirty="0"/>
              <a:t>2 </a:t>
            </a:r>
            <a:r>
              <a:rPr lang="en-US" dirty="0" err="1"/>
              <a:t>secara</a:t>
            </a:r>
            <a:r>
              <a:rPr lang="en-US" dirty="0"/>
              <a:t> </a:t>
            </a:r>
            <a:r>
              <a:rPr lang="en-US" dirty="0" err="1"/>
              <a:t>kimia</a:t>
            </a:r>
            <a:r>
              <a:rPr lang="en-US" dirty="0"/>
              <a:t> </a:t>
            </a:r>
            <a:r>
              <a:rPr lang="en-US" dirty="0" err="1"/>
              <a:t>pada</a:t>
            </a:r>
            <a:r>
              <a:rPr lang="en-US" dirty="0"/>
              <a:t> </a:t>
            </a:r>
            <a:r>
              <a:rPr lang="en-US" dirty="0" err="1"/>
              <a:t>dasar</a:t>
            </a:r>
            <a:r>
              <a:rPr lang="en-US" dirty="0"/>
              <a:t> tube (</a:t>
            </a:r>
            <a:r>
              <a:rPr lang="en-US" dirty="0" err="1"/>
              <a:t>menambah</a:t>
            </a:r>
            <a:r>
              <a:rPr lang="en-US" dirty="0"/>
              <a:t> </a:t>
            </a:r>
            <a:r>
              <a:rPr lang="en-US" dirty="0" err="1"/>
              <a:t>panjang</a:t>
            </a:r>
            <a:r>
              <a:rPr lang="en-US" dirty="0"/>
              <a:t> tube)</a:t>
            </a:r>
          </a:p>
          <a:p>
            <a:r>
              <a:rPr lang="en-US" dirty="0" err="1"/>
              <a:t>Vw</a:t>
            </a:r>
            <a:r>
              <a:rPr lang="en-US" dirty="0"/>
              <a:t> = </a:t>
            </a:r>
            <a:r>
              <a:rPr lang="en-US" dirty="0" err="1"/>
              <a:t>pelarutan</a:t>
            </a:r>
            <a:r>
              <a:rPr lang="en-US" dirty="0"/>
              <a:t> TiO</a:t>
            </a:r>
            <a:r>
              <a:rPr lang="en-US" baseline="-25000" dirty="0"/>
              <a:t>2 </a:t>
            </a:r>
            <a:r>
              <a:rPr lang="en-US" dirty="0" err="1"/>
              <a:t>secara</a:t>
            </a:r>
            <a:r>
              <a:rPr lang="en-US" dirty="0"/>
              <a:t> </a:t>
            </a:r>
            <a:r>
              <a:rPr lang="en-US" dirty="0" err="1"/>
              <a:t>kimia</a:t>
            </a:r>
            <a:r>
              <a:rPr lang="en-US" dirty="0"/>
              <a:t> </a:t>
            </a:r>
            <a:r>
              <a:rPr lang="en-US" dirty="0" err="1"/>
              <a:t>kearah</a:t>
            </a:r>
            <a:r>
              <a:rPr lang="en-US" dirty="0"/>
              <a:t> </a:t>
            </a:r>
            <a:r>
              <a:rPr lang="en-US" dirty="0" err="1"/>
              <a:t>dinding</a:t>
            </a:r>
            <a:r>
              <a:rPr lang="en-US" dirty="0"/>
              <a:t> (</a:t>
            </a:r>
            <a:r>
              <a:rPr lang="en-US" dirty="0" err="1"/>
              <a:t>menambah</a:t>
            </a:r>
            <a:r>
              <a:rPr lang="en-US" dirty="0"/>
              <a:t> diameter tube)</a:t>
            </a:r>
          </a:p>
          <a:p>
            <a:r>
              <a:rPr lang="en-US" dirty="0" err="1"/>
              <a:t>Vm</a:t>
            </a:r>
            <a:r>
              <a:rPr lang="en-US" dirty="0"/>
              <a:t> = </a:t>
            </a:r>
            <a:r>
              <a:rPr lang="en-US" dirty="0" err="1"/>
              <a:t>pelarutan</a:t>
            </a:r>
            <a:r>
              <a:rPr lang="en-US" dirty="0"/>
              <a:t> TiO</a:t>
            </a:r>
            <a:r>
              <a:rPr lang="en-US" baseline="-25000" dirty="0"/>
              <a:t>2 </a:t>
            </a:r>
            <a:r>
              <a:rPr lang="en-US" dirty="0" err="1"/>
              <a:t>secara</a:t>
            </a:r>
            <a:r>
              <a:rPr lang="en-US" dirty="0"/>
              <a:t> </a:t>
            </a:r>
            <a:r>
              <a:rPr lang="en-US" dirty="0" err="1"/>
              <a:t>kimia</a:t>
            </a:r>
            <a:r>
              <a:rPr lang="en-US" dirty="0"/>
              <a:t> </a:t>
            </a:r>
            <a:r>
              <a:rPr lang="en-US" dirty="0" err="1"/>
              <a:t>pada</a:t>
            </a:r>
            <a:r>
              <a:rPr lang="en-US" dirty="0"/>
              <a:t> </a:t>
            </a:r>
            <a:r>
              <a:rPr lang="en-US" dirty="0" err="1"/>
              <a:t>mulut</a:t>
            </a:r>
            <a:r>
              <a:rPr lang="en-US" dirty="0"/>
              <a:t> tube (</a:t>
            </a:r>
            <a:r>
              <a:rPr lang="en-US" dirty="0" err="1"/>
              <a:t>mengurangi</a:t>
            </a:r>
            <a:r>
              <a:rPr lang="en-US" dirty="0"/>
              <a:t> </a:t>
            </a:r>
            <a:r>
              <a:rPr lang="en-US" dirty="0" err="1"/>
              <a:t>panjang</a:t>
            </a:r>
            <a:r>
              <a:rPr lang="en-US" dirty="0"/>
              <a:t> tube)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56565"/>
            <a:ext cx="8305800" cy="4708981"/>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000" b="1" dirty="0" err="1">
                <a:solidFill>
                  <a:srgbClr val="00B050"/>
                </a:solidFill>
                <a:latin typeface="Berlin Sans FB" pitchFamily="34" charset="0"/>
                <a:ea typeface="Calibri"/>
                <a:cs typeface="Times New Roman"/>
              </a:rPr>
              <a:t>Variabel</a:t>
            </a:r>
            <a:r>
              <a:rPr lang="en-US" sz="2000" b="1" dirty="0">
                <a:solidFill>
                  <a:srgbClr val="00B050"/>
                </a:solidFill>
                <a:latin typeface="Berlin Sans FB" pitchFamily="34" charset="0"/>
                <a:ea typeface="Calibri"/>
                <a:cs typeface="Times New Roman"/>
              </a:rPr>
              <a:t> </a:t>
            </a:r>
            <a:r>
              <a:rPr lang="en-US" sz="2000" b="1" dirty="0" err="1">
                <a:solidFill>
                  <a:srgbClr val="00B050"/>
                </a:solidFill>
                <a:latin typeface="Berlin Sans FB" pitchFamily="34" charset="0"/>
                <a:ea typeface="Calibri"/>
                <a:cs typeface="Times New Roman"/>
              </a:rPr>
              <a:t>kontrol</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Potensial</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Anodisasi</a:t>
            </a:r>
            <a:r>
              <a:rPr lang="en-US" sz="2000" dirty="0">
                <a:latin typeface="Berlin Sans FB" pitchFamily="34" charset="0"/>
                <a:ea typeface="Calibri"/>
                <a:cs typeface="Times New Roman"/>
              </a:rPr>
              <a:t> 30 V, NH4F = 0,5% </a:t>
            </a:r>
            <a:r>
              <a:rPr lang="en-US" sz="2000" dirty="0" err="1">
                <a:latin typeface="Berlin Sans FB" pitchFamily="34" charset="0"/>
                <a:ea typeface="Calibri"/>
                <a:cs typeface="Times New Roman"/>
              </a:rPr>
              <a:t>berat</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Gliserol</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teknis</a:t>
            </a:r>
            <a:r>
              <a:rPr lang="en-US" sz="2000" dirty="0">
                <a:latin typeface="Berlin Sans FB" pitchFamily="34" charset="0"/>
                <a:ea typeface="Calibri"/>
                <a:cs typeface="Times New Roman"/>
              </a:rPr>
              <a:t> </a:t>
            </a:r>
          </a:p>
          <a:p>
            <a:pPr marL="342900" indent="-342900" algn="just">
              <a:lnSpc>
                <a:spcPct val="150000"/>
              </a:lnSpc>
              <a:buFont typeface="Wingdings" pitchFamily="2" charset="2"/>
              <a:buChar char="§"/>
            </a:pPr>
            <a:r>
              <a:rPr lang="en-US" sz="2000" b="1" dirty="0" err="1">
                <a:solidFill>
                  <a:srgbClr val="00B050"/>
                </a:solidFill>
                <a:latin typeface="Berlin Sans FB" pitchFamily="34" charset="0"/>
                <a:ea typeface="Calibri"/>
                <a:cs typeface="Times New Roman"/>
              </a:rPr>
              <a:t>Variabel</a:t>
            </a:r>
            <a:r>
              <a:rPr lang="en-US" sz="2000" b="1" dirty="0">
                <a:solidFill>
                  <a:srgbClr val="00B050"/>
                </a:solidFill>
                <a:latin typeface="Berlin Sans FB" pitchFamily="34" charset="0"/>
                <a:ea typeface="Calibri"/>
                <a:cs typeface="Times New Roman"/>
              </a:rPr>
              <a:t> </a:t>
            </a:r>
            <a:r>
              <a:rPr lang="en-US" sz="2000" b="1" dirty="0" err="1">
                <a:solidFill>
                  <a:srgbClr val="00B050"/>
                </a:solidFill>
                <a:latin typeface="Berlin Sans FB" pitchFamily="34" charset="0"/>
                <a:ea typeface="Calibri"/>
                <a:cs typeface="Times New Roman"/>
              </a:rPr>
              <a:t>bebas</a:t>
            </a:r>
            <a:r>
              <a:rPr lang="en-US" sz="2000" b="1" dirty="0">
                <a:solidFill>
                  <a:srgbClr val="00B050"/>
                </a:solidFill>
                <a:latin typeface="Berlin Sans FB" pitchFamily="34" charset="0"/>
                <a:ea typeface="Calibri"/>
                <a:cs typeface="Times New Roman"/>
              </a:rPr>
              <a:t> </a:t>
            </a:r>
            <a:r>
              <a:rPr lang="en-US" sz="2000" dirty="0">
                <a:latin typeface="Berlin Sans FB" pitchFamily="34" charset="0"/>
                <a:ea typeface="Calibri"/>
                <a:cs typeface="Times New Roman"/>
              </a:rPr>
              <a:t>: </a:t>
            </a:r>
          </a:p>
          <a:p>
            <a:pPr marL="342900" indent="-342900" algn="just">
              <a:lnSpc>
                <a:spcPct val="150000"/>
              </a:lnSpc>
            </a:pP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Kandungan</a:t>
            </a:r>
            <a:r>
              <a:rPr lang="en-US" sz="2000" dirty="0">
                <a:latin typeface="Berlin Sans FB" pitchFamily="34" charset="0"/>
                <a:ea typeface="Calibri"/>
                <a:cs typeface="Times New Roman"/>
              </a:rPr>
              <a:t> air (5; 10; 25; </a:t>
            </a:r>
            <a:r>
              <a:rPr lang="en-US" sz="2000" dirty="0" err="1">
                <a:latin typeface="Berlin Sans FB" pitchFamily="34" charset="0"/>
                <a:ea typeface="Calibri"/>
                <a:cs typeface="Times New Roman"/>
              </a:rPr>
              <a:t>dan</a:t>
            </a:r>
            <a:r>
              <a:rPr lang="en-US" sz="2000" dirty="0">
                <a:latin typeface="Berlin Sans FB" pitchFamily="34" charset="0"/>
                <a:ea typeface="Calibri"/>
                <a:cs typeface="Times New Roman"/>
              </a:rPr>
              <a:t> 50% </a:t>
            </a:r>
            <a:r>
              <a:rPr lang="en-US" sz="2000" dirty="0" err="1">
                <a:latin typeface="Berlin Sans FB" pitchFamily="34" charset="0"/>
                <a:ea typeface="Calibri"/>
                <a:cs typeface="Times New Roman"/>
              </a:rPr>
              <a:t>volum</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perlakuan</a:t>
            </a:r>
            <a:r>
              <a:rPr lang="en-US" sz="2000" dirty="0">
                <a:latin typeface="Berlin Sans FB" pitchFamily="34" charset="0"/>
                <a:ea typeface="Calibri"/>
                <a:cs typeface="Times New Roman"/>
              </a:rPr>
              <a:t> </a:t>
            </a:r>
            <a:r>
              <a:rPr lang="en-US" sz="2000" i="1" dirty="0" err="1">
                <a:latin typeface="Berlin Sans FB" pitchFamily="34" charset="0"/>
                <a:ea typeface="Calibri"/>
                <a:cs typeface="Times New Roman"/>
              </a:rPr>
              <a:t>anneailng</a:t>
            </a:r>
            <a:r>
              <a:rPr lang="en-US" sz="2000" i="1" dirty="0">
                <a:latin typeface="Berlin Sans FB" pitchFamily="34" charset="0"/>
                <a:ea typeface="Calibri"/>
                <a:cs typeface="Times New Roman"/>
              </a:rPr>
              <a:t> </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tanpa</a:t>
            </a:r>
            <a:r>
              <a:rPr lang="en-US" sz="2000" dirty="0">
                <a:latin typeface="Berlin Sans FB" pitchFamily="34" charset="0"/>
                <a:ea typeface="Calibri"/>
                <a:cs typeface="Times New Roman"/>
              </a:rPr>
              <a:t> </a:t>
            </a:r>
            <a:r>
              <a:rPr lang="en-US" sz="2000" i="1" dirty="0">
                <a:latin typeface="Berlin Sans FB" pitchFamily="34" charset="0"/>
                <a:ea typeface="Calibri"/>
                <a:cs typeface="Times New Roman"/>
              </a:rPr>
              <a:t>annealing, annealing </a:t>
            </a:r>
            <a:r>
              <a:rPr lang="en-US" sz="2000" dirty="0" err="1">
                <a:latin typeface="Berlin Sans FB" pitchFamily="34" charset="0"/>
                <a:ea typeface="Calibri"/>
                <a:cs typeface="Times New Roman"/>
              </a:rPr>
              <a:t>dengan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udara</a:t>
            </a:r>
            <a:r>
              <a:rPr lang="en-US" sz="2000" dirty="0">
                <a:latin typeface="Berlin Sans FB" pitchFamily="34" charset="0"/>
                <a:ea typeface="Calibri"/>
                <a:cs typeface="Times New Roman"/>
              </a:rPr>
              <a:t>, </a:t>
            </a:r>
            <a:r>
              <a:rPr lang="en-US" sz="2000" i="1" dirty="0">
                <a:latin typeface="Berlin Sans FB" pitchFamily="34" charset="0"/>
                <a:ea typeface="Calibri"/>
                <a:cs typeface="Times New Roman"/>
              </a:rPr>
              <a:t>annealing</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dengan</a:t>
            </a:r>
            <a:r>
              <a:rPr lang="en-US" sz="2000" dirty="0">
                <a:latin typeface="Berlin Sans FB" pitchFamily="34" charset="0"/>
                <a:ea typeface="Calibri"/>
                <a:cs typeface="Times New Roman"/>
              </a:rPr>
              <a:t> H2, </a:t>
            </a:r>
            <a:r>
              <a:rPr lang="en-US" sz="2000" dirty="0" err="1">
                <a:latin typeface="Berlin Sans FB" pitchFamily="34" charset="0"/>
                <a:ea typeface="Calibri"/>
                <a:cs typeface="Times New Roman"/>
              </a:rPr>
              <a:t>pengadukan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ultrasonik</a:t>
            </a:r>
            <a:r>
              <a:rPr lang="en-US" sz="2000" dirty="0">
                <a:latin typeface="Berlin Sans FB" pitchFamily="34" charset="0"/>
                <a:ea typeface="Calibri"/>
                <a:cs typeface="Times New Roman"/>
              </a:rPr>
              <a:t> ( 10; 30; 60; 90 </a:t>
            </a:r>
            <a:r>
              <a:rPr lang="en-US" sz="2000" dirty="0" err="1">
                <a:latin typeface="Berlin Sans FB" pitchFamily="34" charset="0"/>
                <a:ea typeface="Calibri"/>
                <a:cs typeface="Times New Roman"/>
              </a:rPr>
              <a:t>dan</a:t>
            </a:r>
            <a:r>
              <a:rPr lang="en-US" sz="2000" dirty="0">
                <a:latin typeface="Berlin Sans FB" pitchFamily="34" charset="0"/>
                <a:ea typeface="Calibri"/>
                <a:cs typeface="Times New Roman"/>
              </a:rPr>
              <a:t> 150 </a:t>
            </a:r>
            <a:r>
              <a:rPr lang="en-US" sz="2000" dirty="0" err="1">
                <a:latin typeface="Berlin Sans FB" pitchFamily="34" charset="0"/>
                <a:ea typeface="Calibri"/>
                <a:cs typeface="Times New Roman"/>
              </a:rPr>
              <a:t>menit</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pengadukan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magnetik</a:t>
            </a:r>
            <a:r>
              <a:rPr lang="en-US" sz="2000" dirty="0">
                <a:latin typeface="Berlin Sans FB" pitchFamily="34" charset="0"/>
                <a:ea typeface="Calibri"/>
                <a:cs typeface="Times New Roman"/>
              </a:rPr>
              <a:t> (1; 2; 4; </a:t>
            </a:r>
            <a:r>
              <a:rPr lang="en-US" sz="2000" dirty="0" err="1">
                <a:latin typeface="Berlin Sans FB" pitchFamily="34" charset="0"/>
                <a:ea typeface="Calibri"/>
                <a:cs typeface="Times New Roman"/>
              </a:rPr>
              <a:t>dan</a:t>
            </a:r>
            <a:r>
              <a:rPr lang="en-US" sz="2000" dirty="0">
                <a:latin typeface="Berlin Sans FB" pitchFamily="34" charset="0"/>
                <a:ea typeface="Calibri"/>
                <a:cs typeface="Times New Roman"/>
              </a:rPr>
              <a:t> 6 jam) </a:t>
            </a:r>
            <a:r>
              <a:rPr lang="en-US" sz="2000" dirty="0" err="1">
                <a:latin typeface="Berlin Sans FB" pitchFamily="34" charset="0"/>
                <a:ea typeface="Calibri"/>
                <a:cs typeface="Times New Roman"/>
              </a:rPr>
              <a:t>pada</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suhu</a:t>
            </a:r>
            <a:r>
              <a:rPr lang="en-US" sz="2000" dirty="0">
                <a:latin typeface="Berlin Sans FB" pitchFamily="34" charset="0"/>
                <a:ea typeface="Calibri"/>
                <a:cs typeface="Times New Roman"/>
              </a:rPr>
              <a:t> 28 </a:t>
            </a:r>
            <a:r>
              <a:rPr lang="en-US" sz="2000" dirty="0" err="1">
                <a:latin typeface="Berlin Sans FB" pitchFamily="34" charset="0"/>
                <a:ea typeface="Calibri"/>
                <a:cs typeface="Times New Roman"/>
              </a:rPr>
              <a:t>dan</a:t>
            </a:r>
            <a:r>
              <a:rPr lang="en-US" sz="2000" dirty="0">
                <a:latin typeface="Berlin Sans FB" pitchFamily="34" charset="0"/>
                <a:ea typeface="Calibri"/>
                <a:cs typeface="Times New Roman"/>
              </a:rPr>
              <a:t> 50 C), </a:t>
            </a:r>
          </a:p>
          <a:p>
            <a:pPr marL="342900" indent="-342900" algn="just">
              <a:lnSpc>
                <a:spcPct val="150000"/>
              </a:lnSpc>
            </a:pPr>
            <a:r>
              <a:rPr lang="en-US" sz="2000" b="1" dirty="0" err="1">
                <a:solidFill>
                  <a:srgbClr val="00B050"/>
                </a:solidFill>
                <a:latin typeface="Berlin Sans FB" pitchFamily="34" charset="0"/>
                <a:ea typeface="Calibri"/>
                <a:cs typeface="Times New Roman"/>
              </a:rPr>
              <a:t>Variabel</a:t>
            </a:r>
            <a:r>
              <a:rPr lang="en-US" sz="2000" b="1" dirty="0">
                <a:solidFill>
                  <a:srgbClr val="00B050"/>
                </a:solidFill>
                <a:latin typeface="Berlin Sans FB" pitchFamily="34" charset="0"/>
                <a:ea typeface="Calibri"/>
                <a:cs typeface="Times New Roman"/>
              </a:rPr>
              <a:t> </a:t>
            </a:r>
            <a:r>
              <a:rPr lang="en-US" sz="2000" b="1" dirty="0" err="1">
                <a:solidFill>
                  <a:srgbClr val="00B050"/>
                </a:solidFill>
                <a:latin typeface="Berlin Sans FB" pitchFamily="34" charset="0"/>
                <a:ea typeface="Calibri"/>
                <a:cs typeface="Times New Roman"/>
              </a:rPr>
              <a:t>terikat</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Panjang</a:t>
            </a:r>
            <a:r>
              <a:rPr lang="en-US" sz="2000" dirty="0">
                <a:latin typeface="Berlin Sans FB" pitchFamily="34" charset="0"/>
                <a:ea typeface="Calibri"/>
                <a:cs typeface="Times New Roman"/>
              </a:rPr>
              <a:t>. diameter </a:t>
            </a:r>
            <a:r>
              <a:rPr lang="en-US" sz="2000" dirty="0" err="1">
                <a:latin typeface="Berlin Sans FB" pitchFamily="34" charset="0"/>
                <a:ea typeface="Calibri"/>
                <a:cs typeface="Times New Roman"/>
              </a:rPr>
              <a:t>dalam</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dan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tebal</a:t>
            </a:r>
            <a:r>
              <a:rPr lang="en-US" sz="2000" dirty="0">
                <a:latin typeface="Berlin Sans FB" pitchFamily="34" charset="0"/>
                <a:ea typeface="Calibri"/>
                <a:cs typeface="Times New Roman"/>
              </a:rPr>
              <a:t> </a:t>
            </a:r>
            <a:r>
              <a:rPr lang="en-US" sz="2000" i="1" dirty="0">
                <a:latin typeface="Berlin Sans FB" pitchFamily="34" charset="0"/>
                <a:ea typeface="Calibri"/>
                <a:cs typeface="Times New Roman"/>
              </a:rPr>
              <a:t>tube</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komposisi</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unsur</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nilai</a:t>
            </a:r>
            <a:r>
              <a:rPr lang="en-US" sz="2000" dirty="0">
                <a:latin typeface="Berlin Sans FB" pitchFamily="34" charset="0"/>
                <a:ea typeface="Calibri"/>
                <a:cs typeface="Times New Roman"/>
              </a:rPr>
              <a:t> </a:t>
            </a:r>
            <a:r>
              <a:rPr lang="en-US" sz="2000" i="1" dirty="0">
                <a:latin typeface="Berlin Sans FB" pitchFamily="34" charset="0"/>
                <a:ea typeface="Calibri"/>
                <a:cs typeface="Times New Roman"/>
              </a:rPr>
              <a:t>band gap</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kerapatan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arus</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struktur</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dan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ukuran</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kristal</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produksi</a:t>
            </a:r>
            <a:r>
              <a:rPr lang="en-US" sz="2000" dirty="0">
                <a:latin typeface="Berlin Sans FB" pitchFamily="34" charset="0"/>
                <a:ea typeface="Calibri"/>
                <a:cs typeface="Times New Roman"/>
              </a:rPr>
              <a:t> </a:t>
            </a:r>
            <a:r>
              <a:rPr lang="en-US" sz="2000" dirty="0" err="1">
                <a:latin typeface="Berlin Sans FB" pitchFamily="34" charset="0"/>
                <a:ea typeface="Calibri"/>
                <a:cs typeface="Times New Roman"/>
              </a:rPr>
              <a:t>hidrogen</a:t>
            </a:r>
            <a:r>
              <a:rPr lang="en-US" sz="2000" dirty="0">
                <a:latin typeface="Berlin Sans FB" pitchFamily="34" charset="0"/>
                <a:ea typeface="Calibri"/>
                <a:cs typeface="Times New Roman"/>
              </a:rPr>
              <a:t>. </a:t>
            </a:r>
          </a:p>
        </p:txBody>
      </p:sp>
      <p:sp>
        <p:nvSpPr>
          <p:cNvPr id="3" name="Rectangle 2"/>
          <p:cNvSpPr/>
          <p:nvPr/>
        </p:nvSpPr>
        <p:spPr>
          <a:xfrm>
            <a:off x="280916" y="243357"/>
            <a:ext cx="7086600" cy="584775"/>
          </a:xfrm>
          <a:prstGeom prst="rect">
            <a:avLst/>
          </a:prstGeom>
        </p:spPr>
        <p:txBody>
          <a:bodyPr wrap="square">
            <a:spAutoFit/>
          </a:bodyPr>
          <a:lstStyle/>
          <a:p>
            <a:r>
              <a:rPr lang="id-ID" sz="3200" b="1" u="sng" dirty="0">
                <a:ln w="18415" cmpd="sng">
                  <a:solidFill>
                    <a:schemeClr val="tx1"/>
                  </a:solidFill>
                  <a:prstDash val="solid"/>
                </a:ln>
                <a:solidFill>
                  <a:srgbClr val="0606EA"/>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Proses sintesis dan Modifikasi</a:t>
            </a:r>
            <a:endParaRPr lang="id-ID" sz="3200" u="sng" dirty="0">
              <a:ln w="18415" cmpd="sng">
                <a:solidFill>
                  <a:schemeClr val="tx1"/>
                </a:solidFill>
                <a:prstDash val="solid"/>
              </a:ln>
              <a:solidFill>
                <a:srgbClr val="0606EA"/>
              </a:solidFill>
            </a:endParaRPr>
          </a:p>
        </p:txBody>
      </p:sp>
    </p:spTree>
    <p:extLst>
      <p:ext uri="{BB962C8B-B14F-4D97-AF65-F5344CB8AC3E}">
        <p14:creationId xmlns:p14="http://schemas.microsoft.com/office/powerpoint/2010/main" val="263366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700884"/>
              </p:ext>
            </p:extLst>
          </p:nvPr>
        </p:nvGraphicFramePr>
        <p:xfrm>
          <a:off x="228601" y="1981201"/>
          <a:ext cx="8762999" cy="3344421"/>
        </p:xfrm>
        <a:graphic>
          <a:graphicData uri="http://schemas.openxmlformats.org/drawingml/2006/table">
            <a:tbl>
              <a:tblPr/>
              <a:tblGrid>
                <a:gridCol w="1433945">
                  <a:extLst>
                    <a:ext uri="{9D8B030D-6E8A-4147-A177-3AD203B41FA5}">
                      <a16:colId xmlns:a16="http://schemas.microsoft.com/office/drawing/2014/main" val="20000"/>
                    </a:ext>
                  </a:extLst>
                </a:gridCol>
                <a:gridCol w="1593273">
                  <a:extLst>
                    <a:ext uri="{9D8B030D-6E8A-4147-A177-3AD203B41FA5}">
                      <a16:colId xmlns:a16="http://schemas.microsoft.com/office/drawing/2014/main" val="20001"/>
                    </a:ext>
                  </a:extLst>
                </a:gridCol>
                <a:gridCol w="1672936">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2310245">
                  <a:extLst>
                    <a:ext uri="{9D8B030D-6E8A-4147-A177-3AD203B41FA5}">
                      <a16:colId xmlns:a16="http://schemas.microsoft.com/office/drawing/2014/main" val="20004"/>
                    </a:ext>
                  </a:extLst>
                </a:gridCol>
              </a:tblGrid>
              <a:tr h="812799">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Kadar</a:t>
                      </a:r>
                      <a:r>
                        <a:rPr lang="en-US" sz="2000" b="1" baseline="0" dirty="0">
                          <a:solidFill>
                            <a:srgbClr val="000000"/>
                          </a:solidFill>
                          <a:latin typeface="Times New Roman"/>
                          <a:ea typeface="Times New Roman"/>
                          <a:cs typeface="Times New Roman"/>
                        </a:rPr>
                        <a:t> </a:t>
                      </a:r>
                      <a:endParaRPr lang="en-US" sz="2000" b="1" dirty="0">
                        <a:latin typeface="Times New Roman"/>
                        <a:ea typeface="Calibri"/>
                        <a:cs typeface="Times New Roman"/>
                      </a:endParaRPr>
                    </a:p>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air (%)</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Diameter</a:t>
                      </a:r>
                      <a:r>
                        <a:rPr lang="en-US" sz="2000" b="1" baseline="0" dirty="0">
                          <a:solidFill>
                            <a:srgbClr val="000000"/>
                          </a:solidFill>
                          <a:latin typeface="Times New Roman"/>
                          <a:ea typeface="Times New Roman"/>
                          <a:cs typeface="Times New Roman"/>
                        </a:rPr>
                        <a:t>,</a:t>
                      </a:r>
                      <a:r>
                        <a:rPr lang="en-US" sz="2000" b="1" dirty="0">
                          <a:solidFill>
                            <a:srgbClr val="000000"/>
                          </a:solidFill>
                          <a:latin typeface="Times New Roman"/>
                          <a:ea typeface="Times New Roman"/>
                          <a:cs typeface="Times New Roman"/>
                        </a:rPr>
                        <a:t> nm</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err="1">
                          <a:solidFill>
                            <a:srgbClr val="000000"/>
                          </a:solidFill>
                          <a:latin typeface="Times New Roman"/>
                          <a:ea typeface="Times New Roman"/>
                          <a:cs typeface="Times New Roman"/>
                        </a:rPr>
                        <a:t>Tebal</a:t>
                      </a:r>
                      <a:r>
                        <a:rPr lang="en-US" sz="2000" b="1" dirty="0">
                          <a:solidFill>
                            <a:srgbClr val="000000"/>
                          </a:solidFill>
                          <a:latin typeface="Times New Roman"/>
                          <a:ea typeface="Times New Roman"/>
                          <a:cs typeface="Times New Roman"/>
                        </a:rPr>
                        <a:t> </a:t>
                      </a:r>
                      <a:r>
                        <a:rPr lang="en-US" sz="2000" b="1" i="1" dirty="0">
                          <a:solidFill>
                            <a:srgbClr val="000000"/>
                          </a:solidFill>
                          <a:latin typeface="Times New Roman"/>
                          <a:ea typeface="Times New Roman"/>
                          <a:cs typeface="Times New Roman"/>
                        </a:rPr>
                        <a:t>tube</a:t>
                      </a:r>
                      <a:r>
                        <a:rPr lang="en-US" sz="2000" b="1" dirty="0">
                          <a:solidFill>
                            <a:srgbClr val="000000"/>
                          </a:solidFill>
                          <a:latin typeface="Times New Roman"/>
                          <a:ea typeface="Times New Roman"/>
                          <a:cs typeface="Times New Roman"/>
                        </a:rPr>
                        <a:t>, nm</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err="1">
                          <a:latin typeface="Times New Roman"/>
                          <a:ea typeface="Calibri"/>
                          <a:cs typeface="Times New Roman"/>
                        </a:rPr>
                        <a:t>Panjang</a:t>
                      </a:r>
                      <a:r>
                        <a:rPr lang="en-US" sz="2000" b="1" baseline="0" dirty="0">
                          <a:latin typeface="Times New Roman"/>
                          <a:ea typeface="Calibri"/>
                          <a:cs typeface="Times New Roman"/>
                        </a:rPr>
                        <a:t> </a:t>
                      </a:r>
                      <a:r>
                        <a:rPr lang="en-US" sz="2000" b="1" i="1" baseline="0" dirty="0">
                          <a:latin typeface="Times New Roman"/>
                          <a:ea typeface="Calibri"/>
                          <a:cs typeface="Times New Roman"/>
                        </a:rPr>
                        <a:t>tube</a:t>
                      </a:r>
                      <a:r>
                        <a:rPr lang="en-US" sz="2000" b="1" baseline="0" dirty="0">
                          <a:latin typeface="Times New Roman"/>
                          <a:ea typeface="Calibri"/>
                          <a:cs typeface="Times New Roman"/>
                        </a:rPr>
                        <a:t>, µm</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err="1">
                          <a:solidFill>
                            <a:srgbClr val="000000"/>
                          </a:solidFill>
                          <a:latin typeface="Times New Roman"/>
                          <a:ea typeface="Times New Roman"/>
                          <a:cs typeface="Times New Roman"/>
                        </a:rPr>
                        <a:t>Keterangan</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2799">
                <a:tc>
                  <a:txBody>
                    <a:bodyPr/>
                    <a:lstStyle/>
                    <a:p>
                      <a:pPr marL="0" marR="0" algn="ctr">
                        <a:lnSpc>
                          <a:spcPct val="100000"/>
                        </a:lnSpc>
                        <a:spcBef>
                          <a:spcPts val="0"/>
                        </a:spcBef>
                        <a:spcAft>
                          <a:spcPts val="0"/>
                        </a:spcAft>
                      </a:pPr>
                      <a:r>
                        <a:rPr lang="en-US" sz="2000" b="1" dirty="0">
                          <a:solidFill>
                            <a:srgbClr val="000000"/>
                          </a:solidFill>
                          <a:latin typeface="Times New Roman"/>
                          <a:ea typeface="Times New Roman"/>
                          <a:cs typeface="Times New Roman"/>
                        </a:rPr>
                        <a:t>5</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2000" b="1" dirty="0">
                          <a:solidFill>
                            <a:srgbClr val="000000"/>
                          </a:solidFill>
                          <a:latin typeface="Times New Roman"/>
                          <a:ea typeface="Times New Roman"/>
                          <a:cs typeface="Times New Roman"/>
                        </a:rPr>
                        <a:t>27</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2000" b="1" dirty="0">
                          <a:solidFill>
                            <a:srgbClr val="000000"/>
                          </a:solidFill>
                          <a:latin typeface="Times New Roman"/>
                          <a:ea typeface="Times New Roman"/>
                          <a:cs typeface="Times New Roman"/>
                        </a:rPr>
                        <a:t>23</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2000" b="1" dirty="0">
                          <a:latin typeface="Times New Roman"/>
                          <a:ea typeface="Calibri"/>
                          <a:cs typeface="Times New Roman"/>
                        </a:rPr>
                        <a:t>1,313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2000" b="1" baseline="0" dirty="0" err="1">
                          <a:solidFill>
                            <a:srgbClr val="000000"/>
                          </a:solidFill>
                          <a:latin typeface="Times New Roman"/>
                          <a:ea typeface="Calibri"/>
                          <a:cs typeface="Times New Roman"/>
                        </a:rPr>
                        <a:t>Belum</a:t>
                      </a:r>
                      <a:r>
                        <a:rPr lang="en-US" sz="2000" b="1" baseline="0" dirty="0">
                          <a:solidFill>
                            <a:srgbClr val="000000"/>
                          </a:solidFill>
                          <a:latin typeface="Times New Roman"/>
                          <a:ea typeface="Calibri"/>
                          <a:cs typeface="Times New Roman"/>
                        </a:rPr>
                        <a:t> </a:t>
                      </a:r>
                      <a:r>
                        <a:rPr lang="en-US" sz="2000" b="1" baseline="0" dirty="0" err="1">
                          <a:solidFill>
                            <a:srgbClr val="000000"/>
                          </a:solidFill>
                          <a:latin typeface="Times New Roman"/>
                          <a:ea typeface="Calibri"/>
                          <a:cs typeface="Times New Roman"/>
                        </a:rPr>
                        <a:t>sempurna</a:t>
                      </a:r>
                      <a:r>
                        <a:rPr lang="en-US" sz="2000" b="1" baseline="0" dirty="0">
                          <a:solidFill>
                            <a:srgbClr val="000000"/>
                          </a:solidFill>
                          <a:latin typeface="Times New Roman"/>
                          <a:ea typeface="Calibri"/>
                          <a:cs typeface="Times New Roman"/>
                        </a:rPr>
                        <a:t>  </a:t>
                      </a:r>
                      <a:endParaRPr lang="en-US" sz="2000" b="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36180">
                <a:tc>
                  <a:txBody>
                    <a:bodyPr/>
                    <a:lstStyle/>
                    <a:p>
                      <a:pPr marL="0" marR="0" algn="ctr">
                        <a:lnSpc>
                          <a:spcPct val="100000"/>
                        </a:lnSpc>
                        <a:spcBef>
                          <a:spcPts val="0"/>
                        </a:spcBef>
                        <a:spcAft>
                          <a:spcPts val="0"/>
                        </a:spcAft>
                      </a:pPr>
                      <a:r>
                        <a:rPr lang="en-US" sz="2000" b="1" dirty="0">
                          <a:solidFill>
                            <a:srgbClr val="000000"/>
                          </a:solidFill>
                          <a:latin typeface="Times New Roman"/>
                          <a:ea typeface="Times New Roman"/>
                          <a:cs typeface="Times New Roman"/>
                        </a:rPr>
                        <a:t>10</a:t>
                      </a:r>
                      <a:endParaRPr lang="en-US" sz="2000" b="1" dirty="0">
                        <a:latin typeface="Times New Roman"/>
                        <a:ea typeface="Calibri"/>
                        <a:cs typeface="Times New Roman"/>
                      </a:endParaRPr>
                    </a:p>
                  </a:txBody>
                  <a:tcPr marL="68580" marR="68580" marT="0" marB="0" anchor="ctr">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rgbClr val="000000"/>
                          </a:solidFill>
                          <a:latin typeface="Times New Roman"/>
                          <a:ea typeface="Times New Roman"/>
                          <a:cs typeface="Times New Roman"/>
                        </a:rPr>
                        <a:t>38</a:t>
                      </a:r>
                      <a:endParaRPr lang="en-US" sz="2000" b="1" dirty="0">
                        <a:latin typeface="Times New Roman"/>
                        <a:ea typeface="Calibri"/>
                        <a:cs typeface="Times New Roman"/>
                      </a:endParaRPr>
                    </a:p>
                  </a:txBody>
                  <a:tcPr marL="68580" marR="68580" marT="0" marB="0" anchor="ctr">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rgbClr val="000000"/>
                          </a:solidFill>
                          <a:latin typeface="Times New Roman"/>
                          <a:ea typeface="Calibri"/>
                          <a:cs typeface="Times New Roman"/>
                        </a:rPr>
                        <a:t>24</a:t>
                      </a:r>
                      <a:endParaRPr lang="en-US" sz="2000" b="1" dirty="0">
                        <a:latin typeface="Times New Roman"/>
                        <a:ea typeface="Calibri"/>
                        <a:cs typeface="Times New Roman"/>
                      </a:endParaRPr>
                    </a:p>
                  </a:txBody>
                  <a:tcPr marL="68580" marR="68580" marT="0" marB="0" anchor="ctr">
                    <a:lnL>
                      <a:noFill/>
                    </a:lnL>
                    <a:lnR>
                      <a:noFill/>
                    </a:lnR>
                    <a:lnT>
                      <a:noFill/>
                    </a:lnT>
                    <a:lnB>
                      <a:noFill/>
                    </a:lnB>
                  </a:tcPr>
                </a:tc>
                <a:tc>
                  <a:txBody>
                    <a:bodyPr/>
                    <a:lstStyle/>
                    <a:p>
                      <a:pPr marL="0" marR="0" algn="ctr">
                        <a:lnSpc>
                          <a:spcPct val="100000"/>
                        </a:lnSpc>
                        <a:spcBef>
                          <a:spcPts val="0"/>
                        </a:spcBef>
                        <a:spcAft>
                          <a:spcPts val="0"/>
                        </a:spcAft>
                      </a:pPr>
                      <a:r>
                        <a:rPr lang="en-US" sz="2000" b="1" dirty="0">
                          <a:latin typeface="Times New Roman"/>
                          <a:ea typeface="Calibri"/>
                          <a:cs typeface="Times New Roman"/>
                        </a:rPr>
                        <a:t>1,407</a:t>
                      </a:r>
                    </a:p>
                  </a:txBody>
                  <a:tcPr marL="68580" marR="68580" marT="0" marB="0" anchor="ctr">
                    <a:lnL>
                      <a:noFill/>
                    </a:lnL>
                    <a:lnR>
                      <a:noFill/>
                    </a:lnR>
                    <a:lnT>
                      <a:noFill/>
                    </a:lnT>
                    <a:lnB>
                      <a:noFill/>
                    </a:lnB>
                  </a:tcPr>
                </a:tc>
                <a:tc>
                  <a:txBody>
                    <a:bodyPr/>
                    <a:lstStyle/>
                    <a:p>
                      <a:pPr marL="0" marR="0" algn="ctr">
                        <a:lnSpc>
                          <a:spcPct val="100000"/>
                        </a:lnSpc>
                        <a:spcBef>
                          <a:spcPts val="0"/>
                        </a:spcBef>
                        <a:spcAft>
                          <a:spcPts val="0"/>
                        </a:spcAft>
                      </a:pPr>
                      <a:r>
                        <a:rPr lang="en-US" sz="2000" b="1" dirty="0" err="1">
                          <a:solidFill>
                            <a:srgbClr val="000000"/>
                          </a:solidFill>
                          <a:latin typeface="Times New Roman"/>
                          <a:ea typeface="Times New Roman"/>
                          <a:cs typeface="Times New Roman"/>
                        </a:rPr>
                        <a:t>Seragam</a:t>
                      </a:r>
                      <a:endParaRPr lang="en-US" sz="2000" b="1" dirty="0">
                        <a:latin typeface="Times New Roman"/>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436180">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25</a:t>
                      </a:r>
                      <a:endParaRPr lang="en-US" sz="2000" b="1" dirty="0">
                        <a:latin typeface="Times New Roman"/>
                        <a:ea typeface="Calibri"/>
                        <a:cs typeface="Times New Roman"/>
                      </a:endParaRPr>
                    </a:p>
                  </a:txBody>
                  <a:tcPr marL="68580" marR="68580" marT="0" marB="0" anchor="ctr">
                    <a:lnL>
                      <a:noFill/>
                    </a:lnL>
                    <a:lnR>
                      <a:noFill/>
                    </a:lnR>
                    <a:lnT>
                      <a:noFill/>
                    </a:lnT>
                    <a:lnB>
                      <a:noFill/>
                    </a:lnB>
                  </a:tcPr>
                </a:tc>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103</a:t>
                      </a:r>
                      <a:endParaRPr lang="en-US" sz="2000" b="1" dirty="0">
                        <a:latin typeface="Times New Roman"/>
                        <a:ea typeface="Calibri"/>
                        <a:cs typeface="Times New Roman"/>
                      </a:endParaRPr>
                    </a:p>
                  </a:txBody>
                  <a:tcPr marL="68580" marR="68580" marT="0" marB="0" anchor="ctr">
                    <a:lnL>
                      <a:noFill/>
                    </a:lnL>
                    <a:lnR>
                      <a:noFill/>
                    </a:lnR>
                    <a:lnT>
                      <a:noFill/>
                    </a:lnT>
                    <a:lnB>
                      <a:noFill/>
                    </a:lnB>
                  </a:tcPr>
                </a:tc>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24</a:t>
                      </a:r>
                      <a:endParaRPr lang="en-US" sz="2000" b="1" dirty="0">
                        <a:latin typeface="Times New Roman"/>
                        <a:ea typeface="Calibri"/>
                        <a:cs typeface="Times New Roman"/>
                      </a:endParaRPr>
                    </a:p>
                  </a:txBody>
                  <a:tcPr marL="68580" marR="68580" marT="0" marB="0" anchor="ctr">
                    <a:lnL>
                      <a:noFill/>
                    </a:lnL>
                    <a:lnR>
                      <a:noFill/>
                    </a:lnR>
                    <a:lnT>
                      <a:noFill/>
                    </a:lnT>
                    <a:lnB>
                      <a:noFill/>
                    </a:lnB>
                  </a:tcPr>
                </a:tc>
                <a:tc>
                  <a:txBody>
                    <a:bodyPr/>
                    <a:lstStyle/>
                    <a:p>
                      <a:pPr marL="0" marR="0" algn="ctr">
                        <a:lnSpc>
                          <a:spcPct val="150000"/>
                        </a:lnSpc>
                        <a:spcBef>
                          <a:spcPts val="0"/>
                        </a:spcBef>
                        <a:spcAft>
                          <a:spcPts val="0"/>
                        </a:spcAft>
                      </a:pPr>
                      <a:r>
                        <a:rPr lang="en-US" sz="2000" b="1" dirty="0">
                          <a:latin typeface="Times New Roman"/>
                          <a:ea typeface="Calibri"/>
                          <a:cs typeface="Times New Roman"/>
                        </a:rPr>
                        <a:t>1,570</a:t>
                      </a:r>
                    </a:p>
                  </a:txBody>
                  <a:tcPr marL="68580" marR="68580" marT="0" marB="0" anchor="ctr">
                    <a:lnL>
                      <a:noFill/>
                    </a:lnL>
                    <a:lnR>
                      <a:noFill/>
                    </a:lnR>
                    <a:lnT>
                      <a:noFill/>
                    </a:lnT>
                    <a:lnB>
                      <a:noFill/>
                    </a:lnB>
                  </a:tcPr>
                </a:tc>
                <a:tc>
                  <a:txBody>
                    <a:bodyPr/>
                    <a:lstStyle/>
                    <a:p>
                      <a:pPr marL="0" marR="0" algn="ctr">
                        <a:lnSpc>
                          <a:spcPct val="150000"/>
                        </a:lnSpc>
                        <a:spcBef>
                          <a:spcPts val="0"/>
                        </a:spcBef>
                        <a:spcAft>
                          <a:spcPts val="0"/>
                        </a:spcAft>
                      </a:pPr>
                      <a:r>
                        <a:rPr lang="en-US" sz="2000" b="1" dirty="0" err="1">
                          <a:solidFill>
                            <a:srgbClr val="000000"/>
                          </a:solidFill>
                          <a:latin typeface="Times New Roman"/>
                          <a:ea typeface="Times New Roman"/>
                          <a:cs typeface="Times New Roman"/>
                        </a:rPr>
                        <a:t>Seragam</a:t>
                      </a:r>
                      <a:endParaRPr lang="en-US" sz="2000" b="1" dirty="0">
                        <a:latin typeface="Times New Roman"/>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799662">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50</a:t>
                      </a:r>
                      <a:endParaRPr lang="en-US" sz="2000" b="1" dirty="0">
                        <a:latin typeface="Times New Roman"/>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71</a:t>
                      </a:r>
                      <a:endParaRPr lang="en-US" sz="2000" b="1" dirty="0">
                        <a:latin typeface="Times New Roman"/>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cs typeface="Times New Roman"/>
                        </a:rPr>
                        <a:t>28</a:t>
                      </a:r>
                      <a:endParaRPr lang="en-US" sz="2000" b="1" dirty="0">
                        <a:latin typeface="Times New Roman"/>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latin typeface="Times New Roman"/>
                          <a:ea typeface="Calibri"/>
                          <a:cs typeface="Times New Roman"/>
                        </a:rPr>
                        <a:t>1,830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i="1" dirty="0">
                          <a:latin typeface="Times New Roman"/>
                          <a:ea typeface="Calibri"/>
                          <a:cs typeface="Times New Roman"/>
                        </a:rPr>
                        <a:t>Tube</a:t>
                      </a:r>
                      <a:r>
                        <a:rPr lang="en-US" sz="2000" b="1" baseline="0" dirty="0">
                          <a:latin typeface="Times New Roman"/>
                          <a:ea typeface="Calibri"/>
                          <a:cs typeface="Times New Roman"/>
                        </a:rPr>
                        <a:t> </a:t>
                      </a:r>
                      <a:r>
                        <a:rPr lang="en-US" sz="2000" b="1" baseline="0" dirty="0" err="1">
                          <a:latin typeface="Times New Roman"/>
                          <a:ea typeface="Calibri"/>
                          <a:cs typeface="Times New Roman"/>
                        </a:rPr>
                        <a:t>rusak</a:t>
                      </a:r>
                      <a:r>
                        <a:rPr lang="en-US" sz="2000" b="1" baseline="0" dirty="0">
                          <a:latin typeface="Times New Roman"/>
                          <a:ea typeface="Calibri"/>
                          <a:cs typeface="Times New Roman"/>
                        </a:rPr>
                        <a:t> </a:t>
                      </a:r>
                      <a:endParaRPr lang="en-US" sz="2000" b="1" dirty="0">
                        <a:latin typeface="Times New Roman"/>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304800" y="685800"/>
            <a:ext cx="8229600" cy="1508105"/>
          </a:xfrm>
          <a:prstGeom prst="rect">
            <a:avLst/>
          </a:prstGeom>
          <a:noFill/>
        </p:spPr>
        <p:txBody>
          <a:bodyPr wrap="square" rtlCol="0">
            <a:spAutoFit/>
          </a:bodyPr>
          <a:lstStyle/>
          <a:p>
            <a:r>
              <a:rPr lang="en-US" sz="2800" b="1" dirty="0" err="1">
                <a:ln>
                  <a:solidFill>
                    <a:schemeClr val="tx1"/>
                  </a:solidFill>
                </a:ln>
                <a:solidFill>
                  <a:srgbClr val="0606EA"/>
                </a:solidFill>
                <a:latin typeface="Berlin Sans FB" pitchFamily="34" charset="0"/>
              </a:rPr>
              <a:t>Tabel</a:t>
            </a:r>
            <a:r>
              <a:rPr lang="en-US" sz="2800" b="1" dirty="0">
                <a:ln>
                  <a:solidFill>
                    <a:schemeClr val="tx1"/>
                  </a:solidFill>
                </a:ln>
                <a:solidFill>
                  <a:srgbClr val="0606EA"/>
                </a:solidFill>
                <a:latin typeface="Berlin Sans FB" pitchFamily="34" charset="0"/>
              </a:rPr>
              <a:t> </a:t>
            </a:r>
            <a:r>
              <a:rPr lang="en-US" sz="2800" b="1" dirty="0" err="1">
                <a:ln>
                  <a:solidFill>
                    <a:schemeClr val="tx1"/>
                  </a:solidFill>
                </a:ln>
                <a:solidFill>
                  <a:srgbClr val="0606EA"/>
                </a:solidFill>
                <a:latin typeface="Berlin Sans FB" pitchFamily="34" charset="0"/>
              </a:rPr>
              <a:t>Pengaruh</a:t>
            </a:r>
            <a:r>
              <a:rPr lang="en-US" sz="2800" b="1" dirty="0">
                <a:ln>
                  <a:solidFill>
                    <a:schemeClr val="tx1"/>
                  </a:solidFill>
                </a:ln>
                <a:solidFill>
                  <a:srgbClr val="0606EA"/>
                </a:solidFill>
                <a:latin typeface="Berlin Sans FB" pitchFamily="34" charset="0"/>
              </a:rPr>
              <a:t> </a:t>
            </a:r>
            <a:r>
              <a:rPr lang="en-US" sz="2800" b="1" dirty="0" err="1">
                <a:ln>
                  <a:solidFill>
                    <a:schemeClr val="tx1"/>
                  </a:solidFill>
                </a:ln>
                <a:solidFill>
                  <a:srgbClr val="0606EA"/>
                </a:solidFill>
                <a:latin typeface="Berlin Sans FB" pitchFamily="34" charset="0"/>
              </a:rPr>
              <a:t>kandungan</a:t>
            </a:r>
            <a:r>
              <a:rPr lang="en-US" sz="2800" b="1" dirty="0">
                <a:ln>
                  <a:solidFill>
                    <a:schemeClr val="tx1"/>
                  </a:solidFill>
                </a:ln>
                <a:solidFill>
                  <a:srgbClr val="0606EA"/>
                </a:solidFill>
                <a:latin typeface="Berlin Sans FB" pitchFamily="34" charset="0"/>
              </a:rPr>
              <a:t> air</a:t>
            </a:r>
            <a:r>
              <a:rPr lang="en-US" sz="2800" b="1" i="1" dirty="0">
                <a:ln>
                  <a:solidFill>
                    <a:schemeClr val="tx1"/>
                  </a:solidFill>
                </a:ln>
                <a:solidFill>
                  <a:srgbClr val="0606EA"/>
                </a:solidFill>
                <a:latin typeface="Berlin Sans FB" pitchFamily="34" charset="0"/>
              </a:rPr>
              <a:t> </a:t>
            </a:r>
            <a:r>
              <a:rPr lang="en-US" sz="2800" b="1" dirty="0" err="1">
                <a:ln>
                  <a:solidFill>
                    <a:schemeClr val="tx1"/>
                  </a:solidFill>
                </a:ln>
                <a:solidFill>
                  <a:srgbClr val="0606EA"/>
                </a:solidFill>
                <a:latin typeface="Berlin Sans FB" pitchFamily="34" charset="0"/>
              </a:rPr>
              <a:t>terhadap</a:t>
            </a:r>
            <a:r>
              <a:rPr lang="en-US" sz="2800" b="1" dirty="0">
                <a:ln>
                  <a:solidFill>
                    <a:schemeClr val="tx1"/>
                  </a:solidFill>
                </a:ln>
                <a:solidFill>
                  <a:srgbClr val="0606EA"/>
                </a:solidFill>
                <a:latin typeface="Berlin Sans FB" pitchFamily="34" charset="0"/>
              </a:rPr>
              <a:t> </a:t>
            </a:r>
            <a:r>
              <a:rPr lang="en-US" sz="2800" b="1" dirty="0" err="1">
                <a:ln>
                  <a:solidFill>
                    <a:schemeClr val="tx1"/>
                  </a:solidFill>
                </a:ln>
                <a:solidFill>
                  <a:srgbClr val="0606EA"/>
                </a:solidFill>
                <a:latin typeface="Berlin Sans FB" pitchFamily="34" charset="0"/>
              </a:rPr>
              <a:t>morfologi</a:t>
            </a:r>
            <a:r>
              <a:rPr lang="en-US" sz="2800" b="1" dirty="0">
                <a:ln>
                  <a:solidFill>
                    <a:schemeClr val="tx1"/>
                  </a:solidFill>
                </a:ln>
                <a:solidFill>
                  <a:srgbClr val="0606EA"/>
                </a:solidFill>
                <a:latin typeface="Berlin Sans FB" pitchFamily="34" charset="0"/>
              </a:rPr>
              <a:t> TNTAs</a:t>
            </a:r>
          </a:p>
          <a:p>
            <a:r>
              <a:rPr lang="en-US" dirty="0">
                <a:solidFill>
                  <a:srgbClr val="0606EA"/>
                </a:solidFill>
              </a:rPr>
              <a:t> </a:t>
            </a:r>
          </a:p>
          <a:p>
            <a:endParaRPr lang="en-US" dirty="0"/>
          </a:p>
        </p:txBody>
      </p:sp>
      <p:sp>
        <p:nvSpPr>
          <p:cNvPr id="6" name="TextBox 5"/>
          <p:cNvSpPr txBox="1"/>
          <p:nvPr/>
        </p:nvSpPr>
        <p:spPr>
          <a:xfrm>
            <a:off x="914400" y="6248400"/>
            <a:ext cx="7248203" cy="369332"/>
          </a:xfrm>
          <a:prstGeom prst="rect">
            <a:avLst/>
          </a:prstGeom>
          <a:noFill/>
        </p:spPr>
        <p:txBody>
          <a:bodyPr wrap="none" rtlCol="0">
            <a:spAutoFit/>
          </a:bodyPr>
          <a:lstStyle/>
          <a:p>
            <a:r>
              <a:rPr lang="en-US" dirty="0"/>
              <a:t> </a:t>
            </a:r>
            <a:r>
              <a:rPr lang="en-US" dirty="0" err="1"/>
              <a:t>Sampai</a:t>
            </a:r>
            <a:r>
              <a:rPr lang="en-US" dirty="0"/>
              <a:t> </a:t>
            </a:r>
            <a:r>
              <a:rPr lang="en-US" dirty="0" err="1"/>
              <a:t>kadar</a:t>
            </a:r>
            <a:r>
              <a:rPr lang="en-US" dirty="0"/>
              <a:t> air 25% volume,  diameter  </a:t>
            </a:r>
            <a:r>
              <a:rPr lang="en-US" dirty="0" err="1"/>
              <a:t>dan</a:t>
            </a:r>
            <a:r>
              <a:rPr lang="en-US" dirty="0"/>
              <a:t> </a:t>
            </a:r>
            <a:r>
              <a:rPr lang="en-US" dirty="0" err="1"/>
              <a:t>panjang</a:t>
            </a:r>
            <a:r>
              <a:rPr lang="en-US" dirty="0"/>
              <a:t> </a:t>
            </a:r>
            <a:r>
              <a:rPr lang="en-US" dirty="0" err="1"/>
              <a:t>semakin</a:t>
            </a:r>
            <a:r>
              <a:rPr lang="en-US" dirty="0"/>
              <a:t> </a:t>
            </a:r>
            <a:r>
              <a:rPr lang="en-US" dirty="0" err="1"/>
              <a:t>besar</a:t>
            </a:r>
            <a:r>
              <a:rPr lang="en-US" dirty="0"/>
              <a:t>  </a:t>
            </a:r>
          </a:p>
        </p:txBody>
      </p:sp>
      <p:sp>
        <p:nvSpPr>
          <p:cNvPr id="7" name="TextBox 6"/>
          <p:cNvSpPr txBox="1"/>
          <p:nvPr/>
        </p:nvSpPr>
        <p:spPr>
          <a:xfrm>
            <a:off x="1066800" y="5715000"/>
            <a:ext cx="6961201" cy="369332"/>
          </a:xfrm>
          <a:prstGeom prst="rect">
            <a:avLst/>
          </a:prstGeom>
          <a:noFill/>
        </p:spPr>
        <p:txBody>
          <a:bodyPr wrap="square" rtlCol="0">
            <a:spAutoFit/>
          </a:bodyPr>
          <a:lstStyle/>
          <a:p>
            <a:r>
              <a:rPr lang="en-US" dirty="0" err="1"/>
              <a:t>Diamter</a:t>
            </a:r>
            <a:r>
              <a:rPr lang="en-US" dirty="0"/>
              <a:t> </a:t>
            </a:r>
            <a:r>
              <a:rPr lang="en-US" dirty="0" err="1"/>
              <a:t>dalam</a:t>
            </a:r>
            <a:r>
              <a:rPr lang="en-US" dirty="0"/>
              <a:t>, </a:t>
            </a:r>
            <a:r>
              <a:rPr lang="en-US" dirty="0" err="1"/>
              <a:t>tebal</a:t>
            </a:r>
            <a:r>
              <a:rPr lang="en-US" dirty="0"/>
              <a:t> </a:t>
            </a:r>
            <a:r>
              <a:rPr lang="en-US" dirty="0" err="1"/>
              <a:t>dan</a:t>
            </a:r>
            <a:r>
              <a:rPr lang="en-US" dirty="0"/>
              <a:t> </a:t>
            </a:r>
            <a:r>
              <a:rPr lang="en-US" dirty="0" err="1"/>
              <a:t>panjang</a:t>
            </a:r>
            <a:r>
              <a:rPr lang="en-US" dirty="0"/>
              <a:t> tube </a:t>
            </a:r>
            <a:r>
              <a:rPr lang="en-US" dirty="0" err="1"/>
              <a:t>merupakan</a:t>
            </a:r>
            <a:r>
              <a:rPr lang="en-US" dirty="0"/>
              <a:t> </a:t>
            </a:r>
            <a:r>
              <a:rPr lang="en-US" dirty="0" err="1"/>
              <a:t>hasil</a:t>
            </a:r>
            <a:r>
              <a:rPr lang="en-US" dirty="0"/>
              <a:t> rata </a:t>
            </a:r>
            <a:r>
              <a:rPr lang="en-US" dirty="0" err="1"/>
              <a:t>rata</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154617"/>
            <a:ext cx="8229600" cy="1143000"/>
          </a:xfrm>
        </p:spPr>
        <p:txBody>
          <a:bodyPr/>
          <a:lstStyle/>
          <a:p>
            <a:r>
              <a:rPr lang="en-US" dirty="0"/>
              <a:t>MORFOLOGI TiO2</a:t>
            </a:r>
          </a:p>
        </p:txBody>
      </p:sp>
      <p:sp>
        <p:nvSpPr>
          <p:cNvPr id="3" name="Content Placeholder 2"/>
          <p:cNvSpPr>
            <a:spLocks noGrp="1"/>
          </p:cNvSpPr>
          <p:nvPr>
            <p:ph idx="1"/>
          </p:nvPr>
        </p:nvSpPr>
        <p:spPr>
          <a:xfrm>
            <a:off x="249381" y="981456"/>
            <a:ext cx="8229600" cy="4389120"/>
          </a:xfrm>
        </p:spPr>
        <p:txBody>
          <a:bodyPr/>
          <a:lstStyle/>
          <a:p>
            <a:r>
              <a:rPr lang="en-US" dirty="0"/>
              <a:t>TNP : sol gel </a:t>
            </a:r>
          </a:p>
          <a:p>
            <a:r>
              <a:rPr lang="en-US" dirty="0"/>
              <a:t>TiO2 nanowire : </a:t>
            </a:r>
          </a:p>
          <a:p>
            <a:r>
              <a:rPr lang="en-US" dirty="0"/>
              <a:t>TNT non arrays : proses hydrothermal </a:t>
            </a:r>
            <a:r>
              <a:rPr lang="en-US" dirty="0" err="1"/>
              <a:t>dan</a:t>
            </a:r>
            <a:r>
              <a:rPr lang="en-US" dirty="0"/>
              <a:t> sol gel </a:t>
            </a:r>
          </a:p>
          <a:p>
            <a:r>
              <a:rPr lang="en-US" b="1" dirty="0">
                <a:solidFill>
                  <a:srgbClr val="0606EA"/>
                </a:solidFill>
              </a:rPr>
              <a:t>TNT arrays : </a:t>
            </a:r>
            <a:r>
              <a:rPr lang="en-US" b="1" dirty="0" err="1">
                <a:solidFill>
                  <a:srgbClr val="0606EA"/>
                </a:solidFill>
              </a:rPr>
              <a:t>anodisasi</a:t>
            </a:r>
            <a:r>
              <a:rPr lang="en-US" b="1" dirty="0">
                <a:solidFill>
                  <a:srgbClr val="0606EA"/>
                </a:solidFill>
              </a:rPr>
              <a:t> </a:t>
            </a:r>
          </a:p>
          <a:p>
            <a:r>
              <a:rPr lang="en-US" dirty="0"/>
              <a:t>TiO2 </a:t>
            </a:r>
            <a:r>
              <a:rPr lang="en-US" dirty="0" err="1"/>
              <a:t>nanobelt</a:t>
            </a:r>
            <a:r>
              <a:rPr lang="en-US" dirty="0"/>
              <a:t> :</a:t>
            </a:r>
          </a:p>
          <a:p>
            <a:r>
              <a:rPr lang="en-US" dirty="0"/>
              <a:t>TiO2 </a:t>
            </a:r>
            <a:r>
              <a:rPr lang="en-US" dirty="0" err="1"/>
              <a:t>nanorod</a:t>
            </a:r>
            <a:r>
              <a:rPr lang="en-US" dirty="0"/>
              <a:t> : </a:t>
            </a:r>
          </a:p>
        </p:txBody>
      </p:sp>
      <p:sp>
        <p:nvSpPr>
          <p:cNvPr id="4" name="Rectangle 3"/>
          <p:cNvSpPr/>
          <p:nvPr/>
        </p:nvSpPr>
        <p:spPr>
          <a:xfrm>
            <a:off x="477980" y="3962400"/>
            <a:ext cx="8437419" cy="2554545"/>
          </a:xfrm>
          <a:prstGeom prst="rect">
            <a:avLst/>
          </a:prstGeom>
        </p:spPr>
        <p:txBody>
          <a:bodyPr wrap="square">
            <a:spAutoFit/>
          </a:bodyPr>
          <a:lstStyle/>
          <a:p>
            <a:r>
              <a:rPr lang="en-US" sz="2000" b="1" dirty="0" err="1">
                <a:solidFill>
                  <a:srgbClr val="0606EA"/>
                </a:solidFill>
              </a:rPr>
              <a:t>Hidrothermal</a:t>
            </a:r>
            <a:r>
              <a:rPr lang="en-US" sz="2000" b="1" dirty="0">
                <a:solidFill>
                  <a:srgbClr val="0606EA"/>
                </a:solidFill>
              </a:rPr>
              <a:t> :</a:t>
            </a:r>
            <a:r>
              <a:rPr lang="en-US" sz="2000" dirty="0"/>
              <a:t> </a:t>
            </a:r>
            <a:r>
              <a:rPr lang="id-ID" sz="2000" dirty="0"/>
              <a:t>membuat suatu substansi menjadi kristal dari larutan fasa cair pada suhu tinggi dan tekanan yang tinggi yang dilangsungkan dalam </a:t>
            </a:r>
            <a:r>
              <a:rPr lang="id-ID" sz="2000" i="1" dirty="0"/>
              <a:t>autoclave</a:t>
            </a:r>
            <a:r>
              <a:rPr lang="id-ID" sz="2000" dirty="0"/>
              <a:t> </a:t>
            </a:r>
            <a:r>
              <a:rPr lang="en-US" sz="2000" dirty="0"/>
              <a:t>Banyak </a:t>
            </a:r>
            <a:r>
              <a:rPr lang="en-US" sz="2000" dirty="0" err="1"/>
              <a:t>diminati</a:t>
            </a:r>
            <a:r>
              <a:rPr lang="en-US" sz="2000" dirty="0"/>
              <a:t> </a:t>
            </a:r>
            <a:r>
              <a:rPr lang="en-US" sz="2000" dirty="0" err="1"/>
              <a:t>karena</a:t>
            </a:r>
            <a:r>
              <a:rPr lang="en-US" sz="2000" dirty="0"/>
              <a:t> : </a:t>
            </a:r>
            <a:r>
              <a:rPr lang="id-ID" sz="2000" dirty="0"/>
              <a:t>sederhana, bersifat fleksibel, mudah mendapatkan morfologi </a:t>
            </a:r>
            <a:r>
              <a:rPr lang="id-ID" sz="2000" i="1" dirty="0"/>
              <a:t>nanotube</a:t>
            </a:r>
            <a:r>
              <a:rPr lang="id-ID" sz="2000" dirty="0"/>
              <a:t>, mudah dimodifikasi, </a:t>
            </a:r>
            <a:r>
              <a:rPr lang="id-ID" sz="2000" i="1" dirty="0"/>
              <a:t>feasible</a:t>
            </a:r>
            <a:r>
              <a:rPr lang="id-ID" sz="2000" dirty="0"/>
              <a:t> untuk aplikasi yang luas serta cocok untuk produksi dengan kapasitas besar. </a:t>
            </a:r>
            <a:endParaRPr lang="en-US" sz="2000" dirty="0"/>
          </a:p>
          <a:p>
            <a:r>
              <a:rPr lang="en-US" sz="2000" dirty="0" err="1"/>
              <a:t>Kelemahan</a:t>
            </a:r>
            <a:r>
              <a:rPr lang="en-US" sz="2000" dirty="0"/>
              <a:t>:</a:t>
            </a:r>
            <a:r>
              <a:rPr lang="id-ID" sz="2000" dirty="0"/>
              <a:t>waktu sintesis yang relatif lama </a:t>
            </a:r>
            <a:r>
              <a:rPr lang="en-US" sz="2000" dirty="0"/>
              <a:t>, </a:t>
            </a:r>
            <a:r>
              <a:rPr lang="id-ID" sz="2000" dirty="0"/>
              <a:t>perlu kondisi operasi pada tekanan dan suhu yang tinggi dan susah untuk mendapatkan ukuran yang seragam</a:t>
            </a:r>
            <a:endParaRPr lang="en-US" sz="2000" dirty="0"/>
          </a:p>
        </p:txBody>
      </p:sp>
    </p:spTree>
    <p:extLst>
      <p:ext uri="{BB962C8B-B14F-4D97-AF65-F5344CB8AC3E}">
        <p14:creationId xmlns:p14="http://schemas.microsoft.com/office/powerpoint/2010/main" val="158611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41745" t="28947" r="24196" b="10819"/>
          <a:stretch>
            <a:fillRect/>
          </a:stretch>
        </p:blipFill>
        <p:spPr bwMode="auto">
          <a:xfrm>
            <a:off x="762000" y="457200"/>
            <a:ext cx="3433543" cy="2209800"/>
          </a:xfrm>
          <a:prstGeom prst="rect">
            <a:avLst/>
          </a:prstGeom>
          <a:noFill/>
          <a:ln w="9525">
            <a:solidFill>
              <a:schemeClr val="tx1"/>
            </a:solidFill>
            <a:miter lim="800000"/>
            <a:headEnd/>
            <a:tailEnd/>
          </a:ln>
        </p:spPr>
      </p:pic>
      <p:pic>
        <p:nvPicPr>
          <p:cNvPr id="3" name="Picture 2"/>
          <p:cNvPicPr/>
          <p:nvPr/>
        </p:nvPicPr>
        <p:blipFill>
          <a:blip r:embed="rId3"/>
          <a:srcRect/>
          <a:stretch>
            <a:fillRect/>
          </a:stretch>
        </p:blipFill>
        <p:spPr bwMode="auto">
          <a:xfrm>
            <a:off x="838200" y="3581401"/>
            <a:ext cx="3459744" cy="2209800"/>
          </a:xfrm>
          <a:prstGeom prst="rect">
            <a:avLst/>
          </a:prstGeom>
          <a:noFill/>
          <a:ln w="9525">
            <a:solidFill>
              <a:schemeClr val="tx1"/>
            </a:solidFill>
          </a:ln>
        </p:spPr>
      </p:pic>
      <p:sp>
        <p:nvSpPr>
          <p:cNvPr id="5" name="TextBox 4"/>
          <p:cNvSpPr txBox="1"/>
          <p:nvPr/>
        </p:nvSpPr>
        <p:spPr>
          <a:xfrm>
            <a:off x="304800" y="2971800"/>
            <a:ext cx="4419600" cy="369332"/>
          </a:xfrm>
          <a:prstGeom prst="rect">
            <a:avLst/>
          </a:prstGeom>
          <a:noFill/>
        </p:spPr>
        <p:txBody>
          <a:bodyPr wrap="square" rtlCol="0">
            <a:spAutoFit/>
          </a:bodyPr>
          <a:lstStyle/>
          <a:p>
            <a:r>
              <a:rPr lang="en-US" b="1" dirty="0" err="1"/>
              <a:t>Arus</a:t>
            </a:r>
            <a:r>
              <a:rPr lang="en-US" b="1" dirty="0"/>
              <a:t> yang </a:t>
            </a:r>
            <a:r>
              <a:rPr lang="en-US" b="1" dirty="0" err="1"/>
              <a:t>dihasilkan</a:t>
            </a:r>
            <a:r>
              <a:rPr lang="en-US" b="1" dirty="0"/>
              <a:t> </a:t>
            </a:r>
            <a:r>
              <a:rPr lang="en-US" b="1" dirty="0" err="1"/>
              <a:t>variasi</a:t>
            </a:r>
            <a:r>
              <a:rPr lang="en-US" b="1" dirty="0"/>
              <a:t> </a:t>
            </a:r>
            <a:r>
              <a:rPr lang="en-US" b="1" dirty="0" err="1"/>
              <a:t>kadar</a:t>
            </a:r>
            <a:r>
              <a:rPr lang="en-US" b="1" dirty="0"/>
              <a:t> air</a:t>
            </a:r>
          </a:p>
        </p:txBody>
      </p:sp>
      <p:sp>
        <p:nvSpPr>
          <p:cNvPr id="6" name="TextBox 5"/>
          <p:cNvSpPr txBox="1"/>
          <p:nvPr/>
        </p:nvSpPr>
        <p:spPr>
          <a:xfrm>
            <a:off x="914400" y="6019800"/>
            <a:ext cx="3920047" cy="646331"/>
          </a:xfrm>
          <a:prstGeom prst="rect">
            <a:avLst/>
          </a:prstGeom>
          <a:noFill/>
        </p:spPr>
        <p:txBody>
          <a:bodyPr wrap="square" rtlCol="0">
            <a:spAutoFit/>
          </a:bodyPr>
          <a:lstStyle/>
          <a:p>
            <a:r>
              <a:rPr lang="en-US" b="1" dirty="0"/>
              <a:t>pH yang </a:t>
            </a:r>
            <a:r>
              <a:rPr lang="en-US" b="1" dirty="0" err="1"/>
              <a:t>dihasilkan</a:t>
            </a:r>
            <a:r>
              <a:rPr lang="en-US" b="1" dirty="0"/>
              <a:t> </a:t>
            </a:r>
            <a:r>
              <a:rPr lang="en-US" b="1" dirty="0" err="1"/>
              <a:t>selama</a:t>
            </a:r>
            <a:r>
              <a:rPr lang="en-US" b="1" dirty="0"/>
              <a:t> </a:t>
            </a:r>
            <a:r>
              <a:rPr lang="en-US" b="1" dirty="0" err="1"/>
              <a:t>anodisasi</a:t>
            </a:r>
            <a:r>
              <a:rPr lang="en-US" b="1" dirty="0"/>
              <a:t> </a:t>
            </a:r>
            <a:r>
              <a:rPr lang="en-US" b="1" dirty="0" err="1"/>
              <a:t>variasi</a:t>
            </a:r>
            <a:r>
              <a:rPr lang="en-US" b="1" dirty="0"/>
              <a:t> </a:t>
            </a:r>
            <a:r>
              <a:rPr lang="en-US" b="1" dirty="0" err="1"/>
              <a:t>kadar</a:t>
            </a:r>
            <a:r>
              <a:rPr lang="en-US" b="1" dirty="0"/>
              <a:t> air</a:t>
            </a:r>
          </a:p>
        </p:txBody>
      </p:sp>
      <p:sp>
        <p:nvSpPr>
          <p:cNvPr id="7" name="TextBox 6"/>
          <p:cNvSpPr txBox="1"/>
          <p:nvPr/>
        </p:nvSpPr>
        <p:spPr>
          <a:xfrm>
            <a:off x="4724401" y="152400"/>
            <a:ext cx="4191000" cy="1015663"/>
          </a:xfrm>
          <a:prstGeom prst="rect">
            <a:avLst/>
          </a:prstGeom>
          <a:noFill/>
        </p:spPr>
        <p:txBody>
          <a:bodyPr wrap="square" rtlCol="0">
            <a:spAutoFit/>
          </a:bodyPr>
          <a:lstStyle/>
          <a:p>
            <a:r>
              <a:rPr lang="en-US" sz="2000" dirty="0" err="1"/>
              <a:t>Semakin</a:t>
            </a:r>
            <a:r>
              <a:rPr lang="en-US" sz="2000" dirty="0"/>
              <a:t> </a:t>
            </a:r>
            <a:r>
              <a:rPr lang="en-US" sz="2000" dirty="0" err="1"/>
              <a:t>besar</a:t>
            </a:r>
            <a:r>
              <a:rPr lang="en-US" sz="2000" dirty="0"/>
              <a:t> </a:t>
            </a:r>
            <a:r>
              <a:rPr lang="en-US" sz="2000" dirty="0" err="1"/>
              <a:t>kadar</a:t>
            </a:r>
            <a:r>
              <a:rPr lang="en-US" sz="2000" dirty="0"/>
              <a:t> air </a:t>
            </a:r>
            <a:r>
              <a:rPr lang="en-US" sz="2000" dirty="0" err="1"/>
              <a:t>dalam</a:t>
            </a:r>
            <a:r>
              <a:rPr lang="en-US" sz="2000" dirty="0"/>
              <a:t> </a:t>
            </a:r>
            <a:r>
              <a:rPr lang="en-US" sz="2000" dirty="0" err="1"/>
              <a:t>larutan</a:t>
            </a:r>
            <a:r>
              <a:rPr lang="en-US" sz="2000" dirty="0"/>
              <a:t> </a:t>
            </a:r>
            <a:r>
              <a:rPr lang="en-US" sz="2000" dirty="0" err="1"/>
              <a:t>elektrolit</a:t>
            </a:r>
            <a:r>
              <a:rPr lang="en-US" sz="2000" dirty="0"/>
              <a:t> </a:t>
            </a:r>
            <a:r>
              <a:rPr lang="en-US" sz="2000" dirty="0" err="1"/>
              <a:t>semakin</a:t>
            </a:r>
            <a:r>
              <a:rPr lang="en-US" sz="2000" dirty="0"/>
              <a:t> </a:t>
            </a:r>
            <a:r>
              <a:rPr lang="en-US" sz="2000" dirty="0" err="1"/>
              <a:t>besar</a:t>
            </a:r>
            <a:r>
              <a:rPr lang="en-US" sz="2000" dirty="0"/>
              <a:t> </a:t>
            </a:r>
            <a:r>
              <a:rPr lang="en-US" sz="2000" dirty="0" err="1"/>
              <a:t>arus</a:t>
            </a:r>
            <a:r>
              <a:rPr lang="en-US" sz="2000" dirty="0"/>
              <a:t> yang </a:t>
            </a:r>
            <a:r>
              <a:rPr lang="en-US" sz="2000" dirty="0" err="1"/>
              <a:t>dihasilkan</a:t>
            </a:r>
            <a:r>
              <a:rPr lang="en-US" sz="2000" dirty="0"/>
              <a:t> </a:t>
            </a:r>
          </a:p>
        </p:txBody>
      </p:sp>
      <p:sp>
        <p:nvSpPr>
          <p:cNvPr id="8" name="TextBox 7"/>
          <p:cNvSpPr txBox="1"/>
          <p:nvPr/>
        </p:nvSpPr>
        <p:spPr>
          <a:xfrm>
            <a:off x="5029200" y="4724400"/>
            <a:ext cx="3962400" cy="646331"/>
          </a:xfrm>
          <a:prstGeom prst="rect">
            <a:avLst/>
          </a:prstGeom>
          <a:noFill/>
        </p:spPr>
        <p:txBody>
          <a:bodyPr wrap="square" rtlCol="0">
            <a:spAutoFit/>
          </a:bodyPr>
          <a:lstStyle/>
          <a:p>
            <a:r>
              <a:rPr lang="en-US" dirty="0"/>
              <a:t>pH optimum </a:t>
            </a:r>
            <a:r>
              <a:rPr lang="en-US" dirty="0" err="1"/>
              <a:t>dalam</a:t>
            </a:r>
            <a:r>
              <a:rPr lang="en-US" dirty="0"/>
              <a:t> </a:t>
            </a:r>
            <a:r>
              <a:rPr lang="en-US" dirty="0" err="1"/>
              <a:t>proses</a:t>
            </a:r>
            <a:r>
              <a:rPr lang="en-US" dirty="0"/>
              <a:t> </a:t>
            </a:r>
            <a:r>
              <a:rPr lang="en-US" dirty="0" err="1"/>
              <a:t>anodisasi</a:t>
            </a:r>
            <a:r>
              <a:rPr lang="en-US" dirty="0"/>
              <a:t> : 6,7-7,4 </a:t>
            </a:r>
          </a:p>
        </p:txBody>
      </p:sp>
      <p:sp>
        <p:nvSpPr>
          <p:cNvPr id="9" name="TextBox 8"/>
          <p:cNvSpPr txBox="1"/>
          <p:nvPr/>
        </p:nvSpPr>
        <p:spPr>
          <a:xfrm>
            <a:off x="4343400" y="5867401"/>
            <a:ext cx="4648200" cy="1015663"/>
          </a:xfrm>
          <a:prstGeom prst="rect">
            <a:avLst/>
          </a:prstGeom>
          <a:noFill/>
        </p:spPr>
        <p:txBody>
          <a:bodyPr wrap="square" rtlCol="0">
            <a:spAutoFit/>
          </a:bodyPr>
          <a:lstStyle/>
          <a:p>
            <a:r>
              <a:rPr lang="en-US" sz="2000" b="1" dirty="0">
                <a:solidFill>
                  <a:srgbClr val="00B050"/>
                </a:solidFill>
              </a:rPr>
              <a:t>Kadar air 10 </a:t>
            </a:r>
            <a:r>
              <a:rPr lang="en-US" sz="2000" b="1" dirty="0" err="1">
                <a:solidFill>
                  <a:srgbClr val="00B050"/>
                </a:solidFill>
              </a:rPr>
              <a:t>dan</a:t>
            </a:r>
            <a:r>
              <a:rPr lang="en-US" sz="2000" b="1" dirty="0">
                <a:solidFill>
                  <a:srgbClr val="00B050"/>
                </a:solidFill>
              </a:rPr>
              <a:t> 25% volume </a:t>
            </a:r>
            <a:r>
              <a:rPr lang="en-US" sz="2000" b="1" dirty="0" err="1">
                <a:solidFill>
                  <a:srgbClr val="00B050"/>
                </a:solidFill>
              </a:rPr>
              <a:t>menberikan</a:t>
            </a:r>
            <a:r>
              <a:rPr lang="en-US" sz="2000" b="1" dirty="0">
                <a:solidFill>
                  <a:srgbClr val="00B050"/>
                </a:solidFill>
              </a:rPr>
              <a:t>   </a:t>
            </a:r>
            <a:r>
              <a:rPr lang="en-US" sz="2000" b="1" dirty="0" err="1">
                <a:solidFill>
                  <a:srgbClr val="00B050"/>
                </a:solidFill>
              </a:rPr>
              <a:t>morfology</a:t>
            </a:r>
            <a:r>
              <a:rPr lang="en-US" sz="2000" b="1" dirty="0">
                <a:solidFill>
                  <a:srgbClr val="00B050"/>
                </a:solidFill>
              </a:rPr>
              <a:t> TNTAs yang </a:t>
            </a:r>
            <a:r>
              <a:rPr lang="en-US" sz="2000" b="1" dirty="0" err="1">
                <a:solidFill>
                  <a:srgbClr val="00B050"/>
                </a:solidFill>
              </a:rPr>
              <a:t>sempurna</a:t>
            </a:r>
            <a:r>
              <a:rPr lang="en-US" sz="2000" b="1" dirty="0">
                <a:solidFill>
                  <a:srgbClr val="00B050"/>
                </a:solidFill>
              </a:rPr>
              <a:t> </a:t>
            </a:r>
          </a:p>
        </p:txBody>
      </p:sp>
      <p:sp>
        <p:nvSpPr>
          <p:cNvPr id="10" name="TextBox 9"/>
          <p:cNvSpPr txBox="1"/>
          <p:nvPr/>
        </p:nvSpPr>
        <p:spPr>
          <a:xfrm>
            <a:off x="4724400" y="1295401"/>
            <a:ext cx="4267200" cy="4524315"/>
          </a:xfrm>
          <a:prstGeom prst="rect">
            <a:avLst/>
          </a:prstGeom>
          <a:noFill/>
        </p:spPr>
        <p:txBody>
          <a:bodyPr wrap="square" rtlCol="0">
            <a:spAutoFit/>
          </a:bodyPr>
          <a:lstStyle/>
          <a:p>
            <a:r>
              <a:rPr lang="pt-BR" b="1" dirty="0">
                <a:sym typeface="Wingdings" pitchFamily="2" charset="2"/>
              </a:rPr>
              <a:t>2H2O 2[O] +4e- + </a:t>
            </a:r>
            <a:r>
              <a:rPr lang="en-US" b="1" dirty="0"/>
              <a:t>4H</a:t>
            </a:r>
            <a:r>
              <a:rPr lang="en-US" b="1" baseline="30000" dirty="0"/>
              <a:t>+ </a:t>
            </a:r>
            <a:r>
              <a:rPr lang="pt-BR" b="1" dirty="0">
                <a:sym typeface="Wingdings" pitchFamily="2" charset="2"/>
              </a:rPr>
              <a:t>				</a:t>
            </a:r>
          </a:p>
          <a:p>
            <a:r>
              <a:rPr lang="pt-BR" b="1" dirty="0">
                <a:sym typeface="Wingdings" pitchFamily="2" charset="2"/>
              </a:rPr>
              <a:t>Ti + 2[O]</a:t>
            </a:r>
            <a:r>
              <a:rPr lang="en-US" b="1" dirty="0"/>
              <a:t> TiO</a:t>
            </a:r>
            <a:r>
              <a:rPr lang="en-US" b="1" baseline="-25000" dirty="0"/>
              <a:t>2</a:t>
            </a:r>
            <a:r>
              <a:rPr lang="en-US" b="1" dirty="0">
                <a:sym typeface="Wingdings" pitchFamily="2" charset="2"/>
              </a:rPr>
              <a:t>       </a:t>
            </a:r>
          </a:p>
          <a:p>
            <a:endParaRPr lang="pt-BR" b="1" dirty="0">
              <a:sym typeface="Wingdings" pitchFamily="2" charset="2"/>
            </a:endParaRPr>
          </a:p>
          <a:p>
            <a:r>
              <a:rPr lang="pt-BR" b="1" dirty="0">
                <a:sym typeface="Wingdings" pitchFamily="2" charset="2"/>
              </a:rPr>
              <a:t>Ti + 2H</a:t>
            </a:r>
            <a:r>
              <a:rPr lang="en-US" b="1" baseline="-25000" dirty="0"/>
              <a:t>2</a:t>
            </a:r>
            <a:r>
              <a:rPr lang="pt-BR" b="1" dirty="0">
                <a:sym typeface="Wingdings" pitchFamily="2" charset="2"/>
              </a:rPr>
              <a:t>O </a:t>
            </a:r>
            <a:r>
              <a:rPr lang="en-US" b="1" dirty="0"/>
              <a:t> TiO</a:t>
            </a:r>
            <a:r>
              <a:rPr lang="en-US" b="1" baseline="-25000" dirty="0"/>
              <a:t>2</a:t>
            </a:r>
            <a:r>
              <a:rPr lang="pt-BR" b="1" dirty="0">
                <a:sym typeface="Wingdings" pitchFamily="2" charset="2"/>
              </a:rPr>
              <a:t> + </a:t>
            </a:r>
            <a:r>
              <a:rPr lang="en-US" b="1" dirty="0"/>
              <a:t>4H</a:t>
            </a:r>
            <a:r>
              <a:rPr lang="en-US" b="1" baseline="30000" dirty="0"/>
              <a:t>+ </a:t>
            </a:r>
            <a:r>
              <a:rPr lang="pt-BR" b="1" dirty="0">
                <a:sym typeface="Wingdings" pitchFamily="2" charset="2"/>
              </a:rPr>
              <a:t>+4e-</a:t>
            </a:r>
            <a:endParaRPr lang="id-ID" b="1" dirty="0">
              <a:sym typeface="Wingdings" pitchFamily="2" charset="2"/>
            </a:endParaRPr>
          </a:p>
          <a:p>
            <a:endParaRPr lang="en-US" b="1" dirty="0">
              <a:sym typeface="Wingdings" pitchFamily="2" charset="2"/>
            </a:endParaRPr>
          </a:p>
          <a:p>
            <a:r>
              <a:rPr lang="en-US" b="1" dirty="0" err="1">
                <a:sym typeface="Wingdings" pitchFamily="2" charset="2"/>
              </a:rPr>
              <a:t>Reaksi</a:t>
            </a:r>
            <a:r>
              <a:rPr lang="en-US" b="1" dirty="0">
                <a:sym typeface="Wingdings" pitchFamily="2" charset="2"/>
              </a:rPr>
              <a:t> </a:t>
            </a:r>
            <a:r>
              <a:rPr lang="en-US" b="1" dirty="0" err="1">
                <a:sym typeface="Wingdings" pitchFamily="2" charset="2"/>
              </a:rPr>
              <a:t>pembentukan</a:t>
            </a:r>
            <a:r>
              <a:rPr lang="en-US" b="1" dirty="0">
                <a:sym typeface="Wingdings" pitchFamily="2" charset="2"/>
              </a:rPr>
              <a:t> </a:t>
            </a:r>
            <a:r>
              <a:rPr lang="en-US" b="1" dirty="0"/>
              <a:t>TiO</a:t>
            </a:r>
            <a:r>
              <a:rPr lang="en-US" b="1" baseline="-25000" dirty="0"/>
              <a:t>2 </a:t>
            </a:r>
            <a:r>
              <a:rPr lang="en-US" b="1" dirty="0">
                <a:sym typeface="Wingdings" pitchFamily="2" charset="2"/>
              </a:rPr>
              <a:t> </a:t>
            </a:r>
          </a:p>
          <a:p>
            <a:endParaRPr lang="en-US" sz="1400" b="1" dirty="0">
              <a:sym typeface="Wingdings" pitchFamily="2" charset="2"/>
            </a:endParaRPr>
          </a:p>
          <a:p>
            <a:r>
              <a:rPr lang="en-US" sz="2000" b="1" dirty="0"/>
              <a:t>TiO</a:t>
            </a:r>
            <a:r>
              <a:rPr lang="en-US" sz="2000" b="1" baseline="-25000" dirty="0"/>
              <a:t>2</a:t>
            </a:r>
            <a:r>
              <a:rPr lang="en-US" sz="2000" b="1" dirty="0"/>
              <a:t> + 6F</a:t>
            </a:r>
            <a:r>
              <a:rPr lang="en-US" sz="2000" b="1" baseline="30000" dirty="0"/>
              <a:t>-  </a:t>
            </a:r>
            <a:r>
              <a:rPr lang="en-US" sz="2000" b="1" dirty="0"/>
              <a:t>+ 4H</a:t>
            </a:r>
            <a:r>
              <a:rPr lang="en-US" sz="2000" b="1" baseline="30000" dirty="0"/>
              <a:t>+  </a:t>
            </a:r>
            <a:r>
              <a:rPr lang="en-US" sz="2000" b="1" dirty="0"/>
              <a:t> </a:t>
            </a:r>
            <a:r>
              <a:rPr lang="en-US" sz="2000" b="1" dirty="0">
                <a:sym typeface="Wingdings"/>
              </a:rPr>
              <a:t></a:t>
            </a:r>
            <a:r>
              <a:rPr lang="en-US" sz="2000" b="1" dirty="0"/>
              <a:t> (TiF</a:t>
            </a:r>
            <a:r>
              <a:rPr lang="en-US" sz="2000" b="1" baseline="-25000" dirty="0"/>
              <a:t>6  </a:t>
            </a:r>
            <a:r>
              <a:rPr lang="en-US" sz="2000" b="1" dirty="0"/>
              <a:t>)</a:t>
            </a:r>
            <a:r>
              <a:rPr lang="en-US" sz="2000" b="1" baseline="30000" dirty="0"/>
              <a:t>2-</a:t>
            </a:r>
            <a:r>
              <a:rPr lang="en-US" sz="2000" b="1" dirty="0"/>
              <a:t> + 2H</a:t>
            </a:r>
            <a:r>
              <a:rPr lang="en-US" sz="2000" b="1" baseline="-25000" dirty="0"/>
              <a:t>2</a:t>
            </a:r>
            <a:r>
              <a:rPr lang="en-US" sz="2000" b="1" dirty="0"/>
              <a:t>O  (2) </a:t>
            </a:r>
          </a:p>
          <a:p>
            <a:r>
              <a:rPr lang="en-US" sz="2000" b="1" dirty="0" err="1">
                <a:sym typeface="Wingdings" pitchFamily="2" charset="2"/>
              </a:rPr>
              <a:t>Reaksi</a:t>
            </a:r>
            <a:r>
              <a:rPr lang="en-US" sz="2000" b="1" dirty="0">
                <a:sym typeface="Wingdings" pitchFamily="2" charset="2"/>
              </a:rPr>
              <a:t> </a:t>
            </a:r>
            <a:r>
              <a:rPr lang="en-US" sz="2000" b="1" dirty="0" err="1">
                <a:sym typeface="Wingdings" pitchFamily="2" charset="2"/>
              </a:rPr>
              <a:t>pembentukan</a:t>
            </a:r>
            <a:r>
              <a:rPr lang="en-US" sz="2000" b="1" dirty="0">
                <a:sym typeface="Wingdings" pitchFamily="2" charset="2"/>
              </a:rPr>
              <a:t> tube</a:t>
            </a:r>
          </a:p>
          <a:p>
            <a:endParaRPr lang="en-US" sz="1200" b="1" dirty="0"/>
          </a:p>
          <a:p>
            <a:r>
              <a:rPr lang="en-US" sz="2000" b="1" dirty="0">
                <a:sym typeface="Wingdings" pitchFamily="2" charset="2"/>
              </a:rPr>
              <a:t> </a:t>
            </a:r>
          </a:p>
          <a:p>
            <a:r>
              <a:rPr lang="en-US" sz="2000" b="1" dirty="0">
                <a:sym typeface="Wingdings" pitchFamily="2" charset="2"/>
              </a:rPr>
              <a:t> </a:t>
            </a:r>
          </a:p>
          <a:p>
            <a:endParaRPr lang="en-US" dirty="0">
              <a:sym typeface="Wingdings" pitchFamily="2" charset="2"/>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26354" t="59571" r="48486" b="14062"/>
          <a:stretch>
            <a:fillRect/>
          </a:stretch>
        </p:blipFill>
        <p:spPr bwMode="auto">
          <a:xfrm>
            <a:off x="3214678" y="1037140"/>
            <a:ext cx="2786082" cy="192882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2"/>
          <a:srcRect l="54831" t="59380" r="21105" b="14062"/>
          <a:stretch>
            <a:fillRect/>
          </a:stretch>
        </p:blipFill>
        <p:spPr bwMode="auto">
          <a:xfrm>
            <a:off x="3214678" y="3223138"/>
            <a:ext cx="2786082" cy="201882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2"/>
          <a:srcRect l="26999" t="26401" r="48486" b="45442"/>
          <a:stretch>
            <a:fillRect/>
          </a:stretch>
        </p:blipFill>
        <p:spPr bwMode="auto">
          <a:xfrm>
            <a:off x="285720" y="1037140"/>
            <a:ext cx="2714644" cy="192882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2"/>
          <a:srcRect l="54831" t="26368" r="20488" b="45572"/>
          <a:stretch>
            <a:fillRect/>
          </a:stretch>
        </p:blipFill>
        <p:spPr bwMode="auto">
          <a:xfrm>
            <a:off x="285720" y="3223138"/>
            <a:ext cx="2714644" cy="200026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6387" name="Picture 3"/>
          <p:cNvPicPr>
            <a:picLocks noChangeAspect="1" noChangeArrowheads="1"/>
          </p:cNvPicPr>
          <p:nvPr/>
        </p:nvPicPr>
        <p:blipFill>
          <a:blip r:embed="rId3"/>
          <a:srcRect l="54942" t="50000" r="21131" b="22656"/>
          <a:stretch>
            <a:fillRect/>
          </a:stretch>
        </p:blipFill>
        <p:spPr bwMode="auto">
          <a:xfrm>
            <a:off x="6215074" y="3223138"/>
            <a:ext cx="2571768" cy="200026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9" name="Picture 3"/>
          <p:cNvPicPr>
            <a:picLocks noChangeAspect="1" noChangeArrowheads="1"/>
          </p:cNvPicPr>
          <p:nvPr/>
        </p:nvPicPr>
        <p:blipFill>
          <a:blip r:embed="rId3"/>
          <a:srcRect l="26391" t="50067" r="48572" b="22656"/>
          <a:stretch>
            <a:fillRect/>
          </a:stretch>
        </p:blipFill>
        <p:spPr bwMode="auto">
          <a:xfrm>
            <a:off x="6215074" y="1037140"/>
            <a:ext cx="2571768" cy="192882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20" name="Rectangle 1"/>
          <p:cNvSpPr>
            <a:spLocks noChangeArrowheads="1"/>
          </p:cNvSpPr>
          <p:nvPr/>
        </p:nvSpPr>
        <p:spPr bwMode="auto">
          <a:xfrm>
            <a:off x="1138190" y="5556766"/>
            <a:ext cx="6786610" cy="1072634"/>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fontAlgn="base">
              <a:spcBef>
                <a:spcPct val="0"/>
              </a:spcBef>
              <a:spcAft>
                <a:spcPct val="0"/>
              </a:spcAft>
            </a:pPr>
            <a:r>
              <a:rPr kumimoji="0" lang="pt-BR" sz="2000" b="1" i="0" u="none" strike="noStrike" normalizeH="0" baseline="0" dirty="0">
                <a:ln>
                  <a:solidFill>
                    <a:schemeClr val="tx1">
                      <a:lumMod val="95000"/>
                      <a:lumOff val="5000"/>
                    </a:schemeClr>
                  </a:solidFill>
                </a:ln>
                <a:solidFill>
                  <a:schemeClr val="tx1"/>
                </a:solidFill>
                <a:latin typeface="Adobe Garamond Pro" pitchFamily="18" charset="0"/>
                <a:ea typeface="Calibri" pitchFamily="34" charset="0"/>
                <a:cs typeface="Times New Roman" pitchFamily="18" charset="0"/>
              </a:rPr>
              <a:t>Hasil SEM dengan variasi perlakuan annealing </a:t>
            </a:r>
            <a:endParaRPr kumimoji="0" lang="id-ID" sz="2000" b="1" i="0" u="none" strike="noStrike" normalizeH="0" baseline="0" dirty="0">
              <a:ln>
                <a:solidFill>
                  <a:schemeClr val="tx1">
                    <a:lumMod val="95000"/>
                    <a:lumOff val="5000"/>
                  </a:schemeClr>
                </a:solidFill>
              </a:ln>
              <a:solidFill>
                <a:schemeClr val="tx1"/>
              </a:solidFill>
              <a:latin typeface="Adobe Garamond Pro" pitchFamily="18" charset="0"/>
              <a:ea typeface="Calibri" pitchFamily="34" charset="0"/>
              <a:cs typeface="Times New Roman" pitchFamily="18" charset="0"/>
            </a:endParaRPr>
          </a:p>
          <a:p>
            <a:pPr lvl="0" fontAlgn="base">
              <a:spcBef>
                <a:spcPct val="0"/>
              </a:spcBef>
              <a:spcAft>
                <a:spcPct val="0"/>
              </a:spcAft>
            </a:pPr>
            <a:r>
              <a:rPr kumimoji="0" lang="pt-BR" sz="2000" b="1" i="0" u="none" strike="noStrike" normalizeH="0" baseline="0" dirty="0">
                <a:ln>
                  <a:solidFill>
                    <a:schemeClr val="tx1">
                      <a:lumMod val="95000"/>
                      <a:lumOff val="5000"/>
                    </a:schemeClr>
                  </a:solidFill>
                </a:ln>
                <a:solidFill>
                  <a:schemeClr val="tx1"/>
                </a:solidFill>
                <a:latin typeface="Adobe Garamond Pro" pitchFamily="18" charset="0"/>
                <a:ea typeface="Calibri" pitchFamily="34" charset="0"/>
                <a:cs typeface="Times New Roman" pitchFamily="18" charset="0"/>
              </a:rPr>
              <a:t>(a) A-TNTAs-10, (b) U-TNTAs-10 (c) H2-TNTAs -10, </a:t>
            </a:r>
            <a:endParaRPr kumimoji="0" lang="id-ID" sz="2000" b="1" i="0" u="none" strike="noStrike" normalizeH="0" baseline="0" dirty="0">
              <a:ln>
                <a:solidFill>
                  <a:schemeClr val="tx1">
                    <a:lumMod val="95000"/>
                    <a:lumOff val="5000"/>
                  </a:schemeClr>
                </a:solidFill>
              </a:ln>
              <a:solidFill>
                <a:schemeClr val="tx1"/>
              </a:solidFill>
              <a:latin typeface="Adobe Garamond Pro" pitchFamily="18" charset="0"/>
              <a:ea typeface="Calibri" pitchFamily="34" charset="0"/>
              <a:cs typeface="Times New Roman" pitchFamily="18" charset="0"/>
            </a:endParaRPr>
          </a:p>
          <a:p>
            <a:pPr lvl="0" fontAlgn="base">
              <a:spcBef>
                <a:spcPct val="0"/>
              </a:spcBef>
              <a:spcAft>
                <a:spcPct val="0"/>
              </a:spcAft>
            </a:pPr>
            <a:r>
              <a:rPr kumimoji="0" lang="pt-BR" sz="2000" b="1" i="0" u="none" strike="noStrike" normalizeH="0" baseline="0" dirty="0">
                <a:ln>
                  <a:solidFill>
                    <a:schemeClr val="tx1">
                      <a:lumMod val="95000"/>
                      <a:lumOff val="5000"/>
                    </a:schemeClr>
                  </a:solidFill>
                </a:ln>
                <a:solidFill>
                  <a:schemeClr val="tx1"/>
                </a:solidFill>
                <a:latin typeface="Adobe Garamond Pro" pitchFamily="18" charset="0"/>
                <a:ea typeface="Calibri" pitchFamily="34" charset="0"/>
                <a:cs typeface="Times New Roman" pitchFamily="18" charset="0"/>
              </a:rPr>
              <a:t>(d) A-TNTAs-25, (e) U-TNTAs-25 (f) H2-TNTAs -25</a:t>
            </a:r>
          </a:p>
        </p:txBody>
      </p:sp>
      <p:sp>
        <p:nvSpPr>
          <p:cNvPr id="10" name="TextBox 9"/>
          <p:cNvSpPr txBox="1"/>
          <p:nvPr/>
        </p:nvSpPr>
        <p:spPr>
          <a:xfrm>
            <a:off x="304800" y="1"/>
            <a:ext cx="8839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strike="sngStrike" dirty="0"/>
              <a:t>2. </a:t>
            </a:r>
            <a:r>
              <a:rPr lang="en-US" sz="2400" b="1" strike="sngStrike" dirty="0" err="1">
                <a:solidFill>
                  <a:srgbClr val="002060"/>
                </a:solidFill>
              </a:rPr>
              <a:t>Pengaruh</a:t>
            </a:r>
            <a:r>
              <a:rPr lang="en-US" sz="2400" b="1" strike="sngStrike" dirty="0">
                <a:solidFill>
                  <a:srgbClr val="002060"/>
                </a:solidFill>
              </a:rPr>
              <a:t> </a:t>
            </a:r>
            <a:r>
              <a:rPr lang="en-US" sz="2400" b="1" strike="sngStrike" dirty="0" err="1">
                <a:solidFill>
                  <a:srgbClr val="002060"/>
                </a:solidFill>
              </a:rPr>
              <a:t>pelakuan</a:t>
            </a:r>
            <a:r>
              <a:rPr lang="en-US" sz="2400" b="1" strike="sngStrike" dirty="0">
                <a:solidFill>
                  <a:srgbClr val="002060"/>
                </a:solidFill>
              </a:rPr>
              <a:t> annealing </a:t>
            </a:r>
            <a:r>
              <a:rPr lang="en-US" sz="2400" b="1" strike="sngStrike" dirty="0" err="1">
                <a:solidFill>
                  <a:srgbClr val="002060"/>
                </a:solidFill>
              </a:rPr>
              <a:t>terhadap</a:t>
            </a:r>
            <a:r>
              <a:rPr lang="en-US" sz="2400" b="1" strike="sngStrike" dirty="0">
                <a:solidFill>
                  <a:srgbClr val="002060"/>
                </a:solidFill>
              </a:rPr>
              <a:t> </a:t>
            </a:r>
            <a:r>
              <a:rPr lang="en-US" sz="2400" b="1" strike="sngStrike" dirty="0" err="1">
                <a:solidFill>
                  <a:srgbClr val="002060"/>
                </a:solidFill>
              </a:rPr>
              <a:t>morfologi</a:t>
            </a:r>
            <a:r>
              <a:rPr lang="en-US" sz="2400" b="1" strike="sngStrike" dirty="0">
                <a:solidFill>
                  <a:srgbClr val="002060"/>
                </a:solidFill>
              </a:rPr>
              <a:t> TNTAs </a:t>
            </a:r>
          </a:p>
        </p:txBody>
      </p:sp>
      <p:sp>
        <p:nvSpPr>
          <p:cNvPr id="11" name="TextBox 10"/>
          <p:cNvSpPr txBox="1"/>
          <p:nvPr/>
        </p:nvSpPr>
        <p:spPr>
          <a:xfrm>
            <a:off x="533400" y="533400"/>
            <a:ext cx="3810000" cy="400110"/>
          </a:xfrm>
          <a:prstGeom prst="rect">
            <a:avLst/>
          </a:prstGeom>
          <a:noFill/>
        </p:spPr>
        <p:txBody>
          <a:bodyPr wrap="square" rtlCol="0">
            <a:spAutoFit/>
          </a:bodyPr>
          <a:lstStyle/>
          <a:p>
            <a:r>
              <a:rPr lang="en-US" sz="2000" b="1" dirty="0">
                <a:solidFill>
                  <a:srgbClr val="17E921"/>
                </a:solidFill>
              </a:rPr>
              <a:t>A. </a:t>
            </a:r>
            <a:r>
              <a:rPr lang="en-US" sz="2000" b="1" dirty="0" err="1">
                <a:solidFill>
                  <a:srgbClr val="17E921"/>
                </a:solidFill>
              </a:rPr>
              <a:t>Analisis</a:t>
            </a:r>
            <a:r>
              <a:rPr lang="en-US" sz="2000" b="1" dirty="0">
                <a:solidFill>
                  <a:srgbClr val="17E921"/>
                </a:solidFill>
              </a:rPr>
              <a:t> SEM/FESEM-EDX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184731" cy="369332"/>
          </a:xfrm>
          <a:prstGeom prst="rect">
            <a:avLst/>
          </a:prstGeom>
          <a:noFill/>
        </p:spPr>
        <p:txBody>
          <a:bodyPr wrap="none" rtlCol="0">
            <a:spAutoFit/>
          </a:bodyPr>
          <a:lstStyle/>
          <a:p>
            <a:endParaRPr lang="en-US" dirty="0"/>
          </a:p>
        </p:txBody>
      </p:sp>
      <p:pic>
        <p:nvPicPr>
          <p:cNvPr id="5" name="Picture 4"/>
          <p:cNvPicPr/>
          <p:nvPr/>
        </p:nvPicPr>
        <p:blipFill>
          <a:blip r:embed="rId2" cstate="print"/>
          <a:srcRect/>
          <a:stretch>
            <a:fillRect/>
          </a:stretch>
        </p:blipFill>
        <p:spPr bwMode="auto">
          <a:xfrm>
            <a:off x="547255" y="2818123"/>
            <a:ext cx="2819400" cy="1454727"/>
          </a:xfrm>
          <a:prstGeom prst="rect">
            <a:avLst/>
          </a:prstGeom>
          <a:noFill/>
          <a:ln w="9525">
            <a:noFill/>
            <a:miter lim="800000"/>
            <a:headEnd/>
            <a:tailEnd/>
          </a:ln>
        </p:spPr>
      </p:pic>
      <p:sp>
        <p:nvSpPr>
          <p:cNvPr id="6" name="Rectangle 5"/>
          <p:cNvSpPr/>
          <p:nvPr/>
        </p:nvSpPr>
        <p:spPr>
          <a:xfrm>
            <a:off x="394855" y="298333"/>
            <a:ext cx="8305800" cy="1754326"/>
          </a:xfrm>
          <a:prstGeom prst="rect">
            <a:avLst/>
          </a:prstGeom>
          <a:noFill/>
          <a:ln>
            <a:noFill/>
          </a:ln>
        </p:spPr>
        <p:txBody>
          <a:bodyPr wrap="square">
            <a:spAutoFit/>
          </a:bodyPr>
          <a:lstStyle/>
          <a:p>
            <a:r>
              <a:rPr lang="en-US" sz="2400" b="1" dirty="0">
                <a:solidFill>
                  <a:srgbClr val="0606EA"/>
                </a:solidFill>
              </a:rPr>
              <a:t>II. VARIASI METODE PENGADUKAN </a:t>
            </a:r>
            <a:endParaRPr lang="en-US" sz="2400" b="1" dirty="0">
              <a:ln>
                <a:solidFill>
                  <a:schemeClr val="tx1"/>
                </a:solidFill>
              </a:ln>
              <a:solidFill>
                <a:srgbClr val="0606EA"/>
              </a:solidFill>
              <a:effectLst>
                <a:outerShdw blurRad="38100" dist="38100" dir="2700000" algn="tl">
                  <a:srgbClr val="000000">
                    <a:alpha val="43137"/>
                  </a:srgbClr>
                </a:outerShdw>
              </a:effectLst>
              <a:latin typeface="Berlin Sans FB" pitchFamily="34" charset="0"/>
            </a:endParaRPr>
          </a:p>
          <a:p>
            <a:pPr>
              <a:buFont typeface="Wingdings" pitchFamily="2" charset="2"/>
              <a:buChar char="Ø"/>
            </a:pPr>
            <a:r>
              <a:rPr lang="en-US" sz="2400" b="1" dirty="0">
                <a:ln>
                  <a:solidFill>
                    <a:schemeClr val="tx1"/>
                  </a:solidFill>
                </a:ln>
                <a:solidFill>
                  <a:srgbClr val="17E921"/>
                </a:solidFill>
                <a:effectLst>
                  <a:outerShdw blurRad="38100" dist="38100" dir="2700000" algn="tl">
                    <a:srgbClr val="000000">
                      <a:alpha val="43137"/>
                    </a:srgbClr>
                  </a:outerShdw>
                </a:effectLst>
              </a:rPr>
              <a:t> </a:t>
            </a:r>
            <a:r>
              <a:rPr lang="en-US" sz="2000" b="1" dirty="0">
                <a:ln>
                  <a:solidFill>
                    <a:schemeClr val="tx1"/>
                  </a:solidFill>
                </a:ln>
                <a:solidFill>
                  <a:srgbClr val="17E921"/>
                </a:solidFill>
              </a:rPr>
              <a:t>PENGADUKAN  ULTRASONIK ( 10; 30; 60; 90 DAN 150 MENIT)</a:t>
            </a:r>
          </a:p>
          <a:p>
            <a:r>
              <a:rPr lang="en-US" sz="2000" b="1" dirty="0">
                <a:ln>
                  <a:solidFill>
                    <a:schemeClr val="tx1"/>
                  </a:solidFill>
                </a:ln>
                <a:solidFill>
                  <a:srgbClr val="17E921"/>
                </a:solidFill>
              </a:rPr>
              <a:t>PADA 50 C</a:t>
            </a:r>
          </a:p>
          <a:p>
            <a:pPr>
              <a:buFont typeface="Wingdings" pitchFamily="2" charset="2"/>
              <a:buChar char="Ø"/>
            </a:pPr>
            <a:r>
              <a:rPr lang="en-US" sz="2000" b="1" dirty="0">
                <a:ln>
                  <a:solidFill>
                    <a:schemeClr val="tx1"/>
                  </a:solidFill>
                </a:ln>
                <a:solidFill>
                  <a:srgbClr val="17E921"/>
                </a:solidFill>
              </a:rPr>
              <a:t> PENGADUKAN MAGNETIK (1; 2; 4; DAN 6 JAM) PADA 50 C DAN (1; 2; 4 </a:t>
            </a:r>
            <a:r>
              <a:rPr lang="en-US" sz="2000" b="1" dirty="0" err="1">
                <a:ln>
                  <a:solidFill>
                    <a:schemeClr val="tx1"/>
                  </a:solidFill>
                </a:ln>
                <a:solidFill>
                  <a:srgbClr val="17E921"/>
                </a:solidFill>
              </a:rPr>
              <a:t>dan</a:t>
            </a:r>
            <a:r>
              <a:rPr lang="en-US" sz="2000" b="1" dirty="0">
                <a:ln>
                  <a:solidFill>
                    <a:schemeClr val="tx1"/>
                  </a:solidFill>
                </a:ln>
                <a:solidFill>
                  <a:srgbClr val="17E921"/>
                </a:solidFill>
              </a:rPr>
              <a:t> 6 JAM) PADA 28 C.</a:t>
            </a:r>
          </a:p>
        </p:txBody>
      </p:sp>
      <p:pic>
        <p:nvPicPr>
          <p:cNvPr id="7" name="Picture 6"/>
          <p:cNvPicPr/>
          <p:nvPr/>
        </p:nvPicPr>
        <p:blipFill>
          <a:blip r:embed="rId3" cstate="print"/>
          <a:srcRect/>
          <a:stretch>
            <a:fillRect/>
          </a:stretch>
        </p:blipFill>
        <p:spPr bwMode="auto">
          <a:xfrm>
            <a:off x="4724400" y="2726791"/>
            <a:ext cx="2438400" cy="1905000"/>
          </a:xfrm>
          <a:prstGeom prst="rect">
            <a:avLst/>
          </a:prstGeom>
          <a:noFill/>
          <a:ln w="12700">
            <a:solidFill>
              <a:schemeClr val="tx1"/>
            </a:solidFill>
            <a:miter lim="800000"/>
            <a:headEnd/>
            <a:tailEnd/>
          </a:ln>
        </p:spPr>
      </p:pic>
      <p:sp>
        <p:nvSpPr>
          <p:cNvPr id="9" name="TextBox 8"/>
          <p:cNvSpPr txBox="1"/>
          <p:nvPr/>
        </p:nvSpPr>
        <p:spPr>
          <a:xfrm>
            <a:off x="471055" y="5486400"/>
            <a:ext cx="8153400" cy="369332"/>
          </a:xfrm>
          <a:prstGeom prst="rect">
            <a:avLst/>
          </a:prstGeom>
          <a:noFill/>
        </p:spPr>
        <p:txBody>
          <a:bodyPr wrap="square" rtlCol="0">
            <a:spAutoFit/>
          </a:bodyPr>
          <a:lstStyle/>
          <a:p>
            <a:r>
              <a:rPr lang="en-US" b="1" dirty="0"/>
              <a:t>SKEMA ALAT ANODISASI PENGADUKAN ULTRASONIK DAN MAGNETIK</a:t>
            </a:r>
          </a:p>
        </p:txBody>
      </p:sp>
      <p:sp>
        <p:nvSpPr>
          <p:cNvPr id="11" name="TextBox 10"/>
          <p:cNvSpPr txBox="1"/>
          <p:nvPr/>
        </p:nvSpPr>
        <p:spPr>
          <a:xfrm>
            <a:off x="152400" y="2205059"/>
            <a:ext cx="8305800" cy="369332"/>
          </a:xfrm>
          <a:prstGeom prst="rect">
            <a:avLst/>
          </a:prstGeom>
          <a:noFill/>
        </p:spPr>
        <p:txBody>
          <a:bodyPr wrap="square" rtlCol="0">
            <a:spAutoFit/>
          </a:bodyPr>
          <a:lstStyle/>
          <a:p>
            <a:r>
              <a:rPr lang="en-US" b="1" dirty="0">
                <a:solidFill>
                  <a:srgbClr val="CC0099"/>
                </a:solidFill>
              </a:rPr>
              <a:t>KARAKTERISASI: FESEM, PRODUKSI H</a:t>
            </a:r>
            <a:r>
              <a:rPr lang="en-US" b="1" baseline="-25000" dirty="0">
                <a:solidFill>
                  <a:srgbClr val="CC0099"/>
                </a:solidFill>
              </a:rPr>
              <a:t>2 </a:t>
            </a:r>
            <a:r>
              <a:rPr lang="en-US" b="1" dirty="0">
                <a:solidFill>
                  <a:srgbClr val="CC0099"/>
                </a:solidFill>
              </a:rPr>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 y="2057400"/>
          <a:ext cx="8915401" cy="2710180"/>
        </p:xfrm>
        <a:graphic>
          <a:graphicData uri="http://schemas.openxmlformats.org/drawingml/2006/table">
            <a:tbl>
              <a:tblPr/>
              <a:tblGrid>
                <a:gridCol w="1526059">
                  <a:extLst>
                    <a:ext uri="{9D8B030D-6E8A-4147-A177-3AD203B41FA5}">
                      <a16:colId xmlns:a16="http://schemas.microsoft.com/office/drawing/2014/main" val="20000"/>
                    </a:ext>
                  </a:extLst>
                </a:gridCol>
                <a:gridCol w="114094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77802">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gridCol w="1320799">
                  <a:extLst>
                    <a:ext uri="{9D8B030D-6E8A-4147-A177-3AD203B41FA5}">
                      <a16:colId xmlns:a16="http://schemas.microsoft.com/office/drawing/2014/main" val="20007"/>
                    </a:ext>
                  </a:extLst>
                </a:gridCol>
              </a:tblGrid>
              <a:tr h="0">
                <a:tc rowSpan="2">
                  <a:txBody>
                    <a:bodyPr/>
                    <a:lstStyle/>
                    <a:p>
                      <a:pPr marL="0" marR="0" algn="ctr">
                        <a:lnSpc>
                          <a:spcPct val="150000"/>
                        </a:lnSpc>
                        <a:spcBef>
                          <a:spcPts val="0"/>
                        </a:spcBef>
                        <a:spcAft>
                          <a:spcPts val="0"/>
                        </a:spcAft>
                      </a:pPr>
                      <a:r>
                        <a:rPr lang="en-US" sz="1800" b="1" dirty="0" err="1">
                          <a:solidFill>
                            <a:srgbClr val="000000"/>
                          </a:solidFill>
                          <a:latin typeface="+mn-lt"/>
                          <a:ea typeface="Calibri"/>
                          <a:cs typeface="Times New Roman"/>
                        </a:rPr>
                        <a:t>Komponen</a:t>
                      </a:r>
                      <a:r>
                        <a:rPr lang="en-US" sz="1800" b="1" dirty="0">
                          <a:solidFill>
                            <a:srgbClr val="000000"/>
                          </a:solidFill>
                          <a:latin typeface="+mn-lt"/>
                          <a:ea typeface="Calibri"/>
                          <a:cs typeface="Times New Roman"/>
                        </a:rPr>
                        <a:t> % </a:t>
                      </a:r>
                      <a:r>
                        <a:rPr lang="en-US" sz="1800" b="1" dirty="0" err="1">
                          <a:solidFill>
                            <a:srgbClr val="000000"/>
                          </a:solidFill>
                          <a:latin typeface="+mn-lt"/>
                          <a:ea typeface="Calibri"/>
                          <a:cs typeface="Times New Roman"/>
                        </a:rPr>
                        <a:t>berat</a:t>
                      </a:r>
                      <a:r>
                        <a:rPr lang="en-US" sz="1800" b="1" dirty="0">
                          <a:solidFill>
                            <a:srgbClr val="000000"/>
                          </a:solidFill>
                          <a:latin typeface="+mn-lt"/>
                          <a:ea typeface="Calibri"/>
                          <a:cs typeface="Times New Roman"/>
                        </a:rPr>
                        <a:t> </a:t>
                      </a:r>
                      <a:endParaRPr lang="en-US" sz="1800" b="1"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TNTAs</a:t>
                      </a:r>
                      <a:r>
                        <a:rPr lang="id-ID" sz="1800" b="1">
                          <a:solidFill>
                            <a:srgbClr val="000000"/>
                          </a:solidFill>
                          <a:latin typeface="+mn-lt"/>
                          <a:ea typeface="Calibri"/>
                          <a:cs typeface="Times New Roman"/>
                        </a:rPr>
                        <a:t>-</a:t>
                      </a:r>
                      <a:r>
                        <a:rPr lang="en-US" sz="1800" b="1">
                          <a:solidFill>
                            <a:srgbClr val="000000"/>
                          </a:solidFill>
                          <a:latin typeface="+mn-lt"/>
                          <a:ea typeface="Calibri"/>
                          <a:cs typeface="Times New Roman"/>
                        </a:rPr>
                        <a:t>10</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0"/>
                        </a:spcAft>
                      </a:pPr>
                      <a:endParaRPr lang="en-US" sz="1800" b="1">
                        <a:solidFill>
                          <a:srgbClr val="000000"/>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TNTAs</a:t>
                      </a:r>
                      <a:r>
                        <a:rPr lang="id-ID" sz="1800" b="1">
                          <a:solidFill>
                            <a:srgbClr val="000000"/>
                          </a:solidFill>
                          <a:latin typeface="+mn-lt"/>
                          <a:ea typeface="Calibri"/>
                          <a:cs typeface="Times New Roman"/>
                        </a:rPr>
                        <a:t>-</a:t>
                      </a:r>
                      <a:r>
                        <a:rPr lang="en-US" sz="1800" b="1">
                          <a:solidFill>
                            <a:srgbClr val="000000"/>
                          </a:solidFill>
                          <a:latin typeface="+mn-lt"/>
                          <a:ea typeface="Calibri"/>
                          <a:cs typeface="Times New Roman"/>
                        </a:rPr>
                        <a:t>25</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just">
                        <a:lnSpc>
                          <a:spcPct val="150000"/>
                        </a:lnSpc>
                        <a:spcBef>
                          <a:spcPts val="0"/>
                        </a:spcBef>
                        <a:spcAft>
                          <a:spcPts val="0"/>
                        </a:spcAft>
                      </a:pPr>
                      <a:r>
                        <a:rPr lang="en-US" sz="1800" b="1" dirty="0">
                          <a:solidFill>
                            <a:srgbClr val="000000"/>
                          </a:solidFill>
                          <a:latin typeface="+mn-lt"/>
                          <a:ea typeface="Calibri"/>
                          <a:cs typeface="Times New Roman"/>
                        </a:rPr>
                        <a:t>A-TNTAs</a:t>
                      </a:r>
                      <a:endParaRPr lang="en-US" sz="1800" b="1"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dirty="0">
                          <a:solidFill>
                            <a:srgbClr val="000000"/>
                          </a:solidFill>
                          <a:latin typeface="+mn-lt"/>
                          <a:ea typeface="Calibri"/>
                          <a:cs typeface="Times New Roman"/>
                        </a:rPr>
                        <a:t>U-TNTAs</a:t>
                      </a:r>
                      <a:endParaRPr lang="en-US" sz="1800" b="1"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a:solidFill>
                            <a:srgbClr val="000000"/>
                          </a:solidFill>
                          <a:latin typeface="+mn-lt"/>
                          <a:ea typeface="Calibri"/>
                          <a:cs typeface="Times New Roman"/>
                        </a:rPr>
                        <a:t>H</a:t>
                      </a:r>
                      <a:r>
                        <a:rPr lang="en-US" sz="1800" b="1" baseline="-25000">
                          <a:solidFill>
                            <a:srgbClr val="000000"/>
                          </a:solidFill>
                          <a:latin typeface="+mn-lt"/>
                          <a:ea typeface="Calibri"/>
                          <a:cs typeface="Times New Roman"/>
                        </a:rPr>
                        <a:t>2</a:t>
                      </a:r>
                      <a:r>
                        <a:rPr lang="en-US" sz="1800" b="1">
                          <a:solidFill>
                            <a:srgbClr val="000000"/>
                          </a:solidFill>
                          <a:latin typeface="+mn-lt"/>
                          <a:ea typeface="Calibri"/>
                          <a:cs typeface="Times New Roman"/>
                        </a:rPr>
                        <a:t>-TNTAs</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800" b="1">
                        <a:solidFill>
                          <a:srgbClr val="000000"/>
                        </a:solidFill>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a:solidFill>
                            <a:srgbClr val="000000"/>
                          </a:solidFill>
                          <a:latin typeface="+mn-lt"/>
                          <a:ea typeface="Calibri"/>
                          <a:cs typeface="Times New Roman"/>
                        </a:rPr>
                        <a:t>A-TNTAs</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a:solidFill>
                            <a:srgbClr val="000000"/>
                          </a:solidFill>
                          <a:latin typeface="+mn-lt"/>
                          <a:ea typeface="Calibri"/>
                          <a:cs typeface="Times New Roman"/>
                        </a:rPr>
                        <a:t>U-TNTAs</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a:solidFill>
                            <a:srgbClr val="000000"/>
                          </a:solidFill>
                          <a:latin typeface="+mn-lt"/>
                          <a:ea typeface="Calibri"/>
                          <a:cs typeface="Times New Roman"/>
                        </a:rPr>
                        <a:t>H</a:t>
                      </a:r>
                      <a:r>
                        <a:rPr lang="en-US" sz="1800" b="1" baseline="-25000">
                          <a:solidFill>
                            <a:srgbClr val="000000"/>
                          </a:solidFill>
                          <a:latin typeface="+mn-lt"/>
                          <a:ea typeface="Calibri"/>
                          <a:cs typeface="Times New Roman"/>
                        </a:rPr>
                        <a:t>2</a:t>
                      </a:r>
                      <a:r>
                        <a:rPr lang="en-US" sz="1800" b="1">
                          <a:solidFill>
                            <a:srgbClr val="000000"/>
                          </a:solidFill>
                          <a:latin typeface="+mn-lt"/>
                          <a:ea typeface="Calibri"/>
                          <a:cs typeface="Times New Roman"/>
                        </a:rPr>
                        <a:t>-TNTAs</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Ti</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77,04</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74,04</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72,46</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endParaRPr lang="en-US" sz="1800" b="1">
                        <a:solidFill>
                          <a:srgbClr val="000000"/>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74,46</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74,27</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74,26</a:t>
                      </a:r>
                      <a:endParaRPr lang="en-US" sz="1800" b="1">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0">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O</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18,29</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24,87</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26,26</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endParaRPr lang="en-US" sz="1800" b="1">
                        <a:solidFill>
                          <a:srgbClr val="000000"/>
                        </a:solidFill>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20,89</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24,78</a:t>
                      </a:r>
                      <a:endParaRPr lang="en-US" sz="1800" b="1">
                        <a:latin typeface="+mn-lt"/>
                        <a:ea typeface="Calibri"/>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24,41</a:t>
                      </a:r>
                      <a:endParaRPr lang="en-US" sz="1800" b="1">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C</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N</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F</a:t>
                      </a:r>
                      <a:endParaRPr lang="en-US" sz="1800" b="1">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1,26</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0,51</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2,95</a:t>
                      </a:r>
                      <a:endParaRPr lang="en-US" sz="1800" b="1">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0,83</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0,08</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0,15</a:t>
                      </a:r>
                      <a:endParaRPr lang="en-US" sz="1800" b="1">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solidFill>
                            <a:srgbClr val="000000"/>
                          </a:solidFill>
                          <a:latin typeface="+mn-lt"/>
                          <a:ea typeface="Calibri"/>
                          <a:cs typeface="Times New Roman"/>
                        </a:rPr>
                        <a:t>0,53</a:t>
                      </a:r>
                      <a:endParaRPr lang="en-US" sz="1800" b="1" dirty="0">
                        <a:latin typeface="+mn-lt"/>
                        <a:ea typeface="Calibri"/>
                        <a:cs typeface="Times New Roman"/>
                      </a:endParaRPr>
                    </a:p>
                    <a:p>
                      <a:pPr marL="0" marR="0" algn="ctr">
                        <a:lnSpc>
                          <a:spcPct val="150000"/>
                        </a:lnSpc>
                        <a:spcBef>
                          <a:spcPts val="0"/>
                        </a:spcBef>
                        <a:spcAft>
                          <a:spcPts val="0"/>
                        </a:spcAft>
                      </a:pPr>
                      <a:r>
                        <a:rPr lang="en-US" sz="1800" b="1" dirty="0">
                          <a:solidFill>
                            <a:srgbClr val="000000"/>
                          </a:solidFill>
                          <a:latin typeface="+mn-lt"/>
                          <a:ea typeface="Calibri"/>
                          <a:cs typeface="Times New Roman"/>
                        </a:rPr>
                        <a:t>0,51</a:t>
                      </a:r>
                      <a:endParaRPr lang="en-US" sz="1800" b="1" dirty="0">
                        <a:latin typeface="+mn-lt"/>
                        <a:ea typeface="Calibri"/>
                        <a:cs typeface="Times New Roman"/>
                      </a:endParaRPr>
                    </a:p>
                    <a:p>
                      <a:pPr marL="0" marR="0" algn="ctr">
                        <a:lnSpc>
                          <a:spcPct val="150000"/>
                        </a:lnSpc>
                        <a:spcBef>
                          <a:spcPts val="0"/>
                        </a:spcBef>
                        <a:spcAft>
                          <a:spcPts val="0"/>
                        </a:spcAft>
                      </a:pPr>
                      <a:r>
                        <a:rPr lang="en-US" sz="1800" b="1" dirty="0">
                          <a:solidFill>
                            <a:srgbClr val="000000"/>
                          </a:solidFill>
                          <a:latin typeface="+mn-lt"/>
                          <a:ea typeface="Calibri"/>
                          <a:cs typeface="Times New Roman"/>
                        </a:rPr>
                        <a:t>0,14</a:t>
                      </a:r>
                      <a:endParaRPr lang="en-US" sz="1800" b="1" dirty="0">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b="1">
                        <a:solidFill>
                          <a:srgbClr val="000000"/>
                        </a:solidFill>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solidFill>
                            <a:srgbClr val="000000"/>
                          </a:solidFill>
                          <a:latin typeface="+mn-lt"/>
                          <a:ea typeface="Calibri"/>
                          <a:cs typeface="Times New Roman"/>
                        </a:rPr>
                        <a:t>1,00</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0,80</a:t>
                      </a:r>
                      <a:endParaRPr lang="en-US" sz="1800" b="1">
                        <a:latin typeface="+mn-lt"/>
                        <a:ea typeface="Calibri"/>
                        <a:cs typeface="Times New Roman"/>
                      </a:endParaRPr>
                    </a:p>
                    <a:p>
                      <a:pPr marL="0" marR="0" algn="ctr">
                        <a:lnSpc>
                          <a:spcPct val="150000"/>
                        </a:lnSpc>
                        <a:spcBef>
                          <a:spcPts val="0"/>
                        </a:spcBef>
                        <a:spcAft>
                          <a:spcPts val="0"/>
                        </a:spcAft>
                      </a:pPr>
                      <a:r>
                        <a:rPr lang="en-US" sz="1800" b="1">
                          <a:solidFill>
                            <a:srgbClr val="000000"/>
                          </a:solidFill>
                          <a:latin typeface="+mn-lt"/>
                          <a:ea typeface="Calibri"/>
                          <a:cs typeface="Times New Roman"/>
                        </a:rPr>
                        <a:t>2,86</a:t>
                      </a:r>
                      <a:endParaRPr lang="en-US" sz="1800" b="1">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solidFill>
                            <a:srgbClr val="000000"/>
                          </a:solidFill>
                          <a:latin typeface="+mn-lt"/>
                          <a:ea typeface="Calibri"/>
                          <a:cs typeface="Times New Roman"/>
                        </a:rPr>
                        <a:t>0,54</a:t>
                      </a:r>
                      <a:endParaRPr lang="en-US" sz="1800" b="1" dirty="0">
                        <a:latin typeface="+mn-lt"/>
                        <a:ea typeface="Calibri"/>
                        <a:cs typeface="Times New Roman"/>
                      </a:endParaRPr>
                    </a:p>
                    <a:p>
                      <a:pPr marL="0" marR="0" algn="ctr">
                        <a:lnSpc>
                          <a:spcPct val="150000"/>
                        </a:lnSpc>
                        <a:spcBef>
                          <a:spcPts val="0"/>
                        </a:spcBef>
                        <a:spcAft>
                          <a:spcPts val="0"/>
                        </a:spcAft>
                      </a:pPr>
                      <a:r>
                        <a:rPr lang="en-US" sz="1800" b="1" dirty="0">
                          <a:solidFill>
                            <a:srgbClr val="000000"/>
                          </a:solidFill>
                          <a:latin typeface="+mn-lt"/>
                          <a:ea typeface="Calibri"/>
                          <a:cs typeface="Times New Roman"/>
                        </a:rPr>
                        <a:t>0,05</a:t>
                      </a:r>
                      <a:endParaRPr lang="en-US" sz="1800" b="1" dirty="0">
                        <a:latin typeface="+mn-lt"/>
                        <a:ea typeface="Calibri"/>
                        <a:cs typeface="Times New Roman"/>
                      </a:endParaRPr>
                    </a:p>
                    <a:p>
                      <a:pPr marL="0" marR="0" algn="ctr">
                        <a:lnSpc>
                          <a:spcPct val="150000"/>
                        </a:lnSpc>
                        <a:spcBef>
                          <a:spcPts val="0"/>
                        </a:spcBef>
                        <a:spcAft>
                          <a:spcPts val="0"/>
                        </a:spcAft>
                      </a:pPr>
                      <a:r>
                        <a:rPr lang="en-US" sz="1800" b="1" dirty="0">
                          <a:solidFill>
                            <a:srgbClr val="000000"/>
                          </a:solidFill>
                          <a:latin typeface="+mn-lt"/>
                          <a:ea typeface="Calibri"/>
                          <a:cs typeface="Times New Roman"/>
                        </a:rPr>
                        <a:t>0,41</a:t>
                      </a:r>
                      <a:endParaRPr lang="en-US" sz="1800" b="1" dirty="0">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solidFill>
                            <a:srgbClr val="000000"/>
                          </a:solidFill>
                          <a:latin typeface="+mn-lt"/>
                          <a:ea typeface="Calibri"/>
                          <a:cs typeface="Times New Roman"/>
                        </a:rPr>
                        <a:t>0,36</a:t>
                      </a:r>
                      <a:endParaRPr lang="en-US" sz="1800" b="1" dirty="0">
                        <a:latin typeface="+mn-lt"/>
                        <a:ea typeface="Calibri"/>
                        <a:cs typeface="Times New Roman"/>
                      </a:endParaRPr>
                    </a:p>
                    <a:p>
                      <a:pPr marL="0" marR="0" algn="ctr">
                        <a:lnSpc>
                          <a:spcPct val="150000"/>
                        </a:lnSpc>
                        <a:spcBef>
                          <a:spcPts val="0"/>
                        </a:spcBef>
                        <a:spcAft>
                          <a:spcPts val="0"/>
                        </a:spcAft>
                      </a:pPr>
                      <a:r>
                        <a:rPr lang="en-US" sz="1800" b="1" dirty="0">
                          <a:solidFill>
                            <a:srgbClr val="000000"/>
                          </a:solidFill>
                          <a:latin typeface="+mn-lt"/>
                          <a:ea typeface="Calibri"/>
                          <a:cs typeface="Times New Roman"/>
                        </a:rPr>
                        <a:t>0,16</a:t>
                      </a:r>
                      <a:endParaRPr lang="en-US" sz="1800" b="1" dirty="0">
                        <a:latin typeface="+mn-lt"/>
                        <a:ea typeface="Calibri"/>
                        <a:cs typeface="Times New Roman"/>
                      </a:endParaRPr>
                    </a:p>
                    <a:p>
                      <a:pPr marL="0" marR="0" algn="ctr">
                        <a:lnSpc>
                          <a:spcPct val="150000"/>
                        </a:lnSpc>
                        <a:spcBef>
                          <a:spcPts val="0"/>
                        </a:spcBef>
                        <a:spcAft>
                          <a:spcPts val="0"/>
                        </a:spcAft>
                      </a:pPr>
                      <a:r>
                        <a:rPr lang="en-US" sz="1800" b="1" dirty="0">
                          <a:solidFill>
                            <a:srgbClr val="000000"/>
                          </a:solidFill>
                          <a:latin typeface="+mn-lt"/>
                          <a:ea typeface="Calibri"/>
                          <a:cs typeface="Times New Roman"/>
                        </a:rPr>
                        <a:t>0,81</a:t>
                      </a:r>
                      <a:endParaRPr lang="en-US" sz="1800" b="1" dirty="0">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228600" y="990600"/>
            <a:ext cx="7715304" cy="353943"/>
          </a:xfrm>
          <a:custGeom>
            <a:avLst/>
            <a:gdLst>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0 w 4000528"/>
              <a:gd name="connsiteY4" fmla="*/ 0 h 415498"/>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127000 w 4000528"/>
              <a:gd name="connsiteY4" fmla="*/ 212748 h 415498"/>
              <a:gd name="connsiteX5" fmla="*/ 0 w 4000528"/>
              <a:gd name="connsiteY5" fmla="*/ 0 h 415498"/>
              <a:gd name="connsiteX0" fmla="*/ 0 w 4000528"/>
              <a:gd name="connsiteY0" fmla="*/ 0 h 415498"/>
              <a:gd name="connsiteX1" fmla="*/ 4000528 w 4000528"/>
              <a:gd name="connsiteY1" fmla="*/ 0 h 415498"/>
              <a:gd name="connsiteX2" fmla="*/ 3867148 w 4000528"/>
              <a:gd name="connsiteY2" fmla="*/ 200048 h 415498"/>
              <a:gd name="connsiteX3" fmla="*/ 4000528 w 4000528"/>
              <a:gd name="connsiteY3" fmla="*/ 415498 h 415498"/>
              <a:gd name="connsiteX4" fmla="*/ 0 w 4000528"/>
              <a:gd name="connsiteY4" fmla="*/ 415498 h 415498"/>
              <a:gd name="connsiteX5" fmla="*/ 127000 w 4000528"/>
              <a:gd name="connsiteY5" fmla="*/ 212748 h 415498"/>
              <a:gd name="connsiteX6" fmla="*/ 0 w 4000528"/>
              <a:gd name="connsiteY6" fmla="*/ 0 h 4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28" h="415498">
                <a:moveTo>
                  <a:pt x="0" y="0"/>
                </a:moveTo>
                <a:lnTo>
                  <a:pt x="4000528" y="0"/>
                </a:lnTo>
                <a:lnTo>
                  <a:pt x="3867148" y="200048"/>
                </a:lnTo>
                <a:lnTo>
                  <a:pt x="4000528" y="415498"/>
                </a:lnTo>
                <a:lnTo>
                  <a:pt x="0" y="415498"/>
                </a:lnTo>
                <a:lnTo>
                  <a:pt x="127000" y="212748"/>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base">
              <a:spcBef>
                <a:spcPct val="0"/>
              </a:spcBef>
              <a:spcAft>
                <a:spcPct val="0"/>
              </a:spcAft>
            </a:pPr>
            <a:r>
              <a:rPr kumimoji="0" lang="pt-BR" sz="2000" b="1" i="0" u="none" strike="sng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Komposisi</a:t>
            </a:r>
            <a:r>
              <a:rPr kumimoji="0" lang="pt-BR" sz="2000" b="1" i="0" u="none" strike="sngStrike" normalizeH="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elemen dari A-TNTAs, U-TNTAs dan H</a:t>
            </a:r>
            <a:r>
              <a:rPr kumimoji="0" lang="pt-BR" sz="2000" b="1" i="0" u="none" strike="sngStrike" normalizeH="0" baseline="-2500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2</a:t>
            </a:r>
            <a:r>
              <a:rPr kumimoji="0" lang="pt-BR" sz="2000" b="1" i="0" u="none" strike="sngStrike" normalizeH="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-TNTAs </a:t>
            </a:r>
            <a:endParaRPr kumimoji="0" lang="pt-BR" sz="2000" b="1" i="0" u="none" strike="sng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endParaRPr>
          </a:p>
        </p:txBody>
      </p:sp>
    </p:spTree>
    <p:extLst>
      <p:ext uri="{BB962C8B-B14F-4D97-AF65-F5344CB8AC3E}">
        <p14:creationId xmlns:p14="http://schemas.microsoft.com/office/powerpoint/2010/main" val="82750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3316" y="2971800"/>
          <a:ext cx="8429684" cy="3207326"/>
        </p:xfrm>
        <a:graphic>
          <a:graphicData uri="http://schemas.openxmlformats.org/drawingml/2006/table">
            <a:tbl>
              <a:tblPr/>
              <a:tblGrid>
                <a:gridCol w="1428760">
                  <a:extLst>
                    <a:ext uri="{9D8B030D-6E8A-4147-A177-3AD203B41FA5}">
                      <a16:colId xmlns:a16="http://schemas.microsoft.com/office/drawing/2014/main" val="20000"/>
                    </a:ext>
                  </a:extLst>
                </a:gridCol>
                <a:gridCol w="928694">
                  <a:extLst>
                    <a:ext uri="{9D8B030D-6E8A-4147-A177-3AD203B41FA5}">
                      <a16:colId xmlns:a16="http://schemas.microsoft.com/office/drawing/2014/main" val="20001"/>
                    </a:ext>
                  </a:extLst>
                </a:gridCol>
                <a:gridCol w="835313">
                  <a:extLst>
                    <a:ext uri="{9D8B030D-6E8A-4147-A177-3AD203B41FA5}">
                      <a16:colId xmlns:a16="http://schemas.microsoft.com/office/drawing/2014/main" val="20002"/>
                    </a:ext>
                  </a:extLst>
                </a:gridCol>
                <a:gridCol w="1431264">
                  <a:extLst>
                    <a:ext uri="{9D8B030D-6E8A-4147-A177-3AD203B41FA5}">
                      <a16:colId xmlns:a16="http://schemas.microsoft.com/office/drawing/2014/main" val="20003"/>
                    </a:ext>
                  </a:extLst>
                </a:gridCol>
                <a:gridCol w="177508">
                  <a:extLst>
                    <a:ext uri="{9D8B030D-6E8A-4147-A177-3AD203B41FA5}">
                      <a16:colId xmlns:a16="http://schemas.microsoft.com/office/drawing/2014/main" val="20004"/>
                    </a:ext>
                  </a:extLst>
                </a:gridCol>
                <a:gridCol w="1015880">
                  <a:extLst>
                    <a:ext uri="{9D8B030D-6E8A-4147-A177-3AD203B41FA5}">
                      <a16:colId xmlns:a16="http://schemas.microsoft.com/office/drawing/2014/main" val="20005"/>
                    </a:ext>
                  </a:extLst>
                </a:gridCol>
                <a:gridCol w="943318">
                  <a:extLst>
                    <a:ext uri="{9D8B030D-6E8A-4147-A177-3AD203B41FA5}">
                      <a16:colId xmlns:a16="http://schemas.microsoft.com/office/drawing/2014/main" val="20006"/>
                    </a:ext>
                  </a:extLst>
                </a:gridCol>
                <a:gridCol w="1668947">
                  <a:extLst>
                    <a:ext uri="{9D8B030D-6E8A-4147-A177-3AD203B41FA5}">
                      <a16:colId xmlns:a16="http://schemas.microsoft.com/office/drawing/2014/main" val="20007"/>
                    </a:ext>
                  </a:extLst>
                </a:gridCol>
              </a:tblGrid>
              <a:tr h="356938">
                <a:tc rowSpan="2">
                  <a:txBody>
                    <a:bodyPr/>
                    <a:lstStyle/>
                    <a:p>
                      <a:pPr>
                        <a:lnSpc>
                          <a:spcPct val="150000"/>
                        </a:lnSpc>
                        <a:spcAft>
                          <a:spcPts val="0"/>
                        </a:spcAf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Fotokatalis</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150000"/>
                        </a:lnSpc>
                        <a:spcAft>
                          <a:spcPts val="0"/>
                        </a:spcAft>
                      </a:pPr>
                      <a:r>
                        <a:rPr lang="id-ID"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TNTAs-</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10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a:txBody>
                    <a:bodyPr/>
                    <a:lstStyle/>
                    <a:p>
                      <a:pPr algn="ctr">
                        <a:lnSpc>
                          <a:spcPct val="150000"/>
                        </a:lnSpc>
                        <a:spcAft>
                          <a:spcPts val="0"/>
                        </a:spcAft>
                      </a:pPr>
                      <a:endPar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gridSpan="3">
                  <a:txBody>
                    <a:bodyPr/>
                    <a:lstStyle/>
                    <a:p>
                      <a:pPr algn="ctr">
                        <a:lnSpc>
                          <a:spcPct val="150000"/>
                        </a:lnSpc>
                        <a:spcAft>
                          <a:spcPts val="0"/>
                        </a:spcAft>
                      </a:pPr>
                      <a:r>
                        <a:rPr lang="id-ID"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TNTAs-</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25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69754">
                <a:tc vMerge="1">
                  <a:txBody>
                    <a:bodyPr/>
                    <a:lstStyle/>
                    <a:p>
                      <a:endParaRPr lang="en-GB"/>
                    </a:p>
                  </a:txBody>
                  <a:tcPr/>
                </a:tc>
                <a:tc>
                  <a:txBody>
                    <a:bodyPr/>
                    <a:lstStyle/>
                    <a:p>
                      <a:pPr algn="ctr">
                        <a:lnSpc>
                          <a:spcPct val="150000"/>
                        </a:lnSpc>
                        <a:spcAft>
                          <a:spcPts val="0"/>
                        </a:spcAf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Di</a:t>
                      </a:r>
                      <a:r>
                        <a:rPr lang="en-US" sz="1600" b="0" cap="none" spc="0" baseline="3000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a</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 (nm)</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t</a:t>
                      </a:r>
                      <a:r>
                        <a:rPr lang="en-US" sz="1600" b="0" cap="none" spc="0" baseline="3000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b</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p>
                      <a:pPr algn="ctr">
                        <a:lnSpc>
                          <a:spcPct val="150000"/>
                        </a:lnSpc>
                        <a:spcAft>
                          <a:spcPts val="0"/>
                        </a:spcAft>
                      </a:pP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(nm)</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L</a:t>
                      </a:r>
                      <a:r>
                        <a:rPr lang="en-US" sz="1600" b="0" cap="none" spc="0" baseline="3000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c</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p>
                      <a:pPr algn="ctr">
                        <a:lnSpc>
                          <a:spcPct val="150000"/>
                        </a:lnSpc>
                        <a:spcAft>
                          <a:spcPts val="0"/>
                        </a:spcAft>
                      </a:pP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a:t>
                      </a: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μm</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ID</a:t>
                      </a:r>
                      <a:r>
                        <a:rPr lang="en-US" sz="1600" b="0" cap="none" spc="0" baseline="3000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a</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p>
                      <a:pPr algn="ctr">
                        <a:lnSpc>
                          <a:spcPct val="150000"/>
                        </a:lnSpc>
                        <a:spcAft>
                          <a:spcPts val="0"/>
                        </a:spcAft>
                      </a:pP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(nm)</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tabLst>
                          <a:tab pos="607060" algn="l"/>
                        </a:tabLs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t</a:t>
                      </a:r>
                      <a:r>
                        <a:rPr lang="en-US" sz="1600" b="0" cap="none" spc="0" baseline="3000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b</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p>
                      <a:pPr algn="ctr">
                        <a:lnSpc>
                          <a:spcPct val="150000"/>
                        </a:lnSpc>
                        <a:spcAft>
                          <a:spcPts val="0"/>
                        </a:spcAft>
                        <a:tabLst>
                          <a:tab pos="607060" algn="l"/>
                        </a:tabLst>
                      </a:pP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(nm)</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L</a:t>
                      </a:r>
                      <a:r>
                        <a:rPr lang="en-US" sz="1600" b="0" cap="none" spc="0" baseline="3000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c</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 </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p>
                      <a:pPr algn="ctr">
                        <a:lnSpc>
                          <a:spcPct val="150000"/>
                        </a:lnSpc>
                        <a:spcAft>
                          <a:spcPts val="0"/>
                        </a:spcAft>
                      </a:pP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a:t>
                      </a:r>
                      <a:r>
                        <a:rPr lang="en-US" sz="1600" b="0" cap="none" spc="0" dirty="0" err="1">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μm</a:t>
                      </a:r>
                      <a:r>
                        <a:rPr lang="en-US"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rPr>
                        <a:t>)</a:t>
                      </a:r>
                      <a:endParaRPr lang="en-GB" sz="1600" b="0" cap="none" spc="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9754">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A-TNTAs</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33</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(28-40)</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33</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(28-40)</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a:t>
                      </a:r>
                      <a:endParaRPr lang="id-ID" sz="1600" b="1" dirty="0">
                        <a:solidFill>
                          <a:schemeClr val="tx1"/>
                        </a:solidFill>
                        <a:latin typeface="Swis721 Ex BT" pitchFamily="34" charset="0"/>
                        <a:ea typeface="Calibri"/>
                        <a:cs typeface="Times New Roman"/>
                      </a:endParaRPr>
                    </a:p>
                    <a:p>
                      <a:pPr algn="ctr">
                        <a:lnSpc>
                          <a:spcPct val="150000"/>
                        </a:lnSpc>
                        <a:spcAft>
                          <a:spcPts val="0"/>
                        </a:spcAft>
                      </a:pPr>
                      <a:endParaRPr lang="id-ID"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1,407</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(1,340-1,500)</a:t>
                      </a:r>
                      <a:endParaRPr lang="id-ID" sz="1600" b="1" dirty="0">
                        <a:solidFill>
                          <a:schemeClr val="tx1"/>
                        </a:solidFill>
                        <a:latin typeface="Swis721 Ex BT" pitchFamily="34" charset="0"/>
                        <a:ea typeface="Calibri"/>
                        <a:cs typeface="Times New Roman"/>
                      </a:endParaRPr>
                    </a:p>
                    <a:p>
                      <a:pPr algn="ctr">
                        <a:lnSpc>
                          <a:spcPct val="150000"/>
                        </a:lnSpc>
                        <a:spcAft>
                          <a:spcPts val="0"/>
                        </a:spcAft>
                      </a:pP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58</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(52-68)</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b="1">
                          <a:solidFill>
                            <a:schemeClr val="tx1"/>
                          </a:solidFill>
                          <a:latin typeface="Swis721 Ex BT" pitchFamily="34" charset="0"/>
                          <a:ea typeface="Calibri"/>
                          <a:cs typeface="Times New Roman"/>
                        </a:rPr>
                        <a:t>31</a:t>
                      </a:r>
                      <a:endParaRPr lang="en-GB" sz="1600" b="1">
                        <a:solidFill>
                          <a:schemeClr val="tx1"/>
                        </a:solidFill>
                        <a:latin typeface="Swis721 Ex BT" pitchFamily="34" charset="0"/>
                        <a:ea typeface="Calibri"/>
                        <a:cs typeface="Times New Roman"/>
                      </a:endParaRPr>
                    </a:p>
                    <a:p>
                      <a:pPr algn="ctr">
                        <a:lnSpc>
                          <a:spcPct val="150000"/>
                        </a:lnSpc>
                        <a:spcAft>
                          <a:spcPts val="0"/>
                        </a:spcAft>
                      </a:pPr>
                      <a:r>
                        <a:rPr lang="en-US" sz="1600" b="1">
                          <a:solidFill>
                            <a:schemeClr val="tx1"/>
                          </a:solidFill>
                          <a:latin typeface="Swis721 Ex BT" pitchFamily="34" charset="0"/>
                          <a:ea typeface="Calibri"/>
                          <a:cs typeface="Times New Roman"/>
                        </a:rPr>
                        <a:t>(28-36)</a:t>
                      </a:r>
                      <a:endParaRPr lang="en-GB" sz="1600" b="1">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endParaRPr lang="id-ID"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1,570</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(1,480-1,720)</a:t>
                      </a:r>
                      <a:endParaRPr lang="id-ID" sz="1600" b="1" dirty="0">
                        <a:solidFill>
                          <a:schemeClr val="tx1"/>
                        </a:solidFill>
                        <a:latin typeface="Swis721 Ex BT" pitchFamily="34" charset="0"/>
                        <a:ea typeface="Calibri"/>
                        <a:cs typeface="Times New Roman"/>
                      </a:endParaRPr>
                    </a:p>
                    <a:p>
                      <a:pPr algn="ctr">
                        <a:lnSpc>
                          <a:spcPct val="150000"/>
                        </a:lnSpc>
                        <a:spcAft>
                          <a:spcPts val="0"/>
                        </a:spcAft>
                      </a:pP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9754">
                <a:tc>
                  <a:txBody>
                    <a:bodyPr/>
                    <a:lstStyle/>
                    <a:p>
                      <a:pPr algn="ctr">
                        <a:lnSpc>
                          <a:spcPct val="150000"/>
                        </a:lnSpc>
                        <a:spcAft>
                          <a:spcPts val="0"/>
                        </a:spcAft>
                      </a:pPr>
                      <a:r>
                        <a:rPr lang="en-US" sz="1600" b="1">
                          <a:solidFill>
                            <a:schemeClr val="tx1"/>
                          </a:solidFill>
                          <a:latin typeface="Swis721 Ex BT" pitchFamily="34" charset="0"/>
                          <a:ea typeface="Calibri"/>
                          <a:cs typeface="Times New Roman"/>
                        </a:rPr>
                        <a:t>U-TNTAs</a:t>
                      </a:r>
                      <a:endParaRPr lang="en-GB" sz="1600" b="1">
                        <a:solidFill>
                          <a:schemeClr val="tx1"/>
                        </a:solidFill>
                        <a:latin typeface="Swis721 Ex BT" pitchFamily="34" charset="0"/>
                        <a:ea typeface="Calibri"/>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n-US" sz="1600" b="1">
                          <a:solidFill>
                            <a:schemeClr val="tx1"/>
                          </a:solidFill>
                          <a:latin typeface="Swis721 Ex BT" pitchFamily="34" charset="0"/>
                          <a:ea typeface="Calibri"/>
                          <a:cs typeface="Times New Roman"/>
                        </a:rPr>
                        <a:t>52</a:t>
                      </a:r>
                      <a:endParaRPr lang="en-GB" sz="1600" b="1">
                        <a:solidFill>
                          <a:schemeClr val="tx1"/>
                        </a:solidFill>
                        <a:latin typeface="Swis721 Ex BT" pitchFamily="34" charset="0"/>
                        <a:ea typeface="Calibri"/>
                        <a:cs typeface="Times New Roman"/>
                      </a:endParaRPr>
                    </a:p>
                    <a:p>
                      <a:pPr algn="ctr">
                        <a:lnSpc>
                          <a:spcPct val="150000"/>
                        </a:lnSpc>
                        <a:spcAft>
                          <a:spcPts val="0"/>
                        </a:spcAft>
                      </a:pPr>
                      <a:r>
                        <a:rPr lang="en-US" sz="1600" b="1">
                          <a:solidFill>
                            <a:schemeClr val="tx1"/>
                          </a:solidFill>
                          <a:latin typeface="Swis721 Ex BT" pitchFamily="34" charset="0"/>
                          <a:ea typeface="Calibri"/>
                          <a:cs typeface="Times New Roman"/>
                        </a:rPr>
                        <a:t>(40-68)</a:t>
                      </a:r>
                      <a:endParaRPr lang="en-GB" sz="1600" b="1">
                        <a:solidFill>
                          <a:schemeClr val="tx1"/>
                        </a:solidFill>
                        <a:latin typeface="Swis721 Ex BT" pitchFamily="34" charset="0"/>
                        <a:ea typeface="Calibri"/>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32</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(20-40)</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a:noFill/>
                    </a:lnB>
                  </a:tcPr>
                </a:tc>
                <a:tc vMerge="1">
                  <a:txBody>
                    <a:bodyPr/>
                    <a:lstStyle/>
                    <a:p>
                      <a:endParaRPr lang="en-GB"/>
                    </a:p>
                  </a:txBody>
                  <a:tcPr/>
                </a:tc>
                <a:tc>
                  <a:txBody>
                    <a:bodyPr/>
                    <a:lstStyle/>
                    <a:p>
                      <a:pPr algn="just">
                        <a:lnSpc>
                          <a:spcPct val="150000"/>
                        </a:lnSpc>
                        <a:spcAft>
                          <a:spcPts val="0"/>
                        </a:spcAft>
                      </a:pPr>
                      <a:endParaRPr lang="en-US"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78</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(52-104)</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a:noFill/>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42</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(32-48)</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a:noFill/>
                    </a:lnB>
                  </a:tcPr>
                </a:tc>
                <a:tc vMerge="1">
                  <a:txBody>
                    <a:bodyPr/>
                    <a:lstStyle/>
                    <a:p>
                      <a:endParaRPr lang="en-GB"/>
                    </a:p>
                  </a:txBody>
                  <a:tcPr/>
                </a:tc>
                <a:extLst>
                  <a:ext uri="{0D108BD9-81ED-4DB2-BD59-A6C34878D82A}">
                    <a16:rowId xmlns:a16="http://schemas.microsoft.com/office/drawing/2014/main" val="10003"/>
                  </a:ext>
                </a:extLst>
              </a:tr>
              <a:tr h="757998">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H</a:t>
                      </a:r>
                      <a:r>
                        <a:rPr lang="en-US" sz="1600" b="1" baseline="-25000" dirty="0">
                          <a:solidFill>
                            <a:schemeClr val="tx1"/>
                          </a:solidFill>
                          <a:latin typeface="Swis721 Ex BT" pitchFamily="34" charset="0"/>
                          <a:ea typeface="Calibri"/>
                          <a:cs typeface="Times New Roman"/>
                        </a:rPr>
                        <a:t>2</a:t>
                      </a:r>
                      <a:r>
                        <a:rPr lang="en-US" sz="1600" b="1" dirty="0">
                          <a:solidFill>
                            <a:schemeClr val="tx1"/>
                          </a:solidFill>
                          <a:latin typeface="Swis721 Ex BT" pitchFamily="34" charset="0"/>
                          <a:ea typeface="Calibri"/>
                          <a:cs typeface="Times New Roman"/>
                        </a:rPr>
                        <a:t>-TNTAs</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49</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(28-64)</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28</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(20-32)</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just">
                        <a:lnSpc>
                          <a:spcPct val="150000"/>
                        </a:lnSpc>
                        <a:spcAft>
                          <a:spcPts val="0"/>
                        </a:spcAft>
                      </a:pPr>
                      <a:endParaRPr lang="en-US"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80</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(56-124)</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dirty="0">
                          <a:solidFill>
                            <a:schemeClr val="tx1"/>
                          </a:solidFill>
                          <a:latin typeface="Swis721 Ex BT" pitchFamily="34" charset="0"/>
                          <a:ea typeface="Calibri"/>
                          <a:cs typeface="Times New Roman"/>
                        </a:rPr>
                        <a:t>33</a:t>
                      </a:r>
                      <a:endParaRPr lang="en-GB" sz="1600" b="1" dirty="0">
                        <a:solidFill>
                          <a:schemeClr val="tx1"/>
                        </a:solidFill>
                        <a:latin typeface="Swis721 Ex BT" pitchFamily="34" charset="0"/>
                        <a:ea typeface="Calibri"/>
                        <a:cs typeface="Times New Roman"/>
                      </a:endParaRPr>
                    </a:p>
                    <a:p>
                      <a:pPr algn="ctr">
                        <a:lnSpc>
                          <a:spcPct val="150000"/>
                        </a:lnSpc>
                        <a:spcAft>
                          <a:spcPts val="0"/>
                        </a:spcAft>
                      </a:pPr>
                      <a:r>
                        <a:rPr lang="en-US" sz="1600" b="1" dirty="0">
                          <a:solidFill>
                            <a:schemeClr val="tx1"/>
                          </a:solidFill>
                          <a:latin typeface="Swis721 Ex BT" pitchFamily="34" charset="0"/>
                          <a:ea typeface="Calibri"/>
                          <a:cs typeface="Times New Roman"/>
                        </a:rPr>
                        <a:t>(20-40)</a:t>
                      </a:r>
                      <a:endParaRPr lang="en-GB" sz="1600" b="1" dirty="0">
                        <a:solidFill>
                          <a:schemeClr val="tx1"/>
                        </a:solidFill>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152400" y="2286000"/>
            <a:ext cx="8763000" cy="630942"/>
          </a:xfrm>
          <a:custGeom>
            <a:avLst/>
            <a:gdLst>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0 w 4000528"/>
              <a:gd name="connsiteY4" fmla="*/ 0 h 415498"/>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127000 w 4000528"/>
              <a:gd name="connsiteY4" fmla="*/ 212748 h 415498"/>
              <a:gd name="connsiteX5" fmla="*/ 0 w 4000528"/>
              <a:gd name="connsiteY5" fmla="*/ 0 h 415498"/>
              <a:gd name="connsiteX0" fmla="*/ 0 w 4000528"/>
              <a:gd name="connsiteY0" fmla="*/ 0 h 415498"/>
              <a:gd name="connsiteX1" fmla="*/ 4000528 w 4000528"/>
              <a:gd name="connsiteY1" fmla="*/ 0 h 415498"/>
              <a:gd name="connsiteX2" fmla="*/ 3867148 w 4000528"/>
              <a:gd name="connsiteY2" fmla="*/ 200048 h 415498"/>
              <a:gd name="connsiteX3" fmla="*/ 4000528 w 4000528"/>
              <a:gd name="connsiteY3" fmla="*/ 415498 h 415498"/>
              <a:gd name="connsiteX4" fmla="*/ 0 w 4000528"/>
              <a:gd name="connsiteY4" fmla="*/ 415498 h 415498"/>
              <a:gd name="connsiteX5" fmla="*/ 127000 w 4000528"/>
              <a:gd name="connsiteY5" fmla="*/ 212748 h 415498"/>
              <a:gd name="connsiteX6" fmla="*/ 0 w 4000528"/>
              <a:gd name="connsiteY6" fmla="*/ 0 h 4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28" h="415498">
                <a:moveTo>
                  <a:pt x="0" y="0"/>
                </a:moveTo>
                <a:lnTo>
                  <a:pt x="4000528" y="0"/>
                </a:lnTo>
                <a:lnTo>
                  <a:pt x="3867148" y="200048"/>
                </a:lnTo>
                <a:lnTo>
                  <a:pt x="4000528" y="415498"/>
                </a:lnTo>
                <a:lnTo>
                  <a:pt x="0" y="415498"/>
                </a:lnTo>
                <a:lnTo>
                  <a:pt x="127000" y="212748"/>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base">
              <a:spcBef>
                <a:spcPct val="0"/>
              </a:spcBef>
              <a:spcAft>
                <a:spcPct val="0"/>
              </a:spcAft>
            </a:pPr>
            <a:r>
              <a:rPr kumimoji="0" lang="pt-BR" sz="2000"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 </a:t>
            </a:r>
            <a:r>
              <a:rPr kumimoji="0" lang="pt-BR"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Pengaruh perlakuan annealing pada morfologi TNTAs pada kandungan air dalam larutan elektrolit 10 dan 25%</a:t>
            </a:r>
          </a:p>
        </p:txBody>
      </p:sp>
      <p:sp>
        <p:nvSpPr>
          <p:cNvPr id="6" name="TextBox 5"/>
          <p:cNvSpPr txBox="1"/>
          <p:nvPr/>
        </p:nvSpPr>
        <p:spPr>
          <a:xfrm>
            <a:off x="609600" y="5715000"/>
            <a:ext cx="184731" cy="369332"/>
          </a:xfrm>
          <a:prstGeom prst="rect">
            <a:avLst/>
          </a:prstGeom>
          <a:noFill/>
        </p:spPr>
        <p:txBody>
          <a:bodyPr wrap="none" rtlCol="0">
            <a:spAutoFit/>
          </a:bodyPr>
          <a:lstStyle/>
          <a:p>
            <a:endParaRPr lang="en-US"/>
          </a:p>
        </p:txBody>
      </p:sp>
      <p:pic>
        <p:nvPicPr>
          <p:cNvPr id="9" name="Picture 8" descr="C:\Users\ULITUA\Desktop\5.jpg"/>
          <p:cNvPicPr/>
          <p:nvPr/>
        </p:nvPicPr>
        <p:blipFill>
          <a:blip r:embed="rId3" cstate="print"/>
          <a:srcRect/>
          <a:stretch>
            <a:fillRect/>
          </a:stretch>
        </p:blipFill>
        <p:spPr bwMode="auto">
          <a:xfrm>
            <a:off x="762000" y="152400"/>
            <a:ext cx="5029200" cy="1676400"/>
          </a:xfrm>
          <a:prstGeom prst="rect">
            <a:avLst/>
          </a:prstGeom>
          <a:noFill/>
          <a:ln w="9525">
            <a:solidFill>
              <a:schemeClr val="tx1">
                <a:lumMod val="95000"/>
                <a:lumOff val="5000"/>
              </a:schemeClr>
            </a:solidFill>
            <a:miter lim="800000"/>
            <a:headEnd/>
            <a:tailEnd/>
          </a:ln>
        </p:spPr>
      </p:pic>
      <p:sp>
        <p:nvSpPr>
          <p:cNvPr id="11" name="TextBox 10"/>
          <p:cNvSpPr txBox="1"/>
          <p:nvPr/>
        </p:nvSpPr>
        <p:spPr>
          <a:xfrm>
            <a:off x="0" y="1905000"/>
            <a:ext cx="9144000" cy="369332"/>
          </a:xfrm>
          <a:prstGeom prst="rect">
            <a:avLst/>
          </a:prstGeom>
          <a:noFill/>
        </p:spPr>
        <p:txBody>
          <a:bodyPr wrap="square" rtlCol="0">
            <a:spAutoFit/>
          </a:bodyPr>
          <a:lstStyle/>
          <a:p>
            <a:r>
              <a:rPr lang="en-US" b="1" dirty="0" err="1"/>
              <a:t>Hasil</a:t>
            </a:r>
            <a:r>
              <a:rPr lang="en-US" b="1" dirty="0"/>
              <a:t> FESEM H</a:t>
            </a:r>
            <a:r>
              <a:rPr lang="en-US" b="1" baseline="-25000" dirty="0">
                <a:latin typeface="Swis721 Ex BT" pitchFamily="34" charset="0"/>
                <a:ea typeface="Calibri"/>
                <a:cs typeface="Times New Roman"/>
              </a:rPr>
              <a:t>2</a:t>
            </a:r>
            <a:r>
              <a:rPr lang="en-US" b="1" dirty="0"/>
              <a:t>-TNTAs -25 </a:t>
            </a:r>
            <a:r>
              <a:rPr lang="en-US" b="1" dirty="0" err="1"/>
              <a:t>dilihat</a:t>
            </a:r>
            <a:r>
              <a:rPr lang="en-US" b="1" dirty="0"/>
              <a:t> </a:t>
            </a:r>
            <a:r>
              <a:rPr lang="en-US" b="1" dirty="0" err="1"/>
              <a:t>dari</a:t>
            </a:r>
            <a:r>
              <a:rPr lang="en-US" b="1" dirty="0"/>
              <a:t> (a) </a:t>
            </a:r>
            <a:r>
              <a:rPr lang="en-US" b="1" dirty="0" err="1"/>
              <a:t>kemiringan</a:t>
            </a:r>
            <a:r>
              <a:rPr lang="en-US" b="1" dirty="0"/>
              <a:t> 45 </a:t>
            </a:r>
            <a:r>
              <a:rPr lang="en-US" b="1" baseline="30000" dirty="0">
                <a:ln w="12700">
                  <a:solidFill>
                    <a:schemeClr val="tx1"/>
                  </a:solidFill>
                  <a:prstDash val="solid"/>
                </a:ln>
                <a:effectLst>
                  <a:outerShdw blurRad="41275" dist="20320" dir="1800000" algn="tl" rotWithShape="0">
                    <a:srgbClr val="000000">
                      <a:alpha val="40000"/>
                    </a:srgbClr>
                  </a:outerShdw>
                </a:effectLst>
                <a:latin typeface="Swis721 Ex BT" pitchFamily="34" charset="0"/>
                <a:cs typeface="Times New Roman"/>
              </a:rPr>
              <a:t>o</a:t>
            </a:r>
            <a:r>
              <a:rPr lang="en-US" b="1" dirty="0">
                <a:ln w="12700">
                  <a:solidFill>
                    <a:schemeClr val="tx1"/>
                  </a:solidFill>
                  <a:prstDash val="solid"/>
                </a:ln>
                <a:effectLst>
                  <a:outerShdw blurRad="41275" dist="20320" dir="1800000" algn="tl" rotWithShape="0">
                    <a:srgbClr val="000000">
                      <a:alpha val="40000"/>
                    </a:srgbClr>
                  </a:outerShdw>
                </a:effectLst>
                <a:latin typeface="Swis721 Ex BT" pitchFamily="34" charset="0"/>
                <a:cs typeface="Times New Roman"/>
              </a:rPr>
              <a:t> </a:t>
            </a:r>
            <a:r>
              <a:rPr lang="en-US" b="1" dirty="0" err="1"/>
              <a:t>dan</a:t>
            </a:r>
            <a:r>
              <a:rPr lang="en-US" b="1" dirty="0"/>
              <a:t> </a:t>
            </a:r>
            <a:r>
              <a:rPr lang="en-US" b="1" dirty="0" err="1"/>
              <a:t>dari</a:t>
            </a:r>
            <a:r>
              <a:rPr lang="en-US" b="1" dirty="0"/>
              <a:t> (b) </a:t>
            </a:r>
            <a:r>
              <a:rPr lang="en-US" b="1" dirty="0" err="1"/>
              <a:t>samping</a:t>
            </a:r>
            <a:r>
              <a:rPr lang="en-US" b="1" dirty="0"/>
              <a:t> </a:t>
            </a:r>
          </a:p>
        </p:txBody>
      </p:sp>
      <p:sp>
        <p:nvSpPr>
          <p:cNvPr id="8" name="TextBox 7"/>
          <p:cNvSpPr txBox="1"/>
          <p:nvPr/>
        </p:nvSpPr>
        <p:spPr>
          <a:xfrm>
            <a:off x="381000" y="6400800"/>
            <a:ext cx="8229600" cy="369332"/>
          </a:xfrm>
          <a:prstGeom prst="rect">
            <a:avLst/>
          </a:prstGeom>
          <a:noFill/>
        </p:spPr>
        <p:txBody>
          <a:bodyPr wrap="square" rtlCol="0">
            <a:spAutoFit/>
          </a:bodyPr>
          <a:lstStyle/>
          <a:p>
            <a:r>
              <a:rPr lang="en-US" b="1" dirty="0" err="1">
                <a:solidFill>
                  <a:srgbClr val="00B050"/>
                </a:solidFill>
              </a:rPr>
              <a:t>Hasil</a:t>
            </a:r>
            <a:r>
              <a:rPr lang="en-US" b="1" dirty="0">
                <a:solidFill>
                  <a:srgbClr val="00B050"/>
                </a:solidFill>
              </a:rPr>
              <a:t> EDX : </a:t>
            </a:r>
            <a:r>
              <a:rPr lang="en-US" b="1" dirty="0" err="1">
                <a:solidFill>
                  <a:srgbClr val="00B050"/>
                </a:solidFill>
              </a:rPr>
              <a:t>ada</a:t>
            </a:r>
            <a:r>
              <a:rPr lang="en-US" b="1" dirty="0">
                <a:solidFill>
                  <a:srgbClr val="00B050"/>
                </a:solidFill>
              </a:rPr>
              <a:t> </a:t>
            </a:r>
            <a:r>
              <a:rPr lang="en-US" b="1" dirty="0" err="1">
                <a:solidFill>
                  <a:srgbClr val="00B050"/>
                </a:solidFill>
              </a:rPr>
              <a:t>elemen</a:t>
            </a:r>
            <a:r>
              <a:rPr lang="en-US" b="1" dirty="0">
                <a:solidFill>
                  <a:srgbClr val="00B050"/>
                </a:solidFill>
              </a:rPr>
              <a:t> yang </a:t>
            </a:r>
            <a:r>
              <a:rPr lang="en-US" b="1" dirty="0" err="1">
                <a:solidFill>
                  <a:srgbClr val="00B050"/>
                </a:solidFill>
              </a:rPr>
              <a:t>terkandung</a:t>
            </a:r>
            <a:r>
              <a:rPr lang="en-US" b="1" dirty="0">
                <a:solidFill>
                  <a:srgbClr val="00B050"/>
                </a:solidFill>
              </a:rPr>
              <a:t> </a:t>
            </a:r>
            <a:r>
              <a:rPr lang="en-US" b="1" dirty="0" err="1">
                <a:solidFill>
                  <a:srgbClr val="00B050"/>
                </a:solidFill>
              </a:rPr>
              <a:t>dalam</a:t>
            </a:r>
            <a:r>
              <a:rPr lang="en-US" b="1" dirty="0">
                <a:solidFill>
                  <a:srgbClr val="00B050"/>
                </a:solidFill>
              </a:rPr>
              <a:t> TNTAs : Ti, O, C, N </a:t>
            </a:r>
            <a:r>
              <a:rPr lang="en-US" b="1" dirty="0" err="1">
                <a:solidFill>
                  <a:srgbClr val="00B050"/>
                </a:solidFill>
              </a:rPr>
              <a:t>dan</a:t>
            </a:r>
            <a:r>
              <a:rPr lang="en-US" b="1" dirty="0">
                <a:solidFill>
                  <a:srgbClr val="00B050"/>
                </a:solidFill>
              </a:rPr>
              <a:t> 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42844" y="3581400"/>
            <a:ext cx="8543956" cy="391597"/>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fontAlgn="base">
              <a:spcBef>
                <a:spcPct val="0"/>
              </a:spcBef>
              <a:spcAft>
                <a:spcPct val="0"/>
              </a:spcAft>
            </a:pPr>
            <a:r>
              <a:rPr kumimoji="0" lang="pt-BR" sz="2000"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Spektrum FTIR untuk TNTAs-10 pada bilangan gelombang 4000-400 cm</a:t>
            </a:r>
            <a:r>
              <a:rPr kumimoji="0" lang="pt-BR" sz="2000" b="1" i="0" u="none" strike="noStrike" normalizeH="0" baseline="3000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-1</a:t>
            </a:r>
          </a:p>
        </p:txBody>
      </p:sp>
      <p:sp>
        <p:nvSpPr>
          <p:cNvPr id="7" name="TextBox 6"/>
          <p:cNvSpPr txBox="1"/>
          <p:nvPr/>
        </p:nvSpPr>
        <p:spPr>
          <a:xfrm>
            <a:off x="304800" y="228600"/>
            <a:ext cx="2590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00B050"/>
                </a:solidFill>
              </a:rPr>
              <a:t>B. </a:t>
            </a:r>
            <a:r>
              <a:rPr lang="en-US" sz="2000" b="1" dirty="0" err="1">
                <a:solidFill>
                  <a:srgbClr val="00B050"/>
                </a:solidFill>
              </a:rPr>
              <a:t>Analisis</a:t>
            </a:r>
            <a:r>
              <a:rPr lang="en-US" sz="2000" b="1" dirty="0">
                <a:solidFill>
                  <a:srgbClr val="00B050"/>
                </a:solidFill>
              </a:rPr>
              <a:t> FTIR</a:t>
            </a:r>
          </a:p>
        </p:txBody>
      </p:sp>
      <p:sp>
        <p:nvSpPr>
          <p:cNvPr id="8" name="TextBox 7"/>
          <p:cNvSpPr txBox="1"/>
          <p:nvPr/>
        </p:nvSpPr>
        <p:spPr>
          <a:xfrm>
            <a:off x="5867400" y="1219200"/>
            <a:ext cx="3276600" cy="923330"/>
          </a:xfrm>
          <a:prstGeom prst="rect">
            <a:avLst/>
          </a:prstGeom>
          <a:noFill/>
        </p:spPr>
        <p:txBody>
          <a:bodyPr wrap="square" rtlCol="0">
            <a:spAutoFit/>
          </a:bodyPr>
          <a:lstStyle/>
          <a:p>
            <a:r>
              <a:rPr lang="en-US" b="1" dirty="0"/>
              <a:t>Ti-O-C </a:t>
            </a:r>
            <a:r>
              <a:rPr lang="en-US" b="1" dirty="0" err="1"/>
              <a:t>pada</a:t>
            </a:r>
            <a:r>
              <a:rPr lang="en-US" b="1" dirty="0"/>
              <a:t> </a:t>
            </a:r>
            <a:r>
              <a:rPr lang="en-US" b="1" dirty="0" err="1"/>
              <a:t>bilangan</a:t>
            </a:r>
            <a:r>
              <a:rPr lang="en-US" b="1" dirty="0"/>
              <a:t> </a:t>
            </a:r>
            <a:r>
              <a:rPr lang="en-US" b="1" dirty="0" err="1"/>
              <a:t>gelombang</a:t>
            </a:r>
            <a:r>
              <a:rPr lang="en-US" b="1" dirty="0"/>
              <a:t> 1200 </a:t>
            </a:r>
            <a:r>
              <a:rPr lang="id-ID" b="1" dirty="0"/>
              <a:t>cm</a:t>
            </a:r>
            <a:r>
              <a:rPr lang="id-ID" b="1" baseline="30000" dirty="0"/>
              <a:t>-1 </a:t>
            </a:r>
            <a:r>
              <a:rPr lang="en-US" b="1" dirty="0" err="1"/>
              <a:t>dan</a:t>
            </a:r>
            <a:r>
              <a:rPr lang="en-US" b="1" dirty="0"/>
              <a:t> N-Ti-O </a:t>
            </a:r>
            <a:r>
              <a:rPr lang="en-US" b="1" dirty="0" err="1"/>
              <a:t>pada</a:t>
            </a:r>
            <a:r>
              <a:rPr lang="en-US" b="1" dirty="0"/>
              <a:t> 1060 </a:t>
            </a:r>
            <a:r>
              <a:rPr lang="id-ID" b="1" dirty="0"/>
              <a:t>cm</a:t>
            </a:r>
            <a:r>
              <a:rPr lang="id-ID" b="1" baseline="30000" dirty="0"/>
              <a:t>-1</a:t>
            </a:r>
            <a:r>
              <a:rPr lang="en-US" b="1" baseline="30000" dirty="0"/>
              <a:t> </a:t>
            </a:r>
            <a:endParaRPr lang="en-US" b="1" dirty="0"/>
          </a:p>
        </p:txBody>
      </p:sp>
      <p:pic>
        <p:nvPicPr>
          <p:cNvPr id="9" name="Picture 8"/>
          <p:cNvPicPr/>
          <p:nvPr/>
        </p:nvPicPr>
        <p:blipFill>
          <a:blip r:embed="rId2"/>
          <a:srcRect/>
          <a:stretch>
            <a:fillRect/>
          </a:stretch>
        </p:blipFill>
        <p:spPr bwMode="auto">
          <a:xfrm>
            <a:off x="381000" y="4572000"/>
            <a:ext cx="2971800" cy="2133600"/>
          </a:xfrm>
          <a:prstGeom prst="rect">
            <a:avLst/>
          </a:prstGeom>
          <a:noFill/>
          <a:ln w="9525">
            <a:solidFill>
              <a:schemeClr val="tx1">
                <a:lumMod val="95000"/>
                <a:lumOff val="5000"/>
              </a:schemeClr>
            </a:solidFill>
            <a:miter lim="800000"/>
            <a:headEnd/>
            <a:tailEnd/>
          </a:ln>
        </p:spPr>
      </p:pic>
      <p:pic>
        <p:nvPicPr>
          <p:cNvPr id="10" name="Picture 9"/>
          <p:cNvPicPr/>
          <p:nvPr/>
        </p:nvPicPr>
        <p:blipFill>
          <a:blip r:embed="rId3"/>
          <a:srcRect/>
          <a:stretch>
            <a:fillRect/>
          </a:stretch>
        </p:blipFill>
        <p:spPr bwMode="auto">
          <a:xfrm>
            <a:off x="5163900" y="4267200"/>
            <a:ext cx="3294300" cy="1828800"/>
          </a:xfrm>
          <a:prstGeom prst="rect">
            <a:avLst/>
          </a:prstGeom>
          <a:noFill/>
          <a:ln w="9525">
            <a:solidFill>
              <a:schemeClr val="tx1"/>
            </a:solidFill>
            <a:miter lim="800000"/>
            <a:headEnd/>
            <a:tailEnd/>
          </a:ln>
        </p:spPr>
      </p:pic>
      <p:sp>
        <p:nvSpPr>
          <p:cNvPr id="11" name="TextBox 10"/>
          <p:cNvSpPr txBox="1"/>
          <p:nvPr/>
        </p:nvSpPr>
        <p:spPr>
          <a:xfrm>
            <a:off x="457200" y="4191000"/>
            <a:ext cx="2543389" cy="400110"/>
          </a:xfrm>
          <a:prstGeom prst="rect">
            <a:avLst/>
          </a:prstGeom>
          <a:noFill/>
        </p:spPr>
        <p:txBody>
          <a:bodyPr wrap="none" rtlCol="0">
            <a:spAutoFit/>
          </a:bodyPr>
          <a:lstStyle/>
          <a:p>
            <a:r>
              <a:rPr lang="en-US" sz="2000" b="1" dirty="0">
                <a:solidFill>
                  <a:srgbClr val="00B050"/>
                </a:solidFill>
              </a:rPr>
              <a:t>C. </a:t>
            </a:r>
            <a:r>
              <a:rPr lang="en-US" sz="2000" b="1" dirty="0" err="1">
                <a:solidFill>
                  <a:srgbClr val="00B050"/>
                </a:solidFill>
              </a:rPr>
              <a:t>Analisis</a:t>
            </a:r>
            <a:r>
              <a:rPr lang="en-US" sz="2000" b="1" dirty="0">
                <a:solidFill>
                  <a:srgbClr val="00B050"/>
                </a:solidFill>
              </a:rPr>
              <a:t> </a:t>
            </a:r>
            <a:r>
              <a:rPr lang="en-US" sz="2000" b="1" dirty="0" err="1">
                <a:solidFill>
                  <a:srgbClr val="00B050"/>
                </a:solidFill>
              </a:rPr>
              <a:t>Uv</a:t>
            </a:r>
            <a:r>
              <a:rPr lang="en-US" sz="2000" b="1" dirty="0">
                <a:solidFill>
                  <a:srgbClr val="00B050"/>
                </a:solidFill>
              </a:rPr>
              <a:t>-Vis DRS </a:t>
            </a:r>
          </a:p>
        </p:txBody>
      </p:sp>
      <p:sp>
        <p:nvSpPr>
          <p:cNvPr id="12" name="TextBox 11"/>
          <p:cNvSpPr txBox="1"/>
          <p:nvPr/>
        </p:nvSpPr>
        <p:spPr>
          <a:xfrm>
            <a:off x="5138841" y="6248400"/>
            <a:ext cx="3547959" cy="646331"/>
          </a:xfrm>
          <a:prstGeom prst="rect">
            <a:avLst/>
          </a:prstGeom>
          <a:noFill/>
        </p:spPr>
        <p:txBody>
          <a:bodyPr wrap="square" rtlCol="0">
            <a:spAutoFit/>
          </a:bodyPr>
          <a:lstStyle/>
          <a:p>
            <a:r>
              <a:rPr lang="en-US" b="1" dirty="0" err="1"/>
              <a:t>Energi</a:t>
            </a:r>
            <a:r>
              <a:rPr lang="en-US" b="1" dirty="0"/>
              <a:t> band gap U-TNTAs-10 </a:t>
            </a:r>
            <a:r>
              <a:rPr lang="en-US" b="1" dirty="0" err="1"/>
              <a:t>sebesar</a:t>
            </a:r>
            <a:r>
              <a:rPr lang="en-US" b="1" dirty="0"/>
              <a:t> 2,7 </a:t>
            </a:r>
            <a:r>
              <a:rPr lang="en-US" b="1" dirty="0" err="1"/>
              <a:t>eV</a:t>
            </a:r>
            <a:endParaRPr lang="en-US" b="1" dirty="0"/>
          </a:p>
        </p:txBody>
      </p:sp>
      <p:sp>
        <p:nvSpPr>
          <p:cNvPr id="13" name="TextBox 12"/>
          <p:cNvSpPr txBox="1"/>
          <p:nvPr/>
        </p:nvSpPr>
        <p:spPr>
          <a:xfrm>
            <a:off x="3581400" y="4724400"/>
            <a:ext cx="1371600" cy="1200329"/>
          </a:xfrm>
          <a:prstGeom prst="rect">
            <a:avLst/>
          </a:prstGeom>
          <a:noFill/>
        </p:spPr>
        <p:txBody>
          <a:bodyPr wrap="square" rtlCol="0">
            <a:spAutoFit/>
          </a:bodyPr>
          <a:lstStyle/>
          <a:p>
            <a:r>
              <a:rPr lang="en-US" b="1" dirty="0" err="1"/>
              <a:t>Spektra</a:t>
            </a:r>
            <a:r>
              <a:rPr lang="en-US" b="1" dirty="0"/>
              <a:t> DRS </a:t>
            </a:r>
            <a:r>
              <a:rPr lang="en-US" b="1" dirty="0" err="1"/>
              <a:t>berbagai</a:t>
            </a:r>
            <a:r>
              <a:rPr lang="en-US" b="1" dirty="0"/>
              <a:t> </a:t>
            </a:r>
            <a:r>
              <a:rPr lang="en-US" b="1" dirty="0" err="1"/>
              <a:t>fotokatalis</a:t>
            </a:r>
            <a:r>
              <a:rPr lang="en-US" b="1" dirty="0"/>
              <a:t> </a:t>
            </a:r>
          </a:p>
        </p:txBody>
      </p:sp>
      <p:pic>
        <p:nvPicPr>
          <p:cNvPr id="14" name="Picture 13"/>
          <p:cNvPicPr>
            <a:picLocks noChangeAspect="1" noChangeArrowheads="1"/>
          </p:cNvPicPr>
          <p:nvPr/>
        </p:nvPicPr>
        <p:blipFill>
          <a:blip r:embed="rId4"/>
          <a:srcRect l="12884" t="25000" r="27965" b="20833"/>
          <a:stretch>
            <a:fillRect/>
          </a:stretch>
        </p:blipFill>
        <p:spPr bwMode="auto">
          <a:xfrm>
            <a:off x="152400" y="914400"/>
            <a:ext cx="5638800" cy="2438400"/>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
            <a:ext cx="2590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00B050"/>
                </a:solidFill>
              </a:rPr>
              <a:t>D. </a:t>
            </a:r>
            <a:r>
              <a:rPr lang="en-US" sz="2000" b="1" dirty="0" err="1">
                <a:solidFill>
                  <a:srgbClr val="00B050"/>
                </a:solidFill>
              </a:rPr>
              <a:t>Analisis</a:t>
            </a:r>
            <a:r>
              <a:rPr lang="en-US" sz="2000" b="1" dirty="0">
                <a:solidFill>
                  <a:srgbClr val="00B050"/>
                </a:solidFill>
              </a:rPr>
              <a:t> XRD</a:t>
            </a:r>
          </a:p>
        </p:txBody>
      </p:sp>
      <p:graphicFrame>
        <p:nvGraphicFramePr>
          <p:cNvPr id="6" name="Table 5"/>
          <p:cNvGraphicFramePr>
            <a:graphicFrameLocks noGrp="1"/>
          </p:cNvGraphicFramePr>
          <p:nvPr/>
        </p:nvGraphicFramePr>
        <p:xfrm>
          <a:off x="681038" y="4591056"/>
          <a:ext cx="6357981" cy="1820991"/>
        </p:xfrm>
        <a:graphic>
          <a:graphicData uri="http://schemas.openxmlformats.org/drawingml/2006/table">
            <a:tbl>
              <a:tblPr/>
              <a:tblGrid>
                <a:gridCol w="2000264">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583541">
                  <a:extLst>
                    <a:ext uri="{9D8B030D-6E8A-4147-A177-3AD203B41FA5}">
                      <a16:colId xmlns:a16="http://schemas.microsoft.com/office/drawing/2014/main" val="20002"/>
                    </a:ext>
                  </a:extLst>
                </a:gridCol>
                <a:gridCol w="1059664">
                  <a:extLst>
                    <a:ext uri="{9D8B030D-6E8A-4147-A177-3AD203B41FA5}">
                      <a16:colId xmlns:a16="http://schemas.microsoft.com/office/drawing/2014/main" val="20003"/>
                    </a:ext>
                  </a:extLst>
                </a:gridCol>
              </a:tblGrid>
              <a:tr h="57144">
                <a:tc rowSpan="2">
                  <a:txBody>
                    <a:bodyPr/>
                    <a:lstStyle/>
                    <a:p>
                      <a:pPr marL="0" indent="0" algn="ctr">
                        <a:lnSpc>
                          <a:spcPct val="150000"/>
                        </a:lnSpc>
                        <a:spcAft>
                          <a:spcPts val="0"/>
                        </a:spcAft>
                      </a:pP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Fotokatalis</a:t>
                      </a:r>
                      <a:endParaRPr lang="en-GB"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indent="0" algn="ctr">
                        <a:lnSpc>
                          <a:spcPct val="150000"/>
                        </a:lnSpc>
                        <a:spcAft>
                          <a:spcPts val="0"/>
                        </a:spcAft>
                      </a:pP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Anatase</a:t>
                      </a:r>
                      <a:endParaRPr lang="en-GB"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endParaRPr>
                    </a:p>
                    <a:p>
                      <a:pPr marL="0" indent="0" algn="ctr">
                        <a:lnSpc>
                          <a:spcPct val="150000"/>
                        </a:lnSpc>
                        <a:spcAft>
                          <a:spcPts val="0"/>
                        </a:spcAft>
                      </a:pPr>
                      <a:r>
                        <a:rPr lang="en-US"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 </a:t>
                      </a: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berat</a:t>
                      </a:r>
                      <a:r>
                        <a:rPr lang="en-US"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 )</a:t>
                      </a:r>
                      <a:endParaRPr lang="en-GB"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indent="0" algn="ctr">
                        <a:lnSpc>
                          <a:spcPct val="150000"/>
                        </a:lnSpc>
                        <a:spcAft>
                          <a:spcPts val="0"/>
                        </a:spcAft>
                      </a:pP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Ukuran</a:t>
                      </a:r>
                      <a:r>
                        <a:rPr lang="en-US"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 </a:t>
                      </a: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kristal</a:t>
                      </a:r>
                      <a:r>
                        <a:rPr lang="en-US"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 (nm)</a:t>
                      </a:r>
                      <a:endParaRPr lang="en-GB"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0"/>
                  </a:ext>
                </a:extLst>
              </a:tr>
              <a:tr h="219710">
                <a:tc vMerge="1">
                  <a:txBody>
                    <a:bodyPr/>
                    <a:lstStyle/>
                    <a:p>
                      <a:endParaRPr lang="en-GB"/>
                    </a:p>
                  </a:txBody>
                  <a:tcPr/>
                </a:tc>
                <a:tc vMerge="1">
                  <a:txBody>
                    <a:bodyPr/>
                    <a:lstStyle/>
                    <a:p>
                      <a:endParaRPr lang="en-GB"/>
                    </a:p>
                  </a:txBody>
                  <a:tcPr/>
                </a:tc>
                <a:tc>
                  <a:txBody>
                    <a:bodyPr/>
                    <a:lstStyle/>
                    <a:p>
                      <a:pPr marL="0" indent="0" algn="ctr">
                        <a:lnSpc>
                          <a:spcPct val="150000"/>
                        </a:lnSpc>
                        <a:spcAft>
                          <a:spcPts val="0"/>
                        </a:spcAft>
                      </a:pP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Anatase</a:t>
                      </a:r>
                      <a:endParaRPr lang="en-GB"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50000"/>
                        </a:lnSpc>
                        <a:spcAft>
                          <a:spcPts val="0"/>
                        </a:spcAft>
                      </a:pPr>
                      <a:r>
                        <a:rPr lang="en-US" sz="1400" b="1" cap="none" spc="0" dirty="0" err="1">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rPr>
                        <a:t>Rutile</a:t>
                      </a:r>
                      <a:endParaRPr lang="en-GB" sz="1400" b="1" cap="none" spc="0" dirty="0">
                        <a:ln w="12700">
                          <a:solidFill>
                            <a:schemeClr val="accent3">
                              <a:lumMod val="7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7980">
                <a:tc>
                  <a:txBody>
                    <a:bodyPr/>
                    <a:lstStyle/>
                    <a:p>
                      <a:pPr marL="0" indent="0" algn="l">
                        <a:lnSpc>
                          <a:spcPct val="150000"/>
                        </a:lnSpc>
                        <a:spcAft>
                          <a:spcPts val="0"/>
                        </a:spcAft>
                      </a:pPr>
                      <a:r>
                        <a:rPr lang="en-US" sz="1400" dirty="0">
                          <a:latin typeface="Swis721 Ex BT" pitchFamily="34" charset="0"/>
                          <a:ea typeface="Calibri"/>
                          <a:cs typeface="Times New Roman"/>
                        </a:rPr>
                        <a:t>(a) TiO</a:t>
                      </a:r>
                      <a:r>
                        <a:rPr lang="en-US" sz="1400" baseline="-25000" dirty="0">
                          <a:latin typeface="Swis721 Ex BT" pitchFamily="34" charset="0"/>
                          <a:ea typeface="Calibri"/>
                          <a:cs typeface="Times New Roman"/>
                        </a:rPr>
                        <a:t>2</a:t>
                      </a:r>
                      <a:r>
                        <a:rPr lang="en-US" sz="1400" dirty="0">
                          <a:latin typeface="Swis721 Ex BT" pitchFamily="34" charset="0"/>
                          <a:ea typeface="Calibri"/>
                          <a:cs typeface="Times New Roman"/>
                        </a:rPr>
                        <a:t> P25</a:t>
                      </a:r>
                      <a:r>
                        <a:rPr lang="en-US" sz="1400" baseline="30000" dirty="0">
                          <a:latin typeface="Swis721 Ex BT" pitchFamily="34" charset="0"/>
                          <a:ea typeface="Calibri"/>
                          <a:cs typeface="Times New Roman"/>
                        </a:rPr>
                        <a:t>a</a:t>
                      </a:r>
                      <a:endParaRPr lang="en-GB" sz="1400" dirty="0">
                        <a:latin typeface="Swis721 Ex BT" pitchFamily="34" charset="0"/>
                        <a:ea typeface="Calibri"/>
                        <a:cs typeface="Times New Roman"/>
                      </a:endParaRPr>
                    </a:p>
                    <a:p>
                      <a:pPr marL="0" indent="0" algn="l">
                        <a:lnSpc>
                          <a:spcPct val="150000"/>
                        </a:lnSpc>
                        <a:spcAft>
                          <a:spcPts val="0"/>
                        </a:spcAft>
                      </a:pPr>
                      <a:r>
                        <a:rPr lang="en-US" sz="1400" dirty="0">
                          <a:solidFill>
                            <a:srgbClr val="000000"/>
                          </a:solidFill>
                          <a:latin typeface="Swis721 Ex BT" pitchFamily="34" charset="0"/>
                          <a:ea typeface="Calibri"/>
                          <a:cs typeface="Times New Roman"/>
                        </a:rPr>
                        <a:t>(b) A-TNTAs-25</a:t>
                      </a:r>
                      <a:endParaRPr lang="en-GB" sz="1400" dirty="0">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0" algn="ctr">
                        <a:lnSpc>
                          <a:spcPct val="150000"/>
                        </a:lnSpc>
                        <a:spcAft>
                          <a:spcPts val="0"/>
                        </a:spcAft>
                      </a:pPr>
                      <a:r>
                        <a:rPr lang="en-US" sz="1400" dirty="0">
                          <a:latin typeface="Swis721 Ex BT" pitchFamily="34" charset="0"/>
                          <a:ea typeface="Calibri"/>
                          <a:cs typeface="Times New Roman"/>
                        </a:rPr>
                        <a:t>79</a:t>
                      </a:r>
                      <a:endParaRPr lang="en-GB" sz="1400" dirty="0">
                        <a:latin typeface="Swis721 Ex BT" pitchFamily="34" charset="0"/>
                        <a:ea typeface="Calibri"/>
                        <a:cs typeface="Times New Roman"/>
                      </a:endParaRPr>
                    </a:p>
                    <a:p>
                      <a:pPr marL="0" indent="0" algn="ctr">
                        <a:lnSpc>
                          <a:spcPct val="150000"/>
                        </a:lnSpc>
                        <a:spcAft>
                          <a:spcPts val="0"/>
                        </a:spcAft>
                      </a:pPr>
                      <a:r>
                        <a:rPr lang="en-US" sz="1400" dirty="0">
                          <a:latin typeface="Swis721 Ex BT" pitchFamily="34" charset="0"/>
                          <a:ea typeface="Calibri"/>
                          <a:cs typeface="Times New Roman"/>
                        </a:rPr>
                        <a:t>-</a:t>
                      </a:r>
                      <a:endParaRPr lang="en-GB" sz="1400" dirty="0">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0" algn="ctr">
                        <a:lnSpc>
                          <a:spcPct val="150000"/>
                        </a:lnSpc>
                        <a:spcAft>
                          <a:spcPts val="0"/>
                        </a:spcAft>
                      </a:pPr>
                      <a:r>
                        <a:rPr lang="en-US" sz="1400" dirty="0">
                          <a:latin typeface="Swis721 Ex BT" pitchFamily="34" charset="0"/>
                          <a:ea typeface="Calibri"/>
                          <a:cs typeface="Times New Roman"/>
                        </a:rPr>
                        <a:t>20</a:t>
                      </a:r>
                      <a:endParaRPr lang="en-GB" sz="1400" dirty="0">
                        <a:latin typeface="Swis721 Ex BT" pitchFamily="34" charset="0"/>
                        <a:ea typeface="Calibri"/>
                        <a:cs typeface="Times New Roman"/>
                      </a:endParaRPr>
                    </a:p>
                    <a:p>
                      <a:pPr marL="0" indent="0" algn="ctr">
                        <a:lnSpc>
                          <a:spcPct val="150000"/>
                        </a:lnSpc>
                        <a:spcAft>
                          <a:spcPts val="0"/>
                        </a:spcAft>
                      </a:pPr>
                      <a:r>
                        <a:rPr lang="en-US" sz="1400" dirty="0">
                          <a:latin typeface="Swis721 Ex BT" pitchFamily="34" charset="0"/>
                          <a:ea typeface="Calibri"/>
                          <a:cs typeface="Times New Roman"/>
                        </a:rPr>
                        <a:t>-</a:t>
                      </a:r>
                      <a:endParaRPr lang="en-GB" sz="1400" dirty="0">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0" algn="ctr">
                        <a:lnSpc>
                          <a:spcPct val="150000"/>
                        </a:lnSpc>
                        <a:spcAft>
                          <a:spcPts val="0"/>
                        </a:spcAft>
                      </a:pPr>
                      <a:r>
                        <a:rPr lang="en-US" sz="1400" dirty="0">
                          <a:latin typeface="Swis721 Ex BT" pitchFamily="34" charset="0"/>
                          <a:ea typeface="Calibri"/>
                          <a:cs typeface="Times New Roman"/>
                        </a:rPr>
                        <a:t>23</a:t>
                      </a:r>
                      <a:endParaRPr lang="en-GB" sz="1400" dirty="0">
                        <a:latin typeface="Swis721 Ex BT" pitchFamily="34" charset="0"/>
                        <a:ea typeface="Calibri"/>
                        <a:cs typeface="Times New Roman"/>
                      </a:endParaRPr>
                    </a:p>
                    <a:p>
                      <a:pPr marL="0" indent="0" algn="ctr">
                        <a:lnSpc>
                          <a:spcPct val="150000"/>
                        </a:lnSpc>
                        <a:spcAft>
                          <a:spcPts val="0"/>
                        </a:spcAft>
                      </a:pPr>
                      <a:r>
                        <a:rPr lang="en-US" sz="1400" dirty="0">
                          <a:latin typeface="Swis721 Ex BT" pitchFamily="34" charset="0"/>
                          <a:ea typeface="Calibri"/>
                          <a:cs typeface="Times New Roman"/>
                        </a:rPr>
                        <a:t>-</a:t>
                      </a:r>
                      <a:endParaRPr lang="en-GB" sz="1400" dirty="0">
                        <a:latin typeface="Swis721 Ex BT" pitchFamily="34" charset="0"/>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88595">
                <a:tc>
                  <a:txBody>
                    <a:bodyPr/>
                    <a:lstStyle/>
                    <a:p>
                      <a:pPr marL="0" indent="0" algn="l">
                        <a:lnSpc>
                          <a:spcPct val="150000"/>
                        </a:lnSpc>
                        <a:spcAft>
                          <a:spcPts val="0"/>
                        </a:spcAft>
                      </a:pPr>
                      <a:r>
                        <a:rPr lang="en-US" sz="1400" dirty="0">
                          <a:latin typeface="Swis721 Ex BT" pitchFamily="34" charset="0"/>
                          <a:ea typeface="Calibri"/>
                          <a:cs typeface="Times New Roman"/>
                        </a:rPr>
                        <a:t>(c) H</a:t>
                      </a:r>
                      <a:r>
                        <a:rPr lang="en-US" sz="1400" baseline="-25000" dirty="0">
                          <a:latin typeface="Swis721 Ex BT" pitchFamily="34" charset="0"/>
                          <a:ea typeface="Calibri"/>
                          <a:cs typeface="Times New Roman"/>
                        </a:rPr>
                        <a:t>2</a:t>
                      </a:r>
                      <a:r>
                        <a:rPr lang="en-US" sz="1400" dirty="0">
                          <a:latin typeface="Swis721 Ex BT" pitchFamily="34" charset="0"/>
                          <a:ea typeface="Calibri"/>
                          <a:cs typeface="Times New Roman"/>
                        </a:rPr>
                        <a:t>-TNTAs-25</a:t>
                      </a:r>
                      <a:endParaRPr lang="en-GB" sz="1400" dirty="0">
                        <a:latin typeface="Swis721 Ex BT" pitchFamily="34" charset="0"/>
                        <a:ea typeface="Calibri"/>
                        <a:cs typeface="Times New Roman"/>
                      </a:endParaRPr>
                    </a:p>
                    <a:p>
                      <a:pPr marL="0" indent="0" algn="l">
                        <a:lnSpc>
                          <a:spcPct val="150000"/>
                        </a:lnSpc>
                        <a:spcAft>
                          <a:spcPts val="0"/>
                        </a:spcAft>
                      </a:pPr>
                      <a:r>
                        <a:rPr lang="en-US" sz="1400" dirty="0">
                          <a:latin typeface="Swis721 Ex BT" pitchFamily="34" charset="0"/>
                          <a:ea typeface="Calibri"/>
                          <a:cs typeface="Times New Roman"/>
                        </a:rPr>
                        <a:t>(d) U-TNTAs-25</a:t>
                      </a:r>
                      <a:endParaRPr lang="en-GB" sz="1400" dirty="0">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US" sz="1400" dirty="0">
                          <a:latin typeface="Swis721 Ex BT" pitchFamily="34" charset="0"/>
                          <a:ea typeface="Calibri"/>
                          <a:cs typeface="Times New Roman"/>
                        </a:rPr>
                        <a:t>100</a:t>
                      </a:r>
                      <a:endParaRPr lang="en-GB" sz="1400" dirty="0">
                        <a:latin typeface="Swis721 Ex BT" pitchFamily="34" charset="0"/>
                        <a:ea typeface="Calibri"/>
                        <a:cs typeface="Times New Roman"/>
                      </a:endParaRPr>
                    </a:p>
                    <a:p>
                      <a:pPr marL="0" indent="0" algn="ctr">
                        <a:lnSpc>
                          <a:spcPct val="150000"/>
                        </a:lnSpc>
                        <a:spcAft>
                          <a:spcPts val="0"/>
                        </a:spcAft>
                      </a:pPr>
                      <a:r>
                        <a:rPr lang="en-US" sz="1400" dirty="0">
                          <a:latin typeface="Swis721 Ex BT" pitchFamily="34" charset="0"/>
                          <a:ea typeface="Calibri"/>
                          <a:cs typeface="Times New Roman"/>
                        </a:rPr>
                        <a:t>100</a:t>
                      </a:r>
                      <a:endParaRPr lang="en-GB" sz="1400" dirty="0">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US" sz="1400" dirty="0">
                          <a:latin typeface="Swis721 Ex BT" pitchFamily="34" charset="0"/>
                          <a:ea typeface="Calibri"/>
                          <a:cs typeface="Times New Roman"/>
                        </a:rPr>
                        <a:t>22</a:t>
                      </a:r>
                      <a:endParaRPr lang="en-GB" sz="1400" dirty="0">
                        <a:latin typeface="Swis721 Ex BT" pitchFamily="34" charset="0"/>
                        <a:ea typeface="Calibri"/>
                        <a:cs typeface="Times New Roman"/>
                      </a:endParaRPr>
                    </a:p>
                    <a:p>
                      <a:pPr marL="0" indent="0" algn="ctr">
                        <a:lnSpc>
                          <a:spcPct val="150000"/>
                        </a:lnSpc>
                        <a:spcAft>
                          <a:spcPts val="0"/>
                        </a:spcAft>
                      </a:pPr>
                      <a:r>
                        <a:rPr lang="en-US" sz="1400" dirty="0">
                          <a:latin typeface="Swis721 Ex BT" pitchFamily="34" charset="0"/>
                          <a:ea typeface="Calibri"/>
                          <a:cs typeface="Times New Roman"/>
                        </a:rPr>
                        <a:t>33</a:t>
                      </a:r>
                      <a:endParaRPr lang="en-GB" sz="1400" dirty="0">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US" sz="1400" dirty="0">
                          <a:latin typeface="Swis721 Ex BT" pitchFamily="34" charset="0"/>
                          <a:ea typeface="Calibri"/>
                          <a:cs typeface="Times New Roman"/>
                        </a:rPr>
                        <a:t>-</a:t>
                      </a:r>
                      <a:endParaRPr lang="en-GB" sz="1400" dirty="0">
                        <a:latin typeface="Swis721 Ex BT" pitchFamily="34" charset="0"/>
                        <a:ea typeface="Calibri"/>
                        <a:cs typeface="Times New Roman"/>
                      </a:endParaRPr>
                    </a:p>
                    <a:p>
                      <a:pPr marL="0" indent="0" algn="ctr">
                        <a:lnSpc>
                          <a:spcPct val="150000"/>
                        </a:lnSpc>
                        <a:spcAft>
                          <a:spcPts val="0"/>
                        </a:spcAft>
                      </a:pPr>
                      <a:r>
                        <a:rPr lang="en-US" sz="1400" dirty="0">
                          <a:latin typeface="Swis721 Ex BT" pitchFamily="34" charset="0"/>
                          <a:ea typeface="Calibri"/>
                          <a:cs typeface="Times New Roman"/>
                        </a:rPr>
                        <a:t>-</a:t>
                      </a:r>
                      <a:endParaRPr lang="en-GB" sz="1400" dirty="0">
                        <a:latin typeface="Swis721 Ex BT" pitchFamily="34" charset="0"/>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ctangle 1"/>
          <p:cNvSpPr>
            <a:spLocks noChangeArrowheads="1"/>
          </p:cNvSpPr>
          <p:nvPr/>
        </p:nvSpPr>
        <p:spPr bwMode="auto">
          <a:xfrm>
            <a:off x="457200" y="4172635"/>
            <a:ext cx="7391400" cy="323165"/>
          </a:xfrm>
          <a:custGeom>
            <a:avLst/>
            <a:gdLst>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0 w 4000528"/>
              <a:gd name="connsiteY4" fmla="*/ 0 h 415498"/>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127000 w 4000528"/>
              <a:gd name="connsiteY4" fmla="*/ 212748 h 415498"/>
              <a:gd name="connsiteX5" fmla="*/ 0 w 4000528"/>
              <a:gd name="connsiteY5" fmla="*/ 0 h 415498"/>
              <a:gd name="connsiteX0" fmla="*/ 0 w 4000528"/>
              <a:gd name="connsiteY0" fmla="*/ 0 h 415498"/>
              <a:gd name="connsiteX1" fmla="*/ 4000528 w 4000528"/>
              <a:gd name="connsiteY1" fmla="*/ 0 h 415498"/>
              <a:gd name="connsiteX2" fmla="*/ 3867148 w 4000528"/>
              <a:gd name="connsiteY2" fmla="*/ 200048 h 415498"/>
              <a:gd name="connsiteX3" fmla="*/ 4000528 w 4000528"/>
              <a:gd name="connsiteY3" fmla="*/ 415498 h 415498"/>
              <a:gd name="connsiteX4" fmla="*/ 0 w 4000528"/>
              <a:gd name="connsiteY4" fmla="*/ 415498 h 415498"/>
              <a:gd name="connsiteX5" fmla="*/ 127000 w 4000528"/>
              <a:gd name="connsiteY5" fmla="*/ 212748 h 415498"/>
              <a:gd name="connsiteX6" fmla="*/ 0 w 4000528"/>
              <a:gd name="connsiteY6" fmla="*/ 0 h 4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28" h="415498">
                <a:moveTo>
                  <a:pt x="0" y="0"/>
                </a:moveTo>
                <a:lnTo>
                  <a:pt x="4000528" y="0"/>
                </a:lnTo>
                <a:lnTo>
                  <a:pt x="3867148" y="200048"/>
                </a:lnTo>
                <a:lnTo>
                  <a:pt x="4000528" y="415498"/>
                </a:lnTo>
                <a:lnTo>
                  <a:pt x="0" y="415498"/>
                </a:lnTo>
                <a:lnTo>
                  <a:pt x="127000" y="212748"/>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base">
              <a:spcBef>
                <a:spcPct val="0"/>
              </a:spcBef>
              <a:spcAft>
                <a:spcPct val="0"/>
              </a:spcAft>
            </a:pPr>
            <a:r>
              <a:rPr kumimoji="0" lang="sv-SE"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Ukuran kristal dan fraksi anatase untuk TiO2-P25 dan TNTAs-25</a:t>
            </a:r>
          </a:p>
        </p:txBody>
      </p:sp>
      <p:sp>
        <p:nvSpPr>
          <p:cNvPr id="8" name="TextBox 7"/>
          <p:cNvSpPr txBox="1"/>
          <p:nvPr/>
        </p:nvSpPr>
        <p:spPr>
          <a:xfrm>
            <a:off x="1447800" y="3657600"/>
            <a:ext cx="5334000"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tx1"/>
                </a:solidFill>
              </a:rPr>
              <a:t>Gambar</a:t>
            </a:r>
            <a:r>
              <a:rPr lang="en-US" b="1" dirty="0">
                <a:solidFill>
                  <a:schemeClr val="tx1"/>
                </a:solidFill>
              </a:rPr>
              <a:t> </a:t>
            </a:r>
            <a:r>
              <a:rPr lang="en-US" b="1" dirty="0" err="1">
                <a:solidFill>
                  <a:schemeClr val="tx1"/>
                </a:solidFill>
              </a:rPr>
              <a:t>pola</a:t>
            </a:r>
            <a:r>
              <a:rPr lang="en-US" b="1" dirty="0">
                <a:solidFill>
                  <a:schemeClr val="tx1"/>
                </a:solidFill>
              </a:rPr>
              <a:t> XRD </a:t>
            </a:r>
            <a:r>
              <a:rPr lang="en-US" b="1" dirty="0" err="1">
                <a:solidFill>
                  <a:schemeClr val="tx1"/>
                </a:solidFill>
              </a:rPr>
              <a:t>untuk</a:t>
            </a:r>
            <a:r>
              <a:rPr lang="en-US" b="1" dirty="0">
                <a:solidFill>
                  <a:schemeClr val="tx1"/>
                </a:solidFill>
              </a:rPr>
              <a:t> </a:t>
            </a:r>
            <a:r>
              <a:rPr lang="en-US" b="1" dirty="0" err="1">
                <a:solidFill>
                  <a:schemeClr val="tx1"/>
                </a:solidFill>
              </a:rPr>
              <a:t>berbagai</a:t>
            </a:r>
            <a:r>
              <a:rPr lang="en-US" b="1" dirty="0">
                <a:solidFill>
                  <a:schemeClr val="tx1"/>
                </a:solidFill>
              </a:rPr>
              <a:t> </a:t>
            </a:r>
            <a:r>
              <a:rPr lang="en-US" b="1" dirty="0" err="1">
                <a:solidFill>
                  <a:schemeClr val="tx1"/>
                </a:solidFill>
              </a:rPr>
              <a:t>fotokatalisis</a:t>
            </a:r>
            <a:r>
              <a:rPr lang="en-US" b="1" dirty="0">
                <a:solidFill>
                  <a:schemeClr val="tx1"/>
                </a:solidFill>
              </a:rPr>
              <a:t> </a:t>
            </a:r>
          </a:p>
        </p:txBody>
      </p:sp>
      <p:pic>
        <p:nvPicPr>
          <p:cNvPr id="9" name="Picture 8"/>
          <p:cNvPicPr/>
          <p:nvPr/>
        </p:nvPicPr>
        <p:blipFill>
          <a:blip r:embed="rId2" cstate="print"/>
          <a:srcRect l="42721" t="22372" r="25745" b="12668"/>
          <a:stretch>
            <a:fillRect/>
          </a:stretch>
        </p:blipFill>
        <p:spPr bwMode="auto">
          <a:xfrm>
            <a:off x="381001" y="762001"/>
            <a:ext cx="5334000" cy="2743200"/>
          </a:xfrm>
          <a:prstGeom prst="rect">
            <a:avLst/>
          </a:prstGeom>
          <a:noFill/>
          <a:ln w="9525">
            <a:solidFill>
              <a:schemeClr val="tx1">
                <a:lumMod val="95000"/>
                <a:lumOff val="5000"/>
              </a:schemeClr>
            </a:solidFill>
            <a:miter lim="800000"/>
            <a:headEnd/>
            <a:tailEnd/>
          </a:ln>
        </p:spPr>
      </p:pic>
      <p:sp>
        <p:nvSpPr>
          <p:cNvPr id="10" name="TextBox 9"/>
          <p:cNvSpPr txBox="1"/>
          <p:nvPr/>
        </p:nvSpPr>
        <p:spPr>
          <a:xfrm>
            <a:off x="5943601" y="1066800"/>
            <a:ext cx="3200400" cy="2308324"/>
          </a:xfrm>
          <a:prstGeom prst="rect">
            <a:avLst/>
          </a:prstGeom>
          <a:noFill/>
        </p:spPr>
        <p:txBody>
          <a:bodyPr wrap="square" rtlCol="0">
            <a:spAutoFit/>
          </a:bodyPr>
          <a:lstStyle/>
          <a:p>
            <a:r>
              <a:rPr lang="en-US" dirty="0"/>
              <a:t>-A = 25,3 (101)</a:t>
            </a:r>
          </a:p>
          <a:p>
            <a:r>
              <a:rPr lang="en-US" dirty="0"/>
              <a:t>-</a:t>
            </a:r>
            <a:r>
              <a:rPr lang="en-US" dirty="0" err="1"/>
              <a:t>difraksi</a:t>
            </a:r>
            <a:r>
              <a:rPr lang="en-US" dirty="0"/>
              <a:t> C </a:t>
            </a:r>
            <a:r>
              <a:rPr lang="en-US" dirty="0" err="1"/>
              <a:t>dan</a:t>
            </a:r>
            <a:r>
              <a:rPr lang="en-US" dirty="0"/>
              <a:t> N </a:t>
            </a:r>
            <a:r>
              <a:rPr lang="en-US" dirty="0" err="1"/>
              <a:t>tidak</a:t>
            </a:r>
            <a:r>
              <a:rPr lang="en-US" dirty="0"/>
              <a:t> </a:t>
            </a:r>
            <a:r>
              <a:rPr lang="en-US" dirty="0" err="1"/>
              <a:t>terdeteksi</a:t>
            </a:r>
            <a:endParaRPr lang="en-US" dirty="0"/>
          </a:p>
          <a:p>
            <a:r>
              <a:rPr lang="en-US" dirty="0"/>
              <a:t>-</a:t>
            </a:r>
            <a:r>
              <a:rPr lang="en-US" dirty="0" err="1"/>
              <a:t>intensitas</a:t>
            </a:r>
            <a:r>
              <a:rPr lang="en-US" dirty="0"/>
              <a:t> peak </a:t>
            </a:r>
            <a:r>
              <a:rPr lang="en-US" dirty="0" err="1"/>
              <a:t>aneling</a:t>
            </a:r>
            <a:r>
              <a:rPr lang="en-US" dirty="0"/>
              <a:t> </a:t>
            </a:r>
            <a:r>
              <a:rPr lang="en-US" dirty="0" err="1"/>
              <a:t>udara</a:t>
            </a:r>
            <a:r>
              <a:rPr lang="en-US" dirty="0"/>
              <a:t> </a:t>
            </a:r>
            <a:r>
              <a:rPr lang="en-US" dirty="0" err="1"/>
              <a:t>lebih</a:t>
            </a:r>
            <a:r>
              <a:rPr lang="en-US" dirty="0"/>
              <a:t> </a:t>
            </a:r>
            <a:r>
              <a:rPr lang="en-US" dirty="0" err="1"/>
              <a:t>besar</a:t>
            </a:r>
            <a:r>
              <a:rPr lang="en-US" dirty="0"/>
              <a:t> </a:t>
            </a:r>
            <a:r>
              <a:rPr lang="en-US" dirty="0">
                <a:sym typeface="Wingdings" pitchFamily="2" charset="2"/>
              </a:rPr>
              <a:t></a:t>
            </a:r>
            <a:r>
              <a:rPr lang="en-US" dirty="0"/>
              <a:t>  </a:t>
            </a:r>
            <a:r>
              <a:rPr lang="en-US" dirty="0" err="1"/>
              <a:t>ukuran</a:t>
            </a:r>
            <a:r>
              <a:rPr lang="en-US" dirty="0"/>
              <a:t> </a:t>
            </a:r>
            <a:r>
              <a:rPr lang="en-US" dirty="0" err="1"/>
              <a:t>kristal</a:t>
            </a:r>
            <a:r>
              <a:rPr lang="en-US" dirty="0"/>
              <a:t> </a:t>
            </a:r>
            <a:r>
              <a:rPr lang="en-US" dirty="0" err="1"/>
              <a:t>lebih</a:t>
            </a:r>
            <a:r>
              <a:rPr lang="en-US" dirty="0"/>
              <a:t> </a:t>
            </a:r>
            <a:r>
              <a:rPr lang="en-US" dirty="0" err="1"/>
              <a:t>besar</a:t>
            </a:r>
            <a:r>
              <a:rPr lang="en-US" dirty="0"/>
              <a:t>.</a:t>
            </a:r>
          </a:p>
          <a:p>
            <a:r>
              <a:rPr lang="en-US" dirty="0"/>
              <a:t>-</a:t>
            </a:r>
            <a:r>
              <a:rPr lang="en-US" dirty="0" err="1"/>
              <a:t>pergeseran</a:t>
            </a:r>
            <a:r>
              <a:rPr lang="en-US" dirty="0"/>
              <a:t> </a:t>
            </a:r>
            <a:r>
              <a:rPr lang="en-US" dirty="0" err="1"/>
              <a:t>sudut</a:t>
            </a:r>
            <a:r>
              <a:rPr lang="en-US" dirty="0"/>
              <a:t> </a:t>
            </a:r>
            <a:r>
              <a:rPr lang="en-US" dirty="0" err="1"/>
              <a:t>difraksi</a:t>
            </a:r>
            <a:r>
              <a:rPr lang="en-US" dirty="0"/>
              <a:t> </a:t>
            </a:r>
            <a:r>
              <a:rPr lang="en-US" dirty="0">
                <a:sym typeface="Wingdings" pitchFamily="2" charset="2"/>
              </a:rPr>
              <a:t> </a:t>
            </a:r>
            <a:r>
              <a:rPr lang="en-US" dirty="0" err="1">
                <a:sym typeface="Wingdings" pitchFamily="2" charset="2"/>
              </a:rPr>
              <a:t>kisi-kisi</a:t>
            </a:r>
            <a:r>
              <a:rPr lang="en-US" dirty="0">
                <a:sym typeface="Wingdings" pitchFamily="2" charset="2"/>
              </a:rPr>
              <a:t> </a:t>
            </a:r>
            <a:r>
              <a:rPr lang="en-US" dirty="0" err="1">
                <a:sym typeface="Wingdings" pitchFamily="2" charset="2"/>
              </a:rPr>
              <a:t>telah</a:t>
            </a:r>
            <a:r>
              <a:rPr lang="en-US" dirty="0">
                <a:sym typeface="Wingdings" pitchFamily="2" charset="2"/>
              </a:rPr>
              <a:t> </a:t>
            </a:r>
            <a:r>
              <a:rPr lang="en-US" dirty="0" err="1">
                <a:sym typeface="Wingdings" pitchFamily="2" charset="2"/>
              </a:rPr>
              <a:t>berubah</a:t>
            </a:r>
            <a:r>
              <a:rPr lang="en-US" dirty="0">
                <a:sym typeface="Wingdings" pitchFamily="2" charset="2"/>
              </a:rPr>
              <a:t> </a:t>
            </a:r>
            <a:r>
              <a:rPr lang="en-US" dirty="0" err="1">
                <a:sym typeface="Wingdings" pitchFamily="2" charset="2"/>
              </a:rPr>
              <a:t>dengan</a:t>
            </a:r>
            <a:r>
              <a:rPr lang="en-US" dirty="0">
                <a:sym typeface="Wingdings" pitchFamily="2" charset="2"/>
              </a:rPr>
              <a:t> </a:t>
            </a:r>
            <a:r>
              <a:rPr lang="en-US" dirty="0" err="1">
                <a:sym typeface="Wingdings" pitchFamily="2" charset="2"/>
              </a:rPr>
              <a:t>adanya</a:t>
            </a:r>
            <a:r>
              <a:rPr lang="en-US" dirty="0">
                <a:sym typeface="Wingdings" pitchFamily="2" charset="2"/>
              </a:rPr>
              <a:t> </a:t>
            </a:r>
            <a:r>
              <a:rPr lang="en-US" dirty="0" err="1">
                <a:sym typeface="Wingdings" pitchFamily="2" charset="2"/>
              </a:rPr>
              <a:t>dopan</a:t>
            </a:r>
            <a:r>
              <a:rPr lang="en-US" dirty="0">
                <a:sym typeface="Wingdings" pitchFamily="2" charset="2"/>
              </a:rPr>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l="24744" t="45117" r="47254" b="6054"/>
          <a:stretch>
            <a:fillRect/>
          </a:stretch>
        </p:blipFill>
        <p:spPr bwMode="auto">
          <a:xfrm>
            <a:off x="785786" y="523836"/>
            <a:ext cx="3429024" cy="2571768"/>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2"/>
          <a:srcRect l="52672" t="45117" r="21449" b="6054"/>
          <a:stretch>
            <a:fillRect/>
          </a:stretch>
        </p:blipFill>
        <p:spPr bwMode="auto">
          <a:xfrm>
            <a:off x="4572000" y="523836"/>
            <a:ext cx="3500462" cy="2571768"/>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26628" name="Picture 4"/>
          <p:cNvPicPr>
            <a:picLocks noChangeAspect="1" noChangeArrowheads="1"/>
          </p:cNvPicPr>
          <p:nvPr/>
        </p:nvPicPr>
        <p:blipFill>
          <a:blip r:embed="rId3"/>
          <a:srcRect l="25293" t="36328" r="48352" b="15820"/>
          <a:stretch>
            <a:fillRect/>
          </a:stretch>
        </p:blipFill>
        <p:spPr bwMode="auto">
          <a:xfrm>
            <a:off x="785786" y="3238480"/>
            <a:ext cx="3429024" cy="28575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8" name="Picture 4"/>
          <p:cNvPicPr>
            <a:picLocks noChangeAspect="1" noChangeArrowheads="1"/>
          </p:cNvPicPr>
          <p:nvPr/>
        </p:nvPicPr>
        <p:blipFill>
          <a:blip r:embed="rId3"/>
          <a:srcRect l="51574" t="36328" r="21998" b="15820"/>
          <a:stretch>
            <a:fillRect/>
          </a:stretch>
        </p:blipFill>
        <p:spPr bwMode="auto">
          <a:xfrm>
            <a:off x="4572000" y="3238480"/>
            <a:ext cx="3500462" cy="28575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Rectangle 1"/>
          <p:cNvSpPr>
            <a:spLocks noChangeArrowheads="1"/>
          </p:cNvSpPr>
          <p:nvPr/>
        </p:nvSpPr>
        <p:spPr bwMode="auto">
          <a:xfrm>
            <a:off x="142844" y="6185892"/>
            <a:ext cx="8772556" cy="595908"/>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00" dirty="0"/>
              <a:t> </a:t>
            </a:r>
            <a:r>
              <a:rPr lang="en-US" sz="1600" dirty="0" err="1"/>
              <a:t>Grafik</a:t>
            </a:r>
            <a:r>
              <a:rPr lang="en-US" sz="1600" dirty="0"/>
              <a:t> </a:t>
            </a:r>
            <a:r>
              <a:rPr lang="en-US" sz="1600" dirty="0" err="1"/>
              <a:t>kerapatan</a:t>
            </a:r>
            <a:r>
              <a:rPr lang="en-US" sz="1600" dirty="0"/>
              <a:t> </a:t>
            </a:r>
            <a:r>
              <a:rPr lang="en-US" sz="1600" dirty="0" err="1"/>
              <a:t>arus</a:t>
            </a:r>
            <a:r>
              <a:rPr lang="en-US" sz="1600" dirty="0"/>
              <a:t> </a:t>
            </a:r>
            <a:r>
              <a:rPr lang="en-US" sz="1600" dirty="0" err="1"/>
              <a:t>terhadap</a:t>
            </a:r>
            <a:r>
              <a:rPr lang="en-US" sz="1600" dirty="0"/>
              <a:t> </a:t>
            </a:r>
            <a:r>
              <a:rPr lang="en-US" sz="1600" dirty="0" err="1"/>
              <a:t>potensial</a:t>
            </a:r>
            <a:r>
              <a:rPr lang="en-US" sz="1600" dirty="0"/>
              <a:t> </a:t>
            </a:r>
            <a:r>
              <a:rPr lang="en-US" sz="1600" dirty="0" err="1"/>
              <a:t>dari</a:t>
            </a:r>
            <a:r>
              <a:rPr lang="en-US" sz="1600" dirty="0"/>
              <a:t> </a:t>
            </a:r>
            <a:r>
              <a:rPr lang="en-US" sz="1600" dirty="0" err="1"/>
              <a:t>katalis</a:t>
            </a:r>
            <a:r>
              <a:rPr lang="en-US" sz="1600" dirty="0"/>
              <a:t> </a:t>
            </a:r>
            <a:endParaRPr lang="id-ID" sz="1600" dirty="0"/>
          </a:p>
          <a:p>
            <a:pPr algn="ctr"/>
            <a:r>
              <a:rPr lang="en-US" sz="1600" dirty="0"/>
              <a:t>(</a:t>
            </a:r>
            <a:r>
              <a:rPr lang="en-US" sz="1600" dirty="0" err="1"/>
              <a:t>i</a:t>
            </a:r>
            <a:r>
              <a:rPr lang="en-US" sz="1600" dirty="0"/>
              <a:t>). H</a:t>
            </a:r>
            <a:r>
              <a:rPr lang="en-US" sz="1600" baseline="-25000" dirty="0"/>
              <a:t>2</a:t>
            </a:r>
            <a:r>
              <a:rPr lang="en-US" sz="1600" dirty="0"/>
              <a:t>-TNTAs-10, (ii). H</a:t>
            </a:r>
            <a:r>
              <a:rPr lang="en-US" sz="1600" baseline="-25000" dirty="0"/>
              <a:t>2</a:t>
            </a:r>
            <a:r>
              <a:rPr lang="en-US" sz="1600" dirty="0"/>
              <a:t>-TNTA-25, (iii) U-TNTAs-10 </a:t>
            </a:r>
            <a:r>
              <a:rPr lang="en-US" sz="1600" dirty="0" err="1"/>
              <a:t>dan</a:t>
            </a:r>
            <a:r>
              <a:rPr lang="en-US" sz="1600" dirty="0"/>
              <a:t>  (iv) U-TNTAs-25</a:t>
            </a:r>
            <a:endParaRPr lang="en-GB" sz="1600" dirty="0"/>
          </a:p>
        </p:txBody>
      </p:sp>
      <p:sp>
        <p:nvSpPr>
          <p:cNvPr id="7" name="TextBox 6"/>
          <p:cNvSpPr txBox="1"/>
          <p:nvPr/>
        </p:nvSpPr>
        <p:spPr>
          <a:xfrm>
            <a:off x="228600" y="57090"/>
            <a:ext cx="3429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00B050"/>
                </a:solidFill>
              </a:rPr>
              <a:t>E. </a:t>
            </a:r>
            <a:r>
              <a:rPr lang="en-US" sz="2000" b="1" dirty="0" err="1">
                <a:solidFill>
                  <a:srgbClr val="00B050"/>
                </a:solidFill>
              </a:rPr>
              <a:t>Kerapatan</a:t>
            </a:r>
            <a:r>
              <a:rPr lang="en-US" sz="2000" b="1" dirty="0">
                <a:solidFill>
                  <a:srgbClr val="00B050"/>
                </a:solidFill>
              </a:rPr>
              <a:t> </a:t>
            </a:r>
            <a:r>
              <a:rPr lang="en-US" sz="2000" b="1" dirty="0" err="1">
                <a:solidFill>
                  <a:srgbClr val="00B050"/>
                </a:solidFill>
              </a:rPr>
              <a:t>Arus</a:t>
            </a:r>
            <a:r>
              <a:rPr lang="en-US" sz="2000" b="1" dirty="0">
                <a:solidFill>
                  <a:srgbClr val="00B050"/>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2191379" y="2408663"/>
            <a:ext cx="4742821" cy="2010937"/>
          </a:xfrm>
          <a:prstGeom prst="rect">
            <a:avLst/>
          </a:prstGeom>
          <a:noFill/>
          <a:ln w="9525">
            <a:noFill/>
            <a:miter lim="800000"/>
            <a:headEnd/>
            <a:tailEnd/>
          </a:ln>
        </p:spPr>
      </p:pic>
      <p:sp>
        <p:nvSpPr>
          <p:cNvPr id="182275" name="Rectangle 3"/>
          <p:cNvSpPr>
            <a:spLocks noChangeArrowheads="1"/>
          </p:cNvSpPr>
          <p:nvPr/>
        </p:nvSpPr>
        <p:spPr bwMode="auto">
          <a:xfrm>
            <a:off x="228600" y="4724400"/>
            <a:ext cx="8686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Lst>
            </a:pPr>
            <a:r>
              <a:rPr kumimoji="0" lang="en-US" sz="24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a:t>
            </a:r>
            <a:r>
              <a:rPr kumimoji="0" lang="en-US" sz="2400" i="0" u="none" strike="noStrike" cap="none" normalizeH="0" baseline="0" dirty="0" err="1" bmk="">
                <a:ln>
                  <a:noFill/>
                </a:ln>
                <a:solidFill>
                  <a:schemeClr val="tx1"/>
                </a:solidFill>
                <a:effectLst/>
                <a:latin typeface="Times New Roman" pitchFamily="18" charset="0"/>
                <a:ea typeface="Calibri" pitchFamily="34" charset="0"/>
                <a:cs typeface="Times New Roman" pitchFamily="18" charset="0"/>
              </a:rPr>
              <a:t>ambar</a:t>
            </a:r>
            <a:r>
              <a:rPr kumimoji="0" lang="en-US" sz="240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alat</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potensiostat</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(a) TNTAs, (b) Ag/</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AgCl</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(c)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kawat</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Pt, (d)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larutan</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elektrolit</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(e)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sumber</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lampu</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dan</a:t>
            </a:r>
            <a:r>
              <a:rPr kumimoji="0" lang="en-US" sz="2400" b="0" i="0" u="none" strike="noStrike" cap="none" normalizeH="0" baseline="0" dirty="0" bmk="_Toc421118154">
                <a:ln>
                  <a:noFill/>
                </a:ln>
                <a:solidFill>
                  <a:schemeClr val="tx1"/>
                </a:solidFill>
                <a:effectLst/>
                <a:latin typeface="Times New Roman" pitchFamily="18" charset="0"/>
                <a:ea typeface="Calibri" pitchFamily="34" charset="0"/>
                <a:cs typeface="Times New Roman" pitchFamily="18" charset="0"/>
              </a:rPr>
              <a:t> (f) </a:t>
            </a:r>
            <a:r>
              <a:rPr kumimoji="0" lang="en-US" sz="2400" b="0" i="0" u="none" strike="noStrike" cap="none" normalizeH="0" baseline="0" dirty="0" err="1" bmk="_Toc421118154">
                <a:ln>
                  <a:noFill/>
                </a:ln>
                <a:solidFill>
                  <a:schemeClr val="tx1"/>
                </a:solidFill>
                <a:effectLst/>
                <a:latin typeface="Times New Roman" pitchFamily="18" charset="0"/>
                <a:ea typeface="Calibri" pitchFamily="34" charset="0"/>
                <a:cs typeface="Times New Roman" pitchFamily="18" charset="0"/>
              </a:rPr>
              <a:t>potensiostat</a:t>
            </a:r>
            <a:endParaRPr kumimoji="0" lang="en-US" sz="4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63857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8" name="Object 6"/>
          <p:cNvGraphicFramePr>
            <a:graphicFrameLocks noChangeAspect="1"/>
          </p:cNvGraphicFramePr>
          <p:nvPr/>
        </p:nvGraphicFramePr>
        <p:xfrm>
          <a:off x="914400" y="4114800"/>
          <a:ext cx="6857999" cy="3095626"/>
        </p:xfrm>
        <a:graphic>
          <a:graphicData uri="http://schemas.openxmlformats.org/presentationml/2006/ole">
            <mc:AlternateContent xmlns:mc="http://schemas.openxmlformats.org/markup-compatibility/2006">
              <mc:Choice xmlns:v="urn:schemas-microsoft-com:vml" Requires="v">
                <p:oleObj spid="_x0000_s122921" name="Document" r:id="rId3" imgW="5413608" imgH="1924458" progId="Word.Document.12">
                  <p:embed/>
                </p:oleObj>
              </mc:Choice>
              <mc:Fallback>
                <p:oleObj name="Document" r:id="rId3" imgW="5413608" imgH="192445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6857999" cy="309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
          <p:cNvSpPr>
            <a:spLocks noChangeArrowheads="1"/>
          </p:cNvSpPr>
          <p:nvPr/>
        </p:nvSpPr>
        <p:spPr bwMode="auto">
          <a:xfrm>
            <a:off x="76200" y="3200400"/>
            <a:ext cx="6477000" cy="877163"/>
          </a:xfrm>
          <a:custGeom>
            <a:avLst/>
            <a:gdLst>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0 w 4000528"/>
              <a:gd name="connsiteY4" fmla="*/ 0 h 415498"/>
              <a:gd name="connsiteX0" fmla="*/ 0 w 4000528"/>
              <a:gd name="connsiteY0" fmla="*/ 0 h 415498"/>
              <a:gd name="connsiteX1" fmla="*/ 4000528 w 4000528"/>
              <a:gd name="connsiteY1" fmla="*/ 0 h 415498"/>
              <a:gd name="connsiteX2" fmla="*/ 4000528 w 4000528"/>
              <a:gd name="connsiteY2" fmla="*/ 415498 h 415498"/>
              <a:gd name="connsiteX3" fmla="*/ 0 w 4000528"/>
              <a:gd name="connsiteY3" fmla="*/ 415498 h 415498"/>
              <a:gd name="connsiteX4" fmla="*/ 127000 w 4000528"/>
              <a:gd name="connsiteY4" fmla="*/ 212748 h 415498"/>
              <a:gd name="connsiteX5" fmla="*/ 0 w 4000528"/>
              <a:gd name="connsiteY5" fmla="*/ 0 h 415498"/>
              <a:gd name="connsiteX0" fmla="*/ 0 w 4000528"/>
              <a:gd name="connsiteY0" fmla="*/ 0 h 415498"/>
              <a:gd name="connsiteX1" fmla="*/ 4000528 w 4000528"/>
              <a:gd name="connsiteY1" fmla="*/ 0 h 415498"/>
              <a:gd name="connsiteX2" fmla="*/ 3867148 w 4000528"/>
              <a:gd name="connsiteY2" fmla="*/ 200048 h 415498"/>
              <a:gd name="connsiteX3" fmla="*/ 4000528 w 4000528"/>
              <a:gd name="connsiteY3" fmla="*/ 415498 h 415498"/>
              <a:gd name="connsiteX4" fmla="*/ 0 w 4000528"/>
              <a:gd name="connsiteY4" fmla="*/ 415498 h 415498"/>
              <a:gd name="connsiteX5" fmla="*/ 127000 w 4000528"/>
              <a:gd name="connsiteY5" fmla="*/ 212748 h 415498"/>
              <a:gd name="connsiteX6" fmla="*/ 0 w 4000528"/>
              <a:gd name="connsiteY6" fmla="*/ 0 h 4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28" h="415498">
                <a:moveTo>
                  <a:pt x="0" y="0"/>
                </a:moveTo>
                <a:lnTo>
                  <a:pt x="4000528" y="0"/>
                </a:lnTo>
                <a:lnTo>
                  <a:pt x="3867148" y="200048"/>
                </a:lnTo>
                <a:lnTo>
                  <a:pt x="4000528" y="415498"/>
                </a:lnTo>
                <a:lnTo>
                  <a:pt x="0" y="415498"/>
                </a:lnTo>
                <a:lnTo>
                  <a:pt x="127000" y="212748"/>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228528" tIns="45720" rIns="91440" bIns="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base">
              <a:spcBef>
                <a:spcPct val="0"/>
              </a:spcBef>
              <a:spcAft>
                <a:spcPct val="0"/>
              </a:spcAft>
            </a:pPr>
            <a:r>
              <a:rPr lang="sv-SE" b="1"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rPr>
              <a:t>Kerapatan arus yang dihasilkan oleh berbagai fotokatalis pada potensial pada 1 V (terhadap Ag/AgCl) hubungannya dengan energi band gap</a:t>
            </a:r>
            <a:endParaRPr kumimoji="0" lang="sv-SE" b="1" i="0" u="none" strike="noStrike" normalizeH="0" baseline="0" dirty="0">
              <a:ln>
                <a:solidFill>
                  <a:schemeClr val="tx1">
                    <a:lumMod val="95000"/>
                    <a:lumOff val="5000"/>
                  </a:schemeClr>
                </a:solidFill>
              </a:ln>
              <a:solidFill>
                <a:schemeClr val="tx1">
                  <a:lumMod val="95000"/>
                  <a:lumOff val="5000"/>
                </a:schemeClr>
              </a:solidFill>
              <a:latin typeface="Adobe Garamond Pro" pitchFamily="18" charset="0"/>
              <a:ea typeface="Calibri" pitchFamily="34" charset="0"/>
              <a:cs typeface="Times New Roman" pitchFamily="18" charset="0"/>
            </a:endParaRPr>
          </a:p>
        </p:txBody>
      </p:sp>
      <p:graphicFrame>
        <p:nvGraphicFramePr>
          <p:cNvPr id="4" name="Chart 3"/>
          <p:cNvGraphicFramePr/>
          <p:nvPr/>
        </p:nvGraphicFramePr>
        <p:xfrm>
          <a:off x="228600" y="381000"/>
          <a:ext cx="3810000" cy="25146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6477000" y="228600"/>
            <a:ext cx="2666999" cy="3508653"/>
          </a:xfrm>
          <a:prstGeom prst="rect">
            <a:avLst/>
          </a:prstGeom>
          <a:noFill/>
        </p:spPr>
        <p:txBody>
          <a:bodyPr wrap="square" rtlCol="0">
            <a:spAutoFit/>
          </a:bodyPr>
          <a:lstStyle/>
          <a:p>
            <a:pPr>
              <a:buFontTx/>
              <a:buChar char="-"/>
            </a:pPr>
            <a:r>
              <a:rPr lang="en-US" dirty="0" err="1">
                <a:sym typeface="Wingdings" pitchFamily="2" charset="2"/>
              </a:rPr>
              <a:t>Kerapatan</a:t>
            </a:r>
            <a:r>
              <a:rPr lang="en-US" dirty="0">
                <a:sym typeface="Wingdings" pitchFamily="2" charset="2"/>
              </a:rPr>
              <a:t> </a:t>
            </a:r>
            <a:r>
              <a:rPr lang="en-US" dirty="0" err="1">
                <a:sym typeface="Wingdings" pitchFamily="2" charset="2"/>
              </a:rPr>
              <a:t>arus</a:t>
            </a:r>
            <a:r>
              <a:rPr lang="en-US" dirty="0">
                <a:sym typeface="Wingdings" pitchFamily="2" charset="2"/>
              </a:rPr>
              <a:t> </a:t>
            </a:r>
            <a:r>
              <a:rPr lang="en-US" dirty="0" err="1">
                <a:sym typeface="Wingdings" pitchFamily="2" charset="2"/>
              </a:rPr>
              <a:t>teringgi</a:t>
            </a:r>
            <a:r>
              <a:rPr lang="en-US" dirty="0">
                <a:sym typeface="Wingdings" pitchFamily="2" charset="2"/>
              </a:rPr>
              <a:t>  </a:t>
            </a:r>
            <a:r>
              <a:rPr lang="en-US" sz="2400" b="1" dirty="0">
                <a:solidFill>
                  <a:srgbClr val="00B050"/>
                </a:solidFill>
              </a:rPr>
              <a:t>H</a:t>
            </a:r>
            <a:r>
              <a:rPr lang="en-US" sz="2400" b="1" baseline="-25000" dirty="0">
                <a:solidFill>
                  <a:srgbClr val="00B050"/>
                </a:solidFill>
              </a:rPr>
              <a:t>2</a:t>
            </a:r>
            <a:r>
              <a:rPr lang="en-US" sz="2400" b="1" dirty="0">
                <a:solidFill>
                  <a:srgbClr val="00B050"/>
                </a:solidFill>
              </a:rPr>
              <a:t>-TNTAs-25</a:t>
            </a:r>
            <a:r>
              <a:rPr lang="en-US" dirty="0"/>
              <a:t> </a:t>
            </a:r>
            <a:r>
              <a:rPr lang="en-US" dirty="0" err="1"/>
              <a:t>karena</a:t>
            </a:r>
            <a:endParaRPr lang="en-US" dirty="0"/>
          </a:p>
          <a:p>
            <a:pPr>
              <a:buFontTx/>
              <a:buChar char="-"/>
            </a:pPr>
            <a:r>
              <a:rPr lang="en-US" dirty="0"/>
              <a:t> </a:t>
            </a:r>
            <a:r>
              <a:rPr lang="en-US" dirty="0" err="1"/>
              <a:t>Tubenya</a:t>
            </a:r>
            <a:r>
              <a:rPr lang="en-US" dirty="0"/>
              <a:t>  </a:t>
            </a:r>
            <a:r>
              <a:rPr lang="en-US" dirty="0" err="1"/>
              <a:t>panjang</a:t>
            </a:r>
            <a:endParaRPr lang="en-US" dirty="0"/>
          </a:p>
          <a:p>
            <a:pPr>
              <a:buFontTx/>
              <a:buChar char="-"/>
            </a:pPr>
            <a:r>
              <a:rPr lang="en-US" dirty="0" err="1"/>
              <a:t>Sedikit</a:t>
            </a:r>
            <a:r>
              <a:rPr lang="en-US" dirty="0"/>
              <a:t> </a:t>
            </a:r>
            <a:r>
              <a:rPr lang="en-US" dirty="0" err="1"/>
              <a:t>terjadi</a:t>
            </a:r>
            <a:r>
              <a:rPr lang="en-US" dirty="0"/>
              <a:t> </a:t>
            </a:r>
            <a:r>
              <a:rPr lang="en-US" dirty="0" err="1"/>
              <a:t>rekombinasi</a:t>
            </a:r>
            <a:endParaRPr lang="en-US" dirty="0"/>
          </a:p>
          <a:p>
            <a:pPr>
              <a:buFontTx/>
              <a:buChar char="-"/>
            </a:pPr>
            <a:r>
              <a:rPr lang="en-US" dirty="0" err="1"/>
              <a:t>Tebal</a:t>
            </a:r>
            <a:r>
              <a:rPr lang="en-US" dirty="0"/>
              <a:t> </a:t>
            </a:r>
            <a:r>
              <a:rPr lang="en-US" i="1" dirty="0"/>
              <a:t>tube</a:t>
            </a:r>
            <a:r>
              <a:rPr lang="en-US" dirty="0"/>
              <a:t> </a:t>
            </a:r>
            <a:r>
              <a:rPr lang="en-US" dirty="0" err="1"/>
              <a:t>mendekati</a:t>
            </a:r>
            <a:r>
              <a:rPr lang="en-US" dirty="0"/>
              <a:t> </a:t>
            </a:r>
            <a:r>
              <a:rPr lang="en-US" i="1" dirty="0"/>
              <a:t>space charge layer  </a:t>
            </a:r>
          </a:p>
          <a:p>
            <a:pPr>
              <a:buFontTx/>
              <a:buChar char="-"/>
            </a:pPr>
            <a:r>
              <a:rPr lang="en-US" dirty="0"/>
              <a:t>100 % </a:t>
            </a:r>
            <a:r>
              <a:rPr lang="en-US" dirty="0" err="1"/>
              <a:t>anatase</a:t>
            </a:r>
            <a:r>
              <a:rPr lang="en-US" dirty="0"/>
              <a:t>, 22 nm</a:t>
            </a:r>
          </a:p>
          <a:p>
            <a:pPr>
              <a:buFontTx/>
              <a:buChar char="-"/>
            </a:pPr>
            <a:r>
              <a:rPr lang="en-US" i="1" dirty="0" err="1"/>
              <a:t>Anealing</a:t>
            </a:r>
            <a:r>
              <a:rPr lang="en-US" i="1" dirty="0"/>
              <a:t> </a:t>
            </a:r>
            <a:r>
              <a:rPr lang="en-US" dirty="0" err="1"/>
              <a:t>dengan</a:t>
            </a:r>
            <a:r>
              <a:rPr lang="en-US" dirty="0"/>
              <a:t> H2 -&gt; 2,7 </a:t>
            </a:r>
            <a:r>
              <a:rPr lang="en-US" dirty="0" err="1"/>
              <a:t>eV</a:t>
            </a:r>
            <a:endParaRPr lang="en-US" dirty="0"/>
          </a:p>
          <a:p>
            <a:pPr>
              <a:buFontTx/>
              <a:buChar char="-"/>
            </a:pPr>
            <a:endParaRPr lang="en-US" dirty="0"/>
          </a:p>
        </p:txBody>
      </p:sp>
      <p:pic>
        <p:nvPicPr>
          <p:cNvPr id="6" name="Picture 2"/>
          <p:cNvPicPr>
            <a:picLocks noChangeAspect="1" noChangeArrowheads="1"/>
          </p:cNvPicPr>
          <p:nvPr/>
        </p:nvPicPr>
        <p:blipFill>
          <a:blip r:embed="rId6"/>
          <a:srcRect/>
          <a:stretch>
            <a:fillRect/>
          </a:stretch>
        </p:blipFill>
        <p:spPr bwMode="auto">
          <a:xfrm>
            <a:off x="4343400" y="381000"/>
            <a:ext cx="1981200" cy="2476500"/>
          </a:xfrm>
          <a:prstGeom prst="rect">
            <a:avLst/>
          </a:prstGeom>
          <a:noFill/>
          <a:ln w="9525">
            <a:noFill/>
            <a:miter lim="800000"/>
            <a:headEnd/>
            <a:tailEnd/>
          </a:ln>
          <a:effectLst/>
        </p:spPr>
      </p:pic>
      <p:sp>
        <p:nvSpPr>
          <p:cNvPr id="7" name="TextBox 6"/>
          <p:cNvSpPr txBox="1"/>
          <p:nvPr/>
        </p:nvSpPr>
        <p:spPr>
          <a:xfrm>
            <a:off x="4191000" y="2590800"/>
            <a:ext cx="2514600" cy="646331"/>
          </a:xfrm>
          <a:prstGeom prst="rect">
            <a:avLst/>
          </a:prstGeom>
          <a:noFill/>
        </p:spPr>
        <p:txBody>
          <a:bodyPr wrap="square" rtlCol="0">
            <a:spAutoFit/>
          </a:bodyPr>
          <a:lstStyle/>
          <a:p>
            <a:r>
              <a:rPr lang="en-US" b="1" dirty="0" err="1"/>
              <a:t>Alat</a:t>
            </a:r>
            <a:r>
              <a:rPr lang="en-US" b="1" dirty="0"/>
              <a:t> </a:t>
            </a:r>
            <a:r>
              <a:rPr lang="en-US" b="1" dirty="0" err="1"/>
              <a:t>uji</a:t>
            </a:r>
            <a:r>
              <a:rPr lang="en-US" b="1" dirty="0"/>
              <a:t> </a:t>
            </a:r>
            <a:r>
              <a:rPr lang="en-US" b="1" dirty="0" err="1"/>
              <a:t>kerapatan</a:t>
            </a:r>
            <a:r>
              <a:rPr lang="en-US" b="1" dirty="0"/>
              <a:t> </a:t>
            </a:r>
            <a:r>
              <a:rPr lang="en-US" b="1" dirty="0" err="1"/>
              <a:t>arus</a:t>
            </a:r>
            <a:endParaRPr lang="en-US" b="1" dirty="0"/>
          </a:p>
        </p:txBody>
      </p:sp>
      <p:pic>
        <p:nvPicPr>
          <p:cNvPr id="122883" name="Picture 3"/>
          <p:cNvPicPr>
            <a:picLocks noChangeAspect="1" noChangeArrowheads="1"/>
          </p:cNvPicPr>
          <p:nvPr/>
        </p:nvPicPr>
        <p:blipFill>
          <a:blip r:embed="rId7"/>
          <a:srcRect/>
          <a:stretch>
            <a:fillRect/>
          </a:stretch>
        </p:blipFill>
        <p:spPr bwMode="auto">
          <a:xfrm>
            <a:off x="7391400" y="3200400"/>
            <a:ext cx="1285875" cy="1219200"/>
          </a:xfrm>
          <a:prstGeom prst="rect">
            <a:avLst/>
          </a:prstGeom>
          <a:noFill/>
          <a:ln w="9525">
            <a:noFill/>
            <a:miter lim="800000"/>
            <a:headEnd/>
            <a:tailEnd/>
          </a:ln>
          <a:effectLst/>
        </p:spPr>
      </p:pic>
      <p:pic>
        <p:nvPicPr>
          <p:cNvPr id="122885" name="Picture 5"/>
          <p:cNvPicPr>
            <a:picLocks noChangeAspect="1" noChangeArrowheads="1"/>
          </p:cNvPicPr>
          <p:nvPr/>
        </p:nvPicPr>
        <p:blipFill>
          <a:blip r:embed="rId8"/>
          <a:srcRect/>
          <a:stretch>
            <a:fillRect/>
          </a:stretch>
        </p:blipFill>
        <p:spPr bwMode="auto">
          <a:xfrm>
            <a:off x="6981825" y="4495800"/>
            <a:ext cx="2162175" cy="19526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Bentuk</a:t>
            </a:r>
            <a:r>
              <a:rPr lang="en-US" dirty="0"/>
              <a:t> TiO2 : </a:t>
            </a:r>
            <a:r>
              <a:rPr lang="en-US" dirty="0" err="1"/>
              <a:t>Serbuk</a:t>
            </a:r>
            <a:r>
              <a:rPr lang="en-US" dirty="0"/>
              <a:t>, Film </a:t>
            </a:r>
            <a:br>
              <a:rPr lang="en-US" dirty="0"/>
            </a:br>
            <a:endParaRPr lang="en-US" dirty="0"/>
          </a:p>
        </p:txBody>
      </p:sp>
      <p:sp>
        <p:nvSpPr>
          <p:cNvPr id="3" name="Content Placeholder 2"/>
          <p:cNvSpPr>
            <a:spLocks noGrp="1"/>
          </p:cNvSpPr>
          <p:nvPr>
            <p:ph idx="1"/>
          </p:nvPr>
        </p:nvSpPr>
        <p:spPr>
          <a:xfrm>
            <a:off x="457200" y="1275588"/>
            <a:ext cx="8534400" cy="4389120"/>
          </a:xfrm>
        </p:spPr>
        <p:txBody>
          <a:bodyPr>
            <a:normAutofit fontScale="70000" lnSpcReduction="20000"/>
          </a:bodyPr>
          <a:lstStyle/>
          <a:p>
            <a:r>
              <a:rPr lang="en-US" b="1" dirty="0" err="1">
                <a:solidFill>
                  <a:srgbClr val="0606EA"/>
                </a:solidFill>
              </a:rPr>
              <a:t>Serbuk</a:t>
            </a:r>
            <a:r>
              <a:rPr lang="en-US" dirty="0"/>
              <a:t> : </a:t>
            </a:r>
            <a:r>
              <a:rPr lang="en-US" dirty="0" err="1"/>
              <a:t>Nanopartikel</a:t>
            </a:r>
            <a:r>
              <a:rPr lang="en-US" dirty="0"/>
              <a:t> </a:t>
            </a:r>
            <a:r>
              <a:rPr lang="en-US" dirty="0" err="1"/>
              <a:t>dan</a:t>
            </a:r>
            <a:r>
              <a:rPr lang="en-US" dirty="0"/>
              <a:t> Nanotube (arrays </a:t>
            </a:r>
            <a:r>
              <a:rPr lang="en-US" dirty="0" err="1"/>
              <a:t>dan</a:t>
            </a:r>
            <a:r>
              <a:rPr lang="en-US" dirty="0"/>
              <a:t> non Arrays):  </a:t>
            </a:r>
            <a:r>
              <a:rPr lang="en-US" dirty="0" err="1"/>
              <a:t>dalam</a:t>
            </a:r>
            <a:r>
              <a:rPr lang="en-US" dirty="0"/>
              <a:t> </a:t>
            </a:r>
            <a:r>
              <a:rPr lang="en-US" dirty="0" err="1"/>
              <a:t>bentuk</a:t>
            </a:r>
            <a:r>
              <a:rPr lang="en-US" dirty="0"/>
              <a:t> </a:t>
            </a:r>
            <a:r>
              <a:rPr lang="en-US" dirty="0" err="1"/>
              <a:t>suspensi</a:t>
            </a:r>
            <a:endParaRPr lang="en-US" dirty="0"/>
          </a:p>
          <a:p>
            <a:r>
              <a:rPr lang="id-ID" dirty="0"/>
              <a:t>Nanopartikel merupakan partikel yang mempunyai ukuran&lt; 100 nm (1 nm = 10 </a:t>
            </a:r>
            <a:r>
              <a:rPr lang="id-ID" baseline="30000" dirty="0"/>
              <a:t>-9 </a:t>
            </a:r>
            <a:r>
              <a:rPr lang="id-ID" dirty="0"/>
              <a:t>m).</a:t>
            </a:r>
            <a:endParaRPr lang="en-US" dirty="0"/>
          </a:p>
          <a:p>
            <a:r>
              <a:rPr lang="en-US" b="1" dirty="0">
                <a:solidFill>
                  <a:srgbClr val="0606EA"/>
                </a:solidFill>
              </a:rPr>
              <a:t>Film</a:t>
            </a:r>
            <a:r>
              <a:rPr lang="en-US" dirty="0">
                <a:solidFill>
                  <a:srgbClr val="FF0000"/>
                </a:solidFill>
              </a:rPr>
              <a:t> :</a:t>
            </a:r>
            <a:r>
              <a:rPr lang="en-US" dirty="0"/>
              <a:t> </a:t>
            </a:r>
            <a:r>
              <a:rPr lang="en-US" dirty="0" err="1"/>
              <a:t>Nanopartikel</a:t>
            </a:r>
            <a:r>
              <a:rPr lang="en-US" dirty="0"/>
              <a:t> </a:t>
            </a:r>
            <a:r>
              <a:rPr lang="en-US" dirty="0" err="1"/>
              <a:t>dan</a:t>
            </a:r>
            <a:r>
              <a:rPr lang="en-US" dirty="0"/>
              <a:t> Nanotube (arrays </a:t>
            </a:r>
            <a:r>
              <a:rPr lang="en-US" dirty="0" err="1"/>
              <a:t>dan</a:t>
            </a:r>
            <a:r>
              <a:rPr lang="en-US" dirty="0"/>
              <a:t> non Arrays) </a:t>
            </a:r>
          </a:p>
          <a:p>
            <a:pPr marL="0" indent="0">
              <a:buNone/>
            </a:pPr>
            <a:r>
              <a:rPr lang="id-ID" b="1" dirty="0">
                <a:solidFill>
                  <a:srgbClr val="0606EA"/>
                </a:solidFill>
              </a:rPr>
              <a:t>Kelebihan partikel yang berdimensi nano</a:t>
            </a:r>
            <a:r>
              <a:rPr lang="en-US" b="1" dirty="0">
                <a:solidFill>
                  <a:srgbClr val="0606EA"/>
                </a:solidFill>
              </a:rPr>
              <a:t>:</a:t>
            </a:r>
          </a:p>
          <a:p>
            <a:pPr>
              <a:buFont typeface="Wingdings" panose="05000000000000000000" pitchFamily="2" charset="2"/>
              <a:buChar char="Ø"/>
            </a:pPr>
            <a:r>
              <a:rPr lang="id-ID" dirty="0"/>
              <a:t>mempunyai luas permukaan interaksi  tinggi dan semakin banyak partikel yang berinteraksi, ikatannya menjadi makin kuat sehingga menyebabkan sifat mekaniknya</a:t>
            </a:r>
            <a:r>
              <a:rPr lang="en-US" dirty="0"/>
              <a:t> </a:t>
            </a:r>
            <a:r>
              <a:rPr lang="en-US" dirty="0" err="1"/>
              <a:t>ber</a:t>
            </a:r>
            <a:r>
              <a:rPr lang="en-US" dirty="0"/>
              <a:t> +</a:t>
            </a:r>
          </a:p>
          <a:p>
            <a:pPr>
              <a:buFont typeface="Wingdings" panose="05000000000000000000" pitchFamily="2" charset="2"/>
              <a:buChar char="Ø"/>
            </a:pPr>
            <a:r>
              <a:rPr lang="en-US" dirty="0" err="1"/>
              <a:t>Mempunyai</a:t>
            </a:r>
            <a:r>
              <a:rPr lang="en-US" dirty="0"/>
              <a:t> </a:t>
            </a:r>
            <a:r>
              <a:rPr lang="id-ID" dirty="0"/>
              <a:t>luas permukaan spesifik yang besar sehingga</a:t>
            </a:r>
            <a:r>
              <a:rPr lang="en-US" dirty="0"/>
              <a:t> </a:t>
            </a:r>
            <a:r>
              <a:rPr lang="id-ID" dirty="0"/>
              <a:t>banyak </a:t>
            </a:r>
            <a:r>
              <a:rPr lang="en-US" dirty="0" err="1"/>
              <a:t>reaksi</a:t>
            </a:r>
            <a:r>
              <a:rPr lang="en-US" dirty="0"/>
              <a:t> yang </a:t>
            </a:r>
            <a:r>
              <a:rPr lang="en-US" dirty="0" err="1"/>
              <a:t>terjadi</a:t>
            </a:r>
            <a:r>
              <a:rPr lang="en-US" dirty="0"/>
              <a:t> </a:t>
            </a:r>
          </a:p>
          <a:p>
            <a:pPr>
              <a:buFont typeface="Wingdings" panose="05000000000000000000" pitchFamily="2" charset="2"/>
              <a:buChar char="Ø"/>
            </a:pPr>
            <a:r>
              <a:rPr lang="id-ID" dirty="0"/>
              <a:t>lebih fleksibel dalam aplikasinya serta mudah dalam preparasinya. </a:t>
            </a:r>
            <a:endParaRPr lang="en-US" dirty="0"/>
          </a:p>
          <a:p>
            <a:pPr>
              <a:buFont typeface="Wingdings" panose="05000000000000000000" pitchFamily="2" charset="2"/>
              <a:buChar char="Ø"/>
            </a:pPr>
            <a:r>
              <a:rPr lang="id-ID" dirty="0"/>
              <a:t>Namun morfologi </a:t>
            </a:r>
            <a:r>
              <a:rPr lang="id-ID" b="1" dirty="0">
                <a:solidFill>
                  <a:srgbClr val="0606EA"/>
                </a:solidFill>
              </a:rPr>
              <a:t>nanopartikel y</a:t>
            </a:r>
            <a:r>
              <a:rPr lang="id-ID" dirty="0"/>
              <a:t>ang random menyebabkan efisiensi penyerapan foton dan kecepatan transport elektron hasil induksi foton kurang optimal.</a:t>
            </a:r>
            <a:endParaRPr lang="en-US" dirty="0"/>
          </a:p>
          <a:p>
            <a:pPr>
              <a:buFont typeface="Wingdings" panose="05000000000000000000" pitchFamily="2" charset="2"/>
              <a:buChar char="Ø"/>
            </a:pPr>
            <a:r>
              <a:rPr lang="id-ID" dirty="0"/>
              <a:t>Apabila digunakan dalam bentuk serbuk, ada kesulitan dalam pemisahan katalis dari suspensi serta cenderung menggumpal terutama pada konsentrasi tinggi. Contoh morfologi ini adalah TiO</a:t>
            </a:r>
            <a:r>
              <a:rPr lang="id-ID" baseline="-25000" dirty="0"/>
              <a:t>2</a:t>
            </a:r>
            <a:r>
              <a:rPr lang="id-ID" dirty="0"/>
              <a:t>-P25 yang bisa dilihat pada Gambar 2.4(a).</a:t>
            </a: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066800" y="5562600"/>
            <a:ext cx="2657475" cy="1724025"/>
          </a:xfrm>
          <a:prstGeom prst="rect">
            <a:avLst/>
          </a:prstGeom>
        </p:spPr>
      </p:pic>
    </p:spTree>
    <p:extLst>
      <p:ext uri="{BB962C8B-B14F-4D97-AF65-F5344CB8AC3E}">
        <p14:creationId xmlns:p14="http://schemas.microsoft.com/office/powerpoint/2010/main" val="90381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754469"/>
            <a:ext cx="8153400" cy="646331"/>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Hasil</a:t>
            </a:r>
            <a:r>
              <a:rPr lang="en-US" b="1" dirty="0">
                <a:latin typeface="Times New Roman" pitchFamily="18" charset="0"/>
                <a:cs typeface="Times New Roman" pitchFamily="18" charset="0"/>
              </a:rPr>
              <a:t> FESEM </a:t>
            </a:r>
            <a:r>
              <a:rPr lang="en-US" b="1" dirty="0" err="1">
                <a:latin typeface="Times New Roman" pitchFamily="18" charset="0"/>
                <a:cs typeface="Times New Roman" pitchFamily="18" charset="0"/>
              </a:rPr>
              <a:t>dari</a:t>
            </a:r>
            <a:r>
              <a:rPr lang="en-US" b="1" dirty="0">
                <a:latin typeface="Times New Roman" pitchFamily="18" charset="0"/>
                <a:cs typeface="Times New Roman" pitchFamily="18" charset="0"/>
              </a:rPr>
              <a:t> TNTAs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ultrasonik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selama</a:t>
            </a:r>
            <a:r>
              <a:rPr lang="en-US" b="1" dirty="0">
                <a:latin typeface="Times New Roman" pitchFamily="18" charset="0"/>
                <a:cs typeface="Times New Roman" pitchFamily="18" charset="0"/>
              </a:rPr>
              <a:t> (a) 10, (b) 30, (c) 60, (d) 90, (e) 150 </a:t>
            </a:r>
            <a:r>
              <a:rPr lang="en-US" b="1" dirty="0" err="1">
                <a:latin typeface="Times New Roman" pitchFamily="18" charset="0"/>
                <a:cs typeface="Times New Roman" pitchFamily="18" charset="0"/>
              </a:rPr>
              <a:t>menit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tampak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atas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dengan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sudut</a:t>
            </a:r>
            <a:r>
              <a:rPr lang="en-US" b="1" dirty="0">
                <a:latin typeface="Times New Roman" pitchFamily="18" charset="0"/>
                <a:cs typeface="Times New Roman" pitchFamily="18" charset="0"/>
              </a:rPr>
              <a:t> 45</a:t>
            </a:r>
            <a:r>
              <a:rPr lang="en-US" b="1" baseline="30000" dirty="0">
                <a:latin typeface="Times New Roman" pitchFamily="18" charset="0"/>
                <a:cs typeface="Times New Roman" pitchFamily="18" charset="0"/>
              </a:rPr>
              <a:t>o</a:t>
            </a:r>
          </a:p>
        </p:txBody>
      </p:sp>
      <p:sp>
        <p:nvSpPr>
          <p:cNvPr id="4" name="TextBox 3"/>
          <p:cNvSpPr txBox="1"/>
          <p:nvPr/>
        </p:nvSpPr>
        <p:spPr>
          <a:xfrm>
            <a:off x="533400" y="304800"/>
            <a:ext cx="8077200" cy="461665"/>
          </a:xfrm>
          <a:prstGeom prst="rect">
            <a:avLst/>
          </a:prstGeom>
          <a:noFill/>
        </p:spPr>
        <p:txBody>
          <a:bodyPr wrap="square" rtlCol="0">
            <a:spAutoFit/>
          </a:bodyPr>
          <a:lstStyle/>
          <a:p>
            <a:r>
              <a:rPr lang="en-US" sz="2400" b="1" dirty="0">
                <a:solidFill>
                  <a:srgbClr val="0606EA"/>
                </a:solidFill>
              </a:rPr>
              <a:t>II. SINTESIS TNTAs VARIASI METODE PENGADUKAN </a:t>
            </a:r>
          </a:p>
        </p:txBody>
      </p:sp>
      <p:sp>
        <p:nvSpPr>
          <p:cNvPr id="5" name="TextBox 4"/>
          <p:cNvSpPr txBox="1"/>
          <p:nvPr/>
        </p:nvSpPr>
        <p:spPr>
          <a:xfrm>
            <a:off x="457200" y="762000"/>
            <a:ext cx="4191000" cy="400110"/>
          </a:xfrm>
          <a:prstGeom prst="rect">
            <a:avLst/>
          </a:prstGeom>
          <a:noFill/>
        </p:spPr>
        <p:txBody>
          <a:bodyPr wrap="square" rtlCol="0">
            <a:spAutoFit/>
          </a:bodyPr>
          <a:lstStyle/>
          <a:p>
            <a:r>
              <a:rPr lang="en-US" sz="2000" b="1" dirty="0"/>
              <a:t>A. </a:t>
            </a:r>
            <a:r>
              <a:rPr lang="en-US" sz="2000" b="1" dirty="0" err="1"/>
              <a:t>Pengadukan</a:t>
            </a:r>
            <a:r>
              <a:rPr lang="en-US" sz="2000" b="1" dirty="0"/>
              <a:t> </a:t>
            </a:r>
            <a:r>
              <a:rPr lang="en-US" sz="2000" b="1" dirty="0" err="1"/>
              <a:t>Ultrasonik</a:t>
            </a:r>
            <a:endParaRPr lang="en-US" sz="2000" b="1" dirty="0"/>
          </a:p>
        </p:txBody>
      </p:sp>
      <p:pic>
        <p:nvPicPr>
          <p:cNvPr id="6" name="Picture 5"/>
          <p:cNvPicPr/>
          <p:nvPr/>
        </p:nvPicPr>
        <p:blipFill>
          <a:blip r:embed="rId2"/>
          <a:srcRect/>
          <a:stretch>
            <a:fillRect/>
          </a:stretch>
        </p:blipFill>
        <p:spPr bwMode="auto">
          <a:xfrm>
            <a:off x="1424305" y="1281430"/>
            <a:ext cx="6652895" cy="428117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8400" y="884872"/>
            <a:ext cx="2819400" cy="1477328"/>
          </a:xfrm>
          <a:prstGeom prst="rect">
            <a:avLst/>
          </a:prstGeom>
        </p:spPr>
        <p:txBody>
          <a:bodyPr wrap="square">
            <a:spAutoFit/>
          </a:bodyPr>
          <a:lstStyle/>
          <a:p>
            <a:r>
              <a:rPr lang="en-US" b="1" dirty="0" err="1">
                <a:latin typeface="Times New Roman" pitchFamily="18" charset="0"/>
                <a:cs typeface="Times New Roman" pitchFamily="18" charset="0"/>
              </a:rPr>
              <a:t>Hasil</a:t>
            </a:r>
            <a:r>
              <a:rPr lang="en-US" b="1" dirty="0">
                <a:latin typeface="Times New Roman" pitchFamily="18" charset="0"/>
                <a:cs typeface="Times New Roman" pitchFamily="18" charset="0"/>
              </a:rPr>
              <a:t> FESEM </a:t>
            </a:r>
            <a:r>
              <a:rPr lang="en-US" b="1" dirty="0" err="1">
                <a:latin typeface="Times New Roman" pitchFamily="18" charset="0"/>
                <a:cs typeface="Times New Roman" pitchFamily="18" charset="0"/>
              </a:rPr>
              <a:t>dari</a:t>
            </a:r>
            <a:r>
              <a:rPr lang="en-US" b="1" dirty="0">
                <a:latin typeface="Times New Roman" pitchFamily="18" charset="0"/>
                <a:cs typeface="Times New Roman" pitchFamily="18" charset="0"/>
              </a:rPr>
              <a:t> TNTAs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ultrasonik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selama</a:t>
            </a:r>
            <a:r>
              <a:rPr lang="en-US" b="1" dirty="0">
                <a:latin typeface="Times New Roman" pitchFamily="18" charset="0"/>
                <a:cs typeface="Times New Roman" pitchFamily="18" charset="0"/>
              </a:rPr>
              <a:t> (a) 10, (b) 30, (c) 60, (d) 90, (e) 150 </a:t>
            </a:r>
            <a:r>
              <a:rPr lang="en-US" b="1" dirty="0" err="1">
                <a:latin typeface="Times New Roman" pitchFamily="18" charset="0"/>
                <a:cs typeface="Times New Roman" pitchFamily="18" charset="0"/>
              </a:rPr>
              <a:t>menit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tampak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atas</a:t>
            </a:r>
            <a:r>
              <a:rPr lang="en-US" b="1" dirty="0">
                <a:latin typeface="Times New Roman" pitchFamily="18" charset="0"/>
                <a:cs typeface="Times New Roman" pitchFamily="18" charset="0"/>
              </a:rPr>
              <a:t>. </a:t>
            </a:r>
          </a:p>
        </p:txBody>
      </p:sp>
      <p:pic>
        <p:nvPicPr>
          <p:cNvPr id="4" name="Picture 3"/>
          <p:cNvPicPr/>
          <p:nvPr/>
        </p:nvPicPr>
        <p:blipFill>
          <a:blip r:embed="rId2" cstate="print"/>
          <a:srcRect/>
          <a:stretch>
            <a:fillRect/>
          </a:stretch>
        </p:blipFill>
        <p:spPr bwMode="auto">
          <a:xfrm>
            <a:off x="152401" y="-37563"/>
            <a:ext cx="5105400" cy="3429000"/>
          </a:xfrm>
          <a:prstGeom prst="rect">
            <a:avLst/>
          </a:prstGeom>
          <a:noFill/>
          <a:ln w="9525">
            <a:solidFill>
              <a:schemeClr val="accent1"/>
            </a:solidFill>
            <a:miter lim="800000"/>
            <a:headEnd/>
            <a:tailEnd/>
          </a:ln>
        </p:spPr>
      </p:pic>
      <p:pic>
        <p:nvPicPr>
          <p:cNvPr id="5" name="Picture 4"/>
          <p:cNvPicPr/>
          <p:nvPr/>
        </p:nvPicPr>
        <p:blipFill>
          <a:blip r:embed="rId3"/>
          <a:srcRect/>
          <a:stretch>
            <a:fillRect/>
          </a:stretch>
        </p:blipFill>
        <p:spPr bwMode="auto">
          <a:xfrm>
            <a:off x="133985" y="3467637"/>
            <a:ext cx="5123815" cy="3428365"/>
          </a:xfrm>
          <a:prstGeom prst="rect">
            <a:avLst/>
          </a:prstGeom>
          <a:noFill/>
          <a:ln>
            <a:solidFill>
              <a:schemeClr val="accent1"/>
            </a:solidFill>
          </a:ln>
        </p:spPr>
      </p:pic>
      <p:sp>
        <p:nvSpPr>
          <p:cNvPr id="6" name="Rectangle 5"/>
          <p:cNvSpPr/>
          <p:nvPr/>
        </p:nvSpPr>
        <p:spPr>
          <a:xfrm>
            <a:off x="6248400" y="4036874"/>
            <a:ext cx="2819400" cy="1477328"/>
          </a:xfrm>
          <a:prstGeom prst="rect">
            <a:avLst/>
          </a:prstGeom>
        </p:spPr>
        <p:txBody>
          <a:bodyPr wrap="square">
            <a:spAutoFit/>
          </a:bodyPr>
          <a:lstStyle/>
          <a:p>
            <a:r>
              <a:rPr lang="en-US" b="1" dirty="0" err="1">
                <a:latin typeface="Times New Roman" pitchFamily="18" charset="0"/>
                <a:cs typeface="Times New Roman" pitchFamily="18" charset="0"/>
              </a:rPr>
              <a:t>Hasil</a:t>
            </a:r>
            <a:r>
              <a:rPr lang="en-US" b="1" dirty="0">
                <a:latin typeface="Times New Roman" pitchFamily="18" charset="0"/>
                <a:cs typeface="Times New Roman" pitchFamily="18" charset="0"/>
              </a:rPr>
              <a:t> FESEM </a:t>
            </a:r>
            <a:r>
              <a:rPr lang="en-US" b="1" dirty="0" err="1">
                <a:latin typeface="Times New Roman" pitchFamily="18" charset="0"/>
                <a:cs typeface="Times New Roman" pitchFamily="18" charset="0"/>
              </a:rPr>
              <a:t>dari</a:t>
            </a:r>
            <a:r>
              <a:rPr lang="en-US" b="1" dirty="0">
                <a:latin typeface="Times New Roman" pitchFamily="18" charset="0"/>
                <a:cs typeface="Times New Roman" pitchFamily="18" charset="0"/>
              </a:rPr>
              <a:t> TNTAs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ultrasonik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selama</a:t>
            </a:r>
            <a:r>
              <a:rPr lang="en-US" b="1" dirty="0">
                <a:latin typeface="Times New Roman" pitchFamily="18" charset="0"/>
                <a:cs typeface="Times New Roman" pitchFamily="18" charset="0"/>
              </a:rPr>
              <a:t> (a) 10, (b) 30, (c) 60, (d) 90, (e) 150 </a:t>
            </a:r>
            <a:r>
              <a:rPr lang="en-US" b="1" dirty="0" err="1">
                <a:latin typeface="Times New Roman" pitchFamily="18" charset="0"/>
                <a:cs typeface="Times New Roman" pitchFamily="18" charset="0"/>
              </a:rPr>
              <a:t>menit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tampak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samping</a:t>
            </a:r>
            <a:r>
              <a:rPr lang="en-US" b="1" dirty="0">
                <a:latin typeface="Times New Roman" pitchFamily="18" charset="0"/>
                <a:cs typeface="Times New Roman" pitchFamily="18" charset="0"/>
              </a:rPr>
              <a:t>. </a:t>
            </a:r>
          </a:p>
        </p:txBody>
      </p:sp>
      <p:sp>
        <p:nvSpPr>
          <p:cNvPr id="7" name="Right Arrow 6"/>
          <p:cNvSpPr/>
          <p:nvPr/>
        </p:nvSpPr>
        <p:spPr>
          <a:xfrm>
            <a:off x="5334000" y="13716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34000" y="45720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81534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Ukuran</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tube </a:t>
            </a:r>
            <a:r>
              <a:rPr lang="en-US" sz="2400" b="1" dirty="0">
                <a:latin typeface="Times New Roman" pitchFamily="18" charset="0"/>
                <a:cs typeface="Times New Roman" pitchFamily="18" charset="0"/>
              </a:rPr>
              <a:t>TNTAs </a:t>
            </a:r>
            <a:r>
              <a:rPr lang="en-US" sz="2400" b="1" dirty="0" err="1">
                <a:latin typeface="Times New Roman" pitchFamily="18" charset="0"/>
                <a:cs typeface="Times New Roman" pitchFamily="18" charset="0"/>
              </a:rPr>
              <a:t>hasil</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variasi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waktu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anodisasi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ultrasonik</a:t>
            </a:r>
            <a:endParaRPr lang="en-US" sz="2400" b="1" dirty="0">
              <a:latin typeface="Times New Roman" pitchFamily="18" charset="0"/>
              <a:cs typeface="Times New Roman" pitchFamily="18" charset="0"/>
            </a:endParaRPr>
          </a:p>
        </p:txBody>
      </p:sp>
      <p:sp>
        <p:nvSpPr>
          <p:cNvPr id="5" name="TextBox 4"/>
          <p:cNvSpPr txBox="1"/>
          <p:nvPr/>
        </p:nvSpPr>
        <p:spPr>
          <a:xfrm>
            <a:off x="5105400" y="5181600"/>
            <a:ext cx="3657600" cy="1200329"/>
          </a:xfrm>
          <a:prstGeom prst="rect">
            <a:avLst/>
          </a:prstGeom>
          <a:noFill/>
        </p:spPr>
        <p:txBody>
          <a:bodyPr wrap="square" rtlCol="0">
            <a:spAutoFit/>
          </a:bodyPr>
          <a:lstStyle/>
          <a:p>
            <a:r>
              <a:rPr lang="en-US" b="1" dirty="0">
                <a:latin typeface="Times New Roman" pitchFamily="18" charset="0"/>
                <a:cs typeface="Times New Roman" pitchFamily="18" charset="0"/>
              </a:rPr>
              <a:t>Diameter </a:t>
            </a:r>
            <a:r>
              <a:rPr lang="en-US" b="1" dirty="0" err="1">
                <a:latin typeface="Times New Roman" pitchFamily="18" charset="0"/>
                <a:cs typeface="Times New Roman" pitchFamily="18" charset="0"/>
              </a:rPr>
              <a:t>dalam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panjang</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tube </a:t>
            </a:r>
            <a:r>
              <a:rPr lang="en-US" b="1" dirty="0" err="1">
                <a:latin typeface="Times New Roman" pitchFamily="18" charset="0"/>
                <a:cs typeface="Times New Roman" pitchFamily="18" charset="0"/>
              </a:rPr>
              <a:t>dari</a:t>
            </a:r>
            <a:r>
              <a:rPr lang="en-US" b="1" dirty="0">
                <a:latin typeface="Times New Roman" pitchFamily="18" charset="0"/>
                <a:cs typeface="Times New Roman" pitchFamily="18" charset="0"/>
              </a:rPr>
              <a:t> TNTAs </a:t>
            </a:r>
            <a:r>
              <a:rPr lang="en-US" b="1" dirty="0" err="1">
                <a:latin typeface="Times New Roman" pitchFamily="18" charset="0"/>
                <a:cs typeface="Times New Roman" pitchFamily="18" charset="0"/>
              </a:rPr>
              <a:t>hasil</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variasi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waktu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ultrasonik</a:t>
            </a:r>
            <a:r>
              <a:rPr lang="en-US" b="1" dirty="0">
                <a:latin typeface="Times New Roman" pitchFamily="18" charset="0"/>
                <a:cs typeface="Times New Roman" pitchFamily="18" charset="0"/>
              </a:rPr>
              <a:t> 10; 30; 60; 90 </a:t>
            </a:r>
            <a:r>
              <a:rPr lang="en-US" b="1" dirty="0" err="1">
                <a:latin typeface="Times New Roman" pitchFamily="18" charset="0"/>
                <a:cs typeface="Times New Roman" pitchFamily="18" charset="0"/>
              </a:rPr>
              <a:t>dan</a:t>
            </a:r>
            <a:r>
              <a:rPr lang="en-US" b="1" dirty="0">
                <a:latin typeface="Times New Roman" pitchFamily="18" charset="0"/>
                <a:cs typeface="Times New Roman" pitchFamily="18" charset="0"/>
              </a:rPr>
              <a:t> 150 </a:t>
            </a:r>
            <a:r>
              <a:rPr lang="en-US" b="1" dirty="0" err="1">
                <a:latin typeface="Times New Roman" pitchFamily="18" charset="0"/>
                <a:cs typeface="Times New Roman" pitchFamily="18" charset="0"/>
              </a:rPr>
              <a:t>menit</a:t>
            </a:r>
            <a:endParaRPr lang="en-US" b="1" dirty="0">
              <a:latin typeface="Times New Roman" pitchFamily="18" charset="0"/>
              <a:cs typeface="Times New Roman" pitchFamily="18" charset="0"/>
            </a:endParaRPr>
          </a:p>
        </p:txBody>
      </p:sp>
      <p:sp>
        <p:nvSpPr>
          <p:cNvPr id="7" name="TextBox 6"/>
          <p:cNvSpPr txBox="1"/>
          <p:nvPr/>
        </p:nvSpPr>
        <p:spPr>
          <a:xfrm>
            <a:off x="228600" y="5105400"/>
            <a:ext cx="4495800" cy="1754326"/>
          </a:xfrm>
          <a:prstGeom prst="rect">
            <a:avLst/>
          </a:prstGeom>
          <a:noFill/>
        </p:spPr>
        <p:txBody>
          <a:bodyPr wrap="square" rtlCol="0">
            <a:spAutoFit/>
          </a:bodyPr>
          <a:lstStyle/>
          <a:p>
            <a:pPr>
              <a:buFont typeface="Arial" pitchFamily="34" charset="0"/>
              <a:buChar char="•"/>
            </a:pPr>
            <a:r>
              <a:rPr lang="en-US" dirty="0" err="1"/>
              <a:t>Semakin</a:t>
            </a:r>
            <a:r>
              <a:rPr lang="en-US" dirty="0"/>
              <a:t> lama </a:t>
            </a:r>
            <a:r>
              <a:rPr lang="en-US" dirty="0" err="1"/>
              <a:t>waktu</a:t>
            </a:r>
            <a:r>
              <a:rPr lang="en-US" dirty="0"/>
              <a:t> </a:t>
            </a:r>
            <a:r>
              <a:rPr lang="en-US" dirty="0" err="1"/>
              <a:t>anodisasi</a:t>
            </a:r>
            <a:r>
              <a:rPr lang="en-US" dirty="0"/>
              <a:t> </a:t>
            </a:r>
            <a:r>
              <a:rPr lang="en-US" dirty="0" err="1"/>
              <a:t>kecepatan</a:t>
            </a:r>
            <a:r>
              <a:rPr lang="en-US" dirty="0"/>
              <a:t> </a:t>
            </a:r>
            <a:r>
              <a:rPr lang="en-US" dirty="0" err="1"/>
              <a:t>pertumbuhan</a:t>
            </a:r>
            <a:r>
              <a:rPr lang="en-US" dirty="0"/>
              <a:t> </a:t>
            </a:r>
            <a:r>
              <a:rPr lang="en-US" i="1" dirty="0"/>
              <a:t>tube</a:t>
            </a:r>
            <a:r>
              <a:rPr lang="en-US" dirty="0"/>
              <a:t> </a:t>
            </a:r>
            <a:r>
              <a:rPr lang="en-US" dirty="0" err="1"/>
              <a:t>semakin</a:t>
            </a:r>
            <a:r>
              <a:rPr lang="en-US" dirty="0"/>
              <a:t> </a:t>
            </a:r>
            <a:r>
              <a:rPr lang="en-US" dirty="0" err="1"/>
              <a:t>kecil</a:t>
            </a:r>
            <a:r>
              <a:rPr lang="en-US" dirty="0"/>
              <a:t>.</a:t>
            </a:r>
          </a:p>
          <a:p>
            <a:pPr>
              <a:buFont typeface="Arial" pitchFamily="34" charset="0"/>
              <a:buChar char="•"/>
            </a:pPr>
            <a:r>
              <a:rPr lang="en-US" dirty="0" err="1"/>
              <a:t>Waktu</a:t>
            </a:r>
            <a:r>
              <a:rPr lang="en-US" dirty="0"/>
              <a:t> </a:t>
            </a:r>
            <a:r>
              <a:rPr lang="en-US" dirty="0" err="1"/>
              <a:t>anodisasi</a:t>
            </a:r>
            <a:r>
              <a:rPr lang="en-US" dirty="0"/>
              <a:t> </a:t>
            </a:r>
            <a:r>
              <a:rPr lang="en-US" dirty="0" err="1"/>
              <a:t>kurang</a:t>
            </a:r>
            <a:r>
              <a:rPr lang="en-US" dirty="0"/>
              <a:t> </a:t>
            </a:r>
            <a:r>
              <a:rPr lang="en-US" dirty="0" err="1"/>
              <a:t>berpengaruh</a:t>
            </a:r>
            <a:r>
              <a:rPr lang="en-US" dirty="0"/>
              <a:t> </a:t>
            </a:r>
            <a:r>
              <a:rPr lang="en-US" dirty="0" err="1"/>
              <a:t>terhadap</a:t>
            </a:r>
            <a:r>
              <a:rPr lang="en-US" dirty="0"/>
              <a:t> diameter </a:t>
            </a:r>
            <a:r>
              <a:rPr lang="en-US" dirty="0" err="1"/>
              <a:t>dan</a:t>
            </a:r>
            <a:r>
              <a:rPr lang="en-US" dirty="0"/>
              <a:t> </a:t>
            </a:r>
            <a:r>
              <a:rPr lang="en-US" dirty="0" err="1"/>
              <a:t>tebal</a:t>
            </a:r>
            <a:r>
              <a:rPr lang="en-US" dirty="0"/>
              <a:t> </a:t>
            </a:r>
            <a:r>
              <a:rPr lang="en-US" i="1" dirty="0"/>
              <a:t>tube</a:t>
            </a:r>
            <a:r>
              <a:rPr lang="en-US" dirty="0"/>
              <a:t>.</a:t>
            </a:r>
          </a:p>
          <a:p>
            <a:pPr>
              <a:buFont typeface="Arial" pitchFamily="34" charset="0"/>
              <a:buChar char="•"/>
            </a:pPr>
            <a:r>
              <a:rPr lang="en-US" dirty="0"/>
              <a:t> </a:t>
            </a:r>
            <a:r>
              <a:rPr lang="en-US" b="1" dirty="0" err="1"/>
              <a:t>panjang</a:t>
            </a:r>
            <a:r>
              <a:rPr lang="en-US" b="1" dirty="0"/>
              <a:t> tube </a:t>
            </a:r>
            <a:r>
              <a:rPr lang="en-US" b="1" dirty="0" err="1"/>
              <a:t>maksimal</a:t>
            </a:r>
            <a:r>
              <a:rPr lang="en-US" b="1" dirty="0"/>
              <a:t> </a:t>
            </a:r>
            <a:r>
              <a:rPr lang="en-US" b="1" dirty="0" err="1"/>
              <a:t>dicapai</a:t>
            </a:r>
            <a:r>
              <a:rPr lang="en-US" b="1" dirty="0"/>
              <a:t> </a:t>
            </a:r>
            <a:r>
              <a:rPr lang="en-US" b="1" dirty="0" err="1"/>
              <a:t>pada</a:t>
            </a:r>
            <a:r>
              <a:rPr lang="en-US" b="1" dirty="0"/>
              <a:t> </a:t>
            </a:r>
            <a:r>
              <a:rPr lang="en-US" b="1" dirty="0" err="1"/>
              <a:t>waktu</a:t>
            </a:r>
            <a:r>
              <a:rPr lang="en-US" b="1" dirty="0"/>
              <a:t> </a:t>
            </a:r>
            <a:r>
              <a:rPr lang="en-US" b="1" dirty="0" err="1"/>
              <a:t>anodisasi</a:t>
            </a:r>
            <a:r>
              <a:rPr lang="en-US" b="1" dirty="0"/>
              <a:t> 90 </a:t>
            </a:r>
            <a:r>
              <a:rPr lang="en-US" b="1" dirty="0" err="1"/>
              <a:t>menit</a:t>
            </a:r>
            <a:r>
              <a:rPr lang="en-US" b="1" dirty="0"/>
              <a:t>.</a:t>
            </a:r>
          </a:p>
        </p:txBody>
      </p:sp>
      <p:graphicFrame>
        <p:nvGraphicFramePr>
          <p:cNvPr id="9" name="Table 8"/>
          <p:cNvGraphicFramePr>
            <a:graphicFrameLocks noGrp="1"/>
          </p:cNvGraphicFramePr>
          <p:nvPr/>
        </p:nvGraphicFramePr>
        <p:xfrm>
          <a:off x="1" y="914401"/>
          <a:ext cx="4648199" cy="3962400"/>
        </p:xfrm>
        <a:graphic>
          <a:graphicData uri="http://schemas.openxmlformats.org/drawingml/2006/table">
            <a:tbl>
              <a:tblPr/>
              <a:tblGrid>
                <a:gridCol w="801736">
                  <a:extLst>
                    <a:ext uri="{9D8B030D-6E8A-4147-A177-3AD203B41FA5}">
                      <a16:colId xmlns:a16="http://schemas.microsoft.com/office/drawing/2014/main" val="20000"/>
                    </a:ext>
                  </a:extLst>
                </a:gridCol>
                <a:gridCol w="796787">
                  <a:extLst>
                    <a:ext uri="{9D8B030D-6E8A-4147-A177-3AD203B41FA5}">
                      <a16:colId xmlns:a16="http://schemas.microsoft.com/office/drawing/2014/main" val="20001"/>
                    </a:ext>
                  </a:extLst>
                </a:gridCol>
                <a:gridCol w="763676">
                  <a:extLst>
                    <a:ext uri="{9D8B030D-6E8A-4147-A177-3AD203B41FA5}">
                      <a16:colId xmlns:a16="http://schemas.microsoft.com/office/drawing/2014/main" val="20002"/>
                    </a:ext>
                  </a:extLst>
                </a:gridCol>
                <a:gridCol w="1016860">
                  <a:extLst>
                    <a:ext uri="{9D8B030D-6E8A-4147-A177-3AD203B41FA5}">
                      <a16:colId xmlns:a16="http://schemas.microsoft.com/office/drawing/2014/main" val="20003"/>
                    </a:ext>
                  </a:extLst>
                </a:gridCol>
                <a:gridCol w="1269140">
                  <a:extLst>
                    <a:ext uri="{9D8B030D-6E8A-4147-A177-3AD203B41FA5}">
                      <a16:colId xmlns:a16="http://schemas.microsoft.com/office/drawing/2014/main" val="20004"/>
                    </a:ext>
                  </a:extLst>
                </a:gridCol>
              </a:tblGrid>
              <a:tr h="802115">
                <a:tc>
                  <a:txBody>
                    <a:bodyPr/>
                    <a:lstStyle/>
                    <a:p>
                      <a:pPr marL="0" marR="0" algn="ctr">
                        <a:lnSpc>
                          <a:spcPct val="115000"/>
                        </a:lnSpc>
                        <a:spcBef>
                          <a:spcPts val="0"/>
                        </a:spcBef>
                        <a:spcAft>
                          <a:spcPts val="0"/>
                        </a:spcAft>
                      </a:pPr>
                      <a:r>
                        <a:rPr lang="en-US" sz="1200" dirty="0" err="1">
                          <a:latin typeface="Times New Roman"/>
                          <a:ea typeface="Times New Roman"/>
                          <a:cs typeface="Times New Roman"/>
                        </a:rPr>
                        <a:t>Waktu</a:t>
                      </a:r>
                      <a:r>
                        <a:rPr lang="en-US" sz="1200" dirty="0">
                          <a:latin typeface="Times New Roman"/>
                          <a:ea typeface="Times New Roman"/>
                          <a:cs typeface="Times New Roman"/>
                        </a:rPr>
                        <a:t> </a:t>
                      </a:r>
                      <a:r>
                        <a:rPr lang="en-US" sz="1200" dirty="0" err="1">
                          <a:latin typeface="Times New Roman"/>
                          <a:ea typeface="Times New Roman"/>
                          <a:cs typeface="Times New Roman"/>
                        </a:rPr>
                        <a:t>Anodisasi</a:t>
                      </a:r>
                      <a:r>
                        <a:rPr lang="en-US" sz="1200" dirty="0">
                          <a:latin typeface="Times New Roman"/>
                          <a:ea typeface="Times New Roman"/>
                          <a:cs typeface="Times New Roman"/>
                        </a:rPr>
                        <a:t>, </a:t>
                      </a:r>
                    </a:p>
                    <a:p>
                      <a:pPr marL="0" marR="0" algn="ctr">
                        <a:lnSpc>
                          <a:spcPct val="115000"/>
                        </a:lnSpc>
                        <a:spcBef>
                          <a:spcPts val="0"/>
                        </a:spcBef>
                        <a:spcAft>
                          <a:spcPts val="0"/>
                        </a:spcAft>
                      </a:pPr>
                      <a:r>
                        <a:rPr lang="en-US" sz="1200" dirty="0" err="1">
                          <a:latin typeface="Times New Roman"/>
                          <a:ea typeface="Times New Roman"/>
                          <a:cs typeface="Times New Roman"/>
                        </a:rPr>
                        <a:t>Menit</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Di</a:t>
                      </a:r>
                      <a:r>
                        <a:rPr lang="en-US" sz="1200" baseline="30000">
                          <a:latin typeface="Times New Roman"/>
                          <a:ea typeface="Times New Roman"/>
                          <a:cs typeface="Times New Roman"/>
                        </a:rPr>
                        <a:t>a</a:t>
                      </a:r>
                      <a:r>
                        <a:rPr lang="en-US" sz="1200">
                          <a:latin typeface="Times New Roman"/>
                          <a:ea typeface="Times New Roman"/>
                          <a:cs typeface="Times New Roman"/>
                        </a:rPr>
                        <a:t> (nm)</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t</a:t>
                      </a:r>
                      <a:r>
                        <a:rPr lang="en-US" sz="1200" baseline="30000">
                          <a:latin typeface="Times New Roman"/>
                          <a:ea typeface="Times New Roman"/>
                          <a:cs typeface="Times New Roman"/>
                        </a:rPr>
                        <a:t>b</a:t>
                      </a:r>
                      <a:r>
                        <a:rPr lang="en-US" sz="1200">
                          <a:latin typeface="Times New Roman"/>
                          <a:ea typeface="Times New Roman"/>
                          <a:cs typeface="Times New Roman"/>
                        </a:rPr>
                        <a:t>(nm)</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L</a:t>
                      </a:r>
                      <a:r>
                        <a:rPr lang="en-US" sz="1200" baseline="30000">
                          <a:latin typeface="Times New Roman"/>
                          <a:ea typeface="Times New Roman"/>
                          <a:cs typeface="Times New Roman"/>
                        </a:rPr>
                        <a:t>c</a:t>
                      </a:r>
                      <a:r>
                        <a:rPr lang="en-US" sz="1200">
                          <a:latin typeface="Times New Roman"/>
                          <a:ea typeface="Times New Roman"/>
                          <a:cs typeface="Times New Roman"/>
                        </a:rPr>
                        <a:t>(μm)</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gn="ctr">
                        <a:lnSpc>
                          <a:spcPct val="115000"/>
                        </a:lnSpc>
                        <a:spcBef>
                          <a:spcPts val="0"/>
                        </a:spcBef>
                        <a:spcAft>
                          <a:spcPts val="0"/>
                        </a:spcAft>
                      </a:pPr>
                      <a:r>
                        <a:rPr lang="en-US" sz="1200" dirty="0" err="1">
                          <a:latin typeface="Times New Roman"/>
                          <a:ea typeface="Times New Roman"/>
                          <a:cs typeface="Times New Roman"/>
                        </a:rPr>
                        <a:t>Laju</a:t>
                      </a:r>
                      <a:r>
                        <a:rPr lang="en-US" sz="1200" dirty="0">
                          <a:latin typeface="Times New Roman"/>
                          <a:ea typeface="Times New Roman"/>
                          <a:cs typeface="Times New Roman"/>
                        </a:rPr>
                        <a:t> </a:t>
                      </a:r>
                      <a:r>
                        <a:rPr lang="en-US" sz="1200" dirty="0" err="1">
                          <a:latin typeface="Times New Roman"/>
                          <a:ea typeface="Times New Roman"/>
                          <a:cs typeface="Times New Roman"/>
                        </a:rPr>
                        <a:t>Pertumbuhan</a:t>
                      </a:r>
                      <a:r>
                        <a:rPr lang="en-US" sz="1200" dirty="0">
                          <a:latin typeface="Times New Roman"/>
                          <a:ea typeface="Times New Roman"/>
                          <a:cs typeface="Times New Roman"/>
                        </a:rPr>
                        <a:t> (</a:t>
                      </a:r>
                      <a:r>
                        <a:rPr lang="en-US" sz="1200" dirty="0" err="1">
                          <a:latin typeface="Times New Roman"/>
                          <a:ea typeface="Times New Roman"/>
                          <a:cs typeface="Times New Roman"/>
                        </a:rPr>
                        <a:t>dL</a:t>
                      </a:r>
                      <a:r>
                        <a:rPr lang="en-US" sz="1200" dirty="0">
                          <a:latin typeface="Times New Roman"/>
                          <a:ea typeface="Times New Roman"/>
                          <a:cs typeface="Times New Roman"/>
                        </a:rPr>
                        <a:t>/</a:t>
                      </a:r>
                      <a:r>
                        <a:rPr lang="en-US" sz="1200" dirty="0" err="1">
                          <a:latin typeface="Times New Roman"/>
                          <a:ea typeface="Times New Roman"/>
                          <a:cs typeface="Times New Roman"/>
                        </a:rPr>
                        <a:t>dt</a:t>
                      </a:r>
                      <a:r>
                        <a:rPr lang="en-US" sz="1200" dirty="0">
                          <a:latin typeface="Times New Roman"/>
                          <a:ea typeface="Times New Roman"/>
                          <a:cs typeface="Times New Roman"/>
                        </a:rPr>
                        <a:t>), </a:t>
                      </a:r>
                      <a:r>
                        <a:rPr lang="en-US" sz="1200" dirty="0" err="1">
                          <a:latin typeface="Times New Roman"/>
                          <a:ea typeface="Times New Roman"/>
                          <a:cs typeface="Times New Roman"/>
                        </a:rPr>
                        <a:t>μm</a:t>
                      </a:r>
                      <a:r>
                        <a:rPr lang="en-US" sz="1200" dirty="0">
                          <a:latin typeface="Times New Roman"/>
                          <a:ea typeface="Times New Roman"/>
                          <a:cs typeface="Times New Roman"/>
                        </a:rPr>
                        <a:t>/</a:t>
                      </a:r>
                      <a:r>
                        <a:rPr lang="en-US" sz="1200" dirty="0" err="1">
                          <a:latin typeface="Times New Roman"/>
                          <a:ea typeface="Times New Roman"/>
                          <a:cs typeface="Times New Roman"/>
                        </a:rPr>
                        <a:t>menit</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2057">
                <a:tc>
                  <a:txBody>
                    <a:bodyPr/>
                    <a:lstStyle/>
                    <a:p>
                      <a:pPr marL="0" marR="0" algn="ctr">
                        <a:lnSpc>
                          <a:spcPct val="115000"/>
                        </a:lnSpc>
                        <a:spcBef>
                          <a:spcPts val="0"/>
                        </a:spcBef>
                        <a:spcAft>
                          <a:spcPts val="0"/>
                        </a:spcAft>
                      </a:pPr>
                      <a:r>
                        <a:rPr lang="en-US" sz="1400" dirty="0">
                          <a:latin typeface="Times New Roman"/>
                          <a:ea typeface="Times New Roman"/>
                          <a:cs typeface="Times New Roman"/>
                        </a:rPr>
                        <a:t>10</a:t>
                      </a:r>
                      <a:endParaRPr lang="en-US" sz="14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70</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Times New Roman"/>
                          <a:ea typeface="Times New Roman"/>
                          <a:cs typeface="Times New Roman"/>
                        </a:rPr>
                        <a:t>(49-100)</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14</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(11-19)</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0,555</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Times New Roman"/>
                          <a:ea typeface="Times New Roman"/>
                          <a:cs typeface="Times New Roman"/>
                        </a:rPr>
                        <a:t>(0,530-0,583)</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31470" marR="0" algn="ctr">
                        <a:lnSpc>
                          <a:spcPct val="115000"/>
                        </a:lnSpc>
                        <a:spcBef>
                          <a:spcPts val="0"/>
                        </a:spcBef>
                        <a:spcAft>
                          <a:spcPts val="0"/>
                        </a:spcAft>
                      </a:pPr>
                      <a:r>
                        <a:rPr lang="en-US" sz="1200" dirty="0">
                          <a:latin typeface="Times New Roman"/>
                          <a:ea typeface="Times New Roman"/>
                          <a:cs typeface="Times New Roman"/>
                        </a:rPr>
                        <a:t>0,056</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632057">
                <a:tc>
                  <a:txBody>
                    <a:bodyPr/>
                    <a:lstStyle/>
                    <a:p>
                      <a:pPr marL="0" marR="0" algn="ctr">
                        <a:lnSpc>
                          <a:spcPct val="115000"/>
                        </a:lnSpc>
                        <a:spcBef>
                          <a:spcPts val="0"/>
                        </a:spcBef>
                        <a:spcAft>
                          <a:spcPts val="0"/>
                        </a:spcAft>
                      </a:pPr>
                      <a:r>
                        <a:rPr lang="en-US" sz="1400" dirty="0">
                          <a:latin typeface="Times New Roman"/>
                          <a:ea typeface="Times New Roman"/>
                          <a:cs typeface="Times New Roman"/>
                        </a:rPr>
                        <a:t>30</a:t>
                      </a:r>
                      <a:endParaRPr lang="en-US" sz="1400" dirty="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84</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(49-105)</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19</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(15-24)</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1,043</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(0,921-1,148)</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        0,035</a:t>
                      </a:r>
                      <a:endParaRPr lang="en-US" sz="1200" dirty="0">
                        <a:latin typeface="Calibri"/>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632057">
                <a:tc>
                  <a:txBody>
                    <a:bodyPr/>
                    <a:lstStyle/>
                    <a:p>
                      <a:pPr marL="0" marR="0" algn="ctr">
                        <a:lnSpc>
                          <a:spcPct val="115000"/>
                        </a:lnSpc>
                        <a:spcBef>
                          <a:spcPts val="0"/>
                        </a:spcBef>
                        <a:spcAft>
                          <a:spcPts val="0"/>
                        </a:spcAft>
                      </a:pPr>
                      <a:r>
                        <a:rPr lang="en-US" sz="1400" dirty="0">
                          <a:latin typeface="Times New Roman"/>
                          <a:ea typeface="Times New Roman"/>
                          <a:cs typeface="Times New Roman"/>
                        </a:rPr>
                        <a:t>60</a:t>
                      </a:r>
                      <a:endParaRPr lang="en-US" sz="1400" dirty="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75</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59-89</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20</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(12-26)</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1,458</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(1,377-1,541)</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        0,024</a:t>
                      </a:r>
                      <a:endParaRPr lang="en-US" sz="1200" dirty="0">
                        <a:latin typeface="Calibri"/>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632057">
                <a:tc>
                  <a:txBody>
                    <a:bodyPr/>
                    <a:lstStyle/>
                    <a:p>
                      <a:pPr marL="0" marR="0" algn="ctr">
                        <a:lnSpc>
                          <a:spcPct val="115000"/>
                        </a:lnSpc>
                        <a:spcBef>
                          <a:spcPts val="0"/>
                        </a:spcBef>
                        <a:spcAft>
                          <a:spcPts val="0"/>
                        </a:spcAft>
                      </a:pPr>
                      <a:r>
                        <a:rPr lang="en-US" sz="1400" dirty="0">
                          <a:latin typeface="Times New Roman"/>
                          <a:ea typeface="Times New Roman"/>
                          <a:cs typeface="Times New Roman"/>
                        </a:rPr>
                        <a:t>90</a:t>
                      </a:r>
                      <a:endParaRPr lang="en-US" sz="1400" dirty="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81</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(54-100)</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21</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(12-25)</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2,493</a:t>
                      </a: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Times New Roman"/>
                          <a:ea typeface="Times New Roman"/>
                          <a:cs typeface="Times New Roman"/>
                        </a:rPr>
                        <a:t>(2,348-2,577)</a:t>
                      </a:r>
                      <a:endParaRPr lang="en-US" sz="1200">
                        <a:latin typeface="Calibri"/>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        0,028</a:t>
                      </a:r>
                      <a:endParaRPr lang="en-US" sz="1200" dirty="0">
                        <a:latin typeface="Calibri"/>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632057">
                <a:tc>
                  <a:txBody>
                    <a:bodyPr/>
                    <a:lstStyle/>
                    <a:p>
                      <a:pPr marL="0" marR="0" algn="ctr">
                        <a:lnSpc>
                          <a:spcPct val="115000"/>
                        </a:lnSpc>
                        <a:spcBef>
                          <a:spcPts val="0"/>
                        </a:spcBef>
                        <a:spcAft>
                          <a:spcPts val="0"/>
                        </a:spcAft>
                      </a:pPr>
                      <a:r>
                        <a:rPr lang="en-US" sz="1400" dirty="0">
                          <a:latin typeface="Times New Roman"/>
                          <a:ea typeface="Times New Roman"/>
                          <a:cs typeface="Times New Roman"/>
                        </a:rPr>
                        <a:t>150</a:t>
                      </a:r>
                      <a:endParaRPr lang="en-US" sz="14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81</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Times New Roman"/>
                          <a:ea typeface="Times New Roman"/>
                          <a:cs typeface="Times New Roman"/>
                        </a:rPr>
                        <a:t>(63-112)</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Times New Roman"/>
                          <a:ea typeface="Times New Roman"/>
                          <a:cs typeface="Times New Roman"/>
                        </a:rPr>
                        <a:t>(11-20)</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1,879</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Times New Roman"/>
                          <a:ea typeface="Times New Roman"/>
                          <a:cs typeface="Times New Roman"/>
                        </a:rPr>
                        <a:t>(1,779-1,986)</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        0,013</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99681" name="Picture 1"/>
          <p:cNvPicPr>
            <a:picLocks noChangeAspect="1" noChangeArrowheads="1"/>
          </p:cNvPicPr>
          <p:nvPr/>
        </p:nvPicPr>
        <p:blipFill>
          <a:blip r:embed="rId2"/>
          <a:srcRect/>
          <a:stretch>
            <a:fillRect/>
          </a:stretch>
        </p:blipFill>
        <p:spPr bwMode="auto">
          <a:xfrm>
            <a:off x="4724400" y="914400"/>
            <a:ext cx="4419600" cy="3962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8800" y="1066800"/>
            <a:ext cx="3048000" cy="923330"/>
          </a:xfrm>
          <a:prstGeom prst="rect">
            <a:avLst/>
          </a:prstGeom>
          <a:noFill/>
        </p:spPr>
        <p:txBody>
          <a:bodyPr wrap="square" rtlCol="0">
            <a:spAutoFit/>
          </a:bodyPr>
          <a:lstStyle/>
          <a:p>
            <a:r>
              <a:rPr lang="en-US" b="1" dirty="0" err="1">
                <a:latin typeface="Times New Roman" pitchFamily="18" charset="0"/>
                <a:cs typeface="Times New Roman" pitchFamily="18" charset="0"/>
              </a:rPr>
              <a:t>Arus</a:t>
            </a:r>
            <a:r>
              <a:rPr lang="en-US" b="1" dirty="0">
                <a:latin typeface="Times New Roman" pitchFamily="18" charset="0"/>
                <a:cs typeface="Times New Roman" pitchFamily="18" charset="0"/>
              </a:rPr>
              <a:t> yang </a:t>
            </a:r>
            <a:r>
              <a:rPr lang="en-US" b="1" dirty="0" err="1">
                <a:latin typeface="Times New Roman" pitchFamily="18" charset="0"/>
                <a:cs typeface="Times New Roman" pitchFamily="18" charset="0"/>
              </a:rPr>
              <a:t>dihasilkan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fungsi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waktu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ultrasonik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untuk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luas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fotokatalis</a:t>
            </a:r>
            <a:r>
              <a:rPr lang="en-US" b="1" dirty="0">
                <a:latin typeface="Times New Roman" pitchFamily="18" charset="0"/>
                <a:cs typeface="Times New Roman" pitchFamily="18" charset="0"/>
              </a:rPr>
              <a:t> 4 cm</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a:t>
            </a:r>
          </a:p>
        </p:txBody>
      </p:sp>
      <p:sp>
        <p:nvSpPr>
          <p:cNvPr id="5" name="TextBox 4"/>
          <p:cNvSpPr txBox="1"/>
          <p:nvPr/>
        </p:nvSpPr>
        <p:spPr>
          <a:xfrm>
            <a:off x="457200" y="3657600"/>
            <a:ext cx="2743200" cy="1477328"/>
          </a:xfrm>
          <a:prstGeom prst="rect">
            <a:avLst/>
          </a:prstGeom>
          <a:noFill/>
        </p:spPr>
        <p:txBody>
          <a:bodyPr wrap="square" rtlCol="0">
            <a:spAutoFit/>
          </a:bodyPr>
          <a:lstStyle/>
          <a:p>
            <a:r>
              <a:rPr lang="en-US" b="1" dirty="0" err="1">
                <a:latin typeface="Times New Roman" pitchFamily="18" charset="0"/>
                <a:cs typeface="Times New Roman" pitchFamily="18" charset="0"/>
              </a:rPr>
              <a:t>Produksi</a:t>
            </a:r>
            <a:r>
              <a:rPr lang="en-US" b="1" dirty="0">
                <a:latin typeface="Times New Roman" pitchFamily="18" charset="0"/>
                <a:cs typeface="Times New Roman" pitchFamily="18" charset="0"/>
              </a:rPr>
              <a:t> H</a:t>
            </a:r>
            <a:r>
              <a:rPr lang="en-US" b="1" baseline="-25000" dirty="0">
                <a:latin typeface="Times New Roman" pitchFamily="18" charset="0"/>
                <a:cs typeface="Times New Roman" pitchFamily="18" charset="0"/>
              </a:rPr>
              <a:t>2 </a:t>
            </a:r>
            <a:r>
              <a:rPr lang="en-US" b="1" dirty="0" err="1">
                <a:latin typeface="Times New Roman" pitchFamily="18" charset="0"/>
                <a:cs typeface="Times New Roman" pitchFamily="18" charset="0"/>
              </a:rPr>
              <a:t>dari</a:t>
            </a:r>
            <a:r>
              <a:rPr lang="en-US" b="1" dirty="0">
                <a:latin typeface="Times New Roman" pitchFamily="18" charset="0"/>
                <a:cs typeface="Times New Roman" pitchFamily="18" charset="0"/>
              </a:rPr>
              <a:t> TNTAs </a:t>
            </a:r>
            <a:r>
              <a:rPr lang="en-US" b="1" dirty="0" err="1">
                <a:latin typeface="Times New Roman" pitchFamily="18" charset="0"/>
                <a:cs typeface="Times New Roman" pitchFamily="18" charset="0"/>
              </a:rPr>
              <a:t>hasil</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ultrasonik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selama</a:t>
            </a:r>
            <a:r>
              <a:rPr lang="en-US" b="1" dirty="0">
                <a:latin typeface="Times New Roman" pitchFamily="18" charset="0"/>
                <a:cs typeface="Times New Roman" pitchFamily="18" charset="0"/>
              </a:rPr>
              <a:t> (a) 10; (b) 30; (c) 60; (d) 90 </a:t>
            </a:r>
            <a:r>
              <a:rPr lang="en-US" b="1" dirty="0" err="1">
                <a:latin typeface="Times New Roman" pitchFamily="18" charset="0"/>
                <a:cs typeface="Times New Roman" pitchFamily="18" charset="0"/>
              </a:rPr>
              <a:t>dan</a:t>
            </a:r>
            <a:r>
              <a:rPr lang="en-US" b="1" dirty="0">
                <a:latin typeface="Times New Roman" pitchFamily="18" charset="0"/>
                <a:cs typeface="Times New Roman" pitchFamily="18" charset="0"/>
              </a:rPr>
              <a:t> (e) 150 </a:t>
            </a:r>
            <a:r>
              <a:rPr lang="en-US" b="1" dirty="0" err="1">
                <a:latin typeface="Times New Roman" pitchFamily="18" charset="0"/>
                <a:cs typeface="Times New Roman" pitchFamily="18" charset="0"/>
              </a:rPr>
              <a:t>menit</a:t>
            </a:r>
            <a:endParaRPr lang="en-US" b="1" dirty="0">
              <a:latin typeface="Times New Roman" pitchFamily="18" charset="0"/>
              <a:cs typeface="Times New Roman" pitchFamily="18" charset="0"/>
            </a:endParaRPr>
          </a:p>
        </p:txBody>
      </p:sp>
      <p:graphicFrame>
        <p:nvGraphicFramePr>
          <p:cNvPr id="7" name="Chart 6"/>
          <p:cNvGraphicFramePr/>
          <p:nvPr/>
        </p:nvGraphicFramePr>
        <p:xfrm>
          <a:off x="152400" y="1066800"/>
          <a:ext cx="54864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886200" y="3429000"/>
          <a:ext cx="5041900" cy="31918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836075"/>
            <a:ext cx="7620000" cy="3170099"/>
          </a:xfrm>
          <a:prstGeom prst="rect">
            <a:avLst/>
          </a:prstGeom>
          <a:noFill/>
        </p:spPr>
        <p:txBody>
          <a:bodyPr wrap="square" rtlCol="0">
            <a:spAutoFit/>
          </a:bodyPr>
          <a:lstStyle/>
          <a:p>
            <a:pPr>
              <a:buFont typeface="Arial" pitchFamily="34" charset="0"/>
              <a:buChar char="•"/>
            </a:pPr>
            <a:r>
              <a:rPr lang="en-US" sz="2000" dirty="0" err="1"/>
              <a:t>Semakin</a:t>
            </a:r>
            <a:r>
              <a:rPr lang="en-US" sz="2000" dirty="0"/>
              <a:t> lama </a:t>
            </a:r>
            <a:r>
              <a:rPr lang="en-US" sz="2000" dirty="0" err="1"/>
              <a:t>anodisasi</a:t>
            </a:r>
            <a:r>
              <a:rPr lang="en-US" sz="2000" dirty="0"/>
              <a:t> </a:t>
            </a:r>
            <a:r>
              <a:rPr lang="en-US" sz="2000" dirty="0" err="1"/>
              <a:t>sampai</a:t>
            </a:r>
            <a:r>
              <a:rPr lang="en-US" sz="2000" dirty="0"/>
              <a:t> 90 </a:t>
            </a:r>
            <a:r>
              <a:rPr lang="en-US" sz="2000" dirty="0" err="1"/>
              <a:t>menit</a:t>
            </a:r>
            <a:r>
              <a:rPr lang="en-US" sz="2000" dirty="0"/>
              <a:t> </a:t>
            </a:r>
            <a:r>
              <a:rPr lang="en-US" sz="2000" dirty="0" err="1"/>
              <a:t>semakin</a:t>
            </a:r>
            <a:r>
              <a:rPr lang="en-US" sz="2000" dirty="0"/>
              <a:t> </a:t>
            </a:r>
            <a:r>
              <a:rPr lang="en-US" sz="2000" dirty="0" err="1"/>
              <a:t>panjang</a:t>
            </a:r>
            <a:r>
              <a:rPr lang="en-US" sz="2000" dirty="0"/>
              <a:t> tube </a:t>
            </a:r>
            <a:r>
              <a:rPr lang="en-US" sz="2000" dirty="0" err="1"/>
              <a:t>dan</a:t>
            </a:r>
            <a:r>
              <a:rPr lang="en-US" sz="2000" dirty="0"/>
              <a:t> </a:t>
            </a:r>
            <a:r>
              <a:rPr lang="en-US" sz="2000" dirty="0" err="1"/>
              <a:t>semakin</a:t>
            </a:r>
            <a:r>
              <a:rPr lang="en-US" sz="2000" dirty="0"/>
              <a:t> </a:t>
            </a:r>
            <a:r>
              <a:rPr lang="en-US" sz="2000" dirty="0" err="1"/>
              <a:t>besar</a:t>
            </a:r>
            <a:r>
              <a:rPr lang="en-US" sz="2000" dirty="0"/>
              <a:t> H</a:t>
            </a:r>
            <a:r>
              <a:rPr lang="en-US" sz="2000" baseline="-25000" dirty="0"/>
              <a:t>2 </a:t>
            </a:r>
            <a:r>
              <a:rPr lang="en-US" sz="2000" dirty="0"/>
              <a:t> yang  </a:t>
            </a:r>
            <a:r>
              <a:rPr lang="en-US" sz="2000" dirty="0" err="1"/>
              <a:t>dihasilkan</a:t>
            </a:r>
            <a:r>
              <a:rPr lang="en-US" sz="2000" dirty="0"/>
              <a:t>, </a:t>
            </a:r>
            <a:r>
              <a:rPr lang="en-US" sz="2000" b="1" dirty="0" err="1">
                <a:solidFill>
                  <a:srgbClr val="17E921"/>
                </a:solidFill>
              </a:rPr>
              <a:t>dengan</a:t>
            </a:r>
            <a:r>
              <a:rPr lang="en-US" sz="2000" b="1" dirty="0">
                <a:solidFill>
                  <a:srgbClr val="17E921"/>
                </a:solidFill>
              </a:rPr>
              <a:t> </a:t>
            </a:r>
            <a:r>
              <a:rPr lang="en-US" sz="2000" b="1" dirty="0" err="1">
                <a:solidFill>
                  <a:srgbClr val="17E921"/>
                </a:solidFill>
              </a:rPr>
              <a:t>produksi</a:t>
            </a:r>
            <a:r>
              <a:rPr lang="en-US" sz="2000" b="1" dirty="0">
                <a:solidFill>
                  <a:srgbClr val="17E921"/>
                </a:solidFill>
              </a:rPr>
              <a:t> H</a:t>
            </a:r>
            <a:r>
              <a:rPr lang="en-US" sz="2000" b="1" baseline="-25000" dirty="0">
                <a:solidFill>
                  <a:srgbClr val="17E921"/>
                </a:solidFill>
              </a:rPr>
              <a:t>2 </a:t>
            </a:r>
            <a:r>
              <a:rPr lang="en-US" sz="2000" b="1" dirty="0">
                <a:solidFill>
                  <a:srgbClr val="17E921"/>
                </a:solidFill>
              </a:rPr>
              <a:t> </a:t>
            </a:r>
            <a:r>
              <a:rPr lang="en-US" sz="2000" b="1" dirty="0" err="1">
                <a:solidFill>
                  <a:srgbClr val="17E921"/>
                </a:solidFill>
              </a:rPr>
              <a:t>tertinggi</a:t>
            </a:r>
            <a:r>
              <a:rPr lang="en-US" sz="2000" b="1" dirty="0">
                <a:solidFill>
                  <a:srgbClr val="17E921"/>
                </a:solidFill>
              </a:rPr>
              <a:t> </a:t>
            </a:r>
            <a:r>
              <a:rPr lang="en-US" sz="2000" b="1" dirty="0" err="1">
                <a:solidFill>
                  <a:srgbClr val="17E921"/>
                </a:solidFill>
              </a:rPr>
              <a:t>pada</a:t>
            </a:r>
            <a:r>
              <a:rPr lang="en-US" sz="2000" b="1" dirty="0">
                <a:solidFill>
                  <a:srgbClr val="17E921"/>
                </a:solidFill>
              </a:rPr>
              <a:t> </a:t>
            </a:r>
            <a:r>
              <a:rPr lang="en-US" sz="2000" b="1" dirty="0" err="1">
                <a:solidFill>
                  <a:srgbClr val="17E921"/>
                </a:solidFill>
              </a:rPr>
              <a:t>anodisasi</a:t>
            </a:r>
            <a:r>
              <a:rPr lang="en-US" sz="2000" b="1" dirty="0">
                <a:solidFill>
                  <a:srgbClr val="17E921"/>
                </a:solidFill>
              </a:rPr>
              <a:t> 90 </a:t>
            </a:r>
            <a:r>
              <a:rPr lang="en-US" sz="2000" b="1" dirty="0" err="1">
                <a:solidFill>
                  <a:srgbClr val="17E921"/>
                </a:solidFill>
              </a:rPr>
              <a:t>menit</a:t>
            </a:r>
            <a:r>
              <a:rPr lang="en-US" sz="2000" b="1" dirty="0">
                <a:solidFill>
                  <a:srgbClr val="17E921"/>
                </a:solidFill>
              </a:rPr>
              <a:t> </a:t>
            </a:r>
            <a:r>
              <a:rPr lang="en-US" sz="2000" b="1" dirty="0" err="1">
                <a:solidFill>
                  <a:srgbClr val="17E921"/>
                </a:solidFill>
              </a:rPr>
              <a:t>yakni</a:t>
            </a:r>
            <a:r>
              <a:rPr lang="en-US" sz="2000" b="1" dirty="0">
                <a:solidFill>
                  <a:srgbClr val="17E921"/>
                </a:solidFill>
              </a:rPr>
              <a:t>  65,5 </a:t>
            </a:r>
            <a:r>
              <a:rPr lang="en-US" sz="2000" b="1" dirty="0" err="1">
                <a:solidFill>
                  <a:srgbClr val="17E921"/>
                </a:solidFill>
              </a:rPr>
              <a:t>mmol</a:t>
            </a:r>
            <a:r>
              <a:rPr lang="en-US" sz="2000" b="1" dirty="0">
                <a:solidFill>
                  <a:srgbClr val="17E921"/>
                </a:solidFill>
              </a:rPr>
              <a:t> H2/m</a:t>
            </a:r>
            <a:r>
              <a:rPr lang="en-US" sz="2000" b="1" baseline="30000" dirty="0">
                <a:solidFill>
                  <a:srgbClr val="17E921"/>
                </a:solidFill>
              </a:rPr>
              <a:t>2</a:t>
            </a:r>
            <a:r>
              <a:rPr lang="en-US" sz="2000" b="1" dirty="0">
                <a:solidFill>
                  <a:srgbClr val="17E921"/>
                </a:solidFill>
              </a:rPr>
              <a:t> </a:t>
            </a:r>
            <a:r>
              <a:rPr lang="en-US" sz="2000" b="1" dirty="0" err="1">
                <a:solidFill>
                  <a:srgbClr val="17E921"/>
                </a:solidFill>
              </a:rPr>
              <a:t>katalis</a:t>
            </a:r>
            <a:r>
              <a:rPr lang="en-US" sz="2000" b="1" dirty="0">
                <a:solidFill>
                  <a:srgbClr val="17E921"/>
                </a:solidFill>
              </a:rPr>
              <a:t>. </a:t>
            </a:r>
          </a:p>
          <a:p>
            <a:pPr>
              <a:buFont typeface="Arial" pitchFamily="34" charset="0"/>
              <a:buChar char="•"/>
            </a:pPr>
            <a:r>
              <a:rPr lang="en-US" sz="2000" dirty="0" err="1"/>
              <a:t>Pada</a:t>
            </a:r>
            <a:r>
              <a:rPr lang="en-US" sz="2000" dirty="0"/>
              <a:t> plat TNTAs </a:t>
            </a:r>
            <a:r>
              <a:rPr lang="en-US" sz="2000" dirty="0" err="1"/>
              <a:t>bagian</a:t>
            </a:r>
            <a:r>
              <a:rPr lang="en-US" sz="2000" dirty="0"/>
              <a:t> </a:t>
            </a:r>
            <a:r>
              <a:rPr lang="en-US" sz="2000" dirty="0" err="1"/>
              <a:t>bawah</a:t>
            </a:r>
            <a:r>
              <a:rPr lang="en-US" sz="2000" dirty="0"/>
              <a:t> yang </a:t>
            </a:r>
            <a:r>
              <a:rPr lang="en-US" sz="2000" dirty="0" err="1"/>
              <a:t>dekat</a:t>
            </a:r>
            <a:r>
              <a:rPr lang="en-US" sz="2000" dirty="0"/>
              <a:t> </a:t>
            </a:r>
            <a:r>
              <a:rPr lang="en-US" sz="2000" dirty="0" err="1"/>
              <a:t>dengan</a:t>
            </a:r>
            <a:r>
              <a:rPr lang="en-US" sz="2000" dirty="0"/>
              <a:t> </a:t>
            </a:r>
            <a:r>
              <a:rPr lang="en-US" sz="2000" dirty="0" err="1"/>
              <a:t>sumber</a:t>
            </a:r>
            <a:r>
              <a:rPr lang="en-US" sz="2000" dirty="0"/>
              <a:t> </a:t>
            </a:r>
            <a:r>
              <a:rPr lang="en-US" sz="2000" dirty="0" err="1"/>
              <a:t>gelombang</a:t>
            </a:r>
            <a:r>
              <a:rPr lang="en-US" sz="2000" dirty="0"/>
              <a:t> </a:t>
            </a:r>
            <a:r>
              <a:rPr lang="en-US" sz="2000" dirty="0" err="1"/>
              <a:t>ultrasonik</a:t>
            </a:r>
            <a:r>
              <a:rPr lang="en-US" sz="2000" dirty="0"/>
              <a:t> , TNTAs </a:t>
            </a:r>
            <a:r>
              <a:rPr lang="en-US" sz="2000" dirty="0" err="1"/>
              <a:t>bertumpuk</a:t>
            </a:r>
            <a:r>
              <a:rPr lang="en-US" sz="2000" dirty="0"/>
              <a:t>. </a:t>
            </a:r>
          </a:p>
          <a:p>
            <a:endParaRPr lang="en-US" sz="2000" dirty="0"/>
          </a:p>
          <a:p>
            <a:pPr>
              <a:buFont typeface="Arial" pitchFamily="34" charset="0"/>
              <a:buChar char="•"/>
            </a:pPr>
            <a:r>
              <a:rPr lang="en-US" sz="2000" dirty="0" err="1">
                <a:solidFill>
                  <a:srgbClr val="17E921"/>
                </a:solidFill>
              </a:rPr>
              <a:t>Morfologi</a:t>
            </a:r>
            <a:r>
              <a:rPr lang="en-US" sz="2000" dirty="0">
                <a:solidFill>
                  <a:srgbClr val="17E921"/>
                </a:solidFill>
              </a:rPr>
              <a:t> </a:t>
            </a:r>
            <a:r>
              <a:rPr lang="en-US" sz="2000" dirty="0" err="1">
                <a:solidFill>
                  <a:srgbClr val="17E921"/>
                </a:solidFill>
              </a:rPr>
              <a:t>dan</a:t>
            </a:r>
            <a:r>
              <a:rPr lang="en-US" sz="2000" dirty="0">
                <a:solidFill>
                  <a:srgbClr val="17E921"/>
                </a:solidFill>
              </a:rPr>
              <a:t> </a:t>
            </a:r>
            <a:r>
              <a:rPr lang="en-US" sz="2000" dirty="0" err="1">
                <a:solidFill>
                  <a:srgbClr val="17E921"/>
                </a:solidFill>
              </a:rPr>
              <a:t>ukuran</a:t>
            </a:r>
            <a:r>
              <a:rPr lang="en-US" sz="2000" dirty="0">
                <a:solidFill>
                  <a:srgbClr val="17E921"/>
                </a:solidFill>
              </a:rPr>
              <a:t> </a:t>
            </a:r>
            <a:r>
              <a:rPr lang="en-US" sz="2000" i="1" dirty="0">
                <a:solidFill>
                  <a:srgbClr val="17E921"/>
                </a:solidFill>
              </a:rPr>
              <a:t>tube</a:t>
            </a:r>
            <a:r>
              <a:rPr lang="en-US" sz="2000" dirty="0">
                <a:solidFill>
                  <a:srgbClr val="17E921"/>
                </a:solidFill>
              </a:rPr>
              <a:t> </a:t>
            </a:r>
            <a:r>
              <a:rPr lang="en-US" sz="2000" dirty="0" err="1">
                <a:solidFill>
                  <a:srgbClr val="17E921"/>
                </a:solidFill>
              </a:rPr>
              <a:t>mempengaruhi</a:t>
            </a:r>
            <a:r>
              <a:rPr lang="en-US" sz="2000" dirty="0">
                <a:solidFill>
                  <a:srgbClr val="17E921"/>
                </a:solidFill>
              </a:rPr>
              <a:t> </a:t>
            </a:r>
            <a:r>
              <a:rPr lang="en-US" sz="2000" dirty="0" err="1">
                <a:solidFill>
                  <a:srgbClr val="17E921"/>
                </a:solidFill>
              </a:rPr>
              <a:t>penyerapan</a:t>
            </a:r>
            <a:r>
              <a:rPr lang="en-US" sz="2000" dirty="0">
                <a:solidFill>
                  <a:srgbClr val="17E921"/>
                </a:solidFill>
              </a:rPr>
              <a:t> </a:t>
            </a:r>
            <a:r>
              <a:rPr lang="en-US" sz="2000" dirty="0" err="1">
                <a:solidFill>
                  <a:srgbClr val="17E921"/>
                </a:solidFill>
              </a:rPr>
              <a:t>foton</a:t>
            </a:r>
            <a:r>
              <a:rPr lang="en-US" sz="2000" dirty="0">
                <a:solidFill>
                  <a:srgbClr val="17E921"/>
                </a:solidFill>
              </a:rPr>
              <a:t> </a:t>
            </a:r>
            <a:r>
              <a:rPr lang="en-US" sz="2000" dirty="0" err="1">
                <a:solidFill>
                  <a:srgbClr val="17E921"/>
                </a:solidFill>
              </a:rPr>
              <a:t>oleh</a:t>
            </a:r>
            <a:r>
              <a:rPr lang="en-US" sz="2000" dirty="0">
                <a:solidFill>
                  <a:srgbClr val="17E921"/>
                </a:solidFill>
              </a:rPr>
              <a:t> TNTAs yang </a:t>
            </a:r>
            <a:r>
              <a:rPr lang="en-US" sz="2000" dirty="0" err="1">
                <a:solidFill>
                  <a:srgbClr val="17E921"/>
                </a:solidFill>
              </a:rPr>
              <a:t>berimplikasi</a:t>
            </a:r>
            <a:r>
              <a:rPr lang="en-US" sz="2000" dirty="0">
                <a:solidFill>
                  <a:srgbClr val="17E921"/>
                </a:solidFill>
              </a:rPr>
              <a:t> </a:t>
            </a:r>
            <a:r>
              <a:rPr lang="en-US" sz="2000" dirty="0" err="1">
                <a:solidFill>
                  <a:srgbClr val="17E921"/>
                </a:solidFill>
              </a:rPr>
              <a:t>pada</a:t>
            </a:r>
            <a:r>
              <a:rPr lang="en-US" sz="2000" dirty="0">
                <a:solidFill>
                  <a:srgbClr val="17E921"/>
                </a:solidFill>
              </a:rPr>
              <a:t> H</a:t>
            </a:r>
            <a:r>
              <a:rPr lang="en-US" sz="2000" baseline="-25000" dirty="0">
                <a:solidFill>
                  <a:srgbClr val="17E921"/>
                </a:solidFill>
              </a:rPr>
              <a:t>2 </a:t>
            </a:r>
            <a:r>
              <a:rPr lang="en-US" sz="2000" dirty="0">
                <a:solidFill>
                  <a:srgbClr val="17E921"/>
                </a:solidFill>
              </a:rPr>
              <a:t>yang </a:t>
            </a:r>
            <a:r>
              <a:rPr lang="en-US" sz="2000" dirty="0" err="1">
                <a:solidFill>
                  <a:srgbClr val="17E921"/>
                </a:solidFill>
              </a:rPr>
              <a:t>dihasilkan</a:t>
            </a:r>
            <a:r>
              <a:rPr lang="en-US" sz="2000" dirty="0">
                <a:solidFill>
                  <a:srgbClr val="17E921"/>
                </a:solidFill>
              </a:rPr>
              <a:t> </a:t>
            </a:r>
          </a:p>
          <a:p>
            <a:pPr>
              <a:buFont typeface="Wingdings" pitchFamily="2" charset="2"/>
              <a:buChar char="§"/>
            </a:pPr>
            <a:endParaRPr lang="en-US" sz="2000" dirty="0"/>
          </a:p>
        </p:txBody>
      </p:sp>
      <p:sp>
        <p:nvSpPr>
          <p:cNvPr id="8" name="TextBox 7"/>
          <p:cNvSpPr txBox="1"/>
          <p:nvPr/>
        </p:nvSpPr>
        <p:spPr>
          <a:xfrm>
            <a:off x="457200" y="3048000"/>
            <a:ext cx="5181600" cy="646331"/>
          </a:xfrm>
          <a:prstGeom prst="rect">
            <a:avLst/>
          </a:prstGeom>
          <a:noFill/>
        </p:spPr>
        <p:txBody>
          <a:bodyPr wrap="square" rtlCol="0">
            <a:spAutoFit/>
          </a:bodyPr>
          <a:lstStyle/>
          <a:p>
            <a:pPr algn="ctr"/>
            <a:r>
              <a:rPr lang="en-US" b="1" dirty="0" err="1"/>
              <a:t>Produksi</a:t>
            </a:r>
            <a:r>
              <a:rPr lang="en-US" b="1" dirty="0"/>
              <a:t> H</a:t>
            </a:r>
            <a:r>
              <a:rPr lang="en-US" b="1" baseline="-25000" dirty="0"/>
              <a:t>2  </a:t>
            </a:r>
            <a:r>
              <a:rPr lang="en-US" b="1" dirty="0" err="1"/>
              <a:t>dan</a:t>
            </a:r>
            <a:r>
              <a:rPr lang="en-US" b="1" dirty="0"/>
              <a:t> </a:t>
            </a:r>
            <a:r>
              <a:rPr lang="en-US" b="1" dirty="0" err="1"/>
              <a:t>panjang</a:t>
            </a:r>
            <a:r>
              <a:rPr lang="en-US" b="1" dirty="0"/>
              <a:t> </a:t>
            </a:r>
            <a:r>
              <a:rPr lang="en-US" b="1" i="1" dirty="0"/>
              <a:t>tube</a:t>
            </a:r>
            <a:r>
              <a:rPr lang="en-US" b="1" dirty="0"/>
              <a:t> </a:t>
            </a:r>
            <a:r>
              <a:rPr lang="en-US" b="1" dirty="0" err="1"/>
              <a:t>fungsi</a:t>
            </a:r>
            <a:r>
              <a:rPr lang="en-US" b="1" dirty="0"/>
              <a:t> </a:t>
            </a:r>
            <a:r>
              <a:rPr lang="en-US" b="1" dirty="0" err="1"/>
              <a:t>waktu</a:t>
            </a:r>
            <a:r>
              <a:rPr lang="en-US" b="1" dirty="0"/>
              <a:t> </a:t>
            </a:r>
            <a:r>
              <a:rPr lang="en-US" b="1" dirty="0" err="1"/>
              <a:t>anodisasi</a:t>
            </a:r>
            <a:r>
              <a:rPr lang="en-US" b="1" dirty="0"/>
              <a:t>  </a:t>
            </a:r>
            <a:r>
              <a:rPr lang="en-US" b="1" dirty="0" err="1"/>
              <a:t>ultrasonik</a:t>
            </a:r>
            <a:r>
              <a:rPr lang="en-US" b="1" dirty="0"/>
              <a:t> 50 C</a:t>
            </a:r>
          </a:p>
        </p:txBody>
      </p:sp>
      <p:pic>
        <p:nvPicPr>
          <p:cNvPr id="198657" name="Picture 1"/>
          <p:cNvPicPr>
            <a:picLocks noChangeAspect="1" noChangeArrowheads="1"/>
          </p:cNvPicPr>
          <p:nvPr/>
        </p:nvPicPr>
        <p:blipFill>
          <a:blip r:embed="rId2"/>
          <a:srcRect/>
          <a:stretch>
            <a:fillRect/>
          </a:stretch>
        </p:blipFill>
        <p:spPr bwMode="auto">
          <a:xfrm>
            <a:off x="838200" y="457200"/>
            <a:ext cx="4259263" cy="2392363"/>
          </a:xfrm>
          <a:prstGeom prst="rect">
            <a:avLst/>
          </a:prstGeom>
          <a:noFill/>
          <a:ln w="9525">
            <a:noFill/>
            <a:miter lim="800000"/>
            <a:headEnd/>
            <a:tailEnd/>
          </a:ln>
          <a:effectLst/>
        </p:spPr>
      </p:pic>
      <p:pic>
        <p:nvPicPr>
          <p:cNvPr id="5" name="Picture 4" descr="D:\FESEM STL Uj PEN 2\US 150,50 top sebelum pen 2\100000X tilt-2.jpg"/>
          <p:cNvPicPr/>
          <p:nvPr/>
        </p:nvPicPr>
        <p:blipFill>
          <a:blip r:embed="rId3"/>
          <a:srcRect/>
          <a:stretch>
            <a:fillRect/>
          </a:stretch>
        </p:blipFill>
        <p:spPr bwMode="auto">
          <a:xfrm>
            <a:off x="5486400" y="533400"/>
            <a:ext cx="2514600" cy="23161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838201" y="914401"/>
          <a:ext cx="4114799"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334000" y="1295400"/>
            <a:ext cx="3429000" cy="1200329"/>
          </a:xfrm>
          <a:prstGeom prst="rect">
            <a:avLst/>
          </a:prstGeom>
          <a:noFill/>
        </p:spPr>
        <p:txBody>
          <a:bodyPr wrap="square" rtlCol="0">
            <a:spAutoFit/>
          </a:bodyPr>
          <a:lstStyle/>
          <a:p>
            <a:r>
              <a:rPr lang="en-US" dirty="0" err="1"/>
              <a:t>Pengaruh</a:t>
            </a:r>
            <a:r>
              <a:rPr lang="en-US" dirty="0"/>
              <a:t> </a:t>
            </a:r>
            <a:r>
              <a:rPr lang="en-US" dirty="0" err="1"/>
              <a:t>waktu</a:t>
            </a:r>
            <a:r>
              <a:rPr lang="en-US" dirty="0"/>
              <a:t> </a:t>
            </a:r>
            <a:r>
              <a:rPr lang="en-US" dirty="0" err="1"/>
              <a:t>anodisasi</a:t>
            </a:r>
            <a:r>
              <a:rPr lang="en-US" dirty="0"/>
              <a:t> </a:t>
            </a:r>
            <a:r>
              <a:rPr lang="en-US" dirty="0" err="1"/>
              <a:t>magnetik</a:t>
            </a:r>
            <a:r>
              <a:rPr lang="en-US" dirty="0"/>
              <a:t> </a:t>
            </a:r>
            <a:r>
              <a:rPr lang="en-US" dirty="0" err="1"/>
              <a:t>pada</a:t>
            </a:r>
            <a:r>
              <a:rPr lang="en-US" dirty="0"/>
              <a:t> </a:t>
            </a:r>
            <a:r>
              <a:rPr lang="en-US" dirty="0" err="1"/>
              <a:t>suhu</a:t>
            </a:r>
            <a:r>
              <a:rPr lang="en-US" dirty="0"/>
              <a:t> 28 </a:t>
            </a:r>
            <a:r>
              <a:rPr lang="en-US" baseline="30000" dirty="0" err="1"/>
              <a:t>o</a:t>
            </a:r>
            <a:r>
              <a:rPr lang="en-US" dirty="0" err="1"/>
              <a:t>C</a:t>
            </a:r>
            <a:r>
              <a:rPr lang="en-US" dirty="0"/>
              <a:t> </a:t>
            </a:r>
            <a:r>
              <a:rPr lang="en-US" dirty="0" err="1"/>
              <a:t>terhadap</a:t>
            </a:r>
            <a:r>
              <a:rPr lang="en-US" dirty="0"/>
              <a:t> diameter </a:t>
            </a:r>
            <a:r>
              <a:rPr lang="en-US" dirty="0" err="1"/>
              <a:t>dalam</a:t>
            </a:r>
            <a:r>
              <a:rPr lang="en-US" dirty="0"/>
              <a:t> </a:t>
            </a:r>
            <a:r>
              <a:rPr lang="en-US" dirty="0" err="1"/>
              <a:t>dan</a:t>
            </a:r>
            <a:r>
              <a:rPr lang="en-US" dirty="0"/>
              <a:t> </a:t>
            </a:r>
            <a:r>
              <a:rPr lang="en-US" dirty="0" err="1"/>
              <a:t>panjang</a:t>
            </a:r>
            <a:r>
              <a:rPr lang="en-US" dirty="0"/>
              <a:t> </a:t>
            </a:r>
            <a:r>
              <a:rPr lang="en-US" i="1" dirty="0"/>
              <a:t>tube </a:t>
            </a:r>
            <a:r>
              <a:rPr lang="en-US" dirty="0"/>
              <a:t>TNTAs</a:t>
            </a:r>
          </a:p>
        </p:txBody>
      </p:sp>
      <p:pic>
        <p:nvPicPr>
          <p:cNvPr id="9" name="Picture 8"/>
          <p:cNvPicPr/>
          <p:nvPr/>
        </p:nvPicPr>
        <p:blipFill>
          <a:blip r:embed="rId3" cstate="print"/>
          <a:srcRect l="8871" t="29111" r="43751" b="21537"/>
          <a:stretch>
            <a:fillRect/>
          </a:stretch>
        </p:blipFill>
        <p:spPr bwMode="auto">
          <a:xfrm>
            <a:off x="990601" y="3733800"/>
            <a:ext cx="3352799" cy="2133600"/>
          </a:xfrm>
          <a:prstGeom prst="rect">
            <a:avLst/>
          </a:prstGeom>
          <a:noFill/>
          <a:ln w="9525">
            <a:solidFill>
              <a:schemeClr val="tx1">
                <a:lumMod val="95000"/>
                <a:lumOff val="5000"/>
              </a:schemeClr>
            </a:solidFill>
            <a:miter lim="800000"/>
            <a:headEnd/>
            <a:tailEnd/>
          </a:ln>
        </p:spPr>
      </p:pic>
      <p:graphicFrame>
        <p:nvGraphicFramePr>
          <p:cNvPr id="10" name="Chart 9"/>
          <p:cNvGraphicFramePr/>
          <p:nvPr/>
        </p:nvGraphicFramePr>
        <p:xfrm>
          <a:off x="4800600" y="3733800"/>
          <a:ext cx="38100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81000" y="6096000"/>
            <a:ext cx="7924800" cy="646331"/>
          </a:xfrm>
          <a:prstGeom prst="rect">
            <a:avLst/>
          </a:prstGeom>
          <a:noFill/>
        </p:spPr>
        <p:txBody>
          <a:bodyPr wrap="square" rtlCol="0">
            <a:spAutoFit/>
          </a:bodyPr>
          <a:lstStyle/>
          <a:p>
            <a:r>
              <a:rPr lang="en-US" dirty="0" err="1"/>
              <a:t>Pengaruh</a:t>
            </a:r>
            <a:r>
              <a:rPr lang="en-US" dirty="0"/>
              <a:t> </a:t>
            </a:r>
            <a:r>
              <a:rPr lang="en-US" dirty="0" err="1"/>
              <a:t>waktu</a:t>
            </a:r>
            <a:r>
              <a:rPr lang="en-US" dirty="0"/>
              <a:t> </a:t>
            </a:r>
            <a:r>
              <a:rPr lang="en-US" dirty="0" err="1"/>
              <a:t>anodisasi</a:t>
            </a:r>
            <a:r>
              <a:rPr lang="en-US" dirty="0"/>
              <a:t> </a:t>
            </a:r>
            <a:r>
              <a:rPr lang="en-US" dirty="0" err="1"/>
              <a:t>magnetik</a:t>
            </a:r>
            <a:r>
              <a:rPr lang="en-US" dirty="0"/>
              <a:t> TNTAs </a:t>
            </a:r>
            <a:r>
              <a:rPr lang="en-US" dirty="0" err="1"/>
              <a:t>pada</a:t>
            </a:r>
            <a:r>
              <a:rPr lang="en-US" dirty="0"/>
              <a:t> </a:t>
            </a:r>
            <a:r>
              <a:rPr lang="en-US" dirty="0" err="1"/>
              <a:t>suhu</a:t>
            </a:r>
            <a:r>
              <a:rPr lang="en-US" dirty="0"/>
              <a:t> 28 </a:t>
            </a:r>
            <a:r>
              <a:rPr lang="en-US" dirty="0" err="1"/>
              <a:t>dan</a:t>
            </a:r>
            <a:r>
              <a:rPr lang="en-US" dirty="0"/>
              <a:t> 50 </a:t>
            </a:r>
            <a:r>
              <a:rPr lang="en-US" baseline="30000" dirty="0" err="1"/>
              <a:t>o</a:t>
            </a:r>
            <a:r>
              <a:rPr lang="en-US" dirty="0" err="1"/>
              <a:t>C</a:t>
            </a:r>
            <a:r>
              <a:rPr lang="en-US" dirty="0"/>
              <a:t> </a:t>
            </a:r>
            <a:r>
              <a:rPr lang="en-US" dirty="0" err="1"/>
              <a:t>terhadap</a:t>
            </a:r>
            <a:r>
              <a:rPr lang="en-US" dirty="0"/>
              <a:t> </a:t>
            </a:r>
            <a:r>
              <a:rPr lang="en-US" dirty="0" err="1"/>
              <a:t>panjang</a:t>
            </a:r>
            <a:r>
              <a:rPr lang="en-US" dirty="0"/>
              <a:t> </a:t>
            </a:r>
            <a:r>
              <a:rPr lang="en-US" i="1" dirty="0"/>
              <a:t>tube</a:t>
            </a:r>
            <a:r>
              <a:rPr lang="en-US" dirty="0"/>
              <a:t> </a:t>
            </a:r>
            <a:r>
              <a:rPr lang="en-US" dirty="0" err="1"/>
              <a:t>dan</a:t>
            </a:r>
            <a:r>
              <a:rPr lang="en-US" dirty="0"/>
              <a:t> </a:t>
            </a:r>
            <a:r>
              <a:rPr lang="en-US" dirty="0" err="1"/>
              <a:t>produksi</a:t>
            </a:r>
            <a:r>
              <a:rPr lang="en-US" dirty="0"/>
              <a:t> H</a:t>
            </a:r>
            <a:r>
              <a:rPr lang="en-US" baseline="-25000" dirty="0"/>
              <a:t>2</a:t>
            </a:r>
            <a:r>
              <a:rPr lang="en-US" dirty="0"/>
              <a:t> </a:t>
            </a:r>
            <a:r>
              <a:rPr lang="en-US" dirty="0" err="1"/>
              <a:t>dengan</a:t>
            </a:r>
            <a:r>
              <a:rPr lang="en-US" dirty="0"/>
              <a:t> lama </a:t>
            </a:r>
            <a:r>
              <a:rPr lang="en-US" dirty="0" err="1"/>
              <a:t>penyinaran</a:t>
            </a:r>
            <a:r>
              <a:rPr lang="en-US" dirty="0"/>
              <a:t> 240 </a:t>
            </a:r>
            <a:r>
              <a:rPr lang="en-US" dirty="0" err="1"/>
              <a:t>menit</a:t>
            </a:r>
            <a:r>
              <a:rPr lang="en-US" dirty="0"/>
              <a:t>.</a:t>
            </a:r>
          </a:p>
        </p:txBody>
      </p:sp>
    </p:spTree>
    <p:extLst>
      <p:ext uri="{BB962C8B-B14F-4D97-AF65-F5344CB8AC3E}">
        <p14:creationId xmlns:p14="http://schemas.microsoft.com/office/powerpoint/2010/main" val="2581847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6468693" cy="369332"/>
          </a:xfrm>
          <a:prstGeom prst="rect">
            <a:avLst/>
          </a:prstGeom>
        </p:spPr>
        <p:txBody>
          <a:bodyPr wrap="square">
            <a:spAutoFit/>
          </a:bodyPr>
          <a:lstStyle/>
          <a:p>
            <a:r>
              <a:rPr lang="en-US" b="1" dirty="0"/>
              <a:t>B. </a:t>
            </a:r>
            <a:r>
              <a:rPr lang="en-US" b="1" dirty="0" err="1"/>
              <a:t>Pengadukan</a:t>
            </a:r>
            <a:r>
              <a:rPr lang="en-US" b="1" dirty="0"/>
              <a:t>  </a:t>
            </a:r>
            <a:r>
              <a:rPr lang="en-US" b="1" dirty="0" err="1"/>
              <a:t>Magnetik</a:t>
            </a:r>
            <a:r>
              <a:rPr lang="en-US" b="1" dirty="0"/>
              <a:t> (</a:t>
            </a:r>
            <a:r>
              <a:rPr lang="en-US" b="1" dirty="0" err="1"/>
              <a:t>Suhu</a:t>
            </a:r>
            <a:r>
              <a:rPr lang="en-US" b="1" dirty="0"/>
              <a:t> 28 C)</a:t>
            </a:r>
          </a:p>
        </p:txBody>
      </p:sp>
      <p:pic>
        <p:nvPicPr>
          <p:cNvPr id="4" name="Picture 3"/>
          <p:cNvPicPr/>
          <p:nvPr/>
        </p:nvPicPr>
        <p:blipFill>
          <a:blip r:embed="rId2"/>
          <a:srcRect/>
          <a:stretch>
            <a:fillRect/>
          </a:stretch>
        </p:blipFill>
        <p:spPr bwMode="auto">
          <a:xfrm>
            <a:off x="838201" y="3657601"/>
            <a:ext cx="3124199" cy="2362199"/>
          </a:xfrm>
          <a:prstGeom prst="rect">
            <a:avLst/>
          </a:prstGeom>
          <a:noFill/>
          <a:ln w="9525">
            <a:noFill/>
            <a:miter lim="800000"/>
            <a:headEnd/>
            <a:tailEnd/>
          </a:ln>
        </p:spPr>
      </p:pic>
      <p:grpSp>
        <p:nvGrpSpPr>
          <p:cNvPr id="3" name="Group 2"/>
          <p:cNvGrpSpPr>
            <a:grpSpLocks/>
          </p:cNvGrpSpPr>
          <p:nvPr/>
        </p:nvGrpSpPr>
        <p:grpSpPr bwMode="auto">
          <a:xfrm>
            <a:off x="838200" y="990600"/>
            <a:ext cx="3124200" cy="2286000"/>
            <a:chOff x="2250" y="623"/>
            <a:chExt cx="4336" cy="4236"/>
          </a:xfrm>
        </p:grpSpPr>
        <p:pic>
          <p:nvPicPr>
            <p:cNvPr id="232451" name="Picture 3" descr="SEM3"/>
            <p:cNvPicPr>
              <a:picLocks noChangeAspect="1" noChangeArrowheads="1"/>
            </p:cNvPicPr>
            <p:nvPr/>
          </p:nvPicPr>
          <p:blipFill>
            <a:blip r:embed="rId3"/>
            <a:srcRect/>
            <a:stretch>
              <a:fillRect/>
            </a:stretch>
          </p:blipFill>
          <p:spPr bwMode="auto">
            <a:xfrm>
              <a:off x="2250" y="2735"/>
              <a:ext cx="2112" cy="2124"/>
            </a:xfrm>
            <a:prstGeom prst="rect">
              <a:avLst/>
            </a:prstGeom>
            <a:noFill/>
          </p:spPr>
        </p:pic>
        <p:pic>
          <p:nvPicPr>
            <p:cNvPr id="232452" name="Picture 4" descr="SEM4"/>
            <p:cNvPicPr>
              <a:picLocks noChangeAspect="1" noChangeArrowheads="1"/>
            </p:cNvPicPr>
            <p:nvPr/>
          </p:nvPicPr>
          <p:blipFill>
            <a:blip r:embed="rId4"/>
            <a:srcRect/>
            <a:stretch>
              <a:fillRect/>
            </a:stretch>
          </p:blipFill>
          <p:spPr bwMode="auto">
            <a:xfrm>
              <a:off x="4460" y="2724"/>
              <a:ext cx="2126" cy="2135"/>
            </a:xfrm>
            <a:prstGeom prst="rect">
              <a:avLst/>
            </a:prstGeom>
            <a:noFill/>
          </p:spPr>
        </p:pic>
        <p:sp>
          <p:nvSpPr>
            <p:cNvPr id="232453" name="Text Box 5"/>
            <p:cNvSpPr txBox="1">
              <a:spLocks noChangeArrowheads="1"/>
            </p:cNvSpPr>
            <p:nvPr/>
          </p:nvSpPr>
          <p:spPr bwMode="auto">
            <a:xfrm>
              <a:off x="2250" y="2735"/>
              <a:ext cx="415" cy="3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a:ln>
                    <a:noFill/>
                  </a:ln>
                  <a:solidFill>
                    <a:schemeClr val="tx1"/>
                  </a:solidFill>
                  <a:effectLst/>
                  <a:latin typeface="Times New Roman" pitchFamily="18" charset="0"/>
                </a:rPr>
                <a:t>(c)</a:t>
              </a:r>
              <a:endParaRPr kumimoji="0" lang="en-US" sz="1800" b="0" i="0" u="none" strike="noStrike" cap="none" normalizeH="0" baseline="0">
                <a:ln>
                  <a:noFill/>
                </a:ln>
                <a:solidFill>
                  <a:schemeClr val="tx1"/>
                </a:solidFill>
                <a:effectLst/>
                <a:latin typeface="Arial" pitchFamily="34" charset="0"/>
              </a:endParaRPr>
            </a:p>
          </p:txBody>
        </p:sp>
        <p:sp>
          <p:nvSpPr>
            <p:cNvPr id="232454" name="Text Box 6"/>
            <p:cNvSpPr txBox="1">
              <a:spLocks noChangeArrowheads="1"/>
            </p:cNvSpPr>
            <p:nvPr/>
          </p:nvSpPr>
          <p:spPr bwMode="auto">
            <a:xfrm>
              <a:off x="4460" y="2724"/>
              <a:ext cx="416" cy="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a:ln>
                    <a:noFill/>
                  </a:ln>
                  <a:solidFill>
                    <a:schemeClr val="tx1"/>
                  </a:solidFill>
                  <a:effectLst/>
                  <a:latin typeface="Times New Roman" pitchFamily="18" charset="0"/>
                </a:rPr>
                <a:t>(d)</a:t>
              </a:r>
              <a:endParaRPr kumimoji="0" lang="en-US" sz="1800" b="0" i="0" u="none" strike="noStrike" cap="none" normalizeH="0" baseline="0">
                <a:ln>
                  <a:noFill/>
                </a:ln>
                <a:solidFill>
                  <a:schemeClr val="tx1"/>
                </a:solidFill>
                <a:effectLst/>
                <a:latin typeface="Arial" pitchFamily="34" charset="0"/>
              </a:endParaRPr>
            </a:p>
          </p:txBody>
        </p:sp>
        <p:pic>
          <p:nvPicPr>
            <p:cNvPr id="232455" name="Picture 7" descr="SEM1"/>
            <p:cNvPicPr>
              <a:picLocks noChangeAspect="1" noChangeArrowheads="1"/>
            </p:cNvPicPr>
            <p:nvPr/>
          </p:nvPicPr>
          <p:blipFill>
            <a:blip r:embed="rId5"/>
            <a:srcRect/>
            <a:stretch>
              <a:fillRect/>
            </a:stretch>
          </p:blipFill>
          <p:spPr bwMode="auto">
            <a:xfrm>
              <a:off x="2250" y="623"/>
              <a:ext cx="2125" cy="2054"/>
            </a:xfrm>
            <a:prstGeom prst="rect">
              <a:avLst/>
            </a:prstGeom>
            <a:noFill/>
          </p:spPr>
        </p:pic>
        <p:pic>
          <p:nvPicPr>
            <p:cNvPr id="232456" name="Picture 8" descr="SEM2"/>
            <p:cNvPicPr>
              <a:picLocks noChangeAspect="1" noChangeArrowheads="1"/>
            </p:cNvPicPr>
            <p:nvPr/>
          </p:nvPicPr>
          <p:blipFill>
            <a:blip r:embed="rId6"/>
            <a:srcRect/>
            <a:stretch>
              <a:fillRect/>
            </a:stretch>
          </p:blipFill>
          <p:spPr bwMode="auto">
            <a:xfrm>
              <a:off x="4460" y="623"/>
              <a:ext cx="2126" cy="2044"/>
            </a:xfrm>
            <a:prstGeom prst="rect">
              <a:avLst/>
            </a:prstGeom>
            <a:noFill/>
          </p:spPr>
        </p:pic>
        <p:sp>
          <p:nvSpPr>
            <p:cNvPr id="232457" name="Text Box 9"/>
            <p:cNvSpPr txBox="1">
              <a:spLocks noChangeArrowheads="1"/>
            </p:cNvSpPr>
            <p:nvPr/>
          </p:nvSpPr>
          <p:spPr bwMode="auto">
            <a:xfrm>
              <a:off x="2250" y="623"/>
              <a:ext cx="415" cy="3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a:ln>
                    <a:noFill/>
                  </a:ln>
                  <a:solidFill>
                    <a:schemeClr val="tx1"/>
                  </a:solidFill>
                  <a:effectLst/>
                  <a:latin typeface="Times New Roman" pitchFamily="18" charset="0"/>
                </a:rPr>
                <a:t>(a)</a:t>
              </a:r>
              <a:endParaRPr kumimoji="0" lang="en-US" sz="1800" b="0" i="0" u="none" strike="noStrike" cap="none" normalizeH="0" baseline="0">
                <a:ln>
                  <a:noFill/>
                </a:ln>
                <a:solidFill>
                  <a:schemeClr val="tx1"/>
                </a:solidFill>
                <a:effectLst/>
                <a:latin typeface="Arial" pitchFamily="34" charset="0"/>
              </a:endParaRPr>
            </a:p>
          </p:txBody>
        </p:sp>
        <p:sp>
          <p:nvSpPr>
            <p:cNvPr id="232458" name="Text Box 10"/>
            <p:cNvSpPr txBox="1">
              <a:spLocks noChangeArrowheads="1"/>
            </p:cNvSpPr>
            <p:nvPr/>
          </p:nvSpPr>
          <p:spPr bwMode="auto">
            <a:xfrm>
              <a:off x="4460" y="623"/>
              <a:ext cx="415" cy="3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a:ln>
                    <a:noFill/>
                  </a:ln>
                  <a:solidFill>
                    <a:schemeClr val="tx1"/>
                  </a:solidFill>
                  <a:effectLst/>
                  <a:latin typeface="Times New Roman" pitchFamily="18" charset="0"/>
                </a:rPr>
                <a:t>(b)</a:t>
              </a:r>
              <a:endParaRPr kumimoji="0" lang="en-US" sz="1800" b="0" i="0" u="none" strike="noStrike" cap="none" normalizeH="0" baseline="0">
                <a:ln>
                  <a:noFill/>
                </a:ln>
                <a:solidFill>
                  <a:schemeClr val="tx1"/>
                </a:solidFill>
                <a:effectLst/>
                <a:latin typeface="Arial" pitchFamily="34" charset="0"/>
              </a:endParaRPr>
            </a:p>
          </p:txBody>
        </p:sp>
      </p:grpSp>
      <p:pic>
        <p:nvPicPr>
          <p:cNvPr id="14" name="Picture 13"/>
          <p:cNvPicPr/>
          <p:nvPr/>
        </p:nvPicPr>
        <p:blipFill>
          <a:blip r:embed="rId7"/>
          <a:srcRect/>
          <a:stretch>
            <a:fillRect/>
          </a:stretch>
        </p:blipFill>
        <p:spPr bwMode="auto">
          <a:xfrm>
            <a:off x="4267200" y="1524000"/>
            <a:ext cx="3886200" cy="3600450"/>
          </a:xfrm>
          <a:prstGeom prst="rect">
            <a:avLst/>
          </a:prstGeom>
          <a:noFill/>
          <a:ln w="9525">
            <a:noFill/>
            <a:miter lim="800000"/>
            <a:headEnd/>
            <a:tailEnd/>
          </a:ln>
        </p:spPr>
      </p:pic>
      <p:sp>
        <p:nvSpPr>
          <p:cNvPr id="15" name="TextBox 14"/>
          <p:cNvSpPr txBox="1"/>
          <p:nvPr/>
        </p:nvSpPr>
        <p:spPr>
          <a:xfrm>
            <a:off x="381000" y="6096000"/>
            <a:ext cx="8458201" cy="646331"/>
          </a:xfrm>
          <a:prstGeom prst="rect">
            <a:avLst/>
          </a:prstGeom>
          <a:noFill/>
        </p:spPr>
        <p:txBody>
          <a:bodyPr wrap="square" rtlCol="0">
            <a:spAutoFit/>
          </a:bodyPr>
          <a:lstStyle/>
          <a:p>
            <a:r>
              <a:rPr lang="en-US" dirty="0" err="1"/>
              <a:t>Hasil</a:t>
            </a:r>
            <a:r>
              <a:rPr lang="en-US" dirty="0"/>
              <a:t> FESEM </a:t>
            </a:r>
            <a:r>
              <a:rPr lang="en-US" dirty="0" err="1"/>
              <a:t>dari</a:t>
            </a:r>
            <a:r>
              <a:rPr lang="en-US" dirty="0"/>
              <a:t> TNTAs </a:t>
            </a:r>
            <a:r>
              <a:rPr lang="en-US" dirty="0" err="1"/>
              <a:t>anodisasi</a:t>
            </a:r>
            <a:r>
              <a:rPr lang="en-US" dirty="0"/>
              <a:t> </a:t>
            </a:r>
            <a:r>
              <a:rPr lang="en-US" dirty="0" err="1"/>
              <a:t>magnetik</a:t>
            </a:r>
            <a:r>
              <a:rPr lang="en-US" dirty="0"/>
              <a:t> </a:t>
            </a:r>
            <a:r>
              <a:rPr lang="en-US" dirty="0" err="1"/>
              <a:t>pada</a:t>
            </a:r>
            <a:r>
              <a:rPr lang="en-US" dirty="0"/>
              <a:t> </a:t>
            </a:r>
            <a:r>
              <a:rPr lang="en-US" dirty="0" err="1"/>
              <a:t>suhu</a:t>
            </a:r>
            <a:r>
              <a:rPr lang="en-US" dirty="0"/>
              <a:t> 28 </a:t>
            </a:r>
            <a:r>
              <a:rPr lang="en-US" baseline="30000" dirty="0" err="1"/>
              <a:t>o</a:t>
            </a:r>
            <a:r>
              <a:rPr lang="en-US" dirty="0" err="1"/>
              <a:t>C</a:t>
            </a:r>
            <a:r>
              <a:rPr lang="en-US" dirty="0"/>
              <a:t> </a:t>
            </a:r>
            <a:r>
              <a:rPr lang="en-US" dirty="0" err="1"/>
              <a:t>selama</a:t>
            </a:r>
            <a:r>
              <a:rPr lang="en-US" dirty="0"/>
              <a:t> (a) 1 jam, (b) 2 jam,(c) 4 jam </a:t>
            </a:r>
            <a:r>
              <a:rPr lang="en-US" dirty="0" err="1"/>
              <a:t>dan</a:t>
            </a:r>
            <a:r>
              <a:rPr lang="en-US" dirty="0"/>
              <a:t> (d) 6 jam </a:t>
            </a:r>
            <a:r>
              <a:rPr lang="en-US" dirty="0" err="1"/>
              <a:t>tampak</a:t>
            </a:r>
            <a:r>
              <a:rPr lang="en-US" dirty="0"/>
              <a:t> </a:t>
            </a:r>
            <a:r>
              <a:rPr lang="en-US" dirty="0" err="1"/>
              <a:t>atas</a:t>
            </a:r>
            <a:r>
              <a:rPr lang="en-US" dirty="0"/>
              <a:t>, </a:t>
            </a:r>
            <a:r>
              <a:rPr lang="en-US" dirty="0" err="1"/>
              <a:t>atas</a:t>
            </a:r>
            <a:r>
              <a:rPr lang="en-US" dirty="0"/>
              <a:t> </a:t>
            </a:r>
            <a:r>
              <a:rPr lang="en-US" dirty="0" err="1"/>
              <a:t>deng</a:t>
            </a:r>
            <a:r>
              <a:rPr lang="en-US" dirty="0"/>
              <a:t> </a:t>
            </a:r>
            <a:r>
              <a:rPr lang="en-US" dirty="0" err="1"/>
              <a:t>sudut</a:t>
            </a:r>
            <a:r>
              <a:rPr lang="en-US" dirty="0"/>
              <a:t> 45 0 </a:t>
            </a:r>
            <a:r>
              <a:rPr lang="en-US" dirty="0" err="1"/>
              <a:t>dan</a:t>
            </a:r>
            <a:r>
              <a:rPr lang="en-US" dirty="0"/>
              <a:t> </a:t>
            </a:r>
            <a:r>
              <a:rPr lang="en-US" dirty="0" err="1"/>
              <a:t>samping</a:t>
            </a:r>
            <a:r>
              <a:rPr lang="en-US" dirty="0"/>
              <a:t>. </a:t>
            </a:r>
          </a:p>
        </p:txBody>
      </p:sp>
    </p:spTree>
    <p:extLst>
      <p:ext uri="{BB962C8B-B14F-4D97-AF65-F5344CB8AC3E}">
        <p14:creationId xmlns:p14="http://schemas.microsoft.com/office/powerpoint/2010/main" val="126904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4493" t="25760" r="28806" b="27139"/>
          <a:stretch>
            <a:fillRect/>
          </a:stretch>
        </p:blipFill>
        <p:spPr bwMode="auto">
          <a:xfrm>
            <a:off x="228600" y="762000"/>
            <a:ext cx="4953000" cy="2971800"/>
          </a:xfrm>
          <a:prstGeom prst="rect">
            <a:avLst/>
          </a:prstGeom>
          <a:noFill/>
          <a:ln w="9525">
            <a:solidFill>
              <a:schemeClr val="tx1">
                <a:lumMod val="95000"/>
                <a:lumOff val="5000"/>
              </a:schemeClr>
            </a:solidFill>
            <a:miter lim="800000"/>
            <a:headEnd/>
            <a:tailEnd/>
          </a:ln>
        </p:spPr>
      </p:pic>
      <p:sp>
        <p:nvSpPr>
          <p:cNvPr id="3" name="TextBox 2"/>
          <p:cNvSpPr txBox="1"/>
          <p:nvPr/>
        </p:nvSpPr>
        <p:spPr>
          <a:xfrm>
            <a:off x="5410200" y="838200"/>
            <a:ext cx="3505200" cy="1754326"/>
          </a:xfrm>
          <a:prstGeom prst="rect">
            <a:avLst/>
          </a:prstGeom>
          <a:noFill/>
        </p:spPr>
        <p:txBody>
          <a:bodyPr wrap="square" rtlCol="0">
            <a:spAutoFit/>
          </a:bodyPr>
          <a:lstStyle/>
          <a:p>
            <a:r>
              <a:rPr lang="en-US" b="1" dirty="0" err="1"/>
              <a:t>Hasil</a:t>
            </a:r>
            <a:r>
              <a:rPr lang="en-US" b="1" dirty="0"/>
              <a:t> FESEM </a:t>
            </a:r>
            <a:r>
              <a:rPr lang="en-US" b="1" dirty="0" err="1"/>
              <a:t>dari</a:t>
            </a:r>
            <a:r>
              <a:rPr lang="en-US" b="1" dirty="0"/>
              <a:t> TNTAs </a:t>
            </a:r>
            <a:r>
              <a:rPr lang="en-US" b="1" dirty="0" err="1"/>
              <a:t>anodisasi</a:t>
            </a:r>
            <a:r>
              <a:rPr lang="en-US" b="1" dirty="0"/>
              <a:t> </a:t>
            </a:r>
            <a:r>
              <a:rPr lang="en-US" b="1" dirty="0" err="1"/>
              <a:t>magnetik</a:t>
            </a:r>
            <a:r>
              <a:rPr lang="en-US" b="1" dirty="0"/>
              <a:t> </a:t>
            </a:r>
            <a:r>
              <a:rPr lang="en-US" b="1" dirty="0" err="1"/>
              <a:t>pada</a:t>
            </a:r>
            <a:r>
              <a:rPr lang="en-US" b="1" dirty="0"/>
              <a:t> </a:t>
            </a:r>
            <a:r>
              <a:rPr lang="en-US" b="1" dirty="0" err="1"/>
              <a:t>suhu</a:t>
            </a:r>
            <a:r>
              <a:rPr lang="en-US" b="1" dirty="0"/>
              <a:t> 50 </a:t>
            </a:r>
            <a:r>
              <a:rPr lang="en-US" b="1" baseline="30000" dirty="0" err="1"/>
              <a:t>o</a:t>
            </a:r>
            <a:r>
              <a:rPr lang="en-US" b="1" dirty="0" err="1"/>
              <a:t>C</a:t>
            </a:r>
            <a:r>
              <a:rPr lang="en-US" b="1" dirty="0"/>
              <a:t> </a:t>
            </a:r>
            <a:r>
              <a:rPr lang="en-US" b="1" dirty="0" err="1"/>
              <a:t>selama</a:t>
            </a:r>
            <a:r>
              <a:rPr lang="en-US" b="1" dirty="0"/>
              <a:t> (a) 1 jam, (b) 2 jam,(c) 4 jam </a:t>
            </a:r>
            <a:r>
              <a:rPr lang="en-US" b="1" dirty="0" err="1"/>
              <a:t>dan</a:t>
            </a:r>
            <a:r>
              <a:rPr lang="en-US" b="1" dirty="0"/>
              <a:t> (d) 6 jam </a:t>
            </a:r>
            <a:r>
              <a:rPr lang="en-US" b="1" dirty="0" err="1"/>
              <a:t>tampak</a:t>
            </a:r>
            <a:r>
              <a:rPr lang="en-US" b="1" dirty="0"/>
              <a:t> </a:t>
            </a:r>
            <a:r>
              <a:rPr lang="en-US" b="1" dirty="0" err="1"/>
              <a:t>atas</a:t>
            </a:r>
            <a:r>
              <a:rPr lang="en-US" b="1" dirty="0"/>
              <a:t> </a:t>
            </a:r>
            <a:r>
              <a:rPr lang="en-US" b="1" dirty="0" err="1"/>
              <a:t>dan</a:t>
            </a:r>
            <a:r>
              <a:rPr lang="en-US" b="1" dirty="0"/>
              <a:t> </a:t>
            </a:r>
            <a:r>
              <a:rPr lang="en-US" b="1" dirty="0" err="1"/>
              <a:t>samping</a:t>
            </a:r>
            <a:r>
              <a:rPr lang="en-US" b="1" dirty="0"/>
              <a:t> (inset).</a:t>
            </a:r>
          </a:p>
        </p:txBody>
      </p:sp>
      <p:sp>
        <p:nvSpPr>
          <p:cNvPr id="4" name="TextBox 3"/>
          <p:cNvSpPr txBox="1"/>
          <p:nvPr/>
        </p:nvSpPr>
        <p:spPr>
          <a:xfrm>
            <a:off x="381000" y="304800"/>
            <a:ext cx="4800600" cy="400110"/>
          </a:xfrm>
          <a:prstGeom prst="rect">
            <a:avLst/>
          </a:prstGeom>
          <a:noFill/>
        </p:spPr>
        <p:txBody>
          <a:bodyPr wrap="square" rtlCol="0">
            <a:spAutoFit/>
          </a:bodyPr>
          <a:lstStyle/>
          <a:p>
            <a:r>
              <a:rPr lang="en-US" sz="2000" b="1" dirty="0"/>
              <a:t>B. </a:t>
            </a:r>
            <a:r>
              <a:rPr lang="en-US" sz="2000" b="1" dirty="0" err="1"/>
              <a:t>Pengadukan</a:t>
            </a:r>
            <a:r>
              <a:rPr lang="en-US" sz="2000" b="1" dirty="0"/>
              <a:t>  </a:t>
            </a:r>
            <a:r>
              <a:rPr lang="en-US" sz="2000" b="1" dirty="0" err="1"/>
              <a:t>Magnetik</a:t>
            </a:r>
            <a:r>
              <a:rPr lang="en-US" sz="2000" b="1" dirty="0"/>
              <a:t> (</a:t>
            </a:r>
            <a:r>
              <a:rPr lang="en-US" sz="2000" b="1" dirty="0" err="1"/>
              <a:t>Suhu</a:t>
            </a:r>
            <a:r>
              <a:rPr lang="en-US" sz="2000" b="1" dirty="0"/>
              <a:t> 50 C)</a:t>
            </a:r>
          </a:p>
        </p:txBody>
      </p:sp>
      <p:pic>
        <p:nvPicPr>
          <p:cNvPr id="5" name="Picture 4"/>
          <p:cNvPicPr/>
          <p:nvPr/>
        </p:nvPicPr>
        <p:blipFill>
          <a:blip r:embed="rId3" cstate="print"/>
          <a:srcRect l="31795" t="22099" r="31989" b="9377"/>
          <a:stretch>
            <a:fillRect/>
          </a:stretch>
        </p:blipFill>
        <p:spPr bwMode="auto">
          <a:xfrm>
            <a:off x="457200" y="3857625"/>
            <a:ext cx="4095749" cy="2695575"/>
          </a:xfrm>
          <a:prstGeom prst="rect">
            <a:avLst/>
          </a:prstGeom>
          <a:noFill/>
          <a:ln w="9525">
            <a:solidFill>
              <a:schemeClr val="tx1"/>
            </a:solidFill>
            <a:miter lim="800000"/>
            <a:headEnd/>
            <a:tailEnd/>
          </a:ln>
        </p:spPr>
      </p:pic>
      <p:sp>
        <p:nvSpPr>
          <p:cNvPr id="6" name="TextBox 5"/>
          <p:cNvSpPr txBox="1"/>
          <p:nvPr/>
        </p:nvSpPr>
        <p:spPr>
          <a:xfrm>
            <a:off x="4876800" y="4343400"/>
            <a:ext cx="3657600" cy="1477328"/>
          </a:xfrm>
          <a:prstGeom prst="rect">
            <a:avLst/>
          </a:prstGeom>
          <a:noFill/>
        </p:spPr>
        <p:txBody>
          <a:bodyPr wrap="square" rtlCol="0">
            <a:spAutoFit/>
          </a:bodyPr>
          <a:lstStyle/>
          <a:p>
            <a:r>
              <a:rPr lang="en-US" b="1" dirty="0" err="1"/>
              <a:t>Hasil</a:t>
            </a:r>
            <a:r>
              <a:rPr lang="en-US" b="1" dirty="0"/>
              <a:t> FESEM </a:t>
            </a:r>
            <a:r>
              <a:rPr lang="en-US" b="1" dirty="0" err="1"/>
              <a:t>dari</a:t>
            </a:r>
            <a:r>
              <a:rPr lang="en-US" b="1" dirty="0"/>
              <a:t> TNTAs </a:t>
            </a:r>
            <a:r>
              <a:rPr lang="en-US" b="1" dirty="0" err="1"/>
              <a:t>anodisasi</a:t>
            </a:r>
            <a:r>
              <a:rPr lang="en-US" b="1" dirty="0"/>
              <a:t> </a:t>
            </a:r>
            <a:r>
              <a:rPr lang="en-US" b="1" dirty="0" err="1"/>
              <a:t>magnetik</a:t>
            </a:r>
            <a:r>
              <a:rPr lang="en-US" b="1" dirty="0"/>
              <a:t> </a:t>
            </a:r>
            <a:r>
              <a:rPr lang="en-US" b="1" dirty="0" err="1"/>
              <a:t>pada</a:t>
            </a:r>
            <a:r>
              <a:rPr lang="en-US" b="1" dirty="0"/>
              <a:t> </a:t>
            </a:r>
            <a:r>
              <a:rPr lang="en-US" b="1" dirty="0" err="1"/>
              <a:t>suhu</a:t>
            </a:r>
            <a:r>
              <a:rPr lang="en-US" b="1" dirty="0"/>
              <a:t> 50 </a:t>
            </a:r>
            <a:r>
              <a:rPr lang="en-US" b="1" baseline="30000" dirty="0" err="1"/>
              <a:t>o</a:t>
            </a:r>
            <a:r>
              <a:rPr lang="en-US" b="1" dirty="0" err="1"/>
              <a:t>C</a:t>
            </a:r>
            <a:r>
              <a:rPr lang="en-US" b="1" dirty="0"/>
              <a:t> </a:t>
            </a:r>
            <a:r>
              <a:rPr lang="en-US" b="1" dirty="0" err="1"/>
              <a:t>selama</a:t>
            </a:r>
            <a:r>
              <a:rPr lang="en-US" b="1" dirty="0"/>
              <a:t> (a) 1 jam, (b) 2 jam, (c) 4 jam </a:t>
            </a:r>
            <a:r>
              <a:rPr lang="en-US" b="1" dirty="0" err="1"/>
              <a:t>dan</a:t>
            </a:r>
            <a:r>
              <a:rPr lang="en-US" b="1" dirty="0"/>
              <a:t> (d) 6 jam </a:t>
            </a:r>
            <a:r>
              <a:rPr lang="en-US" b="1" dirty="0" err="1"/>
              <a:t>tampak</a:t>
            </a:r>
            <a:r>
              <a:rPr lang="en-US" b="1" dirty="0"/>
              <a:t> </a:t>
            </a:r>
            <a:r>
              <a:rPr lang="en-US" b="1" dirty="0" err="1"/>
              <a:t>atas</a:t>
            </a:r>
            <a:r>
              <a:rPr lang="en-US" b="1" dirty="0"/>
              <a:t> </a:t>
            </a:r>
            <a:r>
              <a:rPr lang="en-US" b="1" dirty="0" err="1"/>
              <a:t>dengan</a:t>
            </a:r>
            <a:r>
              <a:rPr lang="en-US" b="1" dirty="0"/>
              <a:t> </a:t>
            </a:r>
            <a:r>
              <a:rPr lang="en-US" b="1" dirty="0" err="1"/>
              <a:t>sudut</a:t>
            </a:r>
            <a:r>
              <a:rPr lang="en-US" b="1" dirty="0"/>
              <a:t> 45</a:t>
            </a:r>
            <a:r>
              <a:rPr lang="en-US" b="1" baseline="30000" dirty="0"/>
              <a:t>o</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457200"/>
          <a:ext cx="6096000" cy="2995676"/>
        </p:xfrm>
        <a:graphic>
          <a:graphicData uri="http://schemas.openxmlformats.org/drawingml/2006/table">
            <a:tbl>
              <a:tblPr/>
              <a:tblGrid>
                <a:gridCol w="1051457">
                  <a:extLst>
                    <a:ext uri="{9D8B030D-6E8A-4147-A177-3AD203B41FA5}">
                      <a16:colId xmlns:a16="http://schemas.microsoft.com/office/drawing/2014/main" val="20000"/>
                    </a:ext>
                  </a:extLst>
                </a:gridCol>
                <a:gridCol w="1044967">
                  <a:extLst>
                    <a:ext uri="{9D8B030D-6E8A-4147-A177-3AD203B41FA5}">
                      <a16:colId xmlns:a16="http://schemas.microsoft.com/office/drawing/2014/main" val="20001"/>
                    </a:ext>
                  </a:extLst>
                </a:gridCol>
                <a:gridCol w="1110593">
                  <a:extLst>
                    <a:ext uri="{9D8B030D-6E8A-4147-A177-3AD203B41FA5}">
                      <a16:colId xmlns:a16="http://schemas.microsoft.com/office/drawing/2014/main" val="20002"/>
                    </a:ext>
                  </a:extLst>
                </a:gridCol>
                <a:gridCol w="1224537">
                  <a:extLst>
                    <a:ext uri="{9D8B030D-6E8A-4147-A177-3AD203B41FA5}">
                      <a16:colId xmlns:a16="http://schemas.microsoft.com/office/drawing/2014/main" val="20003"/>
                    </a:ext>
                  </a:extLst>
                </a:gridCol>
                <a:gridCol w="1664446">
                  <a:extLst>
                    <a:ext uri="{9D8B030D-6E8A-4147-A177-3AD203B41FA5}">
                      <a16:colId xmlns:a16="http://schemas.microsoft.com/office/drawing/2014/main" val="20004"/>
                    </a:ext>
                  </a:extLst>
                </a:gridCol>
              </a:tblGrid>
              <a:tr h="733120">
                <a:tc>
                  <a:txBody>
                    <a:bodyPr/>
                    <a:lstStyle/>
                    <a:p>
                      <a:pPr marL="0" marR="0" algn="ctr">
                        <a:lnSpc>
                          <a:spcPct val="115000"/>
                        </a:lnSpc>
                        <a:spcBef>
                          <a:spcPts val="0"/>
                        </a:spcBef>
                        <a:spcAft>
                          <a:spcPts val="0"/>
                        </a:spcAft>
                      </a:pPr>
                      <a:r>
                        <a:rPr lang="en-US" sz="1600" dirty="0" err="1">
                          <a:latin typeface="Times New Roman"/>
                          <a:ea typeface="Malgun Gothic"/>
                          <a:cs typeface="Times New Roman"/>
                        </a:rPr>
                        <a:t>Waktu</a:t>
                      </a:r>
                      <a:r>
                        <a:rPr lang="en-US" sz="1600" dirty="0">
                          <a:latin typeface="Times New Roman"/>
                          <a:ea typeface="Malgun Gothic"/>
                          <a:cs typeface="Times New Roman"/>
                        </a:rPr>
                        <a:t> </a:t>
                      </a:r>
                      <a:r>
                        <a:rPr lang="en-US" sz="1600" dirty="0" err="1">
                          <a:latin typeface="Times New Roman"/>
                          <a:ea typeface="Malgun Gothic"/>
                          <a:cs typeface="Times New Roman"/>
                        </a:rPr>
                        <a:t>Anodisasi</a:t>
                      </a:r>
                      <a:r>
                        <a:rPr lang="en-US" sz="1600" dirty="0">
                          <a:latin typeface="Times New Roman"/>
                          <a:ea typeface="Malgun Gothic"/>
                          <a:cs typeface="Times New Roman"/>
                        </a:rPr>
                        <a:t>, jam</a:t>
                      </a:r>
                      <a:r>
                        <a:rPr lang="en-US" sz="1600" baseline="0" dirty="0">
                          <a:latin typeface="Times New Roman"/>
                          <a:ea typeface="Malgun Gothic"/>
                          <a:cs typeface="Times New Roman"/>
                        </a:rPr>
                        <a:t> </a:t>
                      </a:r>
                      <a:endParaRPr lang="en-US" sz="1600" dirty="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latin typeface="Times New Roman"/>
                          <a:ea typeface="Malgun Gothic"/>
                          <a:cs typeface="Times New Roman"/>
                        </a:rPr>
                        <a:t>Di,nm</a:t>
                      </a:r>
                      <a:endParaRPr lang="en-US" sz="1600" dirty="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latin typeface="Times New Roman"/>
                          <a:ea typeface="Malgun Gothic"/>
                          <a:cs typeface="Times New Roman"/>
                        </a:rPr>
                        <a:t>t,nm</a:t>
                      </a:r>
                      <a:endParaRPr lang="en-US" sz="1600" dirty="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L, </a:t>
                      </a:r>
                      <a:r>
                        <a:rPr lang="en-US" sz="1600" dirty="0" err="1">
                          <a:latin typeface="Times New Roman"/>
                          <a:ea typeface="Malgun Gothic"/>
                          <a:cs typeface="Times New Roman"/>
                        </a:rPr>
                        <a:t>μm</a:t>
                      </a:r>
                      <a:r>
                        <a:rPr lang="en-US" sz="1600" dirty="0">
                          <a:latin typeface="Times New Roman"/>
                          <a:ea typeface="Malgun Gothic"/>
                          <a:cs typeface="Times New Roman"/>
                        </a:rPr>
                        <a:t>)</a:t>
                      </a:r>
                      <a:endParaRPr lang="en-US" sz="1600" dirty="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latin typeface="Times New Roman"/>
                          <a:ea typeface="Malgun Gothic"/>
                          <a:cs typeface="Times New Roman"/>
                        </a:rPr>
                        <a:t>Laju</a:t>
                      </a:r>
                      <a:r>
                        <a:rPr lang="en-US" sz="1600" dirty="0">
                          <a:latin typeface="Times New Roman"/>
                          <a:ea typeface="Malgun Gothic"/>
                          <a:cs typeface="Times New Roman"/>
                        </a:rPr>
                        <a:t> </a:t>
                      </a:r>
                      <a:r>
                        <a:rPr lang="id-ID" sz="1600" dirty="0">
                          <a:latin typeface="Times New Roman"/>
                          <a:ea typeface="Malgun Gothic"/>
                          <a:cs typeface="Times New Roman"/>
                        </a:rPr>
                        <a:t>P</a:t>
                      </a:r>
                      <a:r>
                        <a:rPr lang="en-US" sz="1600" dirty="0" err="1">
                          <a:latin typeface="Times New Roman"/>
                          <a:ea typeface="Malgun Gothic"/>
                          <a:cs typeface="Times New Roman"/>
                        </a:rPr>
                        <a:t>ertumbuhan</a:t>
                      </a:r>
                      <a:r>
                        <a:rPr lang="en-US" sz="1600" dirty="0">
                          <a:latin typeface="Times New Roman"/>
                          <a:ea typeface="Malgun Gothic"/>
                          <a:cs typeface="Times New Roman"/>
                        </a:rPr>
                        <a:t> </a:t>
                      </a:r>
                      <a:r>
                        <a:rPr lang="id-ID" sz="1600" i="1" dirty="0">
                          <a:latin typeface="Times New Roman"/>
                          <a:ea typeface="Malgun Gothic"/>
                          <a:cs typeface="Times New Roman"/>
                        </a:rPr>
                        <a:t>tube</a:t>
                      </a:r>
                      <a:r>
                        <a:rPr lang="en-US" sz="1600" dirty="0">
                          <a:latin typeface="Times New Roman"/>
                          <a:ea typeface="Malgun Gothic"/>
                          <a:cs typeface="Times New Roman"/>
                        </a:rPr>
                        <a:t>(</a:t>
                      </a:r>
                      <a:r>
                        <a:rPr lang="en-US" sz="1600" dirty="0" err="1">
                          <a:latin typeface="Times New Roman"/>
                          <a:ea typeface="Malgun Gothic"/>
                          <a:cs typeface="Times New Roman"/>
                        </a:rPr>
                        <a:t>dL</a:t>
                      </a:r>
                      <a:r>
                        <a:rPr lang="en-US" sz="1600" dirty="0">
                          <a:latin typeface="Times New Roman"/>
                          <a:ea typeface="Malgun Gothic"/>
                          <a:cs typeface="Times New Roman"/>
                        </a:rPr>
                        <a:t>/</a:t>
                      </a:r>
                      <a:r>
                        <a:rPr lang="en-US" sz="1600" dirty="0" err="1">
                          <a:latin typeface="Times New Roman"/>
                          <a:ea typeface="Malgun Gothic"/>
                          <a:cs typeface="Times New Roman"/>
                        </a:rPr>
                        <a:t>dt</a:t>
                      </a:r>
                      <a:r>
                        <a:rPr lang="en-US" sz="1600" dirty="0">
                          <a:latin typeface="Times New Roman"/>
                          <a:ea typeface="Malgun Gothic"/>
                          <a:cs typeface="Times New Roman"/>
                        </a:rPr>
                        <a:t>), </a:t>
                      </a:r>
                      <a:r>
                        <a:rPr lang="en-US" sz="1600" dirty="0" err="1">
                          <a:latin typeface="Times New Roman"/>
                          <a:ea typeface="Malgun Gothic"/>
                          <a:cs typeface="Times New Roman"/>
                        </a:rPr>
                        <a:t>μm</a:t>
                      </a:r>
                      <a:r>
                        <a:rPr lang="en-US" sz="1600" dirty="0">
                          <a:latin typeface="Times New Roman"/>
                          <a:ea typeface="Malgun Gothic"/>
                          <a:cs typeface="Times New Roman"/>
                        </a:rPr>
                        <a:t>/</a:t>
                      </a:r>
                      <a:r>
                        <a:rPr lang="en-US" sz="1600" dirty="0" err="1">
                          <a:latin typeface="Times New Roman"/>
                          <a:ea typeface="Malgun Gothic"/>
                          <a:cs typeface="Times New Roman"/>
                        </a:rPr>
                        <a:t>menit</a:t>
                      </a:r>
                      <a:endParaRPr lang="en-US" sz="1600" dirty="0">
                        <a:latin typeface="Calibri"/>
                        <a:ea typeface="Malgun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3470">
                <a:tc>
                  <a:txBody>
                    <a:bodyPr/>
                    <a:lstStyle/>
                    <a:p>
                      <a:pPr marL="0" marR="0" algn="ctr">
                        <a:lnSpc>
                          <a:spcPct val="115000"/>
                        </a:lnSpc>
                        <a:spcBef>
                          <a:spcPts val="0"/>
                        </a:spcBef>
                        <a:spcAft>
                          <a:spcPts val="0"/>
                        </a:spcAft>
                      </a:pPr>
                      <a:r>
                        <a:rPr lang="id-ID" sz="1600">
                          <a:latin typeface="Times New Roman"/>
                          <a:ea typeface="Malgun Gothic"/>
                          <a:cs typeface="Times New Roman"/>
                        </a:rPr>
                        <a:t>1</a:t>
                      </a:r>
                      <a:endParaRPr lang="en-US" sz="1600">
                        <a:latin typeface="Calibri"/>
                        <a:ea typeface="Malgun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latin typeface="Times New Roman"/>
                          <a:ea typeface="Malgun Gothic"/>
                          <a:cs typeface="Times New Roman"/>
                        </a:rPr>
                        <a:t>107</a:t>
                      </a:r>
                      <a:endParaRPr lang="en-US" sz="1600">
                        <a:latin typeface="Calibri"/>
                        <a:ea typeface="Malgun Gothic"/>
                        <a:cs typeface="Times New Roman"/>
                      </a:endParaRPr>
                    </a:p>
                    <a:p>
                      <a:pPr marL="0" marR="0" algn="ctr">
                        <a:lnSpc>
                          <a:spcPct val="115000"/>
                        </a:lnSpc>
                        <a:spcBef>
                          <a:spcPts val="0"/>
                        </a:spcBef>
                        <a:spcAft>
                          <a:spcPts val="0"/>
                        </a:spcAft>
                      </a:pPr>
                      <a:r>
                        <a:rPr lang="en-US" sz="1600">
                          <a:latin typeface="Times New Roman"/>
                          <a:ea typeface="Malgun Gothic"/>
                          <a:cs typeface="Times New Roman"/>
                        </a:rPr>
                        <a:t>(67-102)</a:t>
                      </a:r>
                      <a:endParaRPr lang="en-US" sz="160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16</a:t>
                      </a:r>
                      <a:endParaRPr lang="en-US" sz="1600" dirty="0">
                        <a:latin typeface="Calibri"/>
                        <a:ea typeface="Malgun Gothic"/>
                        <a:cs typeface="Times New Roman"/>
                      </a:endParaRPr>
                    </a:p>
                    <a:p>
                      <a:pPr marL="0" marR="0" algn="ctr">
                        <a:lnSpc>
                          <a:spcPct val="115000"/>
                        </a:lnSpc>
                        <a:spcBef>
                          <a:spcPts val="0"/>
                        </a:spcBef>
                        <a:spcAft>
                          <a:spcPts val="0"/>
                        </a:spcAft>
                      </a:pPr>
                      <a:r>
                        <a:rPr lang="en-US" sz="1600" dirty="0">
                          <a:latin typeface="Times New Roman"/>
                          <a:ea typeface="Malgun Gothic"/>
                          <a:cs typeface="Times New Roman"/>
                        </a:rPr>
                        <a:t>(10-22)</a:t>
                      </a:r>
                      <a:endParaRPr lang="en-US" sz="1600" dirty="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0,990</a:t>
                      </a:r>
                      <a:endParaRPr lang="en-US" sz="1600" dirty="0">
                        <a:latin typeface="Calibri"/>
                        <a:ea typeface="Malgun Gothic"/>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31470" marR="0">
                        <a:lnSpc>
                          <a:spcPct val="115000"/>
                        </a:lnSpc>
                        <a:spcBef>
                          <a:spcPts val="0"/>
                        </a:spcBef>
                        <a:spcAft>
                          <a:spcPts val="0"/>
                        </a:spcAft>
                      </a:pPr>
                      <a:r>
                        <a:rPr lang="en-US" sz="1600" dirty="0">
                          <a:latin typeface="Times New Roman"/>
                          <a:ea typeface="Malgun Gothic"/>
                          <a:cs typeface="Times New Roman"/>
                        </a:rPr>
                        <a:t>     </a:t>
                      </a:r>
                      <a:r>
                        <a:rPr lang="id-ID" sz="1600" dirty="0">
                          <a:latin typeface="Times New Roman"/>
                          <a:ea typeface="Malgun Gothic"/>
                          <a:cs typeface="Times New Roman"/>
                        </a:rPr>
                        <a:t>0,017</a:t>
                      </a:r>
                      <a:endParaRPr lang="en-US" sz="1600" dirty="0">
                        <a:latin typeface="Calibri"/>
                        <a:ea typeface="Malgun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83470">
                <a:tc>
                  <a:txBody>
                    <a:bodyPr/>
                    <a:lstStyle/>
                    <a:p>
                      <a:pPr marL="0" marR="0" algn="ctr">
                        <a:lnSpc>
                          <a:spcPct val="115000"/>
                        </a:lnSpc>
                        <a:spcBef>
                          <a:spcPts val="0"/>
                        </a:spcBef>
                        <a:spcAft>
                          <a:spcPts val="0"/>
                        </a:spcAft>
                      </a:pPr>
                      <a:r>
                        <a:rPr lang="en-US" sz="1600">
                          <a:latin typeface="Times New Roman"/>
                          <a:ea typeface="Malgun Gothic"/>
                          <a:cs typeface="Times New Roman"/>
                        </a:rPr>
                        <a:t>2</a:t>
                      </a:r>
                      <a:endParaRPr lang="en-US" sz="1600">
                        <a:latin typeface="Calibri"/>
                        <a:ea typeface="Malgun Gothic"/>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Malgun Gothic"/>
                          <a:cs typeface="Times New Roman"/>
                        </a:rPr>
                        <a:t>110</a:t>
                      </a:r>
                      <a:endParaRPr lang="en-US" sz="1600">
                        <a:latin typeface="Calibri"/>
                        <a:ea typeface="Malgun Gothic"/>
                        <a:cs typeface="Times New Roman"/>
                      </a:endParaRPr>
                    </a:p>
                    <a:p>
                      <a:pPr marL="0" marR="0" algn="ctr">
                        <a:lnSpc>
                          <a:spcPct val="115000"/>
                        </a:lnSpc>
                        <a:spcBef>
                          <a:spcPts val="0"/>
                        </a:spcBef>
                        <a:spcAft>
                          <a:spcPts val="0"/>
                        </a:spcAft>
                      </a:pPr>
                      <a:r>
                        <a:rPr lang="en-US" sz="1600">
                          <a:latin typeface="Times New Roman"/>
                          <a:ea typeface="Malgun Gothic"/>
                          <a:cs typeface="Times New Roman"/>
                        </a:rPr>
                        <a:t>(83-143)</a:t>
                      </a:r>
                      <a:endParaRPr lang="en-US" sz="1600">
                        <a:latin typeface="Calibri"/>
                        <a:ea typeface="Malgun Gothic"/>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Malgun Gothic"/>
                          <a:cs typeface="Times New Roman"/>
                        </a:rPr>
                        <a:t>19</a:t>
                      </a:r>
                      <a:endParaRPr lang="en-US" sz="1600">
                        <a:latin typeface="Calibri"/>
                        <a:ea typeface="Malgun Gothic"/>
                        <a:cs typeface="Times New Roman"/>
                      </a:endParaRPr>
                    </a:p>
                    <a:p>
                      <a:pPr marL="0" marR="0" algn="ctr">
                        <a:lnSpc>
                          <a:spcPct val="115000"/>
                        </a:lnSpc>
                        <a:spcBef>
                          <a:spcPts val="0"/>
                        </a:spcBef>
                        <a:spcAft>
                          <a:spcPts val="0"/>
                        </a:spcAft>
                      </a:pPr>
                      <a:r>
                        <a:rPr lang="en-US" sz="1600">
                          <a:latin typeface="Times New Roman"/>
                          <a:ea typeface="Malgun Gothic"/>
                          <a:cs typeface="Times New Roman"/>
                        </a:rPr>
                        <a:t>(13-25)</a:t>
                      </a:r>
                      <a:endParaRPr lang="en-US" sz="1600">
                        <a:latin typeface="Calibri"/>
                        <a:ea typeface="Malgun Gothic"/>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0,842</a:t>
                      </a:r>
                      <a:endParaRPr lang="en-US" sz="1600" dirty="0">
                        <a:latin typeface="Calibri"/>
                        <a:ea typeface="Malgun Gothic"/>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id-ID" sz="1600">
                          <a:latin typeface="Times New Roman"/>
                          <a:ea typeface="Malgun Gothic"/>
                          <a:cs typeface="Times New Roman"/>
                        </a:rPr>
                        <a:t>0,007</a:t>
                      </a:r>
                      <a:endParaRPr lang="en-US" sz="1600">
                        <a:latin typeface="Calibri"/>
                        <a:ea typeface="Malgun Gothic"/>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83470">
                <a:tc>
                  <a:txBody>
                    <a:bodyPr/>
                    <a:lstStyle/>
                    <a:p>
                      <a:pPr marL="0" marR="0" algn="ctr">
                        <a:lnSpc>
                          <a:spcPct val="115000"/>
                        </a:lnSpc>
                        <a:spcBef>
                          <a:spcPts val="0"/>
                        </a:spcBef>
                        <a:spcAft>
                          <a:spcPts val="0"/>
                        </a:spcAft>
                      </a:pPr>
                      <a:r>
                        <a:rPr lang="en-US" sz="1600">
                          <a:latin typeface="Times New Roman"/>
                          <a:ea typeface="Malgun Gothic"/>
                          <a:cs typeface="Times New Roman"/>
                        </a:rPr>
                        <a:t>4</a:t>
                      </a:r>
                      <a:endParaRPr lang="en-US" sz="1600">
                        <a:latin typeface="Calibri"/>
                        <a:ea typeface="Malgun Gothic"/>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Malgun Gothic"/>
                          <a:cs typeface="Times New Roman"/>
                        </a:rPr>
                        <a:t>126</a:t>
                      </a:r>
                      <a:endParaRPr lang="en-US" sz="1600">
                        <a:latin typeface="Calibri"/>
                        <a:ea typeface="Malgun Gothic"/>
                        <a:cs typeface="Times New Roman"/>
                      </a:endParaRPr>
                    </a:p>
                    <a:p>
                      <a:pPr marL="0" marR="0" algn="ctr">
                        <a:lnSpc>
                          <a:spcPct val="115000"/>
                        </a:lnSpc>
                        <a:spcBef>
                          <a:spcPts val="0"/>
                        </a:spcBef>
                        <a:spcAft>
                          <a:spcPts val="0"/>
                        </a:spcAft>
                      </a:pPr>
                      <a:r>
                        <a:rPr lang="en-US" sz="1600">
                          <a:latin typeface="Times New Roman"/>
                          <a:ea typeface="Malgun Gothic"/>
                          <a:cs typeface="Times New Roman"/>
                        </a:rPr>
                        <a:t>(100-156)</a:t>
                      </a:r>
                      <a:endParaRPr lang="en-US" sz="1600">
                        <a:latin typeface="Calibri"/>
                        <a:ea typeface="Malgun Gothic"/>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23</a:t>
                      </a:r>
                      <a:endParaRPr lang="en-US" sz="1600" dirty="0">
                        <a:latin typeface="Calibri"/>
                        <a:ea typeface="Malgun Gothic"/>
                        <a:cs typeface="Times New Roman"/>
                      </a:endParaRPr>
                    </a:p>
                    <a:p>
                      <a:pPr marL="0" marR="0" algn="ctr">
                        <a:lnSpc>
                          <a:spcPct val="115000"/>
                        </a:lnSpc>
                        <a:spcBef>
                          <a:spcPts val="0"/>
                        </a:spcBef>
                        <a:spcAft>
                          <a:spcPts val="0"/>
                        </a:spcAft>
                      </a:pPr>
                      <a:r>
                        <a:rPr lang="en-US" sz="1600" dirty="0">
                          <a:latin typeface="Times New Roman"/>
                          <a:ea typeface="Malgun Gothic"/>
                          <a:cs typeface="Times New Roman"/>
                        </a:rPr>
                        <a:t>(13-30)</a:t>
                      </a:r>
                      <a:endParaRPr lang="en-US" sz="1600" dirty="0">
                        <a:latin typeface="Calibri"/>
                        <a:ea typeface="Malgun Gothic"/>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0,789</a:t>
                      </a:r>
                      <a:endParaRPr lang="en-US" sz="1600" dirty="0">
                        <a:latin typeface="Calibri"/>
                        <a:ea typeface="Malgun Gothic"/>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id-ID" sz="1600" dirty="0">
                          <a:latin typeface="Times New Roman"/>
                          <a:ea typeface="Malgun Gothic"/>
                          <a:cs typeface="Times New Roman"/>
                        </a:rPr>
                        <a:t>0,003</a:t>
                      </a:r>
                      <a:endParaRPr lang="en-US" sz="1600" dirty="0">
                        <a:latin typeface="Calibri"/>
                        <a:ea typeface="Malgun Gothic"/>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483470">
                <a:tc>
                  <a:txBody>
                    <a:bodyPr/>
                    <a:lstStyle/>
                    <a:p>
                      <a:pPr marL="0" marR="0" algn="ctr">
                        <a:lnSpc>
                          <a:spcPct val="115000"/>
                        </a:lnSpc>
                        <a:spcBef>
                          <a:spcPts val="0"/>
                        </a:spcBef>
                        <a:spcAft>
                          <a:spcPts val="0"/>
                        </a:spcAft>
                      </a:pPr>
                      <a:r>
                        <a:rPr lang="en-US" sz="1600">
                          <a:latin typeface="Times New Roman"/>
                          <a:ea typeface="Malgun Gothic"/>
                          <a:cs typeface="Times New Roman"/>
                        </a:rPr>
                        <a:t>6</a:t>
                      </a:r>
                      <a:endParaRPr lang="en-US" sz="1600">
                        <a:latin typeface="Calibri"/>
                        <a:ea typeface="Malgun Gothic"/>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Malgun Gothic"/>
                          <a:cs typeface="Times New Roman"/>
                        </a:rPr>
                        <a:t>158</a:t>
                      </a:r>
                      <a:endParaRPr lang="en-US" sz="1600">
                        <a:latin typeface="Calibri"/>
                        <a:ea typeface="Malgun Gothic"/>
                        <a:cs typeface="Times New Roman"/>
                      </a:endParaRPr>
                    </a:p>
                    <a:p>
                      <a:pPr marL="0" marR="0" algn="ctr">
                        <a:lnSpc>
                          <a:spcPct val="115000"/>
                        </a:lnSpc>
                        <a:spcBef>
                          <a:spcPts val="0"/>
                        </a:spcBef>
                        <a:spcAft>
                          <a:spcPts val="0"/>
                        </a:spcAft>
                      </a:pPr>
                      <a:r>
                        <a:rPr lang="en-US" sz="1600">
                          <a:latin typeface="Times New Roman"/>
                          <a:ea typeface="Malgun Gothic"/>
                          <a:cs typeface="Times New Roman"/>
                        </a:rPr>
                        <a:t>(123-205)</a:t>
                      </a:r>
                      <a:endParaRPr lang="en-US" sz="1600">
                        <a:latin typeface="Calibri"/>
                        <a:ea typeface="Malgun Gothic"/>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Times New Roman"/>
                          <a:ea typeface="Malgun Gothic"/>
                          <a:cs typeface="Times New Roman"/>
                        </a:rPr>
                        <a:t>23</a:t>
                      </a:r>
                      <a:endParaRPr lang="en-US" sz="1600" dirty="0">
                        <a:latin typeface="Calibri"/>
                        <a:ea typeface="Malgun Gothic"/>
                        <a:cs typeface="Times New Roman"/>
                      </a:endParaRPr>
                    </a:p>
                    <a:p>
                      <a:pPr marL="0" marR="0" algn="ctr">
                        <a:lnSpc>
                          <a:spcPct val="115000"/>
                        </a:lnSpc>
                        <a:spcBef>
                          <a:spcPts val="0"/>
                        </a:spcBef>
                        <a:spcAft>
                          <a:spcPts val="0"/>
                        </a:spcAft>
                      </a:pPr>
                      <a:r>
                        <a:rPr lang="en-US" sz="1600" dirty="0">
                          <a:latin typeface="Times New Roman"/>
                          <a:ea typeface="Malgun Gothic"/>
                          <a:cs typeface="Times New Roman"/>
                        </a:rPr>
                        <a:t>(19-28)</a:t>
                      </a:r>
                      <a:endParaRPr lang="en-US" sz="1600" dirty="0">
                        <a:latin typeface="Calibri"/>
                        <a:ea typeface="Malgun Gothic"/>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Malgun Gothic"/>
                          <a:cs typeface="Times New Roman"/>
                        </a:rPr>
                        <a:t>0,802</a:t>
                      </a:r>
                      <a:endParaRPr lang="en-US" sz="1600">
                        <a:latin typeface="Calibri"/>
                        <a:ea typeface="Malgun Gothic"/>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1600" dirty="0">
                          <a:latin typeface="Times New Roman"/>
                          <a:ea typeface="Malgun Gothic"/>
                          <a:cs typeface="Times New Roman"/>
                        </a:rPr>
                        <a:t>0,002</a:t>
                      </a:r>
                      <a:endParaRPr lang="en-US" sz="1600" dirty="0">
                        <a:latin typeface="Calibri"/>
                        <a:ea typeface="Malgun Gothic"/>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1393847" y="0"/>
            <a:ext cx="6149953" cy="369332"/>
          </a:xfrm>
          <a:prstGeom prst="rect">
            <a:avLst/>
          </a:prstGeom>
          <a:noFill/>
        </p:spPr>
        <p:txBody>
          <a:bodyPr wrap="square" rtlCol="0">
            <a:spAutoFit/>
          </a:bodyPr>
          <a:lstStyle/>
          <a:p>
            <a:r>
              <a:rPr lang="en-US" b="1" dirty="0" err="1">
                <a:latin typeface="Times New Roman" pitchFamily="18" charset="0"/>
                <a:cs typeface="Times New Roman" pitchFamily="18" charset="0"/>
              </a:rPr>
              <a:t>Ukuran</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tube </a:t>
            </a:r>
            <a:r>
              <a:rPr lang="en-US" b="1" dirty="0">
                <a:latin typeface="Times New Roman" pitchFamily="18" charset="0"/>
                <a:cs typeface="Times New Roman" pitchFamily="18" charset="0"/>
              </a:rPr>
              <a:t>TNTAs </a:t>
            </a:r>
            <a:r>
              <a:rPr lang="en-US" b="1" dirty="0" err="1">
                <a:latin typeface="Times New Roman" pitchFamily="18" charset="0"/>
                <a:cs typeface="Times New Roman" pitchFamily="18" charset="0"/>
              </a:rPr>
              <a:t>hasil</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variasi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waktu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anodisasi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magnetik</a:t>
            </a:r>
            <a:endParaRPr lang="en-US" b="1" dirty="0">
              <a:latin typeface="Times New Roman" pitchFamily="18" charset="0"/>
              <a:cs typeface="Times New Roman" pitchFamily="18" charset="0"/>
            </a:endParaRPr>
          </a:p>
        </p:txBody>
      </p:sp>
      <p:pic>
        <p:nvPicPr>
          <p:cNvPr id="4" name="Picture 3"/>
          <p:cNvPicPr/>
          <p:nvPr/>
        </p:nvPicPr>
        <p:blipFill>
          <a:blip r:embed="rId2" cstate="print"/>
          <a:srcRect l="45108" t="28947" r="7451" b="19883"/>
          <a:stretch>
            <a:fillRect/>
          </a:stretch>
        </p:blipFill>
        <p:spPr bwMode="auto">
          <a:xfrm>
            <a:off x="685800" y="4343400"/>
            <a:ext cx="4800600" cy="2362200"/>
          </a:xfrm>
          <a:prstGeom prst="rect">
            <a:avLst/>
          </a:prstGeom>
          <a:noFill/>
          <a:ln w="9525">
            <a:solidFill>
              <a:schemeClr val="tx1"/>
            </a:solidFill>
            <a:miter lim="800000"/>
            <a:headEnd/>
            <a:tailEnd/>
          </a:ln>
        </p:spPr>
      </p:pic>
      <p:sp>
        <p:nvSpPr>
          <p:cNvPr id="7" name="TextBox 6"/>
          <p:cNvSpPr txBox="1"/>
          <p:nvPr/>
        </p:nvSpPr>
        <p:spPr>
          <a:xfrm>
            <a:off x="457200" y="3505200"/>
            <a:ext cx="8382000" cy="646331"/>
          </a:xfrm>
          <a:prstGeom prst="rect">
            <a:avLst/>
          </a:prstGeom>
          <a:noFill/>
        </p:spPr>
        <p:txBody>
          <a:bodyPr wrap="square" rtlCol="0">
            <a:spAutoFit/>
          </a:bodyPr>
          <a:lstStyle/>
          <a:p>
            <a:r>
              <a:rPr lang="en-US" dirty="0"/>
              <a:t>Di=rata- rata diameter </a:t>
            </a:r>
            <a:r>
              <a:rPr lang="en-US" dirty="0" err="1"/>
              <a:t>dalam</a:t>
            </a:r>
            <a:r>
              <a:rPr lang="en-US" dirty="0"/>
              <a:t>, t=</a:t>
            </a:r>
            <a:r>
              <a:rPr lang="en-US" dirty="0" err="1"/>
              <a:t>tebal</a:t>
            </a:r>
            <a:r>
              <a:rPr lang="en-US" dirty="0"/>
              <a:t>, </a:t>
            </a:r>
            <a:r>
              <a:rPr lang="en-US" dirty="0" err="1"/>
              <a:t>dan</a:t>
            </a:r>
            <a:r>
              <a:rPr lang="en-US" dirty="0"/>
              <a:t> L=</a:t>
            </a:r>
            <a:r>
              <a:rPr lang="en-US" dirty="0" err="1"/>
              <a:t>panjang</a:t>
            </a:r>
            <a:r>
              <a:rPr lang="en-US" dirty="0"/>
              <a:t> tube TNTAs (</a:t>
            </a:r>
            <a:r>
              <a:rPr lang="en-US" dirty="0" err="1"/>
              <a:t>dalam</a:t>
            </a:r>
            <a:r>
              <a:rPr lang="en-US" dirty="0"/>
              <a:t> </a:t>
            </a:r>
            <a:r>
              <a:rPr lang="en-US" dirty="0" err="1"/>
              <a:t>kurung</a:t>
            </a:r>
            <a:r>
              <a:rPr lang="en-US" dirty="0"/>
              <a:t> </a:t>
            </a:r>
            <a:r>
              <a:rPr lang="en-US" dirty="0" err="1"/>
              <a:t>adalah</a:t>
            </a:r>
            <a:r>
              <a:rPr lang="en-US" dirty="0"/>
              <a:t> </a:t>
            </a:r>
            <a:r>
              <a:rPr lang="en-US" dirty="0" err="1"/>
              <a:t>harga</a:t>
            </a:r>
            <a:r>
              <a:rPr lang="en-US" dirty="0"/>
              <a:t> </a:t>
            </a:r>
            <a:r>
              <a:rPr lang="en-US" dirty="0" err="1"/>
              <a:t>kisarannya</a:t>
            </a:r>
            <a:r>
              <a:rPr lang="en-US" dirty="0"/>
              <a:t>   </a:t>
            </a:r>
          </a:p>
        </p:txBody>
      </p:sp>
      <p:pic>
        <p:nvPicPr>
          <p:cNvPr id="8" name="Picture 7"/>
          <p:cNvPicPr/>
          <p:nvPr/>
        </p:nvPicPr>
        <p:blipFill>
          <a:blip r:embed="rId3" cstate="print"/>
          <a:srcRect l="8871" t="29111" r="43751" b="21537"/>
          <a:stretch>
            <a:fillRect/>
          </a:stretch>
        </p:blipFill>
        <p:spPr bwMode="auto">
          <a:xfrm>
            <a:off x="5638800" y="4114800"/>
            <a:ext cx="3352799" cy="2133600"/>
          </a:xfrm>
          <a:prstGeom prst="rect">
            <a:avLst/>
          </a:prstGeom>
          <a:noFill/>
          <a:ln w="9525">
            <a:solidFill>
              <a:schemeClr val="tx1">
                <a:lumMod val="95000"/>
                <a:lumOff val="5000"/>
              </a:schemeClr>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2514601"/>
            <a:ext cx="8077200" cy="369332"/>
          </a:xfrm>
          <a:prstGeom prst="rect">
            <a:avLst/>
          </a:prstGeom>
          <a:noFill/>
        </p:spPr>
        <p:txBody>
          <a:bodyPr wrap="square" rtlCol="0">
            <a:spAutoFit/>
          </a:bodyPr>
          <a:lstStyle/>
          <a:p>
            <a:pPr algn="ctr"/>
            <a:r>
              <a:rPr lang="en-US" dirty="0" err="1">
                <a:latin typeface="Times New Roman" pitchFamily="18" charset="0"/>
                <a:cs typeface="Times New Roman" pitchFamily="18" charset="0"/>
              </a:rPr>
              <a:t>Arus</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terbentuk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selama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anodisasi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suhu</a:t>
            </a:r>
            <a:r>
              <a:rPr lang="en-US" dirty="0">
                <a:latin typeface="Times New Roman" pitchFamily="18" charset="0"/>
                <a:cs typeface="Times New Roman" pitchFamily="18" charset="0"/>
              </a:rPr>
              <a:t> 50 </a:t>
            </a:r>
            <a:r>
              <a:rPr lang="en-US" baseline="30000" dirty="0" err="1">
                <a:latin typeface="Times New Roman" pitchFamily="18" charset="0"/>
                <a:cs typeface="Times New Roman" pitchFamily="18" charset="0"/>
              </a:rPr>
              <a:t>o</a:t>
            </a:r>
            <a:r>
              <a:rPr lang="en-US" dirty="0" err="1">
                <a:latin typeface="Times New Roman" pitchFamily="18" charset="0"/>
                <a:cs typeface="Times New Roman" pitchFamily="18" charset="0"/>
              </a:rPr>
              <a:t>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luas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katalis</a:t>
            </a:r>
            <a:r>
              <a:rPr lang="en-US" dirty="0">
                <a:latin typeface="Times New Roman" pitchFamily="18" charset="0"/>
                <a:cs typeface="Times New Roman" pitchFamily="18" charset="0"/>
              </a:rPr>
              <a:t> 4cm</a:t>
            </a:r>
            <a:r>
              <a:rPr lang="en-US" baseline="30000" dirty="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0" name="TextBox 9"/>
          <p:cNvSpPr txBox="1"/>
          <p:nvPr/>
        </p:nvSpPr>
        <p:spPr>
          <a:xfrm>
            <a:off x="685800" y="0"/>
            <a:ext cx="8217827" cy="523220"/>
          </a:xfrm>
          <a:prstGeom prst="rect">
            <a:avLst/>
          </a:prstGeom>
          <a:noFill/>
        </p:spPr>
        <p:txBody>
          <a:bodyPr wrap="square" rtlCol="0">
            <a:spAutoFit/>
          </a:bodyPr>
          <a:lstStyle/>
          <a:p>
            <a:r>
              <a:rPr lang="en-US" sz="2800" dirty="0" err="1"/>
              <a:t>Perbandingan</a:t>
            </a:r>
            <a:r>
              <a:rPr lang="en-US" sz="2800" dirty="0"/>
              <a:t> </a:t>
            </a:r>
            <a:r>
              <a:rPr lang="en-US" sz="2800" dirty="0" err="1"/>
              <a:t>pengadukan</a:t>
            </a:r>
            <a:r>
              <a:rPr lang="en-US" sz="2800" dirty="0"/>
              <a:t> </a:t>
            </a:r>
            <a:r>
              <a:rPr lang="en-US" sz="2800" dirty="0" err="1"/>
              <a:t>ultrasonik</a:t>
            </a:r>
            <a:r>
              <a:rPr lang="en-US" sz="2800" dirty="0"/>
              <a:t> </a:t>
            </a:r>
            <a:r>
              <a:rPr lang="en-US" sz="2800" dirty="0" err="1"/>
              <a:t>dan</a:t>
            </a:r>
            <a:r>
              <a:rPr lang="en-US" sz="2800" dirty="0"/>
              <a:t> </a:t>
            </a:r>
            <a:r>
              <a:rPr lang="en-US" sz="2800" dirty="0" err="1"/>
              <a:t>magnetik</a:t>
            </a:r>
            <a:endParaRPr lang="en-US" sz="2800" dirty="0"/>
          </a:p>
        </p:txBody>
      </p:sp>
      <p:sp>
        <p:nvSpPr>
          <p:cNvPr id="11" name="TextBox 10"/>
          <p:cNvSpPr txBox="1"/>
          <p:nvPr/>
        </p:nvSpPr>
        <p:spPr>
          <a:xfrm>
            <a:off x="685800" y="6059269"/>
            <a:ext cx="8153400" cy="646331"/>
          </a:xfrm>
          <a:prstGeom prst="rect">
            <a:avLst/>
          </a:prstGeom>
          <a:noFill/>
          <a:ln>
            <a:solidFill>
              <a:schemeClr val="accent1"/>
            </a:solidFill>
          </a:ln>
        </p:spPr>
        <p:txBody>
          <a:bodyPr wrap="square" rtlCol="0">
            <a:spAutoFit/>
          </a:bodyPr>
          <a:lstStyle/>
          <a:p>
            <a:r>
              <a:rPr lang="en-US" dirty="0" err="1">
                <a:solidFill>
                  <a:srgbClr val="17E921"/>
                </a:solidFill>
              </a:rPr>
              <a:t>Kecepatan</a:t>
            </a:r>
            <a:r>
              <a:rPr lang="en-US" dirty="0">
                <a:solidFill>
                  <a:srgbClr val="17E921"/>
                </a:solidFill>
              </a:rPr>
              <a:t> </a:t>
            </a:r>
            <a:r>
              <a:rPr lang="en-US" dirty="0" err="1">
                <a:solidFill>
                  <a:srgbClr val="17E921"/>
                </a:solidFill>
              </a:rPr>
              <a:t>pertumbuhan</a:t>
            </a:r>
            <a:r>
              <a:rPr lang="en-US" dirty="0">
                <a:solidFill>
                  <a:srgbClr val="17E921"/>
                </a:solidFill>
              </a:rPr>
              <a:t> </a:t>
            </a:r>
            <a:r>
              <a:rPr lang="en-US" i="1" dirty="0">
                <a:solidFill>
                  <a:srgbClr val="17E921"/>
                </a:solidFill>
              </a:rPr>
              <a:t>tube</a:t>
            </a:r>
            <a:r>
              <a:rPr lang="en-US" dirty="0">
                <a:solidFill>
                  <a:srgbClr val="17E921"/>
                </a:solidFill>
              </a:rPr>
              <a:t> TNTAs </a:t>
            </a:r>
            <a:r>
              <a:rPr lang="en-US" dirty="0" err="1">
                <a:solidFill>
                  <a:srgbClr val="17E921"/>
                </a:solidFill>
              </a:rPr>
              <a:t>hasil</a:t>
            </a:r>
            <a:r>
              <a:rPr lang="en-US" dirty="0">
                <a:solidFill>
                  <a:srgbClr val="17E921"/>
                </a:solidFill>
              </a:rPr>
              <a:t> </a:t>
            </a:r>
            <a:r>
              <a:rPr lang="en-US" dirty="0" err="1">
                <a:solidFill>
                  <a:srgbClr val="17E921"/>
                </a:solidFill>
              </a:rPr>
              <a:t>pengadukan</a:t>
            </a:r>
            <a:r>
              <a:rPr lang="en-US" dirty="0">
                <a:solidFill>
                  <a:srgbClr val="17E921"/>
                </a:solidFill>
              </a:rPr>
              <a:t> </a:t>
            </a:r>
            <a:r>
              <a:rPr lang="en-US" dirty="0" err="1">
                <a:solidFill>
                  <a:srgbClr val="17E921"/>
                </a:solidFill>
              </a:rPr>
              <a:t>ultrasonik</a:t>
            </a:r>
            <a:r>
              <a:rPr lang="en-US" dirty="0">
                <a:solidFill>
                  <a:srgbClr val="17E921"/>
                </a:solidFill>
              </a:rPr>
              <a:t> </a:t>
            </a:r>
            <a:r>
              <a:rPr lang="en-US" dirty="0" err="1">
                <a:solidFill>
                  <a:srgbClr val="17E921"/>
                </a:solidFill>
              </a:rPr>
              <a:t>lebih</a:t>
            </a:r>
            <a:r>
              <a:rPr lang="en-US" dirty="0">
                <a:solidFill>
                  <a:srgbClr val="17E921"/>
                </a:solidFill>
              </a:rPr>
              <a:t> </a:t>
            </a:r>
            <a:r>
              <a:rPr lang="en-US" dirty="0" err="1">
                <a:solidFill>
                  <a:srgbClr val="17E921"/>
                </a:solidFill>
              </a:rPr>
              <a:t>besar</a:t>
            </a:r>
            <a:r>
              <a:rPr lang="en-US" dirty="0">
                <a:solidFill>
                  <a:srgbClr val="17E921"/>
                </a:solidFill>
              </a:rPr>
              <a:t> </a:t>
            </a:r>
            <a:r>
              <a:rPr lang="en-US" dirty="0" err="1">
                <a:solidFill>
                  <a:srgbClr val="17E921"/>
                </a:solidFill>
              </a:rPr>
              <a:t>dari</a:t>
            </a:r>
            <a:r>
              <a:rPr lang="en-US" dirty="0">
                <a:solidFill>
                  <a:srgbClr val="17E921"/>
                </a:solidFill>
              </a:rPr>
              <a:t> </a:t>
            </a:r>
            <a:r>
              <a:rPr lang="en-US" dirty="0" err="1">
                <a:solidFill>
                  <a:srgbClr val="17E921"/>
                </a:solidFill>
              </a:rPr>
              <a:t>pengadukan</a:t>
            </a:r>
            <a:r>
              <a:rPr lang="en-US" dirty="0">
                <a:solidFill>
                  <a:srgbClr val="17E921"/>
                </a:solidFill>
              </a:rPr>
              <a:t> </a:t>
            </a:r>
            <a:r>
              <a:rPr lang="en-US" dirty="0" err="1">
                <a:solidFill>
                  <a:srgbClr val="17E921"/>
                </a:solidFill>
              </a:rPr>
              <a:t>magnetik</a:t>
            </a:r>
            <a:endParaRPr lang="en-US" dirty="0">
              <a:solidFill>
                <a:srgbClr val="17E921"/>
              </a:solidFill>
            </a:endParaRPr>
          </a:p>
        </p:txBody>
      </p:sp>
      <p:grpSp>
        <p:nvGrpSpPr>
          <p:cNvPr id="153601" name="Group 9"/>
          <p:cNvGrpSpPr>
            <a:grpSpLocks/>
          </p:cNvGrpSpPr>
          <p:nvPr/>
        </p:nvGrpSpPr>
        <p:grpSpPr bwMode="auto">
          <a:xfrm>
            <a:off x="1862119" y="609601"/>
            <a:ext cx="5305892" cy="1828799"/>
            <a:chOff x="-55" y="-60"/>
            <a:chExt cx="45820" cy="27552"/>
          </a:xfrm>
        </p:grpSpPr>
        <p:pic>
          <p:nvPicPr>
            <p:cNvPr id="205" name="Chart 205"/>
            <p:cNvPicPr>
              <a:picLocks noChangeArrowheads="1"/>
            </p:cNvPicPr>
            <p:nvPr/>
          </p:nvPicPr>
          <p:blipFill>
            <a:blip r:embed="rId2"/>
            <a:srcRect/>
            <a:stretch>
              <a:fillRect/>
            </a:stretch>
          </p:blipFill>
          <p:spPr bwMode="auto">
            <a:xfrm>
              <a:off x="-55" y="-60"/>
              <a:ext cx="45820" cy="27552"/>
            </a:xfrm>
            <a:prstGeom prst="rect">
              <a:avLst/>
            </a:prstGeom>
            <a:noFill/>
          </p:spPr>
        </p:pic>
        <p:sp>
          <p:nvSpPr>
            <p:cNvPr id="206" name="TextBox 11"/>
            <p:cNvSpPr txBox="1">
              <a:spLocks noChangeArrowheads="1"/>
            </p:cNvSpPr>
            <p:nvPr/>
          </p:nvSpPr>
          <p:spPr bwMode="auto">
            <a:xfrm>
              <a:off x="41615" y="15902"/>
              <a:ext cx="3072" cy="2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0" i="0" u="none" strike="noStrike" cap="none" normalizeH="0" baseline="0">
                  <a:ln>
                    <a:noFill/>
                  </a:ln>
                  <a:solidFill>
                    <a:srgbClr val="000000"/>
                  </a:solidFill>
                  <a:effectLst/>
                  <a:latin typeface="Calibri" pitchFamily="34" charset="0"/>
                </a:rPr>
                <a:t>(b)</a:t>
              </a:r>
              <a:endParaRPr kumimoji="0" lang="en-US" sz="1800" b="0" i="0" u="none" strike="noStrike" cap="none" normalizeH="0" baseline="0">
                <a:ln>
                  <a:noFill/>
                </a:ln>
                <a:solidFill>
                  <a:schemeClr val="tx1"/>
                </a:solidFill>
                <a:effectLst/>
                <a:latin typeface="Arial" pitchFamily="34" charset="0"/>
              </a:endParaRPr>
            </a:p>
          </p:txBody>
        </p:sp>
        <p:sp>
          <p:nvSpPr>
            <p:cNvPr id="207" name="TextBox 12"/>
            <p:cNvSpPr txBox="1">
              <a:spLocks noChangeArrowheads="1"/>
            </p:cNvSpPr>
            <p:nvPr/>
          </p:nvSpPr>
          <p:spPr bwMode="auto">
            <a:xfrm>
              <a:off x="41587" y="17621"/>
              <a:ext cx="3135" cy="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0" i="0" u="none" strike="noStrike" cap="none" normalizeH="0" baseline="0">
                  <a:ln>
                    <a:noFill/>
                  </a:ln>
                  <a:solidFill>
                    <a:srgbClr val="000000"/>
                  </a:solidFill>
                  <a:effectLst/>
                  <a:latin typeface="Calibri" pitchFamily="34" charset="0"/>
                </a:rPr>
                <a:t>(a)</a:t>
              </a:r>
              <a:endParaRPr kumimoji="0" lang="en-US" sz="1800" b="0" i="0" u="none" strike="noStrike" cap="none" normalizeH="0" baseline="0">
                <a:ln>
                  <a:noFill/>
                </a:ln>
                <a:solidFill>
                  <a:schemeClr val="tx1"/>
                </a:solidFill>
                <a:effectLst/>
                <a:latin typeface="Arial" pitchFamily="34" charset="0"/>
              </a:endParaRPr>
            </a:p>
          </p:txBody>
        </p:sp>
        <p:sp>
          <p:nvSpPr>
            <p:cNvPr id="208" name="TextBox 13"/>
            <p:cNvSpPr txBox="1">
              <a:spLocks noChangeArrowheads="1"/>
            </p:cNvSpPr>
            <p:nvPr/>
          </p:nvSpPr>
          <p:spPr bwMode="auto">
            <a:xfrm>
              <a:off x="28003" y="7524"/>
              <a:ext cx="14984" cy="5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buClrTx/>
                <a:buSzTx/>
                <a:buFontTx/>
                <a:buNone/>
                <a:tabLst/>
              </a:pPr>
              <a:r>
                <a:rPr kumimoji="0" lang="en-US" sz="1000" b="0" i="0" u="none" strike="noStrike" cap="none" normalizeH="0" baseline="0" dirty="0">
                  <a:ln>
                    <a:noFill/>
                  </a:ln>
                  <a:solidFill>
                    <a:srgbClr val="000000"/>
                  </a:solidFill>
                  <a:effectLst/>
                  <a:latin typeface="Calibri" pitchFamily="34" charset="0"/>
                </a:rPr>
                <a:t>(a) </a:t>
              </a:r>
              <a:r>
                <a:rPr kumimoji="0" lang="en-US" sz="1000" b="0" i="0" u="none" strike="noStrike" cap="none" normalizeH="0" baseline="0" dirty="0" err="1">
                  <a:ln>
                    <a:noFill/>
                  </a:ln>
                  <a:solidFill>
                    <a:srgbClr val="000000"/>
                  </a:solidFill>
                  <a:effectLst/>
                  <a:latin typeface="Calibri" pitchFamily="34" charset="0"/>
                </a:rPr>
                <a:t>Pengadukan</a:t>
              </a:r>
              <a:r>
                <a:rPr kumimoji="0" lang="en-US" sz="1000" b="0" i="0" u="none" strike="noStrike" cap="none" normalizeH="0" baseline="0" dirty="0">
                  <a:ln>
                    <a:noFill/>
                  </a:ln>
                  <a:solidFill>
                    <a:srgbClr val="000000"/>
                  </a:solidFill>
                  <a:effectLst/>
                  <a:latin typeface="Calibri" pitchFamily="34" charset="0"/>
                </a:rPr>
                <a:t> </a:t>
              </a:r>
              <a:r>
                <a:rPr kumimoji="0" lang="en-US" sz="1000" b="0" i="0" u="none" strike="noStrike" cap="none" normalizeH="0" baseline="0" dirty="0" err="1">
                  <a:ln>
                    <a:noFill/>
                  </a:ln>
                  <a:solidFill>
                    <a:srgbClr val="000000"/>
                  </a:solidFill>
                  <a:effectLst/>
                  <a:latin typeface="Calibri" pitchFamily="34" charset="0"/>
                </a:rPr>
                <a:t>magnetik</a:t>
              </a:r>
              <a:endParaRPr kumimoji="0" lang="en-US" sz="10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500"/>
                </a:spcBef>
                <a:buClrTx/>
                <a:buSzTx/>
                <a:buFontTx/>
                <a:buNone/>
                <a:tabLst/>
              </a:pPr>
              <a:r>
                <a:rPr kumimoji="0" lang="en-US" sz="1000" b="0" i="0" u="none" strike="noStrike" cap="none" normalizeH="0" baseline="0" dirty="0">
                  <a:ln>
                    <a:noFill/>
                  </a:ln>
                  <a:solidFill>
                    <a:srgbClr val="000000"/>
                  </a:solidFill>
                  <a:effectLst/>
                  <a:latin typeface="Calibri" pitchFamily="34" charset="0"/>
                </a:rPr>
                <a:t>(b) </a:t>
              </a:r>
              <a:r>
                <a:rPr kumimoji="0" lang="en-US" sz="1000" b="0" i="0" u="none" strike="noStrike" cap="none" normalizeH="0" baseline="0" dirty="0" err="1">
                  <a:ln>
                    <a:noFill/>
                  </a:ln>
                  <a:solidFill>
                    <a:srgbClr val="000000"/>
                  </a:solidFill>
                  <a:effectLst/>
                  <a:latin typeface="Calibri" pitchFamily="34" charset="0"/>
                </a:rPr>
                <a:t>Pengadukan</a:t>
              </a:r>
              <a:r>
                <a:rPr kumimoji="0" lang="en-US" sz="1000" b="0" i="0" u="none" strike="noStrike" cap="none" normalizeH="0" baseline="0" dirty="0">
                  <a:ln>
                    <a:noFill/>
                  </a:ln>
                  <a:solidFill>
                    <a:srgbClr val="000000"/>
                  </a:solidFill>
                  <a:effectLst/>
                  <a:latin typeface="Calibri" pitchFamily="34" charset="0"/>
                </a:rPr>
                <a:t> </a:t>
              </a:r>
              <a:r>
                <a:rPr kumimoji="0" lang="en-US" sz="1000" b="0" i="0" u="none" strike="noStrike" cap="none" normalizeH="0" baseline="0" dirty="0" err="1">
                  <a:ln>
                    <a:noFill/>
                  </a:ln>
                  <a:solidFill>
                    <a:srgbClr val="000000"/>
                  </a:solidFill>
                  <a:effectLst/>
                  <a:latin typeface="Calibri" pitchFamily="34" charset="0"/>
                </a:rPr>
                <a:t>ultrasonik</a:t>
              </a:r>
              <a:endParaRPr kumimoji="0" lang="en-US" sz="1800" b="0" i="0" u="none" strike="noStrike" cap="none" normalizeH="0" baseline="0" dirty="0">
                <a:ln>
                  <a:noFill/>
                </a:ln>
                <a:solidFill>
                  <a:schemeClr val="tx1"/>
                </a:solidFill>
                <a:effectLst/>
                <a:latin typeface="Arial" pitchFamily="34" charset="0"/>
              </a:endParaRPr>
            </a:p>
          </p:txBody>
        </p:sp>
      </p:grpSp>
      <p:graphicFrame>
        <p:nvGraphicFramePr>
          <p:cNvPr id="12" name="Chart 11"/>
          <p:cNvGraphicFramePr/>
          <p:nvPr/>
        </p:nvGraphicFramePr>
        <p:xfrm>
          <a:off x="2286000" y="3276600"/>
          <a:ext cx="4572000"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Nanotube </a:t>
            </a:r>
          </a:p>
        </p:txBody>
      </p:sp>
      <p:sp>
        <p:nvSpPr>
          <p:cNvPr id="3" name="Content Placeholder 2"/>
          <p:cNvSpPr>
            <a:spLocks noGrp="1"/>
          </p:cNvSpPr>
          <p:nvPr>
            <p:ph idx="1"/>
          </p:nvPr>
        </p:nvSpPr>
        <p:spPr>
          <a:xfrm>
            <a:off x="381000" y="692727"/>
            <a:ext cx="8229600" cy="4389120"/>
          </a:xfrm>
        </p:spPr>
        <p:txBody>
          <a:bodyPr>
            <a:normAutofit fontScale="92500" lnSpcReduction="10000"/>
          </a:bodyPr>
          <a:lstStyle/>
          <a:p>
            <a:r>
              <a:rPr lang="id-ID" dirty="0"/>
              <a:t>Titania</a:t>
            </a:r>
            <a:r>
              <a:rPr lang="en-US" dirty="0"/>
              <a:t> </a:t>
            </a:r>
            <a:r>
              <a:rPr lang="id-ID" i="1" dirty="0"/>
              <a:t>nanotube</a:t>
            </a:r>
            <a:r>
              <a:rPr lang="en-US" i="1" dirty="0"/>
              <a:t> </a:t>
            </a:r>
            <a:r>
              <a:rPr lang="id-ID" dirty="0"/>
              <a:t>adalah TiO</a:t>
            </a:r>
            <a:r>
              <a:rPr lang="id-ID" baseline="-25000" dirty="0"/>
              <a:t>2</a:t>
            </a:r>
            <a:r>
              <a:rPr lang="id-ID" dirty="0"/>
              <a:t> dengan morfologi yang terdiri dari </a:t>
            </a:r>
            <a:r>
              <a:rPr lang="id-ID" i="1" dirty="0"/>
              <a:t>tube-tube</a:t>
            </a:r>
            <a:r>
              <a:rPr lang="id-ID" dirty="0"/>
              <a:t> yang mempunyai diameter (D), tebal (t) dan panjang (L) dengan ukuran nano tertentu dimana ukuran ini bisa dikontrol dengan mengatur variabel proses pada sintesisnya. </a:t>
            </a:r>
            <a:endParaRPr lang="en-US" dirty="0"/>
          </a:p>
          <a:p>
            <a:r>
              <a:rPr lang="id-ID" dirty="0"/>
              <a:t>TiO</a:t>
            </a:r>
            <a:r>
              <a:rPr lang="id-ID" baseline="-25000" dirty="0"/>
              <a:t>2</a:t>
            </a:r>
            <a:r>
              <a:rPr lang="id-ID" dirty="0"/>
              <a:t>-P25 mempunyai luas permukaan sebesar 53,6 m</a:t>
            </a:r>
            <a:r>
              <a:rPr lang="id-ID" baseline="30000" dirty="0"/>
              <a:t>2</a:t>
            </a:r>
            <a:r>
              <a:rPr lang="id-ID" dirty="0"/>
              <a:t>/g</a:t>
            </a:r>
            <a:r>
              <a:rPr lang="en-US" dirty="0"/>
              <a:t>, </a:t>
            </a:r>
            <a:r>
              <a:rPr lang="id-ID" dirty="0"/>
              <a:t>TiO</a:t>
            </a:r>
            <a:r>
              <a:rPr lang="id-ID" baseline="-25000" dirty="0"/>
              <a:t>2</a:t>
            </a:r>
            <a:r>
              <a:rPr lang="id-ID" i="1" dirty="0"/>
              <a:t>nanotubenon array</a:t>
            </a:r>
            <a:r>
              <a:rPr lang="id-ID" dirty="0"/>
              <a:t> </a:t>
            </a:r>
            <a:r>
              <a:rPr lang="en-US" dirty="0"/>
              <a:t>:</a:t>
            </a:r>
            <a:r>
              <a:rPr lang="id-ID" dirty="0"/>
              <a:t>117,5 m</a:t>
            </a:r>
            <a:r>
              <a:rPr lang="id-ID" baseline="30000" dirty="0"/>
              <a:t>2</a:t>
            </a:r>
            <a:r>
              <a:rPr lang="id-ID" dirty="0"/>
              <a:t>/g </a:t>
            </a:r>
            <a:r>
              <a:rPr lang="en-US" dirty="0"/>
              <a:t>, </a:t>
            </a:r>
            <a:r>
              <a:rPr lang="id-ID" b="1" dirty="0">
                <a:solidFill>
                  <a:srgbClr val="0606EA"/>
                </a:solidFill>
              </a:rPr>
              <a:t>TNTAs 285 m</a:t>
            </a:r>
            <a:r>
              <a:rPr lang="id-ID" b="1" baseline="30000" dirty="0">
                <a:solidFill>
                  <a:srgbClr val="0606EA"/>
                </a:solidFill>
              </a:rPr>
              <a:t>2</a:t>
            </a:r>
            <a:r>
              <a:rPr lang="id-ID" b="1" dirty="0">
                <a:solidFill>
                  <a:srgbClr val="0606EA"/>
                </a:solidFill>
              </a:rPr>
              <a:t>/g</a:t>
            </a:r>
            <a:r>
              <a:rPr lang="en-US" b="1" dirty="0">
                <a:solidFill>
                  <a:srgbClr val="0606EA"/>
                </a:solidFill>
              </a:rPr>
              <a:t>. </a:t>
            </a:r>
          </a:p>
          <a:p>
            <a:r>
              <a:rPr lang="id-ID" dirty="0"/>
              <a:t>Proses anodisasi mempunyai kelebihan </a:t>
            </a:r>
            <a:r>
              <a:rPr lang="id-ID" i="1" dirty="0"/>
              <a:t>nanotube</a:t>
            </a:r>
            <a:r>
              <a:rPr lang="id-ID" dirty="0"/>
              <a:t>nya tersusun rapi dengan </a:t>
            </a:r>
            <a:r>
              <a:rPr lang="id-ID" i="1" dirty="0"/>
              <a:t>aspect ratio</a:t>
            </a:r>
            <a:r>
              <a:rPr lang="id-ID" dirty="0"/>
              <a:t> (L/D) yang tinggi dan fisibel untuk aplikasi yang luas. Sayangnya proses ini juga mempunyai kelemahan </a:t>
            </a:r>
            <a:r>
              <a:rPr lang="en-US" dirty="0" err="1"/>
              <a:t>yaitu</a:t>
            </a:r>
            <a:r>
              <a:rPr lang="en-US" dirty="0"/>
              <a:t> </a:t>
            </a:r>
            <a:r>
              <a:rPr lang="id-ID" dirty="0"/>
              <a:t>keterbatasan dalam produksi masal </a:t>
            </a:r>
            <a:endParaRPr lang="en-US" dirty="0"/>
          </a:p>
          <a:p>
            <a:endParaRPr lang="en-US" dirty="0"/>
          </a:p>
        </p:txBody>
      </p:sp>
      <p:pic>
        <p:nvPicPr>
          <p:cNvPr id="4" name="Picture 3" descr="D:\FESEM STL Uj PEN 2\US 150,50 top sebelum pen 2\100000X tilt-2.jpg"/>
          <p:cNvPicPr/>
          <p:nvPr/>
        </p:nvPicPr>
        <p:blipFill>
          <a:blip r:embed="rId2"/>
          <a:srcRect/>
          <a:stretch>
            <a:fillRect/>
          </a:stretch>
        </p:blipFill>
        <p:spPr bwMode="auto">
          <a:xfrm>
            <a:off x="2819400" y="4555692"/>
            <a:ext cx="2514600" cy="2316163"/>
          </a:xfrm>
          <a:prstGeom prst="rect">
            <a:avLst/>
          </a:prstGeom>
          <a:noFill/>
          <a:ln w="9525">
            <a:noFill/>
            <a:miter lim="800000"/>
            <a:headEnd/>
            <a:tailEnd/>
          </a:ln>
        </p:spPr>
      </p:pic>
      <p:sp>
        <p:nvSpPr>
          <p:cNvPr id="5" name="AutoShape 2" descr="Chemicals Archives - Petrex Gmb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5643562" y="4752223"/>
            <a:ext cx="2657475" cy="1724025"/>
          </a:xfrm>
          <a:prstGeom prst="rect">
            <a:avLst/>
          </a:prstGeom>
        </p:spPr>
      </p:pic>
      <p:pic>
        <p:nvPicPr>
          <p:cNvPr id="7" name="Picture 6"/>
          <p:cNvPicPr>
            <a:picLocks noChangeAspect="1"/>
          </p:cNvPicPr>
          <p:nvPr/>
        </p:nvPicPr>
        <p:blipFill>
          <a:blip r:embed="rId4"/>
          <a:stretch>
            <a:fillRect/>
          </a:stretch>
        </p:blipFill>
        <p:spPr>
          <a:xfrm>
            <a:off x="283369" y="4828424"/>
            <a:ext cx="2381250" cy="1762125"/>
          </a:xfrm>
          <a:prstGeom prst="rect">
            <a:avLst/>
          </a:prstGeom>
        </p:spPr>
      </p:pic>
    </p:spTree>
    <p:extLst>
      <p:ext uri="{BB962C8B-B14F-4D97-AF65-F5344CB8AC3E}">
        <p14:creationId xmlns:p14="http://schemas.microsoft.com/office/powerpoint/2010/main" val="4115919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610600" cy="646331"/>
          </a:xfrm>
          <a:prstGeom prst="rect">
            <a:avLst/>
          </a:prstGeom>
        </p:spPr>
        <p:txBody>
          <a:bodyPr wrap="square">
            <a:spAutoFit/>
          </a:bodyPr>
          <a:lstStyle/>
          <a:p>
            <a:r>
              <a:rPr lang="en-US" b="1" dirty="0" err="1"/>
              <a:t>Ukuran</a:t>
            </a:r>
            <a:r>
              <a:rPr lang="en-US" b="1" dirty="0"/>
              <a:t> </a:t>
            </a:r>
            <a:r>
              <a:rPr lang="en-US" b="1" i="1" dirty="0"/>
              <a:t>tube</a:t>
            </a:r>
            <a:r>
              <a:rPr lang="en-US" b="1" dirty="0"/>
              <a:t> TNTAs </a:t>
            </a:r>
            <a:r>
              <a:rPr lang="en-US" b="1" dirty="0" err="1"/>
              <a:t>dan</a:t>
            </a:r>
            <a:r>
              <a:rPr lang="en-US" b="1" dirty="0"/>
              <a:t> </a:t>
            </a:r>
            <a:r>
              <a:rPr lang="en-US" b="1" dirty="0" err="1"/>
              <a:t>produksi</a:t>
            </a:r>
            <a:r>
              <a:rPr lang="en-US" b="1" dirty="0"/>
              <a:t> H</a:t>
            </a:r>
            <a:r>
              <a:rPr lang="en-US" b="1" baseline="-25000" dirty="0"/>
              <a:t>2</a:t>
            </a:r>
            <a:r>
              <a:rPr lang="en-US" b="1" dirty="0"/>
              <a:t>hasil </a:t>
            </a:r>
            <a:r>
              <a:rPr lang="en-US" b="1" dirty="0" err="1"/>
              <a:t>variasi</a:t>
            </a:r>
            <a:r>
              <a:rPr lang="en-US" b="1" dirty="0"/>
              <a:t> </a:t>
            </a:r>
            <a:r>
              <a:rPr lang="en-US" b="1" dirty="0" err="1"/>
              <a:t>waktu</a:t>
            </a:r>
            <a:r>
              <a:rPr lang="en-US" b="1" dirty="0"/>
              <a:t> </a:t>
            </a:r>
            <a:r>
              <a:rPr lang="en-US" b="1" dirty="0" err="1"/>
              <a:t>dan</a:t>
            </a:r>
            <a:r>
              <a:rPr lang="en-US" b="1" dirty="0"/>
              <a:t> </a:t>
            </a:r>
            <a:r>
              <a:rPr lang="en-US" b="1" dirty="0" err="1"/>
              <a:t>suhu</a:t>
            </a:r>
            <a:r>
              <a:rPr lang="en-US" b="1" dirty="0"/>
              <a:t> </a:t>
            </a:r>
            <a:r>
              <a:rPr lang="en-US" b="1" dirty="0" err="1"/>
              <a:t>anodisasi</a:t>
            </a:r>
            <a:r>
              <a:rPr lang="en-US" b="1" dirty="0"/>
              <a:t> </a:t>
            </a:r>
            <a:r>
              <a:rPr lang="en-US" b="1" dirty="0" err="1"/>
              <a:t>magnetik</a:t>
            </a:r>
            <a:endParaRPr lang="en-US" b="1" dirty="0"/>
          </a:p>
        </p:txBody>
      </p:sp>
      <p:sp>
        <p:nvSpPr>
          <p:cNvPr id="209922" name="AutoShape 388"/>
          <p:cNvSpPr>
            <a:spLocks noChangeShapeType="1"/>
          </p:cNvSpPr>
          <p:nvPr/>
        </p:nvSpPr>
        <p:spPr bwMode="auto">
          <a:xfrm>
            <a:off x="-57150" y="250825"/>
            <a:ext cx="1982788"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21" name="AutoShape 389"/>
          <p:cNvSpPr>
            <a:spLocks noChangeShapeType="1"/>
          </p:cNvSpPr>
          <p:nvPr/>
        </p:nvSpPr>
        <p:spPr bwMode="auto">
          <a:xfrm>
            <a:off x="-1588" y="254000"/>
            <a:ext cx="232410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9923" name="Picture 3"/>
          <p:cNvPicPr>
            <a:picLocks noChangeAspect="1" noChangeArrowheads="1"/>
          </p:cNvPicPr>
          <p:nvPr/>
        </p:nvPicPr>
        <p:blipFill>
          <a:blip r:embed="rId2"/>
          <a:srcRect/>
          <a:stretch>
            <a:fillRect/>
          </a:stretch>
        </p:blipFill>
        <p:spPr bwMode="auto">
          <a:xfrm>
            <a:off x="673324" y="1447800"/>
            <a:ext cx="8013476" cy="3733800"/>
          </a:xfrm>
          <a:prstGeom prst="rect">
            <a:avLst/>
          </a:prstGeom>
          <a:noFill/>
          <a:ln w="9525">
            <a:noFill/>
            <a:miter lim="800000"/>
            <a:headEnd/>
            <a:tailEnd/>
          </a:ln>
          <a:effectLst/>
        </p:spPr>
      </p:pic>
      <p:sp>
        <p:nvSpPr>
          <p:cNvPr id="4" name="TextBox 3"/>
          <p:cNvSpPr txBox="1"/>
          <p:nvPr/>
        </p:nvSpPr>
        <p:spPr>
          <a:xfrm>
            <a:off x="762000" y="4724400"/>
            <a:ext cx="7391400" cy="369332"/>
          </a:xfrm>
          <a:prstGeom prst="rect">
            <a:avLst/>
          </a:prstGeom>
          <a:noFill/>
        </p:spPr>
        <p:txBody>
          <a:bodyPr wrap="square" rtlCol="0">
            <a:spAutoFit/>
          </a:bodyPr>
          <a:lstStyle/>
          <a:p>
            <a:r>
              <a:rPr lang="en-US" b="1" dirty="0"/>
              <a:t>Rata-rata diameter </a:t>
            </a:r>
            <a:r>
              <a:rPr lang="en-US" b="1" dirty="0" err="1"/>
              <a:t>dalam</a:t>
            </a:r>
            <a:r>
              <a:rPr lang="en-US" b="1" dirty="0"/>
              <a:t> (Di), </a:t>
            </a:r>
            <a:r>
              <a:rPr lang="en-US" b="1" dirty="0" err="1"/>
              <a:t>tebal</a:t>
            </a:r>
            <a:r>
              <a:rPr lang="en-US" b="1" dirty="0"/>
              <a:t>(t), </a:t>
            </a:r>
            <a:r>
              <a:rPr lang="en-US" b="1" dirty="0" err="1"/>
              <a:t>dan</a:t>
            </a:r>
            <a:r>
              <a:rPr lang="en-US" b="1" dirty="0"/>
              <a:t> </a:t>
            </a:r>
            <a:r>
              <a:rPr lang="en-US" b="1" dirty="0" err="1"/>
              <a:t>panjang</a:t>
            </a:r>
            <a:r>
              <a:rPr lang="en-US" b="1" dirty="0"/>
              <a:t> tube (L)</a:t>
            </a:r>
          </a:p>
        </p:txBody>
      </p:sp>
      <p:sp>
        <p:nvSpPr>
          <p:cNvPr id="7" name="TextBox 6"/>
          <p:cNvSpPr txBox="1"/>
          <p:nvPr/>
        </p:nvSpPr>
        <p:spPr>
          <a:xfrm>
            <a:off x="609601" y="5410200"/>
            <a:ext cx="8305800" cy="1754326"/>
          </a:xfrm>
          <a:prstGeom prst="rect">
            <a:avLst/>
          </a:prstGeom>
          <a:noFill/>
        </p:spPr>
        <p:txBody>
          <a:bodyPr wrap="square" rtlCol="0">
            <a:spAutoFit/>
          </a:bodyPr>
          <a:lstStyle/>
          <a:p>
            <a:pPr>
              <a:buFont typeface="Wingdings" pitchFamily="2" charset="2"/>
              <a:buChar char="Ø"/>
            </a:pPr>
            <a:r>
              <a:rPr lang="en-US" dirty="0" err="1"/>
              <a:t>Semakin</a:t>
            </a:r>
            <a:r>
              <a:rPr lang="en-US" dirty="0"/>
              <a:t> lama </a:t>
            </a:r>
            <a:r>
              <a:rPr lang="en-US" dirty="0" err="1"/>
              <a:t>waktu</a:t>
            </a:r>
            <a:r>
              <a:rPr lang="en-US" dirty="0"/>
              <a:t> </a:t>
            </a:r>
            <a:r>
              <a:rPr lang="en-US" dirty="0" err="1"/>
              <a:t>dan</a:t>
            </a:r>
            <a:r>
              <a:rPr lang="en-US" dirty="0"/>
              <a:t> </a:t>
            </a:r>
            <a:r>
              <a:rPr lang="en-US" dirty="0" err="1"/>
              <a:t>semakin</a:t>
            </a:r>
            <a:r>
              <a:rPr lang="en-US" dirty="0"/>
              <a:t> </a:t>
            </a:r>
            <a:r>
              <a:rPr lang="en-US" dirty="0" err="1"/>
              <a:t>besar</a:t>
            </a:r>
            <a:r>
              <a:rPr lang="en-US" dirty="0"/>
              <a:t> </a:t>
            </a:r>
            <a:r>
              <a:rPr lang="en-US" dirty="0" err="1"/>
              <a:t>suhu</a:t>
            </a:r>
            <a:r>
              <a:rPr lang="en-US" dirty="0"/>
              <a:t> diameter </a:t>
            </a:r>
            <a:r>
              <a:rPr lang="en-US" i="1" dirty="0"/>
              <a:t>tube </a:t>
            </a:r>
            <a:r>
              <a:rPr lang="en-US" dirty="0" err="1"/>
              <a:t>semakin</a:t>
            </a:r>
            <a:r>
              <a:rPr lang="en-US" dirty="0"/>
              <a:t> </a:t>
            </a:r>
            <a:r>
              <a:rPr lang="en-US" dirty="0" err="1"/>
              <a:t>besar</a:t>
            </a:r>
            <a:r>
              <a:rPr lang="en-US" dirty="0"/>
              <a:t>. </a:t>
            </a:r>
          </a:p>
          <a:p>
            <a:pPr>
              <a:buFont typeface="Wingdings" pitchFamily="2" charset="2"/>
              <a:buChar char="Ø"/>
            </a:pPr>
            <a:r>
              <a:rPr lang="en-US" dirty="0" err="1"/>
              <a:t>Suhu</a:t>
            </a:r>
            <a:r>
              <a:rPr lang="en-US" dirty="0"/>
              <a:t> </a:t>
            </a:r>
            <a:r>
              <a:rPr lang="en-US" dirty="0" err="1"/>
              <a:t>semakin</a:t>
            </a:r>
            <a:r>
              <a:rPr lang="en-US" dirty="0"/>
              <a:t> </a:t>
            </a:r>
            <a:r>
              <a:rPr lang="en-US" dirty="0" err="1"/>
              <a:t>besar</a:t>
            </a:r>
            <a:r>
              <a:rPr lang="en-US" dirty="0"/>
              <a:t> </a:t>
            </a:r>
            <a:r>
              <a:rPr lang="en-US" dirty="0" err="1"/>
              <a:t>mempengaruhi</a:t>
            </a:r>
            <a:r>
              <a:rPr lang="en-US" dirty="0"/>
              <a:t> </a:t>
            </a:r>
            <a:r>
              <a:rPr lang="en-US" dirty="0" err="1"/>
              <a:t>waktu</a:t>
            </a:r>
            <a:r>
              <a:rPr lang="en-US" dirty="0"/>
              <a:t> </a:t>
            </a:r>
            <a:r>
              <a:rPr lang="en-US" dirty="0" err="1"/>
              <a:t>kestibangan</a:t>
            </a:r>
            <a:r>
              <a:rPr lang="en-US" dirty="0"/>
              <a:t> </a:t>
            </a:r>
            <a:r>
              <a:rPr lang="en-US" dirty="0" err="1"/>
              <a:t>reaksi</a:t>
            </a:r>
            <a:r>
              <a:rPr lang="en-US" dirty="0"/>
              <a:t> </a:t>
            </a:r>
            <a:r>
              <a:rPr lang="en-US" dirty="0" err="1"/>
              <a:t>pembentukan</a:t>
            </a:r>
            <a:r>
              <a:rPr lang="en-US" dirty="0"/>
              <a:t> tube</a:t>
            </a:r>
          </a:p>
          <a:p>
            <a:pPr>
              <a:buFont typeface="Wingdings" pitchFamily="2" charset="2"/>
              <a:buChar char="Ø"/>
            </a:pPr>
            <a:r>
              <a:rPr lang="en-US" dirty="0" err="1"/>
              <a:t>Rendahnya</a:t>
            </a:r>
            <a:r>
              <a:rPr lang="en-US" dirty="0"/>
              <a:t> </a:t>
            </a:r>
            <a:r>
              <a:rPr lang="en-US" dirty="0" err="1"/>
              <a:t>produksi</a:t>
            </a:r>
            <a:r>
              <a:rPr lang="en-US" dirty="0"/>
              <a:t> H</a:t>
            </a:r>
            <a:r>
              <a:rPr lang="en-US" b="1" baseline="-25000" dirty="0">
                <a:latin typeface="Times New Roman" pitchFamily="18" charset="0"/>
                <a:cs typeface="Times New Roman" pitchFamily="18" charset="0"/>
              </a:rPr>
              <a:t>2</a:t>
            </a:r>
            <a:r>
              <a:rPr lang="en-US" dirty="0"/>
              <a:t> TNTAs </a:t>
            </a:r>
            <a:r>
              <a:rPr lang="en-US" dirty="0" err="1"/>
              <a:t>anodisasi</a:t>
            </a:r>
            <a:r>
              <a:rPr lang="en-US" dirty="0"/>
              <a:t> </a:t>
            </a:r>
            <a:r>
              <a:rPr lang="en-US" dirty="0" err="1"/>
              <a:t>magnetik</a:t>
            </a:r>
            <a:r>
              <a:rPr lang="en-US" dirty="0"/>
              <a:t> </a:t>
            </a:r>
            <a:r>
              <a:rPr lang="en-US" dirty="0" err="1"/>
              <a:t>pada</a:t>
            </a:r>
            <a:r>
              <a:rPr lang="en-US" dirty="0"/>
              <a:t> 50 </a:t>
            </a:r>
            <a:r>
              <a:rPr lang="en-US" b="1" baseline="30000" dirty="0" err="1">
                <a:latin typeface="Times New Roman" pitchFamily="18" charset="0"/>
                <a:cs typeface="Times New Roman" pitchFamily="18" charset="0"/>
              </a:rPr>
              <a:t>o</a:t>
            </a:r>
            <a:r>
              <a:rPr lang="en-US" dirty="0" err="1"/>
              <a:t>C</a:t>
            </a:r>
            <a:r>
              <a:rPr lang="en-US" dirty="0"/>
              <a:t> </a:t>
            </a:r>
            <a:r>
              <a:rPr lang="en-US" dirty="0" err="1"/>
              <a:t>karena</a:t>
            </a:r>
            <a:r>
              <a:rPr lang="en-US" dirty="0"/>
              <a:t> tube yang </a:t>
            </a:r>
            <a:r>
              <a:rPr lang="en-US" dirty="0" err="1"/>
              <a:t>dihasilkan</a:t>
            </a:r>
            <a:r>
              <a:rPr lang="en-US" dirty="0"/>
              <a:t> </a:t>
            </a:r>
            <a:r>
              <a:rPr lang="en-US" dirty="0" err="1"/>
              <a:t>pendek</a:t>
            </a:r>
            <a:r>
              <a:rPr lang="en-US" dirty="0"/>
              <a:t>.</a:t>
            </a:r>
          </a:p>
          <a:p>
            <a:r>
              <a:rPr lang="en-US" dirty="0"/>
              <a:t> </a:t>
            </a:r>
          </a:p>
        </p:txBody>
      </p:sp>
    </p:spTree>
    <p:extLst>
      <p:ext uri="{BB962C8B-B14F-4D97-AF65-F5344CB8AC3E}">
        <p14:creationId xmlns:p14="http://schemas.microsoft.com/office/powerpoint/2010/main" val="3723296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2036" t="50113" r="27770" b="19911"/>
          <a:stretch>
            <a:fillRect/>
          </a:stretch>
        </p:blipFill>
        <p:spPr bwMode="auto">
          <a:xfrm>
            <a:off x="152400" y="1600200"/>
            <a:ext cx="4572000" cy="2209800"/>
          </a:xfrm>
          <a:prstGeom prst="rect">
            <a:avLst/>
          </a:prstGeom>
          <a:noFill/>
          <a:ln w="9525">
            <a:solidFill>
              <a:schemeClr val="tx1">
                <a:lumMod val="95000"/>
                <a:lumOff val="5000"/>
              </a:schemeClr>
            </a:solidFill>
            <a:miter lim="800000"/>
            <a:headEnd/>
            <a:tailEnd/>
          </a:ln>
        </p:spPr>
      </p:pic>
      <p:sp>
        <p:nvSpPr>
          <p:cNvPr id="3" name="TextBox 2"/>
          <p:cNvSpPr txBox="1"/>
          <p:nvPr/>
        </p:nvSpPr>
        <p:spPr>
          <a:xfrm>
            <a:off x="228600" y="4122003"/>
            <a:ext cx="4419600" cy="830997"/>
          </a:xfrm>
          <a:prstGeom prst="rect">
            <a:avLst/>
          </a:prstGeom>
          <a:noFill/>
        </p:spPr>
        <p:txBody>
          <a:bodyPr wrap="square" rtlCol="0">
            <a:spAutoFit/>
          </a:bodyPr>
          <a:lstStyle/>
          <a:p>
            <a:r>
              <a:rPr lang="en-US" sz="1600" b="1" dirty="0">
                <a:latin typeface="Times New Roman" pitchFamily="18" charset="0"/>
                <a:cs typeface="Times New Roman" pitchFamily="18" charset="0"/>
              </a:rPr>
              <a:t>FESEM </a:t>
            </a:r>
            <a:r>
              <a:rPr lang="en-US" sz="1600" b="1" dirty="0" err="1">
                <a:latin typeface="Times New Roman" pitchFamily="18" charset="0"/>
                <a:cs typeface="Times New Roman" pitchFamily="18" charset="0"/>
              </a:rPr>
              <a:t>dari</a:t>
            </a:r>
            <a:r>
              <a:rPr lang="en-US" sz="1600" b="1" dirty="0">
                <a:latin typeface="Times New Roman" pitchFamily="18" charset="0"/>
                <a:cs typeface="Times New Roman" pitchFamily="18" charset="0"/>
              </a:rPr>
              <a:t> TNTAs </a:t>
            </a:r>
            <a:r>
              <a:rPr lang="en-US" sz="1600" b="1" dirty="0" err="1">
                <a:latin typeface="Times New Roman" pitchFamily="18" charset="0"/>
                <a:cs typeface="Times New Roman" pitchFamily="18" charset="0"/>
              </a:rPr>
              <a:t>anodisasi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magnetik</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selama</a:t>
            </a:r>
            <a:r>
              <a:rPr lang="en-US" sz="1600" b="1" dirty="0">
                <a:latin typeface="Times New Roman" pitchFamily="18" charset="0"/>
                <a:cs typeface="Times New Roman" pitchFamily="18" charset="0"/>
              </a:rPr>
              <a:t> 2 jam </a:t>
            </a:r>
            <a:r>
              <a:rPr lang="en-US" sz="1600" b="1" dirty="0" err="1">
                <a:latin typeface="Times New Roman" pitchFamily="18" charset="0"/>
                <a:cs typeface="Times New Roman" pitchFamily="18" charset="0"/>
              </a:rPr>
              <a:t>pada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suhu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sekitar</a:t>
            </a:r>
            <a:r>
              <a:rPr lang="en-US" sz="1600" b="1" dirty="0">
                <a:latin typeface="Times New Roman" pitchFamily="18" charset="0"/>
                <a:cs typeface="Times New Roman" pitchFamily="18" charset="0"/>
              </a:rPr>
              <a:t> (a) 28 </a:t>
            </a:r>
            <a:r>
              <a:rPr lang="en-US" sz="1600" b="1" baseline="30000" dirty="0">
                <a:latin typeface="Times New Roman" pitchFamily="18" charset="0"/>
                <a:cs typeface="Times New Roman" pitchFamily="18" charset="0"/>
              </a:rPr>
              <a:t>0</a:t>
            </a:r>
            <a:r>
              <a:rPr lang="en-US" sz="1600" b="1" dirty="0">
                <a:latin typeface="Times New Roman" pitchFamily="18" charset="0"/>
                <a:cs typeface="Times New Roman" pitchFamily="18" charset="0"/>
              </a:rPr>
              <a:t>C </a:t>
            </a:r>
            <a:r>
              <a:rPr lang="en-US" sz="1600" b="1" dirty="0" err="1">
                <a:latin typeface="Times New Roman" pitchFamily="18" charset="0"/>
                <a:cs typeface="Times New Roman" pitchFamily="18" charset="0"/>
              </a:rPr>
              <a:t>dan</a:t>
            </a:r>
            <a:r>
              <a:rPr lang="en-US" sz="1600" b="1" dirty="0">
                <a:latin typeface="Times New Roman" pitchFamily="18" charset="0"/>
                <a:cs typeface="Times New Roman" pitchFamily="18" charset="0"/>
              </a:rPr>
              <a:t> (b) 50 </a:t>
            </a:r>
            <a:r>
              <a:rPr lang="en-US" sz="1600" b="1" baseline="30000" dirty="0">
                <a:latin typeface="Times New Roman" pitchFamily="18" charset="0"/>
                <a:cs typeface="Times New Roman" pitchFamily="18" charset="0"/>
              </a:rPr>
              <a:t>0</a:t>
            </a:r>
            <a:r>
              <a:rPr lang="en-US" sz="1600" b="1" dirty="0">
                <a:latin typeface="Times New Roman" pitchFamily="18" charset="0"/>
                <a:cs typeface="Times New Roman" pitchFamily="18" charset="0"/>
              </a:rPr>
              <a:t>C </a:t>
            </a:r>
            <a:r>
              <a:rPr lang="en-US" sz="1600" b="1" dirty="0" err="1">
                <a:latin typeface="Times New Roman" pitchFamily="18" charset="0"/>
                <a:cs typeface="Times New Roman" pitchFamily="18" charset="0"/>
              </a:rPr>
              <a:t>dilihat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dengan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kemiringan</a:t>
            </a:r>
            <a:r>
              <a:rPr lang="en-US" sz="1600" b="1" dirty="0">
                <a:latin typeface="Times New Roman" pitchFamily="18" charset="0"/>
                <a:cs typeface="Times New Roman" pitchFamily="18" charset="0"/>
              </a:rPr>
              <a:t> 45 </a:t>
            </a:r>
            <a:r>
              <a:rPr lang="en-US" sz="1600" b="1" baseline="30000" dirty="0">
                <a:latin typeface="Times New Roman" pitchFamily="18" charset="0"/>
                <a:cs typeface="Times New Roman" pitchFamily="18" charset="0"/>
              </a:rPr>
              <a:t>o</a:t>
            </a:r>
            <a:endParaRPr lang="en-US" sz="1600" b="1" dirty="0">
              <a:latin typeface="Times New Roman" pitchFamily="18" charset="0"/>
              <a:cs typeface="Times New Roman" pitchFamily="18" charset="0"/>
            </a:endParaRPr>
          </a:p>
        </p:txBody>
      </p:sp>
      <p:pic>
        <p:nvPicPr>
          <p:cNvPr id="4" name="Picture 3"/>
          <p:cNvPicPr/>
          <p:nvPr/>
        </p:nvPicPr>
        <p:blipFill>
          <a:blip r:embed="rId3" cstate="print"/>
          <a:srcRect l="30086" t="37910" r="26380" b="31545"/>
          <a:stretch>
            <a:fillRect/>
          </a:stretch>
        </p:blipFill>
        <p:spPr bwMode="auto">
          <a:xfrm>
            <a:off x="4800600" y="1600200"/>
            <a:ext cx="4191000" cy="2209799"/>
          </a:xfrm>
          <a:prstGeom prst="rect">
            <a:avLst/>
          </a:prstGeom>
          <a:noFill/>
          <a:ln w="9525">
            <a:solidFill>
              <a:schemeClr val="tx1"/>
            </a:solidFill>
            <a:miter lim="800000"/>
            <a:headEnd/>
            <a:tailEnd/>
          </a:ln>
        </p:spPr>
      </p:pic>
      <p:sp>
        <p:nvSpPr>
          <p:cNvPr id="5" name="TextBox 4"/>
          <p:cNvSpPr txBox="1"/>
          <p:nvPr/>
        </p:nvSpPr>
        <p:spPr>
          <a:xfrm>
            <a:off x="4648200" y="4122003"/>
            <a:ext cx="4495800" cy="830997"/>
          </a:xfrm>
          <a:prstGeom prst="rect">
            <a:avLst/>
          </a:prstGeom>
          <a:noFill/>
        </p:spPr>
        <p:txBody>
          <a:bodyPr wrap="square" rtlCol="0">
            <a:spAutoFit/>
          </a:bodyPr>
          <a:lstStyle/>
          <a:p>
            <a:r>
              <a:rPr lang="en-US" sz="1600" b="1" dirty="0">
                <a:latin typeface="Times New Roman" pitchFamily="18" charset="0"/>
                <a:cs typeface="Times New Roman" pitchFamily="18" charset="0"/>
              </a:rPr>
              <a:t>FESEM </a:t>
            </a:r>
            <a:r>
              <a:rPr lang="en-US" sz="1600" b="1" dirty="0" err="1">
                <a:latin typeface="Times New Roman" pitchFamily="18" charset="0"/>
                <a:cs typeface="Times New Roman" pitchFamily="18" charset="0"/>
              </a:rPr>
              <a:t>dari</a:t>
            </a:r>
            <a:r>
              <a:rPr lang="en-US" sz="1600" b="1" dirty="0">
                <a:latin typeface="Times New Roman" pitchFamily="18" charset="0"/>
                <a:cs typeface="Times New Roman" pitchFamily="18" charset="0"/>
              </a:rPr>
              <a:t> TNTAs </a:t>
            </a:r>
            <a:r>
              <a:rPr lang="en-US" sz="1600" b="1" dirty="0" err="1">
                <a:latin typeface="Times New Roman" pitchFamily="18" charset="0"/>
                <a:cs typeface="Times New Roman" pitchFamily="18" charset="0"/>
              </a:rPr>
              <a:t>anodisasi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magnetik</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selama</a:t>
            </a:r>
            <a:r>
              <a:rPr lang="en-US" sz="1600" b="1" dirty="0">
                <a:latin typeface="Times New Roman" pitchFamily="18" charset="0"/>
                <a:cs typeface="Times New Roman" pitchFamily="18" charset="0"/>
              </a:rPr>
              <a:t> 6 jam </a:t>
            </a:r>
            <a:r>
              <a:rPr lang="en-US" sz="1600" b="1" dirty="0" err="1">
                <a:latin typeface="Times New Roman" pitchFamily="18" charset="0"/>
                <a:cs typeface="Times New Roman" pitchFamily="18" charset="0"/>
              </a:rPr>
              <a:t>pada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suhu</a:t>
            </a:r>
            <a:r>
              <a:rPr lang="en-US" sz="1600" b="1" dirty="0">
                <a:latin typeface="Times New Roman" pitchFamily="18" charset="0"/>
                <a:cs typeface="Times New Roman" pitchFamily="18" charset="0"/>
              </a:rPr>
              <a:t> (a) 28 </a:t>
            </a:r>
            <a:r>
              <a:rPr lang="en-US" sz="1600" b="1" baseline="30000" dirty="0">
                <a:latin typeface="Times New Roman" pitchFamily="18" charset="0"/>
                <a:cs typeface="Times New Roman" pitchFamily="18" charset="0"/>
              </a:rPr>
              <a:t>0</a:t>
            </a:r>
            <a:r>
              <a:rPr lang="en-US" sz="1600" b="1" dirty="0">
                <a:latin typeface="Times New Roman" pitchFamily="18" charset="0"/>
                <a:cs typeface="Times New Roman" pitchFamily="18" charset="0"/>
              </a:rPr>
              <a:t>C </a:t>
            </a:r>
            <a:r>
              <a:rPr lang="en-US" sz="1600" b="1" dirty="0" err="1">
                <a:latin typeface="Times New Roman" pitchFamily="18" charset="0"/>
                <a:cs typeface="Times New Roman" pitchFamily="18" charset="0"/>
              </a:rPr>
              <a:t>dan</a:t>
            </a:r>
            <a:r>
              <a:rPr lang="en-US" sz="1600" b="1" dirty="0">
                <a:latin typeface="Times New Roman" pitchFamily="18" charset="0"/>
                <a:cs typeface="Times New Roman" pitchFamily="18" charset="0"/>
              </a:rPr>
              <a:t> (b) 50 </a:t>
            </a:r>
            <a:r>
              <a:rPr lang="en-US" sz="1600" b="1" baseline="30000" dirty="0">
                <a:latin typeface="Times New Roman" pitchFamily="18" charset="0"/>
                <a:cs typeface="Times New Roman" pitchFamily="18" charset="0"/>
              </a:rPr>
              <a:t>0</a:t>
            </a:r>
            <a:r>
              <a:rPr lang="en-US" sz="1600" b="1" dirty="0">
                <a:latin typeface="Times New Roman" pitchFamily="18" charset="0"/>
                <a:cs typeface="Times New Roman" pitchFamily="18" charset="0"/>
              </a:rPr>
              <a:t>C </a:t>
            </a:r>
            <a:r>
              <a:rPr lang="en-US" sz="1600" b="1" dirty="0" err="1">
                <a:latin typeface="Times New Roman" pitchFamily="18" charset="0"/>
                <a:cs typeface="Times New Roman" pitchFamily="18" charset="0"/>
              </a:rPr>
              <a:t>dilihat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dengan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kemiringan</a:t>
            </a:r>
            <a:r>
              <a:rPr lang="en-US" sz="1600" b="1" dirty="0">
                <a:latin typeface="Times New Roman" pitchFamily="18" charset="0"/>
                <a:cs typeface="Times New Roman" pitchFamily="18" charset="0"/>
              </a:rPr>
              <a:t> 45 </a:t>
            </a:r>
            <a:r>
              <a:rPr lang="en-US" sz="1600" b="1" baseline="30000" dirty="0" err="1">
                <a:latin typeface="Times New Roman" pitchFamily="18" charset="0"/>
                <a:cs typeface="Times New Roman" pitchFamily="18" charset="0"/>
              </a:rPr>
              <a:t>o</a:t>
            </a:r>
            <a:r>
              <a:rPr lang="en-US" sz="1600" b="1" dirty="0" err="1">
                <a:latin typeface="Times New Roman" pitchFamily="18" charset="0"/>
                <a:cs typeface="Times New Roman" pitchFamily="18" charset="0"/>
              </a:rPr>
              <a:t>dan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samping</a:t>
            </a:r>
            <a:r>
              <a:rPr lang="en-US" sz="1600" b="1" dirty="0">
                <a:latin typeface="Times New Roman" pitchFamily="18" charset="0"/>
                <a:cs typeface="Times New Roman" pitchFamily="18" charset="0"/>
              </a:rPr>
              <a:t> (inset)</a:t>
            </a:r>
          </a:p>
        </p:txBody>
      </p:sp>
      <p:sp>
        <p:nvSpPr>
          <p:cNvPr id="6" name="TextBox 5"/>
          <p:cNvSpPr txBox="1"/>
          <p:nvPr/>
        </p:nvSpPr>
        <p:spPr>
          <a:xfrm>
            <a:off x="2971800" y="819090"/>
            <a:ext cx="3657600" cy="400110"/>
          </a:xfrm>
          <a:prstGeom prst="rect">
            <a:avLst/>
          </a:prstGeom>
          <a:noFill/>
        </p:spPr>
        <p:txBody>
          <a:bodyPr wrap="square" rtlCol="0">
            <a:spAutoFit/>
          </a:bodyPr>
          <a:lstStyle/>
          <a:p>
            <a:r>
              <a:rPr lang="en-US" sz="2000" b="1" dirty="0" err="1"/>
              <a:t>Pengaruh</a:t>
            </a:r>
            <a:r>
              <a:rPr lang="en-US" sz="2000" b="1" dirty="0"/>
              <a:t> </a:t>
            </a:r>
            <a:r>
              <a:rPr lang="en-US" sz="2000" b="1" dirty="0" err="1"/>
              <a:t>Suhu</a:t>
            </a:r>
            <a:r>
              <a:rPr lang="en-US" sz="2000" b="1" dirty="0"/>
              <a:t> </a:t>
            </a:r>
            <a:r>
              <a:rPr lang="en-US" sz="2000" b="1" dirty="0" err="1"/>
              <a:t>Anodisasi</a:t>
            </a:r>
            <a:r>
              <a:rPr lang="en-US" sz="2000" b="1" dirty="0"/>
              <a:t> </a:t>
            </a:r>
          </a:p>
        </p:txBody>
      </p:sp>
    </p:spTree>
    <p:extLst>
      <p:ext uri="{BB962C8B-B14F-4D97-AF65-F5344CB8AC3E}">
        <p14:creationId xmlns:p14="http://schemas.microsoft.com/office/powerpoint/2010/main" val="424706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Autofit/>
          </a:bodyPr>
          <a:lstStyle/>
          <a:p>
            <a:pPr lvl="0" algn="just"/>
            <a:r>
              <a:rPr lang="en-US" sz="1600" b="1" dirty="0" err="1">
                <a:latin typeface="+mj-lt"/>
              </a:rPr>
              <a:t>Morfologi</a:t>
            </a:r>
            <a:r>
              <a:rPr lang="en-US" sz="1600" b="1" dirty="0">
                <a:latin typeface="+mj-lt"/>
              </a:rPr>
              <a:t> </a:t>
            </a:r>
            <a:r>
              <a:rPr lang="en-US" sz="1600" b="1" dirty="0" err="1">
                <a:latin typeface="+mj-lt"/>
              </a:rPr>
              <a:t>dan</a:t>
            </a:r>
            <a:r>
              <a:rPr lang="en-US" sz="1600" b="1" dirty="0">
                <a:latin typeface="+mj-lt"/>
              </a:rPr>
              <a:t> </a:t>
            </a:r>
            <a:r>
              <a:rPr lang="en-US" sz="1600" b="1" dirty="0" err="1">
                <a:latin typeface="+mj-lt"/>
              </a:rPr>
              <a:t>ukuran</a:t>
            </a:r>
            <a:r>
              <a:rPr lang="en-US" sz="1600" b="1" dirty="0">
                <a:latin typeface="+mj-lt"/>
              </a:rPr>
              <a:t> </a:t>
            </a:r>
            <a:r>
              <a:rPr lang="en-US" sz="1600" b="1" i="1" dirty="0">
                <a:latin typeface="+mj-lt"/>
              </a:rPr>
              <a:t>tube</a:t>
            </a:r>
            <a:r>
              <a:rPr lang="en-US" sz="1600" b="1" dirty="0">
                <a:latin typeface="+mj-lt"/>
              </a:rPr>
              <a:t> TNTAs </a:t>
            </a:r>
            <a:r>
              <a:rPr lang="en-US" sz="1600" b="1" dirty="0" err="1">
                <a:latin typeface="+mj-lt"/>
              </a:rPr>
              <a:t>dapat</a:t>
            </a:r>
            <a:r>
              <a:rPr lang="en-US" sz="1600" b="1" dirty="0">
                <a:latin typeface="+mj-lt"/>
              </a:rPr>
              <a:t> </a:t>
            </a:r>
            <a:r>
              <a:rPr lang="en-US" sz="1600" b="1" dirty="0" err="1">
                <a:latin typeface="+mj-lt"/>
              </a:rPr>
              <a:t>dioptimasi</a:t>
            </a:r>
            <a:r>
              <a:rPr lang="en-US" sz="1600" b="1" dirty="0">
                <a:latin typeface="+mj-lt"/>
              </a:rPr>
              <a:t> </a:t>
            </a:r>
            <a:r>
              <a:rPr lang="en-US" sz="1600" b="1" dirty="0" err="1">
                <a:latin typeface="+mj-lt"/>
              </a:rPr>
              <a:t>dengan</a:t>
            </a:r>
            <a:r>
              <a:rPr lang="en-US" sz="1600" b="1" dirty="0">
                <a:latin typeface="+mj-lt"/>
              </a:rPr>
              <a:t> </a:t>
            </a:r>
            <a:r>
              <a:rPr lang="en-US" sz="1600" b="1" dirty="0" err="1">
                <a:latin typeface="+mj-lt"/>
              </a:rPr>
              <a:t>memvariasikan</a:t>
            </a:r>
            <a:r>
              <a:rPr lang="en-US" sz="1600" b="1" dirty="0">
                <a:latin typeface="+mj-lt"/>
              </a:rPr>
              <a:t> </a:t>
            </a:r>
            <a:r>
              <a:rPr lang="en-US" sz="1600" b="1" dirty="0" err="1">
                <a:latin typeface="+mj-lt"/>
              </a:rPr>
              <a:t>kadar</a:t>
            </a:r>
            <a:r>
              <a:rPr lang="en-US" sz="1600" b="1" dirty="0">
                <a:latin typeface="+mj-lt"/>
              </a:rPr>
              <a:t> air </a:t>
            </a:r>
            <a:r>
              <a:rPr lang="en-US" sz="1600" b="1" dirty="0" err="1">
                <a:latin typeface="+mj-lt"/>
              </a:rPr>
              <a:t>dalam</a:t>
            </a:r>
            <a:r>
              <a:rPr lang="en-US" sz="1600" b="1" dirty="0">
                <a:latin typeface="+mj-lt"/>
              </a:rPr>
              <a:t> </a:t>
            </a:r>
            <a:r>
              <a:rPr lang="en-US" sz="1600" b="1" dirty="0" err="1">
                <a:latin typeface="+mj-lt"/>
              </a:rPr>
              <a:t>larutan</a:t>
            </a:r>
            <a:r>
              <a:rPr lang="en-US" sz="1600" b="1" dirty="0">
                <a:latin typeface="+mj-lt"/>
              </a:rPr>
              <a:t> </a:t>
            </a:r>
            <a:r>
              <a:rPr lang="en-US" sz="1600" b="1" dirty="0" err="1">
                <a:latin typeface="+mj-lt"/>
              </a:rPr>
              <a:t>elektrolit</a:t>
            </a:r>
            <a:r>
              <a:rPr lang="en-US" sz="1600" b="1" dirty="0">
                <a:latin typeface="+mj-lt"/>
              </a:rPr>
              <a:t> </a:t>
            </a:r>
            <a:r>
              <a:rPr lang="en-US" sz="1600" b="1" dirty="0" err="1">
                <a:latin typeface="+mj-lt"/>
              </a:rPr>
              <a:t>dan</a:t>
            </a:r>
            <a:r>
              <a:rPr lang="en-US" sz="1600" b="1" dirty="0">
                <a:latin typeface="+mj-lt"/>
              </a:rPr>
              <a:t> </a:t>
            </a:r>
            <a:r>
              <a:rPr lang="en-US" sz="1600" b="1" dirty="0" err="1">
                <a:latin typeface="+mj-lt"/>
              </a:rPr>
              <a:t>jenis</a:t>
            </a:r>
            <a:r>
              <a:rPr lang="en-US" sz="1600" b="1" dirty="0">
                <a:latin typeface="+mj-lt"/>
              </a:rPr>
              <a:t> </a:t>
            </a:r>
            <a:r>
              <a:rPr lang="en-US" sz="1600" b="1" dirty="0" err="1">
                <a:latin typeface="+mj-lt"/>
              </a:rPr>
              <a:t>pengadukan</a:t>
            </a:r>
            <a:r>
              <a:rPr lang="en-US" sz="1600" b="1" dirty="0">
                <a:latin typeface="+mj-lt"/>
              </a:rPr>
              <a:t> (</a:t>
            </a:r>
            <a:r>
              <a:rPr lang="en-US" sz="1600" b="1" dirty="0" err="1">
                <a:latin typeface="+mj-lt"/>
              </a:rPr>
              <a:t>magnetik</a:t>
            </a:r>
            <a:r>
              <a:rPr lang="en-US" sz="1600" b="1" dirty="0">
                <a:latin typeface="+mj-lt"/>
              </a:rPr>
              <a:t>/</a:t>
            </a:r>
            <a:r>
              <a:rPr lang="en-US" sz="1600" b="1" dirty="0" err="1">
                <a:latin typeface="+mj-lt"/>
              </a:rPr>
              <a:t>ultrasonik</a:t>
            </a:r>
            <a:r>
              <a:rPr lang="en-US" sz="1600" b="1" dirty="0">
                <a:latin typeface="+mj-lt"/>
              </a:rPr>
              <a:t>). </a:t>
            </a:r>
            <a:r>
              <a:rPr lang="en-US" sz="1600" b="1" dirty="0" err="1">
                <a:latin typeface="+mj-lt"/>
              </a:rPr>
              <a:t>Morfologi</a:t>
            </a:r>
            <a:r>
              <a:rPr lang="en-US" sz="1600" b="1" dirty="0">
                <a:latin typeface="+mj-lt"/>
              </a:rPr>
              <a:t> dan </a:t>
            </a:r>
            <a:r>
              <a:rPr lang="en-US" sz="1600" b="1" dirty="0" err="1">
                <a:latin typeface="+mj-lt"/>
              </a:rPr>
              <a:t>ukuran</a:t>
            </a:r>
            <a:r>
              <a:rPr lang="en-US" sz="1600" b="1" dirty="0">
                <a:latin typeface="+mj-lt"/>
              </a:rPr>
              <a:t> </a:t>
            </a:r>
            <a:r>
              <a:rPr lang="en-US" sz="1600" b="1" i="1" dirty="0">
                <a:latin typeface="+mj-lt"/>
              </a:rPr>
              <a:t>tube </a:t>
            </a:r>
            <a:r>
              <a:rPr lang="en-US" sz="1600" b="1" dirty="0">
                <a:latin typeface="+mj-lt"/>
              </a:rPr>
              <a:t>TNTAs </a:t>
            </a:r>
            <a:r>
              <a:rPr lang="en-US" sz="1600" b="1" dirty="0" err="1">
                <a:latin typeface="+mj-lt"/>
              </a:rPr>
              <a:t>berpengaruh</a:t>
            </a:r>
            <a:r>
              <a:rPr lang="en-US" sz="1600" b="1" dirty="0">
                <a:latin typeface="+mj-lt"/>
              </a:rPr>
              <a:t> </a:t>
            </a:r>
            <a:r>
              <a:rPr lang="en-US" sz="1600" b="1" dirty="0" err="1">
                <a:latin typeface="+mj-lt"/>
              </a:rPr>
              <a:t>terhadap</a:t>
            </a:r>
            <a:r>
              <a:rPr lang="en-US" sz="1600" b="1" dirty="0">
                <a:latin typeface="+mj-lt"/>
              </a:rPr>
              <a:t>  </a:t>
            </a:r>
            <a:r>
              <a:rPr lang="en-US" sz="1600" b="1" dirty="0" err="1">
                <a:latin typeface="+mj-lt"/>
              </a:rPr>
              <a:t>rekombinasi</a:t>
            </a:r>
            <a:r>
              <a:rPr lang="en-US" sz="1600" b="1" dirty="0">
                <a:latin typeface="+mj-lt"/>
              </a:rPr>
              <a:t> </a:t>
            </a:r>
            <a:r>
              <a:rPr lang="en-US" sz="1600" b="1" dirty="0" err="1">
                <a:latin typeface="+mj-lt"/>
              </a:rPr>
              <a:t>elektron</a:t>
            </a:r>
            <a:r>
              <a:rPr lang="en-US" sz="1600" b="1" dirty="0">
                <a:latin typeface="+mj-lt"/>
              </a:rPr>
              <a:t>-hole dan </a:t>
            </a:r>
            <a:r>
              <a:rPr lang="en-US" sz="1600" b="1" dirty="0" err="1">
                <a:latin typeface="+mj-lt"/>
              </a:rPr>
              <a:t>penyerapan</a:t>
            </a:r>
            <a:r>
              <a:rPr lang="en-US" sz="1600" b="1" dirty="0">
                <a:latin typeface="+mj-lt"/>
              </a:rPr>
              <a:t> </a:t>
            </a:r>
            <a:r>
              <a:rPr lang="en-US" sz="1600" b="1" dirty="0" err="1">
                <a:latin typeface="+mj-lt"/>
              </a:rPr>
              <a:t>foton</a:t>
            </a:r>
            <a:r>
              <a:rPr lang="en-US" sz="1600" b="1" dirty="0">
                <a:latin typeface="+mj-lt"/>
              </a:rPr>
              <a:t>.</a:t>
            </a:r>
          </a:p>
          <a:p>
            <a:pPr lvl="0" algn="just"/>
            <a:r>
              <a:rPr lang="en-US" sz="1600" b="1" i="1" dirty="0">
                <a:latin typeface="+mj-lt"/>
              </a:rPr>
              <a:t>Annealing</a:t>
            </a:r>
            <a:r>
              <a:rPr lang="en-US" sz="1600" b="1" dirty="0">
                <a:latin typeface="+mj-lt"/>
              </a:rPr>
              <a:t> </a:t>
            </a:r>
            <a:r>
              <a:rPr lang="en-US" sz="1600" b="1" dirty="0" err="1">
                <a:latin typeface="+mj-lt"/>
              </a:rPr>
              <a:t>tidak</a:t>
            </a:r>
            <a:r>
              <a:rPr lang="en-US" sz="1600" b="1" dirty="0">
                <a:latin typeface="+mj-lt"/>
              </a:rPr>
              <a:t> </a:t>
            </a:r>
            <a:r>
              <a:rPr lang="en-US" sz="1600" b="1" dirty="0" err="1">
                <a:latin typeface="+mj-lt"/>
              </a:rPr>
              <a:t>hanya</a:t>
            </a:r>
            <a:r>
              <a:rPr lang="en-US" sz="1600" b="1" dirty="0">
                <a:latin typeface="+mj-lt"/>
              </a:rPr>
              <a:t> </a:t>
            </a:r>
            <a:r>
              <a:rPr lang="en-US" sz="1600" b="1" dirty="0" err="1">
                <a:latin typeface="+mj-lt"/>
              </a:rPr>
              <a:t>mengubah</a:t>
            </a:r>
            <a:r>
              <a:rPr lang="en-US" sz="1600" b="1" dirty="0">
                <a:latin typeface="+mj-lt"/>
              </a:rPr>
              <a:t> TNTAs </a:t>
            </a:r>
            <a:r>
              <a:rPr lang="en-US" sz="1600" b="1" dirty="0" err="1">
                <a:latin typeface="+mj-lt"/>
              </a:rPr>
              <a:t>fasa</a:t>
            </a:r>
            <a:r>
              <a:rPr lang="en-US" sz="1600" b="1" dirty="0">
                <a:latin typeface="+mj-lt"/>
              </a:rPr>
              <a:t> </a:t>
            </a:r>
            <a:r>
              <a:rPr lang="en-US" sz="1600" b="1" i="1" dirty="0" err="1">
                <a:latin typeface="+mj-lt"/>
              </a:rPr>
              <a:t>amorf</a:t>
            </a:r>
            <a:r>
              <a:rPr lang="en-US" sz="1600" b="1" dirty="0">
                <a:latin typeface="+mj-lt"/>
              </a:rPr>
              <a:t> </a:t>
            </a:r>
            <a:r>
              <a:rPr lang="en-US" sz="1600" b="1" dirty="0" err="1">
                <a:latin typeface="+mj-lt"/>
              </a:rPr>
              <a:t>menjadi</a:t>
            </a:r>
            <a:r>
              <a:rPr lang="en-US" sz="1600" b="1" dirty="0">
                <a:latin typeface="+mj-lt"/>
              </a:rPr>
              <a:t> </a:t>
            </a:r>
            <a:r>
              <a:rPr lang="en-US" sz="1600" b="1" i="1" dirty="0">
                <a:latin typeface="+mj-lt"/>
              </a:rPr>
              <a:t>anatase</a:t>
            </a:r>
            <a:r>
              <a:rPr lang="en-US" sz="1600" b="1" dirty="0">
                <a:latin typeface="+mj-lt"/>
              </a:rPr>
              <a:t>, </a:t>
            </a:r>
            <a:r>
              <a:rPr lang="en-US" sz="1600" b="1" dirty="0" err="1">
                <a:latin typeface="+mj-lt"/>
              </a:rPr>
              <a:t>tetapi</a:t>
            </a:r>
            <a:r>
              <a:rPr lang="en-US" sz="1600" b="1" dirty="0">
                <a:latin typeface="+mj-lt"/>
              </a:rPr>
              <a:t> </a:t>
            </a:r>
            <a:r>
              <a:rPr lang="id-ID" sz="1600" b="1" dirty="0">
                <a:latin typeface="+mj-lt"/>
              </a:rPr>
              <a:t>juga </a:t>
            </a:r>
            <a:r>
              <a:rPr lang="en-US" sz="1600" b="1" dirty="0" err="1">
                <a:latin typeface="+mj-lt"/>
              </a:rPr>
              <a:t>membantu</a:t>
            </a:r>
            <a:r>
              <a:rPr lang="en-US" sz="1600" b="1" dirty="0">
                <a:latin typeface="+mj-lt"/>
              </a:rPr>
              <a:t> </a:t>
            </a:r>
            <a:r>
              <a:rPr lang="en-US" sz="1600" b="1" dirty="0" err="1">
                <a:latin typeface="+mj-lt"/>
              </a:rPr>
              <a:t>memasukkan</a:t>
            </a:r>
            <a:r>
              <a:rPr lang="en-US" sz="1600" b="1" dirty="0">
                <a:latin typeface="+mj-lt"/>
              </a:rPr>
              <a:t> </a:t>
            </a:r>
            <a:r>
              <a:rPr lang="en-US" sz="1600" b="1" dirty="0" err="1">
                <a:latin typeface="+mj-lt"/>
              </a:rPr>
              <a:t>dopan</a:t>
            </a:r>
            <a:r>
              <a:rPr lang="en-US" sz="1600" b="1" dirty="0">
                <a:latin typeface="+mj-lt"/>
              </a:rPr>
              <a:t> C </a:t>
            </a:r>
            <a:r>
              <a:rPr lang="en-US" sz="1600" b="1" dirty="0" err="1">
                <a:latin typeface="+mj-lt"/>
              </a:rPr>
              <a:t>dan</a:t>
            </a:r>
            <a:r>
              <a:rPr lang="en-US" sz="1600" b="1" dirty="0">
                <a:latin typeface="+mj-lt"/>
              </a:rPr>
              <a:t> B </a:t>
            </a:r>
            <a:r>
              <a:rPr lang="en-US" sz="1600" b="1" dirty="0" err="1">
                <a:latin typeface="+mj-lt"/>
              </a:rPr>
              <a:t>secara</a:t>
            </a:r>
            <a:r>
              <a:rPr lang="en-US" sz="1600" b="1" dirty="0">
                <a:latin typeface="+mj-lt"/>
              </a:rPr>
              <a:t> </a:t>
            </a:r>
            <a:r>
              <a:rPr lang="en-US" sz="1600" b="1" i="1" dirty="0">
                <a:latin typeface="+mj-lt"/>
              </a:rPr>
              <a:t>interstitial </a:t>
            </a:r>
            <a:r>
              <a:rPr lang="id-ID" sz="1600" b="1" dirty="0">
                <a:latin typeface="+mj-lt"/>
              </a:rPr>
              <a:t>(Ti-O-C) </a:t>
            </a:r>
            <a:r>
              <a:rPr lang="en-US" sz="1600" b="1" dirty="0" err="1">
                <a:latin typeface="+mj-lt"/>
              </a:rPr>
              <a:t>dan</a:t>
            </a:r>
            <a:r>
              <a:rPr lang="en-US" sz="1600" b="1" dirty="0">
                <a:latin typeface="+mj-lt"/>
              </a:rPr>
              <a:t> </a:t>
            </a:r>
            <a:r>
              <a:rPr lang="id-ID" sz="1600" b="1" dirty="0">
                <a:latin typeface="+mj-lt"/>
              </a:rPr>
              <a:t>N </a:t>
            </a:r>
            <a:r>
              <a:rPr lang="en-US" sz="1600" b="1" dirty="0" err="1">
                <a:latin typeface="+mj-lt"/>
              </a:rPr>
              <a:t>secara</a:t>
            </a:r>
            <a:r>
              <a:rPr lang="en-US" sz="1600" b="1" dirty="0">
                <a:latin typeface="+mj-lt"/>
              </a:rPr>
              <a:t> </a:t>
            </a:r>
            <a:r>
              <a:rPr lang="en-US" sz="1600" b="1" i="1" dirty="0" err="1">
                <a:latin typeface="+mj-lt"/>
              </a:rPr>
              <a:t>substitutional</a:t>
            </a:r>
            <a:r>
              <a:rPr lang="en-US" sz="1600" b="1" i="1" dirty="0">
                <a:latin typeface="+mj-lt"/>
              </a:rPr>
              <a:t> </a:t>
            </a:r>
            <a:r>
              <a:rPr lang="id-ID" sz="1600" b="1" dirty="0">
                <a:latin typeface="+mj-lt"/>
              </a:rPr>
              <a:t>(N-Ti-O) </a:t>
            </a:r>
            <a:r>
              <a:rPr lang="en-US" sz="1600" b="1" dirty="0" err="1">
                <a:latin typeface="+mj-lt"/>
              </a:rPr>
              <a:t>ke</a:t>
            </a:r>
            <a:r>
              <a:rPr lang="en-US" sz="1600" b="1" dirty="0">
                <a:latin typeface="+mj-lt"/>
              </a:rPr>
              <a:t> </a:t>
            </a:r>
            <a:r>
              <a:rPr lang="en-US" sz="1600" b="1" dirty="0" err="1">
                <a:latin typeface="+mj-lt"/>
              </a:rPr>
              <a:t>dalam</a:t>
            </a:r>
            <a:r>
              <a:rPr lang="en-US" sz="1600" b="1" dirty="0">
                <a:latin typeface="+mj-lt"/>
              </a:rPr>
              <a:t> </a:t>
            </a:r>
            <a:r>
              <a:rPr lang="en-US" sz="1600" b="1" dirty="0" err="1">
                <a:latin typeface="+mj-lt"/>
              </a:rPr>
              <a:t>kisi-kisi</a:t>
            </a:r>
            <a:r>
              <a:rPr lang="en-US" sz="1600" b="1" dirty="0">
                <a:latin typeface="+mj-lt"/>
              </a:rPr>
              <a:t> TNTAs </a:t>
            </a:r>
            <a:r>
              <a:rPr lang="en-US" sz="1600" b="1" dirty="0" err="1">
                <a:latin typeface="+mj-lt"/>
              </a:rPr>
              <a:t>secara</a:t>
            </a:r>
            <a:r>
              <a:rPr lang="en-US" sz="1600" b="1" dirty="0">
                <a:latin typeface="+mj-lt"/>
              </a:rPr>
              <a:t> </a:t>
            </a:r>
            <a:r>
              <a:rPr lang="en-US" sz="1600" b="1" dirty="0" err="1">
                <a:latin typeface="+mj-lt"/>
              </a:rPr>
              <a:t>insitu</a:t>
            </a:r>
            <a:r>
              <a:rPr lang="en-US" sz="1600" b="1" dirty="0">
                <a:latin typeface="+mj-lt"/>
              </a:rPr>
              <a:t> </a:t>
            </a:r>
            <a:r>
              <a:rPr lang="en-US" sz="1600" b="1" dirty="0" err="1">
                <a:latin typeface="+mj-lt"/>
              </a:rPr>
              <a:t>saat</a:t>
            </a:r>
            <a:r>
              <a:rPr lang="en-US" sz="1600" b="1" dirty="0">
                <a:latin typeface="+mj-lt"/>
              </a:rPr>
              <a:t> </a:t>
            </a:r>
            <a:r>
              <a:rPr lang="en-US" sz="1600" b="1" dirty="0" err="1">
                <a:latin typeface="+mj-lt"/>
              </a:rPr>
              <a:t>anodisasi</a:t>
            </a:r>
            <a:r>
              <a:rPr lang="en-US" sz="1600" b="1" dirty="0">
                <a:latin typeface="+mj-lt"/>
              </a:rPr>
              <a:t>. </a:t>
            </a:r>
            <a:r>
              <a:rPr lang="en-US" sz="1600" b="1" dirty="0"/>
              <a:t>TNTAs </a:t>
            </a:r>
            <a:r>
              <a:rPr lang="en-US" sz="1600" b="1" dirty="0" err="1"/>
              <a:t>dengan</a:t>
            </a:r>
            <a:r>
              <a:rPr lang="en-US" sz="1600" b="1" i="1" dirty="0"/>
              <a:t> annealing </a:t>
            </a:r>
            <a:r>
              <a:rPr lang="en-US" sz="1600" b="1" dirty="0"/>
              <a:t>H</a:t>
            </a:r>
            <a:r>
              <a:rPr lang="en-US" sz="1600" b="1" baseline="-25000" dirty="0"/>
              <a:t>2</a:t>
            </a:r>
            <a:r>
              <a:rPr lang="en-US" sz="1600" b="1" dirty="0"/>
              <a:t>/</a:t>
            </a:r>
            <a:r>
              <a:rPr lang="en-US" sz="1600" b="1" dirty="0" err="1"/>
              <a:t>Ar</a:t>
            </a:r>
            <a:r>
              <a:rPr lang="en-US" sz="1600" b="1" dirty="0"/>
              <a:t> </a:t>
            </a:r>
            <a:r>
              <a:rPr lang="en-US" sz="1600" b="1" dirty="0" err="1"/>
              <a:t>mempunyai</a:t>
            </a:r>
            <a:r>
              <a:rPr lang="en-US" sz="1600" b="1" dirty="0"/>
              <a:t> </a:t>
            </a:r>
            <a:r>
              <a:rPr lang="en-US" sz="1600" b="1" dirty="0" err="1"/>
              <a:t>ener</a:t>
            </a:r>
            <a:r>
              <a:rPr lang="en-US" sz="1600" b="1" i="1" dirty="0" err="1"/>
              <a:t>gi</a:t>
            </a:r>
            <a:r>
              <a:rPr lang="en-US" sz="1600" b="1" i="1" dirty="0"/>
              <a:t> </a:t>
            </a:r>
            <a:r>
              <a:rPr lang="en-US" sz="1600" b="1" i="1" dirty="0" err="1"/>
              <a:t>bandgap</a:t>
            </a:r>
            <a:r>
              <a:rPr lang="en-US" sz="1600" b="1" dirty="0"/>
              <a:t> </a:t>
            </a:r>
            <a:r>
              <a:rPr lang="en-US" sz="1600" b="1" dirty="0" err="1"/>
              <a:t>lebih</a:t>
            </a:r>
            <a:r>
              <a:rPr lang="en-US" sz="1600" b="1" dirty="0"/>
              <a:t> </a:t>
            </a:r>
            <a:r>
              <a:rPr lang="en-US" sz="1600" b="1" dirty="0" err="1"/>
              <a:t>rendah</a:t>
            </a:r>
            <a:r>
              <a:rPr lang="en-US" sz="1600" b="1" dirty="0"/>
              <a:t> </a:t>
            </a:r>
            <a:r>
              <a:rPr lang="en-US" sz="1600" b="1" dirty="0" err="1"/>
              <a:t>dibandingkan</a:t>
            </a:r>
            <a:r>
              <a:rPr lang="en-US" sz="1600" b="1" dirty="0"/>
              <a:t> </a:t>
            </a:r>
            <a:r>
              <a:rPr lang="en-US" sz="1600" b="1" dirty="0" err="1"/>
              <a:t>dengan</a:t>
            </a:r>
            <a:r>
              <a:rPr lang="en-US" sz="1600" b="1" dirty="0"/>
              <a:t> TNTAs </a:t>
            </a:r>
            <a:r>
              <a:rPr lang="en-US" sz="1600" b="1" dirty="0" err="1"/>
              <a:t>hasil</a:t>
            </a:r>
            <a:r>
              <a:rPr lang="en-US" sz="1600" b="1" i="1" dirty="0"/>
              <a:t> annealing </a:t>
            </a:r>
            <a:r>
              <a:rPr lang="en-US" sz="1600" b="1" dirty="0" err="1"/>
              <a:t>menggunakan</a:t>
            </a:r>
            <a:r>
              <a:rPr lang="en-US" sz="1600" b="1" dirty="0"/>
              <a:t> </a:t>
            </a:r>
            <a:r>
              <a:rPr lang="en-US" sz="1600" b="1" dirty="0" err="1"/>
              <a:t>udara</a:t>
            </a:r>
            <a:r>
              <a:rPr lang="en-US" sz="1600" b="1" dirty="0"/>
              <a:t>. </a:t>
            </a:r>
            <a:r>
              <a:rPr lang="en-US" sz="1600" b="1" dirty="0" err="1"/>
              <a:t>Penurunan</a:t>
            </a:r>
            <a:r>
              <a:rPr lang="en-US" sz="1600" b="1" i="1" dirty="0"/>
              <a:t> energy bandgap</a:t>
            </a:r>
            <a:r>
              <a:rPr lang="en-US" sz="1600" b="1" dirty="0"/>
              <a:t> dan </a:t>
            </a:r>
            <a:r>
              <a:rPr lang="en-US" sz="1600" b="1" dirty="0" err="1"/>
              <a:t>fasa</a:t>
            </a:r>
            <a:r>
              <a:rPr lang="en-US" sz="1600" b="1" dirty="0"/>
              <a:t>/</a:t>
            </a:r>
            <a:r>
              <a:rPr lang="en-US" sz="1600" b="1" dirty="0" err="1"/>
              <a:t>ukuran</a:t>
            </a:r>
            <a:r>
              <a:rPr lang="en-US" sz="1600" b="1" dirty="0"/>
              <a:t> </a:t>
            </a:r>
            <a:r>
              <a:rPr lang="en-US" sz="1600" b="1" dirty="0" err="1"/>
              <a:t>kristal</a:t>
            </a:r>
            <a:r>
              <a:rPr lang="en-US" sz="1600" b="1" dirty="0"/>
              <a:t> </a:t>
            </a:r>
            <a:r>
              <a:rPr lang="en-US" sz="1600" b="1" dirty="0" err="1"/>
              <a:t>bukan</a:t>
            </a:r>
            <a:r>
              <a:rPr lang="en-US" sz="1600" b="1" dirty="0"/>
              <a:t> </a:t>
            </a:r>
            <a:r>
              <a:rPr lang="en-US" sz="1600" b="1" dirty="0" err="1"/>
              <a:t>merupakan</a:t>
            </a:r>
            <a:r>
              <a:rPr lang="en-US" sz="1600" b="1" dirty="0"/>
              <a:t> </a:t>
            </a:r>
            <a:r>
              <a:rPr lang="en-US" sz="1600" b="1" dirty="0" err="1"/>
              <a:t>penentu</a:t>
            </a:r>
            <a:r>
              <a:rPr lang="en-US" sz="1600" b="1" dirty="0"/>
              <a:t> </a:t>
            </a:r>
            <a:r>
              <a:rPr lang="en-US" sz="1600" b="1" dirty="0" err="1"/>
              <a:t>utama</a:t>
            </a:r>
            <a:r>
              <a:rPr lang="en-US" sz="1600" b="1" dirty="0"/>
              <a:t> </a:t>
            </a:r>
            <a:r>
              <a:rPr lang="en-US" sz="1600" b="1" dirty="0" err="1"/>
              <a:t>dalam</a:t>
            </a:r>
            <a:r>
              <a:rPr lang="en-US" sz="1600" b="1" dirty="0"/>
              <a:t> </a:t>
            </a:r>
            <a:r>
              <a:rPr lang="en-US" sz="1600" b="1" dirty="0" err="1"/>
              <a:t>peningkatan</a:t>
            </a:r>
            <a:r>
              <a:rPr lang="en-US" sz="1600" b="1" dirty="0"/>
              <a:t> </a:t>
            </a:r>
            <a:r>
              <a:rPr lang="en-US" sz="1600" b="1" dirty="0" err="1"/>
              <a:t>aktifitas</a:t>
            </a:r>
            <a:r>
              <a:rPr lang="en-US" sz="1600" b="1" dirty="0"/>
              <a:t> TNTAs.</a:t>
            </a:r>
          </a:p>
          <a:p>
            <a:pPr lvl="0" algn="just"/>
            <a:r>
              <a:rPr lang="en-US" sz="1600" b="1" dirty="0" err="1"/>
              <a:t>Berdasarkan</a:t>
            </a:r>
            <a:r>
              <a:rPr lang="en-US" sz="1600" b="1" dirty="0"/>
              <a:t> </a:t>
            </a:r>
            <a:r>
              <a:rPr lang="en-US" sz="1600" b="1" dirty="0" err="1"/>
              <a:t>pengujian</a:t>
            </a:r>
            <a:r>
              <a:rPr lang="en-US" sz="1600" b="1" dirty="0"/>
              <a:t> </a:t>
            </a:r>
            <a:r>
              <a:rPr lang="en-US" sz="1600" b="1" dirty="0" err="1"/>
              <a:t>besarnya</a:t>
            </a:r>
            <a:r>
              <a:rPr lang="en-US" sz="1600" b="1" dirty="0"/>
              <a:t> </a:t>
            </a:r>
            <a:r>
              <a:rPr lang="en-US" sz="1600" b="1" dirty="0" err="1"/>
              <a:t>kerapatan</a:t>
            </a:r>
            <a:r>
              <a:rPr lang="en-US" sz="1600" b="1" dirty="0"/>
              <a:t> </a:t>
            </a:r>
            <a:r>
              <a:rPr lang="en-US" sz="1600" b="1" dirty="0" err="1"/>
              <a:t>arus</a:t>
            </a:r>
            <a:r>
              <a:rPr lang="en-US" sz="1600" b="1" dirty="0"/>
              <a:t>, TNTAs yang </a:t>
            </a:r>
            <a:r>
              <a:rPr lang="en-US" sz="1600" b="1" dirty="0" err="1"/>
              <a:t>disintesis</a:t>
            </a:r>
            <a:r>
              <a:rPr lang="en-US" sz="1600" b="1" dirty="0"/>
              <a:t> </a:t>
            </a:r>
            <a:r>
              <a:rPr lang="en-US" sz="1600" b="1" dirty="0" err="1"/>
              <a:t>dengan</a:t>
            </a:r>
            <a:r>
              <a:rPr lang="en-US" sz="1600" b="1" dirty="0"/>
              <a:t> </a:t>
            </a:r>
            <a:r>
              <a:rPr lang="en-US" sz="1600" b="1" dirty="0" err="1"/>
              <a:t>kadar</a:t>
            </a:r>
            <a:r>
              <a:rPr lang="en-US" sz="1600" b="1" dirty="0"/>
              <a:t> air </a:t>
            </a:r>
            <a:r>
              <a:rPr lang="id-ID" sz="1600" b="1" dirty="0"/>
              <a:t>dalam larutan elektrolit </a:t>
            </a:r>
            <a:r>
              <a:rPr lang="en-US" sz="1600" b="1" dirty="0"/>
              <a:t>25% volume, </a:t>
            </a:r>
            <a:r>
              <a:rPr lang="en-US" sz="1600" b="1" dirty="0" err="1"/>
              <a:t>di</a:t>
            </a:r>
            <a:r>
              <a:rPr lang="en-US" sz="1600" b="1" i="1" dirty="0" err="1"/>
              <a:t>annealing</a:t>
            </a:r>
            <a:r>
              <a:rPr lang="en-US" sz="1600" b="1" dirty="0"/>
              <a:t> </a:t>
            </a:r>
            <a:r>
              <a:rPr lang="en-US" sz="1600" b="1" dirty="0" err="1"/>
              <a:t>dengan</a:t>
            </a:r>
            <a:r>
              <a:rPr lang="en-US" sz="1600" b="1" dirty="0"/>
              <a:t> H</a:t>
            </a:r>
            <a:r>
              <a:rPr lang="en-US" sz="1600" b="1" baseline="-25000" dirty="0"/>
              <a:t>2</a:t>
            </a:r>
            <a:r>
              <a:rPr lang="en-US" sz="1600" b="1" dirty="0"/>
              <a:t>/</a:t>
            </a:r>
            <a:r>
              <a:rPr lang="en-US" sz="1600" b="1" dirty="0" err="1"/>
              <a:t>Ar</a:t>
            </a:r>
            <a:r>
              <a:rPr lang="en-US" sz="1600" b="1" dirty="0"/>
              <a:t> </a:t>
            </a:r>
            <a:r>
              <a:rPr lang="en-US" sz="1600" b="1" dirty="0" err="1"/>
              <a:t>dengan</a:t>
            </a:r>
            <a:r>
              <a:rPr lang="en-US" sz="1600" b="1" dirty="0"/>
              <a:t> </a:t>
            </a:r>
            <a:r>
              <a:rPr lang="en-US" sz="1600" b="1" dirty="0" err="1"/>
              <a:t>nilai</a:t>
            </a:r>
            <a:r>
              <a:rPr lang="en-US" sz="1600" b="1" dirty="0"/>
              <a:t> </a:t>
            </a:r>
            <a:r>
              <a:rPr lang="en-US" sz="1600" b="1" i="1" dirty="0"/>
              <a:t>energy bandgap</a:t>
            </a:r>
            <a:r>
              <a:rPr lang="en-US" sz="1600" b="1" dirty="0"/>
              <a:t> 2,7 eV </a:t>
            </a:r>
            <a:r>
              <a:rPr lang="en-US" sz="1600" b="1" dirty="0" err="1"/>
              <a:t>merupakan</a:t>
            </a:r>
            <a:r>
              <a:rPr lang="en-US" sz="1600" b="1" dirty="0"/>
              <a:t> </a:t>
            </a:r>
            <a:r>
              <a:rPr lang="en-US" sz="1600" b="1" dirty="0" err="1"/>
              <a:t>fotokatalis</a:t>
            </a:r>
            <a:r>
              <a:rPr lang="en-US" sz="1600" b="1" dirty="0"/>
              <a:t> TNTAs yang optimal.</a:t>
            </a:r>
          </a:p>
          <a:p>
            <a:pPr algn="just"/>
            <a:r>
              <a:rPr lang="en-US" sz="1600" b="1" dirty="0">
                <a:latin typeface="Arial Black" pitchFamily="34" charset="0"/>
              </a:rPr>
              <a:t>Proses </a:t>
            </a:r>
            <a:r>
              <a:rPr lang="en-US" sz="1600" b="1" dirty="0" err="1">
                <a:latin typeface="Arial Black" pitchFamily="34" charset="0"/>
              </a:rPr>
              <a:t>anodisasi</a:t>
            </a:r>
            <a:r>
              <a:rPr lang="en-US" sz="1600" b="1" dirty="0">
                <a:latin typeface="Arial Black" pitchFamily="34" charset="0"/>
              </a:rPr>
              <a:t> </a:t>
            </a:r>
            <a:r>
              <a:rPr lang="en-US" sz="1600" b="1" dirty="0" err="1">
                <a:latin typeface="Arial Black" pitchFamily="34" charset="0"/>
              </a:rPr>
              <a:t>secara</a:t>
            </a:r>
            <a:r>
              <a:rPr lang="en-US" sz="1600" b="1" dirty="0">
                <a:latin typeface="Arial Black" pitchFamily="34" charset="0"/>
              </a:rPr>
              <a:t> </a:t>
            </a:r>
            <a:r>
              <a:rPr lang="en-US" sz="1600" b="1" dirty="0" err="1">
                <a:latin typeface="Arial Black" pitchFamily="34" charset="0"/>
              </a:rPr>
              <a:t>otomatis</a:t>
            </a:r>
            <a:r>
              <a:rPr lang="en-US" sz="1600" b="1" dirty="0">
                <a:latin typeface="Arial Black" pitchFamily="34" charset="0"/>
              </a:rPr>
              <a:t> </a:t>
            </a:r>
            <a:r>
              <a:rPr lang="en-US" sz="1600" b="1" dirty="0" err="1">
                <a:latin typeface="Arial Black" pitchFamily="34" charset="0"/>
              </a:rPr>
              <a:t>menghasilkan</a:t>
            </a:r>
            <a:r>
              <a:rPr lang="en-US" sz="1600" b="1" dirty="0">
                <a:latin typeface="Arial Black" pitchFamily="34" charset="0"/>
              </a:rPr>
              <a:t> TNTAs yang </a:t>
            </a:r>
            <a:r>
              <a:rPr lang="en-US" sz="1600" b="1" dirty="0" err="1">
                <a:latin typeface="Arial Black" pitchFamily="34" charset="0"/>
              </a:rPr>
              <a:t>terdopan</a:t>
            </a:r>
            <a:r>
              <a:rPr lang="en-US" sz="1600" b="1" dirty="0">
                <a:latin typeface="Arial Black" pitchFamily="34" charset="0"/>
              </a:rPr>
              <a:t> C dan N. </a:t>
            </a:r>
            <a:r>
              <a:rPr lang="en-US" sz="1600" b="1" dirty="0" err="1">
                <a:latin typeface="Arial Black" pitchFamily="34" charset="0"/>
              </a:rPr>
              <a:t>Pemberian</a:t>
            </a:r>
            <a:r>
              <a:rPr lang="en-US" sz="1600" b="1" dirty="0">
                <a:latin typeface="Arial Black" pitchFamily="34" charset="0"/>
              </a:rPr>
              <a:t> </a:t>
            </a:r>
            <a:r>
              <a:rPr lang="en-US" sz="1600" b="1" dirty="0" err="1">
                <a:latin typeface="Arial Black" pitchFamily="34" charset="0"/>
              </a:rPr>
              <a:t>dopan</a:t>
            </a:r>
            <a:r>
              <a:rPr lang="en-US" sz="1600" b="1" dirty="0">
                <a:latin typeface="Arial Black" pitchFamily="34" charset="0"/>
              </a:rPr>
              <a:t> C dan N pada TNTAs </a:t>
            </a:r>
            <a:r>
              <a:rPr lang="en-US" sz="1600" b="1" dirty="0" err="1">
                <a:latin typeface="Arial Black" pitchFamily="34" charset="0"/>
              </a:rPr>
              <a:t>mampu</a:t>
            </a:r>
            <a:r>
              <a:rPr lang="en-US" sz="1600" b="1" dirty="0">
                <a:latin typeface="Arial Black" pitchFamily="34" charset="0"/>
              </a:rPr>
              <a:t> </a:t>
            </a:r>
            <a:r>
              <a:rPr lang="en-US" sz="1600" b="1" dirty="0" err="1">
                <a:latin typeface="Arial Black" pitchFamily="34" charset="0"/>
              </a:rPr>
              <a:t>menghasilkan</a:t>
            </a:r>
            <a:r>
              <a:rPr lang="en-US" sz="1600" b="1" dirty="0">
                <a:latin typeface="Arial Black" pitchFamily="34" charset="0"/>
              </a:rPr>
              <a:t> H</a:t>
            </a:r>
            <a:r>
              <a:rPr lang="en-US" sz="1600" b="1" baseline="-25000" dirty="0">
                <a:latin typeface="Arial Black" pitchFamily="34" charset="0"/>
              </a:rPr>
              <a:t>2</a:t>
            </a:r>
            <a:r>
              <a:rPr lang="en-US" sz="1600" b="1" dirty="0">
                <a:latin typeface="Arial Black" pitchFamily="34" charset="0"/>
              </a:rPr>
              <a:t> </a:t>
            </a:r>
            <a:r>
              <a:rPr lang="en-US" sz="1600" b="1" dirty="0" err="1">
                <a:latin typeface="Arial Black" pitchFamily="34" charset="0"/>
              </a:rPr>
              <a:t>sebesar</a:t>
            </a:r>
            <a:r>
              <a:rPr lang="en-US" sz="1600" b="1" dirty="0">
                <a:latin typeface="Arial Black" pitchFamily="34" charset="0"/>
              </a:rPr>
              <a:t> 47 mmol H</a:t>
            </a:r>
            <a:r>
              <a:rPr lang="en-US" sz="1600" b="1" baseline="-25000" dirty="0">
                <a:latin typeface="Arial Black" pitchFamily="34" charset="0"/>
              </a:rPr>
              <a:t>2</a:t>
            </a:r>
            <a:r>
              <a:rPr lang="en-US" sz="1600" b="1" dirty="0">
                <a:latin typeface="Arial Black" pitchFamily="34" charset="0"/>
              </a:rPr>
              <a:t>/m</a:t>
            </a:r>
            <a:r>
              <a:rPr lang="en-US" sz="1600" b="1" baseline="30000" dirty="0">
                <a:latin typeface="Arial Black" pitchFamily="34" charset="0"/>
              </a:rPr>
              <a:t>2</a:t>
            </a:r>
            <a:r>
              <a:rPr lang="en-US" sz="1600" b="1" dirty="0">
                <a:latin typeface="Arial Black" pitchFamily="34" charset="0"/>
              </a:rPr>
              <a:t> </a:t>
            </a:r>
            <a:r>
              <a:rPr lang="en-US" sz="1600" b="1" dirty="0" err="1">
                <a:latin typeface="Arial Black" pitchFamily="34" charset="0"/>
              </a:rPr>
              <a:t>fotokatalis</a:t>
            </a:r>
            <a:r>
              <a:rPr lang="en-US" sz="1600" b="1" dirty="0">
                <a:latin typeface="Arial Black" pitchFamily="34" charset="0"/>
              </a:rPr>
              <a:t> (</a:t>
            </a:r>
            <a:r>
              <a:rPr lang="en-US" sz="1600" b="1" dirty="0" err="1">
                <a:latin typeface="Arial Black" pitchFamily="34" charset="0"/>
              </a:rPr>
              <a:t>dengan</a:t>
            </a:r>
            <a:r>
              <a:rPr lang="en-US" sz="1600" b="1" dirty="0">
                <a:latin typeface="Arial Black" pitchFamily="34" charset="0"/>
              </a:rPr>
              <a:t> </a:t>
            </a:r>
            <a:r>
              <a:rPr lang="en-US" sz="1600" b="1" dirty="0" err="1">
                <a:latin typeface="Arial Black" pitchFamily="34" charset="0"/>
              </a:rPr>
              <a:t>laju</a:t>
            </a:r>
            <a:r>
              <a:rPr lang="en-US" sz="1600" b="1" dirty="0">
                <a:latin typeface="Arial Black" pitchFamily="34" charset="0"/>
              </a:rPr>
              <a:t> 11,8 mmol H</a:t>
            </a:r>
            <a:r>
              <a:rPr lang="en-US" sz="1600" b="1" baseline="-25000" dirty="0">
                <a:latin typeface="Arial Black" pitchFamily="34" charset="0"/>
              </a:rPr>
              <a:t>2</a:t>
            </a:r>
            <a:r>
              <a:rPr lang="en-US" sz="1600" b="1" dirty="0">
                <a:latin typeface="Arial Black" pitchFamily="34" charset="0"/>
              </a:rPr>
              <a:t>/jam m</a:t>
            </a:r>
            <a:r>
              <a:rPr lang="en-US" sz="1600" b="1" baseline="30000" dirty="0">
                <a:latin typeface="Arial Black" pitchFamily="34" charset="0"/>
              </a:rPr>
              <a:t>2</a:t>
            </a:r>
            <a:r>
              <a:rPr lang="en-US" sz="1600" b="1" dirty="0">
                <a:latin typeface="Arial Black" pitchFamily="34" charset="0"/>
              </a:rPr>
              <a:t>), </a:t>
            </a:r>
            <a:r>
              <a:rPr lang="en-US" sz="1600" b="1" dirty="0" err="1">
                <a:latin typeface="Arial Black" pitchFamily="34" charset="0"/>
              </a:rPr>
              <a:t>sedangkan</a:t>
            </a:r>
            <a:r>
              <a:rPr lang="en-US" sz="1600" b="1" dirty="0">
                <a:latin typeface="Arial Black" pitchFamily="34" charset="0"/>
              </a:rPr>
              <a:t> </a:t>
            </a:r>
            <a:r>
              <a:rPr lang="en-US" sz="1600" b="1" dirty="0" err="1">
                <a:latin typeface="Arial Black" pitchFamily="34" charset="0"/>
              </a:rPr>
              <a:t>penambahan</a:t>
            </a:r>
            <a:r>
              <a:rPr lang="en-US" sz="1600" b="1" dirty="0">
                <a:latin typeface="Arial Black" pitchFamily="34" charset="0"/>
              </a:rPr>
              <a:t> </a:t>
            </a:r>
            <a:r>
              <a:rPr lang="en-US" sz="1600" b="1" dirty="0" err="1">
                <a:latin typeface="Arial Black" pitchFamily="34" charset="0"/>
              </a:rPr>
              <a:t>dopan</a:t>
            </a:r>
            <a:r>
              <a:rPr lang="en-US" sz="1600" b="1" dirty="0">
                <a:latin typeface="Arial Black" pitchFamily="34" charset="0"/>
              </a:rPr>
              <a:t> C, N, B </a:t>
            </a:r>
            <a:r>
              <a:rPr lang="en-US" sz="1600" b="1" dirty="0" err="1">
                <a:latin typeface="Arial Black" pitchFamily="34" charset="0"/>
              </a:rPr>
              <a:t>secara</a:t>
            </a:r>
            <a:r>
              <a:rPr lang="en-US" sz="1600" b="1" dirty="0">
                <a:latin typeface="Arial Black" pitchFamily="34" charset="0"/>
              </a:rPr>
              <a:t> </a:t>
            </a:r>
            <a:r>
              <a:rPr lang="en-US" sz="1600" b="1" dirty="0" err="1">
                <a:latin typeface="Arial Black" pitchFamily="34" charset="0"/>
              </a:rPr>
              <a:t>simultan</a:t>
            </a:r>
            <a:r>
              <a:rPr lang="en-US" sz="1600" b="1" dirty="0">
                <a:latin typeface="Arial Black" pitchFamily="34" charset="0"/>
              </a:rPr>
              <a:t> </a:t>
            </a:r>
            <a:r>
              <a:rPr lang="en-US" sz="1600" b="1" dirty="0" err="1">
                <a:latin typeface="Arial Black" pitchFamily="34" charset="0"/>
              </a:rPr>
              <a:t>menghasilkan</a:t>
            </a:r>
            <a:r>
              <a:rPr lang="en-US" sz="1600" b="1" dirty="0">
                <a:latin typeface="Arial Black" pitchFamily="34" charset="0"/>
              </a:rPr>
              <a:t> H</a:t>
            </a:r>
            <a:r>
              <a:rPr lang="en-US" sz="1600" b="1" baseline="-25000" dirty="0">
                <a:latin typeface="Arial Black" pitchFamily="34" charset="0"/>
              </a:rPr>
              <a:t>2</a:t>
            </a:r>
            <a:r>
              <a:rPr lang="en-US" sz="1600" b="1" dirty="0">
                <a:latin typeface="Arial Black" pitchFamily="34" charset="0"/>
              </a:rPr>
              <a:t> yang optimal </a:t>
            </a:r>
            <a:r>
              <a:rPr lang="en-US" sz="1600" b="1" dirty="0" err="1">
                <a:latin typeface="Arial Black" pitchFamily="34" charset="0"/>
              </a:rPr>
              <a:t>sebesar</a:t>
            </a:r>
            <a:r>
              <a:rPr lang="en-US" sz="1600" b="1" dirty="0">
                <a:latin typeface="Arial Black" pitchFamily="34" charset="0"/>
              </a:rPr>
              <a:t> 62 mmol H</a:t>
            </a:r>
            <a:r>
              <a:rPr lang="en-US" sz="1600" b="1" baseline="-25000" dirty="0">
                <a:latin typeface="Arial Black" pitchFamily="34" charset="0"/>
              </a:rPr>
              <a:t>2</a:t>
            </a:r>
            <a:r>
              <a:rPr lang="en-US" sz="1600" b="1" dirty="0">
                <a:latin typeface="Arial Black" pitchFamily="34" charset="0"/>
              </a:rPr>
              <a:t>/m</a:t>
            </a:r>
            <a:r>
              <a:rPr lang="en-US" sz="1600" b="1" baseline="30000" dirty="0">
                <a:latin typeface="Arial Black" pitchFamily="34" charset="0"/>
              </a:rPr>
              <a:t>2</a:t>
            </a:r>
            <a:r>
              <a:rPr lang="en-US" sz="1600" b="1" dirty="0">
                <a:latin typeface="Arial Black" pitchFamily="34" charset="0"/>
              </a:rPr>
              <a:t> </a:t>
            </a:r>
            <a:r>
              <a:rPr lang="en-US" sz="1600" b="1" dirty="0" err="1">
                <a:latin typeface="Arial Black" pitchFamily="34" charset="0"/>
              </a:rPr>
              <a:t>fotokatalis</a:t>
            </a:r>
            <a:r>
              <a:rPr lang="en-US" sz="1600" b="1" dirty="0">
                <a:latin typeface="Arial Black" pitchFamily="34" charset="0"/>
              </a:rPr>
              <a:t> (</a:t>
            </a:r>
            <a:r>
              <a:rPr lang="en-US" sz="1600" b="1" dirty="0" err="1">
                <a:latin typeface="Arial Black" pitchFamily="34" charset="0"/>
              </a:rPr>
              <a:t>dengan</a:t>
            </a:r>
            <a:r>
              <a:rPr lang="en-US" sz="1600" b="1" dirty="0">
                <a:latin typeface="Arial Black" pitchFamily="34" charset="0"/>
              </a:rPr>
              <a:t> </a:t>
            </a:r>
            <a:r>
              <a:rPr lang="en-US" sz="1600" b="1" dirty="0" err="1">
                <a:latin typeface="Arial Black" pitchFamily="34" charset="0"/>
              </a:rPr>
              <a:t>laju</a:t>
            </a:r>
            <a:r>
              <a:rPr lang="en-US" sz="1600" b="1" dirty="0">
                <a:latin typeface="Arial Black" pitchFamily="34" charset="0"/>
              </a:rPr>
              <a:t> 15,5 mmol H</a:t>
            </a:r>
            <a:r>
              <a:rPr lang="en-US" sz="1600" b="1" baseline="-25000" dirty="0">
                <a:latin typeface="Arial Black" pitchFamily="34" charset="0"/>
              </a:rPr>
              <a:t>2</a:t>
            </a:r>
            <a:r>
              <a:rPr lang="en-US" sz="1600" b="1" dirty="0">
                <a:latin typeface="Arial Black" pitchFamily="34" charset="0"/>
              </a:rPr>
              <a:t>/jam m</a:t>
            </a:r>
            <a:r>
              <a:rPr lang="en-US" sz="1600" b="1" baseline="30000" dirty="0">
                <a:latin typeface="Arial Black" pitchFamily="34" charset="0"/>
              </a:rPr>
              <a:t>2</a:t>
            </a:r>
            <a:r>
              <a:rPr lang="en-US" sz="1600" b="1" dirty="0">
                <a:latin typeface="Arial Black" pitchFamily="34" charset="0"/>
              </a:rPr>
              <a:t>).  </a:t>
            </a:r>
          </a:p>
          <a:p>
            <a:pPr lvl="0" algn="just"/>
            <a:endParaRPr lang="en-US" sz="1600" b="1" dirty="0"/>
          </a:p>
          <a:p>
            <a:pPr lvl="0" algn="just"/>
            <a:endParaRPr lang="en-US" sz="1600" b="1" dirty="0"/>
          </a:p>
          <a:p>
            <a:pPr lvl="0" algn="just">
              <a:buNone/>
            </a:pPr>
            <a:endParaRPr lang="en-US" sz="1600" b="1" dirty="0">
              <a:latin typeface="+mj-lt"/>
            </a:endParaRPr>
          </a:p>
        </p:txBody>
      </p:sp>
      <p:sp>
        <p:nvSpPr>
          <p:cNvPr id="4" name="Title 1"/>
          <p:cNvSpPr txBox="1">
            <a:spLocks noGrp="1"/>
          </p:cNvSpPr>
          <p:nvPr>
            <p:ph type="title"/>
          </p:nvPr>
        </p:nvSpPr>
        <p:spPr>
          <a:xfrm>
            <a:off x="457200" y="0"/>
            <a:ext cx="8229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a:ln w="10541" cmpd="sng">
                  <a:solidFill>
                    <a:schemeClr val="accent1">
                      <a:shade val="88000"/>
                      <a:satMod val="110000"/>
                    </a:schemeClr>
                  </a:solidFill>
                  <a:prstDash val="solid"/>
                </a:ln>
                <a:solidFill>
                  <a:srgbClr val="00B0F0"/>
                </a:solidFill>
                <a:effectLst>
                  <a:outerShdw blurRad="63500" dir="3600000" algn="tl" rotWithShape="0">
                    <a:srgbClr val="000000">
                      <a:alpha val="70000"/>
                    </a:srgbClr>
                  </a:outerShdw>
                </a:effectLst>
              </a:rPr>
              <a:t>KESIMPULAN</a:t>
            </a:r>
            <a:endParaRPr kumimoji="0" lang="en-US" sz="4400" b="1" i="0" u="none" strike="noStrike" kern="1200" cap="none" spc="0" normalizeH="0" baseline="0" noProof="0" dirty="0">
              <a:ln w="10541" cmpd="sng">
                <a:solidFill>
                  <a:schemeClr val="accent1">
                    <a:shade val="88000"/>
                    <a:satMod val="110000"/>
                  </a:schemeClr>
                </a:solidFill>
                <a:prstDash val="solid"/>
              </a:ln>
              <a:solidFill>
                <a:srgbClr val="00B0F0"/>
              </a:solidFill>
              <a:effectLst>
                <a:outerShdw blurRad="63500" dir="3600000" algn="tl" rotWithShape="0">
                  <a:srgbClr val="000000">
                    <a:alpha val="70000"/>
                  </a:srgbClr>
                </a:outerShdw>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t>Paper </a:t>
            </a:r>
            <a:r>
              <a:rPr lang="en-US" dirty="0" err="1"/>
              <a:t>pendukung</a:t>
            </a:r>
            <a:r>
              <a:rPr lang="en-US" dirty="0"/>
              <a:t> </a:t>
            </a:r>
          </a:p>
        </p:txBody>
      </p:sp>
      <p:sp>
        <p:nvSpPr>
          <p:cNvPr id="3" name="Content Placeholder 2"/>
          <p:cNvSpPr>
            <a:spLocks noGrp="1"/>
          </p:cNvSpPr>
          <p:nvPr>
            <p:ph idx="1"/>
          </p:nvPr>
        </p:nvSpPr>
        <p:spPr>
          <a:xfrm>
            <a:off x="457200" y="990600"/>
            <a:ext cx="8229600" cy="5334000"/>
          </a:xfrm>
        </p:spPr>
        <p:txBody>
          <a:bodyPr>
            <a:normAutofit/>
          </a:bodyPr>
          <a:lstStyle/>
          <a:p>
            <a:pPr>
              <a:lnSpc>
                <a:spcPct val="120000"/>
              </a:lnSpc>
              <a:buNone/>
            </a:pPr>
            <a:endParaRPr lang="en-US" sz="5600" b="1" dirty="0">
              <a:latin typeface="Arial Black" pitchFamily="34" charset="0"/>
            </a:endParaRPr>
          </a:p>
          <a:p>
            <a:pPr lvl="0">
              <a:lnSpc>
                <a:spcPct val="120000"/>
              </a:lnSpc>
            </a:pPr>
            <a:endParaRPr lang="en-US" sz="5600" dirty="0">
              <a:latin typeface="Arial Black" pitchFamily="34" charset="0"/>
            </a:endParaRPr>
          </a:p>
          <a:p>
            <a:pPr>
              <a:lnSpc>
                <a:spcPct val="120000"/>
              </a:lnSpc>
            </a:pPr>
            <a:endParaRPr lang="en-US" sz="5600" dirty="0">
              <a:latin typeface="Arial Black" pitchFamily="34" charset="0"/>
            </a:endParaRPr>
          </a:p>
          <a:p>
            <a:pPr lvl="0">
              <a:lnSpc>
                <a:spcPct val="120000"/>
              </a:lnSpc>
              <a:buNone/>
            </a:pPr>
            <a:endParaRPr lang="en-US" dirty="0">
              <a:latin typeface="+mj-lt"/>
            </a:endParaRPr>
          </a:p>
        </p:txBody>
      </p:sp>
      <p:pic>
        <p:nvPicPr>
          <p:cNvPr id="5" name="Picture 4">
            <a:extLst>
              <a:ext uri="{FF2B5EF4-FFF2-40B4-BE49-F238E27FC236}">
                <a16:creationId xmlns:a16="http://schemas.microsoft.com/office/drawing/2014/main" id="{BAAAF2F8-B2E7-4BCD-8D59-E89E0467FABC}"/>
              </a:ext>
            </a:extLst>
          </p:cNvPr>
          <p:cNvPicPr>
            <a:picLocks noChangeAspect="1"/>
          </p:cNvPicPr>
          <p:nvPr/>
        </p:nvPicPr>
        <p:blipFill>
          <a:blip r:embed="rId2"/>
          <a:stretch>
            <a:fillRect/>
          </a:stretch>
        </p:blipFill>
        <p:spPr>
          <a:xfrm>
            <a:off x="0" y="990599"/>
            <a:ext cx="4267200" cy="2743201"/>
          </a:xfrm>
          <a:prstGeom prst="rect">
            <a:avLst/>
          </a:prstGeom>
        </p:spPr>
      </p:pic>
      <p:pic>
        <p:nvPicPr>
          <p:cNvPr id="7" name="Picture 6">
            <a:extLst>
              <a:ext uri="{FF2B5EF4-FFF2-40B4-BE49-F238E27FC236}">
                <a16:creationId xmlns:a16="http://schemas.microsoft.com/office/drawing/2014/main" id="{66EACA25-131F-48E5-AC26-F8A7F149753A}"/>
              </a:ext>
            </a:extLst>
          </p:cNvPr>
          <p:cNvPicPr>
            <a:picLocks noChangeAspect="1"/>
          </p:cNvPicPr>
          <p:nvPr/>
        </p:nvPicPr>
        <p:blipFill>
          <a:blip r:embed="rId3"/>
          <a:stretch>
            <a:fillRect/>
          </a:stretch>
        </p:blipFill>
        <p:spPr>
          <a:xfrm>
            <a:off x="4533900" y="973014"/>
            <a:ext cx="4267200" cy="2913185"/>
          </a:xfrm>
          <a:prstGeom prst="rect">
            <a:avLst/>
          </a:prstGeom>
        </p:spPr>
      </p:pic>
      <p:pic>
        <p:nvPicPr>
          <p:cNvPr id="9" name="Picture 8">
            <a:extLst>
              <a:ext uri="{FF2B5EF4-FFF2-40B4-BE49-F238E27FC236}">
                <a16:creationId xmlns:a16="http://schemas.microsoft.com/office/drawing/2014/main" id="{A3BEB228-554B-47B2-BABA-5C145EEF4663}"/>
              </a:ext>
            </a:extLst>
          </p:cNvPr>
          <p:cNvPicPr>
            <a:picLocks noChangeAspect="1"/>
          </p:cNvPicPr>
          <p:nvPr/>
        </p:nvPicPr>
        <p:blipFill>
          <a:blip r:embed="rId4"/>
          <a:stretch>
            <a:fillRect/>
          </a:stretch>
        </p:blipFill>
        <p:spPr>
          <a:xfrm>
            <a:off x="9378" y="3792416"/>
            <a:ext cx="4572000" cy="3124199"/>
          </a:xfrm>
          <a:prstGeom prst="rect">
            <a:avLst/>
          </a:prstGeom>
        </p:spPr>
      </p:pic>
      <p:pic>
        <p:nvPicPr>
          <p:cNvPr id="11" name="Picture 10">
            <a:extLst>
              <a:ext uri="{FF2B5EF4-FFF2-40B4-BE49-F238E27FC236}">
                <a16:creationId xmlns:a16="http://schemas.microsoft.com/office/drawing/2014/main" id="{8D5EFF87-0C35-49B7-8AB5-31340C26ADA1}"/>
              </a:ext>
            </a:extLst>
          </p:cNvPr>
          <p:cNvPicPr>
            <a:picLocks noChangeAspect="1"/>
          </p:cNvPicPr>
          <p:nvPr/>
        </p:nvPicPr>
        <p:blipFill>
          <a:blip r:embed="rId5"/>
          <a:stretch>
            <a:fillRect/>
          </a:stretch>
        </p:blipFill>
        <p:spPr>
          <a:xfrm>
            <a:off x="4524374" y="4210050"/>
            <a:ext cx="4572000" cy="27241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438400"/>
            <a:ext cx="7543800" cy="1200329"/>
          </a:xfrm>
          <a:prstGeom prst="rect">
            <a:avLst/>
          </a:prstGeom>
          <a:noFill/>
        </p:spPr>
        <p:txBody>
          <a:bodyPr wrap="square" rtlCol="0">
            <a:spAutoFit/>
          </a:bodyPr>
          <a:lstStyle/>
          <a:p>
            <a:pPr algn="ctr"/>
            <a:r>
              <a:rPr lang="en-US" sz="7200" dirty="0">
                <a:latin typeface="Algerian" pitchFamily="82" charset="0"/>
              </a:rPr>
              <a:t>TERIMAKASIH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897399"/>
            <a:ext cx="8229600" cy="646331"/>
          </a:xfrm>
          <a:prstGeom prst="rect">
            <a:avLst/>
          </a:prstGeom>
          <a:noFill/>
        </p:spPr>
        <p:txBody>
          <a:bodyPr wrap="square" rtlCol="0">
            <a:spAutoFit/>
          </a:bodyPr>
          <a:lstStyle/>
          <a:p>
            <a:endParaRPr lang="en-US" dirty="0"/>
          </a:p>
          <a:p>
            <a:endParaRPr lang="en-US" dirty="0"/>
          </a:p>
        </p:txBody>
      </p:sp>
      <p:pic>
        <p:nvPicPr>
          <p:cNvPr id="17" name="Picture 16" descr="10k"/>
          <p:cNvPicPr/>
          <p:nvPr/>
        </p:nvPicPr>
        <p:blipFill>
          <a:blip r:embed="rId2"/>
          <a:srcRect/>
          <a:stretch>
            <a:fillRect/>
          </a:stretch>
        </p:blipFill>
        <p:spPr bwMode="auto">
          <a:xfrm>
            <a:off x="1143000" y="2583199"/>
            <a:ext cx="2209800" cy="1600200"/>
          </a:xfrm>
          <a:prstGeom prst="rect">
            <a:avLst/>
          </a:prstGeom>
          <a:noFill/>
          <a:ln w="9525">
            <a:noFill/>
            <a:miter lim="800000"/>
            <a:headEnd/>
            <a:tailEnd/>
          </a:ln>
        </p:spPr>
      </p:pic>
      <p:pic>
        <p:nvPicPr>
          <p:cNvPr id="18" name="Picture 17" descr="F:\prapen 2 dan persiapan kwalifikasi\kumpulan SEM\SEM prapen 1\TiO2 400 rpm\3\50k.jpg"/>
          <p:cNvPicPr/>
          <p:nvPr/>
        </p:nvPicPr>
        <p:blipFill>
          <a:blip r:embed="rId3"/>
          <a:srcRect/>
          <a:stretch>
            <a:fillRect/>
          </a:stretch>
        </p:blipFill>
        <p:spPr bwMode="auto">
          <a:xfrm>
            <a:off x="3581400" y="2583199"/>
            <a:ext cx="2133600" cy="1600200"/>
          </a:xfrm>
          <a:prstGeom prst="rect">
            <a:avLst/>
          </a:prstGeom>
          <a:noFill/>
          <a:ln w="9525">
            <a:noFill/>
            <a:miter lim="800000"/>
            <a:headEnd/>
            <a:tailEnd/>
          </a:ln>
        </p:spPr>
      </p:pic>
      <p:pic>
        <p:nvPicPr>
          <p:cNvPr id="19" name="Picture 18" descr="F:\prapen 2 dan persiapan kwalifikasi\kumpulan SEM\SEM 23 Mei 2012\gly 25%, 0.5 NH4F\1\50k.jpg"/>
          <p:cNvPicPr/>
          <p:nvPr/>
        </p:nvPicPr>
        <p:blipFill>
          <a:blip r:embed="rId4"/>
          <a:srcRect/>
          <a:stretch>
            <a:fillRect/>
          </a:stretch>
        </p:blipFill>
        <p:spPr bwMode="auto">
          <a:xfrm>
            <a:off x="6019800" y="2583199"/>
            <a:ext cx="1981200" cy="1600200"/>
          </a:xfrm>
          <a:prstGeom prst="rect">
            <a:avLst/>
          </a:prstGeom>
          <a:noFill/>
          <a:ln w="9525">
            <a:noFill/>
            <a:miter lim="800000"/>
            <a:headEnd/>
            <a:tailEnd/>
          </a:ln>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6041571" y="2594084"/>
            <a:ext cx="1126156" cy="856445"/>
          </a:xfrm>
          <a:prstGeom prst="rect">
            <a:avLst/>
          </a:prstGeom>
        </p:spPr>
      </p:pic>
      <p:pic>
        <p:nvPicPr>
          <p:cNvPr id="21" name="Picture 20"/>
          <p:cNvPicPr/>
          <p:nvPr/>
        </p:nvPicPr>
        <p:blipFill>
          <a:blip r:embed="rId6"/>
          <a:srcRect/>
          <a:stretch>
            <a:fillRect/>
          </a:stretch>
        </p:blipFill>
        <p:spPr bwMode="auto">
          <a:xfrm>
            <a:off x="838200" y="4222868"/>
            <a:ext cx="7162800" cy="2362200"/>
          </a:xfrm>
          <a:prstGeom prst="rect">
            <a:avLst/>
          </a:prstGeom>
          <a:noFill/>
          <a:ln w="9525">
            <a:noFill/>
            <a:miter lim="800000"/>
            <a:headEnd/>
            <a:tailEnd/>
          </a:ln>
        </p:spPr>
      </p:pic>
      <p:sp>
        <p:nvSpPr>
          <p:cNvPr id="22" name="TextBox 21"/>
          <p:cNvSpPr txBox="1"/>
          <p:nvPr/>
        </p:nvSpPr>
        <p:spPr>
          <a:xfrm>
            <a:off x="194854" y="880514"/>
            <a:ext cx="8153400" cy="1200329"/>
          </a:xfrm>
          <a:prstGeom prst="rect">
            <a:avLst/>
          </a:prstGeom>
          <a:noFill/>
        </p:spPr>
        <p:txBody>
          <a:bodyPr wrap="square" rtlCol="0">
            <a:spAutoFit/>
          </a:bodyPr>
          <a:lstStyle/>
          <a:p>
            <a:r>
              <a:rPr lang="id-ID" sz="3600" b="1" dirty="0">
                <a:ln w="18415" cmpd="sng">
                  <a:solidFill>
                    <a:schemeClr val="tx1"/>
                  </a:solidFill>
                  <a:prstDash val="solid"/>
                </a:ln>
                <a:solidFill>
                  <a:srgbClr val="FF0000"/>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 Morfologi TNP, TNT, TNTAs</a:t>
            </a:r>
            <a:r>
              <a:rPr lang="en-US" sz="3600" b="1" dirty="0">
                <a:ln w="18415" cmpd="sng">
                  <a:solidFill>
                    <a:schemeClr val="tx1"/>
                  </a:solidFill>
                  <a:prstDash val="solid"/>
                </a:ln>
                <a:solidFill>
                  <a:srgbClr val="FF0000"/>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 </a:t>
            </a:r>
            <a:r>
              <a:rPr lang="en-US" sz="3600" b="1" dirty="0" err="1">
                <a:ln w="18415" cmpd="sng">
                  <a:solidFill>
                    <a:schemeClr val="tx1"/>
                  </a:solidFill>
                  <a:prstDash val="solid"/>
                </a:ln>
                <a:solidFill>
                  <a:srgbClr val="FF0000"/>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Nanorod</a:t>
            </a:r>
            <a:r>
              <a:rPr lang="en-US" sz="3600" b="1" dirty="0">
                <a:ln w="18415" cmpd="sng">
                  <a:solidFill>
                    <a:schemeClr val="tx1"/>
                  </a:solidFill>
                  <a:prstDash val="solid"/>
                </a:ln>
                <a:solidFill>
                  <a:srgbClr val="FF0000"/>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 </a:t>
            </a:r>
            <a:endParaRPr lang="en-US" sz="3600" b="1" dirty="0">
              <a:solidFill>
                <a:srgbClr val="FF0000"/>
              </a:solidFill>
              <a:latin typeface="Algerian" pitchFamily="82" charset="0"/>
            </a:endParaRPr>
          </a:p>
        </p:txBody>
      </p:sp>
      <p:sp>
        <p:nvSpPr>
          <p:cNvPr id="11" name="TextBox 10"/>
          <p:cNvSpPr txBox="1"/>
          <p:nvPr/>
        </p:nvSpPr>
        <p:spPr>
          <a:xfrm>
            <a:off x="1219200" y="1897398"/>
            <a:ext cx="2057400" cy="646331"/>
          </a:xfrm>
          <a:prstGeom prst="rect">
            <a:avLst/>
          </a:prstGeom>
          <a:noFill/>
        </p:spPr>
        <p:txBody>
          <a:bodyPr wrap="square" rtlCol="0">
            <a:spAutoFit/>
          </a:bodyPr>
          <a:lstStyle/>
          <a:p>
            <a:pPr algn="ctr"/>
            <a:r>
              <a:rPr lang="en-US" dirty="0">
                <a:solidFill>
                  <a:srgbClr val="FF3300"/>
                </a:solidFill>
                <a:latin typeface="Berlin Sans FB" pitchFamily="34" charset="0"/>
              </a:rPr>
              <a:t>TiO2 </a:t>
            </a:r>
            <a:r>
              <a:rPr lang="en-US" dirty="0" err="1">
                <a:solidFill>
                  <a:srgbClr val="FF3300"/>
                </a:solidFill>
                <a:latin typeface="Berlin Sans FB" pitchFamily="34" charset="0"/>
              </a:rPr>
              <a:t>nano</a:t>
            </a:r>
            <a:r>
              <a:rPr lang="en-US" dirty="0">
                <a:solidFill>
                  <a:srgbClr val="FF3300"/>
                </a:solidFill>
                <a:latin typeface="Berlin Sans FB" pitchFamily="34" charset="0"/>
              </a:rPr>
              <a:t> </a:t>
            </a:r>
            <a:r>
              <a:rPr lang="en-US" dirty="0" err="1">
                <a:solidFill>
                  <a:srgbClr val="FF3300"/>
                </a:solidFill>
                <a:latin typeface="Berlin Sans FB" pitchFamily="34" charset="0"/>
              </a:rPr>
              <a:t>partikel</a:t>
            </a:r>
            <a:r>
              <a:rPr lang="en-US" dirty="0">
                <a:solidFill>
                  <a:srgbClr val="FF3300"/>
                </a:solidFill>
                <a:latin typeface="Berlin Sans FB" pitchFamily="34" charset="0"/>
              </a:rPr>
              <a:t>/ TNP</a:t>
            </a:r>
          </a:p>
        </p:txBody>
      </p:sp>
      <p:sp>
        <p:nvSpPr>
          <p:cNvPr id="12" name="TextBox 11"/>
          <p:cNvSpPr txBox="1"/>
          <p:nvPr/>
        </p:nvSpPr>
        <p:spPr>
          <a:xfrm>
            <a:off x="3581400" y="1897399"/>
            <a:ext cx="2057400" cy="646331"/>
          </a:xfrm>
          <a:prstGeom prst="rect">
            <a:avLst/>
          </a:prstGeom>
          <a:noFill/>
        </p:spPr>
        <p:txBody>
          <a:bodyPr wrap="square" rtlCol="0">
            <a:spAutoFit/>
          </a:bodyPr>
          <a:lstStyle/>
          <a:p>
            <a:pPr algn="ctr"/>
            <a:r>
              <a:rPr lang="en-US" dirty="0">
                <a:solidFill>
                  <a:srgbClr val="FF6600"/>
                </a:solidFill>
                <a:latin typeface="Berlin Sans FB" pitchFamily="34" charset="0"/>
              </a:rPr>
              <a:t>TiO2 </a:t>
            </a:r>
            <a:r>
              <a:rPr lang="en-US" dirty="0" err="1">
                <a:solidFill>
                  <a:srgbClr val="FF6600"/>
                </a:solidFill>
                <a:latin typeface="Berlin Sans FB" pitchFamily="34" charset="0"/>
              </a:rPr>
              <a:t>nanotube</a:t>
            </a:r>
            <a:r>
              <a:rPr lang="en-US" dirty="0">
                <a:solidFill>
                  <a:srgbClr val="FF6600"/>
                </a:solidFill>
                <a:latin typeface="Berlin Sans FB" pitchFamily="34" charset="0"/>
              </a:rPr>
              <a:t>/TNT</a:t>
            </a:r>
          </a:p>
        </p:txBody>
      </p:sp>
      <p:sp>
        <p:nvSpPr>
          <p:cNvPr id="13" name="TextBox 12"/>
          <p:cNvSpPr txBox="1"/>
          <p:nvPr/>
        </p:nvSpPr>
        <p:spPr>
          <a:xfrm>
            <a:off x="6019800" y="1852787"/>
            <a:ext cx="1905000" cy="646331"/>
          </a:xfrm>
          <a:prstGeom prst="rect">
            <a:avLst/>
          </a:prstGeom>
          <a:noFill/>
        </p:spPr>
        <p:txBody>
          <a:bodyPr wrap="square" rtlCol="0">
            <a:spAutoFit/>
          </a:bodyPr>
          <a:lstStyle/>
          <a:p>
            <a:pPr algn="ctr"/>
            <a:r>
              <a:rPr lang="en-US" dirty="0">
                <a:solidFill>
                  <a:srgbClr val="FF7C80"/>
                </a:solidFill>
                <a:latin typeface="Berlin Sans FB" pitchFamily="34" charset="0"/>
              </a:rPr>
              <a:t>TiO2 </a:t>
            </a:r>
            <a:r>
              <a:rPr lang="en-US" dirty="0" err="1">
                <a:solidFill>
                  <a:srgbClr val="FF7C80"/>
                </a:solidFill>
                <a:latin typeface="Berlin Sans FB" pitchFamily="34" charset="0"/>
              </a:rPr>
              <a:t>nanotube</a:t>
            </a:r>
            <a:r>
              <a:rPr lang="en-US" dirty="0">
                <a:solidFill>
                  <a:srgbClr val="FF7C80"/>
                </a:solidFill>
                <a:latin typeface="Berlin Sans FB" pitchFamily="34" charset="0"/>
              </a:rPr>
              <a:t> array / TNTAs</a:t>
            </a:r>
          </a:p>
        </p:txBody>
      </p:sp>
    </p:spTree>
    <p:extLst>
      <p:ext uri="{BB962C8B-B14F-4D97-AF65-F5344CB8AC3E}">
        <p14:creationId xmlns:p14="http://schemas.microsoft.com/office/powerpoint/2010/main" val="221890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7505700" cy="762000"/>
          </a:xfrm>
        </p:spPr>
        <p:txBody>
          <a:bodyPr>
            <a:normAutofit fontScale="90000"/>
          </a:bodyPr>
          <a:lstStyle/>
          <a:p>
            <a:pPr>
              <a:defRPr/>
            </a:pPr>
            <a:r>
              <a:rPr lang="en-US" sz="4800" dirty="0" err="1">
                <a:solidFill>
                  <a:srgbClr val="0070C0"/>
                </a:solidFill>
                <a:latin typeface="Berlin Sans FB" pitchFamily="34" charset="0"/>
              </a:rPr>
              <a:t>Tujuan</a:t>
            </a:r>
            <a:r>
              <a:rPr lang="en-US" sz="4800" dirty="0">
                <a:solidFill>
                  <a:srgbClr val="0070C0"/>
                </a:solidFill>
                <a:latin typeface="Berlin Sans FB" pitchFamily="34" charset="0"/>
              </a:rPr>
              <a:t> </a:t>
            </a:r>
            <a:endParaRPr lang="id-ID" sz="4800" dirty="0">
              <a:solidFill>
                <a:srgbClr val="0070C0"/>
              </a:solidFill>
              <a:latin typeface="Berlin Sans FB" pitchFamily="34" charset="0"/>
            </a:endParaRPr>
          </a:p>
        </p:txBody>
      </p:sp>
      <p:sp>
        <p:nvSpPr>
          <p:cNvPr id="4" name="Content Placeholder 2"/>
          <p:cNvSpPr txBox="1">
            <a:spLocks/>
          </p:cNvSpPr>
          <p:nvPr/>
        </p:nvSpPr>
        <p:spPr bwMode="auto">
          <a:xfrm>
            <a:off x="381000" y="838200"/>
            <a:ext cx="8763000" cy="5791200"/>
          </a:xfrm>
          <a:prstGeom prst="rect">
            <a:avLst/>
          </a:prstGeom>
          <a:solidFill>
            <a:srgbClr val="9966FF"/>
          </a:solid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n-US" sz="2800" b="1" kern="0" dirty="0" err="1">
                <a:solidFill>
                  <a:srgbClr val="002060"/>
                </a:solidFill>
                <a:latin typeface="Berlin Sans FB" pitchFamily="34" charset="0"/>
                <a:cs typeface="Arial" pitchFamily="34" charset="0"/>
                <a:sym typeface="Wingdings" pitchFamily="2" charset="2"/>
              </a:rPr>
              <a:t>Umum</a:t>
            </a:r>
            <a:r>
              <a:rPr lang="en-US" sz="2800" kern="0" dirty="0">
                <a:solidFill>
                  <a:srgbClr val="002060"/>
                </a:solidFill>
                <a:latin typeface="Berlin Sans FB" pitchFamily="34" charset="0"/>
                <a:cs typeface="Arial" pitchFamily="34" charset="0"/>
                <a:sym typeface="Wingdings" pitchFamily="2" charset="2"/>
              </a:rPr>
              <a:t> </a:t>
            </a:r>
            <a:r>
              <a:rPr lang="en-US" sz="2800" kern="0" dirty="0">
                <a:solidFill>
                  <a:srgbClr val="FFFF00"/>
                </a:solidFill>
                <a:latin typeface="Berlin Sans FB" pitchFamily="34" charset="0"/>
                <a:cs typeface="Arial" pitchFamily="34" charset="0"/>
                <a:sym typeface="Wingdings" pitchFamily="2" charset="2"/>
              </a:rPr>
              <a:t> m   </a:t>
            </a:r>
            <a:r>
              <a:rPr lang="en-US" sz="2800" kern="0" dirty="0" err="1">
                <a:solidFill>
                  <a:srgbClr val="FFFF00"/>
                </a:solidFill>
                <a:latin typeface="Berlin Sans FB" pitchFamily="34" charset="0"/>
                <a:cs typeface="Arial" pitchFamily="34" charset="0"/>
                <a:sym typeface="Wingdings" pitchFamily="2" charset="2"/>
              </a:rPr>
              <a:t>mendapatkan</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fotokatalis</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bermorfologi</a:t>
            </a:r>
            <a:r>
              <a:rPr lang="en-US" sz="2800" kern="0" dirty="0">
                <a:solidFill>
                  <a:srgbClr val="FFFF00"/>
                </a:solidFill>
                <a:latin typeface="Berlin Sans FB" pitchFamily="34" charset="0"/>
                <a:cs typeface="Arial" pitchFamily="34" charset="0"/>
                <a:sym typeface="Wingdings" pitchFamily="2" charset="2"/>
              </a:rPr>
              <a:t> TNTAs yang </a:t>
            </a:r>
            <a:r>
              <a:rPr lang="en-US" sz="2800" kern="0" dirty="0" err="1">
                <a:solidFill>
                  <a:srgbClr val="FFFF00"/>
                </a:solidFill>
                <a:latin typeface="Berlin Sans FB" pitchFamily="34" charset="0"/>
                <a:cs typeface="Arial" pitchFamily="34" charset="0"/>
                <a:sym typeface="Wingdings" pitchFamily="2" charset="2"/>
              </a:rPr>
              <a:t>efektif</a:t>
            </a:r>
            <a:r>
              <a:rPr lang="en-US" sz="2800" kern="0" dirty="0">
                <a:solidFill>
                  <a:srgbClr val="FFFF00"/>
                </a:solidFill>
                <a:latin typeface="Berlin Sans FB" pitchFamily="34" charset="0"/>
                <a:cs typeface="Arial" pitchFamily="34" charset="0"/>
                <a:sym typeface="Wingdings" pitchFamily="2" charset="2"/>
              </a:rPr>
              <a:t> yang </a:t>
            </a:r>
            <a:r>
              <a:rPr lang="en-US" sz="2800" kern="0" dirty="0" err="1">
                <a:solidFill>
                  <a:srgbClr val="FFFF00"/>
                </a:solidFill>
                <a:latin typeface="Berlin Sans FB" pitchFamily="34" charset="0"/>
                <a:cs typeface="Arial" pitchFamily="34" charset="0"/>
                <a:sym typeface="Wingdings" pitchFamily="2" charset="2"/>
              </a:rPr>
              <a:t>memberikan</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peningkatan</a:t>
            </a:r>
            <a:r>
              <a:rPr lang="en-US" sz="2800" kern="0" dirty="0">
                <a:solidFill>
                  <a:srgbClr val="FFFF00"/>
                </a:solidFill>
                <a:latin typeface="Berlin Sans FB" pitchFamily="34" charset="0"/>
                <a:cs typeface="Arial" pitchFamily="34" charset="0"/>
                <a:sym typeface="Wingdings" pitchFamily="2" charset="2"/>
              </a:rPr>
              <a:t> EFISIENSINYA </a:t>
            </a:r>
          </a:p>
          <a:p>
            <a:pPr marL="342900" indent="-342900" algn="just" eaLnBrk="0" hangingPunct="0">
              <a:spcBef>
                <a:spcPct val="20000"/>
              </a:spcBef>
              <a:buFont typeface="Wingdings" pitchFamily="2" charset="2"/>
              <a:buChar char="Ø"/>
              <a:defRPr/>
            </a:pPr>
            <a:r>
              <a:rPr lang="en-US" sz="2800" b="1" kern="0" dirty="0" err="1">
                <a:solidFill>
                  <a:srgbClr val="002060"/>
                </a:solidFill>
                <a:latin typeface="Berlin Sans FB" pitchFamily="34" charset="0"/>
                <a:cs typeface="Arial" pitchFamily="34" charset="0"/>
                <a:sym typeface="Wingdings" pitchFamily="2" charset="2"/>
              </a:rPr>
              <a:t>Khusus</a:t>
            </a:r>
            <a:endParaRPr lang="en-US" sz="2800" b="1" kern="0" dirty="0">
              <a:solidFill>
                <a:srgbClr val="FFFF00"/>
              </a:solidFill>
              <a:latin typeface="Berlin Sans FB" pitchFamily="34" charset="0"/>
              <a:cs typeface="Arial" pitchFamily="34" charset="0"/>
              <a:sym typeface="Wingdings" pitchFamily="2" charset="2"/>
            </a:endParaRPr>
          </a:p>
          <a:p>
            <a:pPr marL="342900" indent="-342900" algn="just" eaLnBrk="0" hangingPunct="0">
              <a:spcBef>
                <a:spcPct val="20000"/>
              </a:spcBef>
              <a:buFont typeface="+mj-lt"/>
              <a:buAutoNum type="arabicPeriod"/>
              <a:defRPr/>
            </a:pPr>
            <a:r>
              <a:rPr lang="en-US" sz="2800" kern="0" dirty="0" err="1">
                <a:solidFill>
                  <a:srgbClr val="FFFF00"/>
                </a:solidFill>
                <a:latin typeface="Berlin Sans FB" pitchFamily="34" charset="0"/>
                <a:cs typeface="Arial" pitchFamily="34" charset="0"/>
                <a:sym typeface="Wingdings" pitchFamily="2" charset="2"/>
              </a:rPr>
              <a:t>Mendapatkan</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karakteristik</a:t>
            </a:r>
            <a:r>
              <a:rPr lang="en-US" sz="2800" kern="0" dirty="0">
                <a:solidFill>
                  <a:srgbClr val="FFFF00"/>
                </a:solidFill>
                <a:latin typeface="Berlin Sans FB" pitchFamily="34" charset="0"/>
                <a:cs typeface="Arial" pitchFamily="34" charset="0"/>
                <a:sym typeface="Wingdings" pitchFamily="2" charset="2"/>
              </a:rPr>
              <a:t> TNTAs optimal</a:t>
            </a:r>
          </a:p>
          <a:p>
            <a:pPr marL="342900" indent="-342900" algn="just" eaLnBrk="0" hangingPunct="0">
              <a:spcBef>
                <a:spcPct val="20000"/>
              </a:spcBef>
              <a:buFont typeface="+mj-lt"/>
              <a:buAutoNum type="arabicPeriod"/>
              <a:defRPr/>
            </a:pPr>
            <a:r>
              <a:rPr lang="en-US" sz="2800" kern="0" dirty="0" err="1">
                <a:solidFill>
                  <a:srgbClr val="FFFF00"/>
                </a:solidFill>
                <a:latin typeface="Berlin Sans FB" pitchFamily="34" charset="0"/>
                <a:cs typeface="Arial" pitchFamily="34" charset="0"/>
                <a:sym typeface="Wingdings" pitchFamily="2" charset="2"/>
              </a:rPr>
              <a:t>Mendapatkan</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kondisi</a:t>
            </a:r>
            <a:r>
              <a:rPr lang="en-US" sz="2800" kern="0" dirty="0">
                <a:solidFill>
                  <a:srgbClr val="FFFF00"/>
                </a:solidFill>
                <a:latin typeface="Berlin Sans FB" pitchFamily="34" charset="0"/>
                <a:cs typeface="Arial" pitchFamily="34" charset="0"/>
                <a:sym typeface="Wingdings" pitchFamily="2" charset="2"/>
              </a:rPr>
              <a:t> optimal </a:t>
            </a:r>
            <a:r>
              <a:rPr lang="en-US" sz="2800" kern="0" dirty="0" err="1">
                <a:solidFill>
                  <a:srgbClr val="FFFF00"/>
                </a:solidFill>
                <a:latin typeface="Berlin Sans FB" pitchFamily="34" charset="0"/>
                <a:cs typeface="Arial" pitchFamily="34" charset="0"/>
                <a:sym typeface="Wingdings" pitchFamily="2" charset="2"/>
              </a:rPr>
              <a:t>dari</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berbagai</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variasi</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pada</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proses</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sintesis</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dan</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modifikasi</a:t>
            </a:r>
            <a:r>
              <a:rPr lang="en-US" sz="2800" kern="0" dirty="0">
                <a:solidFill>
                  <a:srgbClr val="FFFF00"/>
                </a:solidFill>
                <a:latin typeface="Berlin Sans FB" pitchFamily="34" charset="0"/>
                <a:cs typeface="Arial" pitchFamily="34" charset="0"/>
                <a:sym typeface="Wingdings" pitchFamily="2" charset="2"/>
              </a:rPr>
              <a:t> TNTAs</a:t>
            </a:r>
          </a:p>
          <a:p>
            <a:pPr marL="342900" indent="-342900" algn="just" eaLnBrk="0" hangingPunct="0">
              <a:spcBef>
                <a:spcPct val="20000"/>
              </a:spcBef>
              <a:buFont typeface="+mj-lt"/>
              <a:buAutoNum type="arabicPeriod"/>
              <a:defRPr/>
            </a:pPr>
            <a:r>
              <a:rPr lang="en-US" sz="2800" kern="0" dirty="0" err="1">
                <a:solidFill>
                  <a:srgbClr val="FFFF00"/>
                </a:solidFill>
                <a:latin typeface="Berlin Sans FB" pitchFamily="34" charset="0"/>
                <a:cs typeface="Arial" pitchFamily="34" charset="0"/>
                <a:sym typeface="Wingdings" pitchFamily="2" charset="2"/>
              </a:rPr>
              <a:t>Menguji</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kinerja</a:t>
            </a:r>
            <a:r>
              <a:rPr lang="en-US" sz="2800" kern="0" dirty="0">
                <a:solidFill>
                  <a:srgbClr val="FFFF00"/>
                </a:solidFill>
                <a:latin typeface="Berlin Sans FB" pitchFamily="34" charset="0"/>
                <a:cs typeface="Arial" pitchFamily="34" charset="0"/>
                <a:sym typeface="Wingdings" pitchFamily="2" charset="2"/>
              </a:rPr>
              <a:t> </a:t>
            </a:r>
            <a:r>
              <a:rPr lang="en-US" sz="2800" kern="0" dirty="0" err="1">
                <a:solidFill>
                  <a:srgbClr val="FFFF00"/>
                </a:solidFill>
                <a:latin typeface="Berlin Sans FB" pitchFamily="34" charset="0"/>
                <a:cs typeface="Arial" pitchFamily="34" charset="0"/>
                <a:sym typeface="Wingdings" pitchFamily="2" charset="2"/>
              </a:rPr>
              <a:t>fotokatalis</a:t>
            </a:r>
            <a:r>
              <a:rPr lang="en-US" sz="2800" kern="0" dirty="0">
                <a:solidFill>
                  <a:srgbClr val="FFFF00"/>
                </a:solidFill>
                <a:latin typeface="Berlin Sans FB" pitchFamily="34" charset="0"/>
                <a:cs typeface="Arial" pitchFamily="34" charset="0"/>
                <a:sym typeface="Wingdings" pitchFamily="2" charset="2"/>
              </a:rPr>
              <a:t> TNTAs optimal</a:t>
            </a:r>
            <a:endParaRPr lang="en-US" sz="2800" kern="0" dirty="0">
              <a:solidFill>
                <a:srgbClr val="FFFF00"/>
              </a:solidFill>
              <a:latin typeface="Berlin Sans FB" pitchFamily="34" charset="0"/>
              <a:cs typeface="Arial" pitchFamily="34" charset="0"/>
            </a:endParaRPr>
          </a:p>
          <a:p>
            <a:endParaRPr lang="en-US" sz="2800" kern="0" dirty="0">
              <a:solidFill>
                <a:srgbClr val="FFFF00"/>
              </a:solidFill>
              <a:latin typeface="Berlin Sans FB" pitchFamily="34" charset="0"/>
              <a:cs typeface="Arial" pitchFamily="34" charset="0"/>
            </a:endParaRPr>
          </a:p>
          <a:p>
            <a:pPr marL="342900" indent="-342900" algn="ctr" eaLnBrk="0" hangingPunct="0">
              <a:spcBef>
                <a:spcPct val="20000"/>
              </a:spcBef>
              <a:defRPr/>
            </a:pPr>
            <a:endParaRPr lang="en-US" sz="2400" kern="0" dirty="0">
              <a:latin typeface="+mn-lt"/>
              <a:cs typeface="+mn-cs"/>
            </a:endParaRPr>
          </a:p>
        </p:txBody>
      </p:sp>
      <p:sp>
        <p:nvSpPr>
          <p:cNvPr id="6" name="Right Arrow 5"/>
          <p:cNvSpPr/>
          <p:nvPr/>
        </p:nvSpPr>
        <p:spPr>
          <a:xfrm>
            <a:off x="1981200" y="914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133600" y="2286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438912"/>
          </a:xfrm>
        </p:spPr>
        <p:txBody>
          <a:bodyPr>
            <a:normAutofit fontScale="90000"/>
          </a:bodyPr>
          <a:lstStyle/>
          <a:p>
            <a:r>
              <a:rPr lang="en-US" dirty="0" err="1"/>
              <a:t>Anodisasi</a:t>
            </a:r>
            <a:r>
              <a:rPr lang="en-US" dirty="0"/>
              <a:t> </a:t>
            </a:r>
          </a:p>
        </p:txBody>
      </p:sp>
      <p:sp>
        <p:nvSpPr>
          <p:cNvPr id="7" name="Content Placeholder 6"/>
          <p:cNvSpPr>
            <a:spLocks noGrp="1"/>
          </p:cNvSpPr>
          <p:nvPr>
            <p:ph idx="1"/>
          </p:nvPr>
        </p:nvSpPr>
        <p:spPr>
          <a:xfrm>
            <a:off x="27708" y="695220"/>
            <a:ext cx="9040091" cy="6162779"/>
          </a:xfrm>
        </p:spPr>
        <p:txBody>
          <a:bodyPr>
            <a:normAutofit fontScale="85000" lnSpcReduction="20000"/>
          </a:bodyPr>
          <a:lstStyle/>
          <a:p>
            <a:r>
              <a:rPr lang="en-US" dirty="0"/>
              <a:t>: </a:t>
            </a:r>
            <a:r>
              <a:rPr lang="id-ID" dirty="0"/>
              <a:t>proses oksidasi elektrokimia yang akan menghasilkan lapisan perlindungan atau penambahan lapisan/film diatas suatu permukaan logam. </a:t>
            </a:r>
            <a:endParaRPr lang="en-US" dirty="0"/>
          </a:p>
          <a:p>
            <a:r>
              <a:rPr lang="id-ID" dirty="0"/>
              <a:t>Sebagai katoda digunakan logam inert platina, Pt dan sebagai anoda digunakan logam Ti </a:t>
            </a:r>
            <a:r>
              <a:rPr lang="en-US" dirty="0"/>
              <a:t>.</a:t>
            </a:r>
          </a:p>
          <a:p>
            <a:r>
              <a:rPr lang="id-ID" dirty="0"/>
              <a:t>Logam Ti akan teranodisasi menghasilkan lapisan TiO</a:t>
            </a:r>
            <a:r>
              <a:rPr lang="id-ID" baseline="-25000" dirty="0"/>
              <a:t>2</a:t>
            </a:r>
            <a:r>
              <a:rPr lang="id-ID" dirty="0"/>
              <a:t> ketika potensial listrik dihidupkan dan pada logam Pt akan dihasilkan gelembung gas H</a:t>
            </a:r>
            <a:r>
              <a:rPr lang="id-ID" baseline="-25000" dirty="0"/>
              <a:t>2</a:t>
            </a:r>
            <a:r>
              <a:rPr lang="id-ID" dirty="0"/>
              <a:t>. </a:t>
            </a:r>
            <a:endParaRPr lang="en-US" dirty="0"/>
          </a:p>
          <a:p>
            <a:r>
              <a:rPr lang="id-ID" dirty="0"/>
              <a:t>Larutan elektrolit yang digunakan</a:t>
            </a:r>
            <a:r>
              <a:rPr lang="en-US" dirty="0"/>
              <a:t>: </a:t>
            </a:r>
            <a:r>
              <a:rPr lang="id-ID" dirty="0"/>
              <a:t>larutan berbasis asam dan zat organik yang mengandung ion florida atau klorida. </a:t>
            </a:r>
            <a:endParaRPr lang="en-US" dirty="0"/>
          </a:p>
          <a:p>
            <a:r>
              <a:rPr lang="id-ID" b="1" dirty="0">
                <a:solidFill>
                  <a:srgbClr val="0606EA"/>
                </a:solidFill>
              </a:rPr>
              <a:t>Variabel proses seperti waktu, jenis dan konsentrasi larutan elektrolit (kadar air), pH, konsentrasi ion flor dan potensial anodisasi merupakan parameter kunci terbentuknya TNTAs. </a:t>
            </a:r>
            <a:endParaRPr lang="en-US" b="1" dirty="0">
              <a:solidFill>
                <a:srgbClr val="0606EA"/>
              </a:solidFill>
            </a:endParaRPr>
          </a:p>
          <a:p>
            <a:r>
              <a:rPr lang="id-ID" dirty="0"/>
              <a:t>Setelah proses anodisasi selesai, TiO</a:t>
            </a:r>
            <a:r>
              <a:rPr lang="id-ID" baseline="-25000" dirty="0"/>
              <a:t>2</a:t>
            </a:r>
            <a:r>
              <a:rPr lang="id-ID" dirty="0"/>
              <a:t> yang </a:t>
            </a:r>
            <a:r>
              <a:rPr lang="id-ID" i="1" dirty="0"/>
              <a:t>amorph</a:t>
            </a:r>
            <a:r>
              <a:rPr lang="en-US" i="1" dirty="0"/>
              <a:t> </a:t>
            </a:r>
            <a:r>
              <a:rPr lang="id-ID" dirty="0"/>
              <a:t>akan dikalsinasi pada suhu sekitar 500 </a:t>
            </a:r>
            <a:r>
              <a:rPr lang="id-ID" baseline="30000" dirty="0"/>
              <a:t>o</a:t>
            </a:r>
            <a:r>
              <a:rPr lang="id-ID" dirty="0"/>
              <a:t>C untuk mendapatkan struktur kristal </a:t>
            </a:r>
            <a:r>
              <a:rPr lang="id-ID" i="1" dirty="0"/>
              <a:t>anatase</a:t>
            </a:r>
            <a:r>
              <a:rPr lang="id-ID" dirty="0"/>
              <a:t> yang stabil. </a:t>
            </a:r>
            <a:endParaRPr lang="en-US" dirty="0"/>
          </a:p>
          <a:p>
            <a:r>
              <a:rPr lang="id-ID" dirty="0"/>
              <a:t>Secara umum material berstruktur </a:t>
            </a:r>
            <a:r>
              <a:rPr lang="id-ID" i="1" dirty="0"/>
              <a:t>amorph</a:t>
            </a:r>
            <a:r>
              <a:rPr lang="id-ID" dirty="0"/>
              <a:t> dapat dirubah menjadi berstruktur kristal bila dikalsinasi atau </a:t>
            </a:r>
            <a:r>
              <a:rPr lang="id-ID" i="1" dirty="0"/>
              <a:t>annealing</a:t>
            </a:r>
            <a:r>
              <a:rPr lang="id-ID" dirty="0"/>
              <a:t> pada 300-500 </a:t>
            </a:r>
            <a:r>
              <a:rPr lang="id-ID" baseline="30000" dirty="0"/>
              <a:t>o</a:t>
            </a:r>
            <a:r>
              <a:rPr lang="id-ID" dirty="0"/>
              <a:t>C untuk</a:t>
            </a:r>
            <a:r>
              <a:rPr lang="id-ID" i="1" dirty="0"/>
              <a:t>anatase</a:t>
            </a:r>
            <a:r>
              <a:rPr lang="id-ID" dirty="0"/>
              <a:t> dan diatas 550 </a:t>
            </a:r>
            <a:r>
              <a:rPr lang="id-ID" baseline="30000" dirty="0"/>
              <a:t>o</a:t>
            </a:r>
            <a:r>
              <a:rPr lang="id-ID" dirty="0"/>
              <a:t>C untuk </a:t>
            </a:r>
            <a:r>
              <a:rPr lang="id-ID" i="1" dirty="0"/>
              <a:t>rutile</a:t>
            </a:r>
            <a:r>
              <a:rPr lang="id-ID" dirty="0"/>
              <a:t>. Kalsinasi dengan gas yang berbeda seperti udara, N</a:t>
            </a:r>
            <a:r>
              <a:rPr lang="id-ID" baseline="-25000" dirty="0"/>
              <a:t>2</a:t>
            </a:r>
            <a:r>
              <a:rPr lang="id-ID" dirty="0"/>
              <a:t>, O</a:t>
            </a:r>
            <a:r>
              <a:rPr lang="id-ID" baseline="-25000" dirty="0"/>
              <a:t>2</a:t>
            </a:r>
            <a:r>
              <a:rPr lang="id-ID" dirty="0"/>
              <a:t> atau campuran N</a:t>
            </a:r>
            <a:r>
              <a:rPr lang="id-ID" baseline="-25000" dirty="0"/>
              <a:t>2</a:t>
            </a:r>
            <a:r>
              <a:rPr lang="id-ID" dirty="0"/>
              <a:t>/H</a:t>
            </a:r>
            <a:r>
              <a:rPr lang="id-ID" baseline="-25000" dirty="0"/>
              <a:t>2</a:t>
            </a:r>
            <a:r>
              <a:rPr lang="id-ID" dirty="0"/>
              <a:t>akan memberikan rasio</a:t>
            </a:r>
            <a:r>
              <a:rPr lang="id-ID" i="1" dirty="0"/>
              <a:t>anatase</a:t>
            </a:r>
            <a:r>
              <a:rPr lang="id-ID" dirty="0"/>
              <a:t>/</a:t>
            </a:r>
            <a:r>
              <a:rPr lang="id-ID" i="1" dirty="0"/>
              <a:t>rutile</a:t>
            </a:r>
            <a:r>
              <a:rPr lang="id-ID" dirty="0"/>
              <a:t> yang berbeda dari TiO</a:t>
            </a:r>
            <a:r>
              <a:rPr lang="id-ID" baseline="-25000" dirty="0"/>
              <a:t>2</a:t>
            </a:r>
            <a:r>
              <a:rPr lang="en-US" dirty="0"/>
              <a:t>. </a:t>
            </a:r>
          </a:p>
        </p:txBody>
      </p:sp>
    </p:spTree>
    <p:extLst>
      <p:ext uri="{BB962C8B-B14F-4D97-AF65-F5344CB8AC3E}">
        <p14:creationId xmlns:p14="http://schemas.microsoft.com/office/powerpoint/2010/main" val="297697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52400" y="128645"/>
            <a:ext cx="3820058" cy="2333333"/>
          </a:xfrm>
          <a:prstGeom prst="rect">
            <a:avLst/>
          </a:prstGeom>
          <a:noFill/>
          <a:ln w="12700">
            <a:solidFill>
              <a:schemeClr val="tx1"/>
            </a:solidFill>
            <a:miter lim="800000"/>
            <a:headEnd/>
            <a:tailEnd/>
          </a:ln>
        </p:spPr>
      </p:pic>
      <p:sp>
        <p:nvSpPr>
          <p:cNvPr id="5" name="Rectangle 4"/>
          <p:cNvSpPr/>
          <p:nvPr/>
        </p:nvSpPr>
        <p:spPr>
          <a:xfrm>
            <a:off x="4277258" y="156354"/>
            <a:ext cx="4572000" cy="1200329"/>
          </a:xfrm>
          <a:prstGeom prst="rect">
            <a:avLst/>
          </a:prstGeom>
        </p:spPr>
        <p:txBody>
          <a:bodyPr>
            <a:spAutoFit/>
          </a:bodyPr>
          <a:lstStyle/>
          <a:p>
            <a:r>
              <a:rPr lang="en-US" dirty="0" err="1"/>
              <a:t>Skema</a:t>
            </a:r>
            <a:r>
              <a:rPr lang="en-US" dirty="0"/>
              <a:t> </a:t>
            </a:r>
            <a:r>
              <a:rPr lang="en-US" dirty="0" err="1"/>
              <a:t>alat</a:t>
            </a:r>
            <a:r>
              <a:rPr lang="en-US" dirty="0"/>
              <a:t> proses </a:t>
            </a:r>
            <a:r>
              <a:rPr lang="en-US" dirty="0" err="1"/>
              <a:t>anodisasi</a:t>
            </a:r>
            <a:r>
              <a:rPr lang="en-US" dirty="0"/>
              <a:t> </a:t>
            </a:r>
            <a:r>
              <a:rPr lang="en-US" dirty="0" err="1"/>
              <a:t>untuk</a:t>
            </a:r>
            <a:r>
              <a:rPr lang="en-US" dirty="0"/>
              <a:t> </a:t>
            </a:r>
            <a:r>
              <a:rPr lang="en-US" dirty="0" err="1"/>
              <a:t>sintesis</a:t>
            </a:r>
            <a:r>
              <a:rPr lang="en-US" dirty="0"/>
              <a:t> TNTAs </a:t>
            </a:r>
            <a:r>
              <a:rPr lang="en-US" dirty="0" err="1"/>
              <a:t>dengan</a:t>
            </a:r>
            <a:r>
              <a:rPr lang="en-US" dirty="0"/>
              <a:t>: (a) </a:t>
            </a:r>
            <a:r>
              <a:rPr lang="en-US" dirty="0" err="1"/>
              <a:t>anoda</a:t>
            </a:r>
            <a:r>
              <a:rPr lang="en-US" dirty="0"/>
              <a:t> </a:t>
            </a:r>
            <a:r>
              <a:rPr lang="en-US" dirty="0" err="1"/>
              <a:t>Ti</a:t>
            </a:r>
            <a:r>
              <a:rPr lang="en-US" dirty="0"/>
              <a:t>, (b) </a:t>
            </a:r>
            <a:r>
              <a:rPr lang="en-US" dirty="0" err="1"/>
              <a:t>katoda</a:t>
            </a:r>
            <a:r>
              <a:rPr lang="en-US" dirty="0"/>
              <a:t> Pt, (c) </a:t>
            </a:r>
            <a:r>
              <a:rPr lang="en-US" dirty="0" err="1"/>
              <a:t>lautan</a:t>
            </a:r>
            <a:r>
              <a:rPr lang="en-US" dirty="0"/>
              <a:t> </a:t>
            </a:r>
            <a:r>
              <a:rPr lang="en-US" dirty="0" err="1"/>
              <a:t>elektrolit</a:t>
            </a:r>
            <a:r>
              <a:rPr lang="en-US" dirty="0"/>
              <a:t>, (d) magnetic bar </a:t>
            </a:r>
            <a:r>
              <a:rPr lang="en-US" dirty="0" err="1"/>
              <a:t>dan</a:t>
            </a:r>
            <a:r>
              <a:rPr lang="en-US" dirty="0"/>
              <a:t> (e) DC Power.</a:t>
            </a:r>
          </a:p>
        </p:txBody>
      </p:sp>
      <p:sp>
        <p:nvSpPr>
          <p:cNvPr id="6" name="Rectangle 5"/>
          <p:cNvSpPr/>
          <p:nvPr/>
        </p:nvSpPr>
        <p:spPr>
          <a:xfrm>
            <a:off x="381000" y="2590800"/>
            <a:ext cx="8468258" cy="1477328"/>
          </a:xfrm>
          <a:prstGeom prst="rect">
            <a:avLst/>
          </a:prstGeom>
        </p:spPr>
        <p:txBody>
          <a:bodyPr wrap="square">
            <a:spAutoFit/>
          </a:bodyPr>
          <a:lstStyle/>
          <a:p>
            <a:r>
              <a:rPr lang="en-US" dirty="0" err="1"/>
              <a:t>pada</a:t>
            </a:r>
            <a:r>
              <a:rPr lang="en-US" dirty="0"/>
              <a:t> </a:t>
            </a:r>
            <a:r>
              <a:rPr lang="en-US" b="1" dirty="0" err="1">
                <a:solidFill>
                  <a:srgbClr val="0606EA"/>
                </a:solidFill>
              </a:rPr>
              <a:t>anoda</a:t>
            </a:r>
            <a:r>
              <a:rPr lang="en-US" dirty="0"/>
              <a:t> </a:t>
            </a:r>
            <a:r>
              <a:rPr lang="en-US" dirty="0" err="1"/>
              <a:t>terjadi</a:t>
            </a:r>
            <a:r>
              <a:rPr lang="en-US" dirty="0"/>
              <a:t> </a:t>
            </a:r>
            <a:r>
              <a:rPr lang="en-US" dirty="0" err="1"/>
              <a:t>reaksi</a:t>
            </a:r>
            <a:r>
              <a:rPr lang="en-US" dirty="0"/>
              <a:t> </a:t>
            </a:r>
            <a:r>
              <a:rPr lang="en-US" dirty="0" err="1"/>
              <a:t>oksidasi</a:t>
            </a:r>
            <a:r>
              <a:rPr lang="en-US" dirty="0"/>
              <a:t> </a:t>
            </a:r>
            <a:r>
              <a:rPr lang="en-US" dirty="0" err="1"/>
              <a:t>Ti</a:t>
            </a:r>
            <a:r>
              <a:rPr lang="en-US" dirty="0"/>
              <a:t> (</a:t>
            </a:r>
            <a:r>
              <a:rPr lang="en-US" dirty="0" err="1"/>
              <a:t>reaksi</a:t>
            </a:r>
            <a:r>
              <a:rPr lang="en-US" dirty="0"/>
              <a:t> </a:t>
            </a:r>
            <a:r>
              <a:rPr lang="en-US" dirty="0" err="1"/>
              <a:t>pembentukan</a:t>
            </a:r>
            <a:r>
              <a:rPr lang="en-US" dirty="0"/>
              <a:t> </a:t>
            </a:r>
            <a:r>
              <a:rPr lang="en-US" dirty="0" err="1"/>
              <a:t>lapisan</a:t>
            </a:r>
            <a:r>
              <a:rPr lang="en-US" dirty="0"/>
              <a:t> film TiO2) </a:t>
            </a:r>
            <a:r>
              <a:rPr lang="en-US" dirty="0" err="1"/>
              <a:t>yaitu</a:t>
            </a:r>
            <a:r>
              <a:rPr lang="en-US" dirty="0"/>
              <a:t>:</a:t>
            </a:r>
          </a:p>
          <a:p>
            <a:r>
              <a:rPr lang="en-US" dirty="0"/>
              <a:t>2H2O -&gt; 2[O] +4e- + 4H+						</a:t>
            </a:r>
          </a:p>
          <a:p>
            <a:r>
              <a:rPr lang="en-US" dirty="0" err="1"/>
              <a:t>Ti</a:t>
            </a:r>
            <a:r>
              <a:rPr lang="en-US" dirty="0"/>
              <a:t> + 2[O]  -&gt; TiO2							</a:t>
            </a:r>
          </a:p>
          <a:p>
            <a:r>
              <a:rPr lang="en-US" dirty="0" err="1"/>
              <a:t>Atau</a:t>
            </a:r>
            <a:r>
              <a:rPr lang="en-US" dirty="0"/>
              <a:t> </a:t>
            </a:r>
            <a:r>
              <a:rPr lang="en-US" dirty="0" err="1"/>
              <a:t>reaksi</a:t>
            </a:r>
            <a:r>
              <a:rPr lang="en-US" dirty="0"/>
              <a:t> </a:t>
            </a:r>
            <a:r>
              <a:rPr lang="en-US" dirty="0" err="1"/>
              <a:t>keseluruhan</a:t>
            </a:r>
            <a:r>
              <a:rPr lang="en-US" dirty="0"/>
              <a:t> </a:t>
            </a:r>
            <a:r>
              <a:rPr lang="en-US" dirty="0" err="1"/>
              <a:t>menjadi</a:t>
            </a:r>
            <a:r>
              <a:rPr lang="en-US" dirty="0"/>
              <a:t> 	</a:t>
            </a:r>
          </a:p>
          <a:p>
            <a:r>
              <a:rPr lang="en-US" dirty="0" err="1"/>
              <a:t>Ti</a:t>
            </a:r>
            <a:r>
              <a:rPr lang="en-US" dirty="0"/>
              <a:t> + 2H2O -&gt;TiO2 + 4H+ +4e-						</a:t>
            </a:r>
          </a:p>
        </p:txBody>
      </p:sp>
      <p:sp>
        <p:nvSpPr>
          <p:cNvPr id="7" name="Rectangle 6"/>
          <p:cNvSpPr/>
          <p:nvPr/>
        </p:nvSpPr>
        <p:spPr>
          <a:xfrm>
            <a:off x="381000" y="4068128"/>
            <a:ext cx="8305800" cy="646331"/>
          </a:xfrm>
          <a:prstGeom prst="rect">
            <a:avLst/>
          </a:prstGeom>
        </p:spPr>
        <p:txBody>
          <a:bodyPr wrap="square">
            <a:spAutoFit/>
          </a:bodyPr>
          <a:lstStyle/>
          <a:p>
            <a:r>
              <a:rPr lang="en-US" dirty="0" err="1"/>
              <a:t>Pada</a:t>
            </a:r>
            <a:r>
              <a:rPr lang="en-US" dirty="0"/>
              <a:t> </a:t>
            </a:r>
            <a:r>
              <a:rPr lang="en-US" b="1" dirty="0" err="1">
                <a:solidFill>
                  <a:srgbClr val="0606EA"/>
                </a:solidFill>
              </a:rPr>
              <a:t>katoda</a:t>
            </a:r>
            <a:r>
              <a:rPr lang="en-US" dirty="0">
                <a:solidFill>
                  <a:srgbClr val="FF0000"/>
                </a:solidFill>
              </a:rPr>
              <a:t> </a:t>
            </a:r>
            <a:r>
              <a:rPr lang="en-US" dirty="0"/>
              <a:t>Pt, </a:t>
            </a:r>
            <a:r>
              <a:rPr lang="en-US" dirty="0" err="1"/>
              <a:t>terjadi</a:t>
            </a:r>
            <a:r>
              <a:rPr lang="en-US" dirty="0"/>
              <a:t> </a:t>
            </a:r>
            <a:r>
              <a:rPr lang="en-US" dirty="0" err="1"/>
              <a:t>reaksi</a:t>
            </a:r>
            <a:r>
              <a:rPr lang="en-US" dirty="0"/>
              <a:t> </a:t>
            </a:r>
            <a:r>
              <a:rPr lang="en-US" dirty="0" err="1"/>
              <a:t>reduksi</a:t>
            </a:r>
            <a:r>
              <a:rPr lang="en-US" dirty="0"/>
              <a:t> </a:t>
            </a:r>
            <a:r>
              <a:rPr lang="en-US" dirty="0" err="1"/>
              <a:t>sehingga</a:t>
            </a:r>
            <a:r>
              <a:rPr lang="en-US" dirty="0"/>
              <a:t> </a:t>
            </a:r>
            <a:r>
              <a:rPr lang="en-US" dirty="0" err="1"/>
              <a:t>dihasilkan</a:t>
            </a:r>
            <a:r>
              <a:rPr lang="en-US" dirty="0"/>
              <a:t> gas H2 </a:t>
            </a:r>
            <a:r>
              <a:rPr lang="en-US" dirty="0" err="1"/>
              <a:t>dengan</a:t>
            </a:r>
            <a:r>
              <a:rPr lang="en-US" dirty="0"/>
              <a:t> </a:t>
            </a:r>
            <a:r>
              <a:rPr lang="en-US" dirty="0" err="1"/>
              <a:t>reaksi</a:t>
            </a:r>
            <a:r>
              <a:rPr lang="en-US" dirty="0"/>
              <a:t>: </a:t>
            </a:r>
          </a:p>
          <a:p>
            <a:r>
              <a:rPr lang="en-US" dirty="0"/>
              <a:t>4H+ + 4e</a:t>
            </a:r>
            <a:r>
              <a:rPr lang="en-US" dirty="0">
                <a:sym typeface="Wingdings" panose="05000000000000000000" pitchFamily="2" charset="2"/>
              </a:rPr>
              <a:t></a:t>
            </a:r>
            <a:r>
              <a:rPr lang="en-US" dirty="0"/>
              <a:t> 2H2		</a:t>
            </a:r>
          </a:p>
        </p:txBody>
      </p:sp>
      <p:sp>
        <p:nvSpPr>
          <p:cNvPr id="8" name="Rectangle 7"/>
          <p:cNvSpPr/>
          <p:nvPr/>
        </p:nvSpPr>
        <p:spPr>
          <a:xfrm>
            <a:off x="381000" y="4549676"/>
            <a:ext cx="8915399" cy="2308324"/>
          </a:xfrm>
          <a:prstGeom prst="rect">
            <a:avLst/>
          </a:prstGeom>
        </p:spPr>
        <p:txBody>
          <a:bodyPr wrap="square">
            <a:spAutoFit/>
          </a:bodyPr>
          <a:lstStyle/>
          <a:p>
            <a:r>
              <a:rPr lang="en-US" dirty="0" err="1"/>
              <a:t>Pada</a:t>
            </a:r>
            <a:r>
              <a:rPr lang="en-US" dirty="0"/>
              <a:t> </a:t>
            </a:r>
            <a:r>
              <a:rPr lang="en-US" dirty="0" err="1"/>
              <a:t>awal</a:t>
            </a:r>
            <a:r>
              <a:rPr lang="en-US" dirty="0"/>
              <a:t> proses </a:t>
            </a:r>
            <a:r>
              <a:rPr lang="en-US" dirty="0" err="1"/>
              <a:t>anodisasi</a:t>
            </a:r>
            <a:r>
              <a:rPr lang="en-US" dirty="0"/>
              <a:t>, </a:t>
            </a:r>
            <a:r>
              <a:rPr lang="en-US" dirty="0" err="1"/>
              <a:t>pelarutan</a:t>
            </a:r>
            <a:r>
              <a:rPr lang="en-US" dirty="0"/>
              <a:t> </a:t>
            </a:r>
            <a:r>
              <a:rPr lang="en-US" dirty="0" err="1"/>
              <a:t>lapisan</a:t>
            </a:r>
            <a:r>
              <a:rPr lang="en-US" dirty="0"/>
              <a:t> film TiO2 </a:t>
            </a:r>
            <a:r>
              <a:rPr lang="en-US" dirty="0" err="1"/>
              <a:t>dalam</a:t>
            </a:r>
            <a:r>
              <a:rPr lang="en-US" dirty="0"/>
              <a:t> </a:t>
            </a:r>
            <a:r>
              <a:rPr lang="en-US" dirty="0" err="1"/>
              <a:t>larutan</a:t>
            </a:r>
            <a:r>
              <a:rPr lang="en-US" dirty="0"/>
              <a:t> </a:t>
            </a:r>
            <a:r>
              <a:rPr lang="en-US" dirty="0" err="1"/>
              <a:t>elektrolit</a:t>
            </a:r>
            <a:r>
              <a:rPr lang="en-US" dirty="0"/>
              <a:t> yang </a:t>
            </a:r>
            <a:r>
              <a:rPr lang="en-US" dirty="0" err="1"/>
              <a:t>mengandung</a:t>
            </a:r>
            <a:r>
              <a:rPr lang="en-US" dirty="0"/>
              <a:t> ion F- (</a:t>
            </a:r>
            <a:r>
              <a:rPr lang="en-US" dirty="0" err="1"/>
              <a:t>desolusi</a:t>
            </a:r>
            <a:r>
              <a:rPr lang="en-US" dirty="0"/>
              <a:t> </a:t>
            </a:r>
            <a:r>
              <a:rPr lang="en-US" dirty="0" err="1"/>
              <a:t>kimia</a:t>
            </a:r>
            <a:r>
              <a:rPr lang="en-US" dirty="0"/>
              <a:t>) </a:t>
            </a:r>
            <a:r>
              <a:rPr lang="en-US" dirty="0" err="1"/>
              <a:t>mendominasi</a:t>
            </a:r>
            <a:r>
              <a:rPr lang="en-US" dirty="0"/>
              <a:t> </a:t>
            </a:r>
            <a:r>
              <a:rPr lang="en-US" dirty="0" err="1"/>
              <a:t>sehingga</a:t>
            </a:r>
            <a:r>
              <a:rPr lang="en-US" dirty="0"/>
              <a:t> </a:t>
            </a:r>
            <a:r>
              <a:rPr lang="en-US" dirty="0" err="1"/>
              <a:t>mengakibatkan</a:t>
            </a:r>
            <a:r>
              <a:rPr lang="en-US" dirty="0"/>
              <a:t> </a:t>
            </a:r>
            <a:r>
              <a:rPr lang="en-US" dirty="0" err="1"/>
              <a:t>terbentuknya</a:t>
            </a:r>
            <a:r>
              <a:rPr lang="en-US" dirty="0"/>
              <a:t> </a:t>
            </a:r>
            <a:r>
              <a:rPr lang="en-US" dirty="0" err="1"/>
              <a:t>lubang</a:t>
            </a:r>
            <a:r>
              <a:rPr lang="en-US" dirty="0"/>
              <a:t> </a:t>
            </a:r>
            <a:r>
              <a:rPr lang="en-US" dirty="0" err="1"/>
              <a:t>kecil</a:t>
            </a:r>
            <a:r>
              <a:rPr lang="en-US" dirty="0"/>
              <a:t> </a:t>
            </a:r>
            <a:r>
              <a:rPr lang="en-US" dirty="0" err="1"/>
              <a:t>dan</a:t>
            </a:r>
            <a:r>
              <a:rPr lang="en-US" dirty="0"/>
              <a:t> </a:t>
            </a:r>
            <a:r>
              <a:rPr lang="en-US" dirty="0" err="1"/>
              <a:t>bertindak</a:t>
            </a:r>
            <a:r>
              <a:rPr lang="en-US" dirty="0"/>
              <a:t> </a:t>
            </a:r>
            <a:r>
              <a:rPr lang="en-US" dirty="0" err="1"/>
              <a:t>sebagai</a:t>
            </a:r>
            <a:r>
              <a:rPr lang="en-US" dirty="0"/>
              <a:t> nuclei </a:t>
            </a:r>
            <a:r>
              <a:rPr lang="en-US" dirty="0" err="1"/>
              <a:t>dalam</a:t>
            </a:r>
            <a:r>
              <a:rPr lang="en-US" dirty="0"/>
              <a:t> </a:t>
            </a:r>
            <a:r>
              <a:rPr lang="en-US" dirty="0" err="1"/>
              <a:t>pembentukan</a:t>
            </a:r>
            <a:r>
              <a:rPr lang="en-US" dirty="0"/>
              <a:t> </a:t>
            </a:r>
            <a:r>
              <a:rPr lang="en-US" dirty="0" err="1"/>
              <a:t>pori</a:t>
            </a:r>
            <a:r>
              <a:rPr lang="en-US" dirty="0"/>
              <a:t>. </a:t>
            </a:r>
            <a:r>
              <a:rPr lang="en-US" dirty="0" err="1"/>
              <a:t>Pembentukan</a:t>
            </a:r>
            <a:r>
              <a:rPr lang="en-US" dirty="0"/>
              <a:t> </a:t>
            </a:r>
            <a:r>
              <a:rPr lang="en-US" dirty="0" err="1"/>
              <a:t>lubang</a:t>
            </a:r>
            <a:r>
              <a:rPr lang="en-US" dirty="0"/>
              <a:t> </a:t>
            </a:r>
            <a:r>
              <a:rPr lang="en-US" dirty="0" err="1"/>
              <a:t>kecil</a:t>
            </a:r>
            <a:r>
              <a:rPr lang="en-US" dirty="0"/>
              <a:t> </a:t>
            </a:r>
            <a:r>
              <a:rPr lang="en-US" dirty="0" err="1"/>
              <a:t>ini</a:t>
            </a:r>
            <a:r>
              <a:rPr lang="en-US" dirty="0"/>
              <a:t> </a:t>
            </a:r>
            <a:r>
              <a:rPr lang="en-US" dirty="0" err="1"/>
              <a:t>berdasarkan</a:t>
            </a:r>
            <a:r>
              <a:rPr lang="en-US" dirty="0"/>
              <a:t> </a:t>
            </a:r>
            <a:r>
              <a:rPr lang="en-US" dirty="0" err="1"/>
              <a:t>reaksi</a:t>
            </a:r>
            <a:r>
              <a:rPr lang="en-US" dirty="0"/>
              <a:t>:</a:t>
            </a:r>
          </a:p>
          <a:p>
            <a:r>
              <a:rPr lang="en-US" dirty="0"/>
              <a:t>TiO2 + 6 F- + 4H+  -&gt; (TiF6  )2- + 2H2O 				</a:t>
            </a:r>
          </a:p>
          <a:p>
            <a:r>
              <a:rPr lang="en-US" dirty="0" err="1"/>
              <a:t>Munculnya</a:t>
            </a:r>
            <a:r>
              <a:rPr lang="en-US" dirty="0"/>
              <a:t> </a:t>
            </a:r>
            <a:r>
              <a:rPr lang="en-US" dirty="0" err="1"/>
              <a:t>pori</a:t>
            </a:r>
            <a:r>
              <a:rPr lang="en-US" dirty="0"/>
              <a:t> </a:t>
            </a:r>
            <a:r>
              <a:rPr lang="en-US" dirty="0" err="1"/>
              <a:t>dan</a:t>
            </a:r>
            <a:r>
              <a:rPr lang="en-US" dirty="0"/>
              <a:t> </a:t>
            </a:r>
            <a:r>
              <a:rPr lang="en-US" dirty="0" err="1"/>
              <a:t>ruang</a:t>
            </a:r>
            <a:r>
              <a:rPr lang="en-US" dirty="0"/>
              <a:t> </a:t>
            </a:r>
            <a:r>
              <a:rPr lang="en-US" dirty="0" err="1"/>
              <a:t>kosong</a:t>
            </a:r>
            <a:r>
              <a:rPr lang="en-US" dirty="0"/>
              <a:t> (void) di </a:t>
            </a:r>
            <a:r>
              <a:rPr lang="en-US" dirty="0" err="1"/>
              <a:t>permukaan</a:t>
            </a:r>
            <a:r>
              <a:rPr lang="en-US" dirty="0"/>
              <a:t> </a:t>
            </a:r>
            <a:r>
              <a:rPr lang="en-US" dirty="0" err="1"/>
              <a:t>lapisan</a:t>
            </a:r>
            <a:r>
              <a:rPr lang="en-US" dirty="0"/>
              <a:t>/film TiO2 </a:t>
            </a:r>
            <a:r>
              <a:rPr lang="en-US" dirty="0" err="1"/>
              <a:t>merupakan</a:t>
            </a:r>
            <a:r>
              <a:rPr lang="en-US" dirty="0"/>
              <a:t> </a:t>
            </a:r>
            <a:r>
              <a:rPr lang="en-US" dirty="0" err="1"/>
              <a:t>langkah</a:t>
            </a:r>
            <a:r>
              <a:rPr lang="en-US" dirty="0"/>
              <a:t> </a:t>
            </a:r>
            <a:r>
              <a:rPr lang="en-US" dirty="0" err="1"/>
              <a:t>awal</a:t>
            </a:r>
            <a:r>
              <a:rPr lang="en-US" dirty="0"/>
              <a:t> </a:t>
            </a:r>
            <a:r>
              <a:rPr lang="en-US" dirty="0" err="1"/>
              <a:t>terbentuknya</a:t>
            </a:r>
            <a:r>
              <a:rPr lang="en-US" dirty="0"/>
              <a:t> </a:t>
            </a:r>
            <a:r>
              <a:rPr lang="en-US" dirty="0" err="1"/>
              <a:t>nanotubedan</a:t>
            </a:r>
            <a:r>
              <a:rPr lang="en-US" dirty="0"/>
              <a:t> </a:t>
            </a:r>
            <a:r>
              <a:rPr lang="en-US" dirty="0" err="1"/>
              <a:t>tingkat</a:t>
            </a:r>
            <a:r>
              <a:rPr lang="en-US" dirty="0"/>
              <a:t> </a:t>
            </a:r>
            <a:r>
              <a:rPr lang="en-US" dirty="0" err="1"/>
              <a:t>keasaman</a:t>
            </a:r>
            <a:r>
              <a:rPr lang="en-US" dirty="0"/>
              <a:t> yang  </a:t>
            </a:r>
            <a:r>
              <a:rPr lang="en-US" dirty="0" err="1"/>
              <a:t>tinggi</a:t>
            </a:r>
            <a:r>
              <a:rPr lang="en-US" dirty="0"/>
              <a:t> </a:t>
            </a:r>
            <a:r>
              <a:rPr lang="en-US" dirty="0" err="1"/>
              <a:t>pada</a:t>
            </a:r>
            <a:r>
              <a:rPr lang="en-US" dirty="0"/>
              <a:t> </a:t>
            </a:r>
            <a:r>
              <a:rPr lang="en-US" dirty="0" err="1"/>
              <a:t>dasar</a:t>
            </a:r>
            <a:r>
              <a:rPr lang="en-US" dirty="0"/>
              <a:t> tube </a:t>
            </a:r>
            <a:r>
              <a:rPr lang="en-US" dirty="0" err="1"/>
              <a:t>membantu</a:t>
            </a:r>
            <a:r>
              <a:rPr lang="en-US" dirty="0"/>
              <a:t> </a:t>
            </a:r>
            <a:r>
              <a:rPr lang="en-US" dirty="0" err="1"/>
              <a:t>untuk</a:t>
            </a:r>
            <a:r>
              <a:rPr lang="en-US" dirty="0"/>
              <a:t> </a:t>
            </a:r>
            <a:r>
              <a:rPr lang="en-US" dirty="0" err="1"/>
              <a:t>menggerus</a:t>
            </a:r>
            <a:r>
              <a:rPr lang="en-US" dirty="0"/>
              <a:t>  </a:t>
            </a:r>
            <a:r>
              <a:rPr lang="en-US" dirty="0" err="1"/>
              <a:t>pori</a:t>
            </a:r>
            <a:r>
              <a:rPr lang="en-US" dirty="0"/>
              <a:t> </a:t>
            </a:r>
            <a:r>
              <a:rPr lang="en-US" dirty="0" err="1"/>
              <a:t>menjadi</a:t>
            </a:r>
            <a:r>
              <a:rPr lang="en-US" dirty="0"/>
              <a:t> </a:t>
            </a:r>
            <a:r>
              <a:rPr lang="en-US" dirty="0" err="1"/>
              <a:t>struktur</a:t>
            </a:r>
            <a:r>
              <a:rPr lang="en-US" dirty="0"/>
              <a:t> tube. </a:t>
            </a:r>
          </a:p>
        </p:txBody>
      </p:sp>
    </p:spTree>
    <p:extLst>
      <p:ext uri="{BB962C8B-B14F-4D97-AF65-F5344CB8AC3E}">
        <p14:creationId xmlns:p14="http://schemas.microsoft.com/office/powerpoint/2010/main" val="332718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76826"/>
            <a:ext cx="6477000" cy="6647974"/>
          </a:xfrm>
          <a:prstGeom prst="rect">
            <a:avLst/>
          </a:prstGeom>
          <a:noFill/>
        </p:spPr>
        <p:txBody>
          <a:bodyPr wrap="square" rtlCol="0">
            <a:spAutoFit/>
          </a:bodyPr>
          <a:lstStyle/>
          <a:p>
            <a:endParaRPr lang="en-US" sz="1400" dirty="0"/>
          </a:p>
          <a:p>
            <a:r>
              <a:rPr lang="en-US" sz="2400" b="1" dirty="0">
                <a:solidFill>
                  <a:srgbClr val="17E921"/>
                </a:solidFill>
                <a:latin typeface="Berlin Sans FB" pitchFamily="34" charset="0"/>
                <a:sym typeface="Wingdings" pitchFamily="2" charset="2"/>
              </a:rPr>
              <a:t>ANODA ( REAKSI OKSIDASI Ti)</a:t>
            </a:r>
          </a:p>
          <a:p>
            <a:endParaRPr lang="en-US" sz="1400" b="1" dirty="0">
              <a:sym typeface="Wingdings" pitchFamily="2" charset="2"/>
            </a:endParaRPr>
          </a:p>
          <a:p>
            <a:r>
              <a:rPr lang="pt-BR" b="1" dirty="0">
                <a:sym typeface="Wingdings" pitchFamily="2" charset="2"/>
              </a:rPr>
              <a:t>			</a:t>
            </a:r>
          </a:p>
          <a:p>
            <a:r>
              <a:rPr lang="pt-BR" b="1" dirty="0">
                <a:sym typeface="Wingdings" pitchFamily="2" charset="2"/>
              </a:rPr>
              <a:t>2H2O 2[O] +4e- + </a:t>
            </a:r>
            <a:r>
              <a:rPr lang="en-US" b="1" dirty="0"/>
              <a:t>4H</a:t>
            </a:r>
            <a:r>
              <a:rPr lang="en-US" b="1" baseline="30000" dirty="0"/>
              <a:t>+ </a:t>
            </a:r>
            <a:r>
              <a:rPr lang="pt-BR" b="1" dirty="0">
                <a:sym typeface="Wingdings" pitchFamily="2" charset="2"/>
              </a:rPr>
              <a:t>				</a:t>
            </a:r>
          </a:p>
          <a:p>
            <a:endParaRPr lang="pt-BR" b="1" dirty="0">
              <a:sym typeface="Wingdings" pitchFamily="2" charset="2"/>
            </a:endParaRPr>
          </a:p>
          <a:p>
            <a:r>
              <a:rPr lang="pt-BR" b="1" dirty="0">
                <a:sym typeface="Wingdings" pitchFamily="2" charset="2"/>
              </a:rPr>
              <a:t>Ti + 2[O]</a:t>
            </a:r>
            <a:r>
              <a:rPr lang="en-US" b="1" dirty="0"/>
              <a:t> TiO</a:t>
            </a:r>
            <a:r>
              <a:rPr lang="en-US" b="1" baseline="-25000" dirty="0"/>
              <a:t>2</a:t>
            </a:r>
            <a:r>
              <a:rPr lang="en-US" b="1" dirty="0">
                <a:sym typeface="Wingdings" pitchFamily="2" charset="2"/>
              </a:rPr>
              <a:t>       </a:t>
            </a:r>
          </a:p>
          <a:p>
            <a:endParaRPr lang="pt-BR" b="1" dirty="0">
              <a:sym typeface="Wingdings" pitchFamily="2" charset="2"/>
            </a:endParaRPr>
          </a:p>
          <a:p>
            <a:r>
              <a:rPr lang="pt-BR" b="1" dirty="0">
                <a:sym typeface="Wingdings" pitchFamily="2" charset="2"/>
              </a:rPr>
              <a:t>Ti + 2H</a:t>
            </a:r>
            <a:r>
              <a:rPr lang="en-US" b="1" baseline="-25000" dirty="0"/>
              <a:t>2</a:t>
            </a:r>
            <a:r>
              <a:rPr lang="pt-BR" b="1" dirty="0">
                <a:sym typeface="Wingdings" pitchFamily="2" charset="2"/>
              </a:rPr>
              <a:t>O </a:t>
            </a:r>
            <a:r>
              <a:rPr lang="en-US" b="1" dirty="0"/>
              <a:t> TiO</a:t>
            </a:r>
            <a:r>
              <a:rPr lang="en-US" b="1" baseline="-25000" dirty="0"/>
              <a:t>2</a:t>
            </a:r>
            <a:r>
              <a:rPr lang="pt-BR" b="1" dirty="0">
                <a:sym typeface="Wingdings" pitchFamily="2" charset="2"/>
              </a:rPr>
              <a:t> + </a:t>
            </a:r>
            <a:r>
              <a:rPr lang="en-US" b="1" dirty="0"/>
              <a:t>4H</a:t>
            </a:r>
            <a:r>
              <a:rPr lang="en-US" b="1" baseline="30000" dirty="0"/>
              <a:t>+ </a:t>
            </a:r>
            <a:r>
              <a:rPr lang="pt-BR" b="1" dirty="0">
                <a:sym typeface="Wingdings" pitchFamily="2" charset="2"/>
              </a:rPr>
              <a:t>+4e-  (1)</a:t>
            </a:r>
            <a:endParaRPr lang="id-ID" b="1" dirty="0">
              <a:sym typeface="Wingdings" pitchFamily="2" charset="2"/>
            </a:endParaRPr>
          </a:p>
          <a:p>
            <a:endParaRPr lang="en-US" b="1" dirty="0">
              <a:sym typeface="Wingdings" pitchFamily="2" charset="2"/>
            </a:endParaRPr>
          </a:p>
          <a:p>
            <a:r>
              <a:rPr lang="en-US" b="1" dirty="0">
                <a:sym typeface="Wingdings" pitchFamily="2" charset="2"/>
              </a:rPr>
              <a:t>(REAKSI PEMBENTUKAN) </a:t>
            </a:r>
            <a:r>
              <a:rPr lang="en-US" b="1" dirty="0"/>
              <a:t>TiO</a:t>
            </a:r>
            <a:r>
              <a:rPr lang="en-US" b="1" baseline="-25000" dirty="0"/>
              <a:t>2 </a:t>
            </a:r>
            <a:r>
              <a:rPr lang="en-US" b="1" dirty="0">
                <a:sym typeface="Wingdings" pitchFamily="2" charset="2"/>
              </a:rPr>
              <a:t> </a:t>
            </a:r>
          </a:p>
          <a:p>
            <a:endParaRPr lang="en-US" sz="1400" b="1" dirty="0">
              <a:sym typeface="Wingdings" pitchFamily="2" charset="2"/>
            </a:endParaRPr>
          </a:p>
          <a:p>
            <a:endParaRPr lang="en-US" sz="1400" b="1" dirty="0">
              <a:sym typeface="Wingdings" pitchFamily="2" charset="2"/>
            </a:endParaRPr>
          </a:p>
          <a:p>
            <a:r>
              <a:rPr lang="en-US" sz="2400" b="1" dirty="0">
                <a:solidFill>
                  <a:srgbClr val="17E921"/>
                </a:solidFill>
                <a:latin typeface="Berlin Sans FB" pitchFamily="34" charset="0"/>
                <a:sym typeface="Wingdings" pitchFamily="2" charset="2"/>
              </a:rPr>
              <a:t>REAKSI PEMBENTUKAN  NANOTUBE</a:t>
            </a:r>
          </a:p>
          <a:p>
            <a:r>
              <a:rPr lang="en-US" sz="2000" b="1" dirty="0"/>
              <a:t>TiO</a:t>
            </a:r>
            <a:r>
              <a:rPr lang="en-US" sz="2000" b="1" baseline="-25000" dirty="0"/>
              <a:t>2</a:t>
            </a:r>
            <a:r>
              <a:rPr lang="en-US" sz="2000" b="1" dirty="0"/>
              <a:t> + 6F</a:t>
            </a:r>
            <a:r>
              <a:rPr lang="en-US" sz="2000" b="1" baseline="30000" dirty="0"/>
              <a:t>-  </a:t>
            </a:r>
            <a:r>
              <a:rPr lang="en-US" sz="2000" b="1" dirty="0"/>
              <a:t>+ 4H</a:t>
            </a:r>
            <a:r>
              <a:rPr lang="en-US" sz="2000" b="1" baseline="30000" dirty="0"/>
              <a:t>+  </a:t>
            </a:r>
            <a:r>
              <a:rPr lang="en-US" sz="2000" b="1" dirty="0"/>
              <a:t> </a:t>
            </a:r>
            <a:r>
              <a:rPr lang="en-US" sz="2000" b="1" dirty="0">
                <a:sym typeface="Wingdings"/>
              </a:rPr>
              <a:t></a:t>
            </a:r>
            <a:r>
              <a:rPr lang="en-US" sz="2000" b="1" dirty="0"/>
              <a:t> (TiF</a:t>
            </a:r>
            <a:r>
              <a:rPr lang="en-US" sz="2000" b="1" baseline="-25000" dirty="0"/>
              <a:t>6  </a:t>
            </a:r>
            <a:r>
              <a:rPr lang="en-US" sz="2000" b="1" dirty="0"/>
              <a:t>)</a:t>
            </a:r>
            <a:r>
              <a:rPr lang="en-US" sz="2000" b="1" baseline="30000" dirty="0"/>
              <a:t>2-</a:t>
            </a:r>
            <a:r>
              <a:rPr lang="en-US" sz="2000" b="1" dirty="0"/>
              <a:t> + 2H</a:t>
            </a:r>
            <a:r>
              <a:rPr lang="en-US" sz="2000" b="1" baseline="-25000" dirty="0"/>
              <a:t>2</a:t>
            </a:r>
            <a:r>
              <a:rPr lang="en-US" sz="2000" b="1" dirty="0"/>
              <a:t>O  (2) </a:t>
            </a:r>
          </a:p>
          <a:p>
            <a:endParaRPr lang="en-US" sz="2000" b="1" dirty="0">
              <a:sym typeface="Wingdings" pitchFamily="2" charset="2"/>
            </a:endParaRPr>
          </a:p>
          <a:p>
            <a:r>
              <a:rPr lang="en-US" sz="2000" b="1" dirty="0">
                <a:solidFill>
                  <a:srgbClr val="17E921"/>
                </a:solidFill>
                <a:latin typeface="Berlin Sans FB" pitchFamily="34" charset="0"/>
              </a:rPr>
              <a:t>KATODA Pt ( REAKSI  REDUKSI)</a:t>
            </a:r>
          </a:p>
          <a:p>
            <a:endParaRPr lang="en-US" sz="1200" b="1" dirty="0"/>
          </a:p>
          <a:p>
            <a:r>
              <a:rPr lang="en-US" sz="2000" b="1" dirty="0"/>
              <a:t>4 H</a:t>
            </a:r>
            <a:r>
              <a:rPr lang="en-US" sz="2000" b="1" baseline="30000" dirty="0"/>
              <a:t>+</a:t>
            </a:r>
            <a:r>
              <a:rPr lang="en-US" sz="2000" b="1" dirty="0"/>
              <a:t>  + 4e</a:t>
            </a:r>
            <a:r>
              <a:rPr lang="en-US" sz="2000" b="1" baseline="30000" dirty="0"/>
              <a:t>- </a:t>
            </a:r>
            <a:r>
              <a:rPr lang="en-US" sz="2000" b="1" dirty="0"/>
              <a:t> </a:t>
            </a:r>
            <a:r>
              <a:rPr lang="en-US" sz="2000" b="1" dirty="0">
                <a:sym typeface="Wingdings" pitchFamily="2" charset="2"/>
              </a:rPr>
              <a:t>  2 H</a:t>
            </a:r>
            <a:r>
              <a:rPr lang="en-US" sz="2000" b="1" baseline="-25000" dirty="0"/>
              <a:t>2 </a:t>
            </a:r>
            <a:endParaRPr lang="en-US" sz="2000" b="1" dirty="0">
              <a:sym typeface="Wingdings" pitchFamily="2" charset="2"/>
            </a:endParaRPr>
          </a:p>
          <a:p>
            <a:r>
              <a:rPr lang="en-US" sz="2000" b="1" dirty="0">
                <a:sym typeface="Wingdings" pitchFamily="2" charset="2"/>
              </a:rPr>
              <a:t> </a:t>
            </a:r>
          </a:p>
          <a:p>
            <a:r>
              <a:rPr lang="en-US" sz="2000" b="1" dirty="0">
                <a:sym typeface="Wingdings" pitchFamily="2" charset="2"/>
              </a:rPr>
              <a:t> </a:t>
            </a:r>
          </a:p>
          <a:p>
            <a:endParaRPr lang="en-US" dirty="0">
              <a:sym typeface="Wingdings" pitchFamily="2" charset="2"/>
            </a:endParaRPr>
          </a:p>
          <a:p>
            <a:endParaRPr lang="en-US" dirty="0"/>
          </a:p>
        </p:txBody>
      </p:sp>
      <p:pic>
        <p:nvPicPr>
          <p:cNvPr id="3" name="Picture 2" descr="C:\Documents and Settings\Ratnawati\My Documents\My Pictures\scan\scan.jpg"/>
          <p:cNvPicPr/>
          <p:nvPr/>
        </p:nvPicPr>
        <p:blipFill>
          <a:blip r:embed="rId2"/>
          <a:srcRect/>
          <a:stretch>
            <a:fillRect/>
          </a:stretch>
        </p:blipFill>
        <p:spPr bwMode="auto">
          <a:xfrm>
            <a:off x="5867400" y="1143000"/>
            <a:ext cx="3145790" cy="5715000"/>
          </a:xfrm>
          <a:prstGeom prst="rect">
            <a:avLst/>
          </a:prstGeom>
          <a:noFill/>
          <a:ln w="9525">
            <a:noFill/>
            <a:miter lim="800000"/>
            <a:headEnd/>
            <a:tailEnd/>
          </a:ln>
        </p:spPr>
      </p:pic>
      <p:sp>
        <p:nvSpPr>
          <p:cNvPr id="4" name="Rectangle 3"/>
          <p:cNvSpPr/>
          <p:nvPr/>
        </p:nvSpPr>
        <p:spPr>
          <a:xfrm>
            <a:off x="1" y="76200"/>
            <a:ext cx="8915400" cy="1077218"/>
          </a:xfrm>
          <a:prstGeom prst="rect">
            <a:avLst/>
          </a:prstGeom>
        </p:spPr>
        <p:txBody>
          <a:bodyPr wrap="square">
            <a:spAutoFit/>
          </a:bodyPr>
          <a:lstStyle/>
          <a:p>
            <a:r>
              <a:rPr lang="id-ID" sz="3200" b="1" dirty="0">
                <a:ln w="18415" cmpd="sng">
                  <a:solidFill>
                    <a:schemeClr val="tx1"/>
                  </a:solidFill>
                  <a:prstDash val="solid"/>
                </a:ln>
                <a:solidFill>
                  <a:srgbClr val="0606EA"/>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Mekanisme Reaksi Anodisasi dan Pembentukan </a:t>
            </a:r>
            <a:r>
              <a:rPr lang="en-US" sz="3200" b="1" dirty="0">
                <a:ln>
                  <a:solidFill>
                    <a:schemeClr val="tx1"/>
                  </a:solidFill>
                </a:ln>
                <a:solidFill>
                  <a:srgbClr val="0606EA"/>
                </a:solidFill>
                <a:latin typeface="Berlin Sans FB" pitchFamily="34" charset="0"/>
              </a:rPr>
              <a:t>TiO2</a:t>
            </a:r>
            <a:r>
              <a:rPr lang="id-ID" sz="3200" b="1" dirty="0">
                <a:ln>
                  <a:solidFill>
                    <a:schemeClr val="tx1"/>
                  </a:solidFill>
                </a:ln>
                <a:solidFill>
                  <a:srgbClr val="0606EA"/>
                </a:solidFill>
                <a:latin typeface="Berlin Sans FB" pitchFamily="34" charset="0"/>
              </a:rPr>
              <a:t> nanotube array</a:t>
            </a:r>
            <a:r>
              <a:rPr lang="id-ID" sz="3200" b="1" dirty="0">
                <a:ln w="18415" cmpd="sng">
                  <a:solidFill>
                    <a:schemeClr val="tx1"/>
                  </a:solidFill>
                  <a:prstDash val="solid"/>
                </a:ln>
                <a:solidFill>
                  <a:srgbClr val="0606EA"/>
                </a:solidFill>
                <a:effectLst>
                  <a:outerShdw blurRad="63500" dir="3600000" algn="tl" rotWithShape="0">
                    <a:srgbClr val="000000">
                      <a:alpha val="70000"/>
                    </a:srgbClr>
                  </a:outerShdw>
                  <a:reflection blurRad="6350" stA="55000" endA="300" endPos="45500" dir="5400000" sy="-100000" algn="bl" rotWithShape="0"/>
                </a:effectLst>
                <a:latin typeface="Berlin Sans FB" pitchFamily="34" charset="0"/>
                <a:cs typeface="Calibri" pitchFamily="34" charset="0"/>
              </a:rPr>
              <a:t> </a:t>
            </a:r>
            <a:endParaRPr lang="id-ID" sz="3200" dirty="0">
              <a:ln w="18415" cmpd="sng">
                <a:solidFill>
                  <a:schemeClr val="tx1"/>
                </a:solidFill>
                <a:prstDash val="solid"/>
              </a:ln>
              <a:solidFill>
                <a:srgbClr val="0606EA"/>
              </a:solidFill>
            </a:endParaRPr>
          </a:p>
        </p:txBody>
      </p:sp>
      <p:pic>
        <p:nvPicPr>
          <p:cNvPr id="5" name="Picture 4"/>
          <p:cNvPicPr/>
          <p:nvPr/>
        </p:nvPicPr>
        <p:blipFill>
          <a:blip r:embed="rId3" cstate="print"/>
          <a:srcRect/>
          <a:stretch>
            <a:fillRect/>
          </a:stretch>
        </p:blipFill>
        <p:spPr bwMode="auto">
          <a:xfrm>
            <a:off x="3276600" y="2209800"/>
            <a:ext cx="2743200" cy="1828800"/>
          </a:xfrm>
          <a:prstGeom prst="rect">
            <a:avLst/>
          </a:prstGeom>
          <a:noFill/>
          <a:ln w="12700">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34848</TotalTime>
  <Words>4501</Words>
  <Application>Microsoft Office PowerPoint</Application>
  <PresentationFormat>On-screen Show (4:3)</PresentationFormat>
  <Paragraphs>578</Paragraphs>
  <Slides>44</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Adobe Garamond Pro</vt:lpstr>
      <vt:lpstr>Algerian</vt:lpstr>
      <vt:lpstr>Arial</vt:lpstr>
      <vt:lpstr>Arial Black</vt:lpstr>
      <vt:lpstr>Berlin Sans FB</vt:lpstr>
      <vt:lpstr>Calibri</vt:lpstr>
      <vt:lpstr>Constantia</vt:lpstr>
      <vt:lpstr>Swis721 Ex BT</vt:lpstr>
      <vt:lpstr>Times New Roman</vt:lpstr>
      <vt:lpstr>Wingdings</vt:lpstr>
      <vt:lpstr>Wingdings 2</vt:lpstr>
      <vt:lpstr>Flow</vt:lpstr>
      <vt:lpstr>Document</vt:lpstr>
      <vt:lpstr>PowerPoint Presentation</vt:lpstr>
      <vt:lpstr>MORFOLOGI TiO2</vt:lpstr>
      <vt:lpstr>Bentuk TiO2 : Serbuk, Film  </vt:lpstr>
      <vt:lpstr>Nanotube </vt:lpstr>
      <vt:lpstr>PowerPoint Presentation</vt:lpstr>
      <vt:lpstr>Tujuan </vt:lpstr>
      <vt:lpstr>Anodisasi </vt:lpstr>
      <vt:lpstr>PowerPoint Presentation</vt:lpstr>
      <vt:lpstr>PowerPoint Presentation</vt:lpstr>
      <vt:lpstr>PowerPoint Presentation</vt:lpstr>
      <vt:lpstr>PowerPoint Presentation</vt:lpstr>
      <vt:lpstr>PowerPoint Presentation</vt:lpstr>
      <vt:lpstr>PowerPoint Presentation</vt:lpstr>
      <vt:lpstr>Strategi Peningkatan Efisiensi Aplikasi TiO2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KESIMPULAN</vt:lpstr>
      <vt:lpstr>Paper pendukung </vt:lpstr>
      <vt:lpstr>PowerPoint Presentation</vt:lpstr>
    </vt:vector>
  </TitlesOfParts>
  <Company>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Ratnawati</dc:creator>
  <cp:lastModifiedBy>Ratnawati Ratnawati</cp:lastModifiedBy>
  <cp:revision>1012</cp:revision>
  <dcterms:created xsi:type="dcterms:W3CDTF">2011-09-28T10:15:41Z</dcterms:created>
  <dcterms:modified xsi:type="dcterms:W3CDTF">2024-11-18T05:17:00Z</dcterms:modified>
</cp:coreProperties>
</file>