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8" r:id="rId2"/>
  </p:sldMasterIdLst>
  <p:sldIdLst>
    <p:sldId id="269" r:id="rId3"/>
    <p:sldId id="271" r:id="rId4"/>
    <p:sldId id="272" r:id="rId5"/>
    <p:sldId id="273" r:id="rId6"/>
    <p:sldId id="270" r:id="rId7"/>
    <p:sldId id="268" r:id="rId8"/>
    <p:sldId id="267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8ECF874D-1480-47F7-B1CA-AE7E355BCF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10/27/2023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5531D6E-C9DB-4F74-A6A0-5890BB4D50FE}" type="slidenum">
              <a:rPr lang="en-US" altLang="en-US" smtClean="0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587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DB54C5A1-FDC1-4A7B-9B73-984F189609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10/27/2023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9FDB183-3AD1-4961-82FC-CD3DDB5E2CC1}" type="slidenum">
              <a:rPr lang="en-US" altLang="en-US" smtClean="0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593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504763DC-5599-4430-9114-10DFEAA7E4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10/27/2023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A5E9BEA-2714-41C0-92F2-51CD9C84D643}" type="slidenum">
              <a:rPr lang="en-US" altLang="en-US" smtClean="0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8550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B2404C80-2E87-4EA4-BB26-3B45C1066E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10/27/2023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E42C461-8814-4B88-9DE8-6879D712713A}" type="slidenum">
              <a:rPr lang="en-US" altLang="en-US" smtClean="0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024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C1BF9145-9FCF-4B8D-9097-C3E1EEC519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10/27/2023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F96E385-B45A-40D7-81C7-108405936250}" type="slidenum">
              <a:rPr lang="en-US" altLang="en-US" smtClean="0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5588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0D5581EC-EE93-41C3-94CF-46F2C1DEEA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10/27/2023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9A7F637-9B88-42EF-AD74-F9D79ED92B72}" type="slidenum">
              <a:rPr lang="en-US" altLang="en-US" smtClean="0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3535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A8C627DA-6DD2-4B5C-88E2-23275B433B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10/27/2023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D258020-F963-4E47-850F-3C204480B71C}" type="slidenum">
              <a:rPr lang="en-US" altLang="en-US" smtClean="0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6483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43A394E3-3BFE-4A10-9B25-AEE28E0CAE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10/27/2023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3972A07-B904-4D6C-AC96-BE07EB74FA70}" type="slidenum">
              <a:rPr lang="en-US" altLang="en-US" smtClean="0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329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48B19738-AF48-4ED9-BC04-AE0285A3B9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10/27/2023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2359058-1120-4859-9878-991BF42EAAC0}" type="slidenum">
              <a:rPr lang="en-US" altLang="en-US" smtClean="0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8507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ACFFC0BF-938D-454C-868B-8AA26503D8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10/27/2023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704BAE8-0FD7-4DBA-8E52-10FDF05C397B}" type="slidenum">
              <a:rPr lang="en-US" altLang="en-US" smtClean="0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4187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CB7D76B8-A690-4A3D-A3B5-5E14F47B3D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10/27/2023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4B264DB-3138-401D-92AF-171203D5EA19}" type="slidenum">
              <a:rPr lang="en-US" altLang="en-US" smtClean="0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677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3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69042EFA-87FE-4022-9C6F-4212A905A7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10/27/2023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65EAB01-75EB-41CE-86AA-4B4976F47B07}" type="slidenum">
              <a:rPr lang="en-US" altLang="en-US" smtClean="0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94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13423" y="477672"/>
            <a:ext cx="2074607" cy="923330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TM 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0</a:t>
            </a:r>
            <a:r>
              <a:rPr lang="id-ID" sz="5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9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9433" y="477672"/>
            <a:ext cx="7882719" cy="4822355"/>
          </a:xfrm>
          <a:prstGeom prst="rect">
            <a:avLst/>
          </a:prstGeom>
          <a:noFill/>
        </p:spPr>
        <p:txBody>
          <a:bodyPr wrap="none">
            <a:prstTxWarp prst="textTriangleInverted">
              <a:avLst/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PENGENDALIAN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HAMA DAN PENYAKIT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TANAMAN</a:t>
            </a:r>
          </a:p>
        </p:txBody>
      </p:sp>
      <p:sp>
        <p:nvSpPr>
          <p:cNvPr id="4" name="Rectangle 3"/>
          <p:cNvSpPr/>
          <p:nvPr/>
        </p:nvSpPr>
        <p:spPr>
          <a:xfrm>
            <a:off x="6936237" y="5511421"/>
            <a:ext cx="369101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Dr.Ir</a:t>
            </a:r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. </a:t>
            </a:r>
            <a:r>
              <a:rPr lang="en-US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Djuhari</a:t>
            </a:r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, </a:t>
            </a:r>
            <a:r>
              <a:rPr lang="en-US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M.Si</a:t>
            </a:r>
            <a:endParaRPr lang="en-US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955" y="2347416"/>
            <a:ext cx="4453119" cy="29526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55" y="4342805"/>
            <a:ext cx="3320458" cy="22096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2557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1149" y="144071"/>
            <a:ext cx="3332204" cy="23998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48177" y="2400782"/>
            <a:ext cx="427873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Kulkas</a:t>
            </a:r>
            <a:r>
              <a:rPr lang="en-US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Freezer, dan </a:t>
            </a:r>
          </a:p>
          <a:p>
            <a:pPr algn="ctr"/>
            <a:r>
              <a:rPr lang="en-US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Cold Storage</a:t>
            </a:r>
            <a:endParaRPr lang="en-U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8177" y="3748937"/>
            <a:ext cx="4660687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Ketiga</a:t>
            </a:r>
            <a:r>
              <a:rPr lang="en-US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alat</a:t>
            </a:r>
            <a:r>
              <a:rPr lang="en-US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di </a:t>
            </a:r>
            <a:r>
              <a:rPr lang="en-US" sz="28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atas</a:t>
            </a:r>
            <a:r>
              <a:rPr lang="en-US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berfungsi</a:t>
            </a:r>
            <a:r>
              <a:rPr lang="en-US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untuk</a:t>
            </a:r>
            <a:r>
              <a:rPr lang="en-US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memcegah</a:t>
            </a:r>
            <a:r>
              <a:rPr lang="en-US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agar </a:t>
            </a:r>
            <a:r>
              <a:rPr lang="en-US" sz="28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bahan</a:t>
            </a:r>
            <a:r>
              <a:rPr lang="en-US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yang </a:t>
            </a:r>
            <a:r>
              <a:rPr lang="en-US" sz="28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disimpan</a:t>
            </a:r>
            <a:r>
              <a:rPr lang="en-US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tidak</a:t>
            </a:r>
            <a:r>
              <a:rPr lang="en-US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terkontaminasi</a:t>
            </a:r>
            <a:r>
              <a:rPr lang="en-US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patogen</a:t>
            </a:r>
            <a:endParaRPr lang="en-US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03708" y="3531316"/>
            <a:ext cx="6400532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200" b="1" cap="none" spc="0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Pemanasan</a:t>
            </a:r>
            <a:r>
              <a:rPr lang="en-US" sz="32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/</a:t>
            </a:r>
            <a:r>
              <a:rPr lang="en-US" sz="3200" b="1" cap="none" spc="0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perebusan</a:t>
            </a:r>
            <a:r>
              <a:rPr lang="en-US" sz="32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sering</a:t>
            </a:r>
            <a:r>
              <a:rPr lang="en-US" sz="32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dilakukan</a:t>
            </a:r>
            <a:r>
              <a:rPr lang="en-US" sz="32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untuk</a:t>
            </a:r>
            <a:r>
              <a:rPr lang="en-US" sz="32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sterilisasi</a:t>
            </a:r>
            <a:r>
              <a:rPr lang="en-U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OPT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0939" y="660316"/>
            <a:ext cx="5562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Physical Control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205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661" y="482188"/>
            <a:ext cx="6159012" cy="48134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3360" y="1100282"/>
            <a:ext cx="3760514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Radiasi</a:t>
            </a:r>
            <a:r>
              <a:rPr lang="en-US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/</a:t>
            </a:r>
            <a:r>
              <a:rPr lang="en-US" sz="28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penyinaran</a:t>
            </a:r>
            <a:r>
              <a:rPr lang="en-US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dg </a:t>
            </a:r>
            <a:r>
              <a:rPr lang="en-US" sz="28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sinar</a:t>
            </a:r>
            <a:r>
              <a:rPr lang="en-US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Gamma </a:t>
            </a:r>
            <a:r>
              <a:rPr lang="en-US" sz="28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pada</a:t>
            </a:r>
            <a:r>
              <a:rPr lang="en-US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testis </a:t>
            </a:r>
            <a:r>
              <a:rPr lang="en-US" sz="28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Lalat</a:t>
            </a:r>
            <a:r>
              <a:rPr lang="en-US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</a:t>
            </a:r>
            <a:r>
              <a:rPr lang="en-US" sz="28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buah</a:t>
            </a:r>
            <a:r>
              <a:rPr lang="en-US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</a:t>
            </a:r>
            <a:r>
              <a:rPr lang="en-US" sz="28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sehingga</a:t>
            </a:r>
            <a:r>
              <a:rPr lang="en-US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sperma</a:t>
            </a:r>
            <a:r>
              <a:rPr lang="en-US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yang </a:t>
            </a:r>
            <a:r>
              <a:rPr lang="en-US" sz="28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dihasilkan</a:t>
            </a:r>
            <a:r>
              <a:rPr lang="en-US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tdk</a:t>
            </a:r>
            <a:r>
              <a:rPr lang="en-US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dapat</a:t>
            </a:r>
            <a:r>
              <a:rPr lang="en-US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melakukan</a:t>
            </a:r>
            <a:r>
              <a:rPr lang="en-US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pembuahan</a:t>
            </a:r>
            <a:r>
              <a:rPr lang="en-US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  </a:t>
            </a:r>
            <a:r>
              <a:rPr lang="en-US" sz="28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Jantan</a:t>
            </a:r>
            <a:r>
              <a:rPr lang="en-US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mandul</a:t>
            </a:r>
            <a:r>
              <a:rPr lang="en-US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+ </a:t>
            </a:r>
            <a:r>
              <a:rPr lang="en-US" sz="28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Betina</a:t>
            </a:r>
            <a:r>
              <a:rPr lang="en-US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normal ---- </a:t>
            </a:r>
            <a:r>
              <a:rPr lang="en-US" sz="28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Telur</a:t>
            </a:r>
            <a:r>
              <a:rPr lang="en-US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tanpa</a:t>
            </a:r>
            <a:r>
              <a:rPr lang="en-US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embrio</a:t>
            </a:r>
            <a:endParaRPr lang="en-US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143500" y="5457825"/>
            <a:ext cx="6343650" cy="108585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Lalat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masih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dapat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melakukan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aktivitas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kawin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menghasilkan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telur</a:t>
            </a:r>
            <a:r>
              <a:rPr lang="en-US" b="1" dirty="0" smtClean="0">
                <a:solidFill>
                  <a:schemeClr val="tx1"/>
                </a:solidFill>
              </a:rPr>
              <a:t>---</a:t>
            </a:r>
            <a:r>
              <a:rPr lang="en-US" b="1" dirty="0" err="1" smtClean="0">
                <a:solidFill>
                  <a:schemeClr val="tx1"/>
                </a:solidFill>
              </a:rPr>
              <a:t>tetapi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telurnya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tidak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dapat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menetas</a:t>
            </a:r>
            <a:r>
              <a:rPr lang="en-US" b="1" dirty="0" smtClean="0">
                <a:solidFill>
                  <a:schemeClr val="tx1"/>
                </a:solidFill>
              </a:rPr>
              <a:t> (</a:t>
            </a:r>
            <a:r>
              <a:rPr lang="en-US" b="1" dirty="0" err="1" smtClean="0">
                <a:solidFill>
                  <a:schemeClr val="tx1"/>
                </a:solidFill>
              </a:rPr>
              <a:t>tidak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jadi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ulat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1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64865" y="296188"/>
            <a:ext cx="48966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rush Script MT" panose="03060802040406070304" pitchFamily="66" charset="0"/>
              </a:rPr>
              <a:t>Teknik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rush Script MT" panose="03060802040406070304" pitchFamily="66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rush Script MT" panose="03060802040406070304" pitchFamily="66" charset="0"/>
              </a:rPr>
              <a:t>Pengendalian</a:t>
            </a:r>
            <a:endParaRPr lang="en-US" sz="5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rush Script MT" panose="03060802040406070304" pitchFamily="66" charset="0"/>
            </a:endParaRPr>
          </a:p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rush Script MT" panose="03060802040406070304" pitchFamily="66" charset="0"/>
              </a:rPr>
              <a:t>Secara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rush Script MT" panose="03060802040406070304" pitchFamily="66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rush Script MT" panose="03060802040406070304" pitchFamily="66" charset="0"/>
              </a:rPr>
              <a:t>Mekanik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386" y="2050515"/>
            <a:ext cx="2938640" cy="18415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2169" y="1966401"/>
            <a:ext cx="2686865" cy="2009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9386" y="4153266"/>
            <a:ext cx="1847850" cy="2466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2973" y="4576007"/>
            <a:ext cx="3368553" cy="21407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197236" y="3799323"/>
            <a:ext cx="40405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Orang-</a:t>
            </a:r>
            <a:r>
              <a:rPr lang="en-US" sz="2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orangan</a:t>
            </a:r>
            <a:r>
              <a:rPr lang="en-US" sz="2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sawah</a:t>
            </a:r>
            <a:r>
              <a:rPr lang="en-US" sz="2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dan </a:t>
            </a:r>
            <a:r>
              <a:rPr lang="en-US" sz="2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bunyi-bunyian</a:t>
            </a:r>
            <a:endParaRPr lang="en-US" sz="2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865" y="152400"/>
            <a:ext cx="4286450" cy="32985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621" y="3976176"/>
            <a:ext cx="4731761" cy="255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2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9231" y="138440"/>
            <a:ext cx="3362325" cy="44888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632" y="3583444"/>
            <a:ext cx="4152533" cy="31103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9134" y="316359"/>
            <a:ext cx="87719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Perangkap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Cahaya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, </a:t>
            </a:r>
            <a:r>
              <a:rPr lang="en-US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Tikus</a:t>
            </a:r>
            <a:endParaRPr lang="en-US" sz="5400" b="1" cap="none" spc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Dan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Perekat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588" y="2382878"/>
            <a:ext cx="4539523" cy="254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0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15" y="1876791"/>
            <a:ext cx="3451347" cy="34513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2966" y="2203939"/>
            <a:ext cx="3158824" cy="26798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3049" y="1584013"/>
            <a:ext cx="3693136" cy="47992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5815" y="168442"/>
            <a:ext cx="1084199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Mesin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Pengolah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Tanah </a:t>
            </a:r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mengendalikan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OPT di </a:t>
            </a:r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dalam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permukaan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tanah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133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3385" y="762000"/>
            <a:ext cx="10515600" cy="561535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Matursuwuuuun</a:t>
            </a:r>
            <a:endParaRPr lang="en-US" sz="5400" b="1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Terima</a:t>
            </a:r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kasiiiih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867"/>
            <a:ext cx="3411415" cy="339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2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857250"/>
            <a:ext cx="6831012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Related image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983" y="341195"/>
            <a:ext cx="4959104" cy="619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47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5467" y="304800"/>
            <a:ext cx="11288185" cy="1470025"/>
          </a:xfrm>
          <a:prstGeom prst="rect">
            <a:avLst/>
          </a:prstGeom>
          <a:solidFill>
            <a:schemeClr val="bg1"/>
          </a:solidFill>
        </p:spPr>
        <p:txBody>
          <a:bodyPr rtlCol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4400" b="1" dirty="0" smtClean="0"/>
              <a:t>Beda Antara </a:t>
            </a:r>
            <a:br>
              <a:rPr lang="en-US" sz="4400" b="1" dirty="0" smtClean="0"/>
            </a:br>
            <a:r>
              <a:rPr lang="en-US" sz="4400" b="1" dirty="0" err="1" smtClean="0"/>
              <a:t>Pemberantasan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dan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Pengendalian</a:t>
            </a:r>
            <a:endParaRPr lang="en-US" sz="4400" b="1" dirty="0" smtClean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504967" y="1981200"/>
            <a:ext cx="11177517" cy="4515134"/>
          </a:xfrm>
          <a:prstGeom prst="rect">
            <a:avLst/>
          </a:prstGeom>
          <a:solidFill>
            <a:srgbClr val="FFFF00"/>
          </a:solidFill>
        </p:spPr>
        <p:txBody>
          <a:bodyPr rtlCol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736600" indent="-736600" algn="ctr">
              <a:spcAft>
                <a:spcPts val="0"/>
              </a:spcAft>
              <a:defRPr/>
            </a:pPr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</a:rPr>
              <a:t>Pemberantasan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 : Usaha </a:t>
            </a:r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</a:rPr>
              <a:t>menekan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</a:rPr>
              <a:t>perkembangan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</a:rPr>
              <a:t>populasi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</a:rPr>
              <a:t>hingga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</a:rPr>
              <a:t>punah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</a:rPr>
              <a:t>habis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</a:rPr>
              <a:t>tanpa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</a:rPr>
              <a:t>sisa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736600" indent="-736600" algn="ctr">
              <a:spcAft>
                <a:spcPts val="0"/>
              </a:spcAft>
              <a:defRPr/>
            </a:pPr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</a:rPr>
              <a:t>Pengendalian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 : Usaha </a:t>
            </a:r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</a:rPr>
              <a:t>menekan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</a:rPr>
              <a:t>perkembangan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</a:rPr>
              <a:t>populasi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</a:rPr>
              <a:t>sampai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</a:rPr>
              <a:t>pada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</a:rPr>
              <a:t>batas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</a:rPr>
              <a:t>tidak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</a:rPr>
              <a:t>merugIkan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</a:rPr>
              <a:t>secara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</a:rPr>
              <a:t>ekonomis</a:t>
            </a:r>
            <a:endParaRPr lang="en-US" sz="44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155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11293522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en-US" sz="6000" b="1" dirty="0" smtClean="0"/>
              <a:t>PRINSIP PENGENDALIAN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0251" y="1600200"/>
            <a:ext cx="11737073" cy="4343400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600" b="1" dirty="0" err="1" smtClean="0"/>
              <a:t>Upaya</a:t>
            </a:r>
            <a:r>
              <a:rPr lang="en-US" altLang="en-US" sz="3600" b="1" dirty="0" smtClean="0"/>
              <a:t> </a:t>
            </a:r>
            <a:r>
              <a:rPr lang="en-US" altLang="en-US" sz="3600" b="1" dirty="0" err="1" smtClean="0"/>
              <a:t>pengendalian</a:t>
            </a:r>
            <a:r>
              <a:rPr lang="en-US" altLang="en-US" sz="3600" b="1" dirty="0" smtClean="0"/>
              <a:t> Hama </a:t>
            </a:r>
            <a:r>
              <a:rPr lang="en-US" altLang="en-US" sz="3600" b="1" dirty="0" err="1" smtClean="0"/>
              <a:t>dan</a:t>
            </a:r>
            <a:r>
              <a:rPr lang="en-US" altLang="en-US" sz="3600" b="1" dirty="0" smtClean="0"/>
              <a:t>/</a:t>
            </a:r>
            <a:r>
              <a:rPr lang="en-US" altLang="en-US" sz="3600" b="1" dirty="0" err="1" smtClean="0"/>
              <a:t>atau</a:t>
            </a:r>
            <a:r>
              <a:rPr lang="en-US" altLang="en-US" sz="3600" b="1" dirty="0" smtClean="0"/>
              <a:t> </a:t>
            </a:r>
            <a:r>
              <a:rPr lang="en-US" altLang="en-US" sz="3600" b="1" dirty="0" err="1" smtClean="0"/>
              <a:t>Penyakit</a:t>
            </a:r>
            <a:r>
              <a:rPr lang="en-US" altLang="en-US" sz="3600" b="1" dirty="0" smtClean="0"/>
              <a:t> </a:t>
            </a:r>
            <a:r>
              <a:rPr lang="en-US" altLang="en-US" sz="3600" b="1" dirty="0" err="1" smtClean="0"/>
              <a:t>Tanaman</a:t>
            </a:r>
            <a:r>
              <a:rPr lang="en-US" altLang="en-US" sz="3600" b="1" dirty="0" smtClean="0"/>
              <a:t> </a:t>
            </a:r>
            <a:r>
              <a:rPr lang="en-US" altLang="en-US" sz="3600" b="1" dirty="0" err="1" smtClean="0"/>
              <a:t>harus</a:t>
            </a:r>
            <a:r>
              <a:rPr lang="en-US" altLang="en-US" sz="3600" b="1" dirty="0" smtClean="0"/>
              <a:t> </a:t>
            </a:r>
            <a:r>
              <a:rPr lang="en-US" altLang="en-US" sz="3600" b="1" dirty="0" err="1" smtClean="0"/>
              <a:t>memperhatikan</a:t>
            </a:r>
            <a:r>
              <a:rPr lang="en-US" altLang="en-US" sz="3600" b="1" dirty="0" smtClean="0"/>
              <a:t> </a:t>
            </a:r>
            <a:r>
              <a:rPr lang="en-US" altLang="en-US" sz="3600" b="1" dirty="0" err="1" smtClean="0"/>
              <a:t>aspek</a:t>
            </a:r>
            <a:r>
              <a:rPr lang="en-US" altLang="en-US" sz="3600" b="1" dirty="0" smtClean="0"/>
              <a:t> : </a:t>
            </a:r>
            <a:endParaRPr lang="id-ID" altLang="en-US" sz="3600" b="1" dirty="0" smtClean="0"/>
          </a:p>
          <a:p>
            <a:pPr marL="514350" indent="-514350">
              <a:buFont typeface="+mj-lt"/>
              <a:buAutoNum type="alphaLcPeriod"/>
            </a:pPr>
            <a:r>
              <a:rPr lang="en-US" altLang="en-US" sz="3600" b="1" dirty="0" err="1" smtClean="0"/>
              <a:t>ekonomis</a:t>
            </a:r>
            <a:r>
              <a:rPr lang="en-US" altLang="en-US" sz="3600" b="1" dirty="0" smtClean="0"/>
              <a:t> (</a:t>
            </a:r>
            <a:r>
              <a:rPr lang="en-US" altLang="en-US" sz="3600" b="1" dirty="0" err="1" smtClean="0"/>
              <a:t>Meminimalisir</a:t>
            </a:r>
            <a:r>
              <a:rPr lang="en-US" altLang="en-US" sz="3600" b="1" dirty="0" smtClean="0"/>
              <a:t> </a:t>
            </a:r>
            <a:r>
              <a:rPr lang="en-US" altLang="en-US" sz="3600" b="1" dirty="0" err="1" smtClean="0"/>
              <a:t>kerugian</a:t>
            </a:r>
            <a:r>
              <a:rPr lang="en-US" altLang="en-US" sz="3600" b="1" dirty="0" smtClean="0"/>
              <a:t>), </a:t>
            </a:r>
            <a:endParaRPr lang="id-ID" altLang="en-US" sz="3600" b="1" dirty="0" smtClean="0"/>
          </a:p>
          <a:p>
            <a:pPr marL="514350" indent="-514350">
              <a:buFont typeface="+mj-lt"/>
              <a:buAutoNum type="alphaLcPeriod"/>
            </a:pPr>
            <a:r>
              <a:rPr lang="id-ID" altLang="en-US" sz="3600" b="1" dirty="0" smtClean="0"/>
              <a:t>E</a:t>
            </a:r>
            <a:r>
              <a:rPr lang="en-US" altLang="en-US" sz="3200" b="1" dirty="0" err="1" smtClean="0"/>
              <a:t>kologis</a:t>
            </a:r>
            <a:r>
              <a:rPr lang="en-US" altLang="en-US" sz="3200" b="1" dirty="0" smtClean="0"/>
              <a:t> (</a:t>
            </a:r>
            <a:r>
              <a:rPr lang="en-US" altLang="en-US" sz="3200" b="1" dirty="0" err="1" smtClean="0"/>
              <a:t>aman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bagi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manusia</a:t>
            </a:r>
            <a:r>
              <a:rPr lang="en-US" altLang="en-US" sz="3200" b="1" dirty="0" smtClean="0"/>
              <a:t>, </a:t>
            </a:r>
            <a:r>
              <a:rPr lang="en-US" altLang="en-US" sz="3200" b="1" dirty="0" err="1" smtClean="0"/>
              <a:t>ternak</a:t>
            </a:r>
            <a:r>
              <a:rPr lang="en-US" altLang="en-US" sz="3200" b="1" dirty="0" smtClean="0"/>
              <a:t>, </a:t>
            </a:r>
            <a:r>
              <a:rPr lang="en-US" altLang="en-US" sz="3200" b="1" dirty="0" err="1" smtClean="0"/>
              <a:t>dan</a:t>
            </a:r>
            <a:r>
              <a:rPr lang="id-ID" altLang="en-US" sz="3200" b="1" dirty="0" smtClean="0"/>
              <a:t>  L</a:t>
            </a:r>
            <a:r>
              <a:rPr lang="en-US" altLang="en-US" sz="3200" b="1" dirty="0" err="1" smtClean="0"/>
              <a:t>ingkungan</a:t>
            </a:r>
            <a:r>
              <a:rPr lang="en-US" altLang="en-US" sz="3200" b="1" dirty="0" smtClean="0"/>
              <a:t>), </a:t>
            </a:r>
            <a:endParaRPr lang="id-ID" altLang="en-US" sz="3200" b="1" dirty="0" smtClean="0"/>
          </a:p>
          <a:p>
            <a:pPr marL="457200" indent="-457200">
              <a:buFont typeface="+mj-lt"/>
              <a:buAutoNum type="alphaLcPeriod"/>
            </a:pPr>
            <a:r>
              <a:rPr lang="en-US" altLang="en-US" sz="3200" b="1" dirty="0" err="1" smtClean="0"/>
              <a:t>sosiologis</a:t>
            </a:r>
            <a:r>
              <a:rPr lang="en-US" altLang="en-US" sz="3200" b="1" dirty="0" smtClean="0"/>
              <a:t> (</a:t>
            </a:r>
            <a:r>
              <a:rPr lang="en-US" altLang="en-US" sz="3200" b="1" dirty="0" err="1" smtClean="0"/>
              <a:t>mudah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dilakukan</a:t>
            </a:r>
            <a:r>
              <a:rPr lang="en-US" altLang="en-US" sz="3200" b="1" dirty="0" smtClean="0"/>
              <a:t>, </a:t>
            </a:r>
            <a:r>
              <a:rPr lang="en-US" altLang="en-US" sz="3200" b="1" dirty="0" err="1" smtClean="0"/>
              <a:t>serta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aseptabel</a:t>
            </a:r>
            <a:r>
              <a:rPr lang="en-US" altLang="en-US" sz="3200" b="1" dirty="0" smtClean="0"/>
              <a:t>) </a:t>
            </a:r>
            <a:r>
              <a:rPr lang="en-US" altLang="en-US" sz="40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5952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7"/>
            <a:ext cx="11307170" cy="17179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rtlCol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5400" b="1" dirty="0" smtClean="0">
                <a:solidFill>
                  <a:srgbClr val="0070C0"/>
                </a:solidFill>
              </a:rPr>
              <a:t>MACAM-MACAM </a:t>
            </a:r>
            <a:endParaRPr lang="id-ID" sz="5400" b="1" dirty="0" smtClean="0">
              <a:solidFill>
                <a:srgbClr val="0070C0"/>
              </a:solidFill>
            </a:endParaRPr>
          </a:p>
          <a:p>
            <a:pPr algn="ctr">
              <a:defRPr/>
            </a:pPr>
            <a:r>
              <a:rPr lang="en-US" sz="5400" b="1" dirty="0" smtClean="0">
                <a:solidFill>
                  <a:srgbClr val="0070C0"/>
                </a:solidFill>
              </a:rPr>
              <a:t>TEKNIK PENGENDALIAN </a:t>
            </a:r>
            <a:r>
              <a:rPr lang="id-ID" sz="5400" b="1" dirty="0" smtClean="0">
                <a:solidFill>
                  <a:srgbClr val="0070C0"/>
                </a:solidFill>
              </a:rPr>
              <a:t>O</a:t>
            </a:r>
            <a:r>
              <a:rPr lang="en-US" sz="5400" b="1" dirty="0" smtClean="0">
                <a:solidFill>
                  <a:srgbClr val="0070C0"/>
                </a:solidFill>
              </a:rPr>
              <a:t>PT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2442950"/>
            <a:ext cx="11307170" cy="4053384"/>
          </a:xfrm>
          <a:prstGeom prst="rect">
            <a:avLst/>
          </a:prstGeom>
          <a:solidFill>
            <a:srgbClr val="002060"/>
          </a:solidFill>
        </p:spPr>
        <p:txBody>
          <a:bodyPr rtlCol="0"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900" dirty="0" err="1" smtClean="0">
                <a:solidFill>
                  <a:schemeClr val="tx1"/>
                </a:solidFill>
              </a:rPr>
              <a:t>Pengendalian</a:t>
            </a:r>
            <a:r>
              <a:rPr lang="en-US" sz="3900" dirty="0" smtClean="0">
                <a:solidFill>
                  <a:schemeClr val="tx1"/>
                </a:solidFill>
              </a:rPr>
              <a:t> </a:t>
            </a:r>
            <a:r>
              <a:rPr lang="en-US" sz="3900" dirty="0" err="1" smtClean="0">
                <a:solidFill>
                  <a:schemeClr val="tx1"/>
                </a:solidFill>
              </a:rPr>
              <a:t>Dengan</a:t>
            </a:r>
            <a:r>
              <a:rPr lang="en-US" sz="3900" dirty="0" smtClean="0">
                <a:solidFill>
                  <a:schemeClr val="tx1"/>
                </a:solidFill>
              </a:rPr>
              <a:t> </a:t>
            </a:r>
            <a:r>
              <a:rPr lang="en-US" sz="3900" dirty="0" err="1" smtClean="0">
                <a:solidFill>
                  <a:schemeClr val="tx1"/>
                </a:solidFill>
              </a:rPr>
              <a:t>Peraturan</a:t>
            </a:r>
            <a:endParaRPr lang="en-US" sz="3900" dirty="0" smtClean="0">
              <a:solidFill>
                <a:schemeClr val="tx1"/>
              </a:solidFill>
            </a:endParaRPr>
          </a:p>
          <a:p>
            <a:pPr marL="1023938" lvl="2" indent="-223838">
              <a:spcAft>
                <a:spcPts val="0"/>
              </a:spcAft>
              <a:defRPr/>
            </a:pPr>
            <a:r>
              <a:rPr lang="en-US" sz="3000" dirty="0" err="1" smtClean="0">
                <a:solidFill>
                  <a:schemeClr val="tx1"/>
                </a:solidFill>
              </a:rPr>
              <a:t>Peraturan</a:t>
            </a:r>
            <a:r>
              <a:rPr lang="en-US" sz="3000" dirty="0" smtClean="0">
                <a:solidFill>
                  <a:schemeClr val="tx1"/>
                </a:solidFill>
              </a:rPr>
              <a:t> UU </a:t>
            </a:r>
            <a:r>
              <a:rPr lang="en-US" sz="3000" dirty="0" err="1" smtClean="0">
                <a:solidFill>
                  <a:schemeClr val="tx1"/>
                </a:solidFill>
              </a:rPr>
              <a:t>Karantina</a:t>
            </a:r>
            <a:r>
              <a:rPr lang="en-US" sz="3000" dirty="0" smtClean="0">
                <a:solidFill>
                  <a:schemeClr val="tx1"/>
                </a:solidFill>
              </a:rPr>
              <a:t>  : </a:t>
            </a:r>
            <a:r>
              <a:rPr lang="en-US" sz="3000" dirty="0" err="1" smtClean="0">
                <a:solidFill>
                  <a:schemeClr val="tx1"/>
                </a:solidFill>
              </a:rPr>
              <a:t>setiap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tumbuhan</a:t>
            </a:r>
            <a:r>
              <a:rPr lang="en-US" sz="3000" dirty="0" smtClean="0">
                <a:solidFill>
                  <a:schemeClr val="tx1"/>
                </a:solidFill>
              </a:rPr>
              <a:t> yang </a:t>
            </a:r>
            <a:r>
              <a:rPr lang="en-US" sz="3000" dirty="0" err="1" smtClean="0">
                <a:solidFill>
                  <a:schemeClr val="tx1"/>
                </a:solidFill>
              </a:rPr>
              <a:t>keluar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atau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masuk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ke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suatu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daerah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harus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melalui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lembaga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pengawasan</a:t>
            </a:r>
            <a:r>
              <a:rPr lang="en-US" sz="3000" dirty="0" smtClean="0">
                <a:solidFill>
                  <a:schemeClr val="tx1"/>
                </a:solidFill>
              </a:rPr>
              <a:t> (</a:t>
            </a:r>
            <a:r>
              <a:rPr lang="en-US" sz="3000" dirty="0" err="1" smtClean="0">
                <a:solidFill>
                  <a:schemeClr val="tx1"/>
                </a:solidFill>
              </a:rPr>
              <a:t>Karantina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Tumbuhan</a:t>
            </a:r>
            <a:r>
              <a:rPr lang="en-US" sz="3000" dirty="0" smtClean="0">
                <a:solidFill>
                  <a:schemeClr val="tx1"/>
                </a:solidFill>
              </a:rPr>
              <a:t>)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900" dirty="0" err="1" smtClean="0">
                <a:solidFill>
                  <a:schemeClr val="tx1"/>
                </a:solidFill>
              </a:rPr>
              <a:t>Pengendalian</a:t>
            </a:r>
            <a:r>
              <a:rPr lang="en-US" sz="3900" dirty="0" smtClean="0">
                <a:solidFill>
                  <a:schemeClr val="tx1"/>
                </a:solidFill>
              </a:rPr>
              <a:t> </a:t>
            </a:r>
            <a:r>
              <a:rPr lang="en-US" sz="3900" dirty="0" err="1" smtClean="0">
                <a:solidFill>
                  <a:schemeClr val="tx1"/>
                </a:solidFill>
              </a:rPr>
              <a:t>Secara</a:t>
            </a:r>
            <a:r>
              <a:rPr lang="en-US" sz="3900" dirty="0" smtClean="0">
                <a:solidFill>
                  <a:schemeClr val="tx1"/>
                </a:solidFill>
              </a:rPr>
              <a:t> </a:t>
            </a:r>
            <a:r>
              <a:rPr lang="en-US" sz="3900" dirty="0" err="1" smtClean="0">
                <a:solidFill>
                  <a:schemeClr val="tx1"/>
                </a:solidFill>
              </a:rPr>
              <a:t>Fisik</a:t>
            </a:r>
            <a:endParaRPr lang="en-US" sz="3900" dirty="0" smtClean="0">
              <a:solidFill>
                <a:schemeClr val="tx1"/>
              </a:solidFill>
            </a:endParaRPr>
          </a:p>
          <a:p>
            <a:pPr marL="1023938" lvl="2" indent="-223838">
              <a:spcAft>
                <a:spcPts val="0"/>
              </a:spcAft>
              <a:defRPr/>
            </a:pPr>
            <a:r>
              <a:rPr lang="en-US" sz="3000" dirty="0" err="1" smtClean="0">
                <a:solidFill>
                  <a:schemeClr val="tx1"/>
                </a:solidFill>
              </a:rPr>
              <a:t>Suhu</a:t>
            </a:r>
            <a:r>
              <a:rPr lang="en-US" sz="3000" dirty="0" smtClean="0">
                <a:solidFill>
                  <a:schemeClr val="tx1"/>
                </a:solidFill>
              </a:rPr>
              <a:t>, </a:t>
            </a:r>
            <a:r>
              <a:rPr lang="en-US" sz="3000" dirty="0" err="1" smtClean="0">
                <a:solidFill>
                  <a:schemeClr val="tx1"/>
                </a:solidFill>
              </a:rPr>
              <a:t>Kelembaban</a:t>
            </a:r>
            <a:r>
              <a:rPr lang="en-US" sz="3000" dirty="0" smtClean="0">
                <a:solidFill>
                  <a:schemeClr val="tx1"/>
                </a:solidFill>
              </a:rPr>
              <a:t>, </a:t>
            </a:r>
            <a:r>
              <a:rPr lang="en-US" sz="3000" dirty="0" err="1" smtClean="0">
                <a:solidFill>
                  <a:schemeClr val="tx1"/>
                </a:solidFill>
              </a:rPr>
              <a:t>Cahaya</a:t>
            </a:r>
            <a:r>
              <a:rPr lang="en-US" sz="3000" dirty="0" smtClean="0">
                <a:solidFill>
                  <a:schemeClr val="tx1"/>
                </a:solidFill>
              </a:rPr>
              <a:t>,  </a:t>
            </a:r>
            <a:r>
              <a:rPr lang="en-US" sz="3000" dirty="0" err="1" smtClean="0">
                <a:solidFill>
                  <a:schemeClr val="tx1"/>
                </a:solidFill>
              </a:rPr>
              <a:t>Jaring</a:t>
            </a:r>
            <a:r>
              <a:rPr lang="en-US" sz="3000" dirty="0" smtClean="0">
                <a:solidFill>
                  <a:schemeClr val="tx1"/>
                </a:solidFill>
              </a:rPr>
              <a:t>, </a:t>
            </a:r>
            <a:r>
              <a:rPr lang="en-US" sz="3000" dirty="0" err="1" smtClean="0">
                <a:solidFill>
                  <a:schemeClr val="tx1"/>
                </a:solidFill>
              </a:rPr>
              <a:t>Warna</a:t>
            </a:r>
            <a:r>
              <a:rPr lang="en-US" sz="3000" dirty="0" smtClean="0">
                <a:solidFill>
                  <a:schemeClr val="tx1"/>
                </a:solidFill>
              </a:rPr>
              <a:t>, </a:t>
            </a:r>
            <a:r>
              <a:rPr lang="en-US" sz="3000" dirty="0" err="1" smtClean="0">
                <a:solidFill>
                  <a:schemeClr val="tx1"/>
                </a:solidFill>
              </a:rPr>
              <a:t>Api</a:t>
            </a:r>
            <a:r>
              <a:rPr lang="en-US" sz="3000" dirty="0" smtClean="0">
                <a:solidFill>
                  <a:schemeClr val="tx1"/>
                </a:solidFill>
              </a:rPr>
              <a:t>, </a:t>
            </a:r>
            <a:r>
              <a:rPr lang="en-US" sz="3000" dirty="0" err="1" smtClean="0">
                <a:solidFill>
                  <a:schemeClr val="tx1"/>
                </a:solidFill>
              </a:rPr>
              <a:t>dan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faktor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fisik</a:t>
            </a:r>
            <a:r>
              <a:rPr lang="en-US" sz="3000" dirty="0" smtClean="0">
                <a:solidFill>
                  <a:schemeClr val="tx1"/>
                </a:solidFill>
              </a:rPr>
              <a:t>  yang lain </a:t>
            </a:r>
            <a:r>
              <a:rPr lang="en-US" sz="3000" dirty="0" err="1" smtClean="0">
                <a:solidFill>
                  <a:schemeClr val="tx1"/>
                </a:solidFill>
              </a:rPr>
              <a:t>dapat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digunakan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sebagai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sarana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pengendalian</a:t>
            </a:r>
            <a:endParaRPr lang="en-US" sz="3000" dirty="0" smtClean="0">
              <a:solidFill>
                <a:schemeClr val="tx1"/>
              </a:solidFill>
            </a:endParaRPr>
          </a:p>
          <a:p>
            <a:pPr marL="514350" indent="-514350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900" dirty="0" err="1" smtClean="0">
                <a:solidFill>
                  <a:schemeClr val="tx1"/>
                </a:solidFill>
              </a:rPr>
              <a:t>Pengendalian</a:t>
            </a:r>
            <a:r>
              <a:rPr lang="en-US" sz="3900" dirty="0" smtClean="0">
                <a:solidFill>
                  <a:schemeClr val="tx1"/>
                </a:solidFill>
              </a:rPr>
              <a:t> </a:t>
            </a:r>
            <a:r>
              <a:rPr lang="en-US" sz="3900" dirty="0" err="1" smtClean="0">
                <a:solidFill>
                  <a:schemeClr val="tx1"/>
                </a:solidFill>
              </a:rPr>
              <a:t>Secara</a:t>
            </a:r>
            <a:r>
              <a:rPr lang="en-US" sz="3900" dirty="0" smtClean="0">
                <a:solidFill>
                  <a:schemeClr val="tx1"/>
                </a:solidFill>
              </a:rPr>
              <a:t> </a:t>
            </a:r>
            <a:r>
              <a:rPr lang="en-US" sz="3900" dirty="0" err="1" smtClean="0">
                <a:solidFill>
                  <a:schemeClr val="tx1"/>
                </a:solidFill>
              </a:rPr>
              <a:t>Mekanik</a:t>
            </a:r>
            <a:endParaRPr lang="en-US" sz="3900" dirty="0" smtClean="0">
              <a:solidFill>
                <a:schemeClr val="tx1"/>
              </a:solidFill>
            </a:endParaRPr>
          </a:p>
          <a:p>
            <a:pPr marL="1023938" lvl="2" indent="-223838">
              <a:spcAft>
                <a:spcPts val="0"/>
              </a:spcAft>
              <a:defRPr/>
            </a:pPr>
            <a:r>
              <a:rPr lang="en-US" sz="3000" dirty="0" err="1" smtClean="0">
                <a:solidFill>
                  <a:schemeClr val="tx1"/>
                </a:solidFill>
              </a:rPr>
              <a:t>Pengambilan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dengan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tangan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langsung</a:t>
            </a:r>
            <a:r>
              <a:rPr lang="en-US" sz="3000" dirty="0" smtClean="0">
                <a:solidFill>
                  <a:schemeClr val="tx1"/>
                </a:solidFill>
              </a:rPr>
              <a:t>, </a:t>
            </a:r>
            <a:r>
              <a:rPr lang="en-US" sz="3000" dirty="0" err="1" smtClean="0">
                <a:solidFill>
                  <a:schemeClr val="tx1"/>
                </a:solidFill>
              </a:rPr>
              <a:t>pemangkasan</a:t>
            </a:r>
            <a:r>
              <a:rPr lang="en-US" sz="3000" dirty="0" smtClean="0">
                <a:solidFill>
                  <a:schemeClr val="tx1"/>
                </a:solidFill>
              </a:rPr>
              <a:t>, </a:t>
            </a:r>
            <a:r>
              <a:rPr lang="en-US" sz="3000" dirty="0" err="1" smtClean="0">
                <a:solidFill>
                  <a:schemeClr val="tx1"/>
                </a:solidFill>
              </a:rPr>
              <a:t>pembajakan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lahan</a:t>
            </a:r>
            <a:r>
              <a:rPr lang="en-US" sz="3000" dirty="0" smtClean="0">
                <a:solidFill>
                  <a:schemeClr val="tx1"/>
                </a:solidFill>
              </a:rPr>
              <a:t>, </a:t>
            </a:r>
            <a:r>
              <a:rPr lang="en-US" sz="3000" dirty="0" err="1" smtClean="0">
                <a:solidFill>
                  <a:schemeClr val="tx1"/>
                </a:solidFill>
              </a:rPr>
              <a:t>dan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alat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perangkap</a:t>
            </a:r>
            <a:endParaRPr lang="en-US" sz="3000" dirty="0" smtClean="0">
              <a:solidFill>
                <a:schemeClr val="tx1"/>
              </a:solidFill>
            </a:endParaRPr>
          </a:p>
          <a:p>
            <a:pPr marL="514350" indent="-514350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172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7"/>
            <a:ext cx="11211636" cy="1485923"/>
          </a:xfrm>
          <a:prstGeom prst="rect">
            <a:avLst/>
          </a:prstGeom>
          <a:solidFill>
            <a:schemeClr val="tx1"/>
          </a:solidFill>
        </p:spPr>
        <p:txBody>
          <a:bodyPr rtlCol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MACAM-MACAM </a:t>
            </a:r>
            <a:endParaRPr lang="id-ID" sz="4000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TEKNIK PENGENDALIAN </a:t>
            </a:r>
            <a:r>
              <a:rPr lang="id-ID" sz="4000" dirty="0" smtClean="0">
                <a:solidFill>
                  <a:schemeClr val="bg1"/>
                </a:solidFill>
              </a:rPr>
              <a:t>O</a:t>
            </a:r>
            <a:r>
              <a:rPr lang="en-US" sz="4000" dirty="0" smtClean="0">
                <a:solidFill>
                  <a:schemeClr val="bg1"/>
                </a:solidFill>
              </a:rPr>
              <a:t>PT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93677" y="2105167"/>
            <a:ext cx="10979624" cy="4525963"/>
          </a:xfrm>
          <a:prstGeom prst="rect">
            <a:avLst/>
          </a:prstGeom>
          <a:solidFill>
            <a:srgbClr val="00B050"/>
          </a:solidFill>
        </p:spPr>
        <p:txBody>
          <a:bodyPr rtlCol="0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en-US" sz="4000" b="1" dirty="0" err="1" smtClean="0">
                <a:solidFill>
                  <a:schemeClr val="tx1"/>
                </a:solidFill>
              </a:rPr>
              <a:t>Pengendalian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Secara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Alami</a:t>
            </a:r>
            <a:endParaRPr lang="en-US" sz="4000" b="1" dirty="0" smtClean="0">
              <a:solidFill>
                <a:schemeClr val="tx1"/>
              </a:solidFill>
            </a:endParaRPr>
          </a:p>
          <a:p>
            <a:pPr marL="1314450" lvl="2" indent="-514350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>Usaha </a:t>
            </a:r>
            <a:r>
              <a:rPr lang="en-US" sz="3200" b="1" dirty="0" err="1" smtClean="0">
                <a:solidFill>
                  <a:schemeClr val="tx1"/>
                </a:solidFill>
              </a:rPr>
              <a:t>memanfaatkan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musuh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alami</a:t>
            </a:r>
            <a:r>
              <a:rPr lang="en-US" sz="3200" b="1" dirty="0" smtClean="0">
                <a:solidFill>
                  <a:schemeClr val="tx1"/>
                </a:solidFill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</a:rPr>
              <a:t>dengan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membuat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lingkungan</a:t>
            </a:r>
            <a:r>
              <a:rPr lang="en-US" sz="3200" b="1" dirty="0" smtClean="0">
                <a:solidFill>
                  <a:schemeClr val="tx1"/>
                </a:solidFill>
              </a:rPr>
              <a:t> (habitat) yang </a:t>
            </a:r>
            <a:r>
              <a:rPr lang="en-US" sz="3200" b="1" dirty="0" err="1" smtClean="0">
                <a:solidFill>
                  <a:schemeClr val="tx1"/>
                </a:solidFill>
              </a:rPr>
              <a:t>cocok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untuk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perkembangan</a:t>
            </a:r>
            <a:r>
              <a:rPr lang="en-US" sz="3200" b="1" dirty="0" smtClean="0">
                <a:solidFill>
                  <a:schemeClr val="tx1"/>
                </a:solidFill>
              </a:rPr>
              <a:t> predator, parasitoid, </a:t>
            </a:r>
            <a:r>
              <a:rPr lang="en-US" sz="3200" b="1" dirty="0" err="1" smtClean="0">
                <a:solidFill>
                  <a:schemeClr val="tx1"/>
                </a:solidFill>
              </a:rPr>
              <a:t>dan</a:t>
            </a:r>
            <a:r>
              <a:rPr lang="en-US" sz="3200" b="1" dirty="0" smtClean="0">
                <a:solidFill>
                  <a:schemeClr val="tx1"/>
                </a:solidFill>
              </a:rPr>
              <a:t>/</a:t>
            </a:r>
            <a:r>
              <a:rPr lang="en-US" sz="3200" b="1" dirty="0" err="1" smtClean="0">
                <a:solidFill>
                  <a:schemeClr val="tx1"/>
                </a:solidFill>
              </a:rPr>
              <a:t>atau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patogen</a:t>
            </a:r>
            <a:r>
              <a:rPr lang="en-US" sz="3200" b="1" dirty="0" smtClean="0">
                <a:solidFill>
                  <a:schemeClr val="tx1"/>
                </a:solidFill>
              </a:rPr>
              <a:t> --- </a:t>
            </a:r>
            <a:r>
              <a:rPr lang="en-US" sz="3200" b="1" dirty="0" err="1" smtClean="0">
                <a:solidFill>
                  <a:schemeClr val="tx1"/>
                </a:solidFill>
              </a:rPr>
              <a:t>pembuatan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Refugia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marL="514350" indent="-514350"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en-US" sz="4000" b="1" dirty="0" err="1" smtClean="0">
                <a:solidFill>
                  <a:schemeClr val="tx1"/>
                </a:solidFill>
              </a:rPr>
              <a:t>Pengendalian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Biologis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</a:p>
          <a:p>
            <a:pPr marL="1314450" lvl="2" indent="-514350">
              <a:spcAft>
                <a:spcPts val="0"/>
              </a:spcAft>
              <a:defRPr/>
            </a:pPr>
            <a:r>
              <a:rPr lang="en-US" sz="3200" b="1" dirty="0" err="1" smtClean="0">
                <a:solidFill>
                  <a:schemeClr val="tx1"/>
                </a:solidFill>
              </a:rPr>
              <a:t>Pemanfaatan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bahan</a:t>
            </a:r>
            <a:r>
              <a:rPr lang="en-US" sz="3200" b="1" dirty="0" smtClean="0">
                <a:solidFill>
                  <a:schemeClr val="tx1"/>
                </a:solidFill>
              </a:rPr>
              <a:t>/</a:t>
            </a:r>
            <a:r>
              <a:rPr lang="en-US" sz="3200" b="1" dirty="0" err="1" smtClean="0">
                <a:solidFill>
                  <a:schemeClr val="tx1"/>
                </a:solidFill>
              </a:rPr>
              <a:t>musuh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alami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dengan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rekayasa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manusia</a:t>
            </a:r>
            <a:r>
              <a:rPr lang="en-US" sz="3200" b="1" dirty="0" smtClean="0">
                <a:solidFill>
                  <a:schemeClr val="tx1"/>
                </a:solidFill>
              </a:rPr>
              <a:t> (</a:t>
            </a:r>
            <a:r>
              <a:rPr lang="en-US" sz="3200" b="1" dirty="0" err="1" smtClean="0">
                <a:solidFill>
                  <a:schemeClr val="tx1"/>
                </a:solidFill>
              </a:rPr>
              <a:t>Penggunaan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Pestisida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Nabati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atau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Hayati</a:t>
            </a:r>
            <a:r>
              <a:rPr lang="en-US" sz="3200" b="1" dirty="0" smtClean="0">
                <a:solidFill>
                  <a:schemeClr val="tx1"/>
                </a:solidFill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</a:rPr>
              <a:t>introduksi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atau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augmentasi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musuh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alami</a:t>
            </a:r>
            <a:r>
              <a:rPr lang="en-US" sz="3200" b="1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4000" b="1" dirty="0" smtClean="0">
              <a:solidFill>
                <a:schemeClr val="bg1"/>
              </a:solidFill>
            </a:endParaRPr>
          </a:p>
          <a:p>
            <a:pPr marL="514350" indent="-514350">
              <a:spcAft>
                <a:spcPts val="0"/>
              </a:spcAft>
              <a:buFont typeface="+mj-lt"/>
              <a:buAutoNum type="arabicPeriod" startAt="4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1628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11293522" cy="1143000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4000" b="1" dirty="0" smtClean="0"/>
              <a:t>MACAM-MACAM </a:t>
            </a:r>
            <a:endParaRPr lang="id-ID" sz="4000" b="1" dirty="0" smtClean="0"/>
          </a:p>
          <a:p>
            <a:pPr algn="ctr">
              <a:defRPr/>
            </a:pPr>
            <a:r>
              <a:rPr lang="en-US" sz="4000" b="1" dirty="0" smtClean="0"/>
              <a:t>TEKNIK PENGENDALIAN </a:t>
            </a:r>
            <a:r>
              <a:rPr lang="id-ID" sz="4000" b="1" dirty="0" smtClean="0"/>
              <a:t>O</a:t>
            </a:r>
            <a:r>
              <a:rPr lang="en-US" sz="4000" b="1" dirty="0" smtClean="0"/>
              <a:t>PT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48269" y="1586553"/>
            <a:ext cx="11293522" cy="4525963"/>
          </a:xfrm>
          <a:prstGeom prst="rect">
            <a:avLst/>
          </a:prstGeom>
          <a:solidFill>
            <a:srgbClr val="FFC000"/>
          </a:solidFill>
        </p:spPr>
        <p:txBody>
          <a:bodyPr rtlCol="0">
            <a:normAutofit fontScale="7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700" b="1" dirty="0" smtClean="0">
                <a:solidFill>
                  <a:schemeClr val="bg1"/>
                </a:solidFill>
              </a:rPr>
              <a:t>6. </a:t>
            </a:r>
            <a:r>
              <a:rPr lang="en-US" sz="4600" b="1" dirty="0" err="1" smtClean="0">
                <a:solidFill>
                  <a:schemeClr val="bg1"/>
                </a:solidFill>
              </a:rPr>
              <a:t>Pengendalian</a:t>
            </a:r>
            <a:r>
              <a:rPr lang="en-US" sz="4600" b="1" dirty="0" smtClean="0">
                <a:solidFill>
                  <a:schemeClr val="bg1"/>
                </a:solidFill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</a:rPr>
              <a:t>dengan</a:t>
            </a:r>
            <a:r>
              <a:rPr lang="en-US" sz="4600" b="1" dirty="0" smtClean="0">
                <a:solidFill>
                  <a:schemeClr val="bg1"/>
                </a:solidFill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</a:rPr>
              <a:t>Kultur</a:t>
            </a:r>
            <a:r>
              <a:rPr lang="en-US" sz="4600" b="1" dirty="0" smtClean="0">
                <a:solidFill>
                  <a:schemeClr val="bg1"/>
                </a:solidFill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</a:rPr>
              <a:t>Teknis</a:t>
            </a:r>
            <a:endParaRPr lang="en-US" sz="4600" b="1" dirty="0" smtClean="0">
              <a:solidFill>
                <a:schemeClr val="bg1"/>
              </a:solidFill>
            </a:endParaRPr>
          </a:p>
          <a:p>
            <a:pPr marL="1144588" indent="-571500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4300" dirty="0" err="1" smtClean="0">
                <a:solidFill>
                  <a:schemeClr val="bg1"/>
                </a:solidFill>
              </a:rPr>
              <a:t>Mengatur</a:t>
            </a:r>
            <a:r>
              <a:rPr lang="en-US" sz="4300" dirty="0" smtClean="0">
                <a:solidFill>
                  <a:schemeClr val="bg1"/>
                </a:solidFill>
              </a:rPr>
              <a:t> </a:t>
            </a:r>
            <a:r>
              <a:rPr lang="en-US" sz="4300" dirty="0" err="1" smtClean="0">
                <a:solidFill>
                  <a:schemeClr val="bg1"/>
                </a:solidFill>
              </a:rPr>
              <a:t>jarak</a:t>
            </a:r>
            <a:r>
              <a:rPr lang="en-US" sz="4300" dirty="0" smtClean="0">
                <a:solidFill>
                  <a:schemeClr val="bg1"/>
                </a:solidFill>
              </a:rPr>
              <a:t> </a:t>
            </a:r>
            <a:r>
              <a:rPr lang="en-US" sz="4300" dirty="0" err="1" smtClean="0">
                <a:solidFill>
                  <a:schemeClr val="bg1"/>
                </a:solidFill>
              </a:rPr>
              <a:t>tanam</a:t>
            </a:r>
            <a:endParaRPr lang="en-US" sz="4300" dirty="0" smtClean="0">
              <a:solidFill>
                <a:schemeClr val="bg1"/>
              </a:solidFill>
            </a:endParaRPr>
          </a:p>
          <a:p>
            <a:pPr marL="1144588" indent="-571500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4300" dirty="0" smtClean="0">
                <a:solidFill>
                  <a:schemeClr val="bg1"/>
                </a:solidFill>
              </a:rPr>
              <a:t> Tum</a:t>
            </a:r>
            <a:r>
              <a:rPr lang="id-ID" sz="4300" dirty="0" smtClean="0">
                <a:solidFill>
                  <a:schemeClr val="bg1"/>
                </a:solidFill>
              </a:rPr>
              <a:t>P</a:t>
            </a:r>
            <a:r>
              <a:rPr lang="en-US" sz="4300" dirty="0" err="1" smtClean="0">
                <a:solidFill>
                  <a:schemeClr val="bg1"/>
                </a:solidFill>
              </a:rPr>
              <a:t>angsari</a:t>
            </a:r>
            <a:r>
              <a:rPr lang="en-US" sz="4300" dirty="0" smtClean="0">
                <a:solidFill>
                  <a:schemeClr val="bg1"/>
                </a:solidFill>
              </a:rPr>
              <a:t>, </a:t>
            </a:r>
            <a:r>
              <a:rPr lang="en-US" sz="4300" dirty="0" err="1" smtClean="0">
                <a:solidFill>
                  <a:schemeClr val="bg1"/>
                </a:solidFill>
              </a:rPr>
              <a:t>tumpang</a:t>
            </a:r>
            <a:r>
              <a:rPr lang="en-US" sz="4300" dirty="0" smtClean="0">
                <a:solidFill>
                  <a:schemeClr val="bg1"/>
                </a:solidFill>
              </a:rPr>
              <a:t> </a:t>
            </a:r>
            <a:r>
              <a:rPr lang="en-US" sz="4300" dirty="0" err="1" smtClean="0">
                <a:solidFill>
                  <a:schemeClr val="bg1"/>
                </a:solidFill>
              </a:rPr>
              <a:t>gilir</a:t>
            </a:r>
            <a:endParaRPr lang="en-US" sz="4300" dirty="0" smtClean="0">
              <a:solidFill>
                <a:schemeClr val="bg1"/>
              </a:solidFill>
            </a:endParaRPr>
          </a:p>
          <a:p>
            <a:pPr marL="1144588" indent="-571500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4300" dirty="0" smtClean="0">
                <a:solidFill>
                  <a:schemeClr val="bg1"/>
                </a:solidFill>
              </a:rPr>
              <a:t> </a:t>
            </a:r>
            <a:r>
              <a:rPr lang="en-US" sz="4300" dirty="0" err="1" smtClean="0">
                <a:solidFill>
                  <a:schemeClr val="bg1"/>
                </a:solidFill>
              </a:rPr>
              <a:t>Rotasi</a:t>
            </a:r>
            <a:r>
              <a:rPr lang="en-US" sz="4300" dirty="0" smtClean="0">
                <a:solidFill>
                  <a:schemeClr val="bg1"/>
                </a:solidFill>
              </a:rPr>
              <a:t> </a:t>
            </a:r>
            <a:r>
              <a:rPr lang="en-US" sz="4300" dirty="0" err="1" smtClean="0">
                <a:solidFill>
                  <a:schemeClr val="bg1"/>
                </a:solidFill>
              </a:rPr>
              <a:t>tanaman</a:t>
            </a:r>
            <a:endParaRPr lang="en-US" sz="4300" dirty="0" smtClean="0">
              <a:solidFill>
                <a:schemeClr val="bg1"/>
              </a:solidFill>
            </a:endParaRPr>
          </a:p>
          <a:p>
            <a:pPr marL="1144588" indent="-571500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4300" dirty="0" smtClean="0">
                <a:solidFill>
                  <a:schemeClr val="bg1"/>
                </a:solidFill>
              </a:rPr>
              <a:t> </a:t>
            </a:r>
            <a:r>
              <a:rPr lang="en-US" sz="4300" dirty="0" err="1" smtClean="0">
                <a:solidFill>
                  <a:schemeClr val="bg1"/>
                </a:solidFill>
              </a:rPr>
              <a:t>Pengolahan</a:t>
            </a:r>
            <a:r>
              <a:rPr lang="en-US" sz="4300" dirty="0" smtClean="0">
                <a:solidFill>
                  <a:schemeClr val="bg1"/>
                </a:solidFill>
              </a:rPr>
              <a:t> </a:t>
            </a:r>
            <a:r>
              <a:rPr lang="en-US" sz="4300" dirty="0" err="1" smtClean="0">
                <a:solidFill>
                  <a:schemeClr val="bg1"/>
                </a:solidFill>
              </a:rPr>
              <a:t>lahan</a:t>
            </a:r>
            <a:endParaRPr lang="en-US" sz="4300" dirty="0" smtClean="0">
              <a:solidFill>
                <a:schemeClr val="bg1"/>
              </a:solidFill>
            </a:endParaRPr>
          </a:p>
          <a:p>
            <a:pPr marL="1144588" indent="-571500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4300" dirty="0" smtClean="0">
                <a:solidFill>
                  <a:schemeClr val="bg1"/>
                </a:solidFill>
              </a:rPr>
              <a:t> </a:t>
            </a:r>
            <a:r>
              <a:rPr lang="en-US" sz="4300" dirty="0" err="1" smtClean="0">
                <a:solidFill>
                  <a:schemeClr val="bg1"/>
                </a:solidFill>
              </a:rPr>
              <a:t>Pengairan</a:t>
            </a:r>
            <a:endParaRPr lang="en-US" sz="4300" dirty="0" smtClean="0">
              <a:solidFill>
                <a:schemeClr val="bg1"/>
              </a:solidFill>
            </a:endParaRPr>
          </a:p>
          <a:p>
            <a:pPr marL="1144588" indent="-571500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4300" dirty="0" smtClean="0">
                <a:solidFill>
                  <a:schemeClr val="bg1"/>
                </a:solidFill>
              </a:rPr>
              <a:t> </a:t>
            </a:r>
            <a:r>
              <a:rPr lang="id-ID" sz="4300" dirty="0" smtClean="0">
                <a:solidFill>
                  <a:schemeClr val="bg1"/>
                </a:solidFill>
              </a:rPr>
              <a:t> </a:t>
            </a:r>
            <a:r>
              <a:rPr lang="en-US" sz="4300" dirty="0" err="1" smtClean="0">
                <a:solidFill>
                  <a:schemeClr val="bg1"/>
                </a:solidFill>
              </a:rPr>
              <a:t>Mulsa</a:t>
            </a:r>
            <a:endParaRPr lang="en-US" sz="4300" dirty="0" smtClean="0">
              <a:solidFill>
                <a:schemeClr val="bg1"/>
              </a:solidFill>
            </a:endParaRPr>
          </a:p>
          <a:p>
            <a:pPr marL="1144588" indent="-571500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4300" dirty="0" smtClean="0">
                <a:solidFill>
                  <a:schemeClr val="bg1"/>
                </a:solidFill>
              </a:rPr>
              <a:t> </a:t>
            </a:r>
            <a:r>
              <a:rPr lang="en-US" sz="4300" dirty="0" err="1" smtClean="0">
                <a:solidFill>
                  <a:schemeClr val="bg1"/>
                </a:solidFill>
              </a:rPr>
              <a:t>Varietas</a:t>
            </a:r>
            <a:r>
              <a:rPr lang="en-US" sz="4300" dirty="0" smtClean="0">
                <a:solidFill>
                  <a:schemeClr val="bg1"/>
                </a:solidFill>
              </a:rPr>
              <a:t> </a:t>
            </a:r>
            <a:r>
              <a:rPr lang="en-US" sz="4300" dirty="0" err="1" smtClean="0">
                <a:solidFill>
                  <a:schemeClr val="bg1"/>
                </a:solidFill>
              </a:rPr>
              <a:t>tahan</a:t>
            </a:r>
            <a:endParaRPr lang="en-US" sz="4300" dirty="0" smtClean="0">
              <a:solidFill>
                <a:schemeClr val="bg1"/>
              </a:solidFill>
            </a:endParaRPr>
          </a:p>
          <a:p>
            <a:pPr marL="514350" indent="-514350">
              <a:spcAft>
                <a:spcPts val="0"/>
              </a:spcAft>
              <a:buFont typeface="+mj-lt"/>
              <a:buAutoNum type="arabicPeriod" startAt="4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6387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215645"/>
            <a:ext cx="11058667" cy="1384555"/>
          </a:xfrm>
          <a:prstGeom prst="rect">
            <a:avLst/>
          </a:prstGeom>
          <a:solidFill>
            <a:srgbClr val="FFC000"/>
          </a:solidFill>
        </p:spPr>
        <p:txBody>
          <a:bodyPr rtlCol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MACAM-MACAM</a:t>
            </a:r>
            <a:endParaRPr lang="id-ID" sz="4000" b="1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 TEKNIK PENGENDALIAN </a:t>
            </a:r>
            <a:r>
              <a:rPr lang="id-ID" sz="4000" b="1" dirty="0" smtClean="0">
                <a:solidFill>
                  <a:srgbClr val="FF0000"/>
                </a:solidFill>
              </a:rPr>
              <a:t>opt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799" y="1750325"/>
            <a:ext cx="11058667" cy="45259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rtlCol="0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00" b="1" dirty="0" smtClean="0">
                <a:solidFill>
                  <a:schemeClr val="bg1"/>
                </a:solidFill>
              </a:rPr>
              <a:t>7. </a:t>
            </a:r>
            <a:r>
              <a:rPr lang="en-US" sz="4000" b="1" dirty="0" err="1" smtClean="0">
                <a:solidFill>
                  <a:schemeClr val="bg1"/>
                </a:solidFill>
              </a:rPr>
              <a:t>Pengendalian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dengan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Pestisida</a:t>
            </a:r>
            <a:endParaRPr lang="en-US" sz="4000" b="1" dirty="0" smtClean="0">
              <a:solidFill>
                <a:schemeClr val="bg1"/>
              </a:solidFill>
            </a:endParaRPr>
          </a:p>
          <a:p>
            <a:pPr marL="573088" indent="0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044181" y="2735238"/>
            <a:ext cx="10341902" cy="312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/>
              <a:t>PERHATIAN !!!</a:t>
            </a:r>
          </a:p>
          <a:p>
            <a:pPr algn="ctr">
              <a:defRPr/>
            </a:pPr>
            <a:r>
              <a:rPr lang="en-US" sz="3200" b="1" dirty="0" err="1"/>
              <a:t>Pestisida</a:t>
            </a:r>
            <a:r>
              <a:rPr lang="en-US" sz="3200" b="1" dirty="0"/>
              <a:t> </a:t>
            </a:r>
            <a:r>
              <a:rPr lang="en-US" sz="3200" b="1" dirty="0" err="1"/>
              <a:t>adalah</a:t>
            </a:r>
            <a:r>
              <a:rPr lang="en-US" sz="3200" b="1" dirty="0"/>
              <a:t> </a:t>
            </a:r>
            <a:r>
              <a:rPr lang="en-US" sz="3200" b="1" dirty="0" err="1"/>
              <a:t>Racun</a:t>
            </a:r>
            <a:r>
              <a:rPr lang="en-US" sz="3200" b="1" dirty="0"/>
              <a:t> (</a:t>
            </a:r>
            <a:r>
              <a:rPr lang="en-US" sz="3200" b="1" dirty="0" err="1"/>
              <a:t>Bukan</a:t>
            </a:r>
            <a:r>
              <a:rPr lang="en-US" sz="3200" b="1" dirty="0"/>
              <a:t> </a:t>
            </a:r>
            <a:r>
              <a:rPr lang="en-US" sz="3200" b="1" dirty="0" err="1"/>
              <a:t>Obat</a:t>
            </a:r>
            <a:r>
              <a:rPr lang="en-US" sz="3200" b="1" dirty="0"/>
              <a:t>)</a:t>
            </a:r>
          </a:p>
          <a:p>
            <a:pPr algn="ctr">
              <a:defRPr/>
            </a:pPr>
            <a:r>
              <a:rPr lang="en-US" sz="3200" b="1" dirty="0" err="1"/>
              <a:t>Harus</a:t>
            </a:r>
            <a:r>
              <a:rPr lang="en-US" sz="3200" b="1" dirty="0"/>
              <a:t> </a:t>
            </a:r>
            <a:r>
              <a:rPr lang="en-US" sz="3200" b="1" dirty="0" err="1"/>
              <a:t>berhati-hati</a:t>
            </a:r>
            <a:r>
              <a:rPr lang="en-US" sz="3200" b="1" dirty="0"/>
              <a:t> </a:t>
            </a:r>
            <a:r>
              <a:rPr lang="en-US" sz="3200" b="1" dirty="0" err="1"/>
              <a:t>dalam</a:t>
            </a:r>
            <a:r>
              <a:rPr lang="en-US" sz="3200" b="1" dirty="0"/>
              <a:t> </a:t>
            </a:r>
            <a:r>
              <a:rPr lang="en-US" sz="3200" b="1" dirty="0" err="1"/>
              <a:t>pengangkutan</a:t>
            </a:r>
            <a:r>
              <a:rPr lang="en-US" sz="3200" b="1" dirty="0"/>
              <a:t>, </a:t>
            </a:r>
            <a:r>
              <a:rPr lang="en-US" sz="3200" b="1" dirty="0" err="1"/>
              <a:t>penyimpanan</a:t>
            </a:r>
            <a:r>
              <a:rPr lang="en-US" sz="3200" b="1" dirty="0"/>
              <a:t>, </a:t>
            </a:r>
            <a:r>
              <a:rPr lang="en-US" sz="3200" b="1" dirty="0" err="1"/>
              <a:t>pemakaian</a:t>
            </a:r>
            <a:r>
              <a:rPr lang="en-US" sz="3200" b="1" dirty="0"/>
              <a:t>, dan </a:t>
            </a:r>
            <a:r>
              <a:rPr lang="en-US" sz="3200" b="1" dirty="0" err="1"/>
              <a:t>pengamanan</a:t>
            </a:r>
            <a:r>
              <a:rPr lang="en-US" sz="3200" b="1" dirty="0"/>
              <a:t> </a:t>
            </a:r>
            <a:r>
              <a:rPr lang="en-US" sz="3200" b="1" dirty="0" err="1"/>
              <a:t>kemasan</a:t>
            </a:r>
            <a:r>
              <a:rPr lang="en-US" sz="3200" b="1" dirty="0"/>
              <a:t> </a:t>
            </a:r>
            <a:r>
              <a:rPr lang="en-US" sz="3200" b="1" dirty="0" err="1"/>
              <a:t>setelah</a:t>
            </a:r>
            <a:r>
              <a:rPr lang="en-US" sz="3200" b="1" dirty="0"/>
              <a:t> </a:t>
            </a:r>
            <a:r>
              <a:rPr lang="en-US" sz="3200" b="1" dirty="0" err="1"/>
              <a:t>dipakai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01301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38" y="323312"/>
            <a:ext cx="8487507" cy="61126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7538" y="618161"/>
            <a:ext cx="8626080" cy="707886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4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Physical and Mechanical Control</a:t>
            </a:r>
          </a:p>
        </p:txBody>
      </p:sp>
      <p:sp>
        <p:nvSpPr>
          <p:cNvPr id="2" name="Rectangle 1"/>
          <p:cNvSpPr/>
          <p:nvPr/>
        </p:nvSpPr>
        <p:spPr>
          <a:xfrm>
            <a:off x="5632515" y="1620895"/>
            <a:ext cx="6359946" cy="1754326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rush Script MT" panose="03060802040406070304" pitchFamily="66" charset="0"/>
              </a:rPr>
              <a:t>Teknik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rush Script MT" panose="03060802040406070304" pitchFamily="66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rush Script MT" panose="03060802040406070304" pitchFamily="66" charset="0"/>
              </a:rPr>
              <a:t>Pengendalian</a:t>
            </a:r>
            <a:endParaRPr lang="en-US" sz="5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rush Script MT" panose="03060802040406070304" pitchFamily="66" charset="0"/>
            </a:endParaRPr>
          </a:p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rush Script MT" panose="03060802040406070304" pitchFamily="66" charset="0"/>
              </a:rPr>
              <a:t>Secara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rush Script MT" panose="03060802040406070304" pitchFamily="66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rush Script MT" panose="03060802040406070304" pitchFamily="66" charset="0"/>
              </a:rPr>
              <a:t>Fisik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rush Script MT" panose="03060802040406070304" pitchFamily="66" charset="0"/>
              </a:rPr>
              <a:t> dan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rush Script MT" panose="03060802040406070304" pitchFamily="66" charset="0"/>
              </a:rPr>
              <a:t>Mekanik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7538" y="3881425"/>
            <a:ext cx="4597734" cy="2554545"/>
          </a:xfrm>
          <a:prstGeom prst="rect">
            <a:avLst/>
          </a:prstGeom>
          <a:solidFill>
            <a:srgbClr val="0070C0"/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Secara</a:t>
            </a:r>
            <a:r>
              <a:rPr lang="en-US" sz="32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Fisik</a:t>
            </a:r>
            <a:r>
              <a:rPr lang="en-US" sz="32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</a:t>
            </a:r>
          </a:p>
          <a:p>
            <a:pPr marL="742950" indent="-742950" algn="r">
              <a:buAutoNum type="alphaLcPeriod"/>
            </a:pPr>
            <a:r>
              <a:rPr lang="en-US" sz="32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Setrum</a:t>
            </a:r>
            <a:r>
              <a:rPr lang="en-US" sz="32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listrik</a:t>
            </a:r>
            <a:endParaRPr lang="en-US" sz="3200" b="1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marL="742950" indent="-742950" algn="r">
              <a:buAutoNum type="alphaLcPeriod"/>
            </a:pPr>
            <a:r>
              <a:rPr lang="en-US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Dibakar</a:t>
            </a:r>
            <a:endParaRPr lang="en-US" sz="32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marL="742950" indent="-742950" algn="r">
              <a:buAutoNum type="alphaLcPeriod"/>
            </a:pPr>
            <a:r>
              <a:rPr lang="en-US" sz="32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Perlakuan</a:t>
            </a:r>
            <a:r>
              <a:rPr lang="en-US" sz="32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suhu</a:t>
            </a:r>
            <a:endParaRPr lang="en-US" sz="3200" b="1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marL="742950" indent="-742950" algn="r">
              <a:buAutoNum type="alphaLcPeriod"/>
            </a:pPr>
            <a:r>
              <a:rPr lang="en-US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Perlakuan</a:t>
            </a:r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radiasi</a:t>
            </a:r>
            <a:r>
              <a:rPr lang="en-US" sz="32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endParaRPr lang="en-US" sz="32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85313" y="4189201"/>
            <a:ext cx="6207148" cy="2246769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28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Secara</a:t>
            </a:r>
            <a:r>
              <a:rPr lang="en-US" sz="2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8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Mekanik</a:t>
            </a:r>
            <a:r>
              <a:rPr lang="en-US" sz="2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Pemangkasan</a:t>
            </a:r>
            <a:endParaRPr lang="en-US" sz="28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Dihalau</a:t>
            </a:r>
            <a:r>
              <a:rPr lang="en-US" sz="2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8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dengan</a:t>
            </a:r>
            <a:r>
              <a:rPr lang="en-US" sz="2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8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ketapel</a:t>
            </a:r>
            <a:endParaRPr lang="en-US" sz="2800" b="1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Menggunakan</a:t>
            </a:r>
            <a:r>
              <a:rPr lang="en-U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alat</a:t>
            </a:r>
            <a:r>
              <a:rPr lang="en-U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olah</a:t>
            </a:r>
            <a:r>
              <a:rPr lang="en-U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tanah</a:t>
            </a:r>
            <a:endParaRPr lang="en-US" sz="28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Menggunakan</a:t>
            </a:r>
            <a:r>
              <a:rPr lang="en-US" sz="2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8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alat</a:t>
            </a:r>
            <a:r>
              <a:rPr lang="en-US" sz="2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8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perangkap</a:t>
            </a:r>
            <a:endParaRPr lang="en-US" sz="2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9867331" y="450376"/>
            <a:ext cx="1661106" cy="87567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latin typeface="Arial Rounded MT Bold" panose="020F0704030504030204" pitchFamily="34" charset="0"/>
                <a:hlinkClick r:id="rId3" action="ppaction://hlinksldjump"/>
              </a:rPr>
              <a:t>TM</a:t>
            </a:r>
            <a:r>
              <a:rPr lang="id-ID" sz="2000" b="1" dirty="0" smtClean="0">
                <a:latin typeface="Arial Rounded MT Bold" panose="020F0704030504030204" pitchFamily="34" charset="0"/>
              </a:rPr>
              <a:t> 10</a:t>
            </a:r>
            <a:endParaRPr lang="en-US" sz="2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71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49" y="155795"/>
            <a:ext cx="4597734" cy="33112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94431" y="0"/>
            <a:ext cx="664143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rush Script MT" panose="03060802040406070304" pitchFamily="66" charset="0"/>
              </a:rPr>
              <a:t>Teknik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rush Script MT" panose="03060802040406070304" pitchFamily="66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rush Script MT" panose="03060802040406070304" pitchFamily="66" charset="0"/>
              </a:rPr>
              <a:t>Pengendalian</a:t>
            </a:r>
            <a:endParaRPr lang="en-US" sz="5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rush Script MT" panose="03060802040406070304" pitchFamily="66" charset="0"/>
            </a:endParaRPr>
          </a:p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rush Script MT" panose="03060802040406070304" pitchFamily="66" charset="0"/>
              </a:rPr>
              <a:t>Secara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rush Script MT" panose="03060802040406070304" pitchFamily="66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rush Script MT" panose="03060802040406070304" pitchFamily="66" charset="0"/>
              </a:rPr>
              <a:t>Fisik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5616" y="2004943"/>
            <a:ext cx="3478859" cy="19481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1195" y="4214714"/>
            <a:ext cx="9591174" cy="22927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229389" y="1694158"/>
            <a:ext cx="569298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rush Script MT" panose="03060802040406070304" pitchFamily="66" charset="0"/>
              </a:rPr>
              <a:t>Penggunaan</a:t>
            </a:r>
            <a:r>
              <a:rPr lang="en-US" sz="2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rush Script MT" panose="03060802040406070304" pitchFamily="66" charset="0"/>
              </a:rPr>
              <a:t> </a:t>
            </a:r>
            <a:r>
              <a:rPr lang="en-US" sz="28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rush Script MT" panose="03060802040406070304" pitchFamily="66" charset="0"/>
              </a:rPr>
              <a:t>alat</a:t>
            </a:r>
            <a:r>
              <a:rPr lang="en-US" sz="2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rush Script MT" panose="03060802040406070304" pitchFamily="66" charset="0"/>
              </a:rPr>
              <a:t> </a:t>
            </a:r>
            <a:r>
              <a:rPr lang="en-US" sz="28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rush Script MT" panose="03060802040406070304" pitchFamily="66" charset="0"/>
              </a:rPr>
              <a:t>setrum</a:t>
            </a:r>
            <a:r>
              <a:rPr lang="en-US" sz="2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rush Script MT" panose="03060802040406070304" pitchFamily="66" charset="0"/>
              </a:rPr>
              <a:t> </a:t>
            </a:r>
            <a:r>
              <a:rPr lang="en-US" sz="28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rush Script MT" panose="03060802040406070304" pitchFamily="66" charset="0"/>
              </a:rPr>
              <a:t>listrik</a:t>
            </a:r>
            <a:r>
              <a:rPr lang="en-US" sz="2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rush Script MT" panose="03060802040406070304" pitchFamily="66" charset="0"/>
              </a:rPr>
              <a:t> </a:t>
            </a:r>
            <a:r>
              <a:rPr lang="en-US" sz="28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rush Script MT" panose="03060802040406070304" pitchFamily="66" charset="0"/>
              </a:rPr>
              <a:t>berbahaya</a:t>
            </a:r>
            <a:r>
              <a:rPr lang="en-US" sz="2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rush Script MT" panose="03060802040406070304" pitchFamily="66" charset="0"/>
              </a:rPr>
              <a:t> </a:t>
            </a:r>
            <a:r>
              <a:rPr lang="en-US" sz="28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rush Script MT" panose="03060802040406070304" pitchFamily="66" charset="0"/>
              </a:rPr>
              <a:t>bagi</a:t>
            </a:r>
            <a:r>
              <a:rPr lang="en-US" sz="2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rush Script MT" panose="03060802040406070304" pitchFamily="66" charset="0"/>
              </a:rPr>
              <a:t> </a:t>
            </a:r>
            <a:r>
              <a:rPr lang="en-US" sz="28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rush Script MT" panose="03060802040406070304" pitchFamily="66" charset="0"/>
              </a:rPr>
              <a:t>manusia</a:t>
            </a:r>
            <a:r>
              <a:rPr lang="en-US" sz="2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rush Script MT" panose="03060802040406070304" pitchFamily="66" charset="0"/>
              </a:rPr>
              <a:t>.  </a:t>
            </a:r>
            <a:r>
              <a:rPr lang="en-US" sz="28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rush Script MT" panose="03060802040406070304" pitchFamily="66" charset="0"/>
              </a:rPr>
              <a:t>Sudah</a:t>
            </a:r>
            <a:r>
              <a:rPr lang="en-US" sz="2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rush Script MT" panose="03060802040406070304" pitchFamily="66" charset="0"/>
              </a:rPr>
              <a:t> </a:t>
            </a:r>
            <a:r>
              <a:rPr lang="en-US" sz="28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rush Script MT" panose="03060802040406070304" pitchFamily="66" charset="0"/>
              </a:rPr>
              <a:t>banyak</a:t>
            </a:r>
            <a:r>
              <a:rPr lang="en-US" sz="2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rush Script MT" panose="03060802040406070304" pitchFamily="66" charset="0"/>
              </a:rPr>
              <a:t> yang </a:t>
            </a:r>
            <a:r>
              <a:rPr lang="en-US" sz="28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rush Script MT" panose="03060802040406070304" pitchFamily="66" charset="0"/>
              </a:rPr>
              <a:t>menjadi</a:t>
            </a:r>
            <a:r>
              <a:rPr lang="en-US" sz="2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rush Script MT" panose="03060802040406070304" pitchFamily="66" charset="0"/>
              </a:rPr>
              <a:t> korban dan </a:t>
            </a:r>
            <a:r>
              <a:rPr lang="en-US" sz="28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rush Script MT" panose="03060802040406070304" pitchFamily="66" charset="0"/>
              </a:rPr>
              <a:t>meninggal</a:t>
            </a:r>
            <a:r>
              <a:rPr lang="en-US" sz="2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rush Script MT" panose="03060802040406070304" pitchFamily="66" charset="0"/>
              </a:rPr>
              <a:t> </a:t>
            </a:r>
            <a:r>
              <a:rPr lang="en-US" sz="28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rush Script MT" panose="03060802040406070304" pitchFamily="66" charset="0"/>
              </a:rPr>
              <a:t>karena</a:t>
            </a:r>
            <a:r>
              <a:rPr lang="en-US" sz="2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rush Script MT" panose="03060802040406070304" pitchFamily="66" charset="0"/>
              </a:rPr>
              <a:t> </a:t>
            </a:r>
            <a:r>
              <a:rPr lang="en-US" sz="28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rush Script MT" panose="03060802040406070304" pitchFamily="66" charset="0"/>
              </a:rPr>
              <a:t>kena</a:t>
            </a:r>
            <a:r>
              <a:rPr lang="en-US" sz="2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rush Script MT" panose="03060802040406070304" pitchFamily="66" charset="0"/>
              </a:rPr>
              <a:t> </a:t>
            </a:r>
            <a:r>
              <a:rPr lang="en-US" sz="28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rush Script MT" panose="03060802040406070304" pitchFamily="66" charset="0"/>
              </a:rPr>
              <a:t>setrum</a:t>
            </a:r>
            <a:endParaRPr lang="en-US" sz="2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rush Script MT" panose="030608020404060703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73753" y="3260607"/>
            <a:ext cx="569298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rush Script MT" panose="03060802040406070304" pitchFamily="66" charset="0"/>
              </a:rPr>
              <a:t>Pembakaran</a:t>
            </a:r>
            <a:r>
              <a:rPr lang="en-US" sz="2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rush Script MT" panose="03060802040406070304" pitchFamily="66" charset="0"/>
              </a:rPr>
              <a:t> (</a:t>
            </a:r>
            <a:r>
              <a:rPr lang="en-US" sz="28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rush Script MT" panose="03060802040406070304" pitchFamily="66" charset="0"/>
              </a:rPr>
              <a:t>Penggunaan</a:t>
            </a:r>
            <a:r>
              <a:rPr lang="en-US" sz="2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rush Script MT" panose="03060802040406070304" pitchFamily="66" charset="0"/>
              </a:rPr>
              <a:t> </a:t>
            </a:r>
            <a:r>
              <a:rPr lang="en-US" sz="28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rush Script MT" panose="03060802040406070304" pitchFamily="66" charset="0"/>
              </a:rPr>
              <a:t>Api</a:t>
            </a:r>
            <a:r>
              <a:rPr lang="en-US" sz="2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rush Script MT" panose="03060802040406070304" pitchFamily="66" charset="0"/>
              </a:rPr>
              <a:t>) </a:t>
            </a:r>
            <a:r>
              <a:rPr lang="en-US" sz="28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rush Script MT" panose="03060802040406070304" pitchFamily="66" charset="0"/>
              </a:rPr>
              <a:t>biasanya</a:t>
            </a:r>
            <a:r>
              <a:rPr lang="en-US" sz="2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rush Script MT" panose="03060802040406070304" pitchFamily="66" charset="0"/>
              </a:rPr>
              <a:t> </a:t>
            </a:r>
            <a:r>
              <a:rPr lang="en-US" sz="28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rush Script MT" panose="03060802040406070304" pitchFamily="66" charset="0"/>
              </a:rPr>
              <a:t>untuk</a:t>
            </a:r>
            <a:r>
              <a:rPr lang="en-US" sz="2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rush Script MT" panose="03060802040406070304" pitchFamily="66" charset="0"/>
              </a:rPr>
              <a:t> </a:t>
            </a:r>
            <a:r>
              <a:rPr lang="en-US" sz="28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rush Script MT" panose="03060802040406070304" pitchFamily="66" charset="0"/>
              </a:rPr>
              <a:t>Eradikasi</a:t>
            </a:r>
            <a:r>
              <a:rPr lang="en-US" sz="2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rush Script MT" panose="03060802040406070304" pitchFamily="66" charset="0"/>
              </a:rPr>
              <a:t> (</a:t>
            </a:r>
            <a:r>
              <a:rPr lang="en-US" sz="28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rush Script MT" panose="03060802040406070304" pitchFamily="66" charset="0"/>
              </a:rPr>
              <a:t>Pemusnahan</a:t>
            </a:r>
            <a:r>
              <a:rPr lang="en-US" sz="2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rush Script MT" panose="03060802040406070304" pitchFamily="66" charset="0"/>
              </a:rPr>
              <a:t>)</a:t>
            </a:r>
            <a:endParaRPr lang="en-US" sz="2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rush Script MT" panose="03060802040406070304" pitchFamily="66" charset="0"/>
            </a:endParaRPr>
          </a:p>
        </p:txBody>
      </p:sp>
      <p:sp>
        <p:nvSpPr>
          <p:cNvPr id="3" name="Plaque 2"/>
          <p:cNvSpPr/>
          <p:nvPr/>
        </p:nvSpPr>
        <p:spPr>
          <a:xfrm>
            <a:off x="226749" y="4499429"/>
            <a:ext cx="1950394" cy="1407885"/>
          </a:xfrm>
          <a:prstGeom prst="plaqu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BERESIKO MENIMBULKAN KEBAKARAN HUTAN</a:t>
            </a:r>
            <a:endParaRPr lang="en-US" sz="1400" b="1" dirty="0"/>
          </a:p>
        </p:txBody>
      </p:sp>
      <p:sp>
        <p:nvSpPr>
          <p:cNvPr id="6" name="Curved Left Arrow 5"/>
          <p:cNvSpPr/>
          <p:nvPr/>
        </p:nvSpPr>
        <p:spPr>
          <a:xfrm rot="5400000">
            <a:off x="1418265" y="5437516"/>
            <a:ext cx="637554" cy="1502407"/>
          </a:xfrm>
          <a:prstGeom prst="curved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14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376</TotalTime>
  <Words>444</Words>
  <Application>Microsoft Office PowerPoint</Application>
  <PresentationFormat>Widescreen</PresentationFormat>
  <Paragraphs>77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Rounded MT Bold</vt:lpstr>
      <vt:lpstr>Brush Script MT</vt:lpstr>
      <vt:lpstr>Calibri</vt:lpstr>
      <vt:lpstr>Century Gothic</vt:lpstr>
      <vt:lpstr>Wingdings</vt:lpstr>
      <vt:lpstr>Mesh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P.Djoe</cp:lastModifiedBy>
  <cp:revision>26</cp:revision>
  <dcterms:created xsi:type="dcterms:W3CDTF">2020-11-29T12:19:37Z</dcterms:created>
  <dcterms:modified xsi:type="dcterms:W3CDTF">2023-10-27T04:08:07Z</dcterms:modified>
</cp:coreProperties>
</file>