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sldIdLst>
    <p:sldId id="256" r:id="rId2"/>
    <p:sldId id="335" r:id="rId3"/>
    <p:sldId id="343" r:id="rId4"/>
    <p:sldId id="344" r:id="rId5"/>
    <p:sldId id="345" r:id="rId6"/>
    <p:sldId id="268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>
      <p:ext uri="{19B8F6BF-5375-455C-9EA6-DF929625EA0E}">
        <p15:presenceInfo xmlns:p15="http://schemas.microsoft.com/office/powerpoint/2012/main" userId="7fb3e54369516b3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48" autoAdjust="0"/>
    <p:restoredTop sz="94631"/>
  </p:normalViewPr>
  <p:slideViewPr>
    <p:cSldViewPr snapToGrid="0">
      <p:cViewPr varScale="1">
        <p:scale>
          <a:sx n="30" d="100"/>
          <a:sy n="30" d="100"/>
        </p:scale>
        <p:origin x="78" y="7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3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F0806-88D9-4948-8A2F-4E4985FBAFBF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73982F-0B6E-4125-862B-FAFF66255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879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Kerjakan</a:t>
            </a:r>
            <a:r>
              <a:rPr lang="en-US" baseline="0" dirty="0" smtClean="0"/>
              <a:t> di OneNote </a:t>
            </a:r>
            <a:r>
              <a:rPr lang="en-US" baseline="0" dirty="0" err="1" smtClean="0"/>
              <a:t>sekalian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contohnya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Tugas</a:t>
            </a:r>
            <a:r>
              <a:rPr lang="en-US" baseline="0" smtClean="0"/>
              <a:t> di LMS 8.1 no 61 – 64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3982F-0B6E-4125-862B-FAFF66255A7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2484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Kerjakan</a:t>
            </a:r>
            <a:r>
              <a:rPr lang="en-US" dirty="0" smtClean="0"/>
              <a:t> OneNote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3982F-0B6E-4125-862B-FAFF66255A7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150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err="1"/>
              <a:t>Kalkulus</a:t>
            </a:r>
            <a:r>
              <a:rPr lang="en-US" sz="6000" dirty="0"/>
              <a:t> Integral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400" b="1" dirty="0" err="1">
                <a:solidFill>
                  <a:srgbClr val="C00000"/>
                </a:solidFill>
              </a:rPr>
              <a:t>Metode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Integrasi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>
                <a:solidFill>
                  <a:srgbClr val="C00000"/>
                </a:solidFill>
              </a:rPr>
              <a:t>per </a:t>
            </a:r>
            <a:r>
              <a:rPr lang="en-US" sz="2400" b="1" dirty="0" err="1" smtClean="0">
                <a:solidFill>
                  <a:srgbClr val="C00000"/>
                </a:solidFill>
              </a:rPr>
              <a:t>Bagian</a:t>
            </a:r>
            <a:r>
              <a:rPr lang="en-US" sz="2400" b="1" dirty="0" smtClean="0">
                <a:solidFill>
                  <a:srgbClr val="C00000"/>
                </a:solidFill>
              </a:rPr>
              <a:t> (2)</a:t>
            </a:r>
            <a:endParaRPr lang="en-US" sz="2400" b="1" dirty="0">
              <a:solidFill>
                <a:srgbClr val="C00000"/>
              </a:solidFill>
            </a:endParaRPr>
          </a:p>
          <a:p>
            <a:endParaRPr lang="en-US" sz="2400" b="1" dirty="0"/>
          </a:p>
          <a:p>
            <a:r>
              <a:rPr lang="en-US" sz="2400" b="1" dirty="0" err="1"/>
              <a:t>Abadi</a:t>
            </a:r>
            <a:r>
              <a:rPr lang="en-US" sz="2400" b="1" dirty="0"/>
              <a:t> – </a:t>
            </a:r>
            <a:r>
              <a:rPr lang="en-US" sz="2400" b="1" dirty="0" err="1"/>
              <a:t>Universitas</a:t>
            </a:r>
            <a:r>
              <a:rPr lang="en-US" sz="2400" b="1" dirty="0"/>
              <a:t> </a:t>
            </a:r>
            <a:r>
              <a:rPr lang="en-US" sz="2400" b="1" dirty="0" err="1"/>
              <a:t>Negeri</a:t>
            </a:r>
            <a:r>
              <a:rPr lang="en-US" sz="2400" b="1" dirty="0"/>
              <a:t> Surabaya</a:t>
            </a:r>
          </a:p>
        </p:txBody>
      </p:sp>
    </p:spTree>
    <p:extLst>
      <p:ext uri="{BB962C8B-B14F-4D97-AF65-F5344CB8AC3E}">
        <p14:creationId xmlns:p14="http://schemas.microsoft.com/office/powerpoint/2010/main" val="270597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2D74D-8FEC-CC4F-86DC-F440F3E11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Reduksi</a:t>
            </a:r>
            <a:r>
              <a:rPr lang="en-US" dirty="0" smtClean="0"/>
              <a:t> Ordo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F4066A-8602-494D-9439-96DE0AE154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Metode</a:t>
            </a:r>
            <a:r>
              <a:rPr lang="en-US" sz="2400" dirty="0" smtClean="0"/>
              <a:t> </a:t>
            </a:r>
            <a:r>
              <a:rPr lang="en-US" sz="2400" dirty="0" err="1" smtClean="0"/>
              <a:t>integrasi</a:t>
            </a:r>
            <a:r>
              <a:rPr lang="en-US" sz="2400" dirty="0" smtClean="0"/>
              <a:t> per </a:t>
            </a:r>
            <a:r>
              <a:rPr lang="en-US" sz="2400" dirty="0" err="1" smtClean="0"/>
              <a:t>bagian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menurunkan</a:t>
            </a:r>
            <a:r>
              <a:rPr lang="en-US" sz="2400" dirty="0" smtClean="0"/>
              <a:t> </a:t>
            </a:r>
            <a:r>
              <a:rPr lang="en-US" sz="2400" dirty="0" err="1" smtClean="0"/>
              <a:t>rumus</a:t>
            </a:r>
            <a:r>
              <a:rPr lang="en-US" sz="2400" dirty="0" smtClean="0"/>
              <a:t> integral </a:t>
            </a:r>
            <a:r>
              <a:rPr lang="en-US" sz="2400" dirty="0" err="1" smtClean="0"/>
              <a:t>trigonometri</a:t>
            </a:r>
            <a:r>
              <a:rPr lang="en-US" sz="2400" dirty="0" smtClean="0"/>
              <a:t> </a:t>
            </a:r>
            <a:r>
              <a:rPr lang="en-US" sz="2400" dirty="0" err="1" smtClean="0"/>
              <a:t>berpangkat</a:t>
            </a:r>
            <a:r>
              <a:rPr lang="en-US" sz="2400" dirty="0" smtClean="0"/>
              <a:t> </a:t>
            </a:r>
            <a:r>
              <a:rPr lang="en-US" sz="2400" dirty="0" err="1" smtClean="0"/>
              <a:t>tinggi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menyatakannya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ordo/</a:t>
            </a:r>
            <a:r>
              <a:rPr lang="en-US" sz="2400" dirty="0" err="1" smtClean="0"/>
              <a:t>pangkat</a:t>
            </a:r>
            <a:r>
              <a:rPr lang="en-US" sz="2400" dirty="0" smtClean="0"/>
              <a:t> yang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rendah</a:t>
            </a:r>
            <a:r>
              <a:rPr lang="en-US" sz="2400" dirty="0" smtClean="0"/>
              <a:t>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0429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1:</a:t>
            </a:r>
            <a:br>
              <a:rPr lang="en-US" dirty="0" smtClean="0"/>
            </a:br>
            <a:r>
              <a:rPr lang="en-US" dirty="0" err="1" smtClean="0"/>
              <a:t>Reduksi</a:t>
            </a:r>
            <a:r>
              <a:rPr lang="en-US" dirty="0" smtClean="0"/>
              <a:t> ordo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400" dirty="0" smtClean="0"/>
                  <a:t>Turunkan </a:t>
                </a:r>
                <a:r>
                  <a:rPr lang="en-US" sz="2400" dirty="0" err="1" smtClean="0"/>
                  <a:t>rumus</a:t>
                </a:r>
                <a:r>
                  <a:rPr lang="en-US" sz="2400" dirty="0" smtClean="0"/>
                  <a:t> integral </a:t>
                </a:r>
                <a:r>
                  <a:rPr lang="en-US" sz="2400" dirty="0" err="1" smtClean="0"/>
                  <a:t>berikut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ke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bentuk</a:t>
                </a:r>
                <a:r>
                  <a:rPr lang="en-US" sz="2400" dirty="0" smtClean="0"/>
                  <a:t> ordo yang </a:t>
                </a:r>
                <a:r>
                  <a:rPr lang="en-US" sz="2400" dirty="0" err="1" smtClean="0"/>
                  <a:t>lebih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rendah</a:t>
                </a:r>
                <a:r>
                  <a:rPr lang="en-US" sz="2400" dirty="0" smtClean="0"/>
                  <a:t>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40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.</m:t>
                          </m:r>
                        </m:e>
                      </m:nary>
                    </m:oMath>
                  </m:oMathPara>
                </a14:m>
                <a:endParaRPr lang="en-US" sz="2400" dirty="0" smtClean="0"/>
              </a:p>
              <a:p>
                <a:r>
                  <a:rPr lang="en-US" sz="2400" dirty="0" err="1" smtClean="0"/>
                  <a:t>Gunakan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rumus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tersebut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untuk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menentukan</a:t>
                </a:r>
                <a:r>
                  <a:rPr lang="en-US" sz="2400" dirty="0" smtClean="0"/>
                  <a:t>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40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.</m:t>
                          </m:r>
                        </m:e>
                      </m:nary>
                    </m:oMath>
                  </m:oMathPara>
                </a14:m>
                <a:endParaRPr lang="en-US" sz="2400" dirty="0" smtClean="0"/>
              </a:p>
              <a:p>
                <a:pPr marL="0" indent="0"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958" t="-12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70430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Evaluasi</a:t>
            </a:r>
            <a:r>
              <a:rPr lang="en-US" dirty="0" smtClean="0"/>
              <a:t> </a:t>
            </a:r>
            <a:r>
              <a:rPr lang="en-US" dirty="0" err="1" smtClean="0"/>
              <a:t>Integrasi</a:t>
            </a:r>
            <a:r>
              <a:rPr lang="en-US" dirty="0" smtClean="0"/>
              <a:t> per </a:t>
            </a:r>
            <a:r>
              <a:rPr lang="en-US" dirty="0" err="1" smtClean="0"/>
              <a:t>bagian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 smtClean="0"/>
              <a:t>Berdasarkan</a:t>
            </a:r>
            <a:r>
              <a:rPr lang="en-US" sz="2400" dirty="0" smtClean="0"/>
              <a:t> TFK II,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mengevaluasi</a:t>
            </a:r>
            <a:r>
              <a:rPr lang="en-US" sz="2400" dirty="0" smtClean="0"/>
              <a:t> </a:t>
            </a:r>
            <a:r>
              <a:rPr lang="en-US" sz="2400" dirty="0" err="1" smtClean="0"/>
              <a:t>hasil</a:t>
            </a:r>
            <a:r>
              <a:rPr lang="en-US" sz="2400" dirty="0" smtClean="0"/>
              <a:t> integral yang </a:t>
            </a:r>
            <a:r>
              <a:rPr lang="en-US" sz="2400" dirty="0" err="1" smtClean="0"/>
              <a:t>diperoleh</a:t>
            </a:r>
            <a:r>
              <a:rPr lang="en-US" sz="2400" dirty="0" smtClean="0"/>
              <a:t>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</a:t>
            </a:r>
            <a:r>
              <a:rPr lang="en-US" sz="2400" dirty="0" err="1" smtClean="0"/>
              <a:t>integrasi</a:t>
            </a:r>
            <a:r>
              <a:rPr lang="en-US" sz="2400" dirty="0" smtClean="0"/>
              <a:t> per </a:t>
            </a:r>
            <a:r>
              <a:rPr lang="en-US" sz="2400" dirty="0" err="1" smtClean="0"/>
              <a:t>bagian</a:t>
            </a:r>
            <a:r>
              <a:rPr lang="en-US" sz="2400" dirty="0" smtClean="0"/>
              <a:t> </a:t>
            </a:r>
            <a:r>
              <a:rPr lang="en-US" sz="2400" dirty="0" err="1" smtClean="0"/>
              <a:t>adalaj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592925" y="3534028"/>
                <a:ext cx="8911687" cy="153223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sz="2400" b="1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sub>
                        <m:sup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𝒃</m:t>
                          </m:r>
                        </m:sup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𝒇</m:t>
                          </m:r>
                          <m:d>
                            <m:dPr>
                              <m:ctrlP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d>
                          <m:sSup>
                            <m:sSupPr>
                              <m:ctrlP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𝒈</m:t>
                              </m:r>
                            </m:e>
                            <m:sup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d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𝒅𝒙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sSubSup>
                            <m:sSubSupPr>
                              <m:ctrlP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d>
                                <m:dPr>
                                  <m:begChr m:val=""/>
                                  <m:endChr m:val="]"/>
                                  <m:ctrlPr>
                                    <a:rPr lang="en-US" sz="24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1" i="1">
                                      <a:latin typeface="Cambria Math" panose="02040503050406030204" pitchFamily="18" charset="0"/>
                                    </a:rPr>
                                    <m:t>𝒇</m:t>
                                  </m:r>
                                  <m:d>
                                    <m:dPr>
                                      <m:ctrlPr>
                                        <a:rPr lang="en-US" sz="24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400" b="1" i="1"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</m:e>
                                  </m:d>
                                  <m:r>
                                    <a:rPr lang="en-US" sz="2400" b="1" i="1">
                                      <a:latin typeface="Cambria Math" panose="02040503050406030204" pitchFamily="18" charset="0"/>
                                    </a:rPr>
                                    <m:t>𝒈</m:t>
                                  </m:r>
                                  <m:d>
                                    <m:dPr>
                                      <m:ctrlPr>
                                        <a:rPr lang="en-US" sz="24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400" b="1" i="1"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</m:e>
                                  </m:d>
                                </m:e>
                              </m:d>
                            </m:e>
                            <m:sub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sub>
                            <m:sup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𝒃</m:t>
                              </m:r>
                            </m:sup>
                          </m:sSubSup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nary>
                            <m:naryPr>
                              <m:ctrlP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sub>
                            <m:sup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𝒃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en-US" sz="24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1" i="1" smtClean="0">
                                      <a:latin typeface="Cambria Math" panose="02040503050406030204" pitchFamily="18" charset="0"/>
                                    </a:rPr>
                                    <m:t>𝒇</m:t>
                                  </m:r>
                                </m:e>
                                <m:sup>
                                  <m:r>
                                    <a:rPr lang="en-US" sz="2400" b="1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en-US" sz="24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</m:d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𝒈</m:t>
                              </m:r>
                              <m:d>
                                <m:dPr>
                                  <m:ctrlPr>
                                    <a:rPr lang="en-US" sz="24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</m:d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𝒅𝒙</m:t>
                              </m:r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2925" y="3534028"/>
                <a:ext cx="8911687" cy="153223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4962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2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400" dirty="0" smtClean="0"/>
                  <a:t>Tentukan </a:t>
                </a:r>
                <a:r>
                  <a:rPr lang="en-US" sz="2400" dirty="0" err="1" smtClean="0"/>
                  <a:t>luas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daerah</a:t>
                </a:r>
                <a:r>
                  <a:rPr lang="en-US" sz="2400" dirty="0" smtClean="0"/>
                  <a:t> yang </a:t>
                </a:r>
                <a:r>
                  <a:rPr lang="en-US" sz="2400" dirty="0" err="1" smtClean="0"/>
                  <a:t>dibatasi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oleh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kurva</a:t>
                </a:r>
                <a:r>
                  <a:rPr lang="en-US" sz="2400" dirty="0" smtClean="0"/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 smtClean="0"/>
                  <a:t> </a:t>
                </a:r>
                <a:r>
                  <a:rPr lang="en-US" sz="2400" dirty="0" err="1" smtClean="0"/>
                  <a:t>dan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sumbu</a:t>
                </a:r>
                <a:r>
                  <a:rPr lang="en-US" sz="2400" dirty="0" smtClean="0"/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400" dirty="0" smtClean="0"/>
                  <a:t> </a:t>
                </a:r>
                <a:r>
                  <a:rPr lang="en-US" sz="2400" dirty="0" err="1" smtClean="0"/>
                  <a:t>dari</a:t>
                </a:r>
                <a:r>
                  <a:rPr lang="en-US" sz="2400" dirty="0" smtClean="0"/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2400" dirty="0" smtClean="0"/>
                  <a:t> </a:t>
                </a:r>
                <a:r>
                  <a:rPr lang="en-US" sz="2400" dirty="0" err="1" smtClean="0"/>
                  <a:t>sampai</a:t>
                </a:r>
                <a:r>
                  <a:rPr lang="en-US" sz="2400" dirty="0" smtClean="0"/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=4.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958" t="-12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9535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/>
              <a:t>Kerjakan</a:t>
            </a:r>
            <a:r>
              <a:rPr lang="en-US" sz="2400" dirty="0"/>
              <a:t> </a:t>
            </a:r>
            <a:r>
              <a:rPr lang="en-US" sz="2400" dirty="0" err="1"/>
              <a:t>sebanyak-banyaknya</a:t>
            </a:r>
            <a:r>
              <a:rPr lang="en-US" sz="2400" dirty="0"/>
              <a:t> </a:t>
            </a:r>
            <a:r>
              <a:rPr lang="en-US" sz="2400" dirty="0" err="1"/>
              <a:t>soal</a:t>
            </a:r>
            <a:r>
              <a:rPr lang="en-US" sz="2400" dirty="0"/>
              <a:t> </a:t>
            </a:r>
            <a:r>
              <a:rPr lang="en-US" sz="2400" dirty="0" err="1"/>
              <a:t>latihan</a:t>
            </a:r>
            <a:r>
              <a:rPr lang="en-US" sz="2400" dirty="0"/>
              <a:t> di </a:t>
            </a:r>
            <a:r>
              <a:rPr lang="en-US" sz="2400" b="1" dirty="0" err="1"/>
              <a:t>subbab</a:t>
            </a:r>
            <a:r>
              <a:rPr lang="en-US" sz="2400" b="1" dirty="0"/>
              <a:t> </a:t>
            </a:r>
            <a:r>
              <a:rPr lang="en-US" sz="2400" b="1" dirty="0" smtClean="0"/>
              <a:t>8.1. </a:t>
            </a:r>
            <a:r>
              <a:rPr lang="en-US" sz="2400" b="1" dirty="0"/>
              <a:t>No </a:t>
            </a:r>
            <a:r>
              <a:rPr lang="en-US" sz="2400" b="1" dirty="0" smtClean="0"/>
              <a:t>51 &amp; 52</a:t>
            </a:r>
            <a:r>
              <a:rPr lang="en-US" sz="2400" dirty="0" smtClean="0"/>
              <a:t> </a:t>
            </a:r>
            <a:r>
              <a:rPr lang="en-US" sz="2400" dirty="0" err="1"/>
              <a:t>buku</a:t>
            </a:r>
            <a:r>
              <a:rPr lang="en-US" sz="2400" dirty="0"/>
              <a:t> Thomas’ Calculus.</a:t>
            </a:r>
          </a:p>
        </p:txBody>
      </p:sp>
    </p:spTree>
    <p:extLst>
      <p:ext uri="{BB962C8B-B14F-4D97-AF65-F5344CB8AC3E}">
        <p14:creationId xmlns:p14="http://schemas.microsoft.com/office/powerpoint/2010/main" val="4314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9057</TotalTime>
  <Words>121</Words>
  <Application>Microsoft Office PowerPoint</Application>
  <PresentationFormat>Widescreen</PresentationFormat>
  <Paragraphs>22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Cambria Math</vt:lpstr>
      <vt:lpstr>Century Gothic</vt:lpstr>
      <vt:lpstr>Wingdings 3</vt:lpstr>
      <vt:lpstr>Wisp</vt:lpstr>
      <vt:lpstr>Kalkulus Integral</vt:lpstr>
      <vt:lpstr>Reduksi Ordo</vt:lpstr>
      <vt:lpstr>Contoh 1: Reduksi ordo</vt:lpstr>
      <vt:lpstr>Evaluasi Integrasi per bagian</vt:lpstr>
      <vt:lpstr>Contoh 2</vt:lpstr>
      <vt:lpstr>Latihan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Kalkulus Integral</dc:title>
  <dc:creator>user</dc:creator>
  <cp:lastModifiedBy>user</cp:lastModifiedBy>
  <cp:revision>169</cp:revision>
  <dcterms:created xsi:type="dcterms:W3CDTF">2021-01-31T09:54:29Z</dcterms:created>
  <dcterms:modified xsi:type="dcterms:W3CDTF">2021-02-28T15:58:35Z</dcterms:modified>
</cp:coreProperties>
</file>