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handoutMasterIdLst>
    <p:handoutMasterId r:id="rId19"/>
  </p:handoutMasterIdLst>
  <p:sldIdLst>
    <p:sldId id="498" r:id="rId2"/>
    <p:sldId id="486" r:id="rId3"/>
    <p:sldId id="493" r:id="rId4"/>
    <p:sldId id="494" r:id="rId5"/>
    <p:sldId id="499" r:id="rId6"/>
    <p:sldId id="495" r:id="rId7"/>
    <p:sldId id="497" r:id="rId8"/>
    <p:sldId id="496" r:id="rId9"/>
    <p:sldId id="487" r:id="rId10"/>
    <p:sldId id="490" r:id="rId11"/>
    <p:sldId id="488" r:id="rId12"/>
    <p:sldId id="491" r:id="rId13"/>
    <p:sldId id="489" r:id="rId14"/>
    <p:sldId id="492" r:id="rId15"/>
    <p:sldId id="500" r:id="rId16"/>
    <p:sldId id="357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728" autoAdjust="0"/>
  </p:normalViewPr>
  <p:slideViewPr>
    <p:cSldViewPr>
      <p:cViewPr varScale="1">
        <p:scale>
          <a:sx n="76" d="100"/>
          <a:sy n="76" d="100"/>
        </p:scale>
        <p:origin x="-9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96234-1E1D-4B65-9084-4D630915F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78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8A1634-C934-4612-B45D-DF6B6A129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82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8A1634-C934-4612-B45D-DF6B6A129F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7FAC5-B942-4BCD-9E34-3AD7B60FAC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498323-8B36-4566-8BD0-B9A5CCA70D0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8AEE4-D9B1-401B-B287-680C1849CBD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7148F-B101-487F-B7D2-F4E0E14521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BE6FC-2874-43A5-A281-4DAA69EAD7C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8A1634-C934-4612-B45D-DF6B6A129F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8C31B-9763-46ED-98C6-512D72C569E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D94F5-5EF3-4102-A719-19FE4A4AB21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605F4-F5AD-4D4B-AD5F-55D5E7AA5F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8557A-8D58-4A26-8C05-DDC48CE0DFB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B02DE-2362-4C8E-BB7E-572D9AE1A50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034BA-CB3E-457B-AD59-90A0AFC11FA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19B11-AC3B-43B5-935F-FD0E0D945EE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AAC00-F7E1-40EC-8CD7-EC00C68B0C7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988A5-C020-49AD-978F-5673C0A0B31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950E-D115-46C9-9891-DDB29C25D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E48BD-B38B-4013-9E9C-95A7C437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6DBB-9853-42A9-9832-1FDC0528C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52538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52538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9093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19938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4807-75AC-4C27-ABA5-27B2139B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D03CB9-05E8-4CCA-A306-826C1940E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C3EA8-B4C5-4D59-A12A-98C6C0095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B486-5162-4B3D-A724-0D9192638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8371B-E841-4B98-91AB-7FEAEC61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D64F6-F6F8-4219-B5C7-F0327A7DB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5550-679B-4A9E-B4A9-FDE0BDC45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7BB58-9199-4AE7-85C1-2698C8163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7F432-5EBE-4BBB-92B4-4313CB50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1ED2B-F1AF-4082-B33A-06CCF39D4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C1D3D7E-EA89-49C0-ADE8-FE2087AFA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9" r:id="rId2"/>
    <p:sldLayoutId id="2147483748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9" r:id="rId9"/>
    <p:sldLayoutId id="2147483745" r:id="rId10"/>
    <p:sldLayoutId id="2147483746" r:id="rId11"/>
    <p:sldLayoutId id="2147483750" r:id="rId12"/>
    <p:sldLayoutId id="2147483751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Cambria" pitchFamily="18" charset="0"/>
              </a:rPr>
              <a:t>JENIS-JENIS PENELITIAN</a:t>
            </a:r>
            <a:endParaRPr lang="en-US" sz="6600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228536"/>
            <a:ext cx="3511296" cy="810064"/>
          </a:xfrm>
        </p:spPr>
        <p:txBody>
          <a:bodyPr/>
          <a:lstStyle/>
          <a:p>
            <a:r>
              <a:rPr lang="en-US" sz="3200" dirty="0" err="1" smtClean="0"/>
              <a:t>Pertemuan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-</a:t>
            </a:r>
            <a:r>
              <a:rPr lang="id-ID" sz="3200" dirty="0" smtClean="0"/>
              <a:t>3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A950E-D115-46C9-9891-DDB29C25DC0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36587"/>
          </a:xfrm>
        </p:spPr>
        <p:txBody>
          <a:bodyPr/>
          <a:lstStyle/>
          <a:p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Penelitian Deskriptif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419600"/>
          </a:xfrm>
        </p:spPr>
        <p:txBody>
          <a:bodyPr/>
          <a:lstStyle/>
          <a:p>
            <a:pPr algn="just"/>
            <a:r>
              <a:rPr lang="id-ID" sz="2800" dirty="0" smtClean="0"/>
              <a:t>Identifikasi </a:t>
            </a:r>
            <a:r>
              <a:rPr lang="en-US" sz="2800" dirty="0" err="1" smtClean="0"/>
              <a:t>senyawa</a:t>
            </a:r>
            <a:r>
              <a:rPr lang="en-US" sz="2800" dirty="0" smtClean="0"/>
              <a:t> </a:t>
            </a:r>
            <a:r>
              <a:rPr lang="en-US" sz="2800" dirty="0" err="1" smtClean="0"/>
              <a:t>bioaktif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Valoa</a:t>
            </a:r>
            <a:endParaRPr lang="id-ID" sz="2800" dirty="0" smtClean="0"/>
          </a:p>
          <a:p>
            <a:pPr algn="just"/>
            <a:r>
              <a:rPr lang="id-ID" sz="2800" dirty="0" smtClean="0"/>
              <a:t>Analisis Kesulitan Belajar Siswa pada Materi </a:t>
            </a:r>
            <a:r>
              <a:rPr lang="en-US" sz="2800" dirty="0" smtClean="0"/>
              <a:t>METABOLISME</a:t>
            </a:r>
            <a:r>
              <a:rPr lang="id-ID" sz="2800" dirty="0" smtClean="0"/>
              <a:t> Kelas X</a:t>
            </a:r>
            <a:r>
              <a:rPr lang="en-US" sz="2800" dirty="0" smtClean="0"/>
              <a:t>II</a:t>
            </a:r>
            <a:r>
              <a:rPr lang="id-ID" sz="2800" dirty="0" smtClean="0"/>
              <a:t> SMA Negeri 5 Kupang Tahun Pela</a:t>
            </a:r>
            <a:r>
              <a:rPr lang="en-US" sz="2800" dirty="0" err="1" smtClean="0"/>
              <a:t>jaran</a:t>
            </a:r>
            <a:r>
              <a:rPr lang="id-ID" sz="2800" dirty="0" smtClean="0"/>
              <a:t> 20</a:t>
            </a:r>
            <a:r>
              <a:rPr lang="en-US" sz="2800" dirty="0" smtClean="0"/>
              <a:t>2</a:t>
            </a:r>
            <a:r>
              <a:rPr lang="id-ID" sz="2800" dirty="0" smtClean="0"/>
              <a:t>1/20</a:t>
            </a:r>
            <a:r>
              <a:rPr lang="en-US" sz="2800" dirty="0" smtClean="0"/>
              <a:t>22</a:t>
            </a:r>
            <a:r>
              <a:rPr lang="id-ID" sz="2800" dirty="0" smtClean="0"/>
              <a:t>.</a:t>
            </a:r>
          </a:p>
          <a:p>
            <a:pPr algn="just"/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kandungan</a:t>
            </a:r>
            <a:r>
              <a:rPr lang="en-US" sz="2800" dirty="0" smtClean="0"/>
              <a:t> protein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ikan</a:t>
            </a:r>
            <a:r>
              <a:rPr lang="en-US" sz="2800" dirty="0" smtClean="0"/>
              <a:t> </a:t>
            </a:r>
            <a:r>
              <a:rPr lang="en-US" sz="2800" dirty="0" err="1" smtClean="0"/>
              <a:t>Kembung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/>
            <a:r>
              <a:rPr lang="en-US" sz="2800" dirty="0" err="1" smtClean="0"/>
              <a:t>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logam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tanaman</a:t>
            </a:r>
            <a:r>
              <a:rPr lang="en-US" sz="2800" dirty="0" smtClean="0"/>
              <a:t> </a:t>
            </a:r>
            <a:r>
              <a:rPr lang="en-US" sz="2800" dirty="0" err="1" smtClean="0"/>
              <a:t>kangkung</a:t>
            </a:r>
            <a:r>
              <a:rPr lang="en-US" sz="2800" dirty="0" smtClean="0"/>
              <a:t> </a:t>
            </a:r>
            <a:r>
              <a:rPr lang="en-US" sz="2800" dirty="0" err="1" smtClean="0"/>
              <a:t>darat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dibudidayakan</a:t>
            </a:r>
            <a:r>
              <a:rPr lang="en-US" sz="2800" dirty="0" smtClean="0"/>
              <a:t> di </a:t>
            </a:r>
            <a:r>
              <a:rPr lang="en-US" sz="2800" dirty="0" err="1" smtClean="0"/>
              <a:t>sekitar</a:t>
            </a:r>
            <a:r>
              <a:rPr lang="en-US" sz="2800" dirty="0" smtClean="0"/>
              <a:t> </a:t>
            </a:r>
            <a:r>
              <a:rPr lang="en-US" sz="2800" dirty="0" err="1" smtClean="0"/>
              <a:t>Kawasan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endParaRPr lang="id-ID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PENELITIAN KORELASI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algn="just"/>
            <a:r>
              <a:rPr lang="id-ID" sz="2400" dirty="0" smtClean="0"/>
              <a:t>Merupakan penelitian yang melihat hubungan antara variabel.</a:t>
            </a:r>
          </a:p>
          <a:p>
            <a:pPr algn="just"/>
            <a:r>
              <a:rPr lang="id-ID" sz="2400" dirty="0" smtClean="0"/>
              <a:t>Dua atau lebih variabel diteliti untuk melihat hubungan yang terjadi diantara mereka tanpa coba untuk merubah atau mengadakan perlakuan terhadap variabel-variabel tersebut.</a:t>
            </a:r>
          </a:p>
          <a:p>
            <a:pPr algn="just"/>
            <a:r>
              <a:rPr lang="id-ID" sz="2400" dirty="0" smtClean="0"/>
              <a:t>Disini tidak dapat dilihat sebab akibat, jadi tidak bisa dikatakan variabel I dipengaruhi oleh variabel II atau sebaliknya.</a:t>
            </a:r>
          </a:p>
          <a:p>
            <a:pPr algn="just"/>
            <a:r>
              <a:rPr lang="id-ID" sz="2400" dirty="0" smtClean="0"/>
              <a:t>Yang bisa kita katakan adalah jika variabel I berubah, maka variabel II juga berubah atau sebaliknya.</a:t>
            </a:r>
          </a:p>
          <a:p>
            <a:pPr algn="just"/>
            <a:r>
              <a:rPr lang="id-ID" sz="2400" dirty="0" smtClean="0"/>
              <a:t>Umumnya digunakan dengan maksud: (1) memahami tingkah laku manusia, dan (2) untuk membuat prediksi tentang kemungkinan yang akan terjadi.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Contoh Penelitian Korelasi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95800"/>
          </a:xfrm>
        </p:spPr>
        <p:txBody>
          <a:bodyPr/>
          <a:lstStyle/>
          <a:p>
            <a:pPr algn="just"/>
            <a:r>
              <a:rPr lang="id-ID" sz="2400" dirty="0" smtClean="0"/>
              <a:t>Hubungan cara belajar siswa dengan prestasi belajar siswa dalam mata pelajaran </a:t>
            </a:r>
            <a:r>
              <a:rPr lang="en-US" sz="2400" dirty="0" err="1" smtClean="0"/>
              <a:t>Biologi</a:t>
            </a:r>
            <a:r>
              <a:rPr lang="id-ID" sz="2400" dirty="0" smtClean="0"/>
              <a:t> </a:t>
            </a:r>
            <a:r>
              <a:rPr lang="id-ID" sz="2400" dirty="0" smtClean="0"/>
              <a:t>Kelas XI SMA Negeri se Kota Kupang Tahun Pelajaran </a:t>
            </a:r>
            <a:r>
              <a:rPr lang="id-ID" sz="2400" dirty="0" smtClean="0"/>
              <a:t>20</a:t>
            </a:r>
            <a:r>
              <a:rPr lang="en-US" sz="2400" dirty="0" smtClean="0"/>
              <a:t>20</a:t>
            </a:r>
            <a:r>
              <a:rPr lang="id-ID" sz="2400" dirty="0" smtClean="0"/>
              <a:t>/20</a:t>
            </a:r>
            <a:r>
              <a:rPr lang="en-US" sz="2400" dirty="0" smtClean="0"/>
              <a:t>2</a:t>
            </a:r>
            <a:r>
              <a:rPr lang="id-ID" sz="2400" dirty="0" smtClean="0"/>
              <a:t>1.</a:t>
            </a:r>
            <a:endParaRPr lang="id-ID" sz="2400" dirty="0" smtClean="0"/>
          </a:p>
          <a:p>
            <a:pPr algn="just"/>
            <a:r>
              <a:rPr lang="id-ID" sz="2400" dirty="0" smtClean="0"/>
              <a:t>Korelasi antara nilai </a:t>
            </a:r>
            <a:r>
              <a:rPr lang="en-US" sz="2400" dirty="0" err="1" smtClean="0"/>
              <a:t>Biologi</a:t>
            </a:r>
            <a:r>
              <a:rPr lang="id-ID" sz="2400" dirty="0" smtClean="0"/>
              <a:t> </a:t>
            </a:r>
            <a:r>
              <a:rPr lang="id-ID" sz="2400" dirty="0" smtClean="0"/>
              <a:t>SM</a:t>
            </a:r>
            <a:r>
              <a:rPr lang="en-US" sz="2400" dirty="0" smtClean="0"/>
              <a:t>A</a:t>
            </a:r>
            <a:r>
              <a:rPr lang="id-ID" sz="2400" dirty="0" smtClean="0"/>
              <a:t> dengan nilai mata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Jurusan</a:t>
            </a:r>
            <a:r>
              <a:rPr lang="en-US" sz="2400" dirty="0" smtClean="0"/>
              <a:t> PMIPA FKIP </a:t>
            </a:r>
            <a:r>
              <a:rPr lang="en-US" sz="2400" dirty="0" err="1" smtClean="0"/>
              <a:t>Undana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Akademik</a:t>
            </a:r>
            <a:r>
              <a:rPr lang="en-US" sz="2400" dirty="0" smtClean="0"/>
              <a:t> 2009/2010.</a:t>
            </a:r>
            <a:endParaRPr lang="id-ID" sz="2400" dirty="0" smtClean="0"/>
          </a:p>
          <a:p>
            <a:pPr algn="just"/>
            <a:r>
              <a:rPr lang="id-ID" sz="2400" dirty="0" smtClean="0"/>
              <a:t>Korelasi antara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id-ID" sz="2400" dirty="0" smtClean="0"/>
              <a:t> </a:t>
            </a:r>
            <a:r>
              <a:rPr lang="id-ID" sz="2400" dirty="0" smtClean="0"/>
              <a:t>dengan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pelajaran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X SMA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4 </a:t>
            </a:r>
            <a:r>
              <a:rPr lang="en-US" sz="2400" dirty="0" err="1" smtClean="0"/>
              <a:t>Kupang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Ajaran</a:t>
            </a:r>
            <a:r>
              <a:rPr lang="en-US" sz="2400" dirty="0" smtClean="0"/>
              <a:t> </a:t>
            </a:r>
            <a:r>
              <a:rPr lang="en-US" sz="2400" dirty="0" smtClean="0"/>
              <a:t>20</a:t>
            </a:r>
            <a:r>
              <a:rPr lang="en-US" sz="2400" dirty="0"/>
              <a:t>2</a:t>
            </a:r>
            <a:r>
              <a:rPr lang="id-ID" sz="2400" dirty="0" smtClean="0"/>
              <a:t>0</a:t>
            </a:r>
            <a:r>
              <a:rPr lang="en-US" sz="2400" dirty="0" smtClean="0"/>
              <a:t>/202</a:t>
            </a:r>
            <a:r>
              <a:rPr lang="id-ID" sz="2400" dirty="0" smtClean="0"/>
              <a:t>1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None/>
            </a:pPr>
            <a:endParaRPr lang="id-ID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id-ID" sz="3600" b="1" dirty="0" smtClean="0">
                <a:latin typeface="Cambria" pitchFamily="18" charset="0"/>
              </a:rPr>
              <a:t>Penelitian Eksperimen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4864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Merupakan penelitian dimana ada perlakuan (treatment) terhadap variabel independen (variabel bebas),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Hubungan sebab akibat bisa diketahui karena ada perlakuan (treatment) terhadap obyek penelitian.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Ciri-ciri: ada perlakuan, memiliki tiga jenis variabel, dan randomisasi.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Jenis variabel: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1. Variabel independen (variabel bebas) dapat menyebabkan perubahan 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     pada variabel dipenden dan dapat dimanipulasi (diabuat perlakuan).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2. Variabel dependen (variabel terikat) dapat dipengaruhi oleh variabel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    independen atau hasil dari variabel independen (perlakuan).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3. Confounding variable adalah variabel yang tidak diharapkan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    mempengaruh variabel dipenden tetapi dapat mempengaruhi variabel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    dipenden.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000" dirty="0" smtClean="0"/>
              <a:t>Randomisasi: (1) pemilihan secara random, atau (2) penempatan secara random.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000" dirty="0" smtClean="0"/>
              <a:t>     </a:t>
            </a:r>
            <a:endParaRPr lang="id-ID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id-ID" sz="3600" b="1" dirty="0" smtClean="0">
                <a:latin typeface="Cambria" pitchFamily="18" charset="0"/>
              </a:rPr>
              <a:t>Contoh penelitian eksperimen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5626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Pengaruh lama pere</a:t>
            </a:r>
            <a:r>
              <a:rPr lang="en-US" sz="2400" dirty="0" err="1" smtClean="0"/>
              <a:t>busan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vitamin C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tanaman</a:t>
            </a:r>
            <a:r>
              <a:rPr lang="en-US" sz="2400" dirty="0" smtClean="0"/>
              <a:t> </a:t>
            </a:r>
            <a:r>
              <a:rPr lang="en-US" sz="2400" dirty="0" err="1" smtClean="0"/>
              <a:t>daun</a:t>
            </a:r>
            <a:r>
              <a:rPr lang="en-US" sz="2400" dirty="0" smtClean="0"/>
              <a:t> </a:t>
            </a:r>
            <a:r>
              <a:rPr lang="en-US" sz="2400" dirty="0" err="1" smtClean="0"/>
              <a:t>singkong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Perbandingan hasil belajar siswa yang menggunakan m</a:t>
            </a:r>
            <a:r>
              <a:rPr lang="en-US" sz="2400" dirty="0" err="1" smtClean="0"/>
              <a:t>odel</a:t>
            </a:r>
            <a:r>
              <a:rPr lang="en-US" sz="2400" dirty="0" smtClean="0"/>
              <a:t> </a:t>
            </a:r>
            <a:r>
              <a:rPr lang="en-US" sz="2400" dirty="0" err="1" smtClean="0"/>
              <a:t>kooperatif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jigswa</a:t>
            </a:r>
            <a:r>
              <a:rPr lang="id-ID" sz="2400" dirty="0" smtClean="0"/>
              <a:t> dan m</a:t>
            </a:r>
            <a:r>
              <a:rPr lang="en-US" sz="2400" dirty="0" err="1" smtClean="0"/>
              <a:t>odel</a:t>
            </a:r>
            <a:r>
              <a:rPr lang="en-US" sz="2400" dirty="0" smtClean="0"/>
              <a:t> </a:t>
            </a:r>
            <a:r>
              <a:rPr lang="en-US" sz="2400" dirty="0" err="1" smtClean="0"/>
              <a:t>kooperatif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STAD</a:t>
            </a:r>
            <a:r>
              <a:rPr lang="id-ID" sz="2400" dirty="0" smtClean="0"/>
              <a:t> pada mata pelajaran </a:t>
            </a:r>
            <a:r>
              <a:rPr lang="en-US" sz="2400" dirty="0" err="1" smtClean="0"/>
              <a:t>Biologi</a:t>
            </a:r>
            <a:r>
              <a:rPr lang="id-ID" sz="2400" dirty="0" smtClean="0"/>
              <a:t> SMA Negeri 5 Kupang T</a:t>
            </a:r>
            <a:r>
              <a:rPr lang="en-US" sz="2400" dirty="0" err="1" smtClean="0"/>
              <a:t>ahun</a:t>
            </a:r>
            <a:r>
              <a:rPr lang="en-US" sz="2400" dirty="0" smtClean="0"/>
              <a:t> </a:t>
            </a:r>
            <a:r>
              <a:rPr lang="id-ID" sz="2400" dirty="0" smtClean="0"/>
              <a:t>A</a:t>
            </a:r>
            <a:r>
              <a:rPr lang="en-US" sz="2400" dirty="0" err="1" smtClean="0"/>
              <a:t>jaran</a:t>
            </a:r>
            <a:r>
              <a:rPr lang="id-ID" sz="2400" dirty="0" smtClean="0"/>
              <a:t> 20</a:t>
            </a:r>
            <a:r>
              <a:rPr lang="en-US" sz="2400" dirty="0" smtClean="0"/>
              <a:t>20</a:t>
            </a:r>
            <a:r>
              <a:rPr lang="id-ID" sz="2400" dirty="0" smtClean="0"/>
              <a:t>/20</a:t>
            </a:r>
            <a:r>
              <a:rPr lang="en-US" sz="2400" dirty="0" smtClean="0"/>
              <a:t>2</a:t>
            </a:r>
            <a:r>
              <a:rPr lang="id-ID" sz="2400" dirty="0" smtClean="0"/>
              <a:t>1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Pengaruh jenis dan konsentasi pupuk organik terhadap pertumbuhan tanaman vanili.</a:t>
            </a:r>
            <a:endParaRPr lang="en-US" sz="24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Mikrobiologis</a:t>
            </a:r>
            <a:r>
              <a:rPr lang="en-US" sz="2400" dirty="0" smtClean="0"/>
              <a:t> </a:t>
            </a:r>
            <a:r>
              <a:rPr lang="en-US" sz="2400" dirty="0" err="1" smtClean="0"/>
              <a:t>Ekstrak</a:t>
            </a:r>
            <a:r>
              <a:rPr lang="en-US" sz="2400" dirty="0" smtClean="0"/>
              <a:t> </a:t>
            </a:r>
            <a:r>
              <a:rPr lang="en-US" sz="2400" dirty="0" err="1" smtClean="0"/>
              <a:t>Etanol</a:t>
            </a:r>
            <a:r>
              <a:rPr lang="en-US" sz="2400" dirty="0" smtClean="0"/>
              <a:t> </a:t>
            </a:r>
            <a:r>
              <a:rPr lang="en-US" sz="2400" dirty="0" err="1" smtClean="0"/>
              <a:t>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Valoa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Sterculia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urceolata</a:t>
            </a:r>
            <a:r>
              <a:rPr lang="en-US" sz="2400" i="1" dirty="0" smtClean="0"/>
              <a:t>, </a:t>
            </a:r>
            <a:r>
              <a:rPr lang="en-US" sz="2400" dirty="0" smtClean="0"/>
              <a:t>Smith)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Bakteri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Jamur</a:t>
            </a:r>
            <a:r>
              <a:rPr lang="en-US" sz="24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Inkuiri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Eksperimen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Materi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XII IPA SMA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1 </a:t>
            </a:r>
            <a:r>
              <a:rPr lang="en-US" sz="2400" dirty="0" err="1" smtClean="0"/>
              <a:t>Kupang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Ajaran</a:t>
            </a:r>
            <a:r>
              <a:rPr lang="en-US" sz="2400" dirty="0" smtClean="0"/>
              <a:t> 2020/2021</a:t>
            </a:r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r>
              <a:rPr lang="en-US" sz="4000" b="1" dirty="0" err="1" smtClean="0">
                <a:latin typeface="Cambria" pitchFamily="18" charset="0"/>
              </a:rPr>
              <a:t>Penelitian</a:t>
            </a:r>
            <a:r>
              <a:rPr lang="en-US" sz="4000" b="1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Tindakan</a:t>
            </a:r>
            <a:r>
              <a:rPr lang="en-US" sz="4000" b="1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Kelas</a:t>
            </a:r>
            <a:r>
              <a:rPr lang="en-US" sz="4000" b="1" dirty="0" smtClean="0">
                <a:latin typeface="Cambria" pitchFamily="18" charset="0"/>
              </a:rPr>
              <a:t> (PTK)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Pembahasan tentang PTK akan dibahas tersendiri pada pertemuan selanjutnya ...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Redak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91625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38200" y="4953000"/>
            <a:ext cx="8305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/>
            <a:endParaRPr lang="en-US" sz="2000" b="1">
              <a:latin typeface="Tahoma" pitchFamily="34" charset="0"/>
            </a:endParaRPr>
          </a:p>
          <a:p>
            <a:pPr marL="342900" indent="-342900"/>
            <a:endParaRPr lang="en-US" sz="2000" b="1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GB" sz="20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4580" name="WordArt 4"/>
          <p:cNvSpPr>
            <a:spLocks noChangeArrowheads="1" noChangeShapeType="1"/>
          </p:cNvSpPr>
          <p:nvPr/>
        </p:nvSpPr>
        <p:spPr bwMode="auto">
          <a:xfrm>
            <a:off x="1547813" y="1773238"/>
            <a:ext cx="5832475" cy="237648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1315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terima kasih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7BB58-9199-4AE7-85C1-2698C81634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JENIS ATAU METODE PENELITAN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algn="just"/>
            <a:r>
              <a:rPr lang="id-ID" sz="2400" dirty="0" smtClean="0"/>
              <a:t>Dalam laporan penelitian atau skripsi, tesis, disertasi terdapat bab atau sub bab tentang metode penelit</a:t>
            </a:r>
            <a:r>
              <a:rPr lang="en-US" sz="2400" dirty="0" err="1" smtClean="0"/>
              <a:t>i</a:t>
            </a:r>
            <a:r>
              <a:rPr lang="id-ID" sz="2400" dirty="0" smtClean="0"/>
              <a:t>an. Pada bab atau sub bab tersebut sebenarnya menjelaskan jenis penelitian yang digunakan</a:t>
            </a:r>
          </a:p>
          <a:p>
            <a:pPr algn="just"/>
            <a:r>
              <a:rPr lang="id-ID" sz="2400" dirty="0" smtClean="0"/>
              <a:t>Penelitian antara lain dapat diklasifikasikan berdasarkan: aplikasi, maksud, dan jenis informasi yang dicari.</a:t>
            </a:r>
          </a:p>
          <a:p>
            <a:pPr algn="just"/>
            <a:r>
              <a:rPr lang="id-ID" sz="2400" dirty="0" smtClean="0"/>
              <a:t>Aplikasi: </a:t>
            </a:r>
            <a:r>
              <a:rPr lang="en-US" sz="2400" dirty="0" smtClean="0"/>
              <a:t>P</a:t>
            </a:r>
            <a:r>
              <a:rPr lang="id-ID" sz="2400" dirty="0" smtClean="0"/>
              <a:t>en</a:t>
            </a:r>
            <a:r>
              <a:rPr lang="en-US" sz="2400" dirty="0" err="1" smtClean="0"/>
              <a:t>elitian</a:t>
            </a:r>
            <a:r>
              <a:rPr lang="en-US" sz="2400" dirty="0" smtClean="0"/>
              <a:t> </a:t>
            </a:r>
            <a:r>
              <a:rPr lang="id-ID" sz="2400" dirty="0" smtClean="0"/>
              <a:t>Murni dan </a:t>
            </a:r>
            <a:r>
              <a:rPr lang="en-US" sz="2400" dirty="0" smtClean="0"/>
              <a:t>P</a:t>
            </a:r>
            <a:r>
              <a:rPr lang="id-ID" sz="2400" dirty="0" smtClean="0"/>
              <a:t>en</a:t>
            </a:r>
            <a:r>
              <a:rPr lang="en-US" sz="2400" dirty="0" err="1" smtClean="0"/>
              <a:t>elitian</a:t>
            </a:r>
            <a:r>
              <a:rPr lang="id-ID" sz="2400" dirty="0" smtClean="0"/>
              <a:t> Terapan</a:t>
            </a:r>
          </a:p>
          <a:p>
            <a:pPr algn="just"/>
            <a:r>
              <a:rPr lang="id-ID" sz="2400" dirty="0" smtClean="0"/>
              <a:t>Jenis informasi: pen. Kuantitatif dan pen. Kualitatif</a:t>
            </a:r>
          </a:p>
          <a:p>
            <a:pPr algn="just"/>
            <a:r>
              <a:rPr lang="id-ID" sz="2400" dirty="0" smtClean="0"/>
              <a:t>Maksud: </a:t>
            </a:r>
          </a:p>
          <a:p>
            <a:pPr algn="just">
              <a:buFont typeface="Wingdings" pitchFamily="2" charset="2"/>
              <a:buNone/>
            </a:pPr>
            <a:r>
              <a:rPr lang="id-ID" sz="2400" dirty="0" smtClean="0"/>
              <a:t>    - Pen. Deskriptif (Memberikan gambaran)</a:t>
            </a:r>
          </a:p>
          <a:p>
            <a:pPr algn="just">
              <a:buFont typeface="Wingdings" pitchFamily="2" charset="2"/>
              <a:buNone/>
            </a:pPr>
            <a:r>
              <a:rPr lang="id-ID" sz="2400" dirty="0" smtClean="0"/>
              <a:t>    - Pen. Korelasi (Menunjukkan hubungan)</a:t>
            </a:r>
          </a:p>
          <a:p>
            <a:pPr algn="just">
              <a:buFont typeface="Wingdings" pitchFamily="2" charset="2"/>
              <a:buNone/>
            </a:pPr>
            <a:r>
              <a:rPr lang="id-ID" sz="2400" dirty="0" smtClean="0"/>
              <a:t>    - Pen. Eksperimen (Menunjukkan sebab-akibat)</a:t>
            </a:r>
          </a:p>
          <a:p>
            <a:pPr algn="just"/>
            <a:endParaRPr lang="id-ID" sz="2400" dirty="0" smtClean="0"/>
          </a:p>
          <a:p>
            <a:pPr algn="just"/>
            <a:endParaRPr lang="id-ID" sz="2400" dirty="0" smtClean="0"/>
          </a:p>
          <a:p>
            <a:pPr algn="just"/>
            <a:endParaRPr lang="id-ID" sz="2400" dirty="0" smtClean="0"/>
          </a:p>
          <a:p>
            <a:pPr algn="just">
              <a:buFont typeface="Wingdings" pitchFamily="2" charset="2"/>
              <a:buNone/>
            </a:pPr>
            <a:endParaRPr lang="id-ID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Penelitian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Aplikasi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750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/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274320" indent="4763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keingintahuan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. 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/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pengertian-pengertian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hukum-hukumnya</a:t>
            </a:r>
            <a:r>
              <a:rPr lang="en-US" dirty="0" smtClean="0"/>
              <a:t>. </a:t>
            </a:r>
          </a:p>
          <a:p>
            <a:pPr marL="274320" indent="4763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gen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Penelitian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Aplikasi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(2)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1702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endParaRPr lang="en-US" dirty="0" smtClean="0"/>
          </a:p>
          <a:p>
            <a:pPr marL="274320" indent="4763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err="1" smtClean="0"/>
              <a:t>Penyelidikan</a:t>
            </a:r>
            <a:r>
              <a:rPr lang="en-US" dirty="0" smtClean="0"/>
              <a:t> yang </a:t>
            </a:r>
            <a:r>
              <a:rPr lang="en-US" dirty="0" err="1" smtClean="0"/>
              <a:t>hati-hati</a:t>
            </a:r>
            <a:r>
              <a:rPr lang="en-US" dirty="0" smtClean="0"/>
              <a:t>,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marL="274320" indent="4763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pemupukan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582613"/>
          </a:xfrm>
        </p:spPr>
        <p:txBody>
          <a:bodyPr/>
          <a:lstStyle/>
          <a:p>
            <a:pPr algn="ctr"/>
            <a:r>
              <a:rPr lang="en-US" sz="2800" b="1" dirty="0" err="1" smtClean="0">
                <a:latin typeface="Cambria" pitchFamily="18" charset="0"/>
              </a:rPr>
              <a:t>Perbandingan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Penelitian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b="1" dirty="0" err="1" smtClean="0">
                <a:latin typeface="Cambria" pitchFamily="18" charset="0"/>
              </a:rPr>
              <a:t>Murni</a:t>
            </a:r>
            <a:r>
              <a:rPr lang="en-US" sz="2800" b="1" dirty="0" smtClean="0">
                <a:latin typeface="Cambria" pitchFamily="18" charset="0"/>
              </a:rPr>
              <a:t> Vs </a:t>
            </a:r>
            <a:r>
              <a:rPr lang="en-US" sz="2800" b="1" dirty="0" err="1" smtClean="0">
                <a:latin typeface="Cambria" pitchFamily="18" charset="0"/>
              </a:rPr>
              <a:t>Terapan</a:t>
            </a:r>
            <a:endParaRPr lang="en-US" sz="2800" b="1" dirty="0">
              <a:latin typeface="Cambria" pitchFamily="18" charset="0"/>
            </a:endParaRPr>
          </a:p>
        </p:txBody>
      </p:sp>
      <p:graphicFrame>
        <p:nvGraphicFramePr>
          <p:cNvPr id="21571" name="Group 67"/>
          <p:cNvGraphicFramePr>
            <a:graphicFrameLocks noGrp="1"/>
          </p:cNvGraphicFramePr>
          <p:nvPr>
            <p:ph type="tbl" idx="1"/>
          </p:nvPr>
        </p:nvGraphicFramePr>
        <p:xfrm>
          <a:off x="381000" y="1219199"/>
          <a:ext cx="8305800" cy="5178427"/>
        </p:xfrm>
        <a:graphic>
          <a:graphicData uri="http://schemas.openxmlformats.org/drawingml/2006/table">
            <a:tbl>
              <a:tblPr/>
              <a:tblGrid>
                <a:gridCol w="4419600"/>
                <a:gridCol w="3886200"/>
              </a:tblGrid>
              <a:tr h="699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Murni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Terapan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kepuasan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sponsor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Permasalahan dan subyek penelitian bebas dipilih peneliti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Permasalahan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ditentukan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sponsr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Berdasarkan norma absolut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Sponsor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diberikan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berdasarkan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manfaat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hasil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9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Fokus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ditentukan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Fokus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kemampuan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menggeneralisir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hasil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Tujuan utama menyumbang utk teori dasar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Tujuan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utama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adalah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tujuan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praktis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Keberhasilan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ketika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dimuat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dalam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jurnal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berpengaruh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komunitas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ilmuwan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Keberhasilan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dinilai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ketika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hasil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penelitian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dipakai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pihak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sponsor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3CB9-05E8-4CCA-A306-826C1940E1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Penelitian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berdasarkan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jenis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Informasi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Kualitatif</a:t>
            </a:r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4763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temuan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r>
              <a:rPr lang="en-US" sz="2800" dirty="0" smtClean="0"/>
              <a:t> dg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statistik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kuantifikasi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</a:t>
            </a:r>
          </a:p>
          <a:p>
            <a:pPr marL="274320" indent="4763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mengumpulkan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menganalisis</a:t>
            </a:r>
            <a:r>
              <a:rPr lang="en-US" sz="2800" dirty="0" smtClean="0"/>
              <a:t> data </a:t>
            </a:r>
            <a:r>
              <a:rPr lang="en-US" sz="2800" dirty="0" err="1" smtClean="0"/>
              <a:t>deskriptif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,  </a:t>
            </a:r>
            <a:r>
              <a:rPr lang="en-US" sz="2800" dirty="0" err="1" smtClean="0"/>
              <a:t>ungkapan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lisan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diamati</a:t>
            </a:r>
            <a:r>
              <a:rPr lang="en-US" sz="28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Penelitian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berdasarkan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jenis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Informasi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100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Kuantitatif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4763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dirty="0" err="1" smtClean="0"/>
              <a:t>Penelitian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menghasilkan</a:t>
            </a:r>
            <a:r>
              <a:rPr lang="en-US" sz="3600" dirty="0" smtClean="0"/>
              <a:t> </a:t>
            </a:r>
            <a:r>
              <a:rPr lang="en-US" sz="3600" dirty="0" err="1" smtClean="0"/>
              <a:t>temuan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dicapai</a:t>
            </a:r>
            <a:r>
              <a:rPr lang="en-US" sz="3600" dirty="0" smtClean="0"/>
              <a:t> dg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prosedur</a:t>
            </a:r>
            <a:r>
              <a:rPr lang="en-US" sz="3600" dirty="0" smtClean="0"/>
              <a:t> </a:t>
            </a:r>
            <a:r>
              <a:rPr lang="en-US" sz="3600" dirty="0" err="1" smtClean="0"/>
              <a:t>statistik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kuantifikasi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848600" cy="95410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PENELITIAN KUANTITATIF VS KUALITATIF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graphicFrame>
        <p:nvGraphicFramePr>
          <p:cNvPr id="88341" name="Group 27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05118553"/>
              </p:ext>
            </p:extLst>
          </p:nvPr>
        </p:nvGraphicFramePr>
        <p:xfrm>
          <a:off x="457200" y="1219200"/>
          <a:ext cx="8229600" cy="513613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Penelitian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Kuantitatif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Penelitian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Kualitatif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Fokus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ringkas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sempit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Fokus kompleks dan luas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Reduksionistik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Holistik dan menyeluruh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Obyektif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Subyektif atau prspektif  etnik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Penalaran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deduktif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Penalaran dialektif-induktif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69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Basis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pengetahuan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Hubungan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sebab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akibat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Basis pengetahuan: Makna dan temuan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Menguji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teori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Mengembangkan/ membangun teori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Kontrol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variabel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Sumbangsih tafsiran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Instrumen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Komunikasi dan observasi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Elemen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dasar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analisis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angka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Elemen dasar analisis: kata-kata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Analisis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statistik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atas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data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Interpretasi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individual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0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Generalisasi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Keunikan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74807-75AC-4C27-ABA5-27B2139B31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Penelitian deskriptif (Descriptive research)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Merupakan jenis penelitian yang memberikan gambaran atau uraian atas suatu keadaan sejelas mungkin tanpa ada perlakuan terhadap obyek yang diteliti.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Ciri-cirinya: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400" dirty="0" smtClean="0"/>
              <a:t>    1. Berhubungan dengan keadaan yang terjadi saat itu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400" dirty="0" smtClean="0"/>
              <a:t>    2. Menguraikan satu variabel saja atau beberapa 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400" dirty="0" smtClean="0"/>
              <a:t>        variabel namun diuraikan satu persatu.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400" dirty="0" smtClean="0"/>
              <a:t>    3. Variabel yang diteliti tidak dimanipulasi atau tidak ada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400" dirty="0" smtClean="0"/>
              <a:t>        perlakuan (treatment).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Pada umumnya penelitian deskriptif menggunakan survei sebagai metode pengumpulan data.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Survei: - Cross-sectional survei (saat/waktu tertentu)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400" dirty="0" smtClean="0"/>
              <a:t>             </a:t>
            </a:r>
            <a:r>
              <a:rPr lang="id-ID" sz="800" dirty="0" smtClean="0"/>
              <a:t> </a:t>
            </a:r>
            <a:r>
              <a:rPr lang="id-ID" sz="2400" dirty="0" smtClean="0"/>
              <a:t>   - Longitudinal suvei (Waktu berbeda-beda)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C3EA8-B4C5-4D59-A12A-98C6C00958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2581</TotalTime>
  <Words>1048</Words>
  <Application>Microsoft Office PowerPoint</Application>
  <PresentationFormat>On-screen Show (4:3)</PresentationFormat>
  <Paragraphs>151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JENIS-JENIS PENELITIAN</vt:lpstr>
      <vt:lpstr>JENIS ATAU METODE PENELITAN</vt:lpstr>
      <vt:lpstr>Penelitian Aplikasi (1)</vt:lpstr>
      <vt:lpstr>Penelitian Aplikasi (2)</vt:lpstr>
      <vt:lpstr>Perbandingan Penelitian Murni Vs Terapan</vt:lpstr>
      <vt:lpstr>Penelitian berdasarkan jenis Informasi</vt:lpstr>
      <vt:lpstr>Penelitian berdasarkan jenis Informasi</vt:lpstr>
      <vt:lpstr>PowerPoint Presentation</vt:lpstr>
      <vt:lpstr>Penelitian deskriptif (Descriptive research)</vt:lpstr>
      <vt:lpstr>Contoh Penelitian Deskriptif</vt:lpstr>
      <vt:lpstr>PENELITIAN KORELASI </vt:lpstr>
      <vt:lpstr>Contoh Penelitian Korelasi</vt:lpstr>
      <vt:lpstr>Penelitian Eksperimen</vt:lpstr>
      <vt:lpstr>Contoh penelitian eksperimen</vt:lpstr>
      <vt:lpstr>Penelitian Tindakan Kelas (PTK)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 VIVOBOOK S14</cp:lastModifiedBy>
  <cp:revision>176</cp:revision>
  <dcterms:created xsi:type="dcterms:W3CDTF">2006-01-27T02:02:56Z</dcterms:created>
  <dcterms:modified xsi:type="dcterms:W3CDTF">2020-09-01T22:03:43Z</dcterms:modified>
</cp:coreProperties>
</file>