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81" r:id="rId5"/>
  </p:sldMasterIdLst>
  <p:notesMasterIdLst>
    <p:notesMasterId r:id="rId23"/>
  </p:notesMasterIdLst>
  <p:handoutMasterIdLst>
    <p:handoutMasterId r:id="rId24"/>
  </p:handoutMasterIdLst>
  <p:sldIdLst>
    <p:sldId id="353" r:id="rId6"/>
    <p:sldId id="338" r:id="rId7"/>
    <p:sldId id="339" r:id="rId8"/>
    <p:sldId id="340" r:id="rId9"/>
    <p:sldId id="341" r:id="rId10"/>
    <p:sldId id="342" r:id="rId11"/>
    <p:sldId id="336" r:id="rId12"/>
    <p:sldId id="343" r:id="rId13"/>
    <p:sldId id="344" r:id="rId14"/>
    <p:sldId id="345" r:id="rId15"/>
    <p:sldId id="346" r:id="rId16"/>
    <p:sldId id="347" r:id="rId17"/>
    <p:sldId id="337" r:id="rId18"/>
    <p:sldId id="348" r:id="rId19"/>
    <p:sldId id="349" r:id="rId20"/>
    <p:sldId id="350" r:id="rId21"/>
    <p:sldId id="3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60"/>
  </p:normalViewPr>
  <p:slideViewPr>
    <p:cSldViewPr snapToGrid="0">
      <p:cViewPr varScale="1">
        <p:scale>
          <a:sx n="74" d="100"/>
          <a:sy n="74" d="100"/>
        </p:scale>
        <p:origin x="364" y="44"/>
      </p:cViewPr>
      <p:guideLst/>
    </p:cSldViewPr>
  </p:slideViewPr>
  <p:notesTextViewPr>
    <p:cViewPr>
      <p:scale>
        <a:sx n="1" d="1"/>
        <a:sy n="1" d="1"/>
      </p:scale>
      <p:origin x="0" y="0"/>
    </p:cViewPr>
  </p:notesTextViewPr>
  <p:notesViewPr>
    <p:cSldViewPr snapToGrid="0">
      <p:cViewPr varScale="1">
        <p:scale>
          <a:sx n="60" d="100"/>
          <a:sy n="60" d="100"/>
        </p:scale>
        <p:origin x="89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ACDB4-642F-4F82-9C8D-2DC384BF8F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BB06E6-7341-4F07-8285-8B35565B9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CC4456-0E88-4EB2-8FDA-8240F984B54A}" type="datetimeFigureOut">
              <a:rPr lang="en-US" smtClean="0"/>
              <a:t>9/12/2023</a:t>
            </a:fld>
            <a:endParaRPr lang="en-US"/>
          </a:p>
        </p:txBody>
      </p:sp>
      <p:sp>
        <p:nvSpPr>
          <p:cNvPr id="4" name="Footer Placeholder 3">
            <a:extLst>
              <a:ext uri="{FF2B5EF4-FFF2-40B4-BE49-F238E27FC236}">
                <a16:creationId xmlns:a16="http://schemas.microsoft.com/office/drawing/2014/main" id="{F2C88C94-6E7C-4506-82BE-23DAD04DC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A5C082-911A-46EA-8DF6-A63F9F9E0A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086C9-2826-46AE-BD8E-F12CB3F9C8B4}" type="slidenum">
              <a:rPr lang="en-US" smtClean="0"/>
              <a:t>‹#›</a:t>
            </a:fld>
            <a:endParaRPr lang="en-US"/>
          </a:p>
        </p:txBody>
      </p:sp>
    </p:spTree>
    <p:extLst>
      <p:ext uri="{BB962C8B-B14F-4D97-AF65-F5344CB8AC3E}">
        <p14:creationId xmlns:p14="http://schemas.microsoft.com/office/powerpoint/2010/main" val="187591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9994-CBF9-4364-B2D1-761774B9F53C}" type="datetimeFigureOut">
              <a:rPr lang="en-US" smtClean="0"/>
              <a:t>9/12/2023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D0BC5-116C-42CF-8B28-245F66D50665}" type="slidenum">
              <a:rPr lang="en-US" smtClean="0"/>
              <a:t>‹#›</a:t>
            </a:fld>
            <a:endParaRPr lang="en-US" dirty="0"/>
          </a:p>
        </p:txBody>
      </p:sp>
    </p:spTree>
    <p:extLst>
      <p:ext uri="{BB962C8B-B14F-4D97-AF65-F5344CB8AC3E}">
        <p14:creationId xmlns:p14="http://schemas.microsoft.com/office/powerpoint/2010/main" val="249981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FBC3-9DAD-6BC7-DC12-A43F8821CF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BDE55D8-240F-490D-7412-76C7749B1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7F1B22F-AF33-8BF8-C6E3-7982C2FB9775}"/>
              </a:ext>
            </a:extLst>
          </p:cNvPr>
          <p:cNvSpPr>
            <a:spLocks noGrp="1"/>
          </p:cNvSpPr>
          <p:nvPr>
            <p:ph type="dt" sz="half" idx="10"/>
          </p:nvPr>
        </p:nvSpPr>
        <p:spPr/>
        <p:txBody>
          <a:bodyPr/>
          <a:lstStyle/>
          <a:p>
            <a:fld id="{BAEE62B5-0727-4FE1-B35D-4CC400F0421B}" type="datetime1">
              <a:rPr lang="en-US" smtClean="0"/>
              <a:t>9/12/2023</a:t>
            </a:fld>
            <a:endParaRPr lang="en-US" dirty="0"/>
          </a:p>
        </p:txBody>
      </p:sp>
      <p:sp>
        <p:nvSpPr>
          <p:cNvPr id="5" name="Footer Placeholder 4">
            <a:extLst>
              <a:ext uri="{FF2B5EF4-FFF2-40B4-BE49-F238E27FC236}">
                <a16:creationId xmlns:a16="http://schemas.microsoft.com/office/drawing/2014/main" id="{5706DF41-62DA-6A00-C5C8-E5F6C4FFE7F1}"/>
              </a:ext>
            </a:extLst>
          </p:cNvPr>
          <p:cNvSpPr>
            <a:spLocks noGrp="1"/>
          </p:cNvSpPr>
          <p:nvPr>
            <p:ph type="ftr" sz="quarter" idx="11"/>
          </p:nvPr>
        </p:nvSpPr>
        <p:spPr>
          <a:xfrm>
            <a:off x="3815318" y="6317438"/>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B006AC2B-4FF2-F8E5-F490-0893044230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966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F9E2-F2E6-AF3E-9922-59F320C18BB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2923A81-F974-7444-FE4A-F86CF35AEF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3BF44C6-FD82-020F-AA5D-3C78C01F4EBD}"/>
              </a:ext>
            </a:extLst>
          </p:cNvPr>
          <p:cNvSpPr>
            <a:spLocks noGrp="1"/>
          </p:cNvSpPr>
          <p:nvPr>
            <p:ph type="dt" sz="half" idx="10"/>
          </p:nvPr>
        </p:nvSpPr>
        <p:spPr/>
        <p:txBody>
          <a:bodyPr/>
          <a:lstStyle/>
          <a:p>
            <a:fld id="{46DF3EBD-7946-447F-81B7-F8E13B1E0F65}" type="datetime1">
              <a:rPr lang="en-US" smtClean="0"/>
              <a:t>9/12/2023</a:t>
            </a:fld>
            <a:endParaRPr lang="en-US" dirty="0"/>
          </a:p>
        </p:txBody>
      </p:sp>
      <p:sp>
        <p:nvSpPr>
          <p:cNvPr id="5" name="Footer Placeholder 4">
            <a:extLst>
              <a:ext uri="{FF2B5EF4-FFF2-40B4-BE49-F238E27FC236}">
                <a16:creationId xmlns:a16="http://schemas.microsoft.com/office/drawing/2014/main" id="{D8631CFD-2BB8-6188-F290-ABD9A3DE45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8F5DE-6B9D-841F-3CF8-FA7C9063451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930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BA97F-CB3F-06B4-5592-7165D7B155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F746743-4A75-A239-A963-330BC2175C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3FA65CC-08E1-3E9C-AC4C-0D8917190870}"/>
              </a:ext>
            </a:extLst>
          </p:cNvPr>
          <p:cNvSpPr>
            <a:spLocks noGrp="1"/>
          </p:cNvSpPr>
          <p:nvPr>
            <p:ph type="dt" sz="half" idx="10"/>
          </p:nvPr>
        </p:nvSpPr>
        <p:spPr/>
        <p:txBody>
          <a:bodyPr/>
          <a:lstStyle/>
          <a:p>
            <a:fld id="{10E91673-9338-481D-B5F9-C19B4D8B220D}" type="datetime1">
              <a:rPr lang="en-US" smtClean="0"/>
              <a:t>9/12/2023</a:t>
            </a:fld>
            <a:endParaRPr lang="en-US" dirty="0"/>
          </a:p>
        </p:txBody>
      </p:sp>
      <p:sp>
        <p:nvSpPr>
          <p:cNvPr id="5" name="Footer Placeholder 4">
            <a:extLst>
              <a:ext uri="{FF2B5EF4-FFF2-40B4-BE49-F238E27FC236}">
                <a16:creationId xmlns:a16="http://schemas.microsoft.com/office/drawing/2014/main" id="{E896C4CD-8BD5-55A1-D6CE-5596383D57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D9DAD4-47D2-3021-6BD5-B54045C8A75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3411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04A-6770-C961-D737-90933BEF2A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9D3B2E8E-C1AA-34C9-3DE4-5EBF4AFE6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DA15EDF-25F5-494E-6D5B-60AA7F09F2C3}"/>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5" name="Footer Placeholder 4">
            <a:extLst>
              <a:ext uri="{FF2B5EF4-FFF2-40B4-BE49-F238E27FC236}">
                <a16:creationId xmlns:a16="http://schemas.microsoft.com/office/drawing/2014/main" id="{442050C6-0AA2-697F-796E-93C5FD978F6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EA5F65C-B15D-41C8-502E-C9936A3A1D9F}"/>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254180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0F5F-E9FB-92AA-5F34-55DFF230C39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226976C-D411-8DF2-97EC-5B84E49C87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7674552-9B7F-EDEA-E897-38827D81B06C}"/>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5" name="Footer Placeholder 4">
            <a:extLst>
              <a:ext uri="{FF2B5EF4-FFF2-40B4-BE49-F238E27FC236}">
                <a16:creationId xmlns:a16="http://schemas.microsoft.com/office/drawing/2014/main" id="{33F4EBD3-5DED-DE81-84B9-421CB6206A3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91DC063-2B03-0E9F-F6E9-879A777A4CA5}"/>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155540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957B-E3B2-DB73-5F91-876125CF2E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EAA6DA54-0FB8-11DA-0BA3-76FE2D190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F60F5-F8C3-C22B-6779-2EB15C3A076B}"/>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5" name="Footer Placeholder 4">
            <a:extLst>
              <a:ext uri="{FF2B5EF4-FFF2-40B4-BE49-F238E27FC236}">
                <a16:creationId xmlns:a16="http://schemas.microsoft.com/office/drawing/2014/main" id="{8DA964F3-CEC2-DCF1-B850-FEB5C498D63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2FE2AD-F85E-9002-F708-FCDACF0D4BC3}"/>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247359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C50B-ED04-114A-242D-FA85B1DF9D4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7B210C8-1FFC-AE2D-349B-6D81255541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4D570F8-E3C2-401B-0A6E-BD77D4C21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BB87B94-9F2F-B7BA-B477-2A964E1D2C84}"/>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6" name="Footer Placeholder 5">
            <a:extLst>
              <a:ext uri="{FF2B5EF4-FFF2-40B4-BE49-F238E27FC236}">
                <a16:creationId xmlns:a16="http://schemas.microsoft.com/office/drawing/2014/main" id="{DEB89EAE-989C-A165-55BF-7F341041DEB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AED26B2-DBA9-DB91-9088-DA2AE4B3FCCA}"/>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263348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F689-C6C5-28EB-3D9F-6D2A07DF51F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7D67876-462D-8F17-4202-CC4D7E583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1B4968-1F7C-950E-A6B1-39AF927A68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68AD257D-B6C8-E189-CBEB-4CEAC3188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841CC-52B9-6EF4-E7F3-669DF8AF0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82F6AB8-FBEB-4BB2-0D18-F21F64BBB6FF}"/>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8" name="Footer Placeholder 7">
            <a:extLst>
              <a:ext uri="{FF2B5EF4-FFF2-40B4-BE49-F238E27FC236}">
                <a16:creationId xmlns:a16="http://schemas.microsoft.com/office/drawing/2014/main" id="{F4BD9366-9AE6-5F5E-7497-A6C705BE42C2}"/>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0834DF04-2FFD-1DD9-E03A-9D16548DF1C7}"/>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1866455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C045-6154-DA44-391C-C6A92A7ED19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873D4AAE-0294-13AF-A989-39F586FC5ADF}"/>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4" name="Footer Placeholder 3">
            <a:extLst>
              <a:ext uri="{FF2B5EF4-FFF2-40B4-BE49-F238E27FC236}">
                <a16:creationId xmlns:a16="http://schemas.microsoft.com/office/drawing/2014/main" id="{BC96D329-A287-0471-6404-E3242F0ABC2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DDD1E2A-D4AF-4022-3755-BF5C2EDA127B}"/>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336715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81C72-1EB2-4686-6C14-C90FA42B9DD7}"/>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3" name="Footer Placeholder 2">
            <a:extLst>
              <a:ext uri="{FF2B5EF4-FFF2-40B4-BE49-F238E27FC236}">
                <a16:creationId xmlns:a16="http://schemas.microsoft.com/office/drawing/2014/main" id="{F931EE78-B09E-42E3-796A-BCEE5E4CF04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391D2D9-D3A9-76AA-57E8-BE43ED3D781B}"/>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1406473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DE15-3277-A22F-92D4-41F2569B2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FDF0AE6-D14E-37A8-C9FF-C4663E649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7B12E00-23BF-41E4-5C28-43EE43F79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667E2-7AFF-1FDA-11F4-FD35E8CD3B1F}"/>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6" name="Footer Placeholder 5">
            <a:extLst>
              <a:ext uri="{FF2B5EF4-FFF2-40B4-BE49-F238E27FC236}">
                <a16:creationId xmlns:a16="http://schemas.microsoft.com/office/drawing/2014/main" id="{276D6E01-6297-CDEE-5C71-23B5CA62082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A1A278F-9D99-1671-C87F-90B745551AE1}"/>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216379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91FC-3F06-C5DB-A234-C0AEAA7AD24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CC386D5-0063-6AB9-05E2-E114044A40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36643B0-968C-03FB-38C2-E5663A576057}"/>
              </a:ext>
            </a:extLst>
          </p:cNvPr>
          <p:cNvSpPr>
            <a:spLocks noGrp="1"/>
          </p:cNvSpPr>
          <p:nvPr>
            <p:ph type="dt" sz="half" idx="10"/>
          </p:nvPr>
        </p:nvSpPr>
        <p:spPr/>
        <p:txBody>
          <a:bodyPr/>
          <a:lstStyle/>
          <a:p>
            <a:fld id="{88D29E9A-D780-446F-844A-BE267EEAD3AE}" type="datetime1">
              <a:rPr lang="en-US" smtClean="0"/>
              <a:t>9/12/2023</a:t>
            </a:fld>
            <a:endParaRPr lang="en-US" dirty="0"/>
          </a:p>
        </p:txBody>
      </p:sp>
      <p:sp>
        <p:nvSpPr>
          <p:cNvPr id="5" name="Footer Placeholder 4">
            <a:extLst>
              <a:ext uri="{FF2B5EF4-FFF2-40B4-BE49-F238E27FC236}">
                <a16:creationId xmlns:a16="http://schemas.microsoft.com/office/drawing/2014/main" id="{329F182D-BCBE-0EF7-9AC6-53A8D51819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0F1B2D-58BC-5E72-DA19-7F8DB7111B5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0310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9210-AE71-DD7C-3A0F-D4D831C91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0D475F6-6FB3-DEC1-B9CD-F7A62E043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D"/>
          </a:p>
        </p:txBody>
      </p:sp>
      <p:sp>
        <p:nvSpPr>
          <p:cNvPr id="4" name="Text Placeholder 3">
            <a:extLst>
              <a:ext uri="{FF2B5EF4-FFF2-40B4-BE49-F238E27FC236}">
                <a16:creationId xmlns:a16="http://schemas.microsoft.com/office/drawing/2014/main" id="{5B913361-CF95-A729-C3CA-0510F3036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7A416-8199-9864-9C37-9552CD65B08D}"/>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6" name="Footer Placeholder 5">
            <a:extLst>
              <a:ext uri="{FF2B5EF4-FFF2-40B4-BE49-F238E27FC236}">
                <a16:creationId xmlns:a16="http://schemas.microsoft.com/office/drawing/2014/main" id="{19884A53-C20C-0C55-92C6-6CB6D86D615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29DFA62-8EB8-13F4-B0D5-0A52C5463DD9}"/>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4016529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9FB1-226B-E3A6-BFA0-61F18F64F994}"/>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C2DE0E5-A5C1-A7B8-B7E2-1E8BA1B6A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83B0855-50DD-E6DE-DE13-71188B22A9E2}"/>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5" name="Footer Placeholder 4">
            <a:extLst>
              <a:ext uri="{FF2B5EF4-FFF2-40B4-BE49-F238E27FC236}">
                <a16:creationId xmlns:a16="http://schemas.microsoft.com/office/drawing/2014/main" id="{45EB604D-61CE-3B50-059A-03949C65108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C5EB8E3-AA0A-7CD1-EBCD-2841572E0FF7}"/>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192482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EC8F1-3F98-14D9-E346-46605557C2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A7267B6-ADC5-773F-851F-4E719760E9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8F669CA-655E-AC6F-1653-AAD3E0A423D4}"/>
              </a:ext>
            </a:extLst>
          </p:cNvPr>
          <p:cNvSpPr>
            <a:spLocks noGrp="1"/>
          </p:cNvSpPr>
          <p:nvPr>
            <p:ph type="dt" sz="half" idx="10"/>
          </p:nvPr>
        </p:nvSpPr>
        <p:spPr/>
        <p:txBody>
          <a:bodyPr/>
          <a:lstStyle/>
          <a:p>
            <a:fld id="{402FB1CB-3EBF-45F7-8928-A06AA81BEEB8}" type="datetimeFigureOut">
              <a:rPr lang="en-ID" smtClean="0"/>
              <a:t>12/09/2023</a:t>
            </a:fld>
            <a:endParaRPr lang="en-ID"/>
          </a:p>
        </p:txBody>
      </p:sp>
      <p:sp>
        <p:nvSpPr>
          <p:cNvPr id="5" name="Footer Placeholder 4">
            <a:extLst>
              <a:ext uri="{FF2B5EF4-FFF2-40B4-BE49-F238E27FC236}">
                <a16:creationId xmlns:a16="http://schemas.microsoft.com/office/drawing/2014/main" id="{891506A8-9516-DA2F-2FED-6B0ABB5E978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DADDFC4-50EE-E6FD-8F71-A67555DDC8F3}"/>
              </a:ext>
            </a:extLst>
          </p:cNvPr>
          <p:cNvSpPr>
            <a:spLocks noGrp="1"/>
          </p:cNvSpPr>
          <p:nvPr>
            <p:ph type="sldNum" sz="quarter" idx="12"/>
          </p:nvPr>
        </p:nvSpPr>
        <p:spPr/>
        <p:txBody>
          <a:bodyPr/>
          <a:lstStyle/>
          <a:p>
            <a:fld id="{A0C4EAAE-F4C9-4262-8CDE-122F8B7EDEB1}" type="slidenum">
              <a:rPr lang="en-ID" smtClean="0"/>
              <a:t>‹#›</a:t>
            </a:fld>
            <a:endParaRPr lang="en-ID"/>
          </a:p>
        </p:txBody>
      </p:sp>
    </p:spTree>
    <p:extLst>
      <p:ext uri="{BB962C8B-B14F-4D97-AF65-F5344CB8AC3E}">
        <p14:creationId xmlns:p14="http://schemas.microsoft.com/office/powerpoint/2010/main" val="354198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FDCC-667C-36FD-D3AD-1CF425D92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EFB9A85-826D-2144-499F-BD0A4B0C7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6B348-0D2C-C356-C4D1-63C8801706DD}"/>
              </a:ext>
            </a:extLst>
          </p:cNvPr>
          <p:cNvSpPr>
            <a:spLocks noGrp="1"/>
          </p:cNvSpPr>
          <p:nvPr>
            <p:ph type="dt" sz="half" idx="10"/>
          </p:nvPr>
        </p:nvSpPr>
        <p:spPr/>
        <p:txBody>
          <a:bodyPr/>
          <a:lstStyle/>
          <a:p>
            <a:fld id="{CEB7C910-909F-4D24-AD23-A62C7BD67FC7}" type="datetime1">
              <a:rPr lang="en-US" smtClean="0"/>
              <a:t>9/12/2023</a:t>
            </a:fld>
            <a:endParaRPr lang="en-US" dirty="0"/>
          </a:p>
        </p:txBody>
      </p:sp>
      <p:sp>
        <p:nvSpPr>
          <p:cNvPr id="5" name="Footer Placeholder 4">
            <a:extLst>
              <a:ext uri="{FF2B5EF4-FFF2-40B4-BE49-F238E27FC236}">
                <a16:creationId xmlns:a16="http://schemas.microsoft.com/office/drawing/2014/main" id="{142FF79E-F91D-796B-AFAC-98FB52FFCB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508A7F-9E94-BC59-0FF1-0C0DEB0AB0F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680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9CA1-A307-6BD2-A55C-984EEA58E33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ABB2800-4624-C6D2-3CF4-A37A8B50CE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C60A3F8-6D70-9E98-0961-DBF58D2FE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B857E-2447-8EFB-7F94-457A62FCA89D}"/>
              </a:ext>
            </a:extLst>
          </p:cNvPr>
          <p:cNvSpPr>
            <a:spLocks noGrp="1"/>
          </p:cNvSpPr>
          <p:nvPr>
            <p:ph type="dt" sz="half" idx="10"/>
          </p:nvPr>
        </p:nvSpPr>
        <p:spPr/>
        <p:txBody>
          <a:bodyPr/>
          <a:lstStyle/>
          <a:p>
            <a:fld id="{3FA83216-DF3C-46DB-A40A-96FF3C606000}" type="datetime1">
              <a:rPr lang="en-US" smtClean="0"/>
              <a:t>9/12/2023</a:t>
            </a:fld>
            <a:endParaRPr lang="en-US" dirty="0"/>
          </a:p>
        </p:txBody>
      </p:sp>
      <p:sp>
        <p:nvSpPr>
          <p:cNvPr id="6" name="Footer Placeholder 5">
            <a:extLst>
              <a:ext uri="{FF2B5EF4-FFF2-40B4-BE49-F238E27FC236}">
                <a16:creationId xmlns:a16="http://schemas.microsoft.com/office/drawing/2014/main" id="{F489CFD2-2CB9-701C-0FDA-88F4C1F63B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093A66-B92A-B47C-B976-4FD25C3447A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0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8C0-7FF6-3F60-2492-AC48CAB8CB1E}"/>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9F4C3C2-041E-7948-AD99-032A355EC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B6F16-8D6C-CC01-D99F-D4C198342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2637C08-D9CE-364C-55A9-32B6AD954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B94ABC-11D7-BBFA-8511-F5DE6AA138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2D01F74F-833E-3BC6-8372-649B387D1951}"/>
              </a:ext>
            </a:extLst>
          </p:cNvPr>
          <p:cNvSpPr>
            <a:spLocks noGrp="1"/>
          </p:cNvSpPr>
          <p:nvPr>
            <p:ph type="dt" sz="half" idx="10"/>
          </p:nvPr>
        </p:nvSpPr>
        <p:spPr/>
        <p:txBody>
          <a:bodyPr/>
          <a:lstStyle/>
          <a:p>
            <a:fld id="{B13720A9-03EA-4B84-88A6-300F0BD51786}" type="datetime1">
              <a:rPr lang="en-US" smtClean="0"/>
              <a:t>9/12/2023</a:t>
            </a:fld>
            <a:endParaRPr lang="en-US" dirty="0"/>
          </a:p>
        </p:txBody>
      </p:sp>
      <p:sp>
        <p:nvSpPr>
          <p:cNvPr id="8" name="Footer Placeholder 7">
            <a:extLst>
              <a:ext uri="{FF2B5EF4-FFF2-40B4-BE49-F238E27FC236}">
                <a16:creationId xmlns:a16="http://schemas.microsoft.com/office/drawing/2014/main" id="{287E7366-26A9-C4E9-37F2-899B9B713B6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FF6279-5D97-CF3D-3AD1-ECF04D2EB97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337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AD62-49F6-59B2-F7FD-9EDA04F21DA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2A033F7-BAE9-BD5D-D455-ED6B3CAD18C9}"/>
              </a:ext>
            </a:extLst>
          </p:cNvPr>
          <p:cNvSpPr>
            <a:spLocks noGrp="1"/>
          </p:cNvSpPr>
          <p:nvPr>
            <p:ph type="dt" sz="half" idx="10"/>
          </p:nvPr>
        </p:nvSpPr>
        <p:spPr/>
        <p:txBody>
          <a:bodyPr/>
          <a:lstStyle/>
          <a:p>
            <a:fld id="{5DF7BD0E-0FCD-4324-A628-FDB0CB3327DA}" type="datetime1">
              <a:rPr lang="en-US" smtClean="0"/>
              <a:t>9/12/2023</a:t>
            </a:fld>
            <a:endParaRPr lang="en-US" dirty="0"/>
          </a:p>
        </p:txBody>
      </p:sp>
      <p:sp>
        <p:nvSpPr>
          <p:cNvPr id="4" name="Footer Placeholder 3">
            <a:extLst>
              <a:ext uri="{FF2B5EF4-FFF2-40B4-BE49-F238E27FC236}">
                <a16:creationId xmlns:a16="http://schemas.microsoft.com/office/drawing/2014/main" id="{9E9170F6-282B-FE20-DAF9-4F6FBA1146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F62224-47C2-F887-1452-9C5B8A4CCF8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646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CCD5A3-4662-F815-2CD6-3CC0BC0502B6}"/>
              </a:ext>
            </a:extLst>
          </p:cNvPr>
          <p:cNvSpPr>
            <a:spLocks noGrp="1"/>
          </p:cNvSpPr>
          <p:nvPr>
            <p:ph type="dt" sz="half" idx="10"/>
          </p:nvPr>
        </p:nvSpPr>
        <p:spPr/>
        <p:txBody>
          <a:bodyPr/>
          <a:lstStyle/>
          <a:p>
            <a:fld id="{E392EC9E-8B9A-41EE-9BA7-24325F3A2FA7}" type="datetime1">
              <a:rPr lang="en-US" smtClean="0"/>
              <a:t>9/12/2023</a:t>
            </a:fld>
            <a:endParaRPr lang="en-US" dirty="0"/>
          </a:p>
        </p:txBody>
      </p:sp>
      <p:sp>
        <p:nvSpPr>
          <p:cNvPr id="3" name="Footer Placeholder 2">
            <a:extLst>
              <a:ext uri="{FF2B5EF4-FFF2-40B4-BE49-F238E27FC236}">
                <a16:creationId xmlns:a16="http://schemas.microsoft.com/office/drawing/2014/main" id="{7201B23F-EC0D-6392-89C4-2421C99C90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8A1A99-9802-26E2-108B-EC7EDD09E1E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457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20DB-0BC9-8500-3B84-7C9617E9E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32F44A1-B49A-229C-D1E4-F215C26FC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A729B2F-F1D1-92C7-36F3-18F3B8D23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D5894-D833-5AD3-3DE3-0BBA171BB6FC}"/>
              </a:ext>
            </a:extLst>
          </p:cNvPr>
          <p:cNvSpPr>
            <a:spLocks noGrp="1"/>
          </p:cNvSpPr>
          <p:nvPr>
            <p:ph type="dt" sz="half" idx="10"/>
          </p:nvPr>
        </p:nvSpPr>
        <p:spPr/>
        <p:txBody>
          <a:bodyPr/>
          <a:lstStyle/>
          <a:p>
            <a:fld id="{6604F5E6-D73A-4AD2-857F-AF5620C48E9C}" type="datetime1">
              <a:rPr lang="en-US" smtClean="0"/>
              <a:t>9/12/2023</a:t>
            </a:fld>
            <a:endParaRPr lang="en-US" dirty="0"/>
          </a:p>
        </p:txBody>
      </p:sp>
      <p:sp>
        <p:nvSpPr>
          <p:cNvPr id="6" name="Footer Placeholder 5">
            <a:extLst>
              <a:ext uri="{FF2B5EF4-FFF2-40B4-BE49-F238E27FC236}">
                <a16:creationId xmlns:a16="http://schemas.microsoft.com/office/drawing/2014/main" id="{62553584-250A-DAB6-F315-4261E77942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23084C-7282-B51E-C340-0455B68EDC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950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36F1-743A-1649-4B37-D796457F1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958D84E-8C52-82F9-8627-096EBBCB6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D"/>
          </a:p>
        </p:txBody>
      </p:sp>
      <p:sp>
        <p:nvSpPr>
          <p:cNvPr id="4" name="Text Placeholder 3">
            <a:extLst>
              <a:ext uri="{FF2B5EF4-FFF2-40B4-BE49-F238E27FC236}">
                <a16:creationId xmlns:a16="http://schemas.microsoft.com/office/drawing/2014/main" id="{614F6A7B-52A2-4266-3B73-56A74D30D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061D4-18F5-81D8-8B18-F6FDFBE98B08}"/>
              </a:ext>
            </a:extLst>
          </p:cNvPr>
          <p:cNvSpPr>
            <a:spLocks noGrp="1"/>
          </p:cNvSpPr>
          <p:nvPr>
            <p:ph type="dt" sz="half" idx="10"/>
          </p:nvPr>
        </p:nvSpPr>
        <p:spPr/>
        <p:txBody>
          <a:bodyPr/>
          <a:lstStyle/>
          <a:p>
            <a:fld id="{F8F6E721-8DEF-49EB-A280-ECA7ED0AF9E9}" type="datetime1">
              <a:rPr lang="en-US" smtClean="0"/>
              <a:t>9/12/2023</a:t>
            </a:fld>
            <a:endParaRPr lang="en-US" dirty="0"/>
          </a:p>
        </p:txBody>
      </p:sp>
      <p:sp>
        <p:nvSpPr>
          <p:cNvPr id="6" name="Footer Placeholder 5">
            <a:extLst>
              <a:ext uri="{FF2B5EF4-FFF2-40B4-BE49-F238E27FC236}">
                <a16:creationId xmlns:a16="http://schemas.microsoft.com/office/drawing/2014/main" id="{E943D1DF-10EB-94B4-9A00-11FBBDAB86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D22159-1F79-3541-F9AE-F1C3BE6A52C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657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48C11-32D3-21A3-80CC-D0141D433083}"/>
              </a:ext>
            </a:extLst>
          </p:cNvPr>
          <p:cNvSpPr>
            <a:spLocks noGrp="1"/>
          </p:cNvSpPr>
          <p:nvPr>
            <p:ph type="title"/>
          </p:nvPr>
        </p:nvSpPr>
        <p:spPr>
          <a:xfrm>
            <a:off x="838200" y="1115633"/>
            <a:ext cx="10515600" cy="1045231"/>
          </a:xfrm>
          <a:prstGeom prst="rect">
            <a:avLst/>
          </a:prstGeom>
        </p:spPr>
        <p:txBody>
          <a:bodyPr vert="horz" lIns="91440" tIns="45720" rIns="91440" bIns="45720" rtlCol="0" anchor="ctr">
            <a:normAutofit/>
          </a:bodyPr>
          <a:lstStyle/>
          <a:p>
            <a:r>
              <a:rPr lang="en-US"/>
              <a:t>Click to edit Master title style</a:t>
            </a:r>
            <a:endParaRPr lang="en-ID" dirty="0"/>
          </a:p>
        </p:txBody>
      </p:sp>
      <p:sp>
        <p:nvSpPr>
          <p:cNvPr id="3" name="Text Placeholder 2">
            <a:extLst>
              <a:ext uri="{FF2B5EF4-FFF2-40B4-BE49-F238E27FC236}">
                <a16:creationId xmlns:a16="http://schemas.microsoft.com/office/drawing/2014/main" id="{BB5ACACE-DD73-C56C-C36D-0738DAAB7B81}"/>
              </a:ext>
            </a:extLst>
          </p:cNvPr>
          <p:cNvSpPr>
            <a:spLocks noGrp="1"/>
          </p:cNvSpPr>
          <p:nvPr>
            <p:ph type="body" idx="1"/>
          </p:nvPr>
        </p:nvSpPr>
        <p:spPr>
          <a:xfrm>
            <a:off x="838200" y="2317113"/>
            <a:ext cx="10515600" cy="3859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4" name="Date Placeholder 3">
            <a:extLst>
              <a:ext uri="{FF2B5EF4-FFF2-40B4-BE49-F238E27FC236}">
                <a16:creationId xmlns:a16="http://schemas.microsoft.com/office/drawing/2014/main" id="{93E30C28-F1B1-7B12-9C79-ABC6ABE3A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47E68-D1AB-47D2-8C40-7F44C00C5B87}" type="datetime1">
              <a:rPr lang="en-US" smtClean="0"/>
              <a:t>9/12/2023</a:t>
            </a:fld>
            <a:endParaRPr lang="en-US" dirty="0"/>
          </a:p>
        </p:txBody>
      </p:sp>
      <p:sp>
        <p:nvSpPr>
          <p:cNvPr id="5" name="Footer Placeholder 4">
            <a:extLst>
              <a:ext uri="{FF2B5EF4-FFF2-40B4-BE49-F238E27FC236}">
                <a16:creationId xmlns:a16="http://schemas.microsoft.com/office/drawing/2014/main" id="{2EC74A24-C431-41F5-3B64-854C0D43BC3E}"/>
              </a:ext>
            </a:extLst>
          </p:cNvPr>
          <p:cNvSpPr>
            <a:spLocks noGrp="1"/>
          </p:cNvSpPr>
          <p:nvPr>
            <p:ph type="ftr" sz="quarter" idx="3"/>
          </p:nvPr>
        </p:nvSpPr>
        <p:spPr>
          <a:xfrm>
            <a:off x="3847216" y="6338703"/>
            <a:ext cx="4114800" cy="36512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lvl1pPr algn="ctr">
              <a:defRPr sz="2000" b="0" cap="none" spc="0">
                <a:ln w="0"/>
                <a:solidFill>
                  <a:schemeClr val="tx1"/>
                </a:solidFill>
                <a:effectLst>
                  <a:outerShdw blurRad="38100" dist="19050" dir="2700000" algn="tl" rotWithShape="0">
                    <a:schemeClr val="dk1">
                      <a:alpha val="40000"/>
                    </a:schemeClr>
                  </a:outerShdw>
                </a:effectLst>
                <a:latin typeface="Bahnschrift Condensed"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0E7BA29D-175A-0C52-7081-CDCF92DA9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pic>
        <p:nvPicPr>
          <p:cNvPr id="12" name="Picture 11">
            <a:extLst>
              <a:ext uri="{FF2B5EF4-FFF2-40B4-BE49-F238E27FC236}">
                <a16:creationId xmlns:a16="http://schemas.microsoft.com/office/drawing/2014/main" id="{354A6984-ADAD-24C9-DF72-00E7A06EBC3B}"/>
              </a:ext>
            </a:extLst>
          </p:cNvPr>
          <p:cNvPicPr>
            <a:picLocks noChangeAspect="1"/>
          </p:cNvPicPr>
          <p:nvPr/>
        </p:nvPicPr>
        <p:blipFill>
          <a:blip r:embed="rId13"/>
          <a:stretch>
            <a:fillRect/>
          </a:stretch>
        </p:blipFill>
        <p:spPr>
          <a:xfrm>
            <a:off x="1967023" y="74431"/>
            <a:ext cx="1654548" cy="813162"/>
          </a:xfrm>
          <a:prstGeom prst="rect">
            <a:avLst/>
          </a:prstGeom>
        </p:spPr>
      </p:pic>
      <p:pic>
        <p:nvPicPr>
          <p:cNvPr id="13" name="Picture 12">
            <a:extLst>
              <a:ext uri="{FF2B5EF4-FFF2-40B4-BE49-F238E27FC236}">
                <a16:creationId xmlns:a16="http://schemas.microsoft.com/office/drawing/2014/main" id="{FEF07F6B-B259-8C57-D9BB-5F2A92381CCA}"/>
              </a:ext>
            </a:extLst>
          </p:cNvPr>
          <p:cNvPicPr>
            <a:picLocks noChangeAspect="1"/>
          </p:cNvPicPr>
          <p:nvPr/>
        </p:nvPicPr>
        <p:blipFill>
          <a:blip r:embed="rId14"/>
          <a:stretch>
            <a:fillRect/>
          </a:stretch>
        </p:blipFill>
        <p:spPr>
          <a:xfrm>
            <a:off x="0" y="0"/>
            <a:ext cx="1967023" cy="1101533"/>
          </a:xfrm>
          <a:prstGeom prst="rect">
            <a:avLst/>
          </a:prstGeom>
        </p:spPr>
      </p:pic>
    </p:spTree>
    <p:extLst>
      <p:ext uri="{BB962C8B-B14F-4D97-AF65-F5344CB8AC3E}">
        <p14:creationId xmlns:p14="http://schemas.microsoft.com/office/powerpoint/2010/main" val="6225478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Bodoni MT" panose="020706030806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doni MT" panose="02070603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ECDA6-3EFA-09E8-31DA-05F9ABE03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5D5A7AC-233E-8547-438B-060E70A8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8DA8D68-3251-B236-0FE6-E6EA4D823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FB1CB-3EBF-45F7-8928-A06AA81BEEB8}" type="datetimeFigureOut">
              <a:rPr lang="en-ID" smtClean="0"/>
              <a:t>12/09/2023</a:t>
            </a:fld>
            <a:endParaRPr lang="en-ID"/>
          </a:p>
        </p:txBody>
      </p:sp>
      <p:sp>
        <p:nvSpPr>
          <p:cNvPr id="5" name="Footer Placeholder 4">
            <a:extLst>
              <a:ext uri="{FF2B5EF4-FFF2-40B4-BE49-F238E27FC236}">
                <a16:creationId xmlns:a16="http://schemas.microsoft.com/office/drawing/2014/main" id="{6AE063F3-F53B-76DF-CE06-CE2B43CF3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6E10F98-D249-99CB-72B0-C8F426924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EAAE-F4C9-4262-8CDE-122F8B7EDEB1}" type="slidenum">
              <a:rPr lang="en-ID" smtClean="0"/>
              <a:t>‹#›</a:t>
            </a:fld>
            <a:endParaRPr lang="en-ID"/>
          </a:p>
        </p:txBody>
      </p:sp>
    </p:spTree>
    <p:extLst>
      <p:ext uri="{BB962C8B-B14F-4D97-AF65-F5344CB8AC3E}">
        <p14:creationId xmlns:p14="http://schemas.microsoft.com/office/powerpoint/2010/main" val="683383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hyperlink" Target="https://youtu.be/8HkJCQHLbh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722C-3F0C-070C-824F-81F141053221}"/>
              </a:ext>
            </a:extLst>
          </p:cNvPr>
          <p:cNvSpPr>
            <a:spLocks noGrp="1"/>
          </p:cNvSpPr>
          <p:nvPr>
            <p:ph type="title"/>
          </p:nvPr>
        </p:nvSpPr>
        <p:spPr>
          <a:xfrm>
            <a:off x="993476" y="2469981"/>
            <a:ext cx="10515600" cy="1045231"/>
          </a:xfrm>
        </p:spPr>
        <p:txBody>
          <a:bodyPr>
            <a:normAutofit fontScale="90000"/>
          </a:bodyPr>
          <a:lstStyle/>
          <a:p>
            <a:pPr algn="ctr"/>
            <a:r>
              <a:rPr lang="en-US" sz="4400" dirty="0"/>
              <a:t>CORONARY ARTERY DISEASE &amp; CARDIAC ARREST MANAGEMENT</a:t>
            </a:r>
            <a:endParaRPr lang="en-ID" dirty="0"/>
          </a:p>
        </p:txBody>
      </p:sp>
      <p:sp>
        <p:nvSpPr>
          <p:cNvPr id="3" name="Arrow: Pentagon 2">
            <a:extLst>
              <a:ext uri="{FF2B5EF4-FFF2-40B4-BE49-F238E27FC236}">
                <a16:creationId xmlns:a16="http://schemas.microsoft.com/office/drawing/2014/main" id="{CC426754-1C54-F325-5EA7-8DFC8839096E}"/>
              </a:ext>
            </a:extLst>
          </p:cNvPr>
          <p:cNvSpPr/>
          <p:nvPr/>
        </p:nvSpPr>
        <p:spPr>
          <a:xfrm>
            <a:off x="0" y="6326909"/>
            <a:ext cx="4941455" cy="531091"/>
          </a:xfrm>
          <a:prstGeom prst="homePlate">
            <a:avLst/>
          </a:prstGeom>
          <a:ln w="57150">
            <a:solidFill>
              <a:schemeClr val="accent2">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latin typeface="Bodoni MT" panose="02070603080606020203" pitchFamily="18" charset="0"/>
              </a:rPr>
              <a:t>Ns. Zulmah Astuti., </a:t>
            </a:r>
            <a:r>
              <a:rPr lang="en-US" sz="2800" dirty="0" err="1">
                <a:latin typeface="Bodoni MT" panose="02070603080606020203" pitchFamily="18" charset="0"/>
              </a:rPr>
              <a:t>M.Kep</a:t>
            </a:r>
            <a:endParaRPr lang="en-ID" sz="2800" dirty="0">
              <a:latin typeface="Bodoni MT" panose="02070603080606020203" pitchFamily="18" charset="0"/>
            </a:endParaRPr>
          </a:p>
        </p:txBody>
      </p:sp>
    </p:spTree>
    <p:extLst>
      <p:ext uri="{BB962C8B-B14F-4D97-AF65-F5344CB8AC3E}">
        <p14:creationId xmlns:p14="http://schemas.microsoft.com/office/powerpoint/2010/main" val="186109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AC81-1126-8360-E82E-47385F8D40FE}"/>
              </a:ext>
            </a:extLst>
          </p:cNvPr>
          <p:cNvSpPr>
            <a:spLocks noGrp="1"/>
          </p:cNvSpPr>
          <p:nvPr>
            <p:ph type="title"/>
          </p:nvPr>
        </p:nvSpPr>
        <p:spPr/>
        <p:txBody>
          <a:bodyPr/>
          <a:lstStyle/>
          <a:p>
            <a:r>
              <a:rPr lang="en-US" dirty="0"/>
              <a:t>PATOFISIOLOGY</a:t>
            </a:r>
            <a:endParaRPr lang="en-ID" dirty="0"/>
          </a:p>
        </p:txBody>
      </p:sp>
      <p:sp>
        <p:nvSpPr>
          <p:cNvPr id="3" name="Content Placeholder 2">
            <a:extLst>
              <a:ext uri="{FF2B5EF4-FFF2-40B4-BE49-F238E27FC236}">
                <a16:creationId xmlns:a16="http://schemas.microsoft.com/office/drawing/2014/main" id="{AED57E26-0B8E-2A06-9FF5-1B8758948487}"/>
              </a:ext>
            </a:extLst>
          </p:cNvPr>
          <p:cNvSpPr>
            <a:spLocks noGrp="1"/>
          </p:cNvSpPr>
          <p:nvPr>
            <p:ph idx="1"/>
          </p:nvPr>
        </p:nvSpPr>
        <p:spPr>
          <a:xfrm>
            <a:off x="680322" y="2336873"/>
            <a:ext cx="5763610" cy="3599316"/>
          </a:xfrm>
        </p:spPr>
        <p:txBody>
          <a:bodyPr>
            <a:normAutofit fontScale="77500" lnSpcReduction="20000"/>
          </a:bodyPr>
          <a:lstStyle/>
          <a:p>
            <a:pPr marL="0" indent="0" algn="just" eaLnBrk="1" fontAlgn="auto" hangingPunct="1">
              <a:spcBef>
                <a:spcPts val="0"/>
              </a:spcBef>
              <a:spcAft>
                <a:spcPts val="0"/>
              </a:spcAft>
              <a:buFont typeface="Arial" pitchFamily="34" charset="0"/>
              <a:buNone/>
              <a:defRPr/>
            </a:pPr>
            <a:r>
              <a:rPr lang="en-ID" b="0" i="0" dirty="0" err="1">
                <a:solidFill>
                  <a:srgbClr val="020E13"/>
                </a:solidFill>
                <a:effectLst/>
                <a:latin typeface="-apple-system"/>
              </a:rPr>
              <a:t>Takikardi</a:t>
            </a:r>
            <a:r>
              <a:rPr lang="en-ID" b="0" i="0" dirty="0">
                <a:solidFill>
                  <a:srgbClr val="020E13"/>
                </a:solidFill>
                <a:effectLst/>
                <a:latin typeface="-apple-system"/>
              </a:rPr>
              <a:t> </a:t>
            </a:r>
            <a:r>
              <a:rPr lang="en-ID" b="0" i="0" dirty="0" err="1">
                <a:solidFill>
                  <a:srgbClr val="020E13"/>
                </a:solidFill>
                <a:effectLst/>
                <a:latin typeface="-apple-system"/>
              </a:rPr>
              <a:t>Ventrikel</a:t>
            </a:r>
            <a:r>
              <a:rPr lang="en-ID" b="0" i="0" dirty="0">
                <a:solidFill>
                  <a:srgbClr val="020E13"/>
                </a:solidFill>
                <a:effectLst/>
                <a:latin typeface="-apple-system"/>
              </a:rPr>
              <a:t> </a:t>
            </a:r>
            <a:r>
              <a:rPr lang="en-ID" b="0" i="0" dirty="0" err="1">
                <a:solidFill>
                  <a:srgbClr val="020E13"/>
                </a:solidFill>
                <a:effectLst/>
                <a:latin typeface="-apple-system"/>
              </a:rPr>
              <a:t>adalah</a:t>
            </a:r>
            <a:r>
              <a:rPr lang="en-ID" b="0" i="0" dirty="0">
                <a:solidFill>
                  <a:srgbClr val="020E13"/>
                </a:solidFill>
                <a:effectLst/>
                <a:latin typeface="-apple-system"/>
              </a:rPr>
              <a:t> </a:t>
            </a:r>
            <a:r>
              <a:rPr lang="en-ID" b="0" i="0" dirty="0" err="1">
                <a:solidFill>
                  <a:srgbClr val="020E13"/>
                </a:solidFill>
                <a:effectLst/>
                <a:latin typeface="-apple-system"/>
              </a:rPr>
              <a:t>takikardi</a:t>
            </a:r>
            <a:r>
              <a:rPr lang="en-ID" b="0" i="0" dirty="0">
                <a:solidFill>
                  <a:srgbClr val="020E13"/>
                </a:solidFill>
                <a:effectLst/>
                <a:latin typeface="-apple-system"/>
              </a:rPr>
              <a:t> </a:t>
            </a:r>
            <a:r>
              <a:rPr lang="en-ID" b="0" i="0" dirty="0" err="1">
                <a:solidFill>
                  <a:srgbClr val="020E13"/>
                </a:solidFill>
                <a:effectLst/>
                <a:latin typeface="-apple-system"/>
              </a:rPr>
              <a:t>dengan</a:t>
            </a:r>
            <a:r>
              <a:rPr lang="en-ID" b="0" i="0" dirty="0">
                <a:solidFill>
                  <a:srgbClr val="020E13"/>
                </a:solidFill>
                <a:effectLst/>
                <a:latin typeface="-apple-system"/>
              </a:rPr>
              <a:t> </a:t>
            </a:r>
            <a:r>
              <a:rPr lang="en-ID" b="0" i="0" dirty="0" err="1">
                <a:solidFill>
                  <a:srgbClr val="020E13"/>
                </a:solidFill>
                <a:effectLst/>
                <a:latin typeface="-apple-system"/>
              </a:rPr>
              <a:t>kompleks</a:t>
            </a:r>
            <a:r>
              <a:rPr lang="en-ID" b="0" i="0" dirty="0">
                <a:solidFill>
                  <a:srgbClr val="020E13"/>
                </a:solidFill>
                <a:effectLst/>
                <a:latin typeface="-apple-system"/>
              </a:rPr>
              <a:t> QRS yang </a:t>
            </a:r>
            <a:r>
              <a:rPr lang="en-ID" b="0" i="0" dirty="0" err="1">
                <a:solidFill>
                  <a:srgbClr val="020E13"/>
                </a:solidFill>
                <a:effectLst/>
                <a:latin typeface="-apple-system"/>
              </a:rPr>
              <a:t>lebar</a:t>
            </a:r>
            <a:r>
              <a:rPr lang="en-ID" b="0" i="0" dirty="0">
                <a:solidFill>
                  <a:srgbClr val="020E13"/>
                </a:solidFill>
                <a:effectLst/>
                <a:latin typeface="-apple-system"/>
              </a:rPr>
              <a:t> yang </a:t>
            </a:r>
            <a:r>
              <a:rPr lang="en-ID" b="0" i="0" dirty="0" err="1">
                <a:solidFill>
                  <a:srgbClr val="020E13"/>
                </a:solidFill>
                <a:effectLst/>
                <a:latin typeface="-apple-system"/>
              </a:rPr>
              <a:t>berasal</a:t>
            </a:r>
            <a:r>
              <a:rPr lang="en-ID" b="0" i="0" dirty="0">
                <a:solidFill>
                  <a:srgbClr val="020E13"/>
                </a:solidFill>
                <a:effectLst/>
                <a:latin typeface="-apple-system"/>
              </a:rPr>
              <a:t> </a:t>
            </a:r>
            <a:r>
              <a:rPr lang="en-ID" b="0" i="0" dirty="0" err="1">
                <a:solidFill>
                  <a:srgbClr val="020E13"/>
                </a:solidFill>
                <a:effectLst/>
                <a:latin typeface="-apple-system"/>
              </a:rPr>
              <a:t>dari</a:t>
            </a:r>
            <a:r>
              <a:rPr lang="en-ID" b="0" i="0" dirty="0">
                <a:solidFill>
                  <a:srgbClr val="020E13"/>
                </a:solidFill>
                <a:effectLst/>
                <a:latin typeface="-apple-system"/>
              </a:rPr>
              <a:t> </a:t>
            </a:r>
            <a:r>
              <a:rPr lang="en-ID" b="0" i="0" dirty="0" err="1">
                <a:solidFill>
                  <a:srgbClr val="020E13"/>
                </a:solidFill>
                <a:effectLst/>
                <a:latin typeface="-apple-system"/>
              </a:rPr>
              <a:t>ventrikel</a:t>
            </a:r>
            <a:r>
              <a:rPr lang="en-ID" b="0" i="0" dirty="0">
                <a:solidFill>
                  <a:srgbClr val="020E13"/>
                </a:solidFill>
                <a:effectLst/>
                <a:latin typeface="-apple-system"/>
              </a:rPr>
              <a:t>, </a:t>
            </a:r>
            <a:r>
              <a:rPr lang="en-ID" b="0" i="0" dirty="0" err="1">
                <a:solidFill>
                  <a:srgbClr val="020E13"/>
                </a:solidFill>
                <a:effectLst/>
                <a:latin typeface="-apple-system"/>
              </a:rPr>
              <a:t>disebabkan</a:t>
            </a:r>
            <a:r>
              <a:rPr lang="en-ID" b="0" i="0" dirty="0">
                <a:solidFill>
                  <a:srgbClr val="020E13"/>
                </a:solidFill>
                <a:effectLst/>
                <a:latin typeface="-apple-system"/>
              </a:rPr>
              <a:t> oleh re-entry, triggered activity, </a:t>
            </a:r>
            <a:r>
              <a:rPr lang="en-ID" b="0" i="0" dirty="0" err="1">
                <a:solidFill>
                  <a:srgbClr val="020E13"/>
                </a:solidFill>
                <a:effectLst/>
                <a:latin typeface="-apple-system"/>
              </a:rPr>
              <a:t>atau</a:t>
            </a:r>
            <a:r>
              <a:rPr lang="en-ID" b="0" i="0" dirty="0">
                <a:solidFill>
                  <a:srgbClr val="020E13"/>
                </a:solidFill>
                <a:effectLst/>
                <a:latin typeface="-apple-system"/>
              </a:rPr>
              <a:t> automaticity. Pada </a:t>
            </a:r>
            <a:r>
              <a:rPr lang="en-ID" b="0" i="0" dirty="0" err="1">
                <a:solidFill>
                  <a:srgbClr val="020E13"/>
                </a:solidFill>
                <a:effectLst/>
                <a:latin typeface="-apple-system"/>
              </a:rPr>
              <a:t>takikardi</a:t>
            </a:r>
            <a:r>
              <a:rPr lang="en-ID" b="0" i="0" dirty="0">
                <a:solidFill>
                  <a:srgbClr val="020E13"/>
                </a:solidFill>
                <a:effectLst/>
                <a:latin typeface="-apple-system"/>
              </a:rPr>
              <a:t> </a:t>
            </a:r>
            <a:r>
              <a:rPr lang="en-ID" b="0" i="0" dirty="0" err="1">
                <a:solidFill>
                  <a:srgbClr val="020E13"/>
                </a:solidFill>
                <a:effectLst/>
                <a:latin typeface="-apple-system"/>
              </a:rPr>
              <a:t>ventrikel</a:t>
            </a:r>
            <a:r>
              <a:rPr lang="en-ID" b="0" i="0" dirty="0">
                <a:solidFill>
                  <a:srgbClr val="020E13"/>
                </a:solidFill>
                <a:effectLst/>
                <a:latin typeface="-apple-system"/>
              </a:rPr>
              <a:t> </a:t>
            </a:r>
            <a:r>
              <a:rPr lang="en-ID" b="0" i="0" dirty="0" err="1">
                <a:solidFill>
                  <a:srgbClr val="020E13"/>
                </a:solidFill>
                <a:effectLst/>
                <a:latin typeface="-apple-system"/>
              </a:rPr>
              <a:t>terdapat</a:t>
            </a:r>
            <a:r>
              <a:rPr lang="en-ID" b="0" i="0" dirty="0">
                <a:solidFill>
                  <a:srgbClr val="020E13"/>
                </a:solidFill>
                <a:effectLst/>
                <a:latin typeface="-apple-system"/>
              </a:rPr>
              <a:t> </a:t>
            </a:r>
            <a:r>
              <a:rPr lang="en-ID" b="0" i="0" dirty="0" err="1">
                <a:solidFill>
                  <a:srgbClr val="020E13"/>
                </a:solidFill>
                <a:effectLst/>
                <a:latin typeface="-apple-system"/>
              </a:rPr>
              <a:t>tiga</a:t>
            </a:r>
            <a:r>
              <a:rPr lang="en-ID" b="0" i="0" dirty="0">
                <a:solidFill>
                  <a:srgbClr val="020E13"/>
                </a:solidFill>
                <a:effectLst/>
                <a:latin typeface="-apple-system"/>
              </a:rPr>
              <a:t> </a:t>
            </a:r>
            <a:r>
              <a:rPr lang="en-ID" b="0" i="0" dirty="0" err="1">
                <a:solidFill>
                  <a:srgbClr val="020E13"/>
                </a:solidFill>
                <a:effectLst/>
                <a:latin typeface="-apple-system"/>
              </a:rPr>
              <a:t>atau</a:t>
            </a:r>
            <a:r>
              <a:rPr lang="en-ID" b="0" i="0" dirty="0">
                <a:solidFill>
                  <a:srgbClr val="020E13"/>
                </a:solidFill>
                <a:effectLst/>
                <a:latin typeface="-apple-system"/>
              </a:rPr>
              <a:t> </a:t>
            </a:r>
            <a:r>
              <a:rPr lang="en-ID" b="0" i="0" dirty="0" err="1">
                <a:solidFill>
                  <a:srgbClr val="020E13"/>
                </a:solidFill>
                <a:effectLst/>
                <a:latin typeface="-apple-system"/>
              </a:rPr>
              <a:t>lebih</a:t>
            </a:r>
            <a:r>
              <a:rPr lang="en-ID" b="0" i="0" dirty="0">
                <a:solidFill>
                  <a:srgbClr val="020E13"/>
                </a:solidFill>
                <a:effectLst/>
                <a:latin typeface="-apple-system"/>
              </a:rPr>
              <a:t> </a:t>
            </a:r>
            <a:r>
              <a:rPr lang="en-ID" b="0" i="0" dirty="0" err="1">
                <a:solidFill>
                  <a:srgbClr val="020E13"/>
                </a:solidFill>
                <a:effectLst/>
                <a:latin typeface="-apple-system"/>
              </a:rPr>
              <a:t>Prematur</a:t>
            </a:r>
            <a:r>
              <a:rPr lang="en-ID" b="0" i="0" dirty="0">
                <a:solidFill>
                  <a:srgbClr val="020E13"/>
                </a:solidFill>
                <a:effectLst/>
                <a:latin typeface="-apple-system"/>
              </a:rPr>
              <a:t> Ventricular Contraction (PVC) </a:t>
            </a:r>
            <a:r>
              <a:rPr lang="en-ID" b="0" i="0" dirty="0" err="1">
                <a:solidFill>
                  <a:srgbClr val="020E13"/>
                </a:solidFill>
                <a:effectLst/>
                <a:latin typeface="-apple-system"/>
              </a:rPr>
              <a:t>atau</a:t>
            </a:r>
            <a:r>
              <a:rPr lang="en-ID" b="0" i="0" dirty="0">
                <a:solidFill>
                  <a:srgbClr val="020E13"/>
                </a:solidFill>
                <a:effectLst/>
                <a:latin typeface="-apple-system"/>
              </a:rPr>
              <a:t> </a:t>
            </a:r>
            <a:r>
              <a:rPr lang="en-ID" b="0" i="0" dirty="0" err="1">
                <a:solidFill>
                  <a:srgbClr val="020E13"/>
                </a:solidFill>
                <a:effectLst/>
                <a:latin typeface="-apple-system"/>
              </a:rPr>
              <a:t>Ventrikular</a:t>
            </a:r>
            <a:r>
              <a:rPr lang="en-ID" b="0" i="0" dirty="0">
                <a:solidFill>
                  <a:srgbClr val="020E13"/>
                </a:solidFill>
                <a:effectLst/>
                <a:latin typeface="-apple-system"/>
              </a:rPr>
              <a:t> Extrasystoles (VES) </a:t>
            </a:r>
            <a:r>
              <a:rPr lang="en-ID" b="0" i="0" dirty="0" err="1">
                <a:solidFill>
                  <a:srgbClr val="020E13"/>
                </a:solidFill>
                <a:effectLst/>
                <a:latin typeface="-apple-system"/>
              </a:rPr>
              <a:t>dengan</a:t>
            </a:r>
            <a:r>
              <a:rPr lang="en-ID" b="0" i="0" dirty="0">
                <a:solidFill>
                  <a:srgbClr val="020E13"/>
                </a:solidFill>
                <a:effectLst/>
                <a:latin typeface="-apple-system"/>
              </a:rPr>
              <a:t> </a:t>
            </a:r>
            <a:r>
              <a:rPr lang="en-ID" b="0" i="0" dirty="0" err="1">
                <a:solidFill>
                  <a:srgbClr val="020E13"/>
                </a:solidFill>
                <a:effectLst/>
                <a:latin typeface="-apple-system"/>
              </a:rPr>
              <a:t>laju</a:t>
            </a:r>
            <a:r>
              <a:rPr lang="en-ID" b="0" i="0" dirty="0">
                <a:solidFill>
                  <a:srgbClr val="020E13"/>
                </a:solidFill>
                <a:effectLst/>
                <a:latin typeface="-apple-system"/>
              </a:rPr>
              <a:t> </a:t>
            </a:r>
            <a:r>
              <a:rPr lang="en-ID" b="0" i="0" dirty="0" err="1">
                <a:solidFill>
                  <a:srgbClr val="020E13"/>
                </a:solidFill>
                <a:effectLst/>
                <a:latin typeface="-apple-system"/>
              </a:rPr>
              <a:t>lebih</a:t>
            </a:r>
            <a:r>
              <a:rPr lang="en-ID" b="0" i="0" dirty="0">
                <a:solidFill>
                  <a:srgbClr val="020E13"/>
                </a:solidFill>
                <a:effectLst/>
                <a:latin typeface="-apple-system"/>
              </a:rPr>
              <a:t> </a:t>
            </a:r>
            <a:r>
              <a:rPr lang="en-ID" b="0" i="0" dirty="0" err="1">
                <a:solidFill>
                  <a:srgbClr val="020E13"/>
                </a:solidFill>
                <a:effectLst/>
                <a:latin typeface="-apple-system"/>
              </a:rPr>
              <a:t>dari</a:t>
            </a:r>
            <a:r>
              <a:rPr lang="en-ID" b="0" i="0" dirty="0">
                <a:solidFill>
                  <a:srgbClr val="020E13"/>
                </a:solidFill>
                <a:effectLst/>
                <a:latin typeface="-apple-system"/>
              </a:rPr>
              <a:t> 120 kali per </a:t>
            </a:r>
            <a:r>
              <a:rPr lang="en-ID" b="0" i="0" dirty="0" err="1">
                <a:solidFill>
                  <a:srgbClr val="020E13"/>
                </a:solidFill>
                <a:effectLst/>
                <a:latin typeface="-apple-system"/>
              </a:rPr>
              <a:t>menit</a:t>
            </a:r>
            <a:r>
              <a:rPr lang="en-ID" b="0" i="0" dirty="0">
                <a:solidFill>
                  <a:srgbClr val="020E13"/>
                </a:solidFill>
                <a:effectLst/>
                <a:latin typeface="-apple-system"/>
              </a:rPr>
              <a:t>.</a:t>
            </a:r>
          </a:p>
          <a:p>
            <a:pPr marL="0" indent="0" algn="just" eaLnBrk="1" fontAlgn="auto" hangingPunct="1">
              <a:spcBef>
                <a:spcPts val="0"/>
              </a:spcBef>
              <a:spcAft>
                <a:spcPts val="0"/>
              </a:spcAft>
              <a:buFont typeface="Arial" pitchFamily="34" charset="0"/>
              <a:buNone/>
              <a:defRPr/>
            </a:pPr>
            <a:r>
              <a:rPr lang="en-ID" b="0" i="0" dirty="0">
                <a:solidFill>
                  <a:srgbClr val="020E13"/>
                </a:solidFill>
                <a:effectLst/>
                <a:latin typeface="-apple-system"/>
              </a:rPr>
              <a:t>Gambaran EKG </a:t>
            </a:r>
            <a:r>
              <a:rPr lang="en-ID" b="0" i="0" dirty="0" err="1">
                <a:solidFill>
                  <a:srgbClr val="020E13"/>
                </a:solidFill>
                <a:effectLst/>
                <a:latin typeface="-apple-system"/>
              </a:rPr>
              <a:t>takikardia</a:t>
            </a:r>
            <a:r>
              <a:rPr lang="en-ID" b="0" i="0" dirty="0">
                <a:solidFill>
                  <a:srgbClr val="020E13"/>
                </a:solidFill>
                <a:effectLst/>
                <a:latin typeface="-apple-system"/>
              </a:rPr>
              <a:t> </a:t>
            </a:r>
            <a:r>
              <a:rPr lang="en-ID" b="0" i="0" dirty="0" err="1">
                <a:solidFill>
                  <a:srgbClr val="020E13"/>
                </a:solidFill>
                <a:effectLst/>
                <a:latin typeface="-apple-system"/>
              </a:rPr>
              <a:t>ventrikel</a:t>
            </a:r>
            <a:r>
              <a:rPr lang="en-ID" b="0" i="0" dirty="0">
                <a:solidFill>
                  <a:srgbClr val="020E13"/>
                </a:solidFill>
                <a:effectLst/>
                <a:latin typeface="-apple-system"/>
              </a:rPr>
              <a:t> </a:t>
            </a:r>
            <a:r>
              <a:rPr lang="en-ID" b="0" i="0" dirty="0" err="1">
                <a:solidFill>
                  <a:srgbClr val="020E13"/>
                </a:solidFill>
                <a:effectLst/>
                <a:latin typeface="-apple-system"/>
              </a:rPr>
              <a:t>menunjukkan</a:t>
            </a:r>
            <a:r>
              <a:rPr lang="en-ID" b="0" i="0" dirty="0">
                <a:solidFill>
                  <a:srgbClr val="020E13"/>
                </a:solidFill>
                <a:effectLst/>
                <a:latin typeface="-apple-system"/>
              </a:rPr>
              <a:t> </a:t>
            </a:r>
            <a:r>
              <a:rPr lang="en-ID" b="0" i="0" dirty="0" err="1">
                <a:solidFill>
                  <a:srgbClr val="020E13"/>
                </a:solidFill>
                <a:effectLst/>
                <a:latin typeface="-apple-system"/>
              </a:rPr>
              <a:t>disosiasi</a:t>
            </a:r>
            <a:r>
              <a:rPr lang="en-ID" b="0" i="0" dirty="0">
                <a:solidFill>
                  <a:srgbClr val="020E13"/>
                </a:solidFill>
                <a:effectLst/>
                <a:latin typeface="-apple-system"/>
              </a:rPr>
              <a:t> </a:t>
            </a:r>
            <a:r>
              <a:rPr lang="en-ID" b="0" i="0" dirty="0" err="1">
                <a:solidFill>
                  <a:srgbClr val="020E13"/>
                </a:solidFill>
                <a:effectLst/>
                <a:latin typeface="-apple-system"/>
              </a:rPr>
              <a:t>atrioventrikular</a:t>
            </a:r>
            <a:r>
              <a:rPr lang="en-ID" b="0" i="0" dirty="0">
                <a:solidFill>
                  <a:srgbClr val="020E13"/>
                </a:solidFill>
                <a:effectLst/>
                <a:latin typeface="-apple-system"/>
              </a:rPr>
              <a:t>, </a:t>
            </a:r>
            <a:r>
              <a:rPr lang="en-ID" b="0" i="0" dirty="0" err="1">
                <a:solidFill>
                  <a:srgbClr val="020E13"/>
                </a:solidFill>
                <a:effectLst/>
                <a:latin typeface="-apple-system"/>
              </a:rPr>
              <a:t>kompleks</a:t>
            </a:r>
            <a:r>
              <a:rPr lang="en-ID" b="0" i="0" dirty="0">
                <a:solidFill>
                  <a:srgbClr val="020E13"/>
                </a:solidFill>
                <a:effectLst/>
                <a:latin typeface="-apple-system"/>
              </a:rPr>
              <a:t> QRS yang </a:t>
            </a:r>
            <a:r>
              <a:rPr lang="en-ID" b="0" i="0" dirty="0" err="1">
                <a:solidFill>
                  <a:srgbClr val="020E13"/>
                </a:solidFill>
                <a:effectLst/>
                <a:latin typeface="-apple-system"/>
              </a:rPr>
              <a:t>lebar</a:t>
            </a:r>
            <a:r>
              <a:rPr lang="en-ID" b="0" i="0" dirty="0">
                <a:solidFill>
                  <a:srgbClr val="020E13"/>
                </a:solidFill>
                <a:effectLst/>
                <a:latin typeface="-apple-system"/>
              </a:rPr>
              <a:t> (&gt; 0,16 </a:t>
            </a:r>
            <a:r>
              <a:rPr lang="en-ID" b="0" i="0" dirty="0" err="1">
                <a:solidFill>
                  <a:srgbClr val="020E13"/>
                </a:solidFill>
                <a:effectLst/>
                <a:latin typeface="-apple-system"/>
              </a:rPr>
              <a:t>detik</a:t>
            </a:r>
            <a:r>
              <a:rPr lang="en-ID" b="0" i="0" dirty="0">
                <a:solidFill>
                  <a:srgbClr val="020E13"/>
                </a:solidFill>
                <a:effectLst/>
                <a:latin typeface="-apple-system"/>
              </a:rPr>
              <a:t>), </a:t>
            </a:r>
            <a:r>
              <a:rPr lang="en-ID" b="0" i="0" dirty="0" err="1">
                <a:solidFill>
                  <a:srgbClr val="020E13"/>
                </a:solidFill>
                <a:effectLst/>
                <a:latin typeface="-apple-system"/>
              </a:rPr>
              <a:t>perubahan</a:t>
            </a:r>
            <a:r>
              <a:rPr lang="en-ID" b="0" i="0" dirty="0">
                <a:solidFill>
                  <a:srgbClr val="020E13"/>
                </a:solidFill>
                <a:effectLst/>
                <a:latin typeface="-apple-system"/>
              </a:rPr>
              <a:t> </a:t>
            </a:r>
            <a:r>
              <a:rPr lang="en-ID" b="0" i="0" dirty="0" err="1">
                <a:solidFill>
                  <a:srgbClr val="020E13"/>
                </a:solidFill>
                <a:effectLst/>
                <a:latin typeface="-apple-system"/>
              </a:rPr>
              <a:t>aksis</a:t>
            </a:r>
            <a:r>
              <a:rPr lang="en-ID" b="0" i="0" dirty="0">
                <a:solidFill>
                  <a:srgbClr val="020E13"/>
                </a:solidFill>
                <a:effectLst/>
                <a:latin typeface="-apple-system"/>
              </a:rPr>
              <a:t>, </a:t>
            </a:r>
            <a:r>
              <a:rPr lang="en-ID" b="0" i="0" dirty="0" err="1">
                <a:solidFill>
                  <a:srgbClr val="020E13"/>
                </a:solidFill>
                <a:effectLst/>
                <a:latin typeface="-apple-system"/>
              </a:rPr>
              <a:t>kompleks</a:t>
            </a:r>
            <a:r>
              <a:rPr lang="en-ID" b="0" i="0" dirty="0">
                <a:solidFill>
                  <a:srgbClr val="020E13"/>
                </a:solidFill>
                <a:effectLst/>
                <a:latin typeface="-apple-system"/>
              </a:rPr>
              <a:t> QRS 90-180 kali/</a:t>
            </a:r>
            <a:r>
              <a:rPr lang="en-ID" b="0" i="0" dirty="0" err="1">
                <a:solidFill>
                  <a:srgbClr val="020E13"/>
                </a:solidFill>
                <a:effectLst/>
                <a:latin typeface="-apple-system"/>
              </a:rPr>
              <a:t>menit</a:t>
            </a:r>
            <a:r>
              <a:rPr lang="en-ID" b="0" i="0" dirty="0">
                <a:solidFill>
                  <a:srgbClr val="020E13"/>
                </a:solidFill>
                <a:effectLst/>
                <a:latin typeface="-apple-system"/>
              </a:rPr>
              <a:t>, capture beat, dan fusion beat, </a:t>
            </a:r>
            <a:r>
              <a:rPr lang="en-ID" b="0" i="0" dirty="0" err="1">
                <a:solidFill>
                  <a:srgbClr val="020E13"/>
                </a:solidFill>
                <a:effectLst/>
                <a:latin typeface="-apple-system"/>
              </a:rPr>
              <a:t>dengan</a:t>
            </a:r>
            <a:r>
              <a:rPr lang="en-ID" b="0" i="0" dirty="0">
                <a:solidFill>
                  <a:srgbClr val="020E13"/>
                </a:solidFill>
                <a:effectLst/>
                <a:latin typeface="-apple-system"/>
              </a:rPr>
              <a:t> </a:t>
            </a:r>
            <a:r>
              <a:rPr lang="en-ID" b="0" i="0" dirty="0" err="1">
                <a:solidFill>
                  <a:srgbClr val="020E13"/>
                </a:solidFill>
                <a:effectLst/>
                <a:latin typeface="-apple-system"/>
              </a:rPr>
              <a:t>morfologi</a:t>
            </a:r>
            <a:r>
              <a:rPr lang="en-ID" b="0" i="0" dirty="0">
                <a:solidFill>
                  <a:srgbClr val="020E13"/>
                </a:solidFill>
                <a:effectLst/>
                <a:latin typeface="-apple-system"/>
              </a:rPr>
              <a:t>: </a:t>
            </a:r>
            <a:r>
              <a:rPr lang="en-ID" b="0" i="0" dirty="0" err="1">
                <a:solidFill>
                  <a:srgbClr val="020E13"/>
                </a:solidFill>
                <a:effectLst/>
                <a:latin typeface="-apple-system"/>
              </a:rPr>
              <a:t>monomorfik</a:t>
            </a:r>
            <a:r>
              <a:rPr lang="en-ID" b="0" i="0" dirty="0">
                <a:solidFill>
                  <a:srgbClr val="020E13"/>
                </a:solidFill>
                <a:effectLst/>
                <a:latin typeface="-apple-system"/>
              </a:rPr>
              <a:t> </a:t>
            </a:r>
            <a:r>
              <a:rPr lang="en-ID" b="0" i="0" dirty="0" err="1">
                <a:solidFill>
                  <a:srgbClr val="020E13"/>
                </a:solidFill>
                <a:effectLst/>
                <a:latin typeface="-apple-system"/>
              </a:rPr>
              <a:t>atau</a:t>
            </a:r>
            <a:r>
              <a:rPr lang="en-ID" b="0" i="0" dirty="0">
                <a:solidFill>
                  <a:srgbClr val="020E13"/>
                </a:solidFill>
                <a:effectLst/>
                <a:latin typeface="-apple-system"/>
              </a:rPr>
              <a:t> </a:t>
            </a:r>
            <a:r>
              <a:rPr lang="en-ID" b="0" i="0" dirty="0" err="1">
                <a:solidFill>
                  <a:srgbClr val="020E13"/>
                </a:solidFill>
                <a:effectLst/>
                <a:latin typeface="-apple-system"/>
              </a:rPr>
              <a:t>polimorfik</a:t>
            </a:r>
            <a:endParaRPr lang="en-US" dirty="0">
              <a:latin typeface="Andalus" pitchFamily="18" charset="-78"/>
              <a:ea typeface="ＭＳ Ｐゴシック" charset="0"/>
              <a:cs typeface="Andalus" pitchFamily="18" charset="-78"/>
            </a:endParaRPr>
          </a:p>
        </p:txBody>
      </p:sp>
      <p:sp>
        <p:nvSpPr>
          <p:cNvPr id="5" name="Rectangle 4">
            <a:extLst>
              <a:ext uri="{FF2B5EF4-FFF2-40B4-BE49-F238E27FC236}">
                <a16:creationId xmlns:a16="http://schemas.microsoft.com/office/drawing/2014/main" id="{ECDDDAA0-21B5-A58D-77C4-495F8CE03A9A}"/>
              </a:ext>
            </a:extLst>
          </p:cNvPr>
          <p:cNvSpPr/>
          <p:nvPr/>
        </p:nvSpPr>
        <p:spPr>
          <a:xfrm>
            <a:off x="6522720" y="1488440"/>
            <a:ext cx="5486400" cy="59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VENTRICULAR TACHYCARDIA</a:t>
            </a:r>
            <a:endParaRPr lang="en-ID" sz="2800" dirty="0"/>
          </a:p>
        </p:txBody>
      </p:sp>
      <p:pic>
        <p:nvPicPr>
          <p:cNvPr id="1026" name="Picture 2">
            <a:extLst>
              <a:ext uri="{FF2B5EF4-FFF2-40B4-BE49-F238E27FC236}">
                <a16:creationId xmlns:a16="http://schemas.microsoft.com/office/drawing/2014/main" id="{5C55F794-E259-D0DE-D143-A7D062155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720" y="2460687"/>
            <a:ext cx="5329974"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7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AC81-1126-8360-E82E-47385F8D40FE}"/>
              </a:ext>
            </a:extLst>
          </p:cNvPr>
          <p:cNvSpPr>
            <a:spLocks noGrp="1"/>
          </p:cNvSpPr>
          <p:nvPr>
            <p:ph type="title"/>
          </p:nvPr>
        </p:nvSpPr>
        <p:spPr/>
        <p:txBody>
          <a:bodyPr/>
          <a:lstStyle/>
          <a:p>
            <a:r>
              <a:rPr lang="en-US" dirty="0"/>
              <a:t>PATOFISIOLOGY</a:t>
            </a:r>
            <a:endParaRPr lang="en-ID" dirty="0"/>
          </a:p>
        </p:txBody>
      </p:sp>
      <p:sp>
        <p:nvSpPr>
          <p:cNvPr id="3" name="Content Placeholder 2">
            <a:extLst>
              <a:ext uri="{FF2B5EF4-FFF2-40B4-BE49-F238E27FC236}">
                <a16:creationId xmlns:a16="http://schemas.microsoft.com/office/drawing/2014/main" id="{AED57E26-0B8E-2A06-9FF5-1B8758948487}"/>
              </a:ext>
            </a:extLst>
          </p:cNvPr>
          <p:cNvSpPr>
            <a:spLocks noGrp="1"/>
          </p:cNvSpPr>
          <p:nvPr>
            <p:ph idx="1"/>
          </p:nvPr>
        </p:nvSpPr>
        <p:spPr>
          <a:xfrm>
            <a:off x="680322" y="2336873"/>
            <a:ext cx="5823996" cy="3599316"/>
          </a:xfrm>
        </p:spPr>
        <p:txBody>
          <a:bodyPr>
            <a:normAutofit/>
          </a:bodyPr>
          <a:lstStyle/>
          <a:p>
            <a:pPr marL="0" indent="0" algn="just" eaLnBrk="1" fontAlgn="auto" hangingPunct="1">
              <a:spcBef>
                <a:spcPts val="0"/>
              </a:spcBef>
              <a:spcAft>
                <a:spcPts val="0"/>
              </a:spcAft>
              <a:buFont typeface="Arial" pitchFamily="34" charset="0"/>
              <a:buNone/>
              <a:defRPr/>
            </a:pPr>
            <a:r>
              <a:rPr lang="en-ID" dirty="0" err="1"/>
              <a:t>Asistole</a:t>
            </a:r>
            <a:r>
              <a:rPr lang="en-ID" dirty="0"/>
              <a:t> </a:t>
            </a:r>
            <a:r>
              <a:rPr lang="en-ID" dirty="0" err="1"/>
              <a:t>adalah</a:t>
            </a:r>
            <a:r>
              <a:rPr lang="en-ID" dirty="0"/>
              <a:t> cardiac arrest rhythm </a:t>
            </a:r>
            <a:r>
              <a:rPr lang="en-ID" dirty="0" err="1"/>
              <a:t>dengan</a:t>
            </a:r>
            <a:r>
              <a:rPr lang="en-ID" dirty="0"/>
              <a:t> </a:t>
            </a:r>
            <a:r>
              <a:rPr lang="en-ID" dirty="0" err="1"/>
              <a:t>tidak</a:t>
            </a:r>
            <a:r>
              <a:rPr lang="en-ID" dirty="0"/>
              <a:t> </a:t>
            </a:r>
            <a:r>
              <a:rPr lang="en-ID" dirty="0" err="1"/>
              <a:t>ada</a:t>
            </a:r>
            <a:r>
              <a:rPr lang="en-ID" dirty="0"/>
              <a:t> </a:t>
            </a:r>
            <a:r>
              <a:rPr lang="en-ID" dirty="0" err="1"/>
              <a:t>aktivitas</a:t>
            </a:r>
            <a:r>
              <a:rPr lang="en-ID" dirty="0"/>
              <a:t> </a:t>
            </a:r>
            <a:r>
              <a:rPr lang="en-ID" dirty="0" err="1"/>
              <a:t>listrik</a:t>
            </a:r>
            <a:r>
              <a:rPr lang="en-ID" dirty="0"/>
              <a:t> </a:t>
            </a:r>
            <a:r>
              <a:rPr lang="en-ID" dirty="0" err="1"/>
              <a:t>jantung</a:t>
            </a:r>
            <a:r>
              <a:rPr lang="en-ID" dirty="0"/>
              <a:t> dan </a:t>
            </a:r>
            <a:r>
              <a:rPr lang="en-ID" dirty="0" err="1"/>
              <a:t>pasti</a:t>
            </a:r>
            <a:r>
              <a:rPr lang="en-ID" dirty="0"/>
              <a:t> </a:t>
            </a:r>
            <a:r>
              <a:rPr lang="en-ID" dirty="0" err="1"/>
              <a:t>tidak</a:t>
            </a:r>
            <a:r>
              <a:rPr lang="en-ID" dirty="0"/>
              <a:t> </a:t>
            </a:r>
            <a:r>
              <a:rPr lang="en-ID" dirty="0" err="1"/>
              <a:t>ada</a:t>
            </a:r>
            <a:r>
              <a:rPr lang="en-ID" dirty="0"/>
              <a:t> </a:t>
            </a:r>
            <a:r>
              <a:rPr lang="en-ID" dirty="0" err="1"/>
              <a:t>aktivitas</a:t>
            </a:r>
            <a:r>
              <a:rPr lang="en-ID" dirty="0"/>
              <a:t> </a:t>
            </a:r>
            <a:r>
              <a:rPr lang="en-ID" dirty="0" err="1"/>
              <a:t>pompa</a:t>
            </a:r>
            <a:r>
              <a:rPr lang="en-ID" dirty="0"/>
              <a:t> </a:t>
            </a:r>
            <a:r>
              <a:rPr lang="en-ID" dirty="0" err="1"/>
              <a:t>jantung</a:t>
            </a:r>
            <a:endParaRPr lang="en-ID" dirty="0"/>
          </a:p>
          <a:p>
            <a:pPr marL="0" indent="0" algn="just" eaLnBrk="1" fontAlgn="auto" hangingPunct="1">
              <a:spcBef>
                <a:spcPts val="0"/>
              </a:spcBef>
              <a:spcAft>
                <a:spcPts val="0"/>
              </a:spcAft>
              <a:buFont typeface="Arial" pitchFamily="34" charset="0"/>
              <a:buNone/>
              <a:defRPr/>
            </a:pPr>
            <a:r>
              <a:rPr lang="en-ID" dirty="0">
                <a:latin typeface="Andalus" pitchFamily="18" charset="-78"/>
                <a:ea typeface="ＭＳ Ｐゴシック" charset="0"/>
                <a:cs typeface="Andalus" pitchFamily="18" charset="-78"/>
              </a:rPr>
              <a:t>Flat line protocol </a:t>
            </a:r>
          </a:p>
          <a:p>
            <a:pPr marL="514350" indent="-514350" algn="just" eaLnBrk="1" fontAlgn="auto" hangingPunct="1">
              <a:spcBef>
                <a:spcPts val="0"/>
              </a:spcBef>
              <a:spcAft>
                <a:spcPts val="0"/>
              </a:spcAft>
              <a:buFont typeface="Arial" pitchFamily="34" charset="0"/>
              <a:buAutoNum type="arabicPeriod"/>
              <a:defRPr/>
            </a:pPr>
            <a:r>
              <a:rPr lang="en-ID" dirty="0" err="1">
                <a:latin typeface="Andalus" pitchFamily="18" charset="-78"/>
                <a:ea typeface="ＭＳ Ｐゴシック" charset="0"/>
                <a:cs typeface="Andalus" pitchFamily="18" charset="-78"/>
              </a:rPr>
              <a:t>Periksa</a:t>
            </a:r>
            <a:r>
              <a:rPr lang="en-ID" dirty="0">
                <a:latin typeface="Andalus" pitchFamily="18" charset="-78"/>
                <a:ea typeface="ＭＳ Ｐゴシック" charset="0"/>
                <a:cs typeface="Andalus" pitchFamily="18" charset="-78"/>
              </a:rPr>
              <a:t> electrode dan power</a:t>
            </a:r>
          </a:p>
          <a:p>
            <a:pPr marL="514350" indent="-514350" algn="just" eaLnBrk="1" fontAlgn="auto" hangingPunct="1">
              <a:spcBef>
                <a:spcPts val="0"/>
              </a:spcBef>
              <a:spcAft>
                <a:spcPts val="0"/>
              </a:spcAft>
              <a:buFont typeface="Arial" pitchFamily="34" charset="0"/>
              <a:buAutoNum type="arabicPeriod"/>
              <a:defRPr/>
            </a:pPr>
            <a:r>
              <a:rPr lang="en-ID" dirty="0" err="1">
                <a:latin typeface="Andalus" pitchFamily="18" charset="-78"/>
                <a:ea typeface="ＭＳ Ｐゴシック" charset="0"/>
                <a:cs typeface="Andalus" pitchFamily="18" charset="-78"/>
              </a:rPr>
              <a:t>Periksa</a:t>
            </a:r>
            <a:r>
              <a:rPr lang="en-ID" dirty="0">
                <a:latin typeface="Andalus" pitchFamily="18" charset="-78"/>
                <a:ea typeface="ＭＳ Ｐゴシック" charset="0"/>
                <a:cs typeface="Andalus" pitchFamily="18" charset="-78"/>
              </a:rPr>
              <a:t> lead lain (I, II, III)</a:t>
            </a:r>
          </a:p>
          <a:p>
            <a:pPr marL="514350" indent="-514350" algn="just" eaLnBrk="1" fontAlgn="auto" hangingPunct="1">
              <a:spcBef>
                <a:spcPts val="0"/>
              </a:spcBef>
              <a:spcAft>
                <a:spcPts val="0"/>
              </a:spcAft>
              <a:buFont typeface="Arial" pitchFamily="34" charset="0"/>
              <a:buAutoNum type="arabicPeriod"/>
              <a:defRPr/>
            </a:pPr>
            <a:r>
              <a:rPr lang="en-ID" dirty="0" err="1">
                <a:latin typeface="Andalus" pitchFamily="18" charset="-78"/>
                <a:ea typeface="ＭＳ Ｐゴシック" charset="0"/>
                <a:cs typeface="Andalus" pitchFamily="18" charset="-78"/>
              </a:rPr>
              <a:t>Naikan</a:t>
            </a:r>
            <a:r>
              <a:rPr lang="en-ID" dirty="0">
                <a:latin typeface="Andalus" pitchFamily="18" charset="-78"/>
                <a:ea typeface="ＭＳ Ｐゴシック" charset="0"/>
                <a:cs typeface="Andalus" pitchFamily="18" charset="-78"/>
              </a:rPr>
              <a:t> </a:t>
            </a:r>
            <a:r>
              <a:rPr lang="en-ID" dirty="0" err="1">
                <a:latin typeface="Andalus" pitchFamily="18" charset="-78"/>
                <a:ea typeface="ＭＳ Ｐゴシック" charset="0"/>
                <a:cs typeface="Andalus" pitchFamily="18" charset="-78"/>
              </a:rPr>
              <a:t>Amplitudo</a:t>
            </a:r>
            <a:r>
              <a:rPr lang="en-ID" dirty="0">
                <a:latin typeface="Andalus" pitchFamily="18" charset="-78"/>
                <a:ea typeface="ＭＳ Ｐゴシック" charset="0"/>
                <a:cs typeface="Andalus" pitchFamily="18" charset="-78"/>
              </a:rPr>
              <a:t> (rule out the fine VF)</a:t>
            </a:r>
          </a:p>
        </p:txBody>
      </p:sp>
      <p:sp>
        <p:nvSpPr>
          <p:cNvPr id="5" name="Rectangle 4">
            <a:extLst>
              <a:ext uri="{FF2B5EF4-FFF2-40B4-BE49-F238E27FC236}">
                <a16:creationId xmlns:a16="http://schemas.microsoft.com/office/drawing/2014/main" id="{ECDDDAA0-21B5-A58D-77C4-495F8CE03A9A}"/>
              </a:ext>
            </a:extLst>
          </p:cNvPr>
          <p:cNvSpPr/>
          <p:nvPr/>
        </p:nvSpPr>
        <p:spPr>
          <a:xfrm>
            <a:off x="6624320" y="1447800"/>
            <a:ext cx="5486400" cy="59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ASYSTOLE</a:t>
            </a:r>
            <a:endParaRPr lang="en-ID" sz="2800" dirty="0"/>
          </a:p>
        </p:txBody>
      </p:sp>
      <p:pic>
        <p:nvPicPr>
          <p:cNvPr id="7" name="Picture 6">
            <a:extLst>
              <a:ext uri="{FF2B5EF4-FFF2-40B4-BE49-F238E27FC236}">
                <a16:creationId xmlns:a16="http://schemas.microsoft.com/office/drawing/2014/main" id="{8E0D50FE-14AF-54C4-8703-DCB7D42EADA2}"/>
              </a:ext>
            </a:extLst>
          </p:cNvPr>
          <p:cNvPicPr>
            <a:picLocks noChangeAspect="1"/>
          </p:cNvPicPr>
          <p:nvPr/>
        </p:nvPicPr>
        <p:blipFill>
          <a:blip r:embed="rId2"/>
          <a:stretch>
            <a:fillRect/>
          </a:stretch>
        </p:blipFill>
        <p:spPr>
          <a:xfrm>
            <a:off x="6624320" y="3086773"/>
            <a:ext cx="5486400" cy="1887208"/>
          </a:xfrm>
          <a:prstGeom prst="rect">
            <a:avLst/>
          </a:prstGeom>
        </p:spPr>
      </p:pic>
    </p:spTree>
    <p:extLst>
      <p:ext uri="{BB962C8B-B14F-4D97-AF65-F5344CB8AC3E}">
        <p14:creationId xmlns:p14="http://schemas.microsoft.com/office/powerpoint/2010/main" val="341802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AC81-1126-8360-E82E-47385F8D40FE}"/>
              </a:ext>
            </a:extLst>
          </p:cNvPr>
          <p:cNvSpPr>
            <a:spLocks noGrp="1"/>
          </p:cNvSpPr>
          <p:nvPr>
            <p:ph type="title"/>
          </p:nvPr>
        </p:nvSpPr>
        <p:spPr/>
        <p:txBody>
          <a:bodyPr/>
          <a:lstStyle/>
          <a:p>
            <a:r>
              <a:rPr lang="en-US" dirty="0"/>
              <a:t>PATOFISIOLOGY</a:t>
            </a:r>
            <a:endParaRPr lang="en-ID" dirty="0"/>
          </a:p>
        </p:txBody>
      </p:sp>
      <p:sp>
        <p:nvSpPr>
          <p:cNvPr id="3" name="Content Placeholder 2">
            <a:extLst>
              <a:ext uri="{FF2B5EF4-FFF2-40B4-BE49-F238E27FC236}">
                <a16:creationId xmlns:a16="http://schemas.microsoft.com/office/drawing/2014/main" id="{AED57E26-0B8E-2A06-9FF5-1B8758948487}"/>
              </a:ext>
            </a:extLst>
          </p:cNvPr>
          <p:cNvSpPr>
            <a:spLocks noGrp="1"/>
          </p:cNvSpPr>
          <p:nvPr>
            <p:ph idx="1"/>
          </p:nvPr>
        </p:nvSpPr>
        <p:spPr>
          <a:xfrm>
            <a:off x="680321" y="2336873"/>
            <a:ext cx="11277999" cy="1657157"/>
          </a:xfrm>
        </p:spPr>
        <p:txBody>
          <a:bodyPr>
            <a:normAutofit/>
          </a:bodyPr>
          <a:lstStyle/>
          <a:p>
            <a:pPr marL="0" indent="0" algn="just" eaLnBrk="1" fontAlgn="auto" hangingPunct="1">
              <a:spcBef>
                <a:spcPts val="0"/>
              </a:spcBef>
              <a:spcAft>
                <a:spcPts val="0"/>
              </a:spcAft>
              <a:buFont typeface="Arial" pitchFamily="34" charset="0"/>
              <a:buNone/>
              <a:defRPr/>
            </a:pPr>
            <a:r>
              <a:rPr lang="en-ID" dirty="0"/>
              <a:t>PEA </a:t>
            </a:r>
            <a:r>
              <a:rPr lang="en-ID" dirty="0" err="1"/>
              <a:t>meliputi</a:t>
            </a:r>
            <a:r>
              <a:rPr lang="en-ID" dirty="0"/>
              <a:t> </a:t>
            </a:r>
            <a:r>
              <a:rPr lang="en-ID" dirty="0" err="1"/>
              <a:t>beberapa</a:t>
            </a:r>
            <a:r>
              <a:rPr lang="en-ID" dirty="0"/>
              <a:t> </a:t>
            </a:r>
            <a:r>
              <a:rPr lang="en-ID" dirty="0" err="1"/>
              <a:t>irama</a:t>
            </a:r>
            <a:r>
              <a:rPr lang="en-ID" dirty="0"/>
              <a:t> </a:t>
            </a:r>
            <a:r>
              <a:rPr lang="en-ID" dirty="0" err="1"/>
              <a:t>tetapi</a:t>
            </a:r>
            <a:r>
              <a:rPr lang="en-ID" dirty="0"/>
              <a:t> </a:t>
            </a:r>
            <a:r>
              <a:rPr lang="en-ID" dirty="0" err="1"/>
              <a:t>tidak</a:t>
            </a:r>
            <a:r>
              <a:rPr lang="en-ID" dirty="0"/>
              <a:t> </a:t>
            </a:r>
            <a:r>
              <a:rPr lang="en-ID" dirty="0" err="1"/>
              <a:t>ada</a:t>
            </a:r>
            <a:r>
              <a:rPr lang="en-ID" dirty="0"/>
              <a:t> </a:t>
            </a:r>
            <a:r>
              <a:rPr lang="en-ID" dirty="0" err="1"/>
              <a:t>pulsasi</a:t>
            </a:r>
            <a:r>
              <a:rPr lang="en-ID" dirty="0"/>
              <a:t> </a:t>
            </a:r>
            <a:r>
              <a:rPr lang="en-ID" dirty="0" err="1"/>
              <a:t>nadi</a:t>
            </a:r>
            <a:r>
              <a:rPr lang="en-ID" dirty="0"/>
              <a:t>. </a:t>
            </a:r>
            <a:r>
              <a:rPr lang="en-ID" dirty="0" err="1"/>
              <a:t>Aktivitas</a:t>
            </a:r>
            <a:r>
              <a:rPr lang="en-ID" dirty="0"/>
              <a:t> </a:t>
            </a:r>
            <a:r>
              <a:rPr lang="en-ID" dirty="0" err="1"/>
              <a:t>listrik</a:t>
            </a:r>
            <a:r>
              <a:rPr lang="en-ID" dirty="0"/>
              <a:t> </a:t>
            </a:r>
            <a:r>
              <a:rPr lang="en-ID" dirty="0" err="1"/>
              <a:t>jantung</a:t>
            </a:r>
            <a:r>
              <a:rPr lang="en-ID" dirty="0"/>
              <a:t> </a:t>
            </a:r>
            <a:r>
              <a:rPr lang="en-ID" dirty="0" err="1"/>
              <a:t>ada</a:t>
            </a:r>
            <a:r>
              <a:rPr lang="en-ID" dirty="0"/>
              <a:t> </a:t>
            </a:r>
            <a:r>
              <a:rPr lang="en-ID" dirty="0" err="1"/>
              <a:t>namun</a:t>
            </a:r>
            <a:r>
              <a:rPr lang="en-ID" dirty="0"/>
              <a:t> </a:t>
            </a:r>
            <a:r>
              <a:rPr lang="en-ID" dirty="0" err="1"/>
              <a:t>tetapi</a:t>
            </a:r>
            <a:r>
              <a:rPr lang="en-ID" dirty="0"/>
              <a:t> </a:t>
            </a:r>
            <a:r>
              <a:rPr lang="en-ID" dirty="0" err="1"/>
              <a:t>kemampuan</a:t>
            </a:r>
            <a:r>
              <a:rPr lang="en-ID" dirty="0"/>
              <a:t> </a:t>
            </a:r>
            <a:r>
              <a:rPr lang="en-ID" dirty="0" err="1"/>
              <a:t>mekanisme</a:t>
            </a:r>
            <a:r>
              <a:rPr lang="en-ID" dirty="0"/>
              <a:t> </a:t>
            </a:r>
            <a:r>
              <a:rPr lang="en-ID" dirty="0" err="1"/>
              <a:t>jantung</a:t>
            </a:r>
            <a:r>
              <a:rPr lang="en-ID" dirty="0"/>
              <a:t> </a:t>
            </a:r>
            <a:r>
              <a:rPr lang="en-ID" dirty="0" err="1"/>
              <a:t>untuk</a:t>
            </a:r>
            <a:r>
              <a:rPr lang="en-ID" dirty="0"/>
              <a:t> </a:t>
            </a:r>
            <a:r>
              <a:rPr lang="en-ID" dirty="0" err="1"/>
              <a:t>berkontraksi</a:t>
            </a:r>
            <a:r>
              <a:rPr lang="en-ID" dirty="0"/>
              <a:t> </a:t>
            </a:r>
            <a:r>
              <a:rPr lang="en-ID" dirty="0" err="1"/>
              <a:t>tidak</a:t>
            </a:r>
            <a:r>
              <a:rPr lang="en-ID" dirty="0"/>
              <a:t> </a:t>
            </a:r>
            <a:r>
              <a:rPr lang="en-ID" dirty="0" err="1"/>
              <a:t>dapat</a:t>
            </a:r>
            <a:r>
              <a:rPr lang="en-ID" dirty="0"/>
              <a:t> </a:t>
            </a:r>
            <a:r>
              <a:rPr lang="en-ID" dirty="0" err="1"/>
              <a:t>berfungsi</a:t>
            </a:r>
            <a:endParaRPr lang="en-ID" dirty="0"/>
          </a:p>
          <a:p>
            <a:pPr marL="0" indent="0" algn="just" eaLnBrk="1" fontAlgn="auto" hangingPunct="1">
              <a:spcBef>
                <a:spcPts val="0"/>
              </a:spcBef>
              <a:spcAft>
                <a:spcPts val="0"/>
              </a:spcAft>
              <a:buFont typeface="Arial" pitchFamily="34" charset="0"/>
              <a:buNone/>
              <a:defRPr/>
            </a:pPr>
            <a:endParaRPr lang="en-US" dirty="0">
              <a:latin typeface="Andalus" pitchFamily="18" charset="-78"/>
              <a:ea typeface="ＭＳ Ｐゴシック" charset="0"/>
              <a:cs typeface="Andalus" pitchFamily="18" charset="-78"/>
            </a:endParaRPr>
          </a:p>
        </p:txBody>
      </p:sp>
      <p:sp>
        <p:nvSpPr>
          <p:cNvPr id="5" name="Rectangle 4">
            <a:extLst>
              <a:ext uri="{FF2B5EF4-FFF2-40B4-BE49-F238E27FC236}">
                <a16:creationId xmlns:a16="http://schemas.microsoft.com/office/drawing/2014/main" id="{ECDDDAA0-21B5-A58D-77C4-495F8CE03A9A}"/>
              </a:ext>
            </a:extLst>
          </p:cNvPr>
          <p:cNvSpPr/>
          <p:nvPr/>
        </p:nvSpPr>
        <p:spPr>
          <a:xfrm>
            <a:off x="6471920" y="1468120"/>
            <a:ext cx="5486400" cy="59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PULSELESS ELECTRICAL ACTIVITY</a:t>
            </a:r>
            <a:endParaRPr lang="en-ID" sz="2800" dirty="0"/>
          </a:p>
        </p:txBody>
      </p:sp>
      <p:pic>
        <p:nvPicPr>
          <p:cNvPr id="7" name="Picture 6">
            <a:extLst>
              <a:ext uri="{FF2B5EF4-FFF2-40B4-BE49-F238E27FC236}">
                <a16:creationId xmlns:a16="http://schemas.microsoft.com/office/drawing/2014/main" id="{43660B83-B19D-06A3-2D98-99019A2D10D7}"/>
              </a:ext>
            </a:extLst>
          </p:cNvPr>
          <p:cNvPicPr>
            <a:picLocks noChangeAspect="1"/>
          </p:cNvPicPr>
          <p:nvPr/>
        </p:nvPicPr>
        <p:blipFill>
          <a:blip r:embed="rId2"/>
          <a:stretch>
            <a:fillRect/>
          </a:stretch>
        </p:blipFill>
        <p:spPr>
          <a:xfrm>
            <a:off x="233680" y="3570258"/>
            <a:ext cx="11753850" cy="2857500"/>
          </a:xfrm>
          <a:prstGeom prst="rect">
            <a:avLst/>
          </a:prstGeom>
        </p:spPr>
      </p:pic>
    </p:spTree>
    <p:extLst>
      <p:ext uri="{BB962C8B-B14F-4D97-AF65-F5344CB8AC3E}">
        <p14:creationId xmlns:p14="http://schemas.microsoft.com/office/powerpoint/2010/main" val="34830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45E3-4CAB-051D-BDDB-AB802D4DABE8}"/>
              </a:ext>
            </a:extLst>
          </p:cNvPr>
          <p:cNvSpPr>
            <a:spLocks noGrp="1"/>
          </p:cNvSpPr>
          <p:nvPr>
            <p:ph type="title"/>
          </p:nvPr>
        </p:nvSpPr>
        <p:spPr>
          <a:xfrm>
            <a:off x="416161" y="3140828"/>
            <a:ext cx="4440319" cy="1080938"/>
          </a:xfrm>
        </p:spPr>
        <p:txBody>
          <a:bodyPr>
            <a:normAutofit/>
          </a:bodyPr>
          <a:lstStyle/>
          <a:p>
            <a:pPr algn="ctr"/>
            <a:r>
              <a:rPr lang="en-US" sz="2000" dirty="0"/>
              <a:t>CARDIAC ARREST MANAGEMENT</a:t>
            </a:r>
            <a:endParaRPr lang="en-ID" sz="2000" dirty="0"/>
          </a:p>
        </p:txBody>
      </p:sp>
      <p:pic>
        <p:nvPicPr>
          <p:cNvPr id="5" name="Picture 4">
            <a:extLst>
              <a:ext uri="{FF2B5EF4-FFF2-40B4-BE49-F238E27FC236}">
                <a16:creationId xmlns:a16="http://schemas.microsoft.com/office/drawing/2014/main" id="{D33A26AE-CF70-CF85-70C7-ABA94F66C79F}"/>
              </a:ext>
            </a:extLst>
          </p:cNvPr>
          <p:cNvPicPr>
            <a:picLocks noChangeAspect="1"/>
          </p:cNvPicPr>
          <p:nvPr/>
        </p:nvPicPr>
        <p:blipFill>
          <a:blip r:embed="rId2"/>
          <a:stretch>
            <a:fillRect/>
          </a:stretch>
        </p:blipFill>
        <p:spPr>
          <a:xfrm>
            <a:off x="4738969" y="289281"/>
            <a:ext cx="7183519" cy="6482453"/>
          </a:xfrm>
          <a:prstGeom prst="rect">
            <a:avLst/>
          </a:prstGeom>
        </p:spPr>
      </p:pic>
    </p:spTree>
    <p:extLst>
      <p:ext uri="{BB962C8B-B14F-4D97-AF65-F5344CB8AC3E}">
        <p14:creationId xmlns:p14="http://schemas.microsoft.com/office/powerpoint/2010/main" val="113901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85E7-AD1D-17AF-FAFF-06CA3F85F108}"/>
              </a:ext>
            </a:extLst>
          </p:cNvPr>
          <p:cNvSpPr>
            <a:spLocks noGrp="1"/>
          </p:cNvSpPr>
          <p:nvPr>
            <p:ph type="title"/>
          </p:nvPr>
        </p:nvSpPr>
        <p:spPr/>
        <p:txBody>
          <a:bodyPr/>
          <a:lstStyle/>
          <a:p>
            <a:r>
              <a:rPr lang="en-US" dirty="0"/>
              <a:t>DC SHOCK</a:t>
            </a:r>
            <a:endParaRPr lang="en-ID" dirty="0"/>
          </a:p>
        </p:txBody>
      </p:sp>
      <p:pic>
        <p:nvPicPr>
          <p:cNvPr id="1026" name="Picture 2">
            <a:extLst>
              <a:ext uri="{FF2B5EF4-FFF2-40B4-BE49-F238E27FC236}">
                <a16:creationId xmlns:a16="http://schemas.microsoft.com/office/drawing/2014/main" id="{E869D1D9-C7BB-6FA2-A658-B36160049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788" y="2523072"/>
            <a:ext cx="23145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220F95F-0BB8-3BDA-0506-1E1F64103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18" y="2837397"/>
            <a:ext cx="3333750" cy="333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314BAA-CA44-73BC-8812-21303A257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183" y="2366359"/>
            <a:ext cx="3951287" cy="336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2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F340-2A8E-57C6-C135-B344B9B9595E}"/>
              </a:ext>
            </a:extLst>
          </p:cNvPr>
          <p:cNvSpPr>
            <a:spLocks noGrp="1"/>
          </p:cNvSpPr>
          <p:nvPr>
            <p:ph type="title"/>
          </p:nvPr>
        </p:nvSpPr>
        <p:spPr>
          <a:xfrm>
            <a:off x="743310" y="2794958"/>
            <a:ext cx="10515600" cy="1699403"/>
          </a:xfrm>
        </p:spPr>
        <p:txBody>
          <a:bodyPr>
            <a:normAutofit/>
          </a:bodyPr>
          <a:lstStyle/>
          <a:p>
            <a:pPr algn="ctr"/>
            <a:r>
              <a:rPr lang="en-US" dirty="0"/>
              <a:t>FUNCTION DC SHOCK</a:t>
            </a:r>
            <a:br>
              <a:rPr lang="en-US" dirty="0"/>
            </a:br>
            <a:r>
              <a:rPr lang="en-ID"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https://youtu.be/8HkJCQHLbhI</a:t>
            </a:r>
            <a:br>
              <a:rPr lang="en-ID"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ID" dirty="0"/>
          </a:p>
        </p:txBody>
      </p:sp>
    </p:spTree>
    <p:extLst>
      <p:ext uri="{BB962C8B-B14F-4D97-AF65-F5344CB8AC3E}">
        <p14:creationId xmlns:p14="http://schemas.microsoft.com/office/powerpoint/2010/main" val="2758349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ECD6-77F8-F9C9-913D-2CD655739AB0}"/>
              </a:ext>
            </a:extLst>
          </p:cNvPr>
          <p:cNvSpPr>
            <a:spLocks noGrp="1"/>
          </p:cNvSpPr>
          <p:nvPr>
            <p:ph type="title"/>
          </p:nvPr>
        </p:nvSpPr>
        <p:spPr/>
        <p:txBody>
          <a:bodyPr/>
          <a:lstStyle/>
          <a:p>
            <a:pPr algn="ctr"/>
            <a:r>
              <a:rPr lang="en-US" dirty="0"/>
              <a:t>OBAT-OBATAN CARDIAC ARREST</a:t>
            </a:r>
            <a:endParaRPr lang="en-ID" dirty="0"/>
          </a:p>
        </p:txBody>
      </p:sp>
      <p:sp>
        <p:nvSpPr>
          <p:cNvPr id="3" name="Content Placeholder 2">
            <a:extLst>
              <a:ext uri="{FF2B5EF4-FFF2-40B4-BE49-F238E27FC236}">
                <a16:creationId xmlns:a16="http://schemas.microsoft.com/office/drawing/2014/main" id="{AAE9CF4B-042F-EA43-02CC-FC7EDE82F0B8}"/>
              </a:ext>
            </a:extLst>
          </p:cNvPr>
          <p:cNvSpPr>
            <a:spLocks noGrp="1"/>
          </p:cNvSpPr>
          <p:nvPr>
            <p:ph idx="1"/>
          </p:nvPr>
        </p:nvSpPr>
        <p:spPr>
          <a:xfrm>
            <a:off x="664234" y="2096063"/>
            <a:ext cx="11171208" cy="1880714"/>
          </a:xfrm>
        </p:spPr>
        <p:txBody>
          <a:bodyPr>
            <a:normAutofit fontScale="85000" lnSpcReduction="20000"/>
          </a:bodyPr>
          <a:lstStyle/>
          <a:p>
            <a:pPr algn="just"/>
            <a:r>
              <a:rPr lang="en-US" b="0" i="0" dirty="0">
                <a:effectLst/>
                <a:latin typeface="Arial" panose="020B0604020202020204" pitchFamily="34" charset="0"/>
                <a:cs typeface="Arial" panose="020B0604020202020204" pitchFamily="34" charset="0"/>
              </a:rPr>
              <a:t>For cardiac arrest, amiodarone is used after the third shock for ventricular fibrillation and ventricular tachycardia that is unresponsive to shock delivery, CPR, and vasopressors. For tachycardia with a pulse, amiodarone may be considered, and expert consultation should be obtained prior to its use.</a:t>
            </a:r>
          </a:p>
          <a:p>
            <a:pPr algn="just"/>
            <a:r>
              <a:rPr lang="en-US" b="0" i="0" dirty="0">
                <a:effectLst/>
                <a:latin typeface="Arial" panose="020B0604020202020204" pitchFamily="34" charset="0"/>
                <a:cs typeface="Arial" panose="020B0604020202020204" pitchFamily="34" charset="0"/>
              </a:rPr>
              <a:t>Within the VT/VF pulseless arrest algorithm, the dosing is as follows:</a:t>
            </a:r>
            <a:br>
              <a:rPr lang="en-US" dirty="0">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300mg IV/IO push → (if no conversion) 150 mg IV/IO push</a:t>
            </a:r>
            <a:endParaRPr lang="en-ID"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DE1FE04-567B-ED54-898F-6A590EBD67B5}"/>
              </a:ext>
            </a:extLst>
          </p:cNvPr>
          <p:cNvPicPr>
            <a:picLocks noChangeAspect="1"/>
          </p:cNvPicPr>
          <p:nvPr/>
        </p:nvPicPr>
        <p:blipFill>
          <a:blip r:embed="rId2"/>
          <a:stretch>
            <a:fillRect/>
          </a:stretch>
        </p:blipFill>
        <p:spPr>
          <a:xfrm>
            <a:off x="8217020" y="3912975"/>
            <a:ext cx="2133600" cy="2543175"/>
          </a:xfrm>
          <a:prstGeom prst="rect">
            <a:avLst/>
          </a:prstGeom>
        </p:spPr>
      </p:pic>
    </p:spTree>
    <p:extLst>
      <p:ext uri="{BB962C8B-B14F-4D97-AF65-F5344CB8AC3E}">
        <p14:creationId xmlns:p14="http://schemas.microsoft.com/office/powerpoint/2010/main" val="238566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ECD6-77F8-F9C9-913D-2CD655739AB0}"/>
              </a:ext>
            </a:extLst>
          </p:cNvPr>
          <p:cNvSpPr>
            <a:spLocks noGrp="1"/>
          </p:cNvSpPr>
          <p:nvPr>
            <p:ph type="title"/>
          </p:nvPr>
        </p:nvSpPr>
        <p:spPr/>
        <p:txBody>
          <a:bodyPr/>
          <a:lstStyle/>
          <a:p>
            <a:r>
              <a:rPr lang="en-US" dirty="0"/>
              <a:t>OBAT-OBATAN CARDIAC ARREST</a:t>
            </a:r>
            <a:endParaRPr lang="en-ID" dirty="0"/>
          </a:p>
        </p:txBody>
      </p:sp>
      <p:sp>
        <p:nvSpPr>
          <p:cNvPr id="3" name="Content Placeholder 2">
            <a:extLst>
              <a:ext uri="{FF2B5EF4-FFF2-40B4-BE49-F238E27FC236}">
                <a16:creationId xmlns:a16="http://schemas.microsoft.com/office/drawing/2014/main" id="{AAE9CF4B-042F-EA43-02CC-FC7EDE82F0B8}"/>
              </a:ext>
            </a:extLst>
          </p:cNvPr>
          <p:cNvSpPr>
            <a:spLocks noGrp="1"/>
          </p:cNvSpPr>
          <p:nvPr>
            <p:ph idx="1"/>
          </p:nvPr>
        </p:nvSpPr>
        <p:spPr>
          <a:xfrm>
            <a:off x="838200" y="2096063"/>
            <a:ext cx="8159151" cy="3599316"/>
          </a:xfrm>
        </p:spPr>
        <p:txBody>
          <a:bodyPr>
            <a:normAutofit fontScale="92500"/>
          </a:bodyPr>
          <a:lstStyle/>
          <a:p>
            <a:pPr algn="just"/>
            <a:r>
              <a:rPr lang="en-US" b="0" i="0" dirty="0">
                <a:solidFill>
                  <a:srgbClr val="242F57"/>
                </a:solidFill>
                <a:effectLst/>
                <a:latin typeface="Inter"/>
              </a:rPr>
              <a:t>Epinephrine is the primary drug used in the cardiac arrest algorithm. It is used for its potent </a:t>
            </a:r>
            <a:r>
              <a:rPr lang="en-US" b="1" i="0" dirty="0">
                <a:solidFill>
                  <a:srgbClr val="242F57"/>
                </a:solidFill>
                <a:effectLst/>
                <a:latin typeface="Inter"/>
              </a:rPr>
              <a:t>vasoconstrictive effects</a:t>
            </a:r>
            <a:r>
              <a:rPr lang="en-US" b="0" i="0" dirty="0">
                <a:solidFill>
                  <a:srgbClr val="242F57"/>
                </a:solidFill>
                <a:effectLst/>
                <a:latin typeface="Inter"/>
              </a:rPr>
              <a:t> and also for its ability to </a:t>
            </a:r>
            <a:r>
              <a:rPr lang="en-US" b="1" i="0" dirty="0">
                <a:solidFill>
                  <a:srgbClr val="242F57"/>
                </a:solidFill>
                <a:effectLst/>
                <a:latin typeface="Inter"/>
              </a:rPr>
              <a:t>increase cardiac output</a:t>
            </a:r>
            <a:r>
              <a:rPr lang="en-US" b="0" i="0" dirty="0">
                <a:solidFill>
                  <a:srgbClr val="242F57"/>
                </a:solidFill>
                <a:effectLst/>
                <a:latin typeface="Inter"/>
              </a:rPr>
              <a:t>. Epinephrine is considered a vasopressor.</a:t>
            </a:r>
          </a:p>
          <a:p>
            <a:pPr algn="just"/>
            <a:r>
              <a:rPr lang="en-US" b="1" i="0" dirty="0">
                <a:solidFill>
                  <a:srgbClr val="242F57"/>
                </a:solidFill>
                <a:effectLst/>
                <a:latin typeface="Inter"/>
              </a:rPr>
              <a:t>Routes : </a:t>
            </a:r>
            <a:r>
              <a:rPr lang="en-US" b="0" i="0" dirty="0">
                <a:solidFill>
                  <a:srgbClr val="242F57"/>
                </a:solidFill>
                <a:effectLst/>
                <a:latin typeface="Inter"/>
              </a:rPr>
              <a:t>During ACLS, epinephrine can be given 3 ways: intravenous; intraosseous, and endotracheal tube</a:t>
            </a:r>
          </a:p>
          <a:p>
            <a:pPr algn="just"/>
            <a:r>
              <a:rPr lang="en-US" b="1" i="0" dirty="0">
                <a:solidFill>
                  <a:srgbClr val="242F57"/>
                </a:solidFill>
                <a:effectLst/>
                <a:latin typeface="Inter"/>
              </a:rPr>
              <a:t>Dosing : </a:t>
            </a:r>
            <a:r>
              <a:rPr lang="en-US" b="0" i="1" dirty="0">
                <a:solidFill>
                  <a:srgbClr val="242F57"/>
                </a:solidFill>
                <a:effectLst/>
                <a:latin typeface="Inter"/>
              </a:rPr>
              <a:t>Intravenous Push/IO:</a:t>
            </a:r>
            <a:r>
              <a:rPr lang="en-US" b="0" i="0" dirty="0">
                <a:solidFill>
                  <a:srgbClr val="242F57"/>
                </a:solidFill>
                <a:effectLst/>
                <a:latin typeface="Inter"/>
              </a:rPr>
              <a:t> 1mg epinephrine IV is given every 3-5 minutes.</a:t>
            </a:r>
          </a:p>
          <a:p>
            <a:pPr algn="just"/>
            <a:endParaRPr lang="en-US" b="0" i="0" dirty="0">
              <a:solidFill>
                <a:srgbClr val="242F57"/>
              </a:solidFill>
              <a:effectLst/>
              <a:latin typeface="Inter"/>
            </a:endParaRPr>
          </a:p>
          <a:p>
            <a:pPr algn="just"/>
            <a:endParaRPr lang="en-US" b="0" i="0" dirty="0">
              <a:solidFill>
                <a:srgbClr val="242F57"/>
              </a:solidFill>
              <a:effectLst/>
              <a:latin typeface="Inter"/>
            </a:endParaRPr>
          </a:p>
          <a:p>
            <a:pPr algn="just"/>
            <a:endParaRPr lang="en-ID"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8BFFF58-8435-A8FF-EF76-6061EFBCE0CA}"/>
              </a:ext>
            </a:extLst>
          </p:cNvPr>
          <p:cNvPicPr>
            <a:picLocks noChangeAspect="1"/>
          </p:cNvPicPr>
          <p:nvPr/>
        </p:nvPicPr>
        <p:blipFill>
          <a:blip r:embed="rId2"/>
          <a:stretch>
            <a:fillRect/>
          </a:stretch>
        </p:blipFill>
        <p:spPr>
          <a:xfrm>
            <a:off x="9355707" y="3014932"/>
            <a:ext cx="2266950" cy="3022600"/>
          </a:xfrm>
          <a:prstGeom prst="rect">
            <a:avLst/>
          </a:prstGeom>
        </p:spPr>
      </p:pic>
    </p:spTree>
    <p:extLst>
      <p:ext uri="{BB962C8B-B14F-4D97-AF65-F5344CB8AC3E}">
        <p14:creationId xmlns:p14="http://schemas.microsoft.com/office/powerpoint/2010/main" val="197677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45E4-C624-D553-FD92-B2DCD1386240}"/>
              </a:ext>
            </a:extLst>
          </p:cNvPr>
          <p:cNvSpPr>
            <a:spLocks noGrp="1"/>
          </p:cNvSpPr>
          <p:nvPr>
            <p:ph type="title"/>
          </p:nvPr>
        </p:nvSpPr>
        <p:spPr/>
        <p:txBody>
          <a:bodyPr>
            <a:normAutofit fontScale="90000"/>
          </a:bodyPr>
          <a:lstStyle/>
          <a:p>
            <a:r>
              <a:rPr lang="en-ID" b="1" i="0" dirty="0">
                <a:effectLst/>
                <a:latin typeface="arial" panose="020B0604020202020204" pitchFamily="34" charset="0"/>
              </a:rPr>
              <a:t>Introduction</a:t>
            </a:r>
            <a:br>
              <a:rPr lang="en-ID" b="1" i="0" dirty="0">
                <a:solidFill>
                  <a:srgbClr val="985735"/>
                </a:solidFill>
                <a:effectLst/>
                <a:latin typeface="arial" panose="020B0604020202020204" pitchFamily="34" charset="0"/>
              </a:rPr>
            </a:br>
            <a:endParaRPr lang="en-ID" dirty="0"/>
          </a:p>
        </p:txBody>
      </p:sp>
      <p:sp>
        <p:nvSpPr>
          <p:cNvPr id="3" name="Content Placeholder 2">
            <a:extLst>
              <a:ext uri="{FF2B5EF4-FFF2-40B4-BE49-F238E27FC236}">
                <a16:creationId xmlns:a16="http://schemas.microsoft.com/office/drawing/2014/main" id="{44F1A8D9-93AB-4417-A28A-492DE57F9FB2}"/>
              </a:ext>
            </a:extLst>
          </p:cNvPr>
          <p:cNvSpPr>
            <a:spLocks noGrp="1"/>
          </p:cNvSpPr>
          <p:nvPr>
            <p:ph idx="1"/>
          </p:nvPr>
        </p:nvSpPr>
        <p:spPr/>
        <p:txBody>
          <a:bodyPr/>
          <a:lstStyle/>
          <a:p>
            <a:pPr algn="just"/>
            <a:r>
              <a:rPr lang="en-US" b="0" i="0" dirty="0">
                <a:effectLst/>
              </a:rPr>
              <a:t>Coronary artery disease is a condition in which there is an inadequate supply of blood and oxygen to the myocardium. It results from occlusion of the coronary arteries and results in a demand-supply mismatch of oxygen. It typically involves the formation of plaques in the lumen of coronary arteries that impede blood flow.</a:t>
            </a:r>
            <a:endParaRPr lang="en-ID" dirty="0"/>
          </a:p>
        </p:txBody>
      </p:sp>
    </p:spTree>
    <p:extLst>
      <p:ext uri="{BB962C8B-B14F-4D97-AF65-F5344CB8AC3E}">
        <p14:creationId xmlns:p14="http://schemas.microsoft.com/office/powerpoint/2010/main" val="308246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6E9D-349E-80C0-03FB-75219CC7DCB4}"/>
              </a:ext>
            </a:extLst>
          </p:cNvPr>
          <p:cNvSpPr>
            <a:spLocks noGrp="1"/>
          </p:cNvSpPr>
          <p:nvPr>
            <p:ph type="title"/>
          </p:nvPr>
        </p:nvSpPr>
        <p:spPr/>
        <p:txBody>
          <a:bodyPr>
            <a:normAutofit fontScale="90000"/>
          </a:bodyPr>
          <a:lstStyle/>
          <a:p>
            <a:r>
              <a:rPr lang="en-ID" b="1" i="0" dirty="0" err="1">
                <a:effectLst/>
                <a:latin typeface="arial" panose="020B0604020202020204" pitchFamily="34" charset="0"/>
              </a:rPr>
              <a:t>Etiology</a:t>
            </a:r>
            <a:br>
              <a:rPr lang="en-ID" b="1" i="0" dirty="0">
                <a:solidFill>
                  <a:srgbClr val="985735"/>
                </a:solidFill>
                <a:effectLst/>
                <a:latin typeface="arial" panose="020B0604020202020204" pitchFamily="34" charset="0"/>
              </a:rPr>
            </a:br>
            <a:endParaRPr lang="en-ID" dirty="0"/>
          </a:p>
        </p:txBody>
      </p:sp>
      <p:sp>
        <p:nvSpPr>
          <p:cNvPr id="3" name="Content Placeholder 2">
            <a:extLst>
              <a:ext uri="{FF2B5EF4-FFF2-40B4-BE49-F238E27FC236}">
                <a16:creationId xmlns:a16="http://schemas.microsoft.com/office/drawing/2014/main" id="{BF56D82D-14EC-B3D8-D3D8-E9C48779FAD4}"/>
              </a:ext>
            </a:extLst>
          </p:cNvPr>
          <p:cNvSpPr>
            <a:spLocks noGrp="1"/>
          </p:cNvSpPr>
          <p:nvPr>
            <p:ph idx="1"/>
          </p:nvPr>
        </p:nvSpPr>
        <p:spPr/>
        <p:txBody>
          <a:bodyPr/>
          <a:lstStyle/>
          <a:p>
            <a:pPr marL="0" indent="0" algn="just">
              <a:buNone/>
            </a:pPr>
            <a:r>
              <a:rPr lang="en-US" b="0" i="0" dirty="0">
                <a:effectLst/>
                <a:latin typeface="Times New Roman" panose="02020603050405020304" pitchFamily="18" charset="0"/>
              </a:rPr>
              <a:t>Coronary artery disease is a multifactorial phenomenon. Etiologic factors can be broadly categorized into non-modifiable and modifiable factors. </a:t>
            </a:r>
          </a:p>
          <a:p>
            <a:pPr algn="just">
              <a:buFont typeface="Wingdings" panose="05000000000000000000" pitchFamily="2" charset="2"/>
              <a:buChar char="q"/>
            </a:pPr>
            <a:r>
              <a:rPr lang="en-US" b="0" i="0" dirty="0">
                <a:effectLst/>
                <a:latin typeface="Times New Roman" panose="02020603050405020304" pitchFamily="18" charset="0"/>
              </a:rPr>
              <a:t>Non-modifiable factors include gender, age, family history, and genetics. </a:t>
            </a:r>
          </a:p>
          <a:p>
            <a:pPr algn="just">
              <a:buFont typeface="Wingdings" panose="05000000000000000000" pitchFamily="2" charset="2"/>
              <a:buChar char="q"/>
            </a:pPr>
            <a:r>
              <a:rPr lang="en-US" b="0" i="0" dirty="0">
                <a:effectLst/>
                <a:latin typeface="Times New Roman" panose="02020603050405020304" pitchFamily="18" charset="0"/>
              </a:rPr>
              <a:t>Modifiable risk factors include smoking, obesity, lipid levels, and psychosocial variables</a:t>
            </a:r>
            <a:r>
              <a:rPr lang="en-US" b="0" i="0" dirty="0">
                <a:solidFill>
                  <a:srgbClr val="000000"/>
                </a:solidFill>
                <a:effectLst/>
                <a:latin typeface="Times New Roman" panose="02020603050405020304" pitchFamily="18" charset="0"/>
              </a:rPr>
              <a:t>.</a:t>
            </a:r>
            <a:endParaRPr lang="en-ID" dirty="0"/>
          </a:p>
        </p:txBody>
      </p:sp>
    </p:spTree>
    <p:extLst>
      <p:ext uri="{BB962C8B-B14F-4D97-AF65-F5344CB8AC3E}">
        <p14:creationId xmlns:p14="http://schemas.microsoft.com/office/powerpoint/2010/main" val="337356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7C81-53A8-B713-78A1-F7A60B0EF3B8}"/>
              </a:ext>
            </a:extLst>
          </p:cNvPr>
          <p:cNvSpPr>
            <a:spLocks noGrp="1"/>
          </p:cNvSpPr>
          <p:nvPr>
            <p:ph type="title"/>
          </p:nvPr>
        </p:nvSpPr>
        <p:spPr/>
        <p:txBody>
          <a:bodyPr>
            <a:normAutofit fontScale="90000"/>
          </a:bodyPr>
          <a:lstStyle/>
          <a:p>
            <a:r>
              <a:rPr lang="en-ID" b="1" i="0" dirty="0">
                <a:effectLst/>
                <a:latin typeface="arial" panose="020B0604020202020204" pitchFamily="34" charset="0"/>
              </a:rPr>
              <a:t>Pathophysiology</a:t>
            </a:r>
            <a:br>
              <a:rPr lang="en-ID" b="1" i="0" dirty="0">
                <a:effectLst/>
                <a:latin typeface="arial" panose="020B0604020202020204" pitchFamily="34" charset="0"/>
              </a:rPr>
            </a:br>
            <a:endParaRPr lang="en-ID" dirty="0"/>
          </a:p>
        </p:txBody>
      </p:sp>
      <p:sp>
        <p:nvSpPr>
          <p:cNvPr id="3" name="Content Placeholder 2">
            <a:extLst>
              <a:ext uri="{FF2B5EF4-FFF2-40B4-BE49-F238E27FC236}">
                <a16:creationId xmlns:a16="http://schemas.microsoft.com/office/drawing/2014/main" id="{DBD5C5A1-9E8C-4FCB-14A4-629473F29024}"/>
              </a:ext>
            </a:extLst>
          </p:cNvPr>
          <p:cNvSpPr>
            <a:spLocks noGrp="1"/>
          </p:cNvSpPr>
          <p:nvPr>
            <p:ph idx="1"/>
          </p:nvPr>
        </p:nvSpPr>
        <p:spPr>
          <a:xfrm>
            <a:off x="680321" y="2336872"/>
            <a:ext cx="11025724" cy="4246807"/>
          </a:xfrm>
        </p:spPr>
        <p:txBody>
          <a:bodyPr>
            <a:normAutofit fontScale="92500" lnSpcReduction="10000"/>
          </a:bodyPr>
          <a:lstStyle/>
          <a:p>
            <a:pPr algn="just"/>
            <a:r>
              <a:rPr lang="en-US" b="0" i="0" dirty="0">
                <a:effectLst/>
                <a:latin typeface="Times New Roman" panose="02020603050405020304" pitchFamily="18" charset="0"/>
              </a:rPr>
              <a:t>The hallmark of the pathophysiology of CAD is the development of atherosclerotic plaque. Plaque is a build-up of fatty material that narrows the vessel lumen and impedes the blood flow. The first step in the process is the formation of a "fatty streak." Fatty streak is formed by subendothelial deposition of lipid-laden macrophages, also called foam cells. When a vascular insult occurs, the intima layer breaks, and monocytes migrate into the subendothelial space where they become macrophages. These macrophages take up oxidized low-density lipoprotein (LDL) particles, and foam cells are formed. T cells get activated, which releases cytokines only to aid in the pathologic process. Growth factors released activate smooth muscles, which also take up oxidized LDL particles and collagen and deposit along with activated macrophages and increase the population of foam cells. This process leads to the formation of subendothelial plaque.</a:t>
            </a:r>
            <a:endParaRPr lang="en-ID" dirty="0"/>
          </a:p>
        </p:txBody>
      </p:sp>
    </p:spTree>
    <p:extLst>
      <p:ext uri="{BB962C8B-B14F-4D97-AF65-F5344CB8AC3E}">
        <p14:creationId xmlns:p14="http://schemas.microsoft.com/office/powerpoint/2010/main" val="29673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85FF-0CF7-8F73-C903-FE88458C7FA9}"/>
              </a:ext>
            </a:extLst>
          </p:cNvPr>
          <p:cNvSpPr>
            <a:spLocks noGrp="1"/>
          </p:cNvSpPr>
          <p:nvPr>
            <p:ph type="title"/>
          </p:nvPr>
        </p:nvSpPr>
        <p:spPr/>
        <p:txBody>
          <a:bodyPr/>
          <a:lstStyle/>
          <a:p>
            <a:r>
              <a:rPr lang="en-ID" b="0" i="0" dirty="0">
                <a:effectLst/>
                <a:latin typeface="Times New Roman" panose="02020603050405020304" pitchFamily="18" charset="0"/>
              </a:rPr>
              <a:t>Classification </a:t>
            </a:r>
            <a:endParaRPr lang="en-ID" dirty="0"/>
          </a:p>
        </p:txBody>
      </p:sp>
      <p:sp>
        <p:nvSpPr>
          <p:cNvPr id="3" name="Content Placeholder 2">
            <a:extLst>
              <a:ext uri="{FF2B5EF4-FFF2-40B4-BE49-F238E27FC236}">
                <a16:creationId xmlns:a16="http://schemas.microsoft.com/office/drawing/2014/main" id="{3D10E301-566E-5E09-71C6-A24CA16D4F13}"/>
              </a:ext>
            </a:extLst>
          </p:cNvPr>
          <p:cNvSpPr>
            <a:spLocks noGrp="1"/>
          </p:cNvSpPr>
          <p:nvPr>
            <p:ph idx="1"/>
          </p:nvPr>
        </p:nvSpPr>
        <p:spPr>
          <a:xfrm>
            <a:off x="680321" y="2336873"/>
            <a:ext cx="10033687" cy="3599316"/>
          </a:xfrm>
        </p:spPr>
        <p:txBody>
          <a:bodyPr>
            <a:normAutofit/>
          </a:bodyPr>
          <a:lstStyle/>
          <a:p>
            <a:pPr algn="l">
              <a:buFont typeface="+mj-lt"/>
              <a:buAutoNum type="arabicPeriod"/>
            </a:pPr>
            <a:r>
              <a:rPr lang="en-ID" b="0" i="0" dirty="0">
                <a:effectLst/>
                <a:latin typeface="Times New Roman" panose="02020603050405020304" pitchFamily="18" charset="0"/>
              </a:rPr>
              <a:t>Stable ischemic heart disease (SIHD)</a:t>
            </a:r>
          </a:p>
          <a:p>
            <a:pPr algn="l">
              <a:buFont typeface="+mj-lt"/>
              <a:buAutoNum type="arabicPeriod"/>
            </a:pPr>
            <a:r>
              <a:rPr lang="en-ID" b="0" i="0" dirty="0">
                <a:effectLst/>
                <a:latin typeface="Times New Roman" panose="02020603050405020304" pitchFamily="18" charset="0"/>
              </a:rPr>
              <a:t>Acute coronary syndrome (ACS)</a:t>
            </a:r>
          </a:p>
          <a:p>
            <a:pPr algn="l">
              <a:buFont typeface="Wingdings" panose="05000000000000000000" pitchFamily="2" charset="2"/>
              <a:buChar char="q"/>
            </a:pPr>
            <a:r>
              <a:rPr lang="en-ID" b="0" i="0" dirty="0">
                <a:effectLst/>
                <a:latin typeface="Times New Roman" panose="02020603050405020304" pitchFamily="18" charset="0"/>
              </a:rPr>
              <a:t>ST-elevation MI (STEMI)</a:t>
            </a:r>
          </a:p>
          <a:p>
            <a:pPr algn="l">
              <a:buFont typeface="Wingdings" panose="05000000000000000000" pitchFamily="2" charset="2"/>
              <a:buChar char="q"/>
            </a:pPr>
            <a:r>
              <a:rPr lang="en-ID" b="0" i="0" dirty="0">
                <a:effectLst/>
                <a:latin typeface="Times New Roman" panose="02020603050405020304" pitchFamily="18" charset="0"/>
              </a:rPr>
              <a:t>Non-ST elevation MI (NSTEMI)</a:t>
            </a:r>
          </a:p>
          <a:p>
            <a:pPr algn="l">
              <a:buFont typeface="Wingdings" panose="05000000000000000000" pitchFamily="2" charset="2"/>
              <a:buChar char="q"/>
            </a:pPr>
            <a:r>
              <a:rPr lang="en-ID" b="0" i="0" dirty="0">
                <a:effectLst/>
                <a:latin typeface="Times New Roman" panose="02020603050405020304" pitchFamily="18" charset="0"/>
              </a:rPr>
              <a:t>Unstable angina</a:t>
            </a:r>
          </a:p>
          <a:p>
            <a:endParaRPr lang="en-ID" dirty="0"/>
          </a:p>
        </p:txBody>
      </p:sp>
    </p:spTree>
    <p:extLst>
      <p:ext uri="{BB962C8B-B14F-4D97-AF65-F5344CB8AC3E}">
        <p14:creationId xmlns:p14="http://schemas.microsoft.com/office/powerpoint/2010/main" val="355792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DA1E-DBB5-F80B-DA70-3B8B4B9965B3}"/>
              </a:ext>
            </a:extLst>
          </p:cNvPr>
          <p:cNvSpPr>
            <a:spLocks noGrp="1"/>
          </p:cNvSpPr>
          <p:nvPr>
            <p:ph type="title"/>
          </p:nvPr>
        </p:nvSpPr>
        <p:spPr>
          <a:xfrm>
            <a:off x="141841" y="3333868"/>
            <a:ext cx="4653679" cy="1080938"/>
          </a:xfrm>
        </p:spPr>
        <p:txBody>
          <a:bodyPr>
            <a:normAutofit fontScale="90000"/>
          </a:bodyPr>
          <a:lstStyle/>
          <a:p>
            <a:r>
              <a:rPr lang="en-US" dirty="0"/>
              <a:t>INTERVENTION FOR ACS</a:t>
            </a:r>
            <a:endParaRPr lang="en-ID" dirty="0"/>
          </a:p>
        </p:txBody>
      </p:sp>
      <p:pic>
        <p:nvPicPr>
          <p:cNvPr id="5" name="Picture 4">
            <a:extLst>
              <a:ext uri="{FF2B5EF4-FFF2-40B4-BE49-F238E27FC236}">
                <a16:creationId xmlns:a16="http://schemas.microsoft.com/office/drawing/2014/main" id="{81BF13FE-5CE3-1F98-371D-F6F92847E84E}"/>
              </a:ext>
            </a:extLst>
          </p:cNvPr>
          <p:cNvPicPr>
            <a:picLocks noChangeAspect="1"/>
          </p:cNvPicPr>
          <p:nvPr/>
        </p:nvPicPr>
        <p:blipFill>
          <a:blip r:embed="rId2"/>
          <a:stretch>
            <a:fillRect/>
          </a:stretch>
        </p:blipFill>
        <p:spPr>
          <a:xfrm>
            <a:off x="5072332" y="763380"/>
            <a:ext cx="5644551" cy="5140976"/>
          </a:xfrm>
          <a:prstGeom prst="rect">
            <a:avLst/>
          </a:prstGeom>
        </p:spPr>
      </p:pic>
    </p:spTree>
    <p:extLst>
      <p:ext uri="{BB962C8B-B14F-4D97-AF65-F5344CB8AC3E}">
        <p14:creationId xmlns:p14="http://schemas.microsoft.com/office/powerpoint/2010/main" val="88376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DA14-E309-9D3D-39B6-ACEC07C86442}"/>
              </a:ext>
            </a:extLst>
          </p:cNvPr>
          <p:cNvSpPr>
            <a:spLocks noGrp="1"/>
          </p:cNvSpPr>
          <p:nvPr>
            <p:ph type="title"/>
          </p:nvPr>
        </p:nvSpPr>
        <p:spPr/>
        <p:txBody>
          <a:bodyPr/>
          <a:lstStyle/>
          <a:p>
            <a:r>
              <a:rPr lang="en-US" dirty="0"/>
              <a:t>CARDIAC ARREST </a:t>
            </a:r>
            <a:endParaRPr lang="en-ID" dirty="0"/>
          </a:p>
        </p:txBody>
      </p:sp>
      <p:sp>
        <p:nvSpPr>
          <p:cNvPr id="6" name="Content Placeholder 5">
            <a:extLst>
              <a:ext uri="{FF2B5EF4-FFF2-40B4-BE49-F238E27FC236}">
                <a16:creationId xmlns:a16="http://schemas.microsoft.com/office/drawing/2014/main" id="{151D684D-A3D8-5214-B01F-EE1B65A06C09}"/>
              </a:ext>
            </a:extLst>
          </p:cNvPr>
          <p:cNvSpPr>
            <a:spLocks noGrp="1"/>
          </p:cNvSpPr>
          <p:nvPr>
            <p:ph idx="1"/>
          </p:nvPr>
        </p:nvSpPr>
        <p:spPr/>
        <p:txBody>
          <a:bodyPr/>
          <a:lstStyle/>
          <a:p>
            <a:pPr algn="just">
              <a:buFont typeface="Wingdings" panose="05000000000000000000" pitchFamily="2" charset="2"/>
              <a:buChar char="q"/>
            </a:pPr>
            <a:r>
              <a:rPr lang="en-US" altLang="en-US" sz="2400" b="1" dirty="0" err="1">
                <a:latin typeface="Andalus" pitchFamily="18" charset="0"/>
              </a:rPr>
              <a:t>Hilangnya</a:t>
            </a:r>
            <a:r>
              <a:rPr lang="en-US" altLang="en-US" sz="2400" b="1" dirty="0">
                <a:latin typeface="Andalus" pitchFamily="18" charset="0"/>
              </a:rPr>
              <a:t> </a:t>
            </a:r>
            <a:r>
              <a:rPr lang="en-US" altLang="en-US" sz="2400" b="1" dirty="0" err="1">
                <a:latin typeface="Andalus" pitchFamily="18" charset="0"/>
              </a:rPr>
              <a:t>fungsi</a:t>
            </a:r>
            <a:r>
              <a:rPr lang="en-US" altLang="en-US" sz="2400" b="1" dirty="0">
                <a:latin typeface="Andalus" pitchFamily="18" charset="0"/>
              </a:rPr>
              <a:t> </a:t>
            </a:r>
            <a:r>
              <a:rPr lang="en-US" altLang="en-US" sz="2400" b="1" dirty="0" err="1">
                <a:latin typeface="Andalus" pitchFamily="18" charset="0"/>
              </a:rPr>
              <a:t>jantung</a:t>
            </a:r>
            <a:r>
              <a:rPr lang="en-US" altLang="en-US" sz="2400" b="1" dirty="0">
                <a:latin typeface="Andalus" pitchFamily="18" charset="0"/>
              </a:rPr>
              <a:t> </a:t>
            </a:r>
            <a:r>
              <a:rPr lang="en-US" altLang="en-US" sz="2400" b="1" dirty="0" err="1">
                <a:latin typeface="Andalus" pitchFamily="18" charset="0"/>
              </a:rPr>
              <a:t>secara</a:t>
            </a:r>
            <a:r>
              <a:rPr lang="en-US" altLang="en-US" sz="2400" b="1" dirty="0">
                <a:latin typeface="Andalus" pitchFamily="18" charset="0"/>
              </a:rPr>
              <a:t> </a:t>
            </a:r>
            <a:r>
              <a:rPr lang="en-US" altLang="en-US" sz="2400" b="1" dirty="0" err="1">
                <a:latin typeface="Andalus" pitchFamily="18" charset="0"/>
              </a:rPr>
              <a:t>tiba-tiba</a:t>
            </a:r>
            <a:r>
              <a:rPr lang="en-US" altLang="en-US" sz="2400" b="1" dirty="0">
                <a:latin typeface="Andalus" pitchFamily="18" charset="0"/>
              </a:rPr>
              <a:t> </a:t>
            </a:r>
            <a:r>
              <a:rPr lang="en-US" altLang="en-US" sz="2400" dirty="0">
                <a:latin typeface="Andalus" pitchFamily="18" charset="0"/>
              </a:rPr>
              <a:t>dan </a:t>
            </a:r>
            <a:r>
              <a:rPr lang="en-US" altLang="en-US" sz="2400" dirty="0" err="1">
                <a:latin typeface="Andalus" pitchFamily="18" charset="0"/>
              </a:rPr>
              <a:t>mendadak</a:t>
            </a:r>
            <a:r>
              <a:rPr lang="en-US" altLang="en-US" sz="2400" dirty="0">
                <a:latin typeface="Andalus" pitchFamily="18" charset="0"/>
              </a:rPr>
              <a:t>, </a:t>
            </a:r>
            <a:r>
              <a:rPr lang="en-US" altLang="en-US" sz="2400" dirty="0" err="1">
                <a:latin typeface="Andalus" pitchFamily="18" charset="0"/>
              </a:rPr>
              <a:t>bisa</a:t>
            </a:r>
            <a:r>
              <a:rPr lang="en-US" altLang="en-US" sz="2400" dirty="0">
                <a:latin typeface="Andalus" pitchFamily="18" charset="0"/>
              </a:rPr>
              <a:t> </a:t>
            </a:r>
            <a:r>
              <a:rPr lang="en-US" altLang="en-US" sz="2400" dirty="0" err="1">
                <a:latin typeface="Andalus" pitchFamily="18" charset="0"/>
              </a:rPr>
              <a:t>terjadi</a:t>
            </a:r>
            <a:r>
              <a:rPr lang="en-US" altLang="en-US" sz="2400" dirty="0">
                <a:latin typeface="Andalus" pitchFamily="18" charset="0"/>
              </a:rPr>
              <a:t> pada </a:t>
            </a:r>
            <a:r>
              <a:rPr lang="en-US" altLang="en-US" sz="2400" dirty="0" err="1">
                <a:latin typeface="Andalus" pitchFamily="18" charset="0"/>
              </a:rPr>
              <a:t>seseorang</a:t>
            </a:r>
            <a:r>
              <a:rPr lang="en-US" altLang="en-US" sz="2400" dirty="0">
                <a:latin typeface="Andalus" pitchFamily="18" charset="0"/>
              </a:rPr>
              <a:t> yang </a:t>
            </a:r>
            <a:r>
              <a:rPr lang="en-US" altLang="en-US" sz="2400" dirty="0" err="1">
                <a:latin typeface="Andalus" pitchFamily="18" charset="0"/>
              </a:rPr>
              <a:t>memang</a:t>
            </a:r>
            <a:r>
              <a:rPr lang="en-US" altLang="en-US" sz="2400" dirty="0">
                <a:latin typeface="Andalus" pitchFamily="18" charset="0"/>
              </a:rPr>
              <a:t> </a:t>
            </a:r>
            <a:r>
              <a:rPr lang="en-US" altLang="en-US" sz="2400" dirty="0" err="1">
                <a:latin typeface="Andalus" pitchFamily="18" charset="0"/>
              </a:rPr>
              <a:t>didiagnosa</a:t>
            </a:r>
            <a:r>
              <a:rPr lang="en-US" altLang="en-US" sz="2400" dirty="0">
                <a:latin typeface="Andalus" pitchFamily="18" charset="0"/>
              </a:rPr>
              <a:t> </a:t>
            </a:r>
            <a:r>
              <a:rPr lang="en-US" altLang="en-US" sz="2400" dirty="0" err="1">
                <a:latin typeface="Andalus" pitchFamily="18" charset="0"/>
              </a:rPr>
              <a:t>dengan</a:t>
            </a:r>
            <a:r>
              <a:rPr lang="en-US" altLang="en-US" sz="2400" dirty="0">
                <a:latin typeface="Andalus" pitchFamily="18" charset="0"/>
              </a:rPr>
              <a:t> </a:t>
            </a:r>
            <a:r>
              <a:rPr lang="en-US" altLang="en-US" sz="2400" dirty="0" err="1">
                <a:latin typeface="Andalus" pitchFamily="18" charset="0"/>
              </a:rPr>
              <a:t>penyakit</a:t>
            </a:r>
            <a:r>
              <a:rPr lang="en-US" altLang="en-US" sz="2400" dirty="0">
                <a:latin typeface="Andalus" pitchFamily="18" charset="0"/>
              </a:rPr>
              <a:t> </a:t>
            </a:r>
            <a:r>
              <a:rPr lang="en-US" altLang="en-US" sz="2400" dirty="0" err="1">
                <a:latin typeface="Andalus" pitchFamily="18" charset="0"/>
              </a:rPr>
              <a:t>jantung</a:t>
            </a:r>
            <a:r>
              <a:rPr lang="en-US" altLang="en-US" sz="2400" dirty="0">
                <a:latin typeface="Andalus" pitchFamily="18" charset="0"/>
              </a:rPr>
              <a:t> </a:t>
            </a:r>
            <a:r>
              <a:rPr lang="en-US" altLang="en-US" sz="2400" dirty="0" err="1">
                <a:latin typeface="Andalus" pitchFamily="18" charset="0"/>
              </a:rPr>
              <a:t>ataupun</a:t>
            </a:r>
            <a:r>
              <a:rPr lang="en-US" altLang="en-US" sz="2400" dirty="0">
                <a:latin typeface="Andalus" pitchFamily="18" charset="0"/>
              </a:rPr>
              <a:t> </a:t>
            </a:r>
            <a:r>
              <a:rPr lang="en-US" altLang="en-US" sz="2400" dirty="0" err="1">
                <a:latin typeface="Andalus" pitchFamily="18" charset="0"/>
              </a:rPr>
              <a:t>tidak</a:t>
            </a:r>
            <a:r>
              <a:rPr lang="en-US" altLang="en-US" sz="2400" dirty="0">
                <a:latin typeface="Andalus" pitchFamily="18" charset="0"/>
              </a:rPr>
              <a:t>. </a:t>
            </a:r>
          </a:p>
          <a:p>
            <a:pPr algn="just">
              <a:buFont typeface="Wingdings" panose="05000000000000000000" pitchFamily="2" charset="2"/>
              <a:buChar char="q"/>
            </a:pPr>
            <a:r>
              <a:rPr lang="en-US" altLang="en-US" sz="2400" b="1" dirty="0">
                <a:latin typeface="Andalus" pitchFamily="18" charset="0"/>
              </a:rPr>
              <a:t>Waktu </a:t>
            </a:r>
            <a:r>
              <a:rPr lang="en-US" altLang="en-US" sz="2400" b="1" dirty="0" err="1">
                <a:latin typeface="Andalus" pitchFamily="18" charset="0"/>
              </a:rPr>
              <a:t>kejadiannya</a:t>
            </a:r>
            <a:r>
              <a:rPr lang="en-US" altLang="en-US" sz="2400" b="1" dirty="0">
                <a:latin typeface="Andalus" pitchFamily="18" charset="0"/>
              </a:rPr>
              <a:t> </a:t>
            </a:r>
            <a:r>
              <a:rPr lang="en-US" altLang="en-US" sz="2400" dirty="0" err="1">
                <a:latin typeface="Andalus" pitchFamily="18" charset="0"/>
              </a:rPr>
              <a:t>tidak</a:t>
            </a:r>
            <a:r>
              <a:rPr lang="en-US" altLang="en-US" sz="2400" dirty="0">
                <a:latin typeface="Andalus" pitchFamily="18" charset="0"/>
              </a:rPr>
              <a:t> </a:t>
            </a:r>
            <a:r>
              <a:rPr lang="en-US" altLang="en-US" sz="2400" dirty="0" err="1">
                <a:latin typeface="Andalus" pitchFamily="18" charset="0"/>
              </a:rPr>
              <a:t>bisa</a:t>
            </a:r>
            <a:r>
              <a:rPr lang="en-US" altLang="en-US" sz="2400" dirty="0">
                <a:latin typeface="Andalus" pitchFamily="18" charset="0"/>
              </a:rPr>
              <a:t> </a:t>
            </a:r>
            <a:r>
              <a:rPr lang="en-US" altLang="en-US" sz="2400" dirty="0" err="1">
                <a:latin typeface="Andalus" pitchFamily="18" charset="0"/>
              </a:rPr>
              <a:t>diperkirakan</a:t>
            </a:r>
            <a:r>
              <a:rPr lang="en-US" altLang="en-US" sz="2400" dirty="0">
                <a:latin typeface="Andalus" pitchFamily="18" charset="0"/>
              </a:rPr>
              <a:t>, </a:t>
            </a:r>
            <a:r>
              <a:rPr lang="en-US" altLang="en-US" sz="2400" dirty="0" err="1">
                <a:latin typeface="Andalus" pitchFamily="18" charset="0"/>
              </a:rPr>
              <a:t>terjadi</a:t>
            </a:r>
            <a:r>
              <a:rPr lang="en-US" altLang="en-US" sz="2400" dirty="0">
                <a:latin typeface="Andalus" pitchFamily="18" charset="0"/>
              </a:rPr>
              <a:t> </a:t>
            </a:r>
            <a:r>
              <a:rPr lang="en-US" altLang="en-US" sz="2400" dirty="0" err="1">
                <a:latin typeface="Andalus" pitchFamily="18" charset="0"/>
              </a:rPr>
              <a:t>dengan</a:t>
            </a:r>
            <a:r>
              <a:rPr lang="en-US" altLang="en-US" sz="2400" dirty="0">
                <a:latin typeface="Andalus" pitchFamily="18" charset="0"/>
              </a:rPr>
              <a:t> sangat </a:t>
            </a:r>
            <a:r>
              <a:rPr lang="en-US" altLang="en-US" sz="2400" dirty="0" err="1">
                <a:latin typeface="Andalus" pitchFamily="18" charset="0"/>
              </a:rPr>
              <a:t>cepat</a:t>
            </a:r>
            <a:r>
              <a:rPr lang="en-US" altLang="en-US" sz="2400" dirty="0">
                <a:latin typeface="Andalus" pitchFamily="18" charset="0"/>
              </a:rPr>
              <a:t> </a:t>
            </a:r>
            <a:r>
              <a:rPr lang="en-US" altLang="en-US" sz="2400" dirty="0" err="1">
                <a:latin typeface="Andalus" pitchFamily="18" charset="0"/>
              </a:rPr>
              <a:t>begitu</a:t>
            </a:r>
            <a:r>
              <a:rPr lang="en-US" altLang="en-US" sz="2400" dirty="0">
                <a:latin typeface="Andalus" pitchFamily="18" charset="0"/>
              </a:rPr>
              <a:t> </a:t>
            </a:r>
            <a:r>
              <a:rPr lang="en-US" altLang="en-US" sz="2400" dirty="0" err="1">
                <a:latin typeface="Andalus" pitchFamily="18" charset="0"/>
              </a:rPr>
              <a:t>gejala</a:t>
            </a:r>
            <a:r>
              <a:rPr lang="en-US" altLang="en-US" sz="2400" dirty="0">
                <a:latin typeface="Andalus" pitchFamily="18" charset="0"/>
              </a:rPr>
              <a:t> dan </a:t>
            </a:r>
            <a:r>
              <a:rPr lang="en-US" altLang="en-US" sz="2400" dirty="0" err="1">
                <a:latin typeface="Andalus" pitchFamily="18" charset="0"/>
              </a:rPr>
              <a:t>tanda</a:t>
            </a:r>
            <a:r>
              <a:rPr lang="en-US" altLang="en-US" sz="2400" dirty="0">
                <a:latin typeface="Andalus" pitchFamily="18" charset="0"/>
              </a:rPr>
              <a:t> </a:t>
            </a:r>
            <a:r>
              <a:rPr lang="en-US" altLang="en-US" sz="2400" dirty="0" err="1">
                <a:latin typeface="Andalus" pitchFamily="18" charset="0"/>
              </a:rPr>
              <a:t>tampak</a:t>
            </a:r>
            <a:r>
              <a:rPr lang="en-US" altLang="en-US" sz="2400" dirty="0">
                <a:latin typeface="Andalus" pitchFamily="18" charset="0"/>
              </a:rPr>
              <a:t> (</a:t>
            </a:r>
            <a:r>
              <a:rPr lang="en-US" altLang="en-US" sz="2400" i="1" dirty="0">
                <a:latin typeface="Andalus" pitchFamily="18" charset="0"/>
              </a:rPr>
              <a:t>American Heart Association,</a:t>
            </a:r>
            <a:r>
              <a:rPr lang="en-US" altLang="en-US" sz="2400" dirty="0">
                <a:latin typeface="Andalus" pitchFamily="18" charset="0"/>
              </a:rPr>
              <a:t>2010). </a:t>
            </a:r>
          </a:p>
          <a:p>
            <a:endParaRPr lang="en-ID" dirty="0"/>
          </a:p>
        </p:txBody>
      </p:sp>
    </p:spTree>
    <p:extLst>
      <p:ext uri="{BB962C8B-B14F-4D97-AF65-F5344CB8AC3E}">
        <p14:creationId xmlns:p14="http://schemas.microsoft.com/office/powerpoint/2010/main" val="362442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D91E-0F3A-F9BC-A354-A285A455F4C1}"/>
              </a:ext>
            </a:extLst>
          </p:cNvPr>
          <p:cNvSpPr>
            <a:spLocks noGrp="1"/>
          </p:cNvSpPr>
          <p:nvPr>
            <p:ph type="title"/>
          </p:nvPr>
        </p:nvSpPr>
        <p:spPr/>
        <p:txBody>
          <a:bodyPr/>
          <a:lstStyle/>
          <a:p>
            <a:r>
              <a:rPr lang="en-US" dirty="0"/>
              <a:t>PENYEBAB</a:t>
            </a:r>
            <a:endParaRPr lang="en-ID" dirty="0"/>
          </a:p>
        </p:txBody>
      </p:sp>
      <p:pic>
        <p:nvPicPr>
          <p:cNvPr id="6" name="Content Placeholder 5">
            <a:extLst>
              <a:ext uri="{FF2B5EF4-FFF2-40B4-BE49-F238E27FC236}">
                <a16:creationId xmlns:a16="http://schemas.microsoft.com/office/drawing/2014/main" id="{B9264483-2513-05F5-62F8-9771488E6B2A}"/>
              </a:ext>
            </a:extLst>
          </p:cNvPr>
          <p:cNvPicPr>
            <a:picLocks noGrp="1" noChangeAspect="1"/>
          </p:cNvPicPr>
          <p:nvPr>
            <p:ph idx="1"/>
          </p:nvPr>
        </p:nvPicPr>
        <p:blipFill rotWithShape="1">
          <a:blip r:embed="rId2"/>
          <a:srcRect b="48337"/>
          <a:stretch/>
        </p:blipFill>
        <p:spPr>
          <a:xfrm>
            <a:off x="943637" y="1898578"/>
            <a:ext cx="9396560" cy="4673600"/>
          </a:xfrm>
          <a:prstGeom prst="rect">
            <a:avLst/>
          </a:prstGeom>
        </p:spPr>
      </p:pic>
    </p:spTree>
    <p:extLst>
      <p:ext uri="{BB962C8B-B14F-4D97-AF65-F5344CB8AC3E}">
        <p14:creationId xmlns:p14="http://schemas.microsoft.com/office/powerpoint/2010/main" val="250043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AC81-1126-8360-E82E-47385F8D40FE}"/>
              </a:ext>
            </a:extLst>
          </p:cNvPr>
          <p:cNvSpPr>
            <a:spLocks noGrp="1"/>
          </p:cNvSpPr>
          <p:nvPr>
            <p:ph type="title"/>
          </p:nvPr>
        </p:nvSpPr>
        <p:spPr/>
        <p:txBody>
          <a:bodyPr/>
          <a:lstStyle/>
          <a:p>
            <a:r>
              <a:rPr lang="en-US" dirty="0"/>
              <a:t>PATOFISIOLOGY</a:t>
            </a:r>
            <a:endParaRPr lang="en-ID" dirty="0"/>
          </a:p>
        </p:txBody>
      </p:sp>
      <p:sp>
        <p:nvSpPr>
          <p:cNvPr id="3" name="Content Placeholder 2">
            <a:extLst>
              <a:ext uri="{FF2B5EF4-FFF2-40B4-BE49-F238E27FC236}">
                <a16:creationId xmlns:a16="http://schemas.microsoft.com/office/drawing/2014/main" id="{AED57E26-0B8E-2A06-9FF5-1B8758948487}"/>
              </a:ext>
            </a:extLst>
          </p:cNvPr>
          <p:cNvSpPr>
            <a:spLocks noGrp="1"/>
          </p:cNvSpPr>
          <p:nvPr>
            <p:ph idx="1"/>
          </p:nvPr>
        </p:nvSpPr>
        <p:spPr>
          <a:xfrm>
            <a:off x="324658" y="2336873"/>
            <a:ext cx="5524052" cy="3908652"/>
          </a:xfrm>
        </p:spPr>
        <p:txBody>
          <a:bodyPr>
            <a:normAutofit/>
          </a:bodyPr>
          <a:lstStyle/>
          <a:p>
            <a:pPr marL="0" indent="0" algn="just" eaLnBrk="1" fontAlgn="auto" hangingPunct="1">
              <a:spcBef>
                <a:spcPts val="0"/>
              </a:spcBef>
              <a:spcAft>
                <a:spcPts val="0"/>
              </a:spcAft>
              <a:buFont typeface="Arial" pitchFamily="34" charset="0"/>
              <a:buNone/>
              <a:defRPr/>
            </a:pPr>
            <a:r>
              <a:rPr lang="en-ID" b="0" i="0" dirty="0" err="1">
                <a:solidFill>
                  <a:srgbClr val="040C28"/>
                </a:solidFill>
                <a:effectLst/>
                <a:latin typeface="Google Sans"/>
              </a:rPr>
              <a:t>Fibrilasi</a:t>
            </a:r>
            <a:r>
              <a:rPr lang="en-ID" b="0" i="0" dirty="0">
                <a:solidFill>
                  <a:srgbClr val="040C28"/>
                </a:solidFill>
                <a:effectLst/>
                <a:latin typeface="Google Sans"/>
              </a:rPr>
              <a:t> </a:t>
            </a:r>
            <a:r>
              <a:rPr lang="en-ID" b="0" i="0" dirty="0" err="1">
                <a:solidFill>
                  <a:srgbClr val="040C28"/>
                </a:solidFill>
                <a:effectLst/>
                <a:latin typeface="Google Sans"/>
              </a:rPr>
              <a:t>ventrikel</a:t>
            </a:r>
            <a:r>
              <a:rPr lang="en-ID" b="0" i="0" dirty="0">
                <a:solidFill>
                  <a:srgbClr val="202124"/>
                </a:solidFill>
                <a:effectLst/>
                <a:latin typeface="Google Sans"/>
              </a:rPr>
              <a:t> (ventricular fibrillation/VF) </a:t>
            </a:r>
            <a:r>
              <a:rPr lang="en-ID" b="0" i="0" dirty="0" err="1">
                <a:solidFill>
                  <a:srgbClr val="202124"/>
                </a:solidFill>
                <a:effectLst/>
                <a:latin typeface="Google Sans"/>
              </a:rPr>
              <a:t>adalah</a:t>
            </a:r>
            <a:r>
              <a:rPr lang="en-ID" b="0" i="0" dirty="0">
                <a:solidFill>
                  <a:srgbClr val="202124"/>
                </a:solidFill>
                <a:effectLst/>
                <a:latin typeface="Google Sans"/>
              </a:rPr>
              <a:t> </a:t>
            </a:r>
            <a:r>
              <a:rPr lang="en-ID" b="0" i="0" dirty="0" err="1">
                <a:solidFill>
                  <a:srgbClr val="202124"/>
                </a:solidFill>
                <a:effectLst/>
                <a:latin typeface="Google Sans"/>
              </a:rPr>
              <a:t>keadaan</a:t>
            </a:r>
            <a:r>
              <a:rPr lang="en-ID" b="0" i="0" dirty="0">
                <a:solidFill>
                  <a:srgbClr val="202124"/>
                </a:solidFill>
                <a:effectLst/>
                <a:latin typeface="Google Sans"/>
              </a:rPr>
              <a:t> </a:t>
            </a:r>
            <a:r>
              <a:rPr lang="en-ID" b="0" i="0" dirty="0" err="1">
                <a:solidFill>
                  <a:srgbClr val="202124"/>
                </a:solidFill>
                <a:effectLst/>
                <a:latin typeface="Google Sans"/>
              </a:rPr>
              <a:t>mengancam</a:t>
            </a:r>
            <a:r>
              <a:rPr lang="en-ID" b="0" i="0" dirty="0">
                <a:solidFill>
                  <a:srgbClr val="202124"/>
                </a:solidFill>
                <a:effectLst/>
                <a:latin typeface="Google Sans"/>
              </a:rPr>
              <a:t> </a:t>
            </a:r>
            <a:r>
              <a:rPr lang="en-ID" b="0" i="0" dirty="0" err="1">
                <a:solidFill>
                  <a:srgbClr val="202124"/>
                </a:solidFill>
                <a:effectLst/>
                <a:latin typeface="Google Sans"/>
              </a:rPr>
              <a:t>nyawa</a:t>
            </a:r>
            <a:r>
              <a:rPr lang="en-ID" b="0" i="0" dirty="0">
                <a:solidFill>
                  <a:srgbClr val="202124"/>
                </a:solidFill>
                <a:effectLst/>
                <a:latin typeface="Google Sans"/>
              </a:rPr>
              <a:t> </a:t>
            </a:r>
            <a:r>
              <a:rPr lang="en-ID" b="0" i="0" dirty="0" err="1">
                <a:solidFill>
                  <a:srgbClr val="202124"/>
                </a:solidFill>
                <a:effectLst/>
                <a:latin typeface="Google Sans"/>
              </a:rPr>
              <a:t>dimana</a:t>
            </a:r>
            <a:r>
              <a:rPr lang="en-ID" b="0" i="0" dirty="0">
                <a:solidFill>
                  <a:srgbClr val="202124"/>
                </a:solidFill>
                <a:effectLst/>
                <a:latin typeface="Google Sans"/>
              </a:rPr>
              <a:t> </a:t>
            </a:r>
            <a:r>
              <a:rPr lang="en-ID" b="0" i="0" dirty="0" err="1">
                <a:solidFill>
                  <a:srgbClr val="202124"/>
                </a:solidFill>
                <a:effectLst/>
                <a:latin typeface="Google Sans"/>
              </a:rPr>
              <a:t>aktivitas</a:t>
            </a:r>
            <a:r>
              <a:rPr lang="en-ID" b="0" i="0" dirty="0">
                <a:solidFill>
                  <a:srgbClr val="202124"/>
                </a:solidFill>
                <a:effectLst/>
                <a:latin typeface="Google Sans"/>
              </a:rPr>
              <a:t> </a:t>
            </a:r>
            <a:r>
              <a:rPr lang="en-ID" b="0" i="0" dirty="0" err="1">
                <a:solidFill>
                  <a:srgbClr val="202124"/>
                </a:solidFill>
                <a:effectLst/>
                <a:latin typeface="Google Sans"/>
              </a:rPr>
              <a:t>listrik</a:t>
            </a:r>
            <a:r>
              <a:rPr lang="en-ID" b="0" i="0" dirty="0">
                <a:solidFill>
                  <a:srgbClr val="202124"/>
                </a:solidFill>
                <a:effectLst/>
                <a:latin typeface="Google Sans"/>
              </a:rPr>
              <a:t> </a:t>
            </a:r>
            <a:r>
              <a:rPr lang="en-ID" b="0" i="0" dirty="0" err="1">
                <a:solidFill>
                  <a:srgbClr val="202124"/>
                </a:solidFill>
                <a:effectLst/>
                <a:latin typeface="Google Sans"/>
              </a:rPr>
              <a:t>jantung</a:t>
            </a:r>
            <a:r>
              <a:rPr lang="en-ID" b="0" i="0" dirty="0">
                <a:solidFill>
                  <a:srgbClr val="202124"/>
                </a:solidFill>
                <a:effectLst/>
                <a:latin typeface="Google Sans"/>
              </a:rPr>
              <a:t> </a:t>
            </a:r>
            <a:r>
              <a:rPr lang="en-ID" b="0" i="0" dirty="0" err="1">
                <a:solidFill>
                  <a:srgbClr val="202124"/>
                </a:solidFill>
                <a:effectLst/>
                <a:latin typeface="Google Sans"/>
              </a:rPr>
              <a:t>terlalu</a:t>
            </a:r>
            <a:r>
              <a:rPr lang="en-ID" b="0" i="0" dirty="0">
                <a:solidFill>
                  <a:srgbClr val="202124"/>
                </a:solidFill>
                <a:effectLst/>
                <a:latin typeface="Google Sans"/>
              </a:rPr>
              <a:t> </a:t>
            </a:r>
            <a:r>
              <a:rPr lang="en-ID" b="0" i="0" dirty="0" err="1">
                <a:solidFill>
                  <a:srgbClr val="202124"/>
                </a:solidFill>
                <a:effectLst/>
                <a:latin typeface="Google Sans"/>
              </a:rPr>
              <a:t>cepat</a:t>
            </a:r>
            <a:r>
              <a:rPr lang="en-ID" b="0" i="0" dirty="0">
                <a:solidFill>
                  <a:srgbClr val="202124"/>
                </a:solidFill>
                <a:effectLst/>
                <a:latin typeface="Google Sans"/>
              </a:rPr>
              <a:t> dan sangat </a:t>
            </a:r>
            <a:r>
              <a:rPr lang="en-ID" b="0" i="0" dirty="0" err="1">
                <a:solidFill>
                  <a:srgbClr val="202124"/>
                </a:solidFill>
                <a:effectLst/>
                <a:latin typeface="Google Sans"/>
              </a:rPr>
              <a:t>ireguler</a:t>
            </a:r>
            <a:r>
              <a:rPr lang="en-ID" b="0" i="0" dirty="0">
                <a:solidFill>
                  <a:srgbClr val="202124"/>
                </a:solidFill>
                <a:effectLst/>
                <a:latin typeface="Google Sans"/>
              </a:rPr>
              <a:t>. VF </a:t>
            </a:r>
            <a:r>
              <a:rPr lang="en-ID" b="0" i="0" dirty="0" err="1">
                <a:solidFill>
                  <a:srgbClr val="202124"/>
                </a:solidFill>
                <a:effectLst/>
                <a:latin typeface="Google Sans"/>
              </a:rPr>
              <a:t>ditandai</a:t>
            </a:r>
            <a:r>
              <a:rPr lang="en-ID" b="0" i="0" dirty="0">
                <a:solidFill>
                  <a:srgbClr val="202124"/>
                </a:solidFill>
                <a:effectLst/>
                <a:latin typeface="Google Sans"/>
              </a:rPr>
              <a:t> oleh </a:t>
            </a:r>
            <a:r>
              <a:rPr lang="en-ID" b="0" i="0" dirty="0" err="1">
                <a:solidFill>
                  <a:srgbClr val="202124"/>
                </a:solidFill>
                <a:effectLst/>
                <a:latin typeface="Google Sans"/>
              </a:rPr>
              <a:t>gelombang</a:t>
            </a:r>
            <a:r>
              <a:rPr lang="en-ID" b="0" i="0" dirty="0">
                <a:solidFill>
                  <a:srgbClr val="202124"/>
                </a:solidFill>
                <a:effectLst/>
                <a:latin typeface="Google Sans"/>
              </a:rPr>
              <a:t> </a:t>
            </a:r>
            <a:r>
              <a:rPr lang="en-ID" b="0" i="0" dirty="0" err="1">
                <a:solidFill>
                  <a:srgbClr val="202124"/>
                </a:solidFill>
                <a:effectLst/>
                <a:latin typeface="Google Sans"/>
              </a:rPr>
              <a:t>elektrokardiografi</a:t>
            </a:r>
            <a:r>
              <a:rPr lang="en-ID" b="0" i="0" dirty="0">
                <a:solidFill>
                  <a:srgbClr val="202124"/>
                </a:solidFill>
                <a:effectLst/>
                <a:latin typeface="Google Sans"/>
              </a:rPr>
              <a:t> yang </a:t>
            </a:r>
            <a:r>
              <a:rPr lang="en-ID" b="0" i="0" dirty="0" err="1">
                <a:solidFill>
                  <a:srgbClr val="202124"/>
                </a:solidFill>
                <a:effectLst/>
                <a:latin typeface="Google Sans"/>
              </a:rPr>
              <a:t>bervariasi</a:t>
            </a:r>
            <a:r>
              <a:rPr lang="en-ID" b="0" i="0" dirty="0">
                <a:solidFill>
                  <a:srgbClr val="202124"/>
                </a:solidFill>
                <a:effectLst/>
                <a:latin typeface="Google Sans"/>
              </a:rPr>
              <a:t> </a:t>
            </a:r>
            <a:r>
              <a:rPr lang="en-ID" b="0" i="0" dirty="0" err="1">
                <a:solidFill>
                  <a:srgbClr val="202124"/>
                </a:solidFill>
                <a:effectLst/>
                <a:latin typeface="Google Sans"/>
              </a:rPr>
              <a:t>dengan</a:t>
            </a:r>
            <a:r>
              <a:rPr lang="en-ID" b="0" i="0" dirty="0">
                <a:solidFill>
                  <a:srgbClr val="202124"/>
                </a:solidFill>
                <a:effectLst/>
                <a:latin typeface="Google Sans"/>
              </a:rPr>
              <a:t> </a:t>
            </a:r>
            <a:r>
              <a:rPr lang="en-ID" b="0" i="0" dirty="0" err="1">
                <a:solidFill>
                  <a:srgbClr val="202124"/>
                </a:solidFill>
                <a:effectLst/>
                <a:latin typeface="Google Sans"/>
              </a:rPr>
              <a:t>laju</a:t>
            </a:r>
            <a:r>
              <a:rPr lang="en-ID" b="0" i="0" dirty="0">
                <a:solidFill>
                  <a:srgbClr val="202124"/>
                </a:solidFill>
                <a:effectLst/>
                <a:latin typeface="Google Sans"/>
              </a:rPr>
              <a:t> </a:t>
            </a:r>
            <a:r>
              <a:rPr lang="en-ID" b="0" i="0" dirty="0" err="1">
                <a:solidFill>
                  <a:srgbClr val="202124"/>
                </a:solidFill>
                <a:effectLst/>
                <a:latin typeface="Google Sans"/>
              </a:rPr>
              <a:t>ventrikel</a:t>
            </a:r>
            <a:r>
              <a:rPr lang="en-ID" b="0" i="0" dirty="0">
                <a:solidFill>
                  <a:srgbClr val="202124"/>
                </a:solidFill>
                <a:effectLst/>
                <a:latin typeface="Google Sans"/>
              </a:rPr>
              <a:t> &gt; 300 per </a:t>
            </a:r>
            <a:r>
              <a:rPr lang="en-ID" b="0" i="0" dirty="0" err="1">
                <a:solidFill>
                  <a:srgbClr val="202124"/>
                </a:solidFill>
                <a:effectLst/>
                <a:latin typeface="Google Sans"/>
              </a:rPr>
              <a:t>menit</a:t>
            </a:r>
            <a:r>
              <a:rPr lang="en-ID" b="0" i="0" dirty="0">
                <a:solidFill>
                  <a:srgbClr val="202124"/>
                </a:solidFill>
                <a:effectLst/>
                <a:latin typeface="Google Sans"/>
              </a:rPr>
              <a:t> dan </a:t>
            </a:r>
            <a:r>
              <a:rPr lang="en-ID" b="0" i="0" dirty="0" err="1">
                <a:solidFill>
                  <a:srgbClr val="202124"/>
                </a:solidFill>
                <a:effectLst/>
                <a:latin typeface="Google Sans"/>
              </a:rPr>
              <a:t>panjang</a:t>
            </a:r>
            <a:r>
              <a:rPr lang="en-ID" b="0" i="0" dirty="0">
                <a:solidFill>
                  <a:srgbClr val="202124"/>
                </a:solidFill>
                <a:effectLst/>
                <a:latin typeface="Google Sans"/>
              </a:rPr>
              <a:t> </a:t>
            </a:r>
            <a:r>
              <a:rPr lang="en-ID" b="0" i="0" dirty="0" err="1">
                <a:solidFill>
                  <a:srgbClr val="202124"/>
                </a:solidFill>
                <a:effectLst/>
                <a:latin typeface="Google Sans"/>
              </a:rPr>
              <a:t>tiap</a:t>
            </a:r>
            <a:r>
              <a:rPr lang="en-ID" b="0" i="0" dirty="0">
                <a:solidFill>
                  <a:srgbClr val="202124"/>
                </a:solidFill>
                <a:effectLst/>
                <a:latin typeface="Google Sans"/>
              </a:rPr>
              <a:t> </a:t>
            </a:r>
            <a:r>
              <a:rPr lang="en-ID" b="0" i="0" dirty="0" err="1">
                <a:solidFill>
                  <a:srgbClr val="202124"/>
                </a:solidFill>
                <a:effectLst/>
                <a:latin typeface="Google Sans"/>
              </a:rPr>
              <a:t>siklus</a:t>
            </a:r>
            <a:r>
              <a:rPr lang="en-ID" b="0" i="0" dirty="0">
                <a:solidFill>
                  <a:srgbClr val="202124"/>
                </a:solidFill>
                <a:effectLst/>
                <a:latin typeface="Google Sans"/>
              </a:rPr>
              <a:t> &lt; 200 </a:t>
            </a:r>
            <a:r>
              <a:rPr lang="en-ID" b="0" i="0" dirty="0" err="1">
                <a:solidFill>
                  <a:srgbClr val="202124"/>
                </a:solidFill>
                <a:effectLst/>
                <a:latin typeface="Google Sans"/>
              </a:rPr>
              <a:t>ms</a:t>
            </a:r>
            <a:endParaRPr lang="en-US" dirty="0">
              <a:latin typeface="Andalus" pitchFamily="18" charset="-78"/>
              <a:ea typeface="ＭＳ Ｐゴシック" charset="0"/>
              <a:cs typeface="Andalus" pitchFamily="18" charset="-78"/>
            </a:endParaRPr>
          </a:p>
        </p:txBody>
      </p:sp>
      <p:sp>
        <p:nvSpPr>
          <p:cNvPr id="5" name="Rectangle 4">
            <a:extLst>
              <a:ext uri="{FF2B5EF4-FFF2-40B4-BE49-F238E27FC236}">
                <a16:creationId xmlns:a16="http://schemas.microsoft.com/office/drawing/2014/main" id="{ECDDDAA0-21B5-A58D-77C4-495F8CE03A9A}"/>
              </a:ext>
            </a:extLst>
          </p:cNvPr>
          <p:cNvSpPr/>
          <p:nvPr/>
        </p:nvSpPr>
        <p:spPr>
          <a:xfrm>
            <a:off x="6288832" y="1493520"/>
            <a:ext cx="5486400" cy="59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VENTRICULAR FIBRILLATION</a:t>
            </a:r>
            <a:endParaRPr lang="en-ID" sz="2800" dirty="0"/>
          </a:p>
        </p:txBody>
      </p:sp>
      <p:pic>
        <p:nvPicPr>
          <p:cNvPr id="7" name="Picture 6">
            <a:extLst>
              <a:ext uri="{FF2B5EF4-FFF2-40B4-BE49-F238E27FC236}">
                <a16:creationId xmlns:a16="http://schemas.microsoft.com/office/drawing/2014/main" id="{22A7C83C-A54F-4F04-9318-916EA76F0876}"/>
              </a:ext>
            </a:extLst>
          </p:cNvPr>
          <p:cNvPicPr>
            <a:picLocks noChangeAspect="1"/>
          </p:cNvPicPr>
          <p:nvPr/>
        </p:nvPicPr>
        <p:blipFill>
          <a:blip r:embed="rId2"/>
          <a:stretch>
            <a:fillRect/>
          </a:stretch>
        </p:blipFill>
        <p:spPr>
          <a:xfrm>
            <a:off x="6029864" y="2336872"/>
            <a:ext cx="5952227" cy="3779255"/>
          </a:xfrm>
          <a:prstGeom prst="rect">
            <a:avLst/>
          </a:prstGeom>
        </p:spPr>
      </p:pic>
    </p:spTree>
    <p:extLst>
      <p:ext uri="{BB962C8B-B14F-4D97-AF65-F5344CB8AC3E}">
        <p14:creationId xmlns:p14="http://schemas.microsoft.com/office/powerpoint/2010/main" val="4291108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913FBCD-4DF7-4ECF-9257-7B99D5499325}">
  <ds:schemaRefs>
    <ds:schemaRef ds:uri="http://schemas.microsoft.com/sharepoint/v3/contenttype/forms"/>
  </ds:schemaRefs>
</ds:datastoreItem>
</file>

<file path=customXml/itemProps2.xml><?xml version="1.0" encoding="utf-8"?>
<ds:datastoreItem xmlns:ds="http://schemas.openxmlformats.org/officeDocument/2006/customXml" ds:itemID="{3E14B9E1-7F97-4662-8FB1-AC5A81D5A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0B8658-DE86-42E1-9D01-970FE6B6ABA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SLIDE MASTER</Template>
  <TotalTime>191</TotalTime>
  <Words>753</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Andalus</vt:lpstr>
      <vt:lpstr>-apple-system</vt:lpstr>
      <vt:lpstr>Arial</vt:lpstr>
      <vt:lpstr>Arial</vt:lpstr>
      <vt:lpstr>Bahnschrift Condensed</vt:lpstr>
      <vt:lpstr>Bodoni MT</vt:lpstr>
      <vt:lpstr>Calibri</vt:lpstr>
      <vt:lpstr>Calibri Light</vt:lpstr>
      <vt:lpstr>Google Sans</vt:lpstr>
      <vt:lpstr>Inter</vt:lpstr>
      <vt:lpstr>Times New Roman</vt:lpstr>
      <vt:lpstr>Wingdings</vt:lpstr>
      <vt:lpstr>Office Theme</vt:lpstr>
      <vt:lpstr>Custom Design</vt:lpstr>
      <vt:lpstr>CORONARY ARTERY DISEASE &amp; CARDIAC ARREST MANAGEMENT</vt:lpstr>
      <vt:lpstr>Introduction </vt:lpstr>
      <vt:lpstr>Etiology </vt:lpstr>
      <vt:lpstr>Pathophysiology </vt:lpstr>
      <vt:lpstr>Classification </vt:lpstr>
      <vt:lpstr>INTERVENTION FOR ACS</vt:lpstr>
      <vt:lpstr>CARDIAC ARREST </vt:lpstr>
      <vt:lpstr>PENYEBAB</vt:lpstr>
      <vt:lpstr>PATOFISIOLOGY</vt:lpstr>
      <vt:lpstr>PATOFISIOLOGY</vt:lpstr>
      <vt:lpstr>PATOFISIOLOGY</vt:lpstr>
      <vt:lpstr>PATOFISIOLOGY</vt:lpstr>
      <vt:lpstr>CARDIAC ARREST MANAGEMENT</vt:lpstr>
      <vt:lpstr>DC SHOCK</vt:lpstr>
      <vt:lpstr>FUNCTION DC SHOCK https://youtu.be/8HkJCQHLbhI </vt:lpstr>
      <vt:lpstr>OBAT-OBATAN CARDIAC ARREST</vt:lpstr>
      <vt:lpstr>OBAT-OBATAN CARDIAC ARREST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CORONARY ARTERY DISEASE  &amp; CARDIAC ARREST MANAGEMENT</dc:title>
  <dc:creator>zulmah astuti</dc:creator>
  <cp:lastModifiedBy>zulmah astuti</cp:lastModifiedBy>
  <cp:revision>9</cp:revision>
  <dcterms:created xsi:type="dcterms:W3CDTF">2022-10-02T15:16:51Z</dcterms:created>
  <dcterms:modified xsi:type="dcterms:W3CDTF">2023-09-12T01:33:48Z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