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7"/>
  </p:notesMasterIdLst>
  <p:sldIdLst>
    <p:sldId id="256" r:id="rId3"/>
    <p:sldId id="265" r:id="rId4"/>
    <p:sldId id="270" r:id="rId5"/>
    <p:sldId id="284" r:id="rId6"/>
    <p:sldId id="257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1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2" r:id="rId42"/>
    <p:sldId id="333" r:id="rId43"/>
    <p:sldId id="334" r:id="rId44"/>
    <p:sldId id="335" r:id="rId45"/>
    <p:sldId id="282" r:id="rId4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FBD7D-DEBB-495E-A2DF-A502E7C1BFFC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AC6F3F2-A441-4FB2-955F-52B48E670DD4}">
      <dgm:prSet phldrT="[Text]"/>
      <dgm:spPr/>
      <dgm:t>
        <a:bodyPr/>
        <a:lstStyle/>
        <a:p>
          <a:r>
            <a:rPr lang="id-ID" b="1" dirty="0" smtClean="0"/>
            <a:t>Tutup Buku</a:t>
          </a:r>
          <a:endParaRPr lang="id-ID" b="1" dirty="0"/>
        </a:p>
      </dgm:t>
    </dgm:pt>
    <dgm:pt modelId="{EBC099B7-78F9-4B47-B555-71D4E3D7BCA9}" type="parTrans" cxnId="{024211C0-4529-4455-BE5D-41963A122A5F}">
      <dgm:prSet/>
      <dgm:spPr/>
      <dgm:t>
        <a:bodyPr/>
        <a:lstStyle/>
        <a:p>
          <a:endParaRPr lang="id-ID"/>
        </a:p>
      </dgm:t>
    </dgm:pt>
    <dgm:pt modelId="{96BC2B3C-7396-46E8-8078-547DB6F935A0}" type="sibTrans" cxnId="{024211C0-4529-4455-BE5D-41963A122A5F}">
      <dgm:prSet/>
      <dgm:spPr/>
      <dgm:t>
        <a:bodyPr/>
        <a:lstStyle/>
        <a:p>
          <a:endParaRPr lang="id-ID"/>
        </a:p>
      </dgm:t>
    </dgm:pt>
    <dgm:pt modelId="{2C7D874A-B3F1-451A-902A-1ACA1EA8AB6C}">
      <dgm:prSet phldrT="[Text]"/>
      <dgm:spPr/>
      <dgm:t>
        <a:bodyPr/>
        <a:lstStyle/>
        <a:p>
          <a:r>
            <a:rPr lang="id-ID" dirty="0" smtClean="0"/>
            <a:t>Lakukan proses akhir Bulan (31 Desember 2017), rate SGD Rp. 9,800</a:t>
          </a:r>
          <a:endParaRPr lang="id-ID" dirty="0"/>
        </a:p>
      </dgm:t>
    </dgm:pt>
    <dgm:pt modelId="{54FDB5A9-9BA9-4121-BB24-1EFC98C4FC20}" type="sibTrans" cxnId="{AF9850D6-A9AF-4D58-9D63-E5B26A286C2A}">
      <dgm:prSet/>
      <dgm:spPr/>
      <dgm:t>
        <a:bodyPr/>
        <a:lstStyle/>
        <a:p>
          <a:endParaRPr lang="id-ID"/>
        </a:p>
      </dgm:t>
    </dgm:pt>
    <dgm:pt modelId="{02AE8222-4E22-4B32-8580-4494FC737CE8}" type="parTrans" cxnId="{AF9850D6-A9AF-4D58-9D63-E5B26A286C2A}">
      <dgm:prSet/>
      <dgm:spPr/>
      <dgm:t>
        <a:bodyPr/>
        <a:lstStyle/>
        <a:p>
          <a:endParaRPr lang="id-ID"/>
        </a:p>
      </dgm:t>
    </dgm:pt>
    <dgm:pt modelId="{706097B4-E270-4784-B61F-BD47BDF32A16}">
      <dgm:prSet phldrT="[Text]"/>
      <dgm:spPr/>
      <dgm:t>
        <a:bodyPr/>
        <a:lstStyle/>
        <a:p>
          <a:r>
            <a:rPr lang="id-ID" smtClean="0"/>
            <a:t>Mencocokkan saldo awal dengan saldo akhir yang ada pada laporan manual</a:t>
          </a:r>
          <a:endParaRPr lang="id-ID" dirty="0"/>
        </a:p>
      </dgm:t>
    </dgm:pt>
    <dgm:pt modelId="{0E192032-E8E6-4707-A54C-82C2FAA0BB2F}" type="parTrans" cxnId="{FF903F18-DB8B-4BAD-81CE-A60FA891B502}">
      <dgm:prSet/>
      <dgm:spPr/>
      <dgm:t>
        <a:bodyPr/>
        <a:lstStyle/>
        <a:p>
          <a:endParaRPr lang="id-ID"/>
        </a:p>
      </dgm:t>
    </dgm:pt>
    <dgm:pt modelId="{36807C55-0BB5-4757-9DB9-02ADB07F0028}" type="sibTrans" cxnId="{FF903F18-DB8B-4BAD-81CE-A60FA891B502}">
      <dgm:prSet/>
      <dgm:spPr/>
      <dgm:t>
        <a:bodyPr/>
        <a:lstStyle/>
        <a:p>
          <a:endParaRPr lang="id-ID"/>
        </a:p>
      </dgm:t>
    </dgm:pt>
    <dgm:pt modelId="{9503EEEA-28EE-44D0-A87C-622C3428DE0C}">
      <dgm:prSet phldrT="[Text]"/>
      <dgm:spPr/>
      <dgm:t>
        <a:bodyPr/>
        <a:lstStyle/>
        <a:p>
          <a:r>
            <a:rPr lang="id-ID" b="1" dirty="0" smtClean="0"/>
            <a:t>Pengecekan</a:t>
          </a:r>
          <a:endParaRPr lang="id-ID" b="1" dirty="0"/>
        </a:p>
      </dgm:t>
    </dgm:pt>
    <dgm:pt modelId="{526E3C7E-9F9E-41A9-8D85-DFF9A90EE9A4}" type="parTrans" cxnId="{224D1D95-C4C2-4739-BBA3-73E3D5CE7434}">
      <dgm:prSet/>
      <dgm:spPr/>
      <dgm:t>
        <a:bodyPr/>
        <a:lstStyle/>
        <a:p>
          <a:endParaRPr lang="id-ID"/>
        </a:p>
      </dgm:t>
    </dgm:pt>
    <dgm:pt modelId="{EFF2B73C-2CF8-4A8E-B88C-80C2958D014E}" type="sibTrans" cxnId="{224D1D95-C4C2-4739-BBA3-73E3D5CE7434}">
      <dgm:prSet/>
      <dgm:spPr/>
      <dgm:t>
        <a:bodyPr/>
        <a:lstStyle/>
        <a:p>
          <a:endParaRPr lang="id-ID"/>
        </a:p>
      </dgm:t>
    </dgm:pt>
    <dgm:pt modelId="{F1272BE2-160F-46B7-B0C3-37268C19D86B}" type="pres">
      <dgm:prSet presAssocID="{3CFFBD7D-DEBB-495E-A2DF-A502E7C1B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DCDAF8-4F42-46D1-88D1-F54879A617A9}" type="pres">
      <dgm:prSet presAssocID="{4AC6F3F2-A441-4FB2-955F-52B48E670DD4}" presName="composite" presStyleCnt="0"/>
      <dgm:spPr/>
    </dgm:pt>
    <dgm:pt modelId="{7BE707A1-2687-4327-81DB-47C871D12424}" type="pres">
      <dgm:prSet presAssocID="{4AC6F3F2-A441-4FB2-955F-52B48E670DD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6B6F9D-CF8F-43DA-89FC-F1941D2A3685}" type="pres">
      <dgm:prSet presAssocID="{4AC6F3F2-A441-4FB2-955F-52B48E670DD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C68151-02F3-40AB-8578-9D32566EAAEA}" type="pres">
      <dgm:prSet presAssocID="{96BC2B3C-7396-46E8-8078-547DB6F935A0}" presName="sp" presStyleCnt="0"/>
      <dgm:spPr/>
    </dgm:pt>
    <dgm:pt modelId="{F62D2E84-BA68-4AE4-8870-5E68480F74BB}" type="pres">
      <dgm:prSet presAssocID="{9503EEEA-28EE-44D0-A87C-622C3428DE0C}" presName="composite" presStyleCnt="0"/>
      <dgm:spPr/>
    </dgm:pt>
    <dgm:pt modelId="{16F7C4E1-C54F-4746-9040-DF60ACDDFD57}" type="pres">
      <dgm:prSet presAssocID="{9503EEEA-28EE-44D0-A87C-622C3428DE0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1121A7-19D2-46F5-969B-340F2AC2486E}" type="pres">
      <dgm:prSet presAssocID="{9503EEEA-28EE-44D0-A87C-622C3428DE0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332E48-71F2-4133-B8D3-B6E96E12E696}" type="presOf" srcId="{4AC6F3F2-A441-4FB2-955F-52B48E670DD4}" destId="{7BE707A1-2687-4327-81DB-47C871D12424}" srcOrd="0" destOrd="0" presId="urn:microsoft.com/office/officeart/2005/8/layout/chevron2"/>
    <dgm:cxn modelId="{25085237-EC21-487E-AA31-CABF04A33DE4}" type="presOf" srcId="{2C7D874A-B3F1-451A-902A-1ACA1EA8AB6C}" destId="{4C6B6F9D-CF8F-43DA-89FC-F1941D2A3685}" srcOrd="0" destOrd="0" presId="urn:microsoft.com/office/officeart/2005/8/layout/chevron2"/>
    <dgm:cxn modelId="{AF9850D6-A9AF-4D58-9D63-E5B26A286C2A}" srcId="{4AC6F3F2-A441-4FB2-955F-52B48E670DD4}" destId="{2C7D874A-B3F1-451A-902A-1ACA1EA8AB6C}" srcOrd="0" destOrd="0" parTransId="{02AE8222-4E22-4B32-8580-4494FC737CE8}" sibTransId="{54FDB5A9-9BA9-4121-BB24-1EFC98C4FC20}"/>
    <dgm:cxn modelId="{D9B0DC5A-DB44-4A27-B34F-5E6943584603}" type="presOf" srcId="{3CFFBD7D-DEBB-495E-A2DF-A502E7C1BFFC}" destId="{F1272BE2-160F-46B7-B0C3-37268C19D86B}" srcOrd="0" destOrd="0" presId="urn:microsoft.com/office/officeart/2005/8/layout/chevron2"/>
    <dgm:cxn modelId="{4169254C-E440-4F7C-82F5-FD0683C13AB3}" type="presOf" srcId="{9503EEEA-28EE-44D0-A87C-622C3428DE0C}" destId="{16F7C4E1-C54F-4746-9040-DF60ACDDFD57}" srcOrd="0" destOrd="0" presId="urn:microsoft.com/office/officeart/2005/8/layout/chevron2"/>
    <dgm:cxn modelId="{BCC4B291-DD83-4CE4-9AB6-2C9EDC86B8E8}" type="presOf" srcId="{706097B4-E270-4784-B61F-BD47BDF32A16}" destId="{FB1121A7-19D2-46F5-969B-340F2AC2486E}" srcOrd="0" destOrd="0" presId="urn:microsoft.com/office/officeart/2005/8/layout/chevron2"/>
    <dgm:cxn modelId="{FF903F18-DB8B-4BAD-81CE-A60FA891B502}" srcId="{9503EEEA-28EE-44D0-A87C-622C3428DE0C}" destId="{706097B4-E270-4784-B61F-BD47BDF32A16}" srcOrd="0" destOrd="0" parTransId="{0E192032-E8E6-4707-A54C-82C2FAA0BB2F}" sibTransId="{36807C55-0BB5-4757-9DB9-02ADB07F0028}"/>
    <dgm:cxn modelId="{224D1D95-C4C2-4739-BBA3-73E3D5CE7434}" srcId="{3CFFBD7D-DEBB-495E-A2DF-A502E7C1BFFC}" destId="{9503EEEA-28EE-44D0-A87C-622C3428DE0C}" srcOrd="1" destOrd="0" parTransId="{526E3C7E-9F9E-41A9-8D85-DFF9A90EE9A4}" sibTransId="{EFF2B73C-2CF8-4A8E-B88C-80C2958D014E}"/>
    <dgm:cxn modelId="{024211C0-4529-4455-BE5D-41963A122A5F}" srcId="{3CFFBD7D-DEBB-495E-A2DF-A502E7C1BFFC}" destId="{4AC6F3F2-A441-4FB2-955F-52B48E670DD4}" srcOrd="0" destOrd="0" parTransId="{EBC099B7-78F9-4B47-B555-71D4E3D7BCA9}" sibTransId="{96BC2B3C-7396-46E8-8078-547DB6F935A0}"/>
    <dgm:cxn modelId="{DAC524D6-24E5-460C-B530-7CEAA34F861C}" type="presParOf" srcId="{F1272BE2-160F-46B7-B0C3-37268C19D86B}" destId="{0EDCDAF8-4F42-46D1-88D1-F54879A617A9}" srcOrd="0" destOrd="0" presId="urn:microsoft.com/office/officeart/2005/8/layout/chevron2"/>
    <dgm:cxn modelId="{D08CE9E9-BB9F-4C0F-AB5C-8A851185A2C1}" type="presParOf" srcId="{0EDCDAF8-4F42-46D1-88D1-F54879A617A9}" destId="{7BE707A1-2687-4327-81DB-47C871D12424}" srcOrd="0" destOrd="0" presId="urn:microsoft.com/office/officeart/2005/8/layout/chevron2"/>
    <dgm:cxn modelId="{A67DF4F1-3C0D-481C-B23A-73560225F33C}" type="presParOf" srcId="{0EDCDAF8-4F42-46D1-88D1-F54879A617A9}" destId="{4C6B6F9D-CF8F-43DA-89FC-F1941D2A3685}" srcOrd="1" destOrd="0" presId="urn:microsoft.com/office/officeart/2005/8/layout/chevron2"/>
    <dgm:cxn modelId="{7C93A145-4EA3-4DCB-87B3-B7AFBC0B168E}" type="presParOf" srcId="{F1272BE2-160F-46B7-B0C3-37268C19D86B}" destId="{EEC68151-02F3-40AB-8578-9D32566EAAEA}" srcOrd="1" destOrd="0" presId="urn:microsoft.com/office/officeart/2005/8/layout/chevron2"/>
    <dgm:cxn modelId="{6632895D-0B50-4688-902E-255C7B288168}" type="presParOf" srcId="{F1272BE2-160F-46B7-B0C3-37268C19D86B}" destId="{F62D2E84-BA68-4AE4-8870-5E68480F74BB}" srcOrd="2" destOrd="0" presId="urn:microsoft.com/office/officeart/2005/8/layout/chevron2"/>
    <dgm:cxn modelId="{A5CB2A80-B116-4482-9413-96D7886D1118}" type="presParOf" srcId="{F62D2E84-BA68-4AE4-8870-5E68480F74BB}" destId="{16F7C4E1-C54F-4746-9040-DF60ACDDFD57}" srcOrd="0" destOrd="0" presId="urn:microsoft.com/office/officeart/2005/8/layout/chevron2"/>
    <dgm:cxn modelId="{CC16C1A7-C4D5-44FC-88F9-6627AF6A727A}" type="presParOf" srcId="{F62D2E84-BA68-4AE4-8870-5E68480F74BB}" destId="{FB1121A7-19D2-46F5-969B-340F2AC248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707A1-2687-4327-81DB-47C871D12424}">
      <dsp:nvSpPr>
        <dsp:cNvPr id="0" name=""/>
        <dsp:cNvSpPr/>
      </dsp:nvSpPr>
      <dsp:spPr>
        <a:xfrm rot="5400000">
          <a:off x="-184605" y="184734"/>
          <a:ext cx="1230700" cy="8614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/>
            <a:t>Tutup Buku</a:t>
          </a:r>
          <a:endParaRPr lang="id-ID" sz="1100" b="1" kern="1200" dirty="0"/>
        </a:p>
      </dsp:txBody>
      <dsp:txXfrm rot="-5400000">
        <a:off x="0" y="430874"/>
        <a:ext cx="861490" cy="369210"/>
      </dsp:txXfrm>
    </dsp:sp>
    <dsp:sp modelId="{4C6B6F9D-CF8F-43DA-89FC-F1941D2A3685}">
      <dsp:nvSpPr>
        <dsp:cNvPr id="0" name=""/>
        <dsp:cNvSpPr/>
      </dsp:nvSpPr>
      <dsp:spPr>
        <a:xfrm rot="5400000">
          <a:off x="3127111" y="-2265492"/>
          <a:ext cx="799955" cy="5331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Lakukan proses akhir Bulan (31 Desember 2017), rate SGD Rp. 9,800</a:t>
          </a:r>
          <a:endParaRPr lang="id-ID" sz="1700" kern="1200" dirty="0"/>
        </a:p>
      </dsp:txBody>
      <dsp:txXfrm rot="-5400000">
        <a:off x="861491" y="39179"/>
        <a:ext cx="5292146" cy="721853"/>
      </dsp:txXfrm>
    </dsp:sp>
    <dsp:sp modelId="{16F7C4E1-C54F-4746-9040-DF60ACDDFD57}">
      <dsp:nvSpPr>
        <dsp:cNvPr id="0" name=""/>
        <dsp:cNvSpPr/>
      </dsp:nvSpPr>
      <dsp:spPr>
        <a:xfrm rot="5400000">
          <a:off x="-184605" y="1156987"/>
          <a:ext cx="1230700" cy="8614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/>
            <a:t>Pengecekan</a:t>
          </a:r>
          <a:endParaRPr lang="id-ID" sz="1100" b="1" kern="1200" dirty="0"/>
        </a:p>
      </dsp:txBody>
      <dsp:txXfrm rot="-5400000">
        <a:off x="0" y="1403127"/>
        <a:ext cx="861490" cy="369210"/>
      </dsp:txXfrm>
    </dsp:sp>
    <dsp:sp modelId="{FB1121A7-19D2-46F5-969B-340F2AC2486E}">
      <dsp:nvSpPr>
        <dsp:cNvPr id="0" name=""/>
        <dsp:cNvSpPr/>
      </dsp:nvSpPr>
      <dsp:spPr>
        <a:xfrm rot="5400000">
          <a:off x="3127111" y="-1293238"/>
          <a:ext cx="799955" cy="5331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smtClean="0"/>
            <a:t>Mencocokkan saldo awal dengan saldo akhir yang ada pada laporan manual</a:t>
          </a:r>
          <a:endParaRPr lang="id-ID" sz="1700" kern="1200" dirty="0"/>
        </a:p>
      </dsp:txBody>
      <dsp:txXfrm rot="-5400000">
        <a:off x="861491" y="1011433"/>
        <a:ext cx="5292146" cy="721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13-36FC-40BC-A03D-FAF7F8A0E0A8}" type="datetimeFigureOut">
              <a:rPr lang="id-ID" smtClean="0"/>
              <a:t>08/06/2021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6AB-7A20-4AEF-A344-FC5E62A296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736253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0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1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6" r:id="rId5"/>
    <p:sldLayoutId id="2147483677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utama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a695goFBUtZxVXa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4" y="45080"/>
            <a:ext cx="6827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1. Daftar Akun 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r>
              <a:rPr lang="id-ID" sz="1600" dirty="0" smtClean="0">
                <a:solidFill>
                  <a:schemeClr val="bg1"/>
                </a:solidFill>
              </a:rPr>
              <a:t>(lihat file excel)</a:t>
            </a:r>
          </a:p>
          <a:p>
            <a:pPr lvl="0"/>
            <a:endParaRPr lang="id-ID" sz="1400" b="1" dirty="0" smtClean="0">
              <a:solidFill>
                <a:srgbClr val="FFC000"/>
              </a:solidFill>
            </a:endParaRPr>
          </a:p>
          <a:p>
            <a:pPr lvl="0"/>
            <a:r>
              <a:rPr lang="id-ID" b="1" dirty="0" smtClean="0">
                <a:solidFill>
                  <a:srgbClr val="FFC000"/>
                </a:solidFill>
              </a:rPr>
              <a:t>2. Daftar Pemasok </a:t>
            </a:r>
            <a:endParaRPr lang="id-ID" b="1" dirty="0">
              <a:solidFill>
                <a:srgbClr val="FFC000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2073"/>
              </p:ext>
            </p:extLst>
          </p:nvPr>
        </p:nvGraphicFramePr>
        <p:xfrm>
          <a:off x="1907704" y="1256046"/>
          <a:ext cx="7008560" cy="1603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85863"/>
                <a:gridCol w="1434148"/>
                <a:gridCol w="1111250"/>
                <a:gridCol w="1388491"/>
                <a:gridCol w="1888808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NAMA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Mata </a:t>
                      </a:r>
                      <a:r>
                        <a:rPr lang="en-ID" sz="1200" dirty="0" err="1">
                          <a:effectLst/>
                        </a:rPr>
                        <a:t>Uang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No. </a:t>
                      </a:r>
                      <a:r>
                        <a:rPr lang="en-ID" sz="1200" dirty="0" err="1">
                          <a:effectLst/>
                        </a:rPr>
                        <a:t>Faktur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r>
                        <a:rPr lang="en-ID" sz="1200" dirty="0">
                          <a:effectLst/>
                        </a:rPr>
                        <a:t> per </a:t>
                      </a:r>
                      <a:r>
                        <a:rPr lang="en-ID" sz="1200" dirty="0" err="1">
                          <a:effectLst/>
                        </a:rPr>
                        <a:t>Tanggal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Pemasok Umum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PT. Indah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 Rp 12.000.000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 INV-MA-9128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03/12/2017</a:t>
                      </a:r>
                    </a:p>
                  </a:txBody>
                  <a:tcPr marL="9525" marR="9525" marT="9525" marB="0" anchor="ctr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PT.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Rp   7.650.000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 IJ/INV-7728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19/12/2017</a:t>
                      </a:r>
                    </a:p>
                  </a:txBody>
                  <a:tcPr marL="9525" marR="9525" marT="9525" marB="0" anchor="ctr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CV. Sejahtera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Rp   8.150.000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SF/17/1287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effectLst/>
                          <a:latin typeface="+mn-lt"/>
                        </a:rPr>
                        <a:t>30/11/2017</a:t>
                      </a:r>
                    </a:p>
                  </a:txBody>
                  <a:tcPr marL="9525" marR="9525" marT="9525" marB="0" anchor="ctr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CV. Sejahtera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SGD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$             150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SF/17/2928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15/12/2017</a:t>
                      </a:r>
                    </a:p>
                  </a:txBody>
                  <a:tcPr marL="9525" marR="9525" marT="9525" marB="0" anchor="ctr"/>
                </a:tc>
              </a:tr>
              <a:tr h="21928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Future Lights LTD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SGD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$             125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 Future-115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effectLst/>
                          <a:latin typeface="+mn-lt"/>
                        </a:rPr>
                        <a:t>04/12/2017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5656" y="2890100"/>
            <a:ext cx="229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3. </a:t>
            </a:r>
            <a:r>
              <a:rPr lang="id-ID" b="1" dirty="0">
                <a:solidFill>
                  <a:srgbClr val="FFC000"/>
                </a:solidFill>
              </a:rPr>
              <a:t>Daftar </a:t>
            </a:r>
            <a:r>
              <a:rPr lang="id-ID" b="1" dirty="0" smtClean="0">
                <a:solidFill>
                  <a:srgbClr val="FFC000"/>
                </a:solidFill>
              </a:rPr>
              <a:t>Customer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14876"/>
              </p:ext>
            </p:extLst>
          </p:nvPr>
        </p:nvGraphicFramePr>
        <p:xfrm>
          <a:off x="1852741" y="3291830"/>
          <a:ext cx="7111747" cy="17647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9050"/>
                <a:gridCol w="1434148"/>
                <a:gridCol w="1111250"/>
                <a:gridCol w="1388491"/>
                <a:gridCol w="1888808"/>
              </a:tblGrid>
              <a:tr h="35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NAMA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Mata </a:t>
                      </a:r>
                      <a:r>
                        <a:rPr lang="en-ID" sz="1200" dirty="0" err="1">
                          <a:effectLst/>
                        </a:rPr>
                        <a:t>Uang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Saldo Awal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No. </a:t>
                      </a:r>
                      <a:r>
                        <a:rPr lang="en-ID" sz="1200" dirty="0" err="1">
                          <a:effectLst/>
                        </a:rPr>
                        <a:t>Faktur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r>
                        <a:rPr lang="en-ID" sz="1200" dirty="0">
                          <a:effectLst/>
                        </a:rPr>
                        <a:t> per </a:t>
                      </a:r>
                      <a:r>
                        <a:rPr lang="en-ID" sz="1200" dirty="0" err="1">
                          <a:effectLst/>
                        </a:rPr>
                        <a:t>Tanggal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602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Pelanggan Umum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602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 Sumber Cahaya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Rp   2.286.000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15/12/2017</a:t>
                      </a:r>
                    </a:p>
                  </a:txBody>
                  <a:tcPr marL="9525" marR="9525" marT="9525" marB="0" anchor="b"/>
                </a:tc>
              </a:tr>
              <a:tr h="17602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 Sumber Cahaya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SGD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 </a:t>
                      </a:r>
                      <a:r>
                        <a:rPr lang="id-ID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275 </a:t>
                      </a:r>
                      <a:endParaRPr lang="id-ID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21/12/2017</a:t>
                      </a:r>
                    </a:p>
                  </a:txBody>
                  <a:tcPr marL="9525" marR="9525" marT="9525" marB="0" anchor="b"/>
                </a:tc>
              </a:tr>
              <a:tr h="17602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 Utama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Rp 11.789.000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22/11/2017</a:t>
                      </a:r>
                    </a:p>
                  </a:txBody>
                  <a:tcPr marL="9525" marR="9525" marT="9525" marB="0" anchor="b"/>
                </a:tc>
              </a:tr>
              <a:tr h="352038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PT Makmur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Rp   8.725.000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28/11/2017</a:t>
                      </a:r>
                    </a:p>
                  </a:txBody>
                  <a:tcPr marL="9525" marR="9525" marT="9525" marB="0" anchor="b"/>
                </a:tc>
              </a:tr>
              <a:tr h="352038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PT Makmur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Rp   5.200.000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10/12/2017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6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3. Daftar Barang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47517"/>
              </p:ext>
            </p:extLst>
          </p:nvPr>
        </p:nvGraphicFramePr>
        <p:xfrm>
          <a:off x="1763688" y="627534"/>
          <a:ext cx="7056784" cy="38356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2449"/>
                <a:gridCol w="739405"/>
                <a:gridCol w="1236418"/>
                <a:gridCol w="1728192"/>
                <a:gridCol w="1224136"/>
                <a:gridCol w="792088"/>
                <a:gridCol w="864096"/>
              </a:tblGrid>
              <a:tr h="379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No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Kode   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Kategori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Deskripsi</a:t>
                      </a:r>
                      <a:r>
                        <a:rPr lang="en-ID" sz="1200" dirty="0">
                          <a:effectLst/>
                        </a:rPr>
                        <a:t>              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Harga Satuan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Kuantitas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Gudang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I-001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 Merah XL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I-001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Karpet Merah XL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 Biru 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  54.000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 Biru 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  54.000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 Hijau 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  98.000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Karpet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Karpet Hijau 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  98.000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 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175.000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 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175.000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 Gantung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110.000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 Gantung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110.000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I-006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Lampu Hias Deluxe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110.000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effectLst/>
                          <a:latin typeface="+mn-lt"/>
                        </a:rPr>
                        <a:t>Store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id-ID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I-006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Lampu Hias Deluxe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        110.000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effectLst/>
                          <a:latin typeface="+mn-lt"/>
                        </a:rPr>
                        <a:t>Belakang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4. Daftar Aset Tetap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48860"/>
              </p:ext>
            </p:extLst>
          </p:nvPr>
        </p:nvGraphicFramePr>
        <p:xfrm>
          <a:off x="179512" y="699542"/>
          <a:ext cx="5155845" cy="1432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84176"/>
                <a:gridCol w="471805"/>
                <a:gridCol w="1080120"/>
                <a:gridCol w="872934"/>
                <a:gridCol w="1146810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N</a:t>
                      </a:r>
                      <a:r>
                        <a:rPr lang="en-ID" sz="1200" dirty="0" err="1" smtClean="0">
                          <a:effectLst/>
                        </a:rPr>
                        <a:t>ama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QTY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Tanggal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Beli</a:t>
                      </a:r>
                      <a:r>
                        <a:rPr lang="en-ID" sz="1200" dirty="0">
                          <a:effectLst/>
                        </a:rPr>
                        <a:t> &amp; </a:t>
                      </a:r>
                      <a:r>
                        <a:rPr lang="en-ID" sz="1200" dirty="0" err="1">
                          <a:effectLst/>
                        </a:rPr>
                        <a:t>Pakai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umur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ekonomis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jumlah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400" dirty="0" err="1" smtClean="0">
                          <a:effectLst/>
                        </a:rPr>
                        <a:t>Jl.Sunter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Agung</a:t>
                      </a:r>
                      <a:r>
                        <a:rPr lang="en-ID" sz="1400" dirty="0" smtClean="0">
                          <a:effectLst/>
                        </a:rPr>
                        <a:t> Barat 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5-Jan-1</a:t>
                      </a:r>
                      <a:r>
                        <a:rPr lang="id-ID" sz="1400" dirty="0" smtClean="0">
                          <a:effectLst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525.000.000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R</a:t>
                      </a:r>
                      <a:r>
                        <a:rPr lang="id-ID" sz="1400" dirty="0" smtClean="0">
                          <a:effectLst/>
                        </a:rPr>
                        <a:t>uko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10-Mar-1</a:t>
                      </a:r>
                      <a:r>
                        <a:rPr lang="id-ID" sz="1400" dirty="0" smtClean="0">
                          <a:effectLst/>
                        </a:rPr>
                        <a:t>6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672.000.000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AC </a:t>
                      </a:r>
                      <a:r>
                        <a:rPr lang="id-ID" sz="1400" dirty="0" smtClean="0">
                          <a:effectLst/>
                        </a:rPr>
                        <a:t>Samsung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3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5-May-1</a:t>
                      </a:r>
                      <a:r>
                        <a:rPr lang="id-ID" sz="1400" dirty="0" smtClean="0">
                          <a:effectLst/>
                        </a:rPr>
                        <a:t>6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12.480.000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Komputer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5-May-1</a:t>
                      </a:r>
                      <a:r>
                        <a:rPr lang="id-ID" sz="1400" dirty="0" smtClean="0">
                          <a:effectLst/>
                        </a:rPr>
                        <a:t>6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34.200.000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436096" y="267494"/>
            <a:ext cx="361605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>
                <a:solidFill>
                  <a:srgbClr val="FFFF00"/>
                </a:solidFill>
              </a:rPr>
              <a:t>Informasi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mengenai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Aset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Tetap</a:t>
            </a:r>
            <a:r>
              <a:rPr lang="en-ID" sz="1600" b="1" dirty="0" smtClean="0">
                <a:solidFill>
                  <a:srgbClr val="FFFF00"/>
                </a:solidFill>
              </a:rPr>
              <a:t>:</a:t>
            </a:r>
            <a:endParaRPr lang="id-ID" sz="16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400" dirty="0" smtClean="0">
                <a:solidFill>
                  <a:schemeClr val="bg1"/>
                </a:solidFill>
              </a:rPr>
              <a:t> </a:t>
            </a:r>
            <a:endParaRPr lang="id-ID" sz="14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Aset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disusutkan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ID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Lurus</a:t>
            </a:r>
            <a:r>
              <a:rPr lang="id-ID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kecuali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Tanah 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Disusutan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ID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Aset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Aktiva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Pajak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D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Aset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Akun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Dana yang </a:t>
            </a:r>
            <a:r>
              <a:rPr lang="en-ID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30001 </a:t>
            </a:r>
            <a:r>
              <a:rPr lang="en-ID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ID" sz="1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Ekuitas</a:t>
            </a:r>
            <a:r>
              <a:rPr lang="en-ID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Saldo</a:t>
            </a:r>
            <a:r>
              <a:rPr lang="id-ID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en-ID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552586"/>
            <a:ext cx="5285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Detail </a:t>
            </a:r>
            <a:r>
              <a:rPr lang="en-ID" sz="1400" dirty="0" err="1">
                <a:solidFill>
                  <a:schemeClr val="bg1"/>
                </a:solidFill>
              </a:rPr>
              <a:t>alokasi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akun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masing-masing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Tipe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Aset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Tetap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sebagai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berikut</a:t>
            </a:r>
            <a:endParaRPr lang="id-ID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73204"/>
              </p:ext>
            </p:extLst>
          </p:nvPr>
        </p:nvGraphicFramePr>
        <p:xfrm>
          <a:off x="179512" y="3247246"/>
          <a:ext cx="5328592" cy="15567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08112"/>
                <a:gridCol w="4320480"/>
              </a:tblGrid>
              <a:tr h="28803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Tanah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b="0" dirty="0" err="1">
                          <a:effectLst/>
                        </a:rPr>
                        <a:t>Akun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Aset</a:t>
                      </a:r>
                      <a:r>
                        <a:rPr lang="en-ID" sz="1200" b="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120101 Tanah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endParaRPr lang="id-ID" sz="12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Gedung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Aset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120102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r>
                        <a:rPr lang="en-ID" sz="1200" dirty="0">
                          <a:effectLst/>
                        </a:rPr>
                        <a:t/>
                      </a:r>
                      <a:br>
                        <a:rPr lang="en-ID" sz="1200" dirty="0">
                          <a:effectLst/>
                        </a:rPr>
                      </a:b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Akum</a:t>
                      </a:r>
                      <a:r>
                        <a:rPr lang="en-ID" sz="1200" dirty="0">
                          <a:effectLst/>
                        </a:rPr>
                        <a:t>. </a:t>
                      </a:r>
                      <a:r>
                        <a:rPr lang="en-ID" sz="1200" dirty="0" err="1">
                          <a:effectLst/>
                        </a:rPr>
                        <a:t>Penyusutan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120201 </a:t>
                      </a:r>
                      <a:r>
                        <a:rPr lang="en-ID" sz="1200" b="1" dirty="0" err="1">
                          <a:effectLst/>
                        </a:rPr>
                        <a:t>Akum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b="0" dirty="0" err="1" smtClean="0">
                          <a:effectLst/>
                        </a:rPr>
                        <a:t>Akun</a:t>
                      </a:r>
                      <a:r>
                        <a:rPr lang="en-ID" sz="1200" b="0" dirty="0" smtClean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Biaya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610201 </a:t>
                      </a:r>
                      <a:r>
                        <a:rPr lang="en-ID" sz="1200" b="1" dirty="0" err="1">
                          <a:effectLst/>
                        </a:rPr>
                        <a:t>Beban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endParaRPr lang="id-ID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Peralatan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Aset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120103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dirty="0">
                          <a:effectLst/>
                        </a:rPr>
                        <a:t/>
                      </a:r>
                      <a:br>
                        <a:rPr lang="en-ID" sz="1200" dirty="0">
                          <a:effectLst/>
                        </a:rPr>
                      </a:b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Akum</a:t>
                      </a:r>
                      <a:r>
                        <a:rPr lang="en-ID" sz="1200" dirty="0">
                          <a:effectLst/>
                        </a:rPr>
                        <a:t>. </a:t>
                      </a:r>
                      <a:r>
                        <a:rPr lang="en-ID" sz="1200" dirty="0" err="1">
                          <a:effectLst/>
                        </a:rPr>
                        <a:t>Penyusutan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120202 </a:t>
                      </a:r>
                      <a:r>
                        <a:rPr lang="en-ID" sz="1200" b="1" dirty="0" err="1">
                          <a:effectLst/>
                        </a:rPr>
                        <a:t>Akum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 smtClean="0">
                          <a:effectLst/>
                        </a:rPr>
                        <a:t>Akun</a:t>
                      </a:r>
                      <a:r>
                        <a:rPr lang="en-ID" sz="1200" dirty="0" smtClean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Biaya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610202 </a:t>
                      </a:r>
                      <a:r>
                        <a:rPr lang="en-ID" sz="1200" b="1" dirty="0" err="1">
                          <a:effectLst/>
                        </a:rPr>
                        <a:t>Beban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41151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Proses Akhir Persiapan Data Awal Perusahaan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3995726"/>
              </p:ext>
            </p:extLst>
          </p:nvPr>
        </p:nvGraphicFramePr>
        <p:xfrm>
          <a:off x="2123728" y="1232634"/>
          <a:ext cx="6192688" cy="220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2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TRANSAKSI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TRANSAKSI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92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Permintaan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63688" y="915566"/>
            <a:ext cx="7056784" cy="1008112"/>
          </a:xfrm>
        </p:spPr>
        <p:txBody>
          <a:bodyPr/>
          <a:lstStyle/>
          <a:p>
            <a:r>
              <a:rPr lang="id-ID" sz="1600" b="1" dirty="0" smtClean="0"/>
              <a:t>Tanggal </a:t>
            </a:r>
            <a:r>
              <a:rPr lang="id-ID" sz="1600" b="1" dirty="0"/>
              <a:t>2 Januari </a:t>
            </a:r>
            <a:r>
              <a:rPr lang="id-ID" sz="1600" b="1" dirty="0" smtClean="0"/>
              <a:t>2018</a:t>
            </a:r>
          </a:p>
          <a:p>
            <a:endParaRPr lang="id-ID" sz="1600" b="1" dirty="0" smtClean="0"/>
          </a:p>
          <a:p>
            <a:r>
              <a:rPr lang="id-ID" sz="1600" dirty="0" smtClean="0"/>
              <a:t>Bagian </a:t>
            </a:r>
            <a:r>
              <a:rPr lang="id-ID" sz="1600" dirty="0"/>
              <a:t>gudang mengajukan permintaan pembelian barang, sebagai berikut: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42468"/>
              </p:ext>
            </p:extLst>
          </p:nvPr>
        </p:nvGraphicFramePr>
        <p:xfrm>
          <a:off x="1912640" y="2175802"/>
          <a:ext cx="5755704" cy="15480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96160"/>
                <a:gridCol w="1430973"/>
                <a:gridCol w="2028571"/>
              </a:tblGrid>
              <a:tr h="468052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Nama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Barang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Kuantitas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Tanggal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Diminta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Lampu Hias Deluxe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10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ID" sz="1600" dirty="0" smtClean="0">
                          <a:effectLst/>
                          <a:latin typeface="+mn-lt"/>
                        </a:rPr>
                        <a:t>/01/20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18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Lampu Hias Gantung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20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ID" sz="1600" dirty="0" smtClean="0">
                          <a:effectLst/>
                          <a:latin typeface="+mn-lt"/>
                        </a:rPr>
                        <a:t>/01/20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18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Lampu Hias LED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</a:rPr>
                        <a:t>10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spcAft>
                          <a:spcPts val="0"/>
                        </a:spcAft>
                      </a:pPr>
                      <a:r>
                        <a:rPr lang="en-ID" sz="16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ID" sz="1600" dirty="0" smtClean="0">
                          <a:effectLst/>
                          <a:latin typeface="+mn-lt"/>
                        </a:rPr>
                        <a:t>/01/20</a:t>
                      </a:r>
                      <a:r>
                        <a:rPr lang="id-ID" sz="1600" dirty="0" smtClean="0">
                          <a:effectLst/>
                          <a:latin typeface="+mn-lt"/>
                        </a:rPr>
                        <a:t>18</a:t>
                      </a:r>
                      <a:endParaRPr lang="id-ID" sz="16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12347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Purchase Order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720" y="627534"/>
            <a:ext cx="6696744" cy="100811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r>
              <a:rPr lang="id-ID" sz="1600" dirty="0" smtClean="0"/>
              <a:t>Perusahaan </a:t>
            </a:r>
            <a:r>
              <a:rPr lang="id-ID" sz="1600" dirty="0"/>
              <a:t>membuat </a:t>
            </a:r>
            <a:r>
              <a:rPr lang="id-ID" sz="1600" dirty="0">
                <a:solidFill>
                  <a:srgbClr val="FFFF00"/>
                </a:solidFill>
              </a:rPr>
              <a:t>PO</a:t>
            </a:r>
            <a:r>
              <a:rPr lang="id-ID" sz="1600" dirty="0"/>
              <a:t> atas permintaan pembelian dari bagian gudang kepada </a:t>
            </a:r>
            <a:r>
              <a:rPr lang="id-ID" sz="1600" dirty="0" smtClean="0"/>
              <a:t>CV Sejahtera dan PT</a:t>
            </a:r>
            <a:r>
              <a:rPr lang="id-ID" sz="1600" dirty="0"/>
              <a:t>. </a:t>
            </a:r>
            <a:r>
              <a:rPr lang="id-ID" sz="1600" dirty="0" smtClean="0"/>
              <a:t>Jaya dengan </a:t>
            </a:r>
            <a:r>
              <a:rPr lang="id-ID" sz="1600" dirty="0"/>
              <a:t>detail sebagai berikut: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1635646"/>
            <a:ext cx="3259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dirty="0" err="1">
                <a:solidFill>
                  <a:srgbClr val="FFFF00"/>
                </a:solidFill>
              </a:rPr>
              <a:t>Pemesanan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Kepada</a:t>
            </a:r>
            <a:r>
              <a:rPr lang="en-ID" sz="1600" dirty="0">
                <a:solidFill>
                  <a:srgbClr val="FFFF00"/>
                </a:solidFill>
              </a:rPr>
              <a:t> CV </a:t>
            </a:r>
            <a:r>
              <a:rPr lang="en-ID" sz="1600" dirty="0" smtClean="0">
                <a:solidFill>
                  <a:srgbClr val="FFFF00"/>
                </a:solidFill>
              </a:rPr>
              <a:t>Sejahtera</a:t>
            </a:r>
            <a:endParaRPr lang="id-ID" sz="16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97992"/>
              </p:ext>
            </p:extLst>
          </p:nvPr>
        </p:nvGraphicFramePr>
        <p:xfrm>
          <a:off x="2186905" y="2067790"/>
          <a:ext cx="4833367" cy="86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4860"/>
                <a:gridCol w="973773"/>
                <a:gridCol w="1804734"/>
              </a:tblGrid>
              <a:tr h="43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 smtClean="0">
                          <a:effectLst/>
                        </a:rPr>
                        <a:t>Lampu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Hias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Gantung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95.000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95736" y="3147814"/>
            <a:ext cx="2753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dirty="0" err="1">
                <a:solidFill>
                  <a:srgbClr val="FFFF00"/>
                </a:solidFill>
              </a:rPr>
              <a:t>Pemesanan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Kepada</a:t>
            </a:r>
            <a:r>
              <a:rPr lang="en-ID" sz="1600" dirty="0">
                <a:solidFill>
                  <a:srgbClr val="FFFF00"/>
                </a:solidFill>
              </a:rPr>
              <a:t> PT </a:t>
            </a:r>
            <a:r>
              <a:rPr lang="id-ID" sz="1600" dirty="0" smtClean="0">
                <a:solidFill>
                  <a:srgbClr val="FFFF00"/>
                </a:solidFill>
              </a:rPr>
              <a:t>Jaya</a:t>
            </a:r>
            <a:endParaRPr lang="id-ID" sz="16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27838"/>
              </p:ext>
            </p:extLst>
          </p:nvPr>
        </p:nvGraphicFramePr>
        <p:xfrm>
          <a:off x="2267744" y="3579862"/>
          <a:ext cx="4099575" cy="640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2910"/>
                <a:gridCol w="973406"/>
                <a:gridCol w="1433259"/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Deluxe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77.000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LED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88</a:t>
                      </a:r>
                      <a:r>
                        <a:rPr lang="en-ID" sz="1400" dirty="0" smtClean="0">
                          <a:effectLst/>
                        </a:rPr>
                        <a:t>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3728" y="437195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Info: </a:t>
            </a:r>
            <a:r>
              <a:rPr lang="en-ID" dirty="0" err="1">
                <a:solidFill>
                  <a:schemeClr val="bg1"/>
                </a:solidFill>
              </a:rPr>
              <a:t>diharapkan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diterima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4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Januari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smtClean="0">
                <a:solidFill>
                  <a:schemeClr val="bg1"/>
                </a:solidFill>
              </a:rPr>
              <a:t>20</a:t>
            </a:r>
            <a:r>
              <a:rPr lang="id-ID" dirty="0" smtClean="0">
                <a:solidFill>
                  <a:schemeClr val="bg1"/>
                </a:solidFill>
              </a:rPr>
              <a:t>18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5696" y="12347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35696" y="555526"/>
            <a:ext cx="6264696" cy="100811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4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</a:t>
            </a:r>
            <a:r>
              <a:rPr lang="id-ID" sz="1400" b="1" dirty="0" smtClean="0"/>
              <a:t>18</a:t>
            </a:r>
            <a:endParaRPr lang="id-ID" sz="1400" dirty="0"/>
          </a:p>
          <a:p>
            <a:r>
              <a:rPr lang="id-ID" sz="1400" dirty="0" smtClean="0"/>
              <a:t>Perusahaan </a:t>
            </a:r>
            <a:r>
              <a:rPr lang="id-ID" sz="1400" dirty="0"/>
              <a:t>menerima barang yang dipesan </a:t>
            </a:r>
            <a:r>
              <a:rPr lang="id-ID" sz="1400" dirty="0" smtClean="0"/>
              <a:t>dari </a:t>
            </a:r>
            <a:r>
              <a:rPr lang="id-ID" sz="1400" dirty="0" smtClean="0">
                <a:solidFill>
                  <a:srgbClr val="FFFF00"/>
                </a:solidFill>
              </a:rPr>
              <a:t>CV Sejahtera </a:t>
            </a:r>
            <a:r>
              <a:rPr lang="id-ID" sz="1400" dirty="0" smtClean="0"/>
              <a:t>pada tanggal 3 Januari 2018. Barang </a:t>
            </a:r>
            <a:r>
              <a:rPr lang="id-ID" sz="1400" dirty="0"/>
              <a:t>yang dikirimkan adalah sebagai berikut </a:t>
            </a:r>
            <a:r>
              <a:rPr lang="id-ID" sz="1400" dirty="0" smtClean="0"/>
              <a:t>: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24436"/>
              </p:ext>
            </p:extLst>
          </p:nvPr>
        </p:nvGraphicFramePr>
        <p:xfrm>
          <a:off x="1907704" y="1491726"/>
          <a:ext cx="5944237" cy="540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32353"/>
                <a:gridCol w="1010496"/>
                <a:gridCol w="1100710"/>
                <a:gridCol w="1700678"/>
              </a:tblGrid>
              <a:tr h="25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Harga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Nomor Surat Jalan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 smtClean="0">
                          <a:effectLst/>
                        </a:rPr>
                        <a:t>Lampu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Hias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Gantung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95.000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9095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35696" y="2067694"/>
            <a:ext cx="712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Pengiriman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Mobil Box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dimasukkan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gudang</a:t>
            </a:r>
            <a:endParaRPr lang="en-ID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Store</a:t>
            </a:r>
            <a:endParaRPr lang="id-ID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37788"/>
              </p:ext>
            </p:extLst>
          </p:nvPr>
        </p:nvGraphicFramePr>
        <p:xfrm>
          <a:off x="1960275" y="3363838"/>
          <a:ext cx="4915981" cy="678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4674"/>
                <a:gridCol w="973773"/>
                <a:gridCol w="1347534"/>
              </a:tblGrid>
              <a:tr h="25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Deluxe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77.000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LED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88.000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35696" y="4155926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Info:</a:t>
            </a:r>
          </a:p>
          <a:p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•Pengiriman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 dengan menggunakan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Mobil </a:t>
            </a:r>
            <a:r>
              <a:rPr lang="id-ID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Box.  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dimasukkan ke gudang </a:t>
            </a:r>
            <a:r>
              <a:rPr lang="id-ID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Store. 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Nomor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Faktur Pembelian </a:t>
            </a:r>
            <a:r>
              <a:rPr lang="id-ID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INV-Jaya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6122" y="2787774"/>
            <a:ext cx="706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sekaligus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tagihannya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dipesan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kepada</a:t>
            </a:r>
            <a:endParaRPr lang="en-ID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PT.Jaya</a:t>
            </a:r>
            <a:r>
              <a:rPr lang="id-ID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Januari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2018.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berikut</a:t>
            </a:r>
            <a:endParaRPr lang="id-ID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Utang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16888" y="843558"/>
            <a:ext cx="6557292" cy="165618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pPr>
              <a:lnSpc>
                <a:spcPct val="150000"/>
              </a:lnSpc>
            </a:pPr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id-ID" sz="1600" dirty="0"/>
              <a:t>Perusahaan melunasi hutang </a:t>
            </a:r>
            <a:r>
              <a:rPr lang="id-ID" sz="1600" dirty="0" smtClean="0"/>
              <a:t>kepada </a:t>
            </a:r>
            <a:r>
              <a:rPr lang="id-ID" sz="1600" dirty="0" smtClean="0">
                <a:solidFill>
                  <a:srgbClr val="FFFF00"/>
                </a:solidFill>
              </a:rPr>
              <a:t>PT Jaya </a:t>
            </a:r>
            <a:r>
              <a:rPr lang="id-ID" sz="1600" dirty="0" smtClean="0"/>
              <a:t>untuk </a:t>
            </a:r>
            <a:r>
              <a:rPr lang="id-ID" sz="1600" dirty="0"/>
              <a:t>nomor </a:t>
            </a:r>
            <a:r>
              <a:rPr lang="id-ID" sz="1600" dirty="0">
                <a:solidFill>
                  <a:srgbClr val="FFFF00"/>
                </a:solidFill>
              </a:rPr>
              <a:t>faktur </a:t>
            </a:r>
            <a:r>
              <a:rPr lang="id-ID" sz="1600" dirty="0" smtClean="0">
                <a:solidFill>
                  <a:srgbClr val="FFFF00"/>
                </a:solidFill>
              </a:rPr>
              <a:t>: IJ/INV-7728.</a:t>
            </a:r>
            <a:r>
              <a:rPr lang="id-ID" sz="1600" dirty="0" smtClean="0"/>
              <a:t> Pembayaran </a:t>
            </a:r>
            <a:r>
              <a:rPr lang="id-ID" sz="1600" dirty="0"/>
              <a:t>dilakukan dengan </a:t>
            </a:r>
            <a:r>
              <a:rPr lang="id-ID" sz="1600" dirty="0" smtClean="0">
                <a:solidFill>
                  <a:srgbClr val="FFFF00"/>
                </a:solidFill>
              </a:rPr>
              <a:t>cek Bank </a:t>
            </a:r>
            <a:r>
              <a:rPr lang="id-ID" sz="1600" dirty="0">
                <a:solidFill>
                  <a:srgbClr val="FFFF00"/>
                </a:solidFill>
              </a:rPr>
              <a:t>Mandiri </a:t>
            </a:r>
            <a:r>
              <a:rPr lang="id-ID" sz="1600" dirty="0" smtClean="0">
                <a:solidFill>
                  <a:srgbClr val="FFFF00"/>
                </a:solidFill>
              </a:rPr>
              <a:t>IDR nomor GR0095 </a:t>
            </a:r>
            <a:r>
              <a:rPr lang="id-ID" sz="1600" dirty="0" smtClean="0"/>
              <a:t>dan </a:t>
            </a:r>
            <a:r>
              <a:rPr lang="id-ID" sz="1600" dirty="0"/>
              <a:t>jatuh </a:t>
            </a:r>
            <a:r>
              <a:rPr lang="id-ID" sz="1600" dirty="0" smtClean="0"/>
              <a:t>tempo </a:t>
            </a:r>
            <a:r>
              <a:rPr lang="id-ID" sz="1600" dirty="0" smtClean="0">
                <a:solidFill>
                  <a:srgbClr val="FFFF00"/>
                </a:solidFill>
              </a:rPr>
              <a:t>12/01/2018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23728" y="280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Tagihan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720" y="843558"/>
            <a:ext cx="6915328" cy="367240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8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r>
              <a:rPr lang="id-ID" sz="1600" dirty="0"/>
              <a:t>Perusahaan menerima </a:t>
            </a:r>
            <a:r>
              <a:rPr lang="id-ID" sz="1600" dirty="0">
                <a:solidFill>
                  <a:srgbClr val="FFFF00"/>
                </a:solidFill>
              </a:rPr>
              <a:t>tagihan </a:t>
            </a:r>
            <a:r>
              <a:rPr lang="id-ID" sz="1600" dirty="0" smtClean="0">
                <a:solidFill>
                  <a:srgbClr val="FFFF00"/>
                </a:solidFill>
              </a:rPr>
              <a:t>dari CV Sejahtera </a:t>
            </a:r>
            <a:r>
              <a:rPr lang="id-ID" sz="1600" dirty="0" smtClean="0"/>
              <a:t>atas </a:t>
            </a:r>
            <a:r>
              <a:rPr lang="id-ID" sz="1600" dirty="0"/>
              <a:t>penerimaan barang </a:t>
            </a:r>
            <a:r>
              <a:rPr lang="id-ID" sz="1600" dirty="0" smtClean="0"/>
              <a:t>tanggal 4 Januari 2018 . </a:t>
            </a:r>
            <a:r>
              <a:rPr lang="id-ID" sz="1600" dirty="0"/>
              <a:t>Nomor faktur Pembelian </a:t>
            </a:r>
            <a:r>
              <a:rPr lang="id-ID" sz="1600" dirty="0" smtClean="0"/>
              <a:t>: </a:t>
            </a:r>
            <a:r>
              <a:rPr lang="id-ID" sz="1600" dirty="0" smtClean="0">
                <a:solidFill>
                  <a:srgbClr val="FFFF00"/>
                </a:solidFill>
              </a:rPr>
              <a:t>Sejahtera-017</a:t>
            </a:r>
            <a:r>
              <a:rPr lang="id-ID" sz="1600" dirty="0" smtClean="0"/>
              <a:t>.</a:t>
            </a:r>
          </a:p>
          <a:p>
            <a:r>
              <a:rPr lang="id-ID" sz="1600" dirty="0" smtClean="0"/>
              <a:t>Barang </a:t>
            </a:r>
            <a:r>
              <a:rPr lang="id-ID" sz="1600" dirty="0"/>
              <a:t>yang dibeli dikirim menggunakan vendor Jasa angkut </a:t>
            </a:r>
            <a:r>
              <a:rPr lang="id-ID" sz="1600" dirty="0" smtClean="0"/>
              <a:t>yaitu </a:t>
            </a:r>
            <a:r>
              <a:rPr lang="id-ID" sz="1600" dirty="0" smtClean="0">
                <a:solidFill>
                  <a:srgbClr val="FFFF00"/>
                </a:solidFill>
              </a:rPr>
              <a:t>Armada Express</a:t>
            </a:r>
            <a:r>
              <a:rPr lang="id-ID" sz="1600" dirty="0" smtClean="0"/>
              <a:t> (buat vendor </a:t>
            </a:r>
            <a:r>
              <a:rPr lang="id-ID" sz="1600" dirty="0"/>
              <a:t>baru dengan mata </a:t>
            </a:r>
            <a:r>
              <a:rPr lang="id-ID" sz="1600" dirty="0" smtClean="0"/>
              <a:t>uang IDR ). </a:t>
            </a:r>
            <a:r>
              <a:rPr lang="id-ID" sz="1600" dirty="0"/>
              <a:t>Namun hingga barang diterima tagihan atas biayaangkut tersebut belum diketahui oleh perusahaan. </a:t>
            </a:r>
            <a:endParaRPr lang="id-ID" sz="1600" dirty="0" smtClean="0"/>
          </a:p>
          <a:p>
            <a:r>
              <a:rPr lang="id-ID" sz="1600" dirty="0" smtClean="0"/>
              <a:t>Untuk </a:t>
            </a:r>
            <a:r>
              <a:rPr lang="id-ID" sz="1600" dirty="0"/>
              <a:t>itu perusahaan membuat </a:t>
            </a:r>
            <a:r>
              <a:rPr lang="id-ID" sz="1600" dirty="0" smtClean="0">
                <a:solidFill>
                  <a:srgbClr val="FFFF00"/>
                </a:solidFill>
              </a:rPr>
              <a:t>asumsi</a:t>
            </a:r>
            <a:r>
              <a:rPr lang="id-ID" sz="1600" dirty="0" smtClean="0"/>
              <a:t> atas </a:t>
            </a:r>
            <a:r>
              <a:rPr lang="id-ID" sz="1600" dirty="0"/>
              <a:t>biaya angkut tersebut yaitu </a:t>
            </a:r>
            <a:r>
              <a:rPr lang="id-ID" sz="1600" dirty="0" smtClean="0"/>
              <a:t>sebesar </a:t>
            </a:r>
            <a:r>
              <a:rPr lang="id-ID" sz="1600" dirty="0" smtClean="0">
                <a:solidFill>
                  <a:srgbClr val="FFFF00"/>
                </a:solidFill>
              </a:rPr>
              <a:t>Rp 500.000</a:t>
            </a:r>
            <a:r>
              <a:rPr lang="id-ID" sz="1600" dirty="0" smtClean="0"/>
              <a:t>. Biaya </a:t>
            </a:r>
            <a:r>
              <a:rPr lang="id-ID" sz="1600" dirty="0"/>
              <a:t>ongkos angkut ini akan menambah harga pokok pembelian dan dibayarkan </a:t>
            </a:r>
            <a:r>
              <a:rPr lang="id-ID" sz="1600" dirty="0" smtClean="0"/>
              <a:t>ke </a:t>
            </a:r>
            <a:r>
              <a:rPr lang="id-ID" sz="1600" dirty="0" smtClean="0">
                <a:solidFill>
                  <a:srgbClr val="FFFF00"/>
                </a:solidFill>
              </a:rPr>
              <a:t>Armada Express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1245" y="2667565"/>
            <a:ext cx="4860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</a:t>
            </a:r>
          </a:p>
          <a:p>
            <a:r>
              <a:rPr lang="id-ID" altLang="ko-KR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ONLINE</a:t>
            </a:r>
            <a:endParaRPr lang="en-US" altLang="ko-KR" sz="36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88564"/>
            <a:ext cx="7776864" cy="249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CARA </a:t>
            </a:r>
          </a:p>
          <a:p>
            <a:pPr>
              <a:lnSpc>
                <a:spcPct val="110000"/>
              </a:lnSpc>
            </a:pPr>
            <a:r>
              <a:rPr lang="id-ID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PENGGUNAAN</a:t>
            </a:r>
          </a:p>
          <a:p>
            <a:pPr>
              <a:lnSpc>
                <a:spcPct val="110000"/>
              </a:lnSpc>
            </a:pPr>
            <a:r>
              <a:rPr lang="id-ID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APLIKASI </a:t>
            </a:r>
          </a:p>
          <a:p>
            <a:pPr>
              <a:lnSpc>
                <a:spcPct val="110000"/>
              </a:lnSpc>
            </a:pPr>
            <a:r>
              <a:rPr lang="id-ID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AKUNTANSI</a:t>
            </a:r>
          </a:p>
        </p:txBody>
      </p:sp>
      <p:pic>
        <p:nvPicPr>
          <p:cNvPr id="1026" name="Picture 2" descr="D:\File Agus\VIDEO\Accurate\PBLTFQ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78" y="1504742"/>
            <a:ext cx="6246862" cy="35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16968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Penyesuaian Biaya Kirim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18601" y="915566"/>
            <a:ext cx="6657855" cy="201622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9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r>
              <a:rPr lang="id-ID" sz="1600" dirty="0"/>
              <a:t>Perusahaan menerima </a:t>
            </a:r>
            <a:r>
              <a:rPr lang="id-ID" sz="1600" dirty="0">
                <a:solidFill>
                  <a:srgbClr val="FFFF00"/>
                </a:solidFill>
              </a:rPr>
              <a:t>tagihan </a:t>
            </a:r>
            <a:r>
              <a:rPr lang="id-ID" sz="1600" dirty="0" smtClean="0">
                <a:solidFill>
                  <a:srgbClr val="FFFF00"/>
                </a:solidFill>
              </a:rPr>
              <a:t>dari Armada Express </a:t>
            </a:r>
            <a:r>
              <a:rPr lang="id-ID" sz="1600" dirty="0" smtClean="0"/>
              <a:t>atas </a:t>
            </a:r>
            <a:r>
              <a:rPr lang="id-ID" sz="1600" dirty="0"/>
              <a:t>jasa pengiriman barang </a:t>
            </a:r>
            <a:r>
              <a:rPr lang="id-ID" sz="1600" dirty="0" smtClean="0"/>
              <a:t>yang dipesan kepada CV Sejahtera tanggal </a:t>
            </a:r>
            <a:r>
              <a:rPr lang="id-ID" sz="1600" dirty="0"/>
              <a:t>8 Januari 2018. Nomor Faktur Pembelian </a:t>
            </a:r>
            <a:r>
              <a:rPr lang="id-ID" sz="1600" dirty="0" smtClean="0"/>
              <a:t>dari Armada </a:t>
            </a:r>
            <a:r>
              <a:rPr lang="id-ID" sz="1600" dirty="0"/>
              <a:t>Express </a:t>
            </a:r>
            <a:r>
              <a:rPr lang="id-ID" sz="1600" dirty="0" smtClean="0"/>
              <a:t>adalah </a:t>
            </a:r>
            <a:r>
              <a:rPr lang="id-ID" sz="1600" dirty="0" smtClean="0">
                <a:solidFill>
                  <a:srgbClr val="FFFF00"/>
                </a:solidFill>
              </a:rPr>
              <a:t>AE1007 </a:t>
            </a:r>
            <a:r>
              <a:rPr lang="id-ID" sz="1600" dirty="0" smtClean="0"/>
              <a:t>dan </a:t>
            </a:r>
            <a:r>
              <a:rPr lang="id-ID" sz="1600" dirty="0"/>
              <a:t>nilai yang ditagihkan </a:t>
            </a:r>
            <a:r>
              <a:rPr lang="id-ID" sz="1600" dirty="0" smtClean="0"/>
              <a:t>sebesar </a:t>
            </a:r>
            <a:r>
              <a:rPr lang="id-ID" sz="1600" dirty="0" smtClean="0">
                <a:solidFill>
                  <a:srgbClr val="FFFF00"/>
                </a:solidFill>
              </a:rPr>
              <a:t>Rp 475,000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6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Uang Muka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67744" y="915566"/>
            <a:ext cx="6699304" cy="244827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10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</a:t>
            </a:r>
            <a:r>
              <a:rPr lang="id-ID" sz="1400" b="1" dirty="0" smtClean="0"/>
              <a:t>18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melakukan </a:t>
            </a:r>
            <a:r>
              <a:rPr lang="id-ID" sz="1800" dirty="0">
                <a:solidFill>
                  <a:srgbClr val="FFFF00"/>
                </a:solidFill>
              </a:rPr>
              <a:t>deposit</a:t>
            </a:r>
            <a:r>
              <a:rPr lang="id-ID" sz="1800" dirty="0"/>
              <a:t> </a:t>
            </a:r>
            <a:r>
              <a:rPr lang="id-ID" sz="1800" dirty="0" smtClean="0"/>
              <a:t>kepada </a:t>
            </a:r>
            <a:r>
              <a:rPr lang="id-ID" sz="1800" dirty="0" smtClean="0">
                <a:solidFill>
                  <a:srgbClr val="FFFF00"/>
                </a:solidFill>
              </a:rPr>
              <a:t>PT</a:t>
            </a:r>
            <a:r>
              <a:rPr lang="id-ID" sz="1800" dirty="0">
                <a:solidFill>
                  <a:srgbClr val="FFFF00"/>
                </a:solidFill>
              </a:rPr>
              <a:t>. </a:t>
            </a:r>
            <a:r>
              <a:rPr lang="id-ID" sz="1800" dirty="0" smtClean="0">
                <a:solidFill>
                  <a:srgbClr val="FFFF00"/>
                </a:solidFill>
              </a:rPr>
              <a:t>Indah </a:t>
            </a:r>
            <a:r>
              <a:rPr lang="id-ID" sz="1800" dirty="0" smtClean="0"/>
              <a:t>Sebesar</a:t>
            </a:r>
            <a:endParaRPr lang="id-ID" sz="1800" dirty="0"/>
          </a:p>
          <a:p>
            <a:r>
              <a:rPr lang="id-ID" sz="1800" dirty="0">
                <a:solidFill>
                  <a:srgbClr val="FFFF00"/>
                </a:solidFill>
              </a:rPr>
              <a:t>Rp 7.500.000</a:t>
            </a:r>
            <a:r>
              <a:rPr lang="id-ID" sz="1800" dirty="0" smtClean="0"/>
              <a:t>,- (termasuk pajak</a:t>
            </a:r>
            <a:r>
              <a:rPr lang="id-ID" sz="1800" dirty="0"/>
              <a:t>) dengan nomor </a:t>
            </a:r>
            <a:r>
              <a:rPr lang="id-ID" sz="1800" dirty="0" smtClean="0"/>
              <a:t>faktur </a:t>
            </a:r>
            <a:r>
              <a:rPr lang="id-ID" sz="1800" dirty="0" smtClean="0">
                <a:solidFill>
                  <a:srgbClr val="FFFF00"/>
                </a:solidFill>
              </a:rPr>
              <a:t>DP/1818</a:t>
            </a:r>
          </a:p>
          <a:p>
            <a:r>
              <a:rPr lang="id-ID" sz="1800" dirty="0" smtClean="0"/>
              <a:t>Pembayaran </a:t>
            </a:r>
            <a:r>
              <a:rPr lang="id-ID" sz="1800" dirty="0"/>
              <a:t>dilakukan dengan </a:t>
            </a:r>
            <a:r>
              <a:rPr lang="id-ID" sz="1800" dirty="0" smtClean="0"/>
              <a:t>transfer menggunakan </a:t>
            </a:r>
            <a:r>
              <a:rPr lang="id-ID" sz="1800" dirty="0" smtClean="0">
                <a:solidFill>
                  <a:srgbClr val="FFFF00"/>
                </a:solidFill>
              </a:rPr>
              <a:t>Bank </a:t>
            </a:r>
            <a:r>
              <a:rPr lang="id-ID" sz="1800" dirty="0">
                <a:solidFill>
                  <a:srgbClr val="FFFF00"/>
                </a:solidFill>
              </a:rPr>
              <a:t>Mandiri </a:t>
            </a:r>
            <a:r>
              <a:rPr lang="id-ID" sz="1800" dirty="0" smtClean="0">
                <a:solidFill>
                  <a:srgbClr val="FFFF00"/>
                </a:solidFill>
              </a:rPr>
              <a:t>IDR.</a:t>
            </a:r>
            <a:r>
              <a:rPr lang="id-ID" sz="1800" dirty="0" smtClean="0"/>
              <a:t> Deposit </a:t>
            </a:r>
            <a:r>
              <a:rPr lang="id-ID" sz="1800" dirty="0"/>
              <a:t>ini nantinya akan digunakan oleh Perusahaan untuk mengurangi nilai </a:t>
            </a:r>
            <a:r>
              <a:rPr lang="id-ID" sz="1800" dirty="0" smtClean="0"/>
              <a:t>faktur pembelian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7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1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8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33950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Pesanan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13528" y="987574"/>
            <a:ext cx="7344816" cy="115212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r>
              <a:rPr lang="sv-SE" sz="1600" dirty="0"/>
              <a:t>Perusahaan melakukan pesanan pembelian </a:t>
            </a:r>
            <a:r>
              <a:rPr lang="sv-SE" sz="1600" dirty="0" smtClean="0"/>
              <a:t>kepada</a:t>
            </a:r>
            <a:r>
              <a:rPr lang="id-ID" sz="1600" dirty="0" smtClean="0"/>
              <a:t> </a:t>
            </a:r>
            <a:r>
              <a:rPr lang="sv-SE" sz="1600" dirty="0" smtClean="0"/>
              <a:t>PT</a:t>
            </a:r>
            <a:r>
              <a:rPr lang="sv-SE" sz="1600" dirty="0"/>
              <a:t>. </a:t>
            </a:r>
            <a:r>
              <a:rPr lang="sv-SE" sz="1600" dirty="0" smtClean="0"/>
              <a:t>Indah</a:t>
            </a:r>
            <a:r>
              <a:rPr lang="id-ID" sz="1600" dirty="0" smtClean="0"/>
              <a:t> </a:t>
            </a:r>
            <a:r>
              <a:rPr lang="sv-SE" sz="1600" dirty="0" smtClean="0"/>
              <a:t>dengan </a:t>
            </a:r>
            <a:r>
              <a:rPr lang="sv-SE" sz="1600" dirty="0"/>
              <a:t>detail sebagai berikut ini </a:t>
            </a:r>
            <a:r>
              <a:rPr lang="sv-SE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8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143"/>
              </p:ext>
            </p:extLst>
          </p:nvPr>
        </p:nvGraphicFramePr>
        <p:xfrm>
          <a:off x="1928856" y="2283718"/>
          <a:ext cx="4634612" cy="648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13305"/>
                <a:gridCol w="973773"/>
                <a:gridCol w="1347534"/>
              </a:tblGrid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Karpet Biru 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250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29027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Barang dan Tagihan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720" y="771550"/>
            <a:ext cx="6301296" cy="3528392"/>
          </a:xfrm>
        </p:spPr>
        <p:txBody>
          <a:bodyPr/>
          <a:lstStyle/>
          <a:p>
            <a:pPr lvl="0"/>
            <a:endParaRPr lang="id-ID" sz="1800" b="1" dirty="0" smtClean="0"/>
          </a:p>
          <a:p>
            <a:pPr lvl="0"/>
            <a:r>
              <a:rPr lang="id-ID" sz="1800" b="1" dirty="0" smtClean="0"/>
              <a:t>T</a:t>
            </a:r>
            <a:r>
              <a:rPr lang="en-ID" sz="1800" b="1" dirty="0" err="1" smtClean="0"/>
              <a:t>anggal</a:t>
            </a:r>
            <a:r>
              <a:rPr lang="en-ID" sz="1800" b="1" dirty="0" smtClean="0"/>
              <a:t> </a:t>
            </a:r>
            <a:r>
              <a:rPr lang="id-ID" sz="1800" b="1" dirty="0" smtClean="0"/>
              <a:t>12</a:t>
            </a:r>
            <a:r>
              <a:rPr lang="en-ID" sz="1800" b="1" dirty="0" smtClean="0"/>
              <a:t> </a:t>
            </a:r>
            <a:r>
              <a:rPr lang="en-ID" sz="1800" b="1" dirty="0" err="1"/>
              <a:t>Januari</a:t>
            </a:r>
            <a:r>
              <a:rPr lang="en-ID" sz="1800" b="1" dirty="0"/>
              <a:t> </a:t>
            </a:r>
            <a:r>
              <a:rPr lang="en-ID" sz="1800" b="1" dirty="0" smtClean="0"/>
              <a:t>20</a:t>
            </a:r>
            <a:r>
              <a:rPr lang="id-ID" sz="1800" b="1" dirty="0" smtClean="0"/>
              <a:t>18</a:t>
            </a:r>
            <a:endParaRPr lang="id-ID" sz="1800" dirty="0"/>
          </a:p>
          <a:p>
            <a:endParaRPr lang="id-ID" sz="1800" dirty="0" smtClean="0"/>
          </a:p>
          <a:p>
            <a:pPr>
              <a:lnSpc>
                <a:spcPct val="150000"/>
              </a:lnSpc>
            </a:pPr>
            <a:r>
              <a:rPr lang="id-ID" sz="1800" dirty="0" smtClean="0"/>
              <a:t>Perusahaan </a:t>
            </a:r>
            <a:r>
              <a:rPr lang="id-ID" sz="1800" dirty="0"/>
              <a:t>menerima barang sekaligus tagihan atas pesanan pembeliannya pada </a:t>
            </a:r>
            <a:r>
              <a:rPr lang="id-ID" sz="1800" dirty="0" smtClean="0"/>
              <a:t>tanggal 11Januari 2018. Barang </a:t>
            </a:r>
            <a:r>
              <a:rPr lang="id-ID" sz="1800" dirty="0"/>
              <a:t>diterima dan dimasukkan ke </a:t>
            </a:r>
            <a:r>
              <a:rPr lang="id-ID" sz="1800" dirty="0" smtClean="0">
                <a:solidFill>
                  <a:srgbClr val="FFFF00"/>
                </a:solidFill>
              </a:rPr>
              <a:t>gudang Belakang</a:t>
            </a:r>
            <a:r>
              <a:rPr lang="id-ID" sz="1800" dirty="0" smtClean="0"/>
              <a:t>. </a:t>
            </a:r>
            <a:r>
              <a:rPr lang="id-ID" sz="1800" dirty="0"/>
              <a:t>Nomor Faktur </a:t>
            </a:r>
            <a:r>
              <a:rPr lang="id-ID" sz="1800" dirty="0" smtClean="0"/>
              <a:t>Pembelian yang </a:t>
            </a:r>
            <a:r>
              <a:rPr lang="id-ID" sz="1800" dirty="0"/>
              <a:t>diterima </a:t>
            </a:r>
            <a:r>
              <a:rPr lang="id-ID" sz="1800" dirty="0" smtClean="0"/>
              <a:t>adalah </a:t>
            </a:r>
            <a:r>
              <a:rPr lang="id-ID" sz="1800" dirty="0" smtClean="0">
                <a:solidFill>
                  <a:srgbClr val="FFFF00"/>
                </a:solidFill>
              </a:rPr>
              <a:t>Faktur-Jan/906</a:t>
            </a:r>
            <a:r>
              <a:rPr lang="id-ID" sz="1800" dirty="0" smtClean="0"/>
              <a:t>. Atas </a:t>
            </a:r>
            <a:r>
              <a:rPr lang="id-ID" sz="1800" dirty="0"/>
              <a:t>tagihan ini perusahaan menggunakan deposit </a:t>
            </a:r>
            <a:r>
              <a:rPr lang="id-ID" sz="1800" dirty="0" smtClean="0"/>
              <a:t>yang sudah </a:t>
            </a:r>
            <a:r>
              <a:rPr lang="id-ID" sz="1800" dirty="0"/>
              <a:t>diberikan sebelumnya untuk mengurangi nilai </a:t>
            </a:r>
            <a:r>
              <a:rPr lang="id-ID" sz="1800" dirty="0" smtClean="0"/>
              <a:t>fakturnya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9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3065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Retur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3728" y="843558"/>
            <a:ext cx="6336704" cy="2088232"/>
          </a:xfrm>
        </p:spPr>
        <p:txBody>
          <a:bodyPr/>
          <a:lstStyle/>
          <a:p>
            <a:pPr lvl="0"/>
            <a:endParaRPr lang="id-ID" sz="1600" b="1" dirty="0" smtClean="0"/>
          </a:p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12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 smtClean="0"/>
          </a:p>
          <a:p>
            <a:pPr lvl="0"/>
            <a:r>
              <a:rPr lang="id-ID" sz="1600" dirty="0"/>
              <a:t>Perusahaan </a:t>
            </a:r>
            <a:r>
              <a:rPr lang="id-ID" sz="1600" dirty="0" smtClean="0">
                <a:solidFill>
                  <a:srgbClr val="FFFF00"/>
                </a:solidFill>
              </a:rPr>
              <a:t>meretur 1 set Karpet </a:t>
            </a:r>
            <a:r>
              <a:rPr lang="id-ID" sz="1600" dirty="0">
                <a:solidFill>
                  <a:srgbClr val="FFFF00"/>
                </a:solidFill>
              </a:rPr>
              <a:t>Biru </a:t>
            </a:r>
            <a:r>
              <a:rPr lang="id-ID" sz="1600" dirty="0" smtClean="0">
                <a:solidFill>
                  <a:srgbClr val="FFFF00"/>
                </a:solidFill>
              </a:rPr>
              <a:t>S </a:t>
            </a:r>
            <a:r>
              <a:rPr lang="id-ID" sz="1600" dirty="0" smtClean="0"/>
              <a:t>yang </a:t>
            </a:r>
            <a:r>
              <a:rPr lang="id-ID" sz="1600" dirty="0"/>
              <a:t>dibeli </a:t>
            </a:r>
            <a:r>
              <a:rPr lang="id-ID" sz="1600" dirty="0" smtClean="0"/>
              <a:t>kepada </a:t>
            </a:r>
            <a:r>
              <a:rPr lang="id-ID" sz="1600" dirty="0" smtClean="0">
                <a:solidFill>
                  <a:srgbClr val="FFFF00"/>
                </a:solidFill>
              </a:rPr>
              <a:t>PT</a:t>
            </a:r>
            <a:r>
              <a:rPr lang="id-ID" sz="1600" dirty="0">
                <a:solidFill>
                  <a:srgbClr val="FFFF00"/>
                </a:solidFill>
              </a:rPr>
              <a:t>. </a:t>
            </a:r>
            <a:r>
              <a:rPr lang="id-ID" sz="1600" dirty="0" smtClean="0">
                <a:solidFill>
                  <a:srgbClr val="FFFF00"/>
                </a:solidFill>
              </a:rPr>
              <a:t>Indah</a:t>
            </a:r>
            <a:r>
              <a:rPr lang="id-ID" sz="1600" dirty="0" smtClean="0"/>
              <a:t> dengan faktur nomor </a:t>
            </a:r>
            <a:r>
              <a:rPr lang="id-ID" sz="1600" dirty="0" smtClean="0">
                <a:solidFill>
                  <a:srgbClr val="FFFF00"/>
                </a:solidFill>
              </a:rPr>
              <a:t>Faktur-Jan/906</a:t>
            </a:r>
            <a:r>
              <a:rPr lang="id-ID" sz="1600" dirty="0" smtClean="0"/>
              <a:t>. Karpet </a:t>
            </a:r>
            <a:r>
              <a:rPr lang="id-ID" sz="1600" dirty="0"/>
              <a:t>Biru S tersebut diretur dikarenakan cacat dan tidak </a:t>
            </a:r>
            <a:r>
              <a:rPr lang="id-ID" sz="1600" dirty="0" smtClean="0"/>
              <a:t>bisa dijual </a:t>
            </a:r>
            <a:r>
              <a:rPr lang="id-ID" sz="1600" dirty="0"/>
              <a:t>kembali.</a:t>
            </a:r>
          </a:p>
          <a:p>
            <a:pPr lvl="0"/>
            <a:endParaRPr lang="id-ID" sz="1600" dirty="0" smtClean="0"/>
          </a:p>
          <a:p>
            <a:pPr lvl="0"/>
            <a:r>
              <a:rPr lang="id-ID" sz="1600" dirty="0" smtClean="0"/>
              <a:t>Info : </a:t>
            </a:r>
          </a:p>
          <a:p>
            <a:pPr lvl="0"/>
            <a:r>
              <a:rPr lang="id-ID" sz="1600" dirty="0" smtClean="0"/>
              <a:t>Barang </a:t>
            </a:r>
            <a:r>
              <a:rPr lang="id-ID" sz="1600" dirty="0"/>
              <a:t>dikeluarkan dari </a:t>
            </a:r>
            <a:r>
              <a:rPr lang="id-ID" sz="1600" dirty="0" smtClean="0">
                <a:solidFill>
                  <a:srgbClr val="FFFF00"/>
                </a:solidFill>
              </a:rPr>
              <a:t>gudang Belakang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10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2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65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9672" y="26749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Penginputan Nomor Faktur Pajak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63688" y="987574"/>
            <a:ext cx="7203360" cy="18722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1800" b="1" dirty="0" smtClean="0"/>
              <a:t>Tanggal 13 </a:t>
            </a:r>
            <a:r>
              <a:rPr lang="id-ID" sz="1800" b="1" dirty="0"/>
              <a:t>Januari </a:t>
            </a:r>
            <a:r>
              <a:rPr lang="id-ID" sz="1800" b="1" dirty="0" smtClean="0"/>
              <a:t>2018</a:t>
            </a:r>
          </a:p>
          <a:p>
            <a:pPr>
              <a:spcBef>
                <a:spcPts val="0"/>
              </a:spcBef>
            </a:pPr>
            <a:endParaRPr lang="id-ID" sz="1800" b="1" dirty="0" smtClean="0"/>
          </a:p>
          <a:p>
            <a:pPr marL="15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>
                <a:ea typeface="Times New Roman"/>
              </a:rPr>
              <a:t>Perusahaan </a:t>
            </a:r>
            <a:r>
              <a:rPr lang="en-ID" sz="1800" dirty="0" err="1">
                <a:ea typeface="Times New Roman"/>
              </a:rPr>
              <a:t>melakukan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penginputan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nomor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faktur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Pajak</a:t>
            </a:r>
            <a:r>
              <a:rPr lang="en-ID" sz="1800" dirty="0">
                <a:ea typeface="Times New Roman"/>
              </a:rPr>
              <a:t> yang </a:t>
            </a:r>
            <a:r>
              <a:rPr lang="en-ID" sz="1800" dirty="0" err="1">
                <a:ea typeface="Times New Roman"/>
              </a:rPr>
              <a:t>dapat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digunakan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oleh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perusahaan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yaitu</a:t>
            </a:r>
            <a:endParaRPr lang="id-ID" sz="1800" dirty="0"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>
                <a:solidFill>
                  <a:srgbClr val="FFFF00"/>
                </a:solidFill>
                <a:ea typeface="Times New Roman"/>
              </a:rPr>
              <a:t>801-18.121</a:t>
            </a:r>
            <a:r>
              <a:rPr lang="id-ID" sz="1800" dirty="0">
                <a:solidFill>
                  <a:srgbClr val="FFFF00"/>
                </a:solidFill>
                <a:ea typeface="Times New Roman"/>
              </a:rPr>
              <a:t>4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1</a:t>
            </a:r>
            <a:r>
              <a:rPr lang="en-ID" sz="1800" b="1" dirty="0">
                <a:solidFill>
                  <a:srgbClr val="FFFF00"/>
                </a:solidFill>
                <a:ea typeface="Times New Roman"/>
              </a:rPr>
              <a:t>400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800" dirty="0" err="1">
                <a:solidFill>
                  <a:srgbClr val="FFFF00"/>
                </a:solidFill>
                <a:ea typeface="Times New Roman"/>
              </a:rPr>
              <a:t>s.d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 801-18.121</a:t>
            </a:r>
            <a:r>
              <a:rPr lang="id-ID" sz="1800" dirty="0">
                <a:solidFill>
                  <a:srgbClr val="FFFF00"/>
                </a:solidFill>
                <a:ea typeface="Times New Roman"/>
              </a:rPr>
              <a:t>4</a:t>
            </a:r>
            <a:r>
              <a:rPr lang="en-ID" sz="1800" dirty="0" smtClean="0">
                <a:solidFill>
                  <a:srgbClr val="FFFF00"/>
                </a:solidFill>
                <a:ea typeface="Times New Roman"/>
              </a:rPr>
              <a:t>1</a:t>
            </a:r>
            <a:r>
              <a:rPr lang="en-ID" sz="1800" b="1" dirty="0" smtClean="0">
                <a:solidFill>
                  <a:srgbClr val="FFFF00"/>
                </a:solidFill>
                <a:ea typeface="Times New Roman"/>
              </a:rPr>
              <a:t>500</a:t>
            </a:r>
            <a:endParaRPr lang="id-ID" sz="18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7744" y="26749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Penawaran Penjualan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67744" y="915566"/>
            <a:ext cx="6843320" cy="100811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r>
              <a:rPr lang="id-ID" sz="1600" dirty="0"/>
              <a:t>Perusahaan mengirimkan </a:t>
            </a:r>
            <a:r>
              <a:rPr lang="id-ID" sz="1600" dirty="0">
                <a:solidFill>
                  <a:srgbClr val="FFFF00"/>
                </a:solidFill>
              </a:rPr>
              <a:t>penawaran penjualan </a:t>
            </a:r>
            <a:r>
              <a:rPr lang="id-ID" sz="1600" dirty="0"/>
              <a:t>kepada </a:t>
            </a:r>
            <a:endParaRPr lang="id-ID" sz="1600" dirty="0" smtClean="0"/>
          </a:p>
          <a:p>
            <a:r>
              <a:rPr lang="id-ID" sz="1600" dirty="0" smtClean="0"/>
              <a:t>CV </a:t>
            </a:r>
            <a:r>
              <a:rPr lang="id-ID" sz="1600" dirty="0"/>
              <a:t>Sumber </a:t>
            </a:r>
            <a:r>
              <a:rPr lang="id-ID" sz="1600" dirty="0" smtClean="0"/>
              <a:t>Cahaya dengan </a:t>
            </a:r>
            <a:r>
              <a:rPr lang="id-ID" sz="1600" dirty="0"/>
              <a:t>rincian harga</a:t>
            </a:r>
            <a:r>
              <a:rPr lang="id-ID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12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56355"/>
              </p:ext>
            </p:extLst>
          </p:nvPr>
        </p:nvGraphicFramePr>
        <p:xfrm>
          <a:off x="2339752" y="2139702"/>
          <a:ext cx="4671950" cy="1440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5948"/>
                <a:gridCol w="1188403"/>
                <a:gridCol w="1617599"/>
              </a:tblGrid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Kuantitas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Harga</a:t>
                      </a:r>
                      <a:r>
                        <a:rPr lang="en-ID" sz="1600" dirty="0">
                          <a:effectLst/>
                        </a:rPr>
                        <a:t>/</a:t>
                      </a:r>
                      <a:r>
                        <a:rPr lang="en-ID" sz="1600" dirty="0" err="1">
                          <a:effectLst/>
                        </a:rPr>
                        <a:t>Satuan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Karpet Biru 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Karpet Merah XL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275.000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Karpet Hijau L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210.000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7744" y="26749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Pesanan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2939" y="1510794"/>
            <a:ext cx="6408712" cy="264513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15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>
                <a:ea typeface="Times New Roman"/>
              </a:rPr>
              <a:t>Perusahaan </a:t>
            </a:r>
            <a:r>
              <a:rPr lang="en-ID" sz="1600" dirty="0" err="1">
                <a:ea typeface="Times New Roman"/>
              </a:rPr>
              <a:t>menerima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penjualan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dari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CV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Sumber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Cahaya</a:t>
            </a:r>
            <a:endParaRPr lang="en-ID" sz="1600" dirty="0">
              <a:solidFill>
                <a:srgbClr val="FFFF00"/>
              </a:solidFill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 err="1">
                <a:ea typeface="Times New Roman"/>
              </a:rPr>
              <a:t>dengan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nomor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PO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:</a:t>
            </a:r>
            <a:r>
              <a:rPr lang="id-ID" sz="1600" dirty="0" smtClean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0074</a:t>
            </a:r>
            <a:r>
              <a:rPr lang="id-ID" sz="1600" dirty="0" smtClean="0">
                <a:ea typeface="Times New Roman"/>
              </a:rPr>
              <a:t>. A</a:t>
            </a:r>
            <a:r>
              <a:rPr lang="en-ID" sz="1600" dirty="0" err="1" smtClean="0">
                <a:ea typeface="Times New Roman"/>
              </a:rPr>
              <a:t>tas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penawaran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penjualan</a:t>
            </a:r>
            <a:r>
              <a:rPr lang="en-ID" sz="1600" dirty="0">
                <a:ea typeface="Times New Roman"/>
              </a:rPr>
              <a:t> yang </a:t>
            </a:r>
            <a:r>
              <a:rPr lang="en-ID" sz="1600" dirty="0" err="1">
                <a:ea typeface="Times New Roman"/>
              </a:rPr>
              <a:t>diberikan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pada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tanggal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13 </a:t>
            </a:r>
            <a:r>
              <a:rPr lang="en-ID" sz="1600" dirty="0" err="1">
                <a:ea typeface="Times New Roman"/>
              </a:rPr>
              <a:t>Januari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2018.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Estimasi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pengiriman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tanggal</a:t>
            </a:r>
            <a:r>
              <a:rPr lang="en-ID" sz="1600" dirty="0">
                <a:ea typeface="Times New Roman"/>
              </a:rPr>
              <a:t> </a:t>
            </a:r>
            <a:endParaRPr lang="id-ID" sz="1600" dirty="0" smtClean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 smtClean="0">
                <a:ea typeface="Times New Roman"/>
              </a:rPr>
              <a:t>16 </a:t>
            </a:r>
            <a:r>
              <a:rPr lang="en-ID" sz="1600" dirty="0" err="1">
                <a:ea typeface="Times New Roman"/>
              </a:rPr>
              <a:t>Januari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2018.</a:t>
            </a:r>
            <a:endParaRPr lang="id-ID" sz="1600" dirty="0" smtClean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 err="1" smtClean="0">
                <a:ea typeface="Times New Roman"/>
              </a:rPr>
              <a:t>Atas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ini</a:t>
            </a:r>
            <a:r>
              <a:rPr lang="en-ID" sz="1600" dirty="0" smtClean="0">
                <a:ea typeface="Times New Roman"/>
              </a:rPr>
              <a:t>,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CV </a:t>
            </a:r>
            <a:r>
              <a:rPr lang="en-ID" sz="1600" dirty="0" err="1">
                <a:ea typeface="Times New Roman"/>
              </a:rPr>
              <a:t>Sumber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Cahaya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memberikan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uang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muka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ea typeface="Times New Roman"/>
              </a:rPr>
              <a:t>sebesar</a:t>
            </a:r>
            <a:r>
              <a:rPr lang="id-ID" sz="1600" dirty="0" smtClean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ea typeface="Times New Roman"/>
              </a:rPr>
              <a:t>Rp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15.000.000</a:t>
            </a:r>
            <a:r>
              <a:rPr lang="en-ID" sz="1600" dirty="0" smtClean="0">
                <a:ea typeface="Times New Roman"/>
              </a:rPr>
              <a:t>,-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(</a:t>
            </a:r>
            <a:r>
              <a:rPr lang="en-ID" sz="1600" dirty="0" err="1">
                <a:ea typeface="Times New Roman"/>
              </a:rPr>
              <a:t>termasuk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pajak</a:t>
            </a:r>
            <a:r>
              <a:rPr lang="en-ID" sz="1600" dirty="0">
                <a:ea typeface="Times New Roman"/>
              </a:rPr>
              <a:t>). </a:t>
            </a:r>
            <a:r>
              <a:rPr lang="en-ID" sz="1600" dirty="0" err="1">
                <a:ea typeface="Times New Roman"/>
              </a:rPr>
              <a:t>Pembayaran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dilakukan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dengan</a:t>
            </a:r>
            <a:r>
              <a:rPr lang="en-ID" sz="1600" dirty="0">
                <a:ea typeface="Times New Roman"/>
              </a:rPr>
              <a:t> transfer </a:t>
            </a:r>
            <a:r>
              <a:rPr lang="en-ID" sz="1600" dirty="0" err="1">
                <a:ea typeface="Times New Roman"/>
              </a:rPr>
              <a:t>ke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rekening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Bank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Mandiri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IDR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 smtClean="0">
                <a:ea typeface="Times New Roman"/>
              </a:rPr>
              <a:t>.</a:t>
            </a:r>
            <a:endParaRPr lang="id-ID" sz="1600" dirty="0"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7744" y="2750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39752" y="1203598"/>
            <a:ext cx="6264696" cy="244827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r>
              <a:rPr lang="id-ID" sz="1600" dirty="0"/>
              <a:t>Perusahaan mengirimkan barang </a:t>
            </a:r>
            <a:r>
              <a:rPr lang="id-ID" sz="1600" dirty="0" smtClean="0"/>
              <a:t>kepada </a:t>
            </a:r>
            <a:r>
              <a:rPr lang="id-ID" sz="1600" dirty="0" smtClean="0">
                <a:solidFill>
                  <a:srgbClr val="FFFF00"/>
                </a:solidFill>
              </a:rPr>
              <a:t>CV </a:t>
            </a:r>
            <a:r>
              <a:rPr lang="id-ID" sz="1600" dirty="0">
                <a:solidFill>
                  <a:srgbClr val="FFFF00"/>
                </a:solidFill>
              </a:rPr>
              <a:t>Sumber </a:t>
            </a:r>
            <a:r>
              <a:rPr lang="id-ID" sz="1600" dirty="0" smtClean="0">
                <a:solidFill>
                  <a:srgbClr val="FFFF00"/>
                </a:solidFill>
              </a:rPr>
              <a:t>Cahaya </a:t>
            </a:r>
            <a:r>
              <a:rPr lang="id-ID" sz="1600" dirty="0" smtClean="0"/>
              <a:t>atas </a:t>
            </a:r>
            <a:r>
              <a:rPr lang="id-ID" sz="1600" dirty="0"/>
              <a:t>pesanan </a:t>
            </a:r>
            <a:r>
              <a:rPr lang="id-ID" sz="1600" dirty="0" smtClean="0"/>
              <a:t>penjualan pada </a:t>
            </a:r>
            <a:r>
              <a:rPr lang="id-ID" sz="1600" dirty="0"/>
              <a:t>tanggal 15 Januari 2018. Pengiriman dilakukan dengan </a:t>
            </a:r>
            <a:r>
              <a:rPr lang="id-ID" sz="1600" dirty="0" smtClean="0"/>
              <a:t>menggunakan </a:t>
            </a:r>
            <a:r>
              <a:rPr lang="id-ID" sz="1600" dirty="0" smtClean="0">
                <a:solidFill>
                  <a:srgbClr val="FFFF00"/>
                </a:solidFill>
              </a:rPr>
              <a:t>Mobil Box</a:t>
            </a:r>
            <a:r>
              <a:rPr lang="id-ID" sz="1600" dirty="0" smtClean="0"/>
              <a:t>. </a:t>
            </a:r>
          </a:p>
          <a:p>
            <a:endParaRPr lang="id-ID" sz="1600" dirty="0"/>
          </a:p>
          <a:p>
            <a:r>
              <a:rPr lang="id-ID" sz="1600" b="1" dirty="0" smtClean="0">
                <a:solidFill>
                  <a:srgbClr val="FFFF00"/>
                </a:solidFill>
              </a:rPr>
              <a:t>Info:</a:t>
            </a:r>
          </a:p>
          <a:p>
            <a:r>
              <a:rPr lang="id-ID" sz="1600" dirty="0" smtClean="0">
                <a:solidFill>
                  <a:srgbClr val="FFFF00"/>
                </a:solidFill>
              </a:rPr>
              <a:t>Karpet </a:t>
            </a:r>
            <a:r>
              <a:rPr lang="id-ID" sz="1600" dirty="0">
                <a:solidFill>
                  <a:srgbClr val="FFFF00"/>
                </a:solidFill>
              </a:rPr>
              <a:t>Biru S </a:t>
            </a:r>
            <a:r>
              <a:rPr lang="id-ID" sz="1600" dirty="0"/>
              <a:t>diambil dari </a:t>
            </a:r>
            <a:r>
              <a:rPr lang="id-ID" sz="1600" dirty="0" smtClean="0"/>
              <a:t>Gudang Belakang sedangkan </a:t>
            </a:r>
            <a:r>
              <a:rPr lang="id-ID" sz="1600" dirty="0">
                <a:solidFill>
                  <a:srgbClr val="FFFF00"/>
                </a:solidFill>
              </a:rPr>
              <a:t>Karpet Merah XL</a:t>
            </a:r>
            <a:r>
              <a:rPr lang="id-ID" sz="1600" dirty="0"/>
              <a:t> dan </a:t>
            </a:r>
            <a:r>
              <a:rPr lang="id-ID" sz="1600" dirty="0" smtClean="0">
                <a:solidFill>
                  <a:srgbClr val="FFFF00"/>
                </a:solidFill>
              </a:rPr>
              <a:t>Karpet Hijau </a:t>
            </a:r>
            <a:r>
              <a:rPr lang="id-ID" sz="1600" dirty="0">
                <a:solidFill>
                  <a:srgbClr val="FFFF00"/>
                </a:solidFill>
              </a:rPr>
              <a:t>L </a:t>
            </a:r>
            <a:r>
              <a:rPr lang="id-ID" sz="1600" dirty="0"/>
              <a:t>diambil dari </a:t>
            </a:r>
            <a:r>
              <a:rPr lang="id-ID" sz="1600" dirty="0" smtClean="0">
                <a:solidFill>
                  <a:srgbClr val="FFFF00"/>
                </a:solidFill>
              </a:rPr>
              <a:t>Gudang Store</a:t>
            </a:r>
            <a:endParaRPr lang="id-ID" sz="1600" dirty="0">
              <a:solidFill>
                <a:srgbClr val="FFFF00"/>
              </a:solidFill>
            </a:endParaRPr>
          </a:p>
          <a:p>
            <a:r>
              <a:rPr lang="id-ID" sz="1600" dirty="0"/>
              <a:t>.</a:t>
            </a:r>
            <a:endParaRPr lang="id-ID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9672" y="2685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Pembuatan Faktur dan Penagihan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7124" y="1059582"/>
            <a:ext cx="7205364" cy="1584176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9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>
                <a:ea typeface="Times New Roman"/>
              </a:rPr>
              <a:t>Perusahaan </a:t>
            </a:r>
            <a:r>
              <a:rPr lang="en-ID" sz="1600" dirty="0" err="1">
                <a:ea typeface="Times New Roman"/>
              </a:rPr>
              <a:t>melakukan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penagihan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kepada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CV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Sumber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  <a:ea typeface="Times New Roman"/>
              </a:rPr>
              <a:t>Cahaya</a:t>
            </a:r>
            <a:r>
              <a:rPr lang="id-ID" sz="1600" dirty="0" smtClean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atas</a:t>
            </a:r>
            <a:r>
              <a:rPr lang="en-ID" sz="1600" dirty="0" smtClean="0">
                <a:ea typeface="Times New Roman"/>
              </a:rPr>
              <a:t> </a:t>
            </a:r>
            <a:endParaRPr lang="id-ID" sz="1600" dirty="0" smtClean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D" sz="1600" dirty="0" err="1" smtClean="0">
                <a:ea typeface="Times New Roman"/>
              </a:rPr>
              <a:t>pengiriman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pesanan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pada</a:t>
            </a:r>
            <a:r>
              <a:rPr lang="en-ID" sz="1600" dirty="0" smtClean="0">
                <a:ea typeface="Times New Roman"/>
              </a:rPr>
              <a:t> </a:t>
            </a:r>
            <a:r>
              <a:rPr lang="en-ID" sz="1600" dirty="0" err="1" smtClean="0">
                <a:ea typeface="Times New Roman"/>
              </a:rPr>
              <a:t>tanggal</a:t>
            </a:r>
            <a:r>
              <a:rPr lang="id-ID" sz="1600" dirty="0" smtClean="0">
                <a:ea typeface="Times New Roman"/>
              </a:rPr>
              <a:t> </a:t>
            </a:r>
            <a:r>
              <a:rPr lang="en-ID" sz="1600" dirty="0" smtClean="0">
                <a:solidFill>
                  <a:srgbClr val="FFFF00"/>
                </a:solidFill>
                <a:ea typeface="Times New Roman"/>
              </a:rPr>
              <a:t>16 </a:t>
            </a:r>
            <a:r>
              <a:rPr lang="en-ID" sz="1600" dirty="0" err="1">
                <a:solidFill>
                  <a:srgbClr val="FFFF00"/>
                </a:solidFill>
                <a:ea typeface="Times New Roman"/>
              </a:rPr>
              <a:t>Januari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2018</a:t>
            </a:r>
            <a:r>
              <a:rPr lang="en-ID" sz="1600" dirty="0" smtClean="0">
                <a:ea typeface="Times New Roman"/>
              </a:rPr>
              <a:t>.</a:t>
            </a:r>
            <a:endParaRPr lang="id-ID" sz="1600" dirty="0"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" y="0"/>
            <a:ext cx="9144000" cy="884466"/>
          </a:xfrm>
        </p:spPr>
        <p:txBody>
          <a:bodyPr/>
          <a:lstStyle/>
          <a:p>
            <a:r>
              <a:rPr lang="id-ID" altLang="ko-KR" dirty="0" smtClean="0">
                <a:solidFill>
                  <a:srgbClr val="FFC000"/>
                </a:solidFill>
              </a:rPr>
              <a:t>Informasi </a:t>
            </a:r>
            <a:r>
              <a:rPr lang="id-ID" altLang="ko-KR" dirty="0" smtClean="0"/>
              <a:t>Perusahaan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987574"/>
            <a:ext cx="39604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PT </a:t>
            </a:r>
            <a:r>
              <a:rPr lang="id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Cahaya Utama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sebagai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bergerak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di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bidang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penjualan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b="1" dirty="0" err="1">
                <a:solidFill>
                  <a:srgbClr val="FFFF00"/>
                </a:solidFill>
                <a:ea typeface="Times New Roman"/>
                <a:cs typeface="Times New Roman"/>
              </a:rPr>
              <a:t>Karpet</a:t>
            </a: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ID" sz="1500" b="1" dirty="0" err="1" smtClean="0">
                <a:solidFill>
                  <a:srgbClr val="FFFF00"/>
                </a:solidFill>
                <a:ea typeface="Times New Roman"/>
                <a:cs typeface="Times New Roman"/>
              </a:rPr>
              <a:t>dan</a:t>
            </a:r>
            <a:r>
              <a:rPr lang="id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ID" sz="1500" b="1" dirty="0" err="1" smtClean="0">
                <a:solidFill>
                  <a:srgbClr val="FFFF00"/>
                </a:solidFill>
                <a:ea typeface="Times New Roman"/>
                <a:cs typeface="Times New Roman"/>
              </a:rPr>
              <a:t>Lampu</a:t>
            </a:r>
            <a:r>
              <a:rPr lang="en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ID" sz="1500" b="1" dirty="0" err="1">
                <a:solidFill>
                  <a:srgbClr val="FFFF00"/>
                </a:solidFill>
                <a:ea typeface="Times New Roman"/>
                <a:cs typeface="Times New Roman"/>
              </a:rPr>
              <a:t>Hias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berdiri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sejak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2016.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Semakin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berkembangnya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bisnis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yang</a:t>
            </a:r>
            <a:r>
              <a:rPr lang="id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dijalankan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maka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per 01 </a:t>
            </a:r>
            <a:r>
              <a:rPr lang="en-ID" sz="1500" b="1" dirty="0" err="1">
                <a:solidFill>
                  <a:srgbClr val="FFFF00"/>
                </a:solidFill>
                <a:ea typeface="Times New Roman"/>
                <a:cs typeface="Times New Roman"/>
              </a:rPr>
              <a:t>Januari</a:t>
            </a: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 2018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Manajemen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memutuskan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menggunakan</a:t>
            </a:r>
            <a:r>
              <a:rPr lang="id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A</a:t>
            </a:r>
            <a:r>
              <a:rPr lang="id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ccurate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Online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proses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pencatatan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akuntansi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operasional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Sebelum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berpindah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ke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dalam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sistem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ACCURATE Online, Accounting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Dept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telah</a:t>
            </a:r>
            <a:r>
              <a:rPr lang="id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menyiapkan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beberapa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daftar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laporan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dibutuhkan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dalam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file excel (.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xls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)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datapersiapan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awal</a:t>
            </a:r>
            <a:endParaRPr lang="id-ID" sz="15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id-ID" sz="15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Data excel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bisa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didownload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pada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endParaRPr lang="id-ID" sz="15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link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berikut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ini</a:t>
            </a:r>
            <a:r>
              <a:rPr lang="en-ID" sz="1500" dirty="0" smtClean="0">
                <a:solidFill>
                  <a:schemeClr val="bg1"/>
                </a:solidFill>
                <a:ea typeface="Times New Roman"/>
                <a:cs typeface="Times New Roman"/>
              </a:rPr>
              <a:t>: </a:t>
            </a:r>
            <a:endParaRPr lang="id-ID" sz="15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id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https://</a:t>
            </a:r>
            <a:r>
              <a:rPr lang="id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s.id/PTCAU </a:t>
            </a:r>
            <a:endParaRPr lang="id-ID" sz="1500" b="1" dirty="0">
              <a:solidFill>
                <a:srgbClr val="FFFF00"/>
              </a:solidFill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74395"/>
              </p:ext>
            </p:extLst>
          </p:nvPr>
        </p:nvGraphicFramePr>
        <p:xfrm>
          <a:off x="4283968" y="1023955"/>
          <a:ext cx="4608512" cy="34200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7022"/>
                <a:gridCol w="2611490"/>
              </a:tblGrid>
              <a:tr h="493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err="1" smtClean="0">
                          <a:effectLst/>
                        </a:rPr>
                        <a:t>Keterangan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Perusahaan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PT </a:t>
                      </a:r>
                      <a:r>
                        <a:rPr lang="id-ID" sz="1400" baseline="0" dirty="0" smtClean="0">
                          <a:effectLst/>
                        </a:rPr>
                        <a:t>Cahaya </a:t>
                      </a:r>
                      <a:r>
                        <a:rPr lang="id-ID" sz="1400" dirty="0" smtClean="0">
                          <a:effectLst/>
                        </a:rPr>
                        <a:t>Utama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Level </a:t>
                      </a:r>
                      <a:r>
                        <a:rPr lang="en-ID" sz="1400" dirty="0" err="1">
                          <a:effectLst/>
                        </a:rPr>
                        <a:t>Distribusi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Distribusi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Bidang</a:t>
                      </a:r>
                      <a:r>
                        <a:rPr lang="en-ID" sz="1400" dirty="0">
                          <a:effectLst/>
                        </a:rPr>
                        <a:t> Usaha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Others (</a:t>
                      </a:r>
                      <a:r>
                        <a:rPr lang="en-ID" sz="1400" dirty="0" err="1">
                          <a:effectLst/>
                        </a:rPr>
                        <a:t>Lainnya</a:t>
                      </a:r>
                      <a:r>
                        <a:rPr lang="en-ID" sz="1400" dirty="0">
                          <a:effectLst/>
                        </a:rPr>
                        <a:t>)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Telepon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021</a:t>
                      </a:r>
                      <a:r>
                        <a:rPr lang="id-ID" sz="1400" dirty="0" smtClean="0">
                          <a:effectLst/>
                        </a:rPr>
                        <a:t> </a:t>
                      </a:r>
                      <a:r>
                        <a:rPr lang="en-ID" sz="1400" dirty="0" smtClean="0">
                          <a:effectLst/>
                        </a:rPr>
                        <a:t>–</a:t>
                      </a:r>
                      <a:r>
                        <a:rPr lang="id-ID" sz="1400" dirty="0" smtClean="0">
                          <a:effectLst/>
                        </a:rPr>
                        <a:t> 326 632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Faksimili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</a:rPr>
                        <a:t>021</a:t>
                      </a:r>
                      <a:r>
                        <a:rPr lang="id-ID" sz="1400" dirty="0" smtClean="0">
                          <a:effectLst/>
                        </a:rPr>
                        <a:t> </a:t>
                      </a:r>
                      <a:r>
                        <a:rPr lang="en-ID" sz="1400" dirty="0" smtClean="0">
                          <a:effectLst/>
                        </a:rPr>
                        <a:t>–</a:t>
                      </a:r>
                      <a:r>
                        <a:rPr lang="id-ID" sz="1400" dirty="0" smtClean="0">
                          <a:effectLst/>
                        </a:rPr>
                        <a:t> 562</a:t>
                      </a:r>
                      <a:r>
                        <a:rPr lang="id-ID" sz="1400" baseline="0" dirty="0" smtClean="0">
                          <a:effectLst/>
                        </a:rPr>
                        <a:t> 215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Email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u="none" dirty="0" smtClean="0">
                          <a:effectLst/>
                          <a:hlinkClick r:id="rId2"/>
                        </a:rPr>
                        <a:t>admin@</a:t>
                      </a:r>
                      <a:r>
                        <a:rPr lang="id-ID" sz="1400" u="none" dirty="0" smtClean="0">
                          <a:effectLst/>
                          <a:hlinkClick r:id="rId2"/>
                        </a:rPr>
                        <a:t>utama</a:t>
                      </a:r>
                      <a:r>
                        <a:rPr lang="en-ID" sz="1400" u="none" dirty="0" smtClean="0">
                          <a:effectLst/>
                          <a:hlinkClick r:id="rId2"/>
                        </a:rPr>
                        <a:t>.com</a:t>
                      </a:r>
                      <a:endParaRPr lang="id-ID" sz="1400" u="none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7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Tanggal Mulai/Tutup Buku (Cut Off)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31 </a:t>
                      </a:r>
                      <a:r>
                        <a:rPr lang="en-ID" sz="1400" dirty="0" err="1">
                          <a:effectLst/>
                        </a:rPr>
                        <a:t>Desember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smtClean="0">
                          <a:effectLst/>
                        </a:rPr>
                        <a:t>20</a:t>
                      </a:r>
                      <a:r>
                        <a:rPr lang="id-ID" sz="1400" dirty="0" smtClean="0">
                          <a:effectLst/>
                        </a:rPr>
                        <a:t>17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Periode Akuntansi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Januari-Desember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Alamat Perusahaan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Jln</a:t>
                      </a:r>
                      <a:r>
                        <a:rPr lang="en-ID" sz="1400" dirty="0">
                          <a:effectLst/>
                        </a:rPr>
                        <a:t>. </a:t>
                      </a:r>
                      <a:r>
                        <a:rPr lang="id-ID" sz="1400" dirty="0" smtClean="0">
                          <a:effectLst/>
                        </a:rPr>
                        <a:t>Aria</a:t>
                      </a:r>
                      <a:r>
                        <a:rPr lang="id-ID" sz="1400" baseline="0" dirty="0" smtClean="0">
                          <a:effectLst/>
                        </a:rPr>
                        <a:t> Putra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Kota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DKI Jakarta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Kode Pos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14325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9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17632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Penjualan Tunai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720" y="771550"/>
            <a:ext cx="6773316" cy="79208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18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16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0169"/>
              </p:ext>
            </p:extLst>
          </p:nvPr>
        </p:nvGraphicFramePr>
        <p:xfrm>
          <a:off x="2195736" y="2139702"/>
          <a:ext cx="4918625" cy="540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23085"/>
                <a:gridCol w="1265873"/>
                <a:gridCol w="1829667"/>
              </a:tblGrid>
              <a:tr h="288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Kuantitas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Harga</a:t>
                      </a:r>
                      <a:r>
                        <a:rPr lang="en-ID" sz="1600" dirty="0">
                          <a:effectLst/>
                        </a:rPr>
                        <a:t>/</a:t>
                      </a:r>
                      <a:r>
                        <a:rPr lang="en-ID" sz="1600" dirty="0" err="1">
                          <a:effectLst/>
                        </a:rPr>
                        <a:t>Satuan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LED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450.000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9168" y="1275606"/>
            <a:ext cx="6483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Penjualan secara Tunai kepada pelanggan umum dengan detail sebagai berikut :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1720" y="3942804"/>
            <a:ext cx="6483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D" sz="1600" b="1" dirty="0">
                <a:solidFill>
                  <a:schemeClr val="bg1"/>
                </a:solidFill>
              </a:rPr>
              <a:t>Info :</a:t>
            </a:r>
            <a:endParaRPr lang="id-ID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D" sz="1600" dirty="0" err="1" smtClean="0">
                <a:solidFill>
                  <a:schemeClr val="bg1"/>
                </a:solidFill>
              </a:rPr>
              <a:t>Biaya</a:t>
            </a:r>
            <a:r>
              <a:rPr lang="en-ID" sz="1600" dirty="0" smtClean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angkut</a:t>
            </a:r>
            <a:r>
              <a:rPr lang="en-ID" sz="1600" dirty="0">
                <a:solidFill>
                  <a:schemeClr val="bg1"/>
                </a:solidFill>
              </a:rPr>
              <a:t> yang </a:t>
            </a:r>
            <a:r>
              <a:rPr lang="en-ID" sz="1600" dirty="0" err="1">
                <a:solidFill>
                  <a:schemeClr val="bg1"/>
                </a:solidFill>
              </a:rPr>
              <a:t>ditagihkan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</a:rPr>
              <a:t>ditampung</a:t>
            </a:r>
            <a:r>
              <a:rPr lang="id-ID" sz="1600" dirty="0" smtClean="0">
                <a:solidFill>
                  <a:schemeClr val="bg1"/>
                </a:solidFill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</a:rPr>
              <a:t>ke</a:t>
            </a:r>
            <a:r>
              <a:rPr lang="en-ID" sz="1600" dirty="0" smtClean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akun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b="1" dirty="0">
                <a:solidFill>
                  <a:srgbClr val="FFFF00"/>
                </a:solidFill>
              </a:rPr>
              <a:t>'</a:t>
            </a:r>
            <a:r>
              <a:rPr lang="en-ID" sz="1600" b="1" dirty="0" err="1">
                <a:solidFill>
                  <a:srgbClr val="FFFF00"/>
                </a:solidFill>
              </a:rPr>
              <a:t>Pendapatan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smtClean="0">
                <a:solidFill>
                  <a:srgbClr val="FFFF00"/>
                </a:solidFill>
              </a:rPr>
              <a:t>Lain-Lain‘</a:t>
            </a:r>
            <a:endParaRPr lang="id-ID" sz="16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D" sz="1600" dirty="0" err="1" smtClean="0">
                <a:solidFill>
                  <a:schemeClr val="bg1"/>
                </a:solidFill>
              </a:rPr>
              <a:t>Barang</a:t>
            </a:r>
            <a:r>
              <a:rPr lang="en-ID" sz="1600" dirty="0" smtClean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dikeluarkan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dari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 smtClean="0">
                <a:solidFill>
                  <a:srgbClr val="FFFF00"/>
                </a:solidFill>
              </a:rPr>
              <a:t>Store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21168" y="2859782"/>
            <a:ext cx="64832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 produk ini dikenakan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 angkut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sebesar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 100.000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,- .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Pembayaran langsung diterima dengan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 ke Bank Mandiri IDR.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2561" y="183449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Penerimaan Penjualan Mendahului 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5148" y="771550"/>
            <a:ext cx="6629300" cy="403244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19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menjual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id-ID" sz="1600" dirty="0" smtClean="0"/>
              <a:t>CV UTAMA</a:t>
            </a:r>
            <a:r>
              <a:rPr lang="en-ID" sz="1600" dirty="0" smtClean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detail </a:t>
            </a:r>
            <a:endParaRPr lang="id-ID" sz="1600" dirty="0" smtClean="0"/>
          </a:p>
          <a:p>
            <a:r>
              <a:rPr lang="en-ID" sz="1600" dirty="0" err="1" smtClean="0"/>
              <a:t>barang</a:t>
            </a:r>
            <a:r>
              <a:rPr lang="en-ID" sz="1600" dirty="0" smtClean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r>
              <a:rPr lang="en-ID" sz="1600" dirty="0" err="1" smtClean="0"/>
              <a:t>Atas</a:t>
            </a:r>
            <a:r>
              <a:rPr lang="en-ID" sz="1600" dirty="0" smtClean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,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pembayaran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transfer </a:t>
            </a:r>
            <a:r>
              <a:rPr lang="en-ID" sz="1600" b="1" dirty="0" err="1">
                <a:solidFill>
                  <a:srgbClr val="FFFF00"/>
                </a:solidFill>
              </a:rPr>
              <a:t>ke</a:t>
            </a:r>
            <a:r>
              <a:rPr lang="en-ID" sz="1600" b="1" dirty="0">
                <a:solidFill>
                  <a:srgbClr val="FFFF00"/>
                </a:solidFill>
              </a:rPr>
              <a:t> 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/>
              <a:t>. </a:t>
            </a:r>
            <a:r>
              <a:rPr lang="en-ID" sz="1600" dirty="0" err="1"/>
              <a:t>Kemudian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dikirim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id-ID" sz="1600" dirty="0" smtClean="0"/>
              <a:t>20</a:t>
            </a:r>
            <a:r>
              <a:rPr lang="en-ID" sz="1600" dirty="0" smtClean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</a:t>
            </a:r>
            <a:r>
              <a:rPr lang="en-ID" sz="1600" dirty="0" smtClean="0"/>
              <a:t>20</a:t>
            </a:r>
            <a:r>
              <a:rPr lang="id-ID" sz="1600" dirty="0" smtClean="0"/>
              <a:t>18</a:t>
            </a:r>
            <a:endParaRPr lang="id-ID" sz="1600" dirty="0"/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17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09353"/>
              </p:ext>
            </p:extLst>
          </p:nvPr>
        </p:nvGraphicFramePr>
        <p:xfrm>
          <a:off x="2011843" y="2427830"/>
          <a:ext cx="5714175" cy="86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40228"/>
                <a:gridCol w="1178878"/>
                <a:gridCol w="1695069"/>
              </a:tblGrid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Kuantitas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Harga</a:t>
                      </a:r>
                      <a:r>
                        <a:rPr lang="en-ID" sz="1600" dirty="0">
                          <a:effectLst/>
                        </a:rPr>
                        <a:t>/</a:t>
                      </a:r>
                      <a:r>
                        <a:rPr lang="en-ID" sz="1600" dirty="0" err="1">
                          <a:effectLst/>
                        </a:rPr>
                        <a:t>Satuan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Gantung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Deluxe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7704" y="1059582"/>
            <a:ext cx="6552728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20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id-ID" sz="1600" dirty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/>
              <a:t>Perusahaan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id-ID" sz="1600" dirty="0" smtClean="0"/>
              <a:t> </a:t>
            </a:r>
            <a:r>
              <a:rPr lang="en-ID" sz="1600" dirty="0" smtClean="0"/>
              <a:t>1</a:t>
            </a:r>
            <a:r>
              <a:rPr lang="id-ID" sz="1600" dirty="0" smtClean="0"/>
              <a:t>9</a:t>
            </a:r>
            <a:r>
              <a:rPr lang="en-ID" sz="1600" dirty="0" smtClean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</a:t>
            </a:r>
            <a:r>
              <a:rPr lang="en-ID" sz="1600" dirty="0" smtClean="0"/>
              <a:t>20</a:t>
            </a:r>
            <a:r>
              <a:rPr lang="id-ID" sz="1600" dirty="0" smtClean="0"/>
              <a:t>18</a:t>
            </a:r>
            <a:r>
              <a:rPr lang="en-ID" sz="1600" dirty="0" smtClean="0"/>
              <a:t>.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Mobil Box</a:t>
            </a:r>
            <a:r>
              <a:rPr lang="en-ID" sz="1600" dirty="0"/>
              <a:t>. Dan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 smtClean="0">
                <a:solidFill>
                  <a:srgbClr val="FFFF00"/>
                </a:solidFill>
              </a:rPr>
              <a:t>Store</a:t>
            </a:r>
            <a:r>
              <a:rPr lang="id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18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3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35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26749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Pembelian Valuta Asing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3728" y="790714"/>
            <a:ext cx="6768751" cy="2501116"/>
          </a:xfrm>
        </p:spPr>
        <p:txBody>
          <a:bodyPr/>
          <a:lstStyle/>
          <a:p>
            <a:pPr lvl="0"/>
            <a:endParaRPr lang="id-ID" sz="1600" b="1" dirty="0" smtClean="0"/>
          </a:p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20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  <a:endParaRPr lang="en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>
                <a:solidFill>
                  <a:srgbClr val="FFFF00"/>
                </a:solidFill>
              </a:rPr>
              <a:t>Pembelian</a:t>
            </a:r>
            <a:r>
              <a:rPr lang="en-ID" sz="1600" dirty="0">
                <a:solidFill>
                  <a:srgbClr val="FFFF00"/>
                </a:solidFill>
              </a:rPr>
              <a:t> SGD </a:t>
            </a:r>
            <a:r>
              <a:rPr lang="en-ID" sz="1600" dirty="0" err="1">
                <a:solidFill>
                  <a:srgbClr val="FFFF00"/>
                </a:solidFill>
              </a:rPr>
              <a:t>sebesar</a:t>
            </a:r>
            <a:r>
              <a:rPr lang="en-ID" sz="1600" dirty="0">
                <a:solidFill>
                  <a:srgbClr val="FFFF00"/>
                </a:solidFill>
              </a:rPr>
              <a:t> $500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id-ID" sz="1600" dirty="0" smtClean="0">
                <a:solidFill>
                  <a:srgbClr val="FFFF00"/>
                </a:solidFill>
              </a:rPr>
              <a:t>Bank </a:t>
            </a:r>
            <a:r>
              <a:rPr lang="en-ID" sz="1600" dirty="0" err="1" smtClean="0">
                <a:solidFill>
                  <a:srgbClr val="FFFF00"/>
                </a:solidFill>
              </a:rPr>
              <a:t>Mandiri</a:t>
            </a:r>
            <a:r>
              <a:rPr lang="en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>
                <a:solidFill>
                  <a:srgbClr val="FFFF00"/>
                </a:solidFill>
              </a:rPr>
              <a:t>IDR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ditransfer</a:t>
            </a:r>
            <a:r>
              <a:rPr lang="en-ID" sz="1600" dirty="0"/>
              <a:t> </a:t>
            </a:r>
            <a:r>
              <a:rPr lang="en-ID" sz="1600" dirty="0" err="1" smtClean="0"/>
              <a:t>ke</a:t>
            </a:r>
            <a:r>
              <a:rPr lang="id-ID" sz="1600" dirty="0" smtClean="0"/>
              <a:t> </a:t>
            </a:r>
            <a:r>
              <a:rPr lang="en-ID" sz="1600" dirty="0" err="1" smtClean="0"/>
              <a:t>rekening</a:t>
            </a:r>
            <a:r>
              <a:rPr lang="en-ID" sz="1600" dirty="0" smtClean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Mandiri</a:t>
            </a:r>
            <a:r>
              <a:rPr lang="en-ID" sz="1600" dirty="0">
                <a:solidFill>
                  <a:srgbClr val="FFFF00"/>
                </a:solidFill>
              </a:rPr>
              <a:t> SGD</a:t>
            </a:r>
            <a:r>
              <a:rPr lang="en-ID" sz="1600" dirty="0"/>
              <a:t>.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transaksi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,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dikenakan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biaya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administrasi</a:t>
            </a:r>
            <a:r>
              <a:rPr lang="id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 smtClean="0"/>
              <a:t>sebesar</a:t>
            </a:r>
            <a:r>
              <a:rPr lang="en-ID" sz="1600" dirty="0" smtClean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15.000</a:t>
            </a:r>
            <a:r>
              <a:rPr lang="en-ID" sz="1600" dirty="0"/>
              <a:t>,- (</a:t>
            </a:r>
            <a:r>
              <a:rPr lang="en-ID" sz="1600" dirty="0" err="1"/>
              <a:t>dimasukkan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Beban</a:t>
            </a:r>
            <a:r>
              <a:rPr lang="en-ID" sz="1600" dirty="0">
                <a:solidFill>
                  <a:srgbClr val="FFFF00"/>
                </a:solidFill>
              </a:rPr>
              <a:t> Lain-Lain</a:t>
            </a:r>
            <a:r>
              <a:rPr lang="en-ID" sz="1600" dirty="0"/>
              <a:t>) yang </a:t>
            </a:r>
            <a:r>
              <a:rPr lang="en-ID" sz="1600" dirty="0" err="1"/>
              <a:t>ditanggung</a:t>
            </a:r>
            <a:r>
              <a:rPr lang="en-ID" sz="1600" dirty="0"/>
              <a:t> </a:t>
            </a:r>
            <a:r>
              <a:rPr lang="en-ID" sz="1600" dirty="0" smtClean="0"/>
              <a:t>Bank</a:t>
            </a:r>
            <a:r>
              <a:rPr lang="id-ID" sz="1600" dirty="0" smtClean="0"/>
              <a:t> </a:t>
            </a:r>
            <a:r>
              <a:rPr lang="en-ID" sz="1600" dirty="0" err="1" smtClean="0"/>
              <a:t>Pengirim</a:t>
            </a:r>
            <a:endParaRPr lang="en-ID" sz="1600" dirty="0"/>
          </a:p>
          <a:p>
            <a:pPr>
              <a:lnSpc>
                <a:spcPct val="150000"/>
              </a:lnSpc>
            </a:pP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kurs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Rp10,050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19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26749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Pesanan Khusus Modifikasi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35696" y="667604"/>
            <a:ext cx="7039018" cy="1400090"/>
          </a:xfrm>
        </p:spPr>
        <p:txBody>
          <a:bodyPr/>
          <a:lstStyle/>
          <a:p>
            <a:pPr lvl="0"/>
            <a:endParaRPr lang="id-ID" sz="1600" b="1" dirty="0" smtClean="0"/>
          </a:p>
          <a:p>
            <a:pPr lvl="0">
              <a:spcBef>
                <a:spcPts val="0"/>
              </a:spcBef>
            </a:pPr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22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>
              <a:spcBef>
                <a:spcPts val="0"/>
              </a:spcBef>
            </a:pPr>
            <a:endParaRPr lang="id-ID" sz="1600" dirty="0" smtClean="0"/>
          </a:p>
          <a:p>
            <a:pPr>
              <a:spcBef>
                <a:spcPts val="0"/>
              </a:spcBef>
            </a:pPr>
            <a:r>
              <a:rPr lang="en-ID" sz="1600" dirty="0" smtClean="0"/>
              <a:t>Perusahaan </a:t>
            </a:r>
            <a:r>
              <a:rPr lang="en-ID" sz="1600" dirty="0" err="1">
                <a:solidFill>
                  <a:srgbClr val="FFFF00"/>
                </a:solidFill>
              </a:rPr>
              <a:t>menerima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pesanan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khusus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memodifikasi</a:t>
            </a:r>
            <a:r>
              <a:rPr lang="en-ID" sz="1600" dirty="0"/>
              <a:t> </a:t>
            </a:r>
            <a:r>
              <a:rPr lang="en-ID" sz="1600" dirty="0" err="1"/>
              <a:t>warna</a:t>
            </a:r>
            <a:r>
              <a:rPr lang="en-ID" sz="1600" dirty="0"/>
              <a:t> </a:t>
            </a:r>
            <a:r>
              <a:rPr lang="en-ID" sz="1600" dirty="0" err="1" smtClean="0"/>
              <a:t>dari</a:t>
            </a:r>
            <a:r>
              <a:rPr lang="id-ID" sz="1600" dirty="0" smtClean="0"/>
              <a:t> </a:t>
            </a:r>
            <a:r>
              <a:rPr lang="en-ID" sz="1600" dirty="0" err="1" smtClean="0"/>
              <a:t>produk</a:t>
            </a:r>
            <a:r>
              <a:rPr lang="en-ID" sz="1600" dirty="0" smtClean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 smtClean="0"/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20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6906"/>
              </p:ext>
            </p:extLst>
          </p:nvPr>
        </p:nvGraphicFramePr>
        <p:xfrm>
          <a:off x="1907704" y="1995782"/>
          <a:ext cx="6109272" cy="86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75710"/>
                <a:gridCol w="1058228"/>
                <a:gridCol w="1275334"/>
              </a:tblGrid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Produk/Beban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Total Biaya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 Hias LED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1.750.000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Biaya Modifikasi (Beban Operasional Lainnya)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475.000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1835696" y="2931790"/>
            <a:ext cx="7039018" cy="12241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1600" b="1" dirty="0">
                <a:solidFill>
                  <a:srgbClr val="FFFF00"/>
                </a:solidFill>
              </a:rPr>
              <a:t>Informasi :</a:t>
            </a:r>
          </a:p>
          <a:p>
            <a:pPr>
              <a:spcBef>
                <a:spcPts val="0"/>
              </a:spcBef>
            </a:pPr>
            <a:r>
              <a:rPr lang="id-ID" sz="1600" dirty="0"/>
              <a:t>Barang diambil </a:t>
            </a:r>
            <a:r>
              <a:rPr lang="id-ID" sz="1600" dirty="0" smtClean="0"/>
              <a:t>dari </a:t>
            </a:r>
            <a:r>
              <a:rPr lang="id-ID" sz="1600" dirty="0" smtClean="0">
                <a:solidFill>
                  <a:srgbClr val="FFFF00"/>
                </a:solidFill>
              </a:rPr>
              <a:t>Gudang Store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Akun </a:t>
            </a:r>
            <a:r>
              <a:rPr lang="id-ID" sz="1600" dirty="0"/>
              <a:t>biaya pesanan : </a:t>
            </a:r>
            <a:r>
              <a:rPr lang="id-ID" sz="1600" dirty="0">
                <a:solidFill>
                  <a:srgbClr val="FFFF00"/>
                </a:solidFill>
              </a:rPr>
              <a:t>Persediaan Dalam </a:t>
            </a:r>
            <a:r>
              <a:rPr lang="id-ID" sz="1600" dirty="0" smtClean="0">
                <a:solidFill>
                  <a:srgbClr val="FFFF00"/>
                </a:solidFill>
              </a:rPr>
              <a:t>Proses 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Pesanan </a:t>
            </a:r>
            <a:r>
              <a:rPr lang="id-ID" sz="1600" dirty="0"/>
              <a:t>tersebut akan diselesaikan ke produk berikut ini 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51945"/>
              </p:ext>
            </p:extLst>
          </p:nvPr>
        </p:nvGraphicFramePr>
        <p:xfrm>
          <a:off x="1979712" y="4155926"/>
          <a:ext cx="6717603" cy="576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56258"/>
                <a:gridCol w="1431989"/>
                <a:gridCol w="1424623"/>
                <a:gridCol w="1097598"/>
                <a:gridCol w="1207135"/>
              </a:tblGrid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Kategori 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Nama Produk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Jenis 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PPN 10%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Harga Jual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Lampu</a:t>
                      </a:r>
                      <a:r>
                        <a:rPr lang="id-ID" sz="1400" baseline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Hias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LED Pesanan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Persediaan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Yes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746.000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5922" y="3105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Penyelesaian Pesanan Khusus Modifikasi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91680" y="771550"/>
            <a:ext cx="7236321" cy="208823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r>
              <a:rPr lang="en-ID" sz="1600" dirty="0" err="1">
                <a:solidFill>
                  <a:srgbClr val="FFFF00"/>
                </a:solidFill>
              </a:rPr>
              <a:t>Menyelesaikan</a:t>
            </a:r>
            <a:r>
              <a:rPr lang="en-ID" sz="1600" dirty="0"/>
              <a:t> </a:t>
            </a:r>
            <a:r>
              <a:rPr lang="en-ID" sz="1600" dirty="0" err="1"/>
              <a:t>pengerjaan</a:t>
            </a:r>
            <a:r>
              <a:rPr lang="en-ID" sz="1600" dirty="0"/>
              <a:t> </a:t>
            </a:r>
            <a:r>
              <a:rPr lang="en-ID" sz="1600" dirty="0" err="1"/>
              <a:t>pesanan</a:t>
            </a:r>
            <a:r>
              <a:rPr lang="en-ID" sz="1600" dirty="0"/>
              <a:t> </a:t>
            </a:r>
            <a:r>
              <a:rPr lang="en-ID" sz="1600" dirty="0" err="1"/>
              <a:t>khusus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transaksi</a:t>
            </a:r>
            <a:r>
              <a:rPr lang="en-ID" sz="1600" dirty="0"/>
              <a:t> </a:t>
            </a:r>
            <a:r>
              <a:rPr lang="en-ID" sz="1600" dirty="0" err="1"/>
              <a:t>pesanan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 smtClean="0"/>
              <a:t>tanggal</a:t>
            </a:r>
            <a:r>
              <a:rPr lang="id-ID" sz="1600" dirty="0" smtClean="0"/>
              <a:t> </a:t>
            </a:r>
            <a:r>
              <a:rPr lang="en-ID" sz="1600" dirty="0" smtClean="0"/>
              <a:t>22 </a:t>
            </a:r>
            <a:r>
              <a:rPr lang="en-ID" sz="1600" dirty="0" err="1"/>
              <a:t>Januari</a:t>
            </a:r>
            <a:r>
              <a:rPr lang="en-ID" sz="1600" dirty="0"/>
              <a:t> 2018. </a:t>
            </a:r>
            <a:r>
              <a:rPr lang="en-ID" sz="1600" dirty="0" err="1"/>
              <a:t>Diselesaikan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 smtClean="0"/>
          </a:p>
          <a:p>
            <a:endParaRPr lang="id-ID" sz="1600" b="1" dirty="0">
              <a:solidFill>
                <a:srgbClr val="FFFF00"/>
              </a:solidFill>
            </a:endParaRPr>
          </a:p>
          <a:p>
            <a:endParaRPr lang="id-ID" sz="16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21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65256"/>
              </p:ext>
            </p:extLst>
          </p:nvPr>
        </p:nvGraphicFramePr>
        <p:xfrm>
          <a:off x="1835696" y="2211774"/>
          <a:ext cx="5161345" cy="576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1989"/>
                <a:gridCol w="1424623"/>
                <a:gridCol w="1097598"/>
                <a:gridCol w="1207135"/>
              </a:tblGrid>
              <a:tr h="288000"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Nama Produk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QTY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Porsi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Gudang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LED Pesanan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Store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1691680" y="2592288"/>
            <a:ext cx="7237277" cy="2355726"/>
          </a:xfrm>
        </p:spPr>
        <p:txBody>
          <a:bodyPr/>
          <a:lstStyle/>
          <a:p>
            <a:pPr lvl="0"/>
            <a:r>
              <a:rPr lang="id-ID" sz="1600" dirty="0"/>
              <a:t>Atas produk ini, perusahaan langsung </a:t>
            </a:r>
            <a:r>
              <a:rPr lang="id-ID" sz="1600" dirty="0">
                <a:solidFill>
                  <a:srgbClr val="FFFF00"/>
                </a:solidFill>
              </a:rPr>
              <a:t>mengirimkan barang </a:t>
            </a:r>
            <a:r>
              <a:rPr lang="id-ID" sz="1600" dirty="0"/>
              <a:t>sekaligus </a:t>
            </a:r>
            <a:r>
              <a:rPr lang="id-ID" sz="1600" dirty="0" smtClean="0">
                <a:solidFill>
                  <a:srgbClr val="FFFF00"/>
                </a:solidFill>
              </a:rPr>
              <a:t>tagihan</a:t>
            </a:r>
            <a:r>
              <a:rPr lang="id-ID" sz="1600" dirty="0" smtClean="0"/>
              <a:t> nya kepada </a:t>
            </a:r>
            <a:r>
              <a:rPr lang="id-ID" sz="1600" dirty="0" smtClean="0">
                <a:solidFill>
                  <a:srgbClr val="FFFF00"/>
                </a:solidFill>
              </a:rPr>
              <a:t>PT Maju Sentosa</a:t>
            </a:r>
            <a:r>
              <a:rPr lang="id-ID" sz="1600" dirty="0" smtClean="0"/>
              <a:t>. </a:t>
            </a:r>
            <a:r>
              <a:rPr lang="id-ID" sz="1600" dirty="0"/>
              <a:t>Pengiriman dilakukan dengan </a:t>
            </a:r>
            <a:r>
              <a:rPr lang="id-ID" sz="1600" dirty="0" smtClean="0"/>
              <a:t>menggunakan </a:t>
            </a:r>
          </a:p>
          <a:p>
            <a:pPr lvl="0"/>
            <a:r>
              <a:rPr lang="id-ID" sz="1600" dirty="0" smtClean="0">
                <a:solidFill>
                  <a:srgbClr val="FFFF00"/>
                </a:solidFill>
              </a:rPr>
              <a:t>Mobil Box</a:t>
            </a:r>
            <a:endParaRPr lang="id-ID" sz="1600" dirty="0">
              <a:solidFill>
                <a:srgbClr val="FFFF00"/>
              </a:solidFill>
            </a:endParaRPr>
          </a:p>
          <a:p>
            <a:pPr lvl="0"/>
            <a:endParaRPr lang="id-ID" sz="1600" dirty="0" smtClean="0"/>
          </a:p>
          <a:p>
            <a:pPr lvl="0"/>
            <a:r>
              <a:rPr lang="id-ID" sz="1600" dirty="0" smtClean="0"/>
              <a:t>Info :</a:t>
            </a:r>
            <a:endParaRPr lang="id-ID" sz="1600" dirty="0"/>
          </a:p>
          <a:p>
            <a:pPr lvl="0"/>
            <a:r>
              <a:rPr lang="id-ID" sz="1600" dirty="0"/>
              <a:t>Tambahkan PT Maju Sentosa sebagai Pelanggan Baru</a:t>
            </a:r>
            <a:endParaRPr lang="id-ID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38189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Pengadaan Promo Paket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7704" y="915566"/>
            <a:ext cx="6624736" cy="259228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24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r>
              <a:rPr lang="id-ID" sz="1600" dirty="0"/>
              <a:t>Mengadakan paket promo dengan detail sebagai berikut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Nama </a:t>
            </a:r>
            <a:r>
              <a:rPr lang="id-ID" sz="1600" dirty="0"/>
              <a:t>paket </a:t>
            </a:r>
            <a:r>
              <a:rPr lang="id-ID" sz="1600" dirty="0" smtClean="0"/>
              <a:t>promo	: </a:t>
            </a:r>
            <a:r>
              <a:rPr lang="id-ID" sz="1600" dirty="0"/>
              <a:t>Promo Awal Tahun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Satuan 		: </a:t>
            </a:r>
            <a:r>
              <a:rPr lang="id-ID" sz="1600" dirty="0"/>
              <a:t>Paket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Harga </a:t>
            </a:r>
            <a:r>
              <a:rPr lang="id-ID" sz="1600" dirty="0"/>
              <a:t>Paket </a:t>
            </a:r>
            <a:r>
              <a:rPr lang="id-ID" sz="1600" dirty="0" smtClean="0"/>
              <a:t>Promo	: </a:t>
            </a:r>
            <a:r>
              <a:rPr lang="id-ID" sz="1600" dirty="0"/>
              <a:t>Rp. 700,000/paket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Isi </a:t>
            </a:r>
            <a:r>
              <a:rPr lang="id-ID" sz="1600" dirty="0"/>
              <a:t>Paket </a:t>
            </a:r>
            <a:r>
              <a:rPr lang="id-ID" sz="1600" dirty="0" smtClean="0"/>
              <a:t>Promo		: </a:t>
            </a:r>
            <a:r>
              <a:rPr lang="id-ID" sz="1600" dirty="0"/>
              <a:t>1 pcs Lampu Hias LED &amp; 1 pcs Karpet </a:t>
            </a:r>
            <a:r>
              <a:rPr lang="id-ID" sz="1600" dirty="0" smtClean="0"/>
              <a:t>				   Merah </a:t>
            </a:r>
            <a:r>
              <a:rPr lang="id-ID" sz="1600" dirty="0"/>
              <a:t>XL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Paket </a:t>
            </a:r>
            <a:r>
              <a:rPr lang="id-ID" sz="1600" dirty="0"/>
              <a:t>dikenakan PPN 10%</a:t>
            </a: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22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2851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 Kredit oleh Salesman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9712" y="987574"/>
            <a:ext cx="6480720" cy="1584176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24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 </a:t>
            </a:r>
            <a:r>
              <a:rPr lang="en-ID" sz="1600" dirty="0" err="1"/>
              <a:t>tertarik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membeli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dirty="0" smtClean="0"/>
              <a:t>"</a:t>
            </a:r>
            <a:r>
              <a:rPr lang="en-ID" sz="1600" dirty="0" err="1"/>
              <a:t>Paket</a:t>
            </a:r>
            <a:r>
              <a:rPr lang="en-ID" sz="1600" dirty="0"/>
              <a:t> Promo </a:t>
            </a:r>
            <a:r>
              <a:rPr lang="en-ID" sz="1600" dirty="0" err="1"/>
              <a:t>Awal</a:t>
            </a:r>
            <a:r>
              <a:rPr lang="en-ID" sz="1600" dirty="0"/>
              <a:t> </a:t>
            </a:r>
            <a:r>
              <a:rPr lang="en-ID" sz="1600" dirty="0" err="1" smtClean="0"/>
              <a:t>Tahun</a:t>
            </a:r>
            <a:r>
              <a:rPr lang="id-ID" sz="1600" dirty="0" smtClean="0"/>
              <a:t>” </a:t>
            </a:r>
            <a:r>
              <a:rPr lang="en-ID" sz="1600" dirty="0" err="1" smtClean="0"/>
              <a:t>sebanyak</a:t>
            </a:r>
            <a:r>
              <a:rPr lang="en-ID" sz="1600" dirty="0" smtClean="0"/>
              <a:t> </a:t>
            </a:r>
            <a:r>
              <a:rPr lang="en-ID" sz="1600" dirty="0">
                <a:solidFill>
                  <a:srgbClr val="FFFF00"/>
                </a:solidFill>
              </a:rPr>
              <a:t>3 </a:t>
            </a:r>
            <a:r>
              <a:rPr lang="en-ID" sz="1600" dirty="0" err="1">
                <a:solidFill>
                  <a:srgbClr val="FFFF00"/>
                </a:solidFill>
              </a:rPr>
              <a:t>Paket</a:t>
            </a:r>
            <a:r>
              <a:rPr lang="en-ID" sz="1600" dirty="0"/>
              <a:t>. </a:t>
            </a:r>
            <a:endParaRPr lang="id-ID" sz="1600" dirty="0" smtClean="0"/>
          </a:p>
          <a:p>
            <a:r>
              <a:rPr lang="en-ID" sz="1600" dirty="0" err="1" smtClean="0"/>
              <a:t>Pembayaran</a:t>
            </a:r>
            <a:r>
              <a:rPr lang="en-ID" sz="1600" dirty="0" smtClean="0"/>
              <a:t> </a:t>
            </a:r>
            <a:r>
              <a:rPr lang="en-ID" sz="1600" dirty="0" err="1" smtClean="0"/>
              <a:t>melalui</a:t>
            </a:r>
            <a:r>
              <a:rPr lang="id-ID" sz="1600" dirty="0" smtClean="0"/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Kas</a:t>
            </a:r>
            <a:r>
              <a:rPr lang="en-ID" sz="1600" dirty="0" smtClean="0">
                <a:solidFill>
                  <a:srgbClr val="FFFF00"/>
                </a:solidFill>
              </a:rPr>
              <a:t> IDR</a:t>
            </a:r>
            <a:r>
              <a:rPr lang="en-ID" sz="1600" dirty="0" smtClean="0"/>
              <a:t>.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gudang</a:t>
            </a:r>
            <a:r>
              <a:rPr lang="id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Belakang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23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4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8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33950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Penyesuaian Persediaan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35696" y="915566"/>
            <a:ext cx="6696744" cy="381642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25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>
              <a:spcBef>
                <a:spcPts val="0"/>
              </a:spcBef>
            </a:pPr>
            <a:endParaRPr lang="id-ID" sz="1600" dirty="0"/>
          </a:p>
          <a:p>
            <a:pPr>
              <a:spcBef>
                <a:spcPts val="0"/>
              </a:spcBef>
            </a:pP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pengecekan</a:t>
            </a:r>
            <a:r>
              <a:rPr lang="en-ID" sz="1600" dirty="0"/>
              <a:t> </a:t>
            </a:r>
            <a:r>
              <a:rPr lang="en-ID" sz="1600" dirty="0" err="1"/>
              <a:t>fisik</a:t>
            </a:r>
            <a:r>
              <a:rPr lang="en-ID" sz="1600" dirty="0"/>
              <a:t> di </a:t>
            </a:r>
            <a:r>
              <a:rPr lang="en-ID" sz="1600" dirty="0" err="1"/>
              <a:t>Gudang</a:t>
            </a:r>
            <a:r>
              <a:rPr lang="en-ID" sz="1600" dirty="0"/>
              <a:t>, Perusahaan </a:t>
            </a:r>
            <a:r>
              <a:rPr lang="en-ID" sz="1600" dirty="0" err="1"/>
              <a:t>menemukan</a:t>
            </a:r>
            <a:r>
              <a:rPr lang="en-ID" sz="1600" dirty="0"/>
              <a:t> </a:t>
            </a:r>
            <a:r>
              <a:rPr lang="en-ID" sz="1600" dirty="0" err="1"/>
              <a:t>sebanyak</a:t>
            </a:r>
            <a:r>
              <a:rPr lang="en-ID" sz="1600" dirty="0"/>
              <a:t> </a:t>
            </a:r>
            <a:r>
              <a:rPr lang="en-ID" sz="1600" dirty="0">
                <a:solidFill>
                  <a:srgbClr val="FFFF00"/>
                </a:solidFill>
              </a:rPr>
              <a:t>1 ‘</a:t>
            </a:r>
            <a:r>
              <a:rPr lang="en-ID" sz="1600" dirty="0" err="1" smtClean="0">
                <a:solidFill>
                  <a:srgbClr val="FFFF00"/>
                </a:solidFill>
              </a:rPr>
              <a:t>Karpet</a:t>
            </a:r>
            <a:r>
              <a:rPr lang="id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Biru</a:t>
            </a:r>
            <a:r>
              <a:rPr lang="en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>
                <a:solidFill>
                  <a:srgbClr val="FFFF00"/>
                </a:solidFill>
              </a:rPr>
              <a:t>S’ </a:t>
            </a:r>
            <a:r>
              <a:rPr lang="en-ID" sz="1600" dirty="0" err="1">
                <a:solidFill>
                  <a:srgbClr val="FFFF00"/>
                </a:solidFill>
              </a:rPr>
              <a:t>cacat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akibat</a:t>
            </a:r>
            <a:r>
              <a:rPr lang="en-ID" sz="1600" dirty="0"/>
              <a:t> </a:t>
            </a:r>
            <a:r>
              <a:rPr lang="en-ID" sz="1600" dirty="0" err="1"/>
              <a:t>kelalaian</a:t>
            </a:r>
            <a:r>
              <a:rPr lang="en-ID" sz="1600" dirty="0"/>
              <a:t> </a:t>
            </a:r>
            <a:r>
              <a:rPr lang="en-ID" sz="1600" dirty="0" err="1"/>
              <a:t>petugas</a:t>
            </a:r>
            <a:r>
              <a:rPr lang="en-ID" sz="1600" dirty="0"/>
              <a:t> </a:t>
            </a:r>
            <a:r>
              <a:rPr lang="en-ID" sz="1600" dirty="0" err="1"/>
              <a:t>Gudang</a:t>
            </a:r>
            <a:r>
              <a:rPr lang="en-ID" sz="1600" dirty="0"/>
              <a:t>.</a:t>
            </a:r>
          </a:p>
          <a:p>
            <a:pPr>
              <a:spcBef>
                <a:spcPts val="0"/>
              </a:spcBef>
            </a:pP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Bagian</a:t>
            </a:r>
            <a:r>
              <a:rPr lang="en-ID" sz="1600" dirty="0"/>
              <a:t> Accounting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penyesuaian</a:t>
            </a:r>
            <a:r>
              <a:rPr lang="en-ID" sz="1600" dirty="0"/>
              <a:t> </a:t>
            </a:r>
            <a:r>
              <a:rPr lang="en-ID" sz="1600" dirty="0" err="1"/>
              <a:t>persediaan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 smtClean="0"/>
              <a:t>kerugian</a:t>
            </a:r>
            <a:r>
              <a:rPr lang="id-ID" sz="1600" dirty="0" smtClean="0"/>
              <a:t> </a:t>
            </a:r>
            <a:r>
              <a:rPr lang="en-ID" sz="1600" dirty="0" err="1" smtClean="0"/>
              <a:t>barang</a:t>
            </a:r>
            <a:r>
              <a:rPr lang="en-ID" sz="1600" dirty="0" smtClean="0"/>
              <a:t> </a:t>
            </a:r>
            <a:r>
              <a:rPr lang="en-ID" sz="1600" dirty="0"/>
              <a:t>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dijual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endParaRPr lang="id-ID" sz="1600" dirty="0" smtClean="0"/>
          </a:p>
          <a:p>
            <a:pPr>
              <a:spcBef>
                <a:spcPts val="0"/>
              </a:spcBef>
            </a:pPr>
            <a:r>
              <a:rPr lang="en-ID" sz="1600" dirty="0" smtClean="0">
                <a:solidFill>
                  <a:srgbClr val="FFFF00"/>
                </a:solidFill>
              </a:rPr>
              <a:t>"</a:t>
            </a:r>
            <a:r>
              <a:rPr lang="en-ID" sz="1600" dirty="0" err="1">
                <a:solidFill>
                  <a:srgbClr val="FFFF00"/>
                </a:solidFill>
              </a:rPr>
              <a:t>Beban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Barang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Rusak</a:t>
            </a:r>
            <a:r>
              <a:rPr lang="en-ID" sz="1600" dirty="0" smtClean="0">
                <a:solidFill>
                  <a:srgbClr val="FFFF00"/>
                </a:solidFill>
              </a:rPr>
              <a:t>".</a:t>
            </a:r>
            <a:endParaRPr lang="id-ID" sz="16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ID" sz="1600" dirty="0"/>
          </a:p>
          <a:p>
            <a:pPr>
              <a:spcBef>
                <a:spcPts val="0"/>
              </a:spcBef>
            </a:pPr>
            <a:r>
              <a:rPr lang="en-ID" sz="1600" b="1" dirty="0" err="1">
                <a:solidFill>
                  <a:srgbClr val="FFFF00"/>
                </a:solidFill>
              </a:rPr>
              <a:t>Petunjuk</a:t>
            </a:r>
            <a:r>
              <a:rPr lang="en-ID" sz="1600" b="1" dirty="0">
                <a:solidFill>
                  <a:srgbClr val="FFFF00"/>
                </a:solidFill>
              </a:rPr>
              <a:t> :</a:t>
            </a:r>
          </a:p>
          <a:p>
            <a:pPr>
              <a:spcBef>
                <a:spcPts val="0"/>
              </a:spcBef>
            </a:pPr>
            <a:r>
              <a:rPr lang="en-ID" sz="1600" dirty="0" smtClean="0"/>
              <a:t>1.</a:t>
            </a:r>
            <a:r>
              <a:rPr lang="id-ID" sz="1600" dirty="0" smtClean="0"/>
              <a:t> </a:t>
            </a:r>
            <a:r>
              <a:rPr lang="en-ID" sz="1600" dirty="0" err="1" smtClean="0"/>
              <a:t>Buatlah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: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	</a:t>
            </a:r>
            <a:r>
              <a:rPr lang="en-ID" sz="1600" dirty="0" err="1" smtClean="0"/>
              <a:t>Tipe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dirty="0" err="1"/>
              <a:t>Beban</a:t>
            </a:r>
            <a:endParaRPr lang="en-ID" sz="1600" dirty="0"/>
          </a:p>
          <a:p>
            <a:pPr>
              <a:spcBef>
                <a:spcPts val="0"/>
              </a:spcBef>
            </a:pPr>
            <a:r>
              <a:rPr lang="id-ID" sz="1600" dirty="0" smtClean="0"/>
              <a:t>	</a:t>
            </a:r>
            <a:r>
              <a:rPr lang="en-ID" sz="1600" dirty="0" err="1" smtClean="0"/>
              <a:t>Kode</a:t>
            </a:r>
            <a:r>
              <a:rPr lang="en-ID" sz="1600" dirty="0" smtClean="0"/>
              <a:t> </a:t>
            </a:r>
            <a:r>
              <a:rPr lang="en-ID" sz="1600" dirty="0" err="1"/>
              <a:t>Perkiraan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dirty="0"/>
              <a:t>6104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	</a:t>
            </a:r>
            <a:r>
              <a:rPr lang="en-ID" sz="1600" dirty="0" err="1" smtClean="0"/>
              <a:t>Nama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dirty="0" err="1"/>
              <a:t>Beban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Rusak</a:t>
            </a:r>
            <a:endParaRPr lang="en-ID" sz="1600" dirty="0"/>
          </a:p>
          <a:p>
            <a:pPr>
              <a:spcBef>
                <a:spcPts val="0"/>
              </a:spcBef>
            </a:pPr>
            <a:r>
              <a:rPr lang="en-ID" sz="1600" dirty="0" smtClean="0"/>
              <a:t>2.</a:t>
            </a:r>
            <a:r>
              <a:rPr lang="id-ID" sz="1600" dirty="0" smtClean="0"/>
              <a:t> </a:t>
            </a:r>
            <a:r>
              <a:rPr lang="en-ID" sz="1600" dirty="0" err="1" smtClean="0"/>
              <a:t>Tambahkan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Beban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Rusak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menu </a:t>
            </a:r>
            <a:r>
              <a:rPr lang="en-ID" sz="1600" dirty="0" err="1"/>
              <a:t>Preferensi</a:t>
            </a:r>
            <a:r>
              <a:rPr lang="en-ID" sz="1600" dirty="0"/>
              <a:t> | </a:t>
            </a:r>
            <a:r>
              <a:rPr lang="en-ID" sz="1600" dirty="0" err="1" smtClean="0"/>
              <a:t>Aku</a:t>
            </a:r>
            <a:r>
              <a:rPr lang="id-ID" sz="1600" dirty="0" smtClean="0"/>
              <a:t>n </a:t>
            </a:r>
            <a:r>
              <a:rPr lang="en-ID" sz="1600" dirty="0" err="1" smtClean="0"/>
              <a:t>Perkiraan</a:t>
            </a:r>
            <a:r>
              <a:rPr lang="en-ID" sz="1600" dirty="0" smtClean="0"/>
              <a:t> </a:t>
            </a:r>
            <a:r>
              <a:rPr lang="en-ID" sz="1600" dirty="0"/>
              <a:t>|</a:t>
            </a:r>
            <a:r>
              <a:rPr lang="en-ID" sz="1600" dirty="0" err="1"/>
              <a:t>Penyesuaian</a:t>
            </a:r>
            <a:r>
              <a:rPr lang="en-ID" sz="1600" dirty="0"/>
              <a:t> </a:t>
            </a:r>
            <a:r>
              <a:rPr lang="en-ID" sz="1600" dirty="0" err="1"/>
              <a:t>Persediaan</a:t>
            </a:r>
            <a:endParaRPr lang="en-ID" sz="1600" dirty="0"/>
          </a:p>
          <a:p>
            <a:pPr>
              <a:spcBef>
                <a:spcPts val="0"/>
              </a:spcBef>
            </a:pPr>
            <a:r>
              <a:rPr lang="en-ID" sz="1600" dirty="0" smtClean="0"/>
              <a:t>3.</a:t>
            </a:r>
            <a:r>
              <a:rPr lang="id-ID" sz="1600" dirty="0" smtClean="0"/>
              <a:t> </a:t>
            </a:r>
            <a:r>
              <a:rPr lang="en-ID" sz="1600" dirty="0" err="1" smtClean="0"/>
              <a:t>Barang</a:t>
            </a:r>
            <a:r>
              <a:rPr lang="en-ID" sz="1600" dirty="0" smtClean="0"/>
              <a:t> </a:t>
            </a:r>
            <a:r>
              <a:rPr lang="en-ID" sz="1600" dirty="0" err="1"/>
              <a:t>Rusak</a:t>
            </a:r>
            <a:r>
              <a:rPr lang="en-ID" sz="1600" dirty="0"/>
              <a:t> </a:t>
            </a:r>
            <a:r>
              <a:rPr lang="en-ID" sz="1600" dirty="0" err="1"/>
              <a:t>ditemukan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 smtClean="0"/>
              <a:t>Gudang</a:t>
            </a:r>
            <a:r>
              <a:rPr lang="id-ID" sz="1600" dirty="0" smtClean="0"/>
              <a:t> </a:t>
            </a:r>
            <a:r>
              <a:rPr lang="en-ID" sz="1600" dirty="0" err="1" smtClean="0"/>
              <a:t>Belakang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24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74269" y="4494977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5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05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33950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 Aset Tetap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7704" y="987574"/>
            <a:ext cx="7022529" cy="2736304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26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</a:t>
            </a:r>
            <a:r>
              <a:rPr lang="id-ID" sz="1400" b="1" dirty="0" smtClean="0"/>
              <a:t>18</a:t>
            </a:r>
          </a:p>
          <a:p>
            <a:pPr lvl="0"/>
            <a:endParaRPr lang="id-ID" sz="1400" dirty="0"/>
          </a:p>
          <a:p>
            <a:r>
              <a:rPr lang="en-ID" sz="1600" dirty="0"/>
              <a:t>Perusahaan </a:t>
            </a:r>
            <a:r>
              <a:rPr lang="en-ID" sz="1600" dirty="0" err="1">
                <a:solidFill>
                  <a:srgbClr val="FFFF00"/>
                </a:solidFill>
              </a:rPr>
              <a:t>menjual</a:t>
            </a:r>
            <a:r>
              <a:rPr lang="en-ID" sz="1600" dirty="0">
                <a:solidFill>
                  <a:srgbClr val="FFFF00"/>
                </a:solidFill>
              </a:rPr>
              <a:t> 1 </a:t>
            </a:r>
            <a:r>
              <a:rPr lang="en-ID" sz="1600" dirty="0" smtClean="0">
                <a:solidFill>
                  <a:srgbClr val="FFFF00"/>
                </a:solidFill>
              </a:rPr>
              <a:t>unit</a:t>
            </a:r>
            <a:r>
              <a:rPr lang="id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 smtClean="0">
                <a:solidFill>
                  <a:srgbClr val="FFFF00"/>
                </a:solidFill>
              </a:rPr>
              <a:t>Komputer</a:t>
            </a:r>
            <a:r>
              <a:rPr lang="id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/>
              <a:t>harga</a:t>
            </a:r>
            <a:r>
              <a:rPr lang="en-ID" sz="1600" dirty="0"/>
              <a:t> </a:t>
            </a:r>
            <a:r>
              <a:rPr lang="en-ID" sz="1600" dirty="0" err="1"/>
              <a:t>jual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4,250,000</a:t>
            </a:r>
            <a:r>
              <a:rPr lang="en-ID" sz="1600" dirty="0"/>
              <a:t>.</a:t>
            </a:r>
          </a:p>
          <a:p>
            <a:r>
              <a:rPr lang="en-ID" sz="1600" dirty="0" err="1"/>
              <a:t>Pembeli</a:t>
            </a:r>
            <a:r>
              <a:rPr lang="en-ID" sz="1600" dirty="0"/>
              <a:t> </a:t>
            </a:r>
            <a:r>
              <a:rPr lang="en-ID" sz="1600" dirty="0" err="1"/>
              <a:t>mentransfer</a:t>
            </a:r>
            <a:r>
              <a:rPr lang="en-ID" sz="1600" dirty="0"/>
              <a:t> </a:t>
            </a:r>
            <a:r>
              <a:rPr lang="en-ID" sz="1600" dirty="0" err="1"/>
              <a:t>uang</a:t>
            </a:r>
            <a:r>
              <a:rPr lang="en-ID" sz="1600" dirty="0"/>
              <a:t> </a:t>
            </a:r>
            <a:r>
              <a:rPr lang="en-ID" sz="1600" dirty="0" err="1" smtClean="0"/>
              <a:t>ke</a:t>
            </a:r>
            <a:r>
              <a:rPr lang="id-ID" sz="1600" dirty="0" smtClean="0"/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Bank </a:t>
            </a:r>
            <a:r>
              <a:rPr lang="en-ID" sz="1600" dirty="0" err="1">
                <a:solidFill>
                  <a:srgbClr val="FFFF00"/>
                </a:solidFill>
              </a:rPr>
              <a:t>Mandiri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IDR</a:t>
            </a:r>
            <a:endParaRPr lang="id-ID" sz="1600" dirty="0" smtClean="0">
              <a:solidFill>
                <a:srgbClr val="FFFF00"/>
              </a:solidFill>
            </a:endParaRPr>
          </a:p>
          <a:p>
            <a:endParaRPr lang="en-ID" sz="1600" dirty="0"/>
          </a:p>
          <a:p>
            <a:r>
              <a:rPr lang="en-ID" sz="1600" b="1" dirty="0" err="1"/>
              <a:t>Petunjuk</a:t>
            </a:r>
            <a:r>
              <a:rPr lang="en-ID" sz="1600" b="1" dirty="0"/>
              <a:t>:</a:t>
            </a:r>
          </a:p>
          <a:p>
            <a:r>
              <a:rPr lang="en-ID" sz="1600" dirty="0" err="1"/>
              <a:t>Laba</a:t>
            </a:r>
            <a:r>
              <a:rPr lang="en-ID" sz="1600" dirty="0"/>
              <a:t>/</a:t>
            </a:r>
            <a:r>
              <a:rPr lang="en-ID" sz="1600" dirty="0" err="1"/>
              <a:t>Rugi</a:t>
            </a:r>
            <a:r>
              <a:rPr lang="en-ID" sz="1600" dirty="0"/>
              <a:t> </a:t>
            </a:r>
            <a:r>
              <a:rPr lang="en-ID" sz="1600" dirty="0" err="1"/>
              <a:t>Disposisi</a:t>
            </a:r>
            <a:r>
              <a:rPr lang="en-ID" sz="1600" dirty="0"/>
              <a:t> </a:t>
            </a:r>
            <a:r>
              <a:rPr lang="en-ID" sz="1600" dirty="0" err="1"/>
              <a:t>Aset</a:t>
            </a:r>
            <a:r>
              <a:rPr lang="en-ID" sz="1600" dirty="0"/>
              <a:t> </a:t>
            </a:r>
            <a:r>
              <a:rPr lang="en-ID" sz="1600" dirty="0" err="1"/>
              <a:t>Tetap</a:t>
            </a:r>
            <a:r>
              <a:rPr lang="en-ID" sz="1600" dirty="0"/>
              <a:t>, </a:t>
            </a:r>
            <a:r>
              <a:rPr lang="en-ID" sz="1600" dirty="0" err="1"/>
              <a:t>dialokasikan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“</a:t>
            </a:r>
            <a:r>
              <a:rPr lang="en-ID" sz="1600" dirty="0" err="1"/>
              <a:t>Rugi</a:t>
            </a:r>
            <a:r>
              <a:rPr lang="en-ID" sz="1600" dirty="0"/>
              <a:t> (</a:t>
            </a:r>
            <a:r>
              <a:rPr lang="en-ID" sz="1600" dirty="0" err="1"/>
              <a:t>Laba</a:t>
            </a:r>
            <a:r>
              <a:rPr lang="en-ID" sz="1600" dirty="0"/>
              <a:t>) </a:t>
            </a:r>
            <a:r>
              <a:rPr lang="en-ID" sz="1600" dirty="0" err="1" smtClean="0"/>
              <a:t>Penghentian</a:t>
            </a:r>
            <a:r>
              <a:rPr lang="id-ID" sz="1600" dirty="0" smtClean="0"/>
              <a:t> </a:t>
            </a:r>
            <a:r>
              <a:rPr lang="en-ID" sz="1600" dirty="0" err="1" smtClean="0"/>
              <a:t>Aset</a:t>
            </a:r>
            <a:r>
              <a:rPr lang="en-ID" sz="1600" dirty="0" smtClean="0"/>
              <a:t> </a:t>
            </a:r>
            <a:r>
              <a:rPr lang="en-ID" sz="1600" dirty="0" err="1"/>
              <a:t>Tetap</a:t>
            </a:r>
            <a:r>
              <a:rPr lang="en-ID" sz="1600" dirty="0"/>
              <a:t>”. </a:t>
            </a:r>
            <a:endParaRPr lang="id-ID" sz="1600" dirty="0" smtClean="0"/>
          </a:p>
          <a:p>
            <a:r>
              <a:rPr lang="en-ID" sz="1600" dirty="0" err="1" smtClean="0"/>
              <a:t>buat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tipe</a:t>
            </a:r>
            <a:r>
              <a:rPr lang="en-ID" sz="1600" dirty="0"/>
              <a:t> </a:t>
            </a:r>
            <a:r>
              <a:rPr lang="en-ID" sz="1600" dirty="0" err="1"/>
              <a:t>Beban</a:t>
            </a:r>
            <a:r>
              <a:rPr lang="en-ID" sz="1600" dirty="0"/>
              <a:t> </a:t>
            </a:r>
            <a:r>
              <a:rPr lang="en-ID" sz="1600" dirty="0" err="1"/>
              <a:t>Lainnya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kode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smtClean="0"/>
              <a:t>7300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Kebijakan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Akuntansi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2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Penyesuaian PPN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555" y="791963"/>
            <a:ext cx="6606970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pPr>
              <a:lnSpc>
                <a:spcPct val="150000"/>
              </a:lnSpc>
            </a:pPr>
            <a:r>
              <a:rPr lang="en-ID" sz="1600" dirty="0"/>
              <a:t>Perusahaan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rekonsiliasi</a:t>
            </a:r>
            <a:r>
              <a:rPr lang="en-ID" sz="1600" dirty="0">
                <a:solidFill>
                  <a:srgbClr val="FFFF00"/>
                </a:solidFill>
              </a:rPr>
              <a:t> PPN </a:t>
            </a:r>
            <a:r>
              <a:rPr lang="en-ID" sz="1600" dirty="0" err="1"/>
              <a:t>Masukan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PPN </a:t>
            </a:r>
            <a:r>
              <a:rPr lang="en-ID" sz="1600" dirty="0" err="1"/>
              <a:t>Keluaran</a:t>
            </a:r>
            <a:r>
              <a:rPr lang="en-ID" sz="1600" dirty="0"/>
              <a:t> </a:t>
            </a:r>
            <a:r>
              <a:rPr lang="en-ID" sz="1600" dirty="0" err="1"/>
              <a:t>periode</a:t>
            </a:r>
            <a:r>
              <a:rPr lang="en-ID" sz="1600" dirty="0"/>
              <a:t> </a:t>
            </a:r>
            <a:r>
              <a:rPr lang="en-ID" sz="1600" dirty="0" err="1" smtClean="0"/>
              <a:t>Januari</a:t>
            </a:r>
            <a:r>
              <a:rPr lang="id-ID" sz="1600" dirty="0" smtClean="0"/>
              <a:t> </a:t>
            </a:r>
            <a:r>
              <a:rPr lang="en-ID" sz="1600" dirty="0" smtClean="0"/>
              <a:t>2018</a:t>
            </a:r>
            <a:r>
              <a:rPr lang="en-ID" sz="1600" dirty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26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6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14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Penyesuaian Asuransi DDM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555" y="791963"/>
            <a:ext cx="6606970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pPr>
              <a:lnSpc>
                <a:spcPct val="150000"/>
              </a:lnSpc>
            </a:pPr>
            <a:r>
              <a:rPr lang="en-ID" sz="1600" dirty="0" err="1"/>
              <a:t>Pencatatan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asuransi</a:t>
            </a:r>
            <a:r>
              <a:rPr lang="en-ID" sz="1600" dirty="0"/>
              <a:t> </a:t>
            </a:r>
            <a:r>
              <a:rPr lang="en-ID" sz="1600" dirty="0" err="1"/>
              <a:t>dibayar</a:t>
            </a:r>
            <a:r>
              <a:rPr lang="en-ID" sz="1600" dirty="0"/>
              <a:t> </a:t>
            </a:r>
            <a:r>
              <a:rPr lang="en-ID" sz="1600" dirty="0" err="1"/>
              <a:t>dimuka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1 </a:t>
            </a:r>
            <a:r>
              <a:rPr lang="en-ID" sz="1600" dirty="0" err="1"/>
              <a:t>tahun</a:t>
            </a:r>
            <a:r>
              <a:rPr lang="en-ID" sz="1600" dirty="0"/>
              <a:t> yang </a:t>
            </a:r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 smtClean="0"/>
              <a:t>dibayarkan</a:t>
            </a:r>
            <a:r>
              <a:rPr lang="en-ID" sz="1600" dirty="0" smtClean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 smtClean="0"/>
              <a:t>akhir</a:t>
            </a:r>
            <a:r>
              <a:rPr lang="id-ID" sz="1600" dirty="0" smtClean="0"/>
              <a:t> </a:t>
            </a:r>
            <a:r>
              <a:rPr lang="en-ID" sz="1600" dirty="0" err="1" smtClean="0"/>
              <a:t>periode</a:t>
            </a:r>
            <a:r>
              <a:rPr lang="en-ID" sz="1600" dirty="0" smtClean="0"/>
              <a:t> </a:t>
            </a:r>
            <a:r>
              <a:rPr lang="en-ID" sz="1600" dirty="0" err="1"/>
              <a:t>Desember</a:t>
            </a:r>
            <a:r>
              <a:rPr lang="en-ID" sz="1600" dirty="0"/>
              <a:t> 2017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27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740352" y="4371950"/>
            <a:ext cx="122669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7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67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Biaya Listrik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555" y="843558"/>
            <a:ext cx="6606970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pPr>
              <a:lnSpc>
                <a:spcPct val="150000"/>
              </a:lnSpc>
            </a:pPr>
            <a:r>
              <a:rPr lang="en-ID" sz="1600" dirty="0" err="1" smtClean="0"/>
              <a:t>Pencatatan</a:t>
            </a:r>
            <a:r>
              <a:rPr lang="id-ID" sz="1600" dirty="0" smtClean="0"/>
              <a:t> </a:t>
            </a:r>
            <a:r>
              <a:rPr lang="en-ID" sz="1600" dirty="0" err="1" smtClean="0"/>
              <a:t>biaya</a:t>
            </a:r>
            <a:r>
              <a:rPr lang="en-ID" sz="1600" dirty="0" smtClean="0"/>
              <a:t> </a:t>
            </a:r>
            <a:r>
              <a:rPr lang="en-ID" sz="1600" dirty="0" err="1"/>
              <a:t>listrik</a:t>
            </a:r>
            <a:r>
              <a:rPr lang="en-ID" sz="1600" dirty="0"/>
              <a:t> air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 smtClean="0"/>
              <a:t>telepon</a:t>
            </a:r>
            <a:r>
              <a:rPr lang="id-ID" sz="1600" dirty="0" smtClean="0"/>
              <a:t> </a:t>
            </a:r>
            <a:r>
              <a:rPr lang="en-ID" sz="1600" dirty="0" smtClean="0"/>
              <a:t>,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pembayaranya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 smtClean="0"/>
              <a:t>menggunakan</a:t>
            </a:r>
            <a:r>
              <a:rPr lang="id-ID" sz="1600" dirty="0" smtClean="0"/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Bank </a:t>
            </a:r>
            <a:r>
              <a:rPr lang="en-ID" sz="1600" dirty="0" err="1">
                <a:solidFill>
                  <a:srgbClr val="FFFF00"/>
                </a:solidFill>
              </a:rPr>
              <a:t>Mandiri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IDR</a:t>
            </a:r>
            <a:r>
              <a:rPr lang="en-ID" sz="1600" dirty="0" smtClean="0"/>
              <a:t>.</a:t>
            </a:r>
            <a:r>
              <a:rPr lang="id-ID" sz="1600" dirty="0" smtClean="0"/>
              <a:t> </a:t>
            </a:r>
            <a:r>
              <a:rPr lang="en-ID" sz="1600" dirty="0" err="1" smtClean="0"/>
              <a:t>Nilai</a:t>
            </a:r>
            <a:r>
              <a:rPr lang="en-ID" sz="1600" dirty="0" smtClean="0"/>
              <a:t> </a:t>
            </a:r>
            <a:r>
              <a:rPr lang="en-ID" sz="1600" dirty="0" err="1"/>
              <a:t>biaya</a:t>
            </a:r>
            <a:r>
              <a:rPr lang="en-ID" sz="1600" dirty="0"/>
              <a:t> yang </a:t>
            </a:r>
            <a:r>
              <a:rPr lang="en-ID" sz="1600" dirty="0" err="1"/>
              <a:t>dibayarkan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yaitu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1,750,000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28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Proses Akhir Bulan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555" y="791962"/>
            <a:ext cx="6606970" cy="2139827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</a:t>
            </a:r>
            <a:r>
              <a:rPr lang="id-ID" sz="1600" b="1" dirty="0" smtClean="0"/>
              <a:t>18</a:t>
            </a:r>
          </a:p>
          <a:p>
            <a:pPr lvl="0"/>
            <a:endParaRPr lang="id-ID" sz="1600" dirty="0"/>
          </a:p>
          <a:p>
            <a:r>
              <a:rPr lang="en-ID" sz="1600" dirty="0" err="1"/>
              <a:t>Melakukan</a:t>
            </a:r>
            <a:r>
              <a:rPr lang="en-ID" sz="1600" dirty="0"/>
              <a:t> proses </a:t>
            </a:r>
            <a:r>
              <a:rPr lang="en-ID" sz="1600" dirty="0" err="1"/>
              <a:t>akhir</a:t>
            </a:r>
            <a:r>
              <a:rPr lang="en-ID" sz="1600" dirty="0"/>
              <a:t> </a:t>
            </a:r>
            <a:r>
              <a:rPr lang="en-ID" sz="1600" dirty="0" err="1"/>
              <a:t>bulan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periode</a:t>
            </a:r>
            <a:r>
              <a:rPr lang="en-ID" sz="1600" dirty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2018</a:t>
            </a:r>
            <a:r>
              <a:rPr lang="en-ID" sz="1600" dirty="0" smtClean="0"/>
              <a:t>.</a:t>
            </a:r>
            <a:r>
              <a:rPr lang="id-ID" sz="1600" dirty="0" smtClean="0"/>
              <a:t> </a:t>
            </a:r>
          </a:p>
          <a:p>
            <a:endParaRPr lang="id-ID" sz="1600" dirty="0"/>
          </a:p>
          <a:p>
            <a:r>
              <a:rPr lang="en-ID" sz="1600" b="1" dirty="0" smtClean="0">
                <a:solidFill>
                  <a:srgbClr val="FFFF00"/>
                </a:solidFill>
              </a:rPr>
              <a:t>Info</a:t>
            </a:r>
            <a:r>
              <a:rPr lang="en-ID" sz="1600" b="1" dirty="0">
                <a:solidFill>
                  <a:srgbClr val="FFFF00"/>
                </a:solidFill>
              </a:rPr>
              <a:t>: </a:t>
            </a:r>
            <a:endParaRPr lang="id-ID" sz="1600" b="1" dirty="0" smtClean="0">
              <a:solidFill>
                <a:srgbClr val="FFFF00"/>
              </a:solidFill>
            </a:endParaRPr>
          </a:p>
          <a:p>
            <a:r>
              <a:rPr lang="en-ID" sz="1600" dirty="0" err="1" smtClean="0"/>
              <a:t>Informasi</a:t>
            </a:r>
            <a:r>
              <a:rPr lang="en-ID" sz="1600" dirty="0" smtClean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kurs</a:t>
            </a:r>
            <a:r>
              <a:rPr lang="en-ID" sz="1600" dirty="0"/>
              <a:t> 31 </a:t>
            </a:r>
            <a:r>
              <a:rPr lang="en-ID" sz="1600" dirty="0" err="1"/>
              <a:t>Januari</a:t>
            </a:r>
            <a:r>
              <a:rPr lang="en-ID" sz="1600" dirty="0"/>
              <a:t> 2018: </a:t>
            </a:r>
            <a:r>
              <a:rPr lang="en-ID" sz="1600" dirty="0" smtClean="0"/>
              <a:t>Rp10</a:t>
            </a:r>
            <a:r>
              <a:rPr lang="id-ID" sz="1600" dirty="0" smtClean="0"/>
              <a:t>.</a:t>
            </a:r>
            <a:r>
              <a:rPr lang="en-ID" sz="1600" dirty="0" smtClean="0"/>
              <a:t>050.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29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7271019" y="4371950"/>
            <a:ext cx="1729945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QUIZ 8 - 13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68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01228" y="267494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Umum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Beberapa </a:t>
            </a:r>
            <a:r>
              <a:rPr lang="id-ID" dirty="0">
                <a:solidFill>
                  <a:schemeClr val="bg1"/>
                </a:solidFill>
              </a:rPr>
              <a:t>pelanggan dan pemasok masih menggunakan </a:t>
            </a:r>
            <a:r>
              <a:rPr lang="id-ID" dirty="0" smtClean="0">
                <a:solidFill>
                  <a:srgbClr val="FFFF00"/>
                </a:solidFill>
              </a:rPr>
              <a:t>SGD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dalam bertransaksi dengan perusahaan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adalah pengusaha Kena Pajak yang memungut dan </a:t>
            </a:r>
            <a:r>
              <a:rPr lang="id-ID" dirty="0">
                <a:solidFill>
                  <a:srgbClr val="FFFF00"/>
                </a:solidFill>
              </a:rPr>
              <a:t>membayar PPN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rgbClr val="FFFF00"/>
                </a:solidFill>
              </a:rPr>
              <a:t>Aset </a:t>
            </a:r>
            <a:r>
              <a:rPr lang="id-ID" dirty="0">
                <a:solidFill>
                  <a:srgbClr val="FFFF00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diakui </a:t>
            </a:r>
            <a:r>
              <a:rPr lang="id-ID" dirty="0" smtClean="0">
                <a:solidFill>
                  <a:schemeClr val="bg1"/>
                </a:solidFill>
              </a:rPr>
              <a:t>dalam </a:t>
            </a:r>
            <a:r>
              <a:rPr lang="id-ID" dirty="0">
                <a:solidFill>
                  <a:schemeClr val="bg1"/>
                </a:solidFill>
              </a:rPr>
              <a:t>pencatatan perusahaan</a:t>
            </a:r>
            <a:endParaRPr lang="id-ID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195486"/>
            <a:ext cx="71287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solidFill>
                  <a:srgbClr val="FFC000"/>
                </a:solidFill>
              </a:rPr>
              <a:t>Penjualan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rgbClr val="FFFF00"/>
                </a:solidFill>
              </a:rPr>
              <a:t>Penawaran Penjualan </a:t>
            </a:r>
            <a:r>
              <a:rPr lang="id-ID" dirty="0" smtClean="0">
                <a:solidFill>
                  <a:schemeClr val="bg1"/>
                </a:solidFill>
              </a:rPr>
              <a:t>dibuat </a:t>
            </a:r>
            <a:r>
              <a:rPr lang="id-ID" dirty="0">
                <a:solidFill>
                  <a:schemeClr val="bg1"/>
                </a:solidFill>
              </a:rPr>
              <a:t>dan dikirimkan kepada Pelanggan.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rgbClr val="FFFF00"/>
                </a:solidFill>
              </a:rPr>
              <a:t>Retur penjualan </a:t>
            </a:r>
            <a:r>
              <a:rPr lang="id-ID" dirty="0" smtClean="0">
                <a:solidFill>
                  <a:schemeClr val="bg1"/>
                </a:solidFill>
              </a:rPr>
              <a:t>sebagai </a:t>
            </a:r>
            <a:r>
              <a:rPr lang="id-ID" dirty="0">
                <a:solidFill>
                  <a:schemeClr val="bg1"/>
                </a:solidFill>
              </a:rPr>
              <a:t>pengurang nilai piutang</a:t>
            </a:r>
            <a:r>
              <a:rPr lang="id-ID" dirty="0">
                <a:solidFill>
                  <a:srgbClr val="FFFF00"/>
                </a:solidFill>
              </a:rPr>
              <a:t> berlaku untuk barang yang rusak</a:t>
            </a:r>
            <a:r>
              <a:rPr lang="id-ID" dirty="0">
                <a:solidFill>
                  <a:schemeClr val="bg1"/>
                </a:solidFill>
              </a:rPr>
              <a:t> (cacat).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menghitung dan </a:t>
            </a:r>
            <a:r>
              <a:rPr lang="id-ID" dirty="0" smtClean="0">
                <a:solidFill>
                  <a:schemeClr val="bg1"/>
                </a:solidFill>
              </a:rPr>
              <a:t>membayar </a:t>
            </a:r>
            <a:r>
              <a:rPr lang="id-ID" dirty="0" smtClean="0">
                <a:solidFill>
                  <a:srgbClr val="FFFF00"/>
                </a:solidFill>
              </a:rPr>
              <a:t>komisi salesman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mengirimkan barang </a:t>
            </a:r>
            <a:r>
              <a:rPr lang="id-ID" dirty="0" smtClean="0">
                <a:solidFill>
                  <a:schemeClr val="bg1"/>
                </a:solidFill>
              </a:rPr>
              <a:t>melalui </a:t>
            </a:r>
            <a:r>
              <a:rPr lang="id-ID" dirty="0" smtClean="0">
                <a:solidFill>
                  <a:srgbClr val="FFFF00"/>
                </a:solidFill>
              </a:rPr>
              <a:t>jasa </a:t>
            </a:r>
            <a:r>
              <a:rPr lang="id-ID" dirty="0">
                <a:solidFill>
                  <a:srgbClr val="FFFF00"/>
                </a:solidFill>
              </a:rPr>
              <a:t>pengiriman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memberikan </a:t>
            </a:r>
            <a:r>
              <a:rPr lang="id-ID" dirty="0" smtClean="0">
                <a:solidFill>
                  <a:srgbClr val="FFFF00"/>
                </a:solidFill>
              </a:rPr>
              <a:t>syarat </a:t>
            </a:r>
            <a:r>
              <a:rPr lang="id-ID" dirty="0">
                <a:solidFill>
                  <a:srgbClr val="FFFF00"/>
                </a:solidFill>
              </a:rPr>
              <a:t>dan tenggang </a:t>
            </a:r>
            <a:r>
              <a:rPr lang="id-ID" dirty="0" smtClean="0">
                <a:solidFill>
                  <a:srgbClr val="FFFF00"/>
                </a:solidFill>
              </a:rPr>
              <a:t>waktu </a:t>
            </a:r>
            <a:r>
              <a:rPr lang="id-ID" dirty="0" smtClean="0">
                <a:solidFill>
                  <a:schemeClr val="bg1"/>
                </a:solidFill>
              </a:rPr>
              <a:t>pelunasan </a:t>
            </a:r>
            <a:r>
              <a:rPr lang="id-ID" dirty="0">
                <a:solidFill>
                  <a:schemeClr val="bg1"/>
                </a:solidFill>
              </a:rPr>
              <a:t>kepada pelanggan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1760" y="19548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solidFill>
                  <a:srgbClr val="FFC000"/>
                </a:solidFill>
              </a:rPr>
              <a:t>Pembelian</a:t>
            </a:r>
          </a:p>
          <a:p>
            <a:pPr algn="just"/>
            <a:endParaRPr lang="id-ID" dirty="0" smtClean="0">
              <a:solidFill>
                <a:schemeClr val="bg1"/>
              </a:solidFill>
            </a:endParaRPr>
          </a:p>
          <a:p>
            <a:pPr algn="just"/>
            <a:endParaRPr lang="id-ID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Bagian Gudang </a:t>
            </a:r>
            <a:r>
              <a:rPr lang="id-ID" dirty="0" smtClean="0">
                <a:solidFill>
                  <a:schemeClr val="bg1"/>
                </a:solidFill>
              </a:rPr>
              <a:t>membuat </a:t>
            </a:r>
            <a:r>
              <a:rPr lang="id-ID" dirty="0" smtClean="0">
                <a:solidFill>
                  <a:srgbClr val="FFFF00"/>
                </a:solidFill>
              </a:rPr>
              <a:t>Permintaan Barang </a:t>
            </a:r>
            <a:r>
              <a:rPr lang="id-ID" dirty="0" smtClean="0">
                <a:solidFill>
                  <a:schemeClr val="bg1"/>
                </a:solidFill>
              </a:rPr>
              <a:t>atas </a:t>
            </a:r>
            <a:r>
              <a:rPr lang="id-ID" dirty="0">
                <a:solidFill>
                  <a:schemeClr val="bg1"/>
                </a:solidFill>
              </a:rPr>
              <a:t>barang yang ingin diajukan </a:t>
            </a:r>
            <a:r>
              <a:rPr lang="id-ID" dirty="0" smtClean="0">
                <a:solidFill>
                  <a:schemeClr val="bg1"/>
                </a:solidFill>
              </a:rPr>
              <a:t>pembelian.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Bagian </a:t>
            </a:r>
            <a:r>
              <a:rPr lang="id-ID" dirty="0">
                <a:solidFill>
                  <a:schemeClr val="bg1"/>
                </a:solidFill>
              </a:rPr>
              <a:t>Accounting </a:t>
            </a:r>
            <a:r>
              <a:rPr lang="id-ID" dirty="0" smtClean="0">
                <a:solidFill>
                  <a:schemeClr val="bg1"/>
                </a:solidFill>
              </a:rPr>
              <a:t>membuat </a:t>
            </a:r>
            <a:r>
              <a:rPr lang="id-ID" dirty="0" smtClean="0">
                <a:solidFill>
                  <a:srgbClr val="FFFF00"/>
                </a:solidFill>
              </a:rPr>
              <a:t>PO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(Purchase </a:t>
            </a:r>
            <a:r>
              <a:rPr lang="id-ID" dirty="0" smtClean="0">
                <a:solidFill>
                  <a:schemeClr val="bg1"/>
                </a:solidFill>
              </a:rPr>
              <a:t>Order) kepada </a:t>
            </a:r>
            <a:r>
              <a:rPr lang="id-ID" dirty="0">
                <a:solidFill>
                  <a:schemeClr val="bg1"/>
                </a:solidFill>
              </a:rPr>
              <a:t>pemasok yang </a:t>
            </a:r>
            <a:r>
              <a:rPr lang="id-ID" dirty="0" smtClean="0">
                <a:solidFill>
                  <a:schemeClr val="bg1"/>
                </a:solidFill>
              </a:rPr>
              <a:t>terpilih.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Dalam </a:t>
            </a:r>
            <a:r>
              <a:rPr lang="id-ID" dirty="0">
                <a:solidFill>
                  <a:schemeClr val="bg1"/>
                </a:solidFill>
              </a:rPr>
              <a:t>proses pembelian </a:t>
            </a:r>
            <a:r>
              <a:rPr lang="id-ID" dirty="0" smtClean="0">
                <a:solidFill>
                  <a:schemeClr val="bg1"/>
                </a:solidFill>
              </a:rPr>
              <a:t>barang, proses pengirimannya diproses </a:t>
            </a:r>
            <a:r>
              <a:rPr lang="id-ID" dirty="0">
                <a:solidFill>
                  <a:schemeClr val="bg1"/>
                </a:solidFill>
              </a:rPr>
              <a:t>oleh pemasok lain </a:t>
            </a:r>
            <a:r>
              <a:rPr lang="id-ID" dirty="0">
                <a:solidFill>
                  <a:srgbClr val="FFFF00"/>
                </a:solidFill>
              </a:rPr>
              <a:t>(</a:t>
            </a:r>
            <a:r>
              <a:rPr lang="id-ID" dirty="0" smtClean="0">
                <a:solidFill>
                  <a:srgbClr val="FFFF00"/>
                </a:solidFill>
              </a:rPr>
              <a:t>Forward)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55552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solidFill>
                  <a:srgbClr val="FFC000"/>
                </a:solidFill>
              </a:rPr>
              <a:t>Persediaan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Gudang yang dimiliki </a:t>
            </a:r>
            <a:r>
              <a:rPr lang="id-ID" dirty="0" smtClean="0">
                <a:solidFill>
                  <a:schemeClr val="bg1"/>
                </a:solidFill>
              </a:rPr>
              <a:t>perusahaan: </a:t>
            </a:r>
            <a:r>
              <a:rPr lang="id-ID" dirty="0" smtClean="0">
                <a:solidFill>
                  <a:srgbClr val="FFFF00"/>
                </a:solidFill>
              </a:rPr>
              <a:t>2 (Store </a:t>
            </a:r>
            <a:r>
              <a:rPr lang="id-ID" dirty="0">
                <a:solidFill>
                  <a:srgbClr val="FFFF00"/>
                </a:solidFill>
              </a:rPr>
              <a:t>&amp; </a:t>
            </a:r>
            <a:r>
              <a:rPr lang="id-ID" dirty="0" smtClean="0">
                <a:solidFill>
                  <a:srgbClr val="FFFF00"/>
                </a:solidFill>
              </a:rPr>
              <a:t>Belakang)</a:t>
            </a:r>
            <a:endParaRPr lang="id-ID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memiliki </a:t>
            </a:r>
            <a:r>
              <a:rPr lang="id-ID" dirty="0" smtClean="0">
                <a:solidFill>
                  <a:schemeClr val="bg1"/>
                </a:solidFill>
              </a:rPr>
              <a:t>kegiatan </a:t>
            </a:r>
            <a:r>
              <a:rPr lang="id-ID" dirty="0" smtClean="0">
                <a:solidFill>
                  <a:srgbClr val="FFFF00"/>
                </a:solidFill>
              </a:rPr>
              <a:t>memproduksi/merakit barang</a:t>
            </a:r>
            <a:endParaRPr lang="id-ID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>
                <a:solidFill>
                  <a:schemeClr val="bg1"/>
                </a:solidFill>
              </a:rPr>
              <a:t>perhitungan nilai </a:t>
            </a:r>
            <a:r>
              <a:rPr lang="id-ID" dirty="0" smtClean="0">
                <a:solidFill>
                  <a:schemeClr val="bg1"/>
                </a:solidFill>
              </a:rPr>
              <a:t>persediaan: </a:t>
            </a:r>
            <a:r>
              <a:rPr lang="id-ID" dirty="0" smtClean="0">
                <a:solidFill>
                  <a:srgbClr val="FFFF00"/>
                </a:solidFill>
              </a:rPr>
              <a:t>FIFO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647240"/>
            <a:ext cx="6696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solidFill>
                  <a:srgbClr val="FFC000"/>
                </a:solidFill>
              </a:rPr>
              <a:t>Kebijakan Lainnya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 smtClean="0">
                <a:solidFill>
                  <a:srgbClr val="FFFF00"/>
                </a:solidFill>
              </a:rPr>
              <a:t>tidak</a:t>
            </a:r>
            <a:r>
              <a:rPr lang="id-ID" dirty="0" smtClean="0">
                <a:solidFill>
                  <a:schemeClr val="bg1"/>
                </a:solidFill>
              </a:rPr>
              <a:t> mencatat </a:t>
            </a:r>
            <a:r>
              <a:rPr lang="id-ID" dirty="0">
                <a:solidFill>
                  <a:schemeClr val="bg1"/>
                </a:solidFill>
              </a:rPr>
              <a:t>biaya dan beban operasional </a:t>
            </a:r>
            <a:r>
              <a:rPr lang="id-ID" dirty="0">
                <a:solidFill>
                  <a:srgbClr val="FFFF00"/>
                </a:solidFill>
              </a:rPr>
              <a:t>per </a:t>
            </a:r>
            <a:r>
              <a:rPr lang="id-ID" dirty="0" smtClean="0">
                <a:solidFill>
                  <a:srgbClr val="FFFF00"/>
                </a:solidFill>
              </a:rPr>
              <a:t>departemen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Ketika proses migrasi ke Accurate Online, p</a:t>
            </a:r>
            <a:r>
              <a:rPr lang="fi-FI" dirty="0" smtClean="0">
                <a:solidFill>
                  <a:schemeClr val="bg1"/>
                </a:solidFill>
              </a:rPr>
              <a:t>erusahaan </a:t>
            </a:r>
            <a:r>
              <a:rPr lang="fi-FI" dirty="0">
                <a:solidFill>
                  <a:schemeClr val="bg1"/>
                </a:solidFill>
              </a:rPr>
              <a:t>akan menggunakan Daftar Akun Perkiraan yang </a:t>
            </a:r>
            <a:r>
              <a:rPr lang="fi-FI" dirty="0" smtClean="0">
                <a:solidFill>
                  <a:srgbClr val="FFFF00"/>
                </a:solidFill>
              </a:rPr>
              <a:t>dimiliki</a:t>
            </a:r>
            <a:r>
              <a:rPr lang="id-ID" dirty="0" smtClean="0">
                <a:solidFill>
                  <a:srgbClr val="FFFF00"/>
                </a:solidFill>
              </a:rPr>
              <a:t> sendiri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DATA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SALDO AWAL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06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2277</Words>
  <Application>Microsoft Office PowerPoint</Application>
  <PresentationFormat>On-screen Show (16:9)</PresentationFormat>
  <Paragraphs>620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Custom Design</vt:lpstr>
      <vt:lpstr>PowerPoint Presentation</vt:lpstr>
      <vt:lpstr>PowerPoint Presentation</vt:lpstr>
      <vt:lpstr>Informasi Perusahaan</vt:lpstr>
      <vt:lpstr>Kebijakan Akuntansi</vt:lpstr>
      <vt:lpstr>PowerPoint Presentation</vt:lpstr>
      <vt:lpstr>PowerPoint Presentation</vt:lpstr>
      <vt:lpstr>PowerPoint Presentation</vt:lpstr>
      <vt:lpstr>PowerPoint Presentation</vt:lpstr>
      <vt:lpstr>DATA SALDO AWAL</vt:lpstr>
      <vt:lpstr>PowerPoint Presentation</vt:lpstr>
      <vt:lpstr>PowerPoint Presentation</vt:lpstr>
      <vt:lpstr>PowerPoint Presentation</vt:lpstr>
      <vt:lpstr>PowerPoint Presentation</vt:lpstr>
      <vt:lpstr>TRANSAKSI TRANSAKSI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184</cp:revision>
  <dcterms:created xsi:type="dcterms:W3CDTF">2014-04-01T16:27:38Z</dcterms:created>
  <dcterms:modified xsi:type="dcterms:W3CDTF">2021-06-08T13:46:37Z</dcterms:modified>
</cp:coreProperties>
</file>