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198F6-A54D-446D-940B-4CDCF8D520EC}" type="doc">
      <dgm:prSet loTypeId="urn:microsoft.com/office/officeart/2005/8/layout/cycle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42C492C1-1BB3-4C7A-8F9C-385B2CAD62AD}">
      <dgm:prSet phldrT="[Text]"/>
      <dgm:spPr/>
      <dgm:t>
        <a:bodyPr/>
        <a:lstStyle/>
        <a:p>
          <a:r>
            <a:rPr lang="id-ID" dirty="0" smtClean="0"/>
            <a:t>Pola Jwab Soal</a:t>
          </a:r>
          <a:endParaRPr lang="id-ID" dirty="0"/>
        </a:p>
      </dgm:t>
    </dgm:pt>
    <dgm:pt modelId="{A2FD1CDF-C951-47C3-9E48-37BE3B5F9F10}" type="parTrans" cxnId="{FECA479E-D8DE-449B-A461-9FBC05A00562}">
      <dgm:prSet/>
      <dgm:spPr/>
      <dgm:t>
        <a:bodyPr/>
        <a:lstStyle/>
        <a:p>
          <a:endParaRPr lang="id-ID"/>
        </a:p>
      </dgm:t>
    </dgm:pt>
    <dgm:pt modelId="{575DCC40-D06C-47C2-BECD-97729DD38AE1}" type="sibTrans" cxnId="{FECA479E-D8DE-449B-A461-9FBC05A00562}">
      <dgm:prSet/>
      <dgm:spPr/>
      <dgm:t>
        <a:bodyPr/>
        <a:lstStyle/>
        <a:p>
          <a:endParaRPr lang="id-ID"/>
        </a:p>
      </dgm:t>
    </dgm:pt>
    <dgm:pt modelId="{E64EEF97-EC22-41F3-93A7-C812AC92ABF5}">
      <dgm:prSet phldrT="[Text]"/>
      <dgm:spPr/>
      <dgm:t>
        <a:bodyPr/>
        <a:lstStyle/>
        <a:p>
          <a:r>
            <a:rPr lang="id-ID" dirty="0" smtClean="0"/>
            <a:t>Taraf Kesukaran</a:t>
          </a:r>
          <a:endParaRPr lang="id-ID" dirty="0"/>
        </a:p>
      </dgm:t>
    </dgm:pt>
    <dgm:pt modelId="{6026A639-E93E-4ED9-860C-D277F15129FD}" type="parTrans" cxnId="{81584F97-BF9E-4FA9-9AB6-C831CB514C84}">
      <dgm:prSet/>
      <dgm:spPr/>
      <dgm:t>
        <a:bodyPr/>
        <a:lstStyle/>
        <a:p>
          <a:endParaRPr lang="id-ID"/>
        </a:p>
      </dgm:t>
    </dgm:pt>
    <dgm:pt modelId="{9D35C0E4-D2A0-47AE-8866-F92AC6047966}" type="sibTrans" cxnId="{81584F97-BF9E-4FA9-9AB6-C831CB514C84}">
      <dgm:prSet/>
      <dgm:spPr/>
      <dgm:t>
        <a:bodyPr/>
        <a:lstStyle/>
        <a:p>
          <a:endParaRPr lang="id-ID"/>
        </a:p>
      </dgm:t>
    </dgm:pt>
    <dgm:pt modelId="{5E5BBD06-C01B-4309-90B7-C4E3A9CFEBA9}">
      <dgm:prSet phldrT="[Text]"/>
      <dgm:spPr/>
      <dgm:t>
        <a:bodyPr/>
        <a:lstStyle/>
        <a:p>
          <a:r>
            <a:rPr lang="id-ID" dirty="0" smtClean="0"/>
            <a:t>Daya Beda</a:t>
          </a:r>
          <a:endParaRPr lang="id-ID" dirty="0"/>
        </a:p>
      </dgm:t>
    </dgm:pt>
    <dgm:pt modelId="{10203BE2-ADA4-43F9-A608-5B681EE4C995}" type="parTrans" cxnId="{30B38E95-68E6-4AD3-9D18-65CBB42C47A6}">
      <dgm:prSet/>
      <dgm:spPr/>
      <dgm:t>
        <a:bodyPr/>
        <a:lstStyle/>
        <a:p>
          <a:endParaRPr lang="id-ID"/>
        </a:p>
      </dgm:t>
    </dgm:pt>
    <dgm:pt modelId="{03A88B33-4A8F-4E71-A251-C18591D4012D}" type="sibTrans" cxnId="{30B38E95-68E6-4AD3-9D18-65CBB42C47A6}">
      <dgm:prSet/>
      <dgm:spPr/>
      <dgm:t>
        <a:bodyPr/>
        <a:lstStyle/>
        <a:p>
          <a:endParaRPr lang="id-ID"/>
        </a:p>
      </dgm:t>
    </dgm:pt>
    <dgm:pt modelId="{CF466967-8A00-4AC8-8946-0E50CD3FDD62}" type="pres">
      <dgm:prSet presAssocID="{D92198F6-A54D-446D-940B-4CDCF8D520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F590382-DAA3-4E5D-88E3-35D4658C93A2}" type="pres">
      <dgm:prSet presAssocID="{42C492C1-1BB3-4C7A-8F9C-385B2CAD62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85F8F8-6A1A-4604-ACA2-4E26FE6501FC}" type="pres">
      <dgm:prSet presAssocID="{42C492C1-1BB3-4C7A-8F9C-385B2CAD62AD}" presName="spNode" presStyleCnt="0"/>
      <dgm:spPr/>
    </dgm:pt>
    <dgm:pt modelId="{65C3C46C-160F-4A3E-AE91-5E39DD6FA09F}" type="pres">
      <dgm:prSet presAssocID="{575DCC40-D06C-47C2-BECD-97729DD38AE1}" presName="sibTrans" presStyleLbl="sibTrans1D1" presStyleIdx="0" presStyleCnt="3"/>
      <dgm:spPr/>
      <dgm:t>
        <a:bodyPr/>
        <a:lstStyle/>
        <a:p>
          <a:endParaRPr lang="id-ID"/>
        </a:p>
      </dgm:t>
    </dgm:pt>
    <dgm:pt modelId="{F36E74B2-48FB-4CA2-91B4-83536ECC5495}" type="pres">
      <dgm:prSet presAssocID="{E64EEF97-EC22-41F3-93A7-C812AC92AB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9B5EE8-D0E8-49DA-B529-59D7E401B786}" type="pres">
      <dgm:prSet presAssocID="{E64EEF97-EC22-41F3-93A7-C812AC92ABF5}" presName="spNode" presStyleCnt="0"/>
      <dgm:spPr/>
    </dgm:pt>
    <dgm:pt modelId="{58447F49-8590-4E28-BF5D-AF76F0F9CC28}" type="pres">
      <dgm:prSet presAssocID="{9D35C0E4-D2A0-47AE-8866-F92AC6047966}" presName="sibTrans" presStyleLbl="sibTrans1D1" presStyleIdx="1" presStyleCnt="3"/>
      <dgm:spPr/>
      <dgm:t>
        <a:bodyPr/>
        <a:lstStyle/>
        <a:p>
          <a:endParaRPr lang="id-ID"/>
        </a:p>
      </dgm:t>
    </dgm:pt>
    <dgm:pt modelId="{B128121E-05EC-476A-9F42-37290C44D76D}" type="pres">
      <dgm:prSet presAssocID="{5E5BBD06-C01B-4309-90B7-C4E3A9CFEB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A8A217-5D87-4CB8-AB4C-A98C925B428A}" type="pres">
      <dgm:prSet presAssocID="{5E5BBD06-C01B-4309-90B7-C4E3A9CFEBA9}" presName="spNode" presStyleCnt="0"/>
      <dgm:spPr/>
    </dgm:pt>
    <dgm:pt modelId="{6E2A5717-07DF-4F3A-9B13-702701399FA4}" type="pres">
      <dgm:prSet presAssocID="{03A88B33-4A8F-4E71-A251-C18591D4012D}" presName="sibTrans" presStyleLbl="sibTrans1D1" presStyleIdx="2" presStyleCnt="3"/>
      <dgm:spPr/>
      <dgm:t>
        <a:bodyPr/>
        <a:lstStyle/>
        <a:p>
          <a:endParaRPr lang="id-ID"/>
        </a:p>
      </dgm:t>
    </dgm:pt>
  </dgm:ptLst>
  <dgm:cxnLst>
    <dgm:cxn modelId="{66F599C2-C05B-428F-AFE4-A70C2D16D20B}" type="presOf" srcId="{03A88B33-4A8F-4E71-A251-C18591D4012D}" destId="{6E2A5717-07DF-4F3A-9B13-702701399FA4}" srcOrd="0" destOrd="0" presId="urn:microsoft.com/office/officeart/2005/8/layout/cycle5"/>
    <dgm:cxn modelId="{ECC310F5-9053-4205-AB5A-552403851AC9}" type="presOf" srcId="{9D35C0E4-D2A0-47AE-8866-F92AC6047966}" destId="{58447F49-8590-4E28-BF5D-AF76F0F9CC28}" srcOrd="0" destOrd="0" presId="urn:microsoft.com/office/officeart/2005/8/layout/cycle5"/>
    <dgm:cxn modelId="{8713BAFE-2F92-4A91-A06B-9E82F7AC58C0}" type="presOf" srcId="{D92198F6-A54D-446D-940B-4CDCF8D520EC}" destId="{CF466967-8A00-4AC8-8946-0E50CD3FDD62}" srcOrd="0" destOrd="0" presId="urn:microsoft.com/office/officeart/2005/8/layout/cycle5"/>
    <dgm:cxn modelId="{FECA479E-D8DE-449B-A461-9FBC05A00562}" srcId="{D92198F6-A54D-446D-940B-4CDCF8D520EC}" destId="{42C492C1-1BB3-4C7A-8F9C-385B2CAD62AD}" srcOrd="0" destOrd="0" parTransId="{A2FD1CDF-C951-47C3-9E48-37BE3B5F9F10}" sibTransId="{575DCC40-D06C-47C2-BECD-97729DD38AE1}"/>
    <dgm:cxn modelId="{30B38E95-68E6-4AD3-9D18-65CBB42C47A6}" srcId="{D92198F6-A54D-446D-940B-4CDCF8D520EC}" destId="{5E5BBD06-C01B-4309-90B7-C4E3A9CFEBA9}" srcOrd="2" destOrd="0" parTransId="{10203BE2-ADA4-43F9-A608-5B681EE4C995}" sibTransId="{03A88B33-4A8F-4E71-A251-C18591D4012D}"/>
    <dgm:cxn modelId="{ADD2ABCE-BCFA-4D64-81A1-9BE0AAA97612}" type="presOf" srcId="{42C492C1-1BB3-4C7A-8F9C-385B2CAD62AD}" destId="{BF590382-DAA3-4E5D-88E3-35D4658C93A2}" srcOrd="0" destOrd="0" presId="urn:microsoft.com/office/officeart/2005/8/layout/cycle5"/>
    <dgm:cxn modelId="{5C4031A6-3167-47CC-BBCB-520237CB27B3}" type="presOf" srcId="{575DCC40-D06C-47C2-BECD-97729DD38AE1}" destId="{65C3C46C-160F-4A3E-AE91-5E39DD6FA09F}" srcOrd="0" destOrd="0" presId="urn:microsoft.com/office/officeart/2005/8/layout/cycle5"/>
    <dgm:cxn modelId="{AB1320D6-196B-487F-ACFA-6EE906382B96}" type="presOf" srcId="{E64EEF97-EC22-41F3-93A7-C812AC92ABF5}" destId="{F36E74B2-48FB-4CA2-91B4-83536ECC5495}" srcOrd="0" destOrd="0" presId="urn:microsoft.com/office/officeart/2005/8/layout/cycle5"/>
    <dgm:cxn modelId="{81584F97-BF9E-4FA9-9AB6-C831CB514C84}" srcId="{D92198F6-A54D-446D-940B-4CDCF8D520EC}" destId="{E64EEF97-EC22-41F3-93A7-C812AC92ABF5}" srcOrd="1" destOrd="0" parTransId="{6026A639-E93E-4ED9-860C-D277F15129FD}" sibTransId="{9D35C0E4-D2A0-47AE-8866-F92AC6047966}"/>
    <dgm:cxn modelId="{C53B8FB4-EA48-4BF4-ABEE-FAB8F1CAB6F4}" type="presOf" srcId="{5E5BBD06-C01B-4309-90B7-C4E3A9CFEBA9}" destId="{B128121E-05EC-476A-9F42-37290C44D76D}" srcOrd="0" destOrd="0" presId="urn:microsoft.com/office/officeart/2005/8/layout/cycle5"/>
    <dgm:cxn modelId="{0810A600-F964-4870-A49B-86EE6806D5E3}" type="presParOf" srcId="{CF466967-8A00-4AC8-8946-0E50CD3FDD62}" destId="{BF590382-DAA3-4E5D-88E3-35D4658C93A2}" srcOrd="0" destOrd="0" presId="urn:microsoft.com/office/officeart/2005/8/layout/cycle5"/>
    <dgm:cxn modelId="{08F7F5CB-0609-47E5-8ADA-50533037E554}" type="presParOf" srcId="{CF466967-8A00-4AC8-8946-0E50CD3FDD62}" destId="{3B85F8F8-6A1A-4604-ACA2-4E26FE6501FC}" srcOrd="1" destOrd="0" presId="urn:microsoft.com/office/officeart/2005/8/layout/cycle5"/>
    <dgm:cxn modelId="{15C7006A-7A9F-46DD-A33E-6FE8E9E3FC4F}" type="presParOf" srcId="{CF466967-8A00-4AC8-8946-0E50CD3FDD62}" destId="{65C3C46C-160F-4A3E-AE91-5E39DD6FA09F}" srcOrd="2" destOrd="0" presId="urn:microsoft.com/office/officeart/2005/8/layout/cycle5"/>
    <dgm:cxn modelId="{C3508755-0E86-4C47-B4B3-12FF5BF03D90}" type="presParOf" srcId="{CF466967-8A00-4AC8-8946-0E50CD3FDD62}" destId="{F36E74B2-48FB-4CA2-91B4-83536ECC5495}" srcOrd="3" destOrd="0" presId="urn:microsoft.com/office/officeart/2005/8/layout/cycle5"/>
    <dgm:cxn modelId="{7AFCF288-4122-45F5-A725-FD132DEEFA1C}" type="presParOf" srcId="{CF466967-8A00-4AC8-8946-0E50CD3FDD62}" destId="{7A9B5EE8-D0E8-49DA-B529-59D7E401B786}" srcOrd="4" destOrd="0" presId="urn:microsoft.com/office/officeart/2005/8/layout/cycle5"/>
    <dgm:cxn modelId="{20A51D41-9D0C-4617-957B-F019ECCA6DF8}" type="presParOf" srcId="{CF466967-8A00-4AC8-8946-0E50CD3FDD62}" destId="{58447F49-8590-4E28-BF5D-AF76F0F9CC28}" srcOrd="5" destOrd="0" presId="urn:microsoft.com/office/officeart/2005/8/layout/cycle5"/>
    <dgm:cxn modelId="{C7D20594-5D3C-4D4E-A1B6-C77654935D4C}" type="presParOf" srcId="{CF466967-8A00-4AC8-8946-0E50CD3FDD62}" destId="{B128121E-05EC-476A-9F42-37290C44D76D}" srcOrd="6" destOrd="0" presId="urn:microsoft.com/office/officeart/2005/8/layout/cycle5"/>
    <dgm:cxn modelId="{BF2EEA34-4A3E-44F2-A416-615178C4C162}" type="presParOf" srcId="{CF466967-8A00-4AC8-8946-0E50CD3FDD62}" destId="{44A8A217-5D87-4CB8-AB4C-A98C925B428A}" srcOrd="7" destOrd="0" presId="urn:microsoft.com/office/officeart/2005/8/layout/cycle5"/>
    <dgm:cxn modelId="{3494ADC8-A5F9-4522-9636-594EE50C6493}" type="presParOf" srcId="{CF466967-8A00-4AC8-8946-0E50CD3FDD62}" destId="{6E2A5717-07DF-4F3A-9B13-702701399FA4}" srcOrd="8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590382-DAA3-4E5D-88E3-35D4658C93A2}">
      <dsp:nvSpPr>
        <dsp:cNvPr id="0" name=""/>
        <dsp:cNvSpPr/>
      </dsp:nvSpPr>
      <dsp:spPr>
        <a:xfrm>
          <a:off x="3033861" y="929"/>
          <a:ext cx="2161877" cy="14052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Pola Jwab Soal</a:t>
          </a:r>
          <a:endParaRPr lang="id-ID" sz="2900" kern="1200" dirty="0"/>
        </a:p>
      </dsp:txBody>
      <dsp:txXfrm>
        <a:off x="3033861" y="929"/>
        <a:ext cx="2161877" cy="1405220"/>
      </dsp:txXfrm>
    </dsp:sp>
    <dsp:sp modelId="{65C3C46C-160F-4A3E-AE91-5E39DD6FA09F}">
      <dsp:nvSpPr>
        <dsp:cNvPr id="0" name=""/>
        <dsp:cNvSpPr/>
      </dsp:nvSpPr>
      <dsp:spPr>
        <a:xfrm>
          <a:off x="2242484" y="703539"/>
          <a:ext cx="3744630" cy="3744630"/>
        </a:xfrm>
        <a:custGeom>
          <a:avLst/>
          <a:gdLst/>
          <a:ahLst/>
          <a:cxnLst/>
          <a:rect l="0" t="0" r="0" b="0"/>
          <a:pathLst>
            <a:path>
              <a:moveTo>
                <a:pt x="3242752" y="596592"/>
              </a:moveTo>
              <a:arcTo wR="1872315" hR="1872315" stAng="19022995" swAng="22997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E74B2-48FB-4CA2-91B4-83536ECC5495}">
      <dsp:nvSpPr>
        <dsp:cNvPr id="0" name=""/>
        <dsp:cNvSpPr/>
      </dsp:nvSpPr>
      <dsp:spPr>
        <a:xfrm>
          <a:off x="4655334" y="2809402"/>
          <a:ext cx="2161877" cy="1405220"/>
        </a:xfrm>
        <a:prstGeom prst="roundRect">
          <a:avLst/>
        </a:prstGeom>
        <a:gradFill rotWithShape="0">
          <a:gsLst>
            <a:gs pos="0">
              <a:schemeClr val="accent2">
                <a:hueOff val="3241393"/>
                <a:satOff val="12376"/>
                <a:lumOff val="0"/>
                <a:alphaOff val="0"/>
                <a:shade val="60000"/>
              </a:schemeClr>
            </a:gs>
            <a:gs pos="33000">
              <a:schemeClr val="accent2">
                <a:hueOff val="3241393"/>
                <a:satOff val="12376"/>
                <a:lumOff val="0"/>
                <a:alphaOff val="0"/>
                <a:tint val="86500"/>
              </a:schemeClr>
            </a:gs>
            <a:gs pos="46750">
              <a:schemeClr val="accent2">
                <a:hueOff val="3241393"/>
                <a:satOff val="12376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3241393"/>
                <a:satOff val="12376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3241393"/>
                <a:satOff val="12376"/>
                <a:lumOff val="0"/>
                <a:alphaOff val="0"/>
                <a:tint val="86000"/>
              </a:schemeClr>
            </a:gs>
            <a:gs pos="100000">
              <a:schemeClr val="accent2">
                <a:hueOff val="3241393"/>
                <a:satOff val="12376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Taraf Kesukaran</a:t>
          </a:r>
          <a:endParaRPr lang="id-ID" sz="2900" kern="1200" dirty="0"/>
        </a:p>
      </dsp:txBody>
      <dsp:txXfrm>
        <a:off x="4655334" y="2809402"/>
        <a:ext cx="2161877" cy="1405220"/>
      </dsp:txXfrm>
    </dsp:sp>
    <dsp:sp modelId="{58447F49-8590-4E28-BF5D-AF76F0F9CC28}">
      <dsp:nvSpPr>
        <dsp:cNvPr id="0" name=""/>
        <dsp:cNvSpPr/>
      </dsp:nvSpPr>
      <dsp:spPr>
        <a:xfrm>
          <a:off x="2242484" y="703539"/>
          <a:ext cx="3744630" cy="3744630"/>
        </a:xfrm>
        <a:custGeom>
          <a:avLst/>
          <a:gdLst/>
          <a:ahLst/>
          <a:cxnLst/>
          <a:rect l="0" t="0" r="0" b="0"/>
          <a:pathLst>
            <a:path>
              <a:moveTo>
                <a:pt x="2445903" y="3654606"/>
              </a:moveTo>
              <a:arcTo wR="1872315" hR="1872315" stAng="4329628" swAng="2140743"/>
            </a:path>
          </a:pathLst>
        </a:custGeom>
        <a:noFill/>
        <a:ln w="9525" cap="flat" cmpd="sng" algn="ctr">
          <a:solidFill>
            <a:schemeClr val="accent2">
              <a:hueOff val="3241393"/>
              <a:satOff val="12376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8121E-05EC-476A-9F42-37290C44D76D}">
      <dsp:nvSpPr>
        <dsp:cNvPr id="0" name=""/>
        <dsp:cNvSpPr/>
      </dsp:nvSpPr>
      <dsp:spPr>
        <a:xfrm>
          <a:off x="1412388" y="2809402"/>
          <a:ext cx="2161877" cy="1405220"/>
        </a:xfrm>
        <a:prstGeom prst="roundRect">
          <a:avLst/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  <a:shade val="60000"/>
              </a:schemeClr>
            </a:gs>
            <a:gs pos="33000">
              <a:schemeClr val="accent2">
                <a:hueOff val="6482786"/>
                <a:satOff val="24753"/>
                <a:lumOff val="0"/>
                <a:alphaOff val="0"/>
                <a:tint val="86500"/>
              </a:schemeClr>
            </a:gs>
            <a:gs pos="4675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6482786"/>
                <a:satOff val="24753"/>
                <a:lumOff val="0"/>
                <a:alphaOff val="0"/>
                <a:tint val="86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Daya Beda</a:t>
          </a:r>
          <a:endParaRPr lang="id-ID" sz="2900" kern="1200" dirty="0"/>
        </a:p>
      </dsp:txBody>
      <dsp:txXfrm>
        <a:off x="1412388" y="2809402"/>
        <a:ext cx="2161877" cy="1405220"/>
      </dsp:txXfrm>
    </dsp:sp>
    <dsp:sp modelId="{6E2A5717-07DF-4F3A-9B13-702701399FA4}">
      <dsp:nvSpPr>
        <dsp:cNvPr id="0" name=""/>
        <dsp:cNvSpPr/>
      </dsp:nvSpPr>
      <dsp:spPr>
        <a:xfrm>
          <a:off x="2242484" y="703539"/>
          <a:ext cx="3744630" cy="3744630"/>
        </a:xfrm>
        <a:custGeom>
          <a:avLst/>
          <a:gdLst/>
          <a:ahLst/>
          <a:cxnLst/>
          <a:rect l="0" t="0" r="0" b="0"/>
          <a:pathLst>
            <a:path>
              <a:moveTo>
                <a:pt x="6087" y="1721455"/>
              </a:moveTo>
              <a:arcTo wR="1872315" hR="1872315" stAng="11077293" swAng="2299712"/>
            </a:path>
          </a:pathLst>
        </a:custGeom>
        <a:noFill/>
        <a:ln w="9525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F01617-6902-486E-853A-F5245C6F3469}" type="datetimeFigureOut">
              <a:rPr lang="id-ID" smtClean="0"/>
              <a:pPr/>
              <a:t>06/11/2017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9E0B0E-4963-4EEE-8515-F0A1459BDF8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Quiz%20Analisis%20Tes.pdf" TargetMode="External"/><Relationship Id="rId2" Type="http://schemas.openxmlformats.org/officeDocument/2006/relationships/hyperlink" Target="Analisis%20Butir%20Soa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Analisis Tes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Oleh:</a:t>
            </a:r>
          </a:p>
          <a:p>
            <a:r>
              <a:rPr lang="id-ID" dirty="0" smtClean="0"/>
              <a:t>Dr. Wening Sahayu, M.Pd.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yux\Downloads\Gambar-Animasi-Bergerak-Power-Point-Gu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6904"/>
            <a:ext cx="6576393" cy="6691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404664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FF0000"/>
                </a:solidFill>
                <a:latin typeface="Harrington" pitchFamily="82" charset="0"/>
              </a:rPr>
              <a:t>Hallo Mahasiswa!!! Semangat ya hari ini dengan materi analisis tes!!</a:t>
            </a:r>
            <a:endParaRPr lang="id-ID" sz="3200" dirty="0">
              <a:solidFill>
                <a:srgbClr val="FF0000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7" descr="ag0011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97152"/>
            <a:ext cx="25070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OS30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2870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323528" y="1340768"/>
            <a:ext cx="3456384" cy="3456384"/>
          </a:xfrm>
          <a:prstGeom prst="wedgeEllipseCallout">
            <a:avLst>
              <a:gd name="adj1" fmla="val 73491"/>
              <a:gd name="adj2" fmla="val 451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Ada yang sudah pernah menganailisis tes??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Menilai Tes Sendiri</a:t>
            </a:r>
            <a:endParaRPr lang="id-ID" dirty="0"/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349500" cy="468052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1628800"/>
            <a:ext cx="5688632" cy="4752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7325" indent="-187325">
              <a:buFont typeface="Arial" pitchFamily="34" charset="0"/>
              <a:buChar char="•"/>
            </a:pPr>
            <a:r>
              <a:rPr lang="id-ID" sz="2400" dirty="0"/>
              <a:t> </a:t>
            </a:r>
            <a:r>
              <a:rPr lang="id-ID" sz="2400" dirty="0" smtClean="0"/>
              <a:t>Meneliti secara jujur  soal-soal yang sudah dibuat, dari tata bahasa, taraf kesukaran dan lain-lain</a:t>
            </a:r>
          </a:p>
          <a:p>
            <a:pPr marL="187325" indent="-187325">
              <a:buFont typeface="Arial" pitchFamily="34" charset="0"/>
              <a:buChar char="•"/>
            </a:pPr>
            <a:r>
              <a:rPr lang="id-ID" sz="2400" dirty="0"/>
              <a:t> </a:t>
            </a:r>
            <a:r>
              <a:rPr lang="id-ID" sz="2400" dirty="0" smtClean="0"/>
              <a:t>Mengadakan analisis soal ( item analysis)</a:t>
            </a:r>
          </a:p>
          <a:p>
            <a:pPr marL="187325" indent="-187325">
              <a:buFont typeface="Arial" pitchFamily="34" charset="0"/>
              <a:buChar char="•"/>
            </a:pPr>
            <a:r>
              <a:rPr lang="id-ID" sz="2400" dirty="0" smtClean="0"/>
              <a:t>Mengecek validitas soalnya, validitas soal menggunakan validitas krikuler, yaitu kesesuaian soal dengan tujuan khusus pembelajaran.</a:t>
            </a:r>
          </a:p>
          <a:p>
            <a:pPr marL="187325" indent="-187325">
              <a:buFont typeface="Arial" pitchFamily="34" charset="0"/>
              <a:buChar char="•"/>
            </a:pPr>
            <a:r>
              <a:rPr lang="id-ID" sz="2400" dirty="0" smtClean="0"/>
              <a:t>Mengecek reliiabillitasnya.reliabilitas tes dipengaruhi daya beda yang tinggi pula.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Analisis Butir soal (</a:t>
            </a:r>
            <a:r>
              <a:rPr lang="id-ID" i="1" dirty="0" smtClean="0"/>
              <a:t>Item Analysis</a:t>
            </a:r>
            <a:r>
              <a:rPr lang="id-ID" dirty="0" smtClean="0"/>
              <a:t>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yux\Downloads\f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39740" cy="595480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5576" y="836712"/>
            <a:ext cx="7488832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endParaRPr lang="id-ID" dirty="0" smtClean="0"/>
          </a:p>
          <a:p>
            <a:pPr marL="269875" indent="-269875"/>
            <a:endParaRPr lang="id-ID" dirty="0"/>
          </a:p>
          <a:p>
            <a:pPr marL="269875" indent="-269875"/>
            <a:endParaRPr lang="id-ID" dirty="0" smtClean="0"/>
          </a:p>
          <a:p>
            <a:pPr marL="269875" indent="-269875"/>
            <a:endParaRPr lang="id-ID" dirty="0"/>
          </a:p>
          <a:p>
            <a:pPr marL="457200" indent="-457200">
              <a:buAutoNum type="arabicPeriod"/>
            </a:pPr>
            <a:r>
              <a:rPr lang="id-ID" sz="2000" dirty="0" smtClean="0"/>
              <a:t>Taraf Kesukaran:</a:t>
            </a:r>
          </a:p>
          <a:p>
            <a:pPr lvl="1"/>
            <a:r>
              <a:rPr lang="id-ID" sz="2000" b="1" dirty="0" smtClean="0"/>
              <a:t>P= B/JS</a:t>
            </a:r>
          </a:p>
          <a:p>
            <a:pPr lvl="1"/>
            <a:endParaRPr lang="id-ID" sz="2000" b="1" dirty="0" smtClean="0"/>
          </a:p>
          <a:p>
            <a:pPr lvl="1"/>
            <a:r>
              <a:rPr lang="id-ID" sz="1600" dirty="0" smtClean="0"/>
              <a:t>P= Indeks kesukaran</a:t>
            </a:r>
          </a:p>
          <a:p>
            <a:pPr lvl="1"/>
            <a:r>
              <a:rPr lang="id-ID" sz="1600" dirty="0" smtClean="0"/>
              <a:t>B= banyaknya siswa yang menjawab banar</a:t>
            </a:r>
          </a:p>
          <a:p>
            <a:pPr lvl="1"/>
            <a:r>
              <a:rPr lang="id-ID" sz="1600" dirty="0" smtClean="0"/>
              <a:t>JS= jumlah seluruh peserta</a:t>
            </a:r>
          </a:p>
          <a:p>
            <a:pPr lvl="1"/>
            <a:endParaRPr lang="id-ID" sz="1600" dirty="0"/>
          </a:p>
          <a:p>
            <a:pPr marL="0" lvl="1"/>
            <a:r>
              <a:rPr lang="id-ID" sz="2000" dirty="0" smtClean="0"/>
              <a:t>2. Daya Beda:</a:t>
            </a:r>
          </a:p>
          <a:p>
            <a:pPr lvl="1"/>
            <a:r>
              <a:rPr lang="id-ID" sz="2000" b="1" dirty="0" smtClean="0"/>
              <a:t>D= Ba/Ja-Bb/Jb= Pa-Pb</a:t>
            </a:r>
          </a:p>
          <a:p>
            <a:pPr lvl="1"/>
            <a:endParaRPr lang="id-ID" sz="1600" dirty="0" smtClean="0"/>
          </a:p>
          <a:p>
            <a:pPr lvl="1"/>
            <a:r>
              <a:rPr lang="id-ID" sz="1600" dirty="0" smtClean="0"/>
              <a:t>J= Jumlah Peserta</a:t>
            </a:r>
          </a:p>
          <a:p>
            <a:pPr lvl="1"/>
            <a:r>
              <a:rPr lang="id-ID" sz="1600" dirty="0" smtClean="0"/>
              <a:t>Ja= peserta kelompok atas</a:t>
            </a:r>
          </a:p>
          <a:p>
            <a:pPr lvl="1"/>
            <a:r>
              <a:rPr lang="id-ID" sz="1600" dirty="0" smtClean="0"/>
              <a:t>Jb= peserta kelompok bahwah</a:t>
            </a:r>
          </a:p>
          <a:p>
            <a:pPr lvl="1"/>
            <a:r>
              <a:rPr lang="id-ID" sz="1600" dirty="0" smtClean="0"/>
              <a:t>Ba= peserta kelompok atas yang menjawab benar</a:t>
            </a:r>
          </a:p>
          <a:p>
            <a:pPr lvl="1"/>
            <a:r>
              <a:rPr lang="id-ID" sz="1600" dirty="0" smtClean="0"/>
              <a:t>Bb= peseta kelompok bawah yang menjawab benar</a:t>
            </a:r>
          </a:p>
          <a:p>
            <a:pPr lvl="1"/>
            <a:r>
              <a:rPr lang="id-ID" sz="1600" dirty="0" smtClean="0"/>
              <a:t>Pa= proporsi kelompok atas yang menjawab benar</a:t>
            </a:r>
          </a:p>
          <a:p>
            <a:pPr lvl="1"/>
            <a:r>
              <a:rPr lang="id-ID" sz="1600" dirty="0" smtClean="0"/>
              <a:t>Pb= proporsi kelompok atas yang menjawab benar</a:t>
            </a:r>
          </a:p>
          <a:p>
            <a:pPr lvl="1" indent="-457200"/>
            <a:r>
              <a:rPr lang="id-ID" dirty="0"/>
              <a:t>	</a:t>
            </a:r>
            <a:endParaRPr lang="id-ID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613" t="8421" b="78979"/>
          <a:stretch>
            <a:fillRect/>
          </a:stretch>
        </p:blipFill>
        <p:spPr bwMode="auto">
          <a:xfrm>
            <a:off x="827584" y="620688"/>
            <a:ext cx="7344816" cy="103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mer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4664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Contoh mencari tingkat kesukaran dan daya beda dapat dibuka </a:t>
            </a:r>
            <a:r>
              <a:rPr lang="id-ID" dirty="0" smtClean="0">
                <a:hlinkClick r:id="rId2" action="ppaction://hlinkfile"/>
              </a:rPr>
              <a:t>di sini.</a:t>
            </a:r>
            <a:endParaRPr lang="id-ID" dirty="0" smtClean="0"/>
          </a:p>
          <a:p>
            <a:r>
              <a:rPr lang="id-ID" dirty="0" smtClean="0"/>
              <a:t>Setelah itu kerjakan soal berikut</a:t>
            </a:r>
            <a:r>
              <a:rPr lang="id-ID" dirty="0" smtClean="0">
                <a:hlinkClick r:id="rId3" action="ppaction://hlinkfile"/>
              </a:rPr>
              <a:t> ini.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8800" dirty="0" smtClean="0"/>
              <a:t>Terimakasih</a:t>
            </a:r>
            <a:endParaRPr lang="id-ID" sz="8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198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Analisis Tes</vt:lpstr>
      <vt:lpstr>Slide 2</vt:lpstr>
      <vt:lpstr>Slide 3</vt:lpstr>
      <vt:lpstr>Menilai Tes Sendiri</vt:lpstr>
      <vt:lpstr>Analisis Butir soal (Item Analysis)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Jenis Tes</dc:title>
  <dc:creator>AYU SAFITRI</dc:creator>
  <cp:lastModifiedBy>JermanFBS</cp:lastModifiedBy>
  <cp:revision>7</cp:revision>
  <dcterms:created xsi:type="dcterms:W3CDTF">2017-08-26T22:11:07Z</dcterms:created>
  <dcterms:modified xsi:type="dcterms:W3CDTF">2017-11-06T08:22:45Z</dcterms:modified>
</cp:coreProperties>
</file>