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16" r:id="rId17"/>
    <p:sldId id="317" r:id="rId18"/>
    <p:sldId id="318" r:id="rId19"/>
    <p:sldId id="319" r:id="rId20"/>
    <p:sldId id="271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274" r:id="rId31"/>
    <p:sldId id="329" r:id="rId32"/>
    <p:sldId id="275" r:id="rId33"/>
    <p:sldId id="330" r:id="rId34"/>
    <p:sldId id="331" r:id="rId35"/>
    <p:sldId id="276" r:id="rId36"/>
    <p:sldId id="277" r:id="rId37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A443707-C30A-47EC-BE5A-850E3C451F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FA41E3-3A86-42B9-963C-327B826EF5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829AF-F099-4C6B-BA8A-21C576AA442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72EF5-FB83-4A36-8975-C5D9D0FCC8E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A4838-60BE-4535-8D10-28F6899F44F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E32F-488F-48A8-AC2B-D5B2902DCB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EA3C-9B9F-43C9-BB30-E4D1D01B3B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8226-03BC-438C-AB32-22A776D754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3DB2-7B63-4162-A647-2D42F91B35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DD87-310B-4485-8E9C-11EB55D2EA6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CEB4-F465-429C-9EB2-D6CF65F862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1FAE-37F4-482F-B34B-15E52D21496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981C-D122-4D7A-8920-D23B0626A3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71457-9FCA-407C-BF44-AF893807683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text styles</a:t>
            </a:r>
          </a:p>
          <a:p>
            <a:pPr lvl="1"/>
            <a:r>
              <a:rPr lang="id-ID"/>
              <a:t>Second level</a:t>
            </a:r>
          </a:p>
          <a:p>
            <a:pPr lvl="2"/>
            <a:r>
              <a:rPr lang="id-ID"/>
              <a:t>Third level</a:t>
            </a:r>
          </a:p>
          <a:p>
            <a:pPr lvl="3"/>
            <a:r>
              <a:rPr lang="id-ID"/>
              <a:t>Fourth level</a:t>
            </a:r>
          </a:p>
          <a:p>
            <a:pPr lvl="4"/>
            <a:r>
              <a:rPr lang="id-ID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E250A8-157D-498D-9DF9-FB8ECD11197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98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20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98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798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2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99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99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99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9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9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99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0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99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799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/>
              <a:t>BAB  III </a:t>
            </a:r>
            <a:br>
              <a:rPr lang="id-ID" dirty="0"/>
            </a:br>
            <a:r>
              <a:rPr lang="id-ID" dirty="0"/>
              <a:t>Rantai Markov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8001000" cy="3048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dirty="0"/>
              <a:t>Keadaan hari ini hanya ditentukan oleh keadaan kemarin, atau keadaan besok hanya dipengaruhi oleh keadaan hari ini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42672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P(X</a:t>
            </a:r>
            <a:r>
              <a:rPr lang="en-US" sz="3200" baseline="-25000">
                <a:latin typeface="Arial" charset="0"/>
              </a:rPr>
              <a:t>n+1</a:t>
            </a:r>
            <a:r>
              <a:rPr lang="en-US" sz="3200">
                <a:latin typeface="Arial" charset="0"/>
              </a:rPr>
              <a:t>|X</a:t>
            </a:r>
            <a:r>
              <a:rPr lang="en-US" sz="3200" baseline="-25000">
                <a:latin typeface="Arial" charset="0"/>
              </a:rPr>
              <a:t>0</a:t>
            </a:r>
            <a:r>
              <a:rPr lang="en-US" sz="3200">
                <a:latin typeface="Arial" charset="0"/>
              </a:rPr>
              <a:t>,X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,…</a:t>
            </a:r>
            <a:r>
              <a:rPr lang="id-ID" sz="3200">
                <a:latin typeface="Arial" charset="0"/>
              </a:rPr>
              <a:t>X</a:t>
            </a:r>
            <a:r>
              <a:rPr lang="id-ID" sz="3200" baseline="-25000">
                <a:latin typeface="Arial" charset="0"/>
              </a:rPr>
              <a:t>n</a:t>
            </a:r>
            <a:r>
              <a:rPr lang="id-ID" sz="3200">
                <a:latin typeface="Arial" charset="0"/>
              </a:rPr>
              <a:t>)</a:t>
            </a:r>
            <a:r>
              <a:rPr lang="en-US" sz="3200">
                <a:latin typeface="Arial" charset="0"/>
              </a:rPr>
              <a:t> = P(X</a:t>
            </a:r>
            <a:r>
              <a:rPr lang="en-US" sz="3200" baseline="-25000">
                <a:latin typeface="Arial" charset="0"/>
              </a:rPr>
              <a:t>n+1</a:t>
            </a:r>
            <a:r>
              <a:rPr lang="en-US" sz="3200">
                <a:latin typeface="Arial" charset="0"/>
              </a:rPr>
              <a:t>|X</a:t>
            </a:r>
            <a:r>
              <a:rPr lang="en-US" sz="3200" baseline="-25000">
                <a:latin typeface="Arial" charset="0"/>
              </a:rPr>
              <a:t>n</a:t>
            </a:r>
            <a:r>
              <a:rPr lang="en-US" sz="320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sz="3200"/>
              <a:t>Generalisasi oleh persamaan Chapman-Kolmogorov sebagai berikut: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S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id-ID" sz="2800"/>
              <a:t>P</a:t>
            </a:r>
            <a:r>
              <a:rPr lang="id-ID" sz="2800" baseline="-25000"/>
              <a:t>ij</a:t>
            </a:r>
            <a:r>
              <a:rPr lang="id-ID" sz="2800"/>
              <a:t>(m,n)=P[X</a:t>
            </a:r>
            <a:r>
              <a:rPr lang="id-ID" sz="2800" baseline="-25000"/>
              <a:t>n</a:t>
            </a:r>
            <a:r>
              <a:rPr lang="id-ID" sz="2800"/>
              <a:t>=j|X</a:t>
            </a:r>
            <a:r>
              <a:rPr lang="id-ID" sz="2800" baseline="-25000"/>
              <a:t>m</a:t>
            </a:r>
            <a:r>
              <a:rPr lang="id-ID" sz="2800"/>
              <a:t>=i]</a:t>
            </a:r>
            <a:r>
              <a:rPr lang="en-US" sz="2800"/>
              <a:t>=</a:t>
            </a:r>
            <a:r>
              <a:rPr lang="id-ID" sz="2800">
                <a:sym typeface="Symbol" pitchFamily="18" charset="2"/>
              </a:rPr>
              <a:t></a:t>
            </a:r>
            <a:r>
              <a:rPr lang="id-ID" sz="2800" baseline="-25000">
                <a:sym typeface="Symbol" pitchFamily="18" charset="2"/>
              </a:rPr>
              <a:t>k</a:t>
            </a:r>
            <a:r>
              <a:rPr lang="id-ID" sz="2800">
                <a:sym typeface="Symbol" pitchFamily="18" charset="2"/>
              </a:rPr>
              <a:t>P[X</a:t>
            </a:r>
            <a:r>
              <a:rPr lang="id-ID" sz="2800" baseline="-25000">
                <a:sym typeface="Symbol" pitchFamily="18" charset="2"/>
              </a:rPr>
              <a:t>n</a:t>
            </a:r>
            <a:r>
              <a:rPr lang="id-ID" sz="2800">
                <a:sym typeface="Symbol" pitchFamily="18" charset="2"/>
              </a:rPr>
              <a:t>=j,X</a:t>
            </a:r>
            <a:r>
              <a:rPr lang="id-ID" sz="2800" baseline="-25000">
                <a:sym typeface="Symbol" pitchFamily="18" charset="2"/>
              </a:rPr>
              <a:t>q</a:t>
            </a:r>
            <a:r>
              <a:rPr lang="id-ID" sz="2800">
                <a:sym typeface="Symbol" pitchFamily="18" charset="2"/>
              </a:rPr>
              <a:t>=k|X</a:t>
            </a:r>
            <a:r>
              <a:rPr lang="id-ID" sz="2800" baseline="-25000">
                <a:sym typeface="Symbol" pitchFamily="18" charset="2"/>
              </a:rPr>
              <a:t>m</a:t>
            </a:r>
            <a:r>
              <a:rPr lang="id-ID" sz="2800">
                <a:sym typeface="Symbol" pitchFamily="18" charset="2"/>
              </a:rPr>
              <a:t>=i]</a:t>
            </a:r>
            <a:endParaRPr lang="en-US" sz="28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ym typeface="Symbol" pitchFamily="18" charset="2"/>
              </a:rPr>
              <a:t>               = </a:t>
            </a:r>
            <a:r>
              <a:rPr lang="id-ID" sz="2800">
                <a:sym typeface="Symbol" pitchFamily="18" charset="2"/>
              </a:rPr>
              <a:t></a:t>
            </a:r>
            <a:r>
              <a:rPr lang="id-ID" sz="2800" baseline="-25000">
                <a:sym typeface="Symbol" pitchFamily="18" charset="2"/>
              </a:rPr>
              <a:t>k</a:t>
            </a:r>
            <a:r>
              <a:rPr lang="id-ID" sz="2800">
                <a:sym typeface="Symbol" pitchFamily="18" charset="2"/>
              </a:rPr>
              <a:t>P[X</a:t>
            </a:r>
            <a:r>
              <a:rPr lang="id-ID" sz="2800" baseline="-25000">
                <a:sym typeface="Symbol" pitchFamily="18" charset="2"/>
              </a:rPr>
              <a:t>n</a:t>
            </a:r>
            <a:r>
              <a:rPr lang="id-ID" sz="2800">
                <a:sym typeface="Symbol" pitchFamily="18" charset="2"/>
              </a:rPr>
              <a:t>=j,X</a:t>
            </a:r>
            <a:r>
              <a:rPr lang="id-ID" sz="2800" baseline="-25000">
                <a:sym typeface="Symbol" pitchFamily="18" charset="2"/>
              </a:rPr>
              <a:t>q</a:t>
            </a:r>
            <a:r>
              <a:rPr lang="id-ID" sz="2800">
                <a:sym typeface="Symbol" pitchFamily="18" charset="2"/>
              </a:rPr>
              <a:t>=k]</a:t>
            </a:r>
            <a:r>
              <a:rPr lang="en-US" sz="2800">
                <a:sym typeface="Symbol" pitchFamily="18" charset="2"/>
              </a:rPr>
              <a:t> P[</a:t>
            </a:r>
            <a:r>
              <a:rPr lang="id-ID" sz="2800">
                <a:sym typeface="Symbol" pitchFamily="18" charset="2"/>
              </a:rPr>
              <a:t>X</a:t>
            </a:r>
            <a:r>
              <a:rPr lang="id-ID" sz="2800" baseline="-25000">
                <a:sym typeface="Symbol" pitchFamily="18" charset="2"/>
              </a:rPr>
              <a:t>q</a:t>
            </a:r>
            <a:r>
              <a:rPr lang="id-ID" sz="2800">
                <a:sym typeface="Symbol" pitchFamily="18" charset="2"/>
              </a:rPr>
              <a:t>=k|X</a:t>
            </a:r>
            <a:r>
              <a:rPr lang="id-ID" sz="2800" baseline="-25000">
                <a:sym typeface="Symbol" pitchFamily="18" charset="2"/>
              </a:rPr>
              <a:t>m</a:t>
            </a:r>
            <a:r>
              <a:rPr lang="id-ID" sz="2800">
                <a:sym typeface="Symbol" pitchFamily="18" charset="2"/>
              </a:rPr>
              <a:t>=i</a:t>
            </a:r>
            <a:r>
              <a:rPr lang="en-US" sz="2800">
                <a:sym typeface="Symbol" pitchFamily="18" charset="2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ym typeface="Symbol" pitchFamily="18" charset="2"/>
              </a:rPr>
              <a:t>               = </a:t>
            </a:r>
            <a:r>
              <a:rPr lang="id-ID" sz="2800">
                <a:sym typeface="Symbol" pitchFamily="18" charset="2"/>
              </a:rPr>
              <a:t></a:t>
            </a:r>
            <a:r>
              <a:rPr lang="id-ID" sz="2800" baseline="-25000">
                <a:sym typeface="Symbol" pitchFamily="18" charset="2"/>
              </a:rPr>
              <a:t>k </a:t>
            </a:r>
            <a:r>
              <a:rPr lang="en-US" sz="2800">
                <a:sym typeface="Symbol" pitchFamily="18" charset="2"/>
              </a:rPr>
              <a:t>P[</a:t>
            </a:r>
            <a:r>
              <a:rPr lang="id-ID" sz="2800">
                <a:sym typeface="Symbol" pitchFamily="18" charset="2"/>
              </a:rPr>
              <a:t>X</a:t>
            </a:r>
            <a:r>
              <a:rPr lang="id-ID" sz="2800" baseline="-25000">
                <a:sym typeface="Symbol" pitchFamily="18" charset="2"/>
              </a:rPr>
              <a:t>q</a:t>
            </a:r>
            <a:r>
              <a:rPr lang="id-ID" sz="2800">
                <a:sym typeface="Symbol" pitchFamily="18" charset="2"/>
              </a:rPr>
              <a:t>=k|X</a:t>
            </a:r>
            <a:r>
              <a:rPr lang="id-ID" sz="2800" baseline="-25000">
                <a:sym typeface="Symbol" pitchFamily="18" charset="2"/>
              </a:rPr>
              <a:t>m</a:t>
            </a:r>
            <a:r>
              <a:rPr lang="id-ID" sz="2800">
                <a:sym typeface="Symbol" pitchFamily="18" charset="2"/>
              </a:rPr>
              <a:t>=i</a:t>
            </a:r>
            <a:r>
              <a:rPr lang="en-US" sz="2800">
                <a:sym typeface="Symbol" pitchFamily="18" charset="2"/>
              </a:rPr>
              <a:t>] </a:t>
            </a:r>
            <a:r>
              <a:rPr lang="id-ID" sz="2800">
                <a:sym typeface="Symbol" pitchFamily="18" charset="2"/>
              </a:rPr>
              <a:t>P[X</a:t>
            </a:r>
            <a:r>
              <a:rPr lang="id-ID" sz="2800" baseline="-25000">
                <a:sym typeface="Symbol" pitchFamily="18" charset="2"/>
              </a:rPr>
              <a:t>n</a:t>
            </a:r>
            <a:r>
              <a:rPr lang="id-ID" sz="2800">
                <a:sym typeface="Symbol" pitchFamily="18" charset="2"/>
              </a:rPr>
              <a:t>=j,X</a:t>
            </a:r>
            <a:r>
              <a:rPr lang="id-ID" sz="2800" baseline="-25000">
                <a:sym typeface="Symbol" pitchFamily="18" charset="2"/>
              </a:rPr>
              <a:t>q</a:t>
            </a:r>
            <a:r>
              <a:rPr lang="id-ID" sz="2800">
                <a:sym typeface="Symbol" pitchFamily="18" charset="2"/>
              </a:rPr>
              <a:t>=k]</a:t>
            </a:r>
            <a:endParaRPr lang="en-US" sz="28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ym typeface="Symbol" pitchFamily="18" charset="2"/>
              </a:rPr>
              <a:t>               = </a:t>
            </a:r>
            <a:r>
              <a:rPr lang="id-ID" sz="2800">
                <a:sym typeface="Symbol" pitchFamily="18" charset="2"/>
              </a:rPr>
              <a:t></a:t>
            </a:r>
            <a:r>
              <a:rPr lang="id-ID" sz="2800" baseline="-25000">
                <a:sym typeface="Symbol" pitchFamily="18" charset="2"/>
              </a:rPr>
              <a:t>k</a:t>
            </a:r>
            <a:r>
              <a:rPr lang="id-ID" sz="2800">
                <a:sym typeface="Symbol" pitchFamily="18" charset="2"/>
              </a:rPr>
              <a:t>p</a:t>
            </a:r>
            <a:r>
              <a:rPr lang="id-ID" sz="2800" baseline="-25000">
                <a:sym typeface="Symbol" pitchFamily="18" charset="2"/>
              </a:rPr>
              <a:t>ik</a:t>
            </a:r>
            <a:r>
              <a:rPr lang="id-ID" sz="2800">
                <a:sym typeface="Symbol" pitchFamily="18" charset="2"/>
              </a:rPr>
              <a:t>(m,q) p</a:t>
            </a:r>
            <a:r>
              <a:rPr lang="id-ID" sz="2800" baseline="-25000">
                <a:sym typeface="Symbol" pitchFamily="18" charset="2"/>
              </a:rPr>
              <a:t>kq</a:t>
            </a:r>
            <a:r>
              <a:rPr lang="id-ID" sz="2800">
                <a:sym typeface="Symbol" pitchFamily="18" charset="2"/>
              </a:rPr>
              <a:t>(q,n)</a:t>
            </a:r>
            <a:endParaRPr lang="id-ID" sz="2800" baseline="-25000">
              <a:sym typeface="Symbol" pitchFamily="18" charset="2"/>
            </a:endParaRPr>
          </a:p>
        </p:txBody>
      </p:sp>
      <p:grpSp>
        <p:nvGrpSpPr>
          <p:cNvPr id="49156" name="Group 23"/>
          <p:cNvGrpSpPr>
            <a:grpSpLocks/>
          </p:cNvGrpSpPr>
          <p:nvPr/>
        </p:nvGrpSpPr>
        <p:grpSpPr bwMode="auto">
          <a:xfrm>
            <a:off x="990600" y="1524000"/>
            <a:ext cx="7239000" cy="2424113"/>
            <a:chOff x="624" y="960"/>
            <a:chExt cx="4560" cy="1527"/>
          </a:xfrm>
        </p:grpSpPr>
        <p:sp>
          <p:nvSpPr>
            <p:cNvPr id="49157" name="Line 4"/>
            <p:cNvSpPr>
              <a:spLocks noChangeShapeType="1"/>
            </p:cNvSpPr>
            <p:nvPr/>
          </p:nvSpPr>
          <p:spPr bwMode="auto">
            <a:xfrm>
              <a:off x="624" y="2256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Line 5"/>
            <p:cNvSpPr>
              <a:spLocks noChangeShapeType="1"/>
            </p:cNvSpPr>
            <p:nvPr/>
          </p:nvSpPr>
          <p:spPr bwMode="auto">
            <a:xfrm flipV="1">
              <a:off x="960" y="110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Line 6"/>
            <p:cNvSpPr>
              <a:spLocks noChangeShapeType="1"/>
            </p:cNvSpPr>
            <p:nvPr/>
          </p:nvSpPr>
          <p:spPr bwMode="auto">
            <a:xfrm flipV="1">
              <a:off x="1200" y="105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Line 7"/>
            <p:cNvSpPr>
              <a:spLocks noChangeShapeType="1"/>
            </p:cNvSpPr>
            <p:nvPr/>
          </p:nvSpPr>
          <p:spPr bwMode="auto">
            <a:xfrm flipV="1">
              <a:off x="2832" y="105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8"/>
            <p:cNvSpPr>
              <a:spLocks noChangeShapeType="1"/>
            </p:cNvSpPr>
            <p:nvPr/>
          </p:nvSpPr>
          <p:spPr bwMode="auto">
            <a:xfrm flipV="1">
              <a:off x="4464" y="105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 flipV="1">
              <a:off x="1200" y="1200"/>
              <a:ext cx="16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1248" y="163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1200" y="1632"/>
              <a:ext cx="16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2784" y="1200"/>
              <a:ext cx="16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V="1">
              <a:off x="2832" y="1584"/>
              <a:ext cx="163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 flipV="1">
              <a:off x="2832" y="1632"/>
              <a:ext cx="16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Text Box 16"/>
            <p:cNvSpPr txBox="1">
              <a:spLocks noChangeArrowheads="1"/>
            </p:cNvSpPr>
            <p:nvPr/>
          </p:nvSpPr>
          <p:spPr bwMode="auto">
            <a:xfrm>
              <a:off x="1056" y="220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</a:t>
              </a:r>
              <a:endParaRPr lang="id-ID">
                <a:latin typeface="Arial" charset="0"/>
              </a:endParaRPr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2688" y="2256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q</a:t>
              </a:r>
              <a:endParaRPr lang="id-ID">
                <a:latin typeface="Arial" charset="0"/>
              </a:endParaRPr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4320" y="220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</a:t>
              </a:r>
              <a:endParaRPr lang="id-ID">
                <a:latin typeface="Arial" charset="0"/>
              </a:endParaRPr>
            </a:p>
          </p:txBody>
        </p:sp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1056" y="148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i</a:t>
              </a:r>
              <a:endParaRPr lang="id-ID">
                <a:latin typeface="Arial" charset="0"/>
              </a:endParaRPr>
            </a:p>
          </p:txBody>
        </p:sp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2688" y="96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k</a:t>
              </a:r>
              <a:endParaRPr lang="id-ID">
                <a:latin typeface="Arial" charset="0"/>
              </a:endParaRPr>
            </a:p>
          </p:txBody>
        </p: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4512" y="148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j</a:t>
              </a:r>
              <a:endParaRPr lang="id-ID">
                <a:latin typeface="Arial" charset="0"/>
              </a:endParaRPr>
            </a:p>
          </p:txBody>
        </p: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4704" y="2256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T</a:t>
              </a:r>
              <a:endParaRPr lang="id-ID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1"/>
            <a:ext cx="6870700" cy="762000"/>
          </a:xfrm>
        </p:spPr>
        <p:txBody>
          <a:bodyPr/>
          <a:lstStyle/>
          <a:p>
            <a:pPr algn="l" eaLnBrk="1" hangingPunct="1"/>
            <a:r>
              <a:rPr lang="id-ID" sz="2800" dirty="0"/>
              <a:t>Secara matriks : P(m,n)=P(m,q) P(q,n)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id-ID" sz="2800" dirty="0"/>
              <a:t>Keadaan khusus: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id-ID" sz="2800" dirty="0"/>
              <a:t>m=0, q=1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>
                <a:sym typeface="Symbol" pitchFamily="18" charset="2"/>
              </a:rPr>
              <a:t>	 </a:t>
            </a:r>
            <a:r>
              <a:rPr lang="id-ID" sz="2800" dirty="0"/>
              <a:t>P</a:t>
            </a:r>
            <a:r>
              <a:rPr lang="id-ID" sz="2800" baseline="30000" dirty="0"/>
              <a:t>(n)</a:t>
            </a:r>
            <a:r>
              <a:rPr lang="id-ID" sz="2800" baseline="-25000" dirty="0"/>
              <a:t>ij</a:t>
            </a:r>
            <a:r>
              <a:rPr lang="id-ID" sz="2800" dirty="0">
                <a:sym typeface="Symbol" pitchFamily="18" charset="2"/>
              </a:rPr>
              <a:t> = </a:t>
            </a:r>
            <a:r>
              <a:rPr lang="id-ID" sz="2800" baseline="-25000" dirty="0">
                <a:sym typeface="Symbol" pitchFamily="18" charset="2"/>
              </a:rPr>
              <a:t>k</a:t>
            </a:r>
            <a:r>
              <a:rPr lang="id-ID" sz="2800" dirty="0">
                <a:sym typeface="Symbol" pitchFamily="18" charset="2"/>
              </a:rPr>
              <a:t>p</a:t>
            </a:r>
            <a:r>
              <a:rPr lang="id-ID" sz="2800" baseline="-25000" dirty="0">
                <a:sym typeface="Symbol" pitchFamily="18" charset="2"/>
              </a:rPr>
              <a:t>ik</a:t>
            </a:r>
            <a:r>
              <a:rPr lang="id-ID" sz="2800" dirty="0">
                <a:sym typeface="Symbol" pitchFamily="18" charset="2"/>
              </a:rPr>
              <a:t>p</a:t>
            </a:r>
            <a:r>
              <a:rPr lang="id-ID" sz="2800" baseline="-25000" dirty="0">
                <a:sym typeface="Symbol" pitchFamily="18" charset="2"/>
              </a:rPr>
              <a:t>kq</a:t>
            </a:r>
            <a:r>
              <a:rPr lang="id-ID" sz="2800" dirty="0">
                <a:sym typeface="Symbol" pitchFamily="18" charset="2"/>
              </a:rPr>
              <a:t>(n-1)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>
                <a:sym typeface="Symbol" pitchFamily="18" charset="2"/>
              </a:rPr>
              <a:t>b.   </a:t>
            </a:r>
            <a:r>
              <a:rPr lang="id-ID" sz="2800" dirty="0"/>
              <a:t>m=0, q=n-1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>
                <a:sym typeface="Symbol" pitchFamily="18" charset="2"/>
              </a:rPr>
              <a:t>	 </a:t>
            </a:r>
            <a:r>
              <a:rPr lang="id-ID" sz="2800" dirty="0"/>
              <a:t>P</a:t>
            </a:r>
            <a:r>
              <a:rPr lang="id-ID" sz="2800" baseline="-25000" dirty="0"/>
              <a:t>ij</a:t>
            </a:r>
            <a:r>
              <a:rPr lang="id-ID" sz="2800" dirty="0"/>
              <a:t>(0,n)</a:t>
            </a:r>
            <a:r>
              <a:rPr lang="id-ID" sz="2800" dirty="0">
                <a:sym typeface="Symbol" pitchFamily="18" charset="2"/>
              </a:rPr>
              <a:t> =P</a:t>
            </a:r>
            <a:r>
              <a:rPr lang="id-ID" sz="2800" baseline="-25000" dirty="0">
                <a:sym typeface="Symbol" pitchFamily="18" charset="2"/>
              </a:rPr>
              <a:t>ij</a:t>
            </a:r>
            <a:r>
              <a:rPr lang="id-ID" sz="2800" dirty="0">
                <a:sym typeface="Symbol" pitchFamily="18" charset="2"/>
              </a:rPr>
              <a:t>(n)=</a:t>
            </a:r>
            <a:r>
              <a:rPr lang="id-ID" sz="2800" baseline="-25000" dirty="0">
                <a:sym typeface="Symbol" pitchFamily="18" charset="2"/>
              </a:rPr>
              <a:t>k</a:t>
            </a:r>
            <a:r>
              <a:rPr lang="id-ID" sz="2800" dirty="0">
                <a:sym typeface="Symbol" pitchFamily="18" charset="2"/>
              </a:rPr>
              <a:t>p</a:t>
            </a:r>
            <a:r>
              <a:rPr lang="id-ID" sz="2800" baseline="-25000" dirty="0">
                <a:sym typeface="Symbol" pitchFamily="18" charset="2"/>
              </a:rPr>
              <a:t>ik</a:t>
            </a:r>
            <a:r>
              <a:rPr lang="id-ID" sz="2800" dirty="0">
                <a:sym typeface="Symbol" pitchFamily="18" charset="2"/>
              </a:rPr>
              <a:t>(0,n-1)p</a:t>
            </a:r>
            <a:r>
              <a:rPr lang="id-ID" sz="2800" baseline="-25000" dirty="0">
                <a:sym typeface="Symbol" pitchFamily="18" charset="2"/>
              </a:rPr>
              <a:t>kq</a:t>
            </a:r>
            <a:r>
              <a:rPr lang="id-ID" sz="2800" dirty="0">
                <a:sym typeface="Symbol" pitchFamily="18" charset="2"/>
              </a:rPr>
              <a:t>(n-1,n)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/>
              <a:t>				    = </a:t>
            </a:r>
            <a:r>
              <a:rPr lang="id-ID" sz="2800" dirty="0">
                <a:sym typeface="Symbol" pitchFamily="18" charset="2"/>
              </a:rPr>
              <a:t></a:t>
            </a:r>
            <a:r>
              <a:rPr lang="id-ID" sz="2800" baseline="-25000" dirty="0">
                <a:sym typeface="Symbol" pitchFamily="18" charset="2"/>
              </a:rPr>
              <a:t>k</a:t>
            </a:r>
            <a:r>
              <a:rPr lang="id-ID" sz="2800" dirty="0">
                <a:sym typeface="Symbol" pitchFamily="18" charset="2"/>
              </a:rPr>
              <a:t>p</a:t>
            </a:r>
            <a:r>
              <a:rPr lang="id-ID" sz="2800" baseline="-25000" dirty="0">
                <a:sym typeface="Symbol" pitchFamily="18" charset="2"/>
              </a:rPr>
              <a:t>ik</a:t>
            </a:r>
            <a:r>
              <a:rPr lang="id-ID" sz="2800" baseline="30000" dirty="0">
                <a:sym typeface="Symbol" pitchFamily="18" charset="2"/>
              </a:rPr>
              <a:t>(n-1)</a:t>
            </a:r>
            <a:r>
              <a:rPr lang="id-ID" sz="2800" dirty="0">
                <a:sym typeface="Symbol" pitchFamily="18" charset="2"/>
              </a:rPr>
              <a:t>p</a:t>
            </a:r>
            <a:r>
              <a:rPr lang="id-ID" sz="2800" baseline="-25000" dirty="0">
                <a:sym typeface="Symbol" pitchFamily="18" charset="2"/>
              </a:rPr>
              <a:t>kj</a:t>
            </a:r>
            <a:endParaRPr lang="en-US" sz="2800" baseline="-25000" dirty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>
                <a:sym typeface="Symbol" pitchFamily="18" charset="2"/>
              </a:rPr>
              <a:t>Kesimpulan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>
                <a:sym typeface="Symbol" pitchFamily="18" charset="2"/>
              </a:rPr>
              <a:t>Probabilitas transisi n langkah dapat diperoleh dari probabilitas transisi 1 langkah secara berulang (rekursif)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219200" y="381000"/>
          <a:ext cx="2971800" cy="19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1041120" imgH="685800" progId="Equation.3">
                  <p:embed/>
                </p:oleObj>
              </mc:Choice>
              <mc:Fallback>
                <p:oleObj name="Equation" r:id="rId3" imgW="104112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1000"/>
                        <a:ext cx="2971800" cy="19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066800" y="2514600"/>
          <a:ext cx="750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2628720" imgH="457200" progId="Equation.3">
                  <p:embed/>
                </p:oleObj>
              </mc:Choice>
              <mc:Fallback>
                <p:oleObj name="Equation" r:id="rId5" imgW="26287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7502525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817563" y="3886200"/>
          <a:ext cx="3624262" cy="19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7" imgW="1269720" imgH="685800" progId="Equation.3">
                  <p:embed/>
                </p:oleObj>
              </mc:Choice>
              <mc:Fallback>
                <p:oleObj name="Equation" r:id="rId7" imgW="126972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3886200"/>
                        <a:ext cx="3624262" cy="19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09663"/>
          </a:xfrm>
        </p:spPr>
        <p:txBody>
          <a:bodyPr/>
          <a:lstStyle/>
          <a:p>
            <a:pPr algn="l" eaLnBrk="1" hangingPunct="1"/>
            <a:r>
              <a:rPr lang="id-ID" sz="3600"/>
              <a:t>Dari contoh matriks transisi di atas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5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/>
              <a:t>Rantai markov dengan  S={0,1</a:t>
            </a:r>
            <a:r>
              <a:rPr lang="en-US"/>
              <a:t>} </a:t>
            </a:r>
            <a:r>
              <a:rPr lang="id-ID"/>
              <a:t>terlihat bahwa:</a:t>
            </a:r>
            <a:endParaRPr lang="en-US"/>
          </a:p>
          <a:p>
            <a:pPr eaLnBrk="1" hangingPunct="1">
              <a:buFontTx/>
              <a:buNone/>
            </a:pPr>
            <a:r>
              <a:rPr lang="en-US"/>
              <a:t>P</a:t>
            </a:r>
            <a:r>
              <a:rPr lang="en-US" baseline="30000"/>
              <a:t>2</a:t>
            </a:r>
            <a:r>
              <a:rPr lang="en-US"/>
              <a:t>(0,0) =P(0,0).P(0,0)+P(0,1)P(1,0)</a:t>
            </a:r>
          </a:p>
          <a:p>
            <a:pPr eaLnBrk="1" hangingPunct="1">
              <a:buFontTx/>
              <a:buNone/>
            </a:pPr>
            <a:r>
              <a:rPr lang="en-US"/>
              <a:t>P</a:t>
            </a:r>
            <a:r>
              <a:rPr lang="en-US" baseline="30000"/>
              <a:t>2</a:t>
            </a:r>
            <a:r>
              <a:rPr lang="en-US"/>
              <a:t>(0,1) =P(0,0).P(0,1)+P(0,1)P(1,1)</a:t>
            </a:r>
          </a:p>
          <a:p>
            <a:pPr eaLnBrk="1" hangingPunct="1">
              <a:buFontTx/>
              <a:buNone/>
            </a:pPr>
            <a:r>
              <a:rPr lang="en-US"/>
              <a:t>P</a:t>
            </a:r>
            <a:r>
              <a:rPr lang="en-US" baseline="30000"/>
              <a:t>2</a:t>
            </a:r>
            <a:r>
              <a:rPr lang="en-US"/>
              <a:t>(1,0) =P(1,0).P(0,0)+P(1,1)P(1,0)</a:t>
            </a:r>
          </a:p>
          <a:p>
            <a:pPr eaLnBrk="1" hangingPunct="1">
              <a:buFontTx/>
              <a:buNone/>
            </a:pPr>
            <a:r>
              <a:rPr lang="en-US"/>
              <a:t>P</a:t>
            </a:r>
            <a:r>
              <a:rPr lang="en-US" baseline="30000"/>
              <a:t>2</a:t>
            </a:r>
            <a:r>
              <a:rPr lang="en-US"/>
              <a:t>(1,1) =P(1,0).P(0,1)+P(1,1)P(1,1)</a:t>
            </a:r>
            <a:endParaRPr lang="id-ID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533400" y="4191000"/>
            <a:ext cx="7772400" cy="2347913"/>
            <a:chOff x="432" y="432"/>
            <a:chExt cx="4896" cy="1479"/>
          </a:xfrm>
        </p:grpSpPr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>
              <a:off x="480" y="1680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flipV="1">
              <a:off x="816" y="62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 flipV="1">
              <a:off x="2784" y="62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 flipV="1">
              <a:off x="4896" y="62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>
              <a:off x="816" y="9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2784" y="96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 flipV="1">
              <a:off x="816" y="960"/>
              <a:ext cx="201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2784" y="960"/>
              <a:ext cx="216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672" y="168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</a:t>
              </a:r>
              <a:endParaRPr lang="id-ID">
                <a:latin typeface="Arial" charset="0"/>
              </a:endParaRPr>
            </a:p>
          </p:txBody>
        </p:sp>
        <p:sp>
          <p:nvSpPr>
            <p:cNvPr id="51214" name="Text Box 14"/>
            <p:cNvSpPr txBox="1">
              <a:spLocks noChangeArrowheads="1"/>
            </p:cNvSpPr>
            <p:nvPr/>
          </p:nvSpPr>
          <p:spPr bwMode="auto">
            <a:xfrm>
              <a:off x="2640" y="168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n+1</a:t>
              </a:r>
              <a:endParaRPr lang="id-ID">
                <a:latin typeface="Arial" charset="0"/>
              </a:endParaRPr>
            </a:p>
          </p:txBody>
        </p:sp>
        <p:sp>
          <p:nvSpPr>
            <p:cNvPr id="51215" name="Text Box 15"/>
            <p:cNvSpPr txBox="1">
              <a:spLocks noChangeArrowheads="1"/>
            </p:cNvSpPr>
            <p:nvPr/>
          </p:nvSpPr>
          <p:spPr bwMode="auto">
            <a:xfrm>
              <a:off x="4752" y="163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n+2</a:t>
              </a:r>
              <a:endParaRPr lang="id-ID">
                <a:latin typeface="Arial" charset="0"/>
              </a:endParaRPr>
            </a:p>
          </p:txBody>
        </p:sp>
        <p:sp>
          <p:nvSpPr>
            <p:cNvPr id="51216" name="Text Box 16"/>
            <p:cNvSpPr txBox="1">
              <a:spLocks noChangeArrowheads="1"/>
            </p:cNvSpPr>
            <p:nvPr/>
          </p:nvSpPr>
          <p:spPr bwMode="auto">
            <a:xfrm>
              <a:off x="432" y="43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State</a:t>
              </a:r>
              <a:endParaRPr lang="id-ID">
                <a:latin typeface="Arial" charset="0"/>
              </a:endParaRPr>
            </a:p>
          </p:txBody>
        </p:sp>
        <p:sp>
          <p:nvSpPr>
            <p:cNvPr id="51217" name="Text Box 17"/>
            <p:cNvSpPr txBox="1">
              <a:spLocks noChangeArrowheads="1"/>
            </p:cNvSpPr>
            <p:nvPr/>
          </p:nvSpPr>
          <p:spPr bwMode="auto">
            <a:xfrm>
              <a:off x="672" y="148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0</a:t>
              </a:r>
              <a:endParaRPr lang="id-ID">
                <a:latin typeface="Arial" charset="0"/>
              </a:endParaRPr>
            </a:p>
          </p:txBody>
        </p:sp>
        <p:sp>
          <p:nvSpPr>
            <p:cNvPr id="51218" name="Text Box 18"/>
            <p:cNvSpPr txBox="1">
              <a:spLocks noChangeArrowheads="1"/>
            </p:cNvSpPr>
            <p:nvPr/>
          </p:nvSpPr>
          <p:spPr bwMode="auto">
            <a:xfrm>
              <a:off x="2592" y="14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0</a:t>
              </a:r>
              <a:endParaRPr lang="id-ID">
                <a:latin typeface="Arial" charset="0"/>
              </a:endParaRPr>
            </a:p>
          </p:txBody>
        </p:sp>
        <p:sp>
          <p:nvSpPr>
            <p:cNvPr id="51219" name="Text Box 19"/>
            <p:cNvSpPr txBox="1">
              <a:spLocks noChangeArrowheads="1"/>
            </p:cNvSpPr>
            <p:nvPr/>
          </p:nvSpPr>
          <p:spPr bwMode="auto">
            <a:xfrm>
              <a:off x="4752" y="14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0</a:t>
              </a:r>
              <a:endParaRPr lang="id-ID">
                <a:latin typeface="Arial" charset="0"/>
              </a:endParaRPr>
            </a:p>
          </p:txBody>
        </p:sp>
        <p:sp>
          <p:nvSpPr>
            <p:cNvPr id="51220" name="Text Box 20"/>
            <p:cNvSpPr txBox="1">
              <a:spLocks noChangeArrowheads="1"/>
            </p:cNvSpPr>
            <p:nvPr/>
          </p:nvSpPr>
          <p:spPr bwMode="auto">
            <a:xfrm>
              <a:off x="672" y="8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</a:t>
              </a:r>
              <a:endParaRPr lang="id-ID">
                <a:latin typeface="Arial" charset="0"/>
              </a:endParaRPr>
            </a:p>
          </p:txBody>
        </p:sp>
        <p:sp>
          <p:nvSpPr>
            <p:cNvPr id="51221" name="Text Box 21"/>
            <p:cNvSpPr txBox="1">
              <a:spLocks noChangeArrowheads="1"/>
            </p:cNvSpPr>
            <p:nvPr/>
          </p:nvSpPr>
          <p:spPr bwMode="auto">
            <a:xfrm>
              <a:off x="2592" y="76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</a:t>
              </a:r>
              <a:endParaRPr lang="id-ID">
                <a:latin typeface="Arial" charset="0"/>
              </a:endParaRPr>
            </a:p>
          </p:txBody>
        </p:sp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4704" y="76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</a:t>
              </a:r>
              <a:endParaRPr lang="id-ID">
                <a:latin typeface="Arial" charset="0"/>
              </a:endParaRPr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flipV="1">
              <a:off x="2784" y="1008"/>
              <a:ext cx="20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>
              <a:off x="816" y="960"/>
              <a:ext cx="201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25475" indent="-625475" eaLnBrk="1" hangingPunct="1"/>
            <a:r>
              <a:rPr lang="id-ID"/>
              <a:t>Sehingga untuk menentukan peluang dua langkah P</a:t>
            </a:r>
            <a:r>
              <a:rPr lang="id-ID" baseline="30000"/>
              <a:t>2</a:t>
            </a:r>
            <a:r>
              <a:rPr lang="id-ID"/>
              <a:t>(i,j) untuk i, j bernilai 0 atau 1 dapat dilakukan dengan dua cara yaitu :</a:t>
            </a:r>
          </a:p>
          <a:p>
            <a:pPr marL="625475" indent="-625475" eaLnBrk="1" hangingPunct="1">
              <a:buFontTx/>
              <a:buAutoNum type="arabicParenBoth"/>
            </a:pPr>
            <a:r>
              <a:rPr lang="id-ID"/>
              <a:t>Menentukan matriks transisi dua langkah  P</a:t>
            </a:r>
            <a:r>
              <a:rPr lang="id-ID" baseline="30000"/>
              <a:t>2</a:t>
            </a:r>
          </a:p>
          <a:p>
            <a:pPr marL="625475" indent="-625475" eaLnBrk="1" hangingPunct="1">
              <a:buFontTx/>
              <a:buAutoNum type="arabicParenBoth"/>
            </a:pPr>
            <a:r>
              <a:rPr lang="id-ID"/>
              <a:t>Berdasarkan matriks transisi satu langkah P dengan penjumlahan aljabar kombinasi langkah yang mungkin</a:t>
            </a:r>
          </a:p>
          <a:p>
            <a:pPr marL="625475" indent="-625475" eaLnBrk="1" hangingPunct="1">
              <a:buFontTx/>
              <a:buNone/>
            </a:pPr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5668963"/>
          </a:xfrm>
        </p:spPr>
        <p:txBody>
          <a:bodyPr/>
          <a:lstStyle/>
          <a:p>
            <a:pPr marL="609600" indent="-609600" eaLnBrk="1" hangingPunct="1"/>
            <a:r>
              <a:rPr lang="id-ID"/>
              <a:t>Misalkan untuk contoh di atas :</a:t>
            </a:r>
          </a:p>
          <a:p>
            <a:pPr marL="609600" indent="-609600" eaLnBrk="1" hangingPunct="1">
              <a:buFontTx/>
              <a:buNone/>
            </a:pPr>
            <a:r>
              <a:rPr lang="id-ID"/>
              <a:t>Nilai P(X</a:t>
            </a:r>
            <a:r>
              <a:rPr lang="id-ID" baseline="-25000"/>
              <a:t>n+2</a:t>
            </a:r>
            <a:r>
              <a:rPr lang="id-ID"/>
              <a:t>=0|X</a:t>
            </a:r>
            <a:r>
              <a:rPr lang="id-ID" baseline="-25000"/>
              <a:t>n</a:t>
            </a:r>
            <a:r>
              <a:rPr lang="id-ID"/>
              <a:t>=0) diperoleh dari :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id-ID"/>
              <a:t>Matriks P</a:t>
            </a:r>
            <a:r>
              <a:rPr lang="id-ID" baseline="30000"/>
              <a:t>2</a:t>
            </a:r>
            <a:r>
              <a:rPr lang="id-ID"/>
              <a:t>(0,0)</a:t>
            </a:r>
            <a:r>
              <a:rPr lang="id-ID" baseline="-25000"/>
              <a:t> </a:t>
            </a:r>
            <a:r>
              <a:rPr lang="id-ID"/>
              <a:t>=0.61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id-ID"/>
              <a:t>Berdasarkan matriks P dengan kombinasi langkah yang mungkin yaitu</a:t>
            </a:r>
          </a:p>
          <a:p>
            <a:pPr marL="609600" indent="-609600" eaLnBrk="1" hangingPunct="1">
              <a:buFontTx/>
              <a:buNone/>
            </a:pPr>
            <a:r>
              <a:rPr lang="id-ID"/>
              <a:t>	 P</a:t>
            </a:r>
            <a:r>
              <a:rPr lang="id-ID" baseline="30000"/>
              <a:t>2</a:t>
            </a:r>
            <a:r>
              <a:rPr lang="id-ID"/>
              <a:t>(0,0) =P(0,0).P(0,0)+P(0,1)P(1,0)</a:t>
            </a:r>
          </a:p>
          <a:p>
            <a:pPr marL="609600" indent="-609600" eaLnBrk="1" hangingPunct="1">
              <a:buFontTx/>
              <a:buNone/>
            </a:pPr>
            <a:r>
              <a:rPr lang="id-ID"/>
              <a:t>                   =(0.7)(0.7) + (0.3)(0.4)</a:t>
            </a:r>
          </a:p>
          <a:p>
            <a:pPr marL="609600" indent="-609600" eaLnBrk="1" hangingPunct="1">
              <a:buFontTx/>
              <a:buNone/>
            </a:pPr>
            <a:r>
              <a:rPr lang="id-ID"/>
              <a:t>                   = 0.49 + 0.12</a:t>
            </a:r>
          </a:p>
          <a:p>
            <a:pPr marL="609600" indent="-609600" eaLnBrk="1" hangingPunct="1">
              <a:buFontTx/>
              <a:buNone/>
            </a:pPr>
            <a:r>
              <a:rPr lang="id-ID"/>
              <a:t>                   = 0.61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algn="l"/>
            <a:r>
              <a:rPr lang="en-US" dirty="0" err="1"/>
              <a:t>Contoh</a:t>
            </a:r>
            <a:r>
              <a:rPr lang="en-US" dirty="0"/>
              <a:t>:</a:t>
            </a: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147" y="1295400"/>
            <a:ext cx="881970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731724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08281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2207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b="1"/>
              <a:t>Probabili</a:t>
            </a:r>
            <a:r>
              <a:rPr lang="en-US" b="1"/>
              <a:t>t</a:t>
            </a:r>
            <a:r>
              <a:rPr lang="id-ID" b="1"/>
              <a:t>as </a:t>
            </a:r>
            <a:r>
              <a:rPr lang="en-US" b="1"/>
              <a:t>T</a:t>
            </a:r>
            <a:r>
              <a:rPr lang="id-ID" b="1"/>
              <a:t>ransisi</a:t>
            </a:r>
            <a:r>
              <a:rPr lang="id-ID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z="2800"/>
              <a:t>P(X</a:t>
            </a:r>
            <a:r>
              <a:rPr lang="id-ID" sz="2800" baseline="-25000"/>
              <a:t>n+1</a:t>
            </a:r>
            <a:r>
              <a:rPr lang="id-ID" sz="2800"/>
              <a:t>=x</a:t>
            </a:r>
            <a:r>
              <a:rPr lang="id-ID" sz="2800" baseline="-25000"/>
              <a:t>n+1</a:t>
            </a:r>
            <a:r>
              <a:rPr lang="id-ID" sz="2800"/>
              <a:t>|Xo=x0, X</a:t>
            </a:r>
            <a:r>
              <a:rPr lang="id-ID" sz="2800" baseline="-25000"/>
              <a:t>1</a:t>
            </a:r>
            <a:r>
              <a:rPr lang="id-ID" sz="2800"/>
              <a:t>=x</a:t>
            </a:r>
            <a:r>
              <a:rPr lang="id-ID" sz="2800" baseline="-25000"/>
              <a:t>1</a:t>
            </a:r>
            <a:r>
              <a:rPr lang="id-ID" sz="2800"/>
              <a:t>, …, X</a:t>
            </a:r>
            <a:r>
              <a:rPr lang="id-ID" sz="2800" baseline="-25000"/>
              <a:t>n</a:t>
            </a:r>
            <a:r>
              <a:rPr lang="id-ID" sz="2800"/>
              <a:t>=x</a:t>
            </a:r>
            <a:r>
              <a:rPr lang="id-ID" sz="2800" baseline="-25000"/>
              <a:t>n</a:t>
            </a:r>
            <a:r>
              <a:rPr lang="id-ID" sz="2800"/>
              <a:t>) = P(Xn+1 = xn+1|Xn=xn)</a:t>
            </a:r>
            <a:endParaRPr lang="en-US" sz="2800"/>
          </a:p>
          <a:p>
            <a:pPr eaLnBrk="1" hangingPunct="1"/>
            <a:r>
              <a:rPr lang="id-ID" sz="2800"/>
              <a:t>Ini berarti bahwa kondisi Xo=x</a:t>
            </a:r>
            <a:r>
              <a:rPr lang="id-ID" sz="2800" baseline="-25000"/>
              <a:t>0</a:t>
            </a:r>
            <a:r>
              <a:rPr lang="id-ID" sz="2800"/>
              <a:t>, X</a:t>
            </a:r>
            <a:r>
              <a:rPr lang="id-ID" sz="2800" baseline="-25000"/>
              <a:t>1</a:t>
            </a:r>
            <a:r>
              <a:rPr lang="id-ID" sz="2800"/>
              <a:t>=x</a:t>
            </a:r>
            <a:r>
              <a:rPr lang="id-ID" sz="2800" baseline="-25000"/>
              <a:t>1</a:t>
            </a:r>
            <a:r>
              <a:rPr lang="id-ID" sz="2800"/>
              <a:t>, …, X</a:t>
            </a:r>
            <a:r>
              <a:rPr lang="id-ID" sz="2800" baseline="-25000"/>
              <a:t>n-1</a:t>
            </a:r>
            <a:r>
              <a:rPr lang="id-ID" sz="2800"/>
              <a:t>=x</a:t>
            </a:r>
            <a:r>
              <a:rPr lang="id-ID" sz="2800" baseline="-25000"/>
              <a:t>n-1</a:t>
            </a:r>
            <a:r>
              <a:rPr lang="id-ID" sz="2800"/>
              <a:t> tidak mempunyai pengaruh terhadap keadaan tersebut, yang mempengaruhi probabilitas X</a:t>
            </a:r>
            <a:r>
              <a:rPr lang="id-ID" sz="2800" baseline="-25000"/>
              <a:t>n+1</a:t>
            </a:r>
            <a:r>
              <a:rPr lang="id-ID" sz="2800"/>
              <a:t> hanya X</a:t>
            </a:r>
            <a:r>
              <a:rPr lang="id-ID" sz="2800" baseline="-25000"/>
              <a:t>n</a:t>
            </a:r>
            <a:r>
              <a:rPr lang="id-ID" sz="2800"/>
              <a:t>=x</a:t>
            </a:r>
            <a:r>
              <a:rPr lang="id-ID" sz="2800" baseline="-25000"/>
              <a:t>n</a:t>
            </a:r>
            <a:r>
              <a:rPr lang="id-ID" sz="2800"/>
              <a:t>.  Jadi keadaan (state) sebelumnya tidak berpengaruh terhadap keadaan besok (X</a:t>
            </a:r>
            <a:r>
              <a:rPr lang="id-ID" sz="2800" baseline="-25000"/>
              <a:t>n+1</a:t>
            </a:r>
            <a:r>
              <a:rPr lang="id-ID" sz="2800"/>
              <a:t>) , yang mempengaruhi hanya keadaan sekarang(X</a:t>
            </a:r>
            <a:r>
              <a:rPr lang="id-ID" sz="2800" baseline="-25000"/>
              <a:t>n</a:t>
            </a:r>
            <a:r>
              <a:rPr lang="id-ID" sz="2800"/>
              <a:t>=x</a:t>
            </a:r>
            <a:r>
              <a:rPr lang="id-ID" sz="2800" baseline="-25000"/>
              <a:t>n</a:t>
            </a:r>
            <a:r>
              <a:rPr lang="id-ID" sz="2800"/>
              <a:t>).</a:t>
            </a:r>
            <a:r>
              <a:rPr lang="en-US" sz="2800"/>
              <a:t> </a:t>
            </a:r>
            <a:endParaRPr lang="id-ID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/>
              <a:t>Soal  latihan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/>
              <a:t>Suatu rantai Markov {X</a:t>
            </a:r>
            <a:r>
              <a:rPr lang="id-ID" sz="2800" baseline="-25000"/>
              <a:t>n</a:t>
            </a:r>
            <a:r>
              <a:rPr lang="id-ID" sz="2800"/>
              <a:t>} dengan state 0,1,2 memiliki matriks probabilitas transisi</a:t>
            </a:r>
            <a:endParaRPr lang="en-US" sz="280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80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80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80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80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	a. </a:t>
            </a:r>
            <a:r>
              <a:rPr lang="id-ID" sz="2800"/>
              <a:t>Tentukan matriks transisi dua langkah P</a:t>
            </a:r>
            <a:r>
              <a:rPr lang="id-ID" sz="2800" baseline="30000"/>
              <a:t>2</a:t>
            </a:r>
            <a:endParaRPr lang="id-ID" sz="280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	b. P(X</a:t>
            </a:r>
            <a:r>
              <a:rPr lang="en-US" sz="2800" baseline="-25000"/>
              <a:t>3</a:t>
            </a:r>
            <a:r>
              <a:rPr lang="en-US" sz="2800"/>
              <a:t>=1|X</a:t>
            </a:r>
            <a:r>
              <a:rPr lang="en-US" sz="2800" baseline="-25000"/>
              <a:t>1</a:t>
            </a:r>
            <a:r>
              <a:rPr lang="en-US" sz="2800"/>
              <a:t>=0)= …?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	c. P(X</a:t>
            </a:r>
            <a:r>
              <a:rPr lang="en-US" sz="2800" baseline="-25000"/>
              <a:t>3</a:t>
            </a:r>
            <a:r>
              <a:rPr lang="en-US" sz="2800"/>
              <a:t>=1|X</a:t>
            </a:r>
            <a:r>
              <a:rPr lang="en-US" sz="2800" baseline="-25000"/>
              <a:t>0</a:t>
            </a:r>
            <a:r>
              <a:rPr lang="en-US" sz="2800"/>
              <a:t>=0)=…?</a:t>
            </a:r>
            <a:endParaRPr lang="id-ID" sz="2800"/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12900" y="2444750"/>
          <a:ext cx="263525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333440" imgH="939600" progId="Equation.3">
                  <p:embed/>
                </p:oleObj>
              </mc:Choice>
              <mc:Fallback>
                <p:oleObj name="Equation" r:id="rId3" imgW="133344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2444750"/>
                        <a:ext cx="2635250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39" y="533400"/>
            <a:ext cx="8764051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26371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95800"/>
            <a:ext cx="6870700" cy="762000"/>
          </a:xfrm>
        </p:spPr>
        <p:txBody>
          <a:bodyPr/>
          <a:lstStyle/>
          <a:p>
            <a:pPr algn="l"/>
            <a:r>
              <a:rPr lang="en-US" sz="3200" dirty="0"/>
              <a:t>Cara </a:t>
            </a:r>
            <a:r>
              <a:rPr lang="en-US" sz="3200" dirty="0" err="1"/>
              <a:t>aljabar</a:t>
            </a:r>
            <a:r>
              <a:rPr lang="en-US" sz="3200" dirty="0"/>
              <a:t> ……  (</a:t>
            </a:r>
            <a:r>
              <a:rPr lang="en-US" sz="3200" dirty="0" err="1"/>
              <a:t>coba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)</a:t>
            </a: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34911"/>
            <a:ext cx="8122920" cy="30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838200" y="304800"/>
            <a:ext cx="6870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 P(X</a:t>
            </a:r>
            <a:r>
              <a:rPr kumimoji="0" lang="en-US" sz="3200" b="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=1|X</a:t>
            </a:r>
            <a:r>
              <a:rPr kumimoji="0" lang="en-US" sz="3200" b="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=0)=…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458200" cy="5821363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id-ID" sz="2800"/>
              <a:t>Suatu partikel bergerak dalam state 0,1,2 mengikuti proses markov dengan matriks transisi sebagai berikut :</a:t>
            </a:r>
            <a:endParaRPr lang="en-US" sz="2800"/>
          </a:p>
          <a:p>
            <a:pPr marL="533400" indent="-533400" eaLnBrk="1" hangingPunct="1">
              <a:buFontTx/>
              <a:buAutoNum type="arabicPeriod" startAt="2"/>
            </a:pPr>
            <a:endParaRPr lang="en-US" sz="2800"/>
          </a:p>
          <a:p>
            <a:pPr marL="533400" indent="-533400" eaLnBrk="1" hangingPunct="1">
              <a:buFontTx/>
              <a:buAutoNum type="arabicPeriod" startAt="2"/>
            </a:pPr>
            <a:endParaRPr lang="en-US" sz="2800"/>
          </a:p>
          <a:p>
            <a:pPr marL="533400" indent="-533400" eaLnBrk="1" hangingPunct="1">
              <a:buFontTx/>
              <a:buAutoNum type="arabicPeriod" startAt="2"/>
            </a:pPr>
            <a:endParaRPr lang="en-US" sz="2800"/>
          </a:p>
          <a:p>
            <a:pPr marL="533400" indent="-533400" eaLnBrk="1" hangingPunct="1">
              <a:buFontTx/>
              <a:buAutoNum type="arabicPeriod" startAt="2"/>
            </a:pPr>
            <a:endParaRPr lang="en-US" sz="2800"/>
          </a:p>
          <a:p>
            <a:pPr marL="533400" indent="-533400" eaLnBrk="1" hangingPunct="1">
              <a:buFontTx/>
              <a:buAutoNum type="arabicPeriod" startAt="2"/>
            </a:pPr>
            <a:endParaRPr lang="en-US" sz="2800"/>
          </a:p>
          <a:p>
            <a:pPr marL="533400" indent="-533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Bila X</a:t>
            </a:r>
            <a:r>
              <a:rPr lang="id-ID" sz="2800" baseline="-25000"/>
              <a:t>n</a:t>
            </a:r>
            <a:r>
              <a:rPr lang="id-ID" sz="2800"/>
              <a:t> menyatakan posisi partikel pada langkah ke-n, hitunglah P(X</a:t>
            </a:r>
            <a:r>
              <a:rPr lang="id-ID" sz="2800" baseline="-25000"/>
              <a:t>n</a:t>
            </a:r>
            <a:r>
              <a:rPr lang="id-ID" sz="2800"/>
              <a:t>=0|X</a:t>
            </a:r>
            <a:r>
              <a:rPr lang="id-ID" sz="2800" baseline="-25000"/>
              <a:t>0</a:t>
            </a:r>
            <a:r>
              <a:rPr lang="id-ID" sz="2800"/>
              <a:t>=0) untuk n=0,1,2,3,4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4188" y="2012950"/>
          <a:ext cx="2922587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Equation" r:id="rId3" imgW="1320480" imgH="939600" progId="Equation.3">
                  <p:embed/>
                </p:oleObj>
              </mc:Choice>
              <mc:Fallback>
                <p:oleObj name="Equation" r:id="rId3" imgW="13204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2012950"/>
                        <a:ext cx="2922587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610600" cy="502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54327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r>
              <a:rPr lang="id-ID" dirty="0"/>
              <a:t>Mata Kuliah A menjadi prasyarat mata kuliah B dengan ketentuan bahwa mahasiswa boleh mengambil mata kuliah B apabila sudah pernah mengambil mata kuliah A.       Jika diketahui peluang kelulusan mahasiswa dalam mengambil mata kuliah A adalah a dan peluang kelulusan mata kuliah B = b.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304800"/>
            <a:ext cx="7543800" cy="5410200"/>
          </a:xfrm>
        </p:spPr>
        <p:txBody>
          <a:bodyPr/>
          <a:lstStyle/>
          <a:p>
            <a:pPr lvl="0"/>
            <a:r>
              <a:rPr lang="id-ID" dirty="0"/>
              <a:t>Juga diketahui bahwa jika seorang mahasiswa lulus mata kuliah A maka ia akan lulus mata kuliah B adalah p, dan peluang mahasiswa tidak lulus mata kuliah B jika diketahui tidak lulus mata kuliah A adalah q maka tentukan peluang mahasiswa :</a:t>
            </a:r>
          </a:p>
          <a:p>
            <a:pPr lvl="1"/>
            <a:r>
              <a:rPr lang="id-ID" dirty="0"/>
              <a:t> Lulus kedua mata kuliah tersebut!</a:t>
            </a:r>
          </a:p>
          <a:p>
            <a:pPr lvl="1"/>
            <a:r>
              <a:rPr lang="id-ID" dirty="0"/>
              <a:t>Tidak lulus kedua mata kuliah tersebut!</a:t>
            </a:r>
          </a:p>
          <a:p>
            <a:pPr lvl="1"/>
            <a:r>
              <a:rPr lang="id-ID" dirty="0"/>
              <a:t>Lulus salah satu mata kuliah tersebut!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086600" cy="560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5668963"/>
          </a:xfrm>
        </p:spPr>
        <p:txBody>
          <a:bodyPr/>
          <a:lstStyle/>
          <a:p>
            <a:pPr eaLnBrk="1" hangingPunct="1"/>
            <a:r>
              <a:rPr lang="id-ID" sz="2800"/>
              <a:t>Secara formula ditulis :</a:t>
            </a:r>
          </a:p>
          <a:p>
            <a:pPr eaLnBrk="1" hangingPunct="1">
              <a:buFontTx/>
              <a:buNone/>
            </a:pPr>
            <a:r>
              <a:rPr lang="id-ID" sz="2800"/>
              <a:t>	P</a:t>
            </a:r>
            <a:r>
              <a:rPr lang="id-ID" sz="2800" baseline="-25000"/>
              <a:t>ij</a:t>
            </a:r>
            <a:r>
              <a:rPr lang="id-ID" sz="2800"/>
              <a:t>=P[X</a:t>
            </a:r>
            <a:r>
              <a:rPr lang="id-ID" sz="2800" baseline="-25000"/>
              <a:t>n+1</a:t>
            </a:r>
            <a:r>
              <a:rPr lang="id-ID" sz="2800"/>
              <a:t>=j|X</a:t>
            </a:r>
            <a:r>
              <a:rPr lang="id-ID" sz="2800" baseline="-25000"/>
              <a:t>n</a:t>
            </a:r>
            <a:r>
              <a:rPr lang="id-ID" sz="2800"/>
              <a:t>=i],  </a:t>
            </a:r>
            <a:r>
              <a:rPr lang="id-ID" sz="2800">
                <a:sym typeface="Symbol" pitchFamily="18" charset="2"/>
              </a:rPr>
              <a:t> i,j</a:t>
            </a:r>
          </a:p>
          <a:p>
            <a:pPr eaLnBrk="1" hangingPunct="1">
              <a:buFontTx/>
              <a:buNone/>
            </a:pPr>
            <a:r>
              <a:rPr lang="id-ID" sz="2800">
                <a:sym typeface="Symbol" pitchFamily="18" charset="2"/>
              </a:rPr>
              <a:t>	dengan P</a:t>
            </a:r>
            <a:r>
              <a:rPr lang="id-ID" sz="2800" baseline="-25000">
                <a:sym typeface="Symbol" pitchFamily="18" charset="2"/>
              </a:rPr>
              <a:t>ij </a:t>
            </a:r>
            <a:r>
              <a:rPr lang="id-ID" sz="2800">
                <a:cs typeface="Arial" charset="0"/>
                <a:sym typeface="Symbol" pitchFamily="18" charset="2"/>
              </a:rPr>
              <a:t>≥</a:t>
            </a:r>
            <a:r>
              <a:rPr lang="en-US" sz="2800">
                <a:cs typeface="Arial" charset="0"/>
                <a:sym typeface="Symbol" pitchFamily="18" charset="2"/>
              </a:rPr>
              <a:t> 0 </a:t>
            </a:r>
            <a:r>
              <a:rPr lang="id-ID" sz="2800">
                <a:cs typeface="Arial" charset="0"/>
                <a:sym typeface="Symbol" pitchFamily="18" charset="2"/>
              </a:rPr>
              <a:t>dan</a:t>
            </a:r>
            <a:r>
              <a:rPr lang="en-US" sz="2800">
                <a:cs typeface="Arial" charset="0"/>
                <a:sym typeface="Symbol" pitchFamily="18" charset="2"/>
              </a:rPr>
              <a:t>                      </a:t>
            </a:r>
          </a:p>
          <a:p>
            <a:pPr eaLnBrk="1" hangingPunct="1">
              <a:buFontTx/>
              <a:buNone/>
            </a:pPr>
            <a:r>
              <a:rPr lang="id-ID" sz="2800">
                <a:cs typeface="Arial" charset="0"/>
                <a:sym typeface="Symbol" pitchFamily="18" charset="2"/>
              </a:rPr>
              <a:t>Catatan :</a:t>
            </a:r>
          </a:p>
          <a:p>
            <a:pPr eaLnBrk="1" hangingPunct="1">
              <a:buFontTx/>
              <a:buNone/>
            </a:pPr>
            <a:r>
              <a:rPr lang="id-ID" sz="2800">
                <a:cs typeface="Arial" charset="0"/>
                <a:sym typeface="Symbol" pitchFamily="18" charset="2"/>
              </a:rPr>
              <a:t>Jika</a:t>
            </a:r>
            <a:r>
              <a:rPr lang="id-ID" sz="2800"/>
              <a:t>P[X</a:t>
            </a:r>
            <a:r>
              <a:rPr lang="id-ID" sz="2800" baseline="-25000"/>
              <a:t>n+1</a:t>
            </a:r>
            <a:r>
              <a:rPr lang="id-ID" sz="2800"/>
              <a:t>=j|X</a:t>
            </a:r>
            <a:r>
              <a:rPr lang="id-ID" sz="2800" baseline="-25000"/>
              <a:t>n</a:t>
            </a:r>
            <a:r>
              <a:rPr lang="id-ID" sz="2800"/>
              <a:t>=i]</a:t>
            </a:r>
            <a:r>
              <a:rPr lang="en-US" sz="2800"/>
              <a:t>=P[X</a:t>
            </a:r>
            <a:r>
              <a:rPr lang="en-US" sz="2800" baseline="-25000"/>
              <a:t>1</a:t>
            </a:r>
            <a:r>
              <a:rPr lang="en-US" sz="2800"/>
              <a:t>=j|X</a:t>
            </a:r>
            <a:r>
              <a:rPr lang="en-US" sz="2800" baseline="-25000"/>
              <a:t>0</a:t>
            </a:r>
            <a:r>
              <a:rPr lang="en-US" sz="2800"/>
              <a:t>=i], </a:t>
            </a:r>
            <a:r>
              <a:rPr lang="id-ID" sz="2800">
                <a:sym typeface="Symbol" pitchFamily="18" charset="2"/>
              </a:rPr>
              <a:t></a:t>
            </a:r>
            <a:r>
              <a:rPr lang="en-US" sz="2800">
                <a:sym typeface="Symbol" pitchFamily="18" charset="2"/>
              </a:rPr>
              <a:t> n=0,1,2,…</a:t>
            </a:r>
            <a:r>
              <a:rPr lang="id-ID" sz="28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 </a:t>
            </a:r>
            <a:r>
              <a:rPr lang="id-ID" sz="2800">
                <a:sym typeface="Symbol" pitchFamily="18" charset="2"/>
              </a:rPr>
              <a:t>maka probabilitas transisinya bersifat stasioner.</a:t>
            </a:r>
            <a:endParaRPr lang="id-ID" sz="2800">
              <a:cs typeface="Arial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id-ID" sz="2800">
                <a:cs typeface="Arial" charset="0"/>
                <a:sym typeface="Symbol" pitchFamily="18" charset="2"/>
              </a:rPr>
              <a:t> Probabilitas Transisi m langkah :</a:t>
            </a:r>
          </a:p>
          <a:p>
            <a:pPr eaLnBrk="1" hangingPunct="1">
              <a:buFontTx/>
              <a:buNone/>
            </a:pPr>
            <a:r>
              <a:rPr lang="id-ID" sz="2800"/>
              <a:t>	P</a:t>
            </a:r>
            <a:r>
              <a:rPr lang="id-ID" sz="2800" baseline="-25000"/>
              <a:t>ij</a:t>
            </a:r>
            <a:r>
              <a:rPr lang="id-ID" sz="2800" baseline="30000"/>
              <a:t>(m)</a:t>
            </a:r>
            <a:r>
              <a:rPr lang="id-ID" sz="2800" baseline="-25000"/>
              <a:t> </a:t>
            </a:r>
            <a:r>
              <a:rPr lang="id-ID" sz="2800"/>
              <a:t>=P[X</a:t>
            </a:r>
            <a:r>
              <a:rPr lang="id-ID" sz="2800" baseline="-25000"/>
              <a:t>n+m</a:t>
            </a:r>
            <a:r>
              <a:rPr lang="id-ID" sz="2800"/>
              <a:t>=j|X</a:t>
            </a:r>
            <a:r>
              <a:rPr lang="id-ID" sz="2800" baseline="-25000"/>
              <a:t>n</a:t>
            </a:r>
            <a:r>
              <a:rPr lang="id-ID" sz="2800"/>
              <a:t>=i],  </a:t>
            </a:r>
            <a:r>
              <a:rPr lang="id-ID" sz="2800">
                <a:sym typeface="Symbol" pitchFamily="18" charset="2"/>
              </a:rPr>
              <a:t> i,j</a:t>
            </a:r>
          </a:p>
          <a:p>
            <a:pPr eaLnBrk="1" hangingPunct="1">
              <a:buFontTx/>
              <a:buNone/>
            </a:pPr>
            <a:r>
              <a:rPr lang="id-ID" sz="2800">
                <a:sym typeface="Symbol" pitchFamily="18" charset="2"/>
              </a:rPr>
              <a:t>	P</a:t>
            </a:r>
            <a:r>
              <a:rPr lang="id-ID" sz="2800" baseline="-25000">
                <a:sym typeface="Symbol" pitchFamily="18" charset="2"/>
              </a:rPr>
              <a:t>ij</a:t>
            </a:r>
            <a:r>
              <a:rPr lang="id-ID" sz="2800" baseline="30000">
                <a:sym typeface="Symbol" pitchFamily="18" charset="2"/>
              </a:rPr>
              <a:t>(m)</a:t>
            </a:r>
            <a:r>
              <a:rPr lang="id-ID" sz="2800" baseline="-25000">
                <a:sym typeface="Symbol" pitchFamily="18" charset="2"/>
              </a:rPr>
              <a:t> </a:t>
            </a:r>
            <a:r>
              <a:rPr lang="id-ID" sz="2800">
                <a:cs typeface="Arial" charset="0"/>
                <a:sym typeface="Symbol" pitchFamily="18" charset="2"/>
              </a:rPr>
              <a:t>≥ 0, </a:t>
            </a:r>
            <a:r>
              <a:rPr lang="id-ID" sz="2800">
                <a:sym typeface="Symbol" pitchFamily="18" charset="2"/>
              </a:rPr>
              <a:t> i,j S dan m = 0,1,2,…  </a:t>
            </a:r>
          </a:p>
          <a:p>
            <a:pPr eaLnBrk="1" hangingPunct="1">
              <a:buFontTx/>
              <a:buNone/>
            </a:pPr>
            <a:r>
              <a:rPr lang="id-ID" sz="2800">
                <a:sym typeface="Symbol" pitchFamily="18" charset="2"/>
              </a:rPr>
              <a:t>	</a:t>
            </a:r>
            <a:r>
              <a:rPr lang="id-ID" sz="2800" baseline="-25000">
                <a:sym typeface="Symbol" pitchFamily="18" charset="2"/>
              </a:rPr>
              <a:t>j </a:t>
            </a:r>
            <a:r>
              <a:rPr lang="id-ID" sz="2800">
                <a:sym typeface="Symbol" pitchFamily="18" charset="2"/>
              </a:rPr>
              <a:t>P</a:t>
            </a:r>
            <a:r>
              <a:rPr lang="id-ID" sz="2800" baseline="-25000">
                <a:sym typeface="Symbol" pitchFamily="18" charset="2"/>
              </a:rPr>
              <a:t>ij</a:t>
            </a:r>
            <a:r>
              <a:rPr lang="id-ID" sz="2800" baseline="30000">
                <a:sym typeface="Symbol" pitchFamily="18" charset="2"/>
              </a:rPr>
              <a:t>(m)</a:t>
            </a:r>
            <a:r>
              <a:rPr lang="id-ID" sz="2800" baseline="-25000">
                <a:sym typeface="Symbol" pitchFamily="18" charset="2"/>
              </a:rPr>
              <a:t> </a:t>
            </a:r>
            <a:r>
              <a:rPr lang="id-ID" sz="2800">
                <a:cs typeface="Arial" charset="0"/>
                <a:sym typeface="Symbol" pitchFamily="18" charset="2"/>
              </a:rPr>
              <a:t>=1, </a:t>
            </a:r>
            <a:r>
              <a:rPr lang="id-ID" sz="2800">
                <a:sym typeface="Symbol" pitchFamily="18" charset="2"/>
              </a:rPr>
              <a:t> iS dan m = 0,1,2,…</a:t>
            </a:r>
          </a:p>
          <a:p>
            <a:pPr eaLnBrk="1" hangingPunct="1">
              <a:buFontTx/>
              <a:buNone/>
            </a:pPr>
            <a:endParaRPr lang="id-ID" sz="2800">
              <a:cs typeface="Arial" charset="0"/>
              <a:sym typeface="Symbol" pitchFamily="18" charset="2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86200" y="1447800"/>
          <a:ext cx="1752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774360" imgH="355320" progId="Equation.3">
                  <p:embed/>
                </p:oleObj>
              </mc:Choice>
              <mc:Fallback>
                <p:oleObj name="Equation" r:id="rId3" imgW="77436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447800"/>
                        <a:ext cx="1752600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458200" cy="58213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800"/>
              <a:t>3.  </a:t>
            </a:r>
            <a:r>
              <a:rPr lang="id-ID" sz="2800"/>
              <a:t>Rantai Markov X</a:t>
            </a:r>
            <a:r>
              <a:rPr lang="id-ID" sz="2800" baseline="-25000"/>
              <a:t>0</a:t>
            </a:r>
            <a:r>
              <a:rPr lang="id-ID" sz="2800"/>
              <a:t>, X</a:t>
            </a:r>
            <a:r>
              <a:rPr lang="id-ID" sz="2800" baseline="-25000"/>
              <a:t>1</a:t>
            </a:r>
            <a:r>
              <a:rPr lang="id-ID" sz="2800"/>
              <a:t>,X</a:t>
            </a:r>
            <a:r>
              <a:rPr lang="id-ID" sz="2800" baseline="-25000"/>
              <a:t>2</a:t>
            </a:r>
            <a:r>
              <a:rPr lang="id-ID" sz="2800"/>
              <a:t>, … dengan matriks transisi sebagai berikut :</a:t>
            </a:r>
          </a:p>
          <a:p>
            <a:pPr marL="533400" indent="-533400" eaLnBrk="1" hangingPunct="1"/>
            <a:endParaRPr lang="id-ID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Tentukan probabilitas bersyarat :</a:t>
            </a:r>
          </a:p>
          <a:p>
            <a:pPr marL="533400" indent="-533400" eaLnBrk="1" hangingPunct="1">
              <a:buFontTx/>
              <a:buNone/>
            </a:pPr>
            <a:r>
              <a:rPr lang="en-US" sz="2800"/>
              <a:t>	a. P(X</a:t>
            </a:r>
            <a:r>
              <a:rPr lang="en-US" sz="2800" baseline="-25000"/>
              <a:t>3</a:t>
            </a:r>
            <a:r>
              <a:rPr lang="en-US" sz="2800"/>
              <a:t>=1|X</a:t>
            </a:r>
            <a:r>
              <a:rPr lang="en-US" sz="2800" baseline="-25000"/>
              <a:t>0</a:t>
            </a:r>
            <a:r>
              <a:rPr lang="en-US" sz="2800"/>
              <a:t>=0)</a:t>
            </a:r>
          </a:p>
          <a:p>
            <a:pPr marL="533400" indent="-533400" eaLnBrk="1" hangingPunct="1">
              <a:buFontTx/>
              <a:buNone/>
            </a:pPr>
            <a:r>
              <a:rPr lang="en-US" sz="2800"/>
              <a:t>	b. P(X</a:t>
            </a:r>
            <a:r>
              <a:rPr lang="en-US" sz="2800" baseline="-25000"/>
              <a:t>4</a:t>
            </a:r>
            <a:r>
              <a:rPr lang="en-US" sz="2800"/>
              <a:t>=1|X</a:t>
            </a:r>
            <a:r>
              <a:rPr lang="en-US" sz="2800" baseline="-25000"/>
              <a:t>0</a:t>
            </a:r>
            <a:r>
              <a:rPr lang="en-US" sz="2800"/>
              <a:t>=0)</a:t>
            </a:r>
            <a:endParaRPr lang="id-ID" sz="2800"/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76400" y="1376363"/>
          <a:ext cx="3124200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1333440" imgH="939600" progId="Equation.3">
                  <p:embed/>
                </p:oleObj>
              </mc:Choice>
              <mc:Fallback>
                <p:oleObj name="Equation" r:id="rId3" imgW="133344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6363"/>
                        <a:ext cx="3124200" cy="220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5029200"/>
            <a:ext cx="6858000" cy="1447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dirty="0"/>
              <a:t>	a. P(X</a:t>
            </a:r>
            <a:r>
              <a:rPr lang="en-US" baseline="-25000" dirty="0"/>
              <a:t>3</a:t>
            </a:r>
            <a:r>
              <a:rPr lang="en-US" dirty="0"/>
              <a:t>=1|X</a:t>
            </a:r>
            <a:r>
              <a:rPr lang="en-US" baseline="-25000" dirty="0"/>
              <a:t>0</a:t>
            </a:r>
            <a:r>
              <a:rPr lang="en-US" dirty="0"/>
              <a:t>=0)=0.264</a:t>
            </a:r>
          </a:p>
          <a:p>
            <a:pPr marL="533400" indent="-533400" eaLnBrk="1" hangingPunct="1">
              <a:buFontTx/>
              <a:buNone/>
            </a:pPr>
            <a:r>
              <a:rPr lang="en-US" dirty="0"/>
              <a:t>	b. P(X</a:t>
            </a:r>
            <a:r>
              <a:rPr lang="en-US" baseline="-25000" dirty="0"/>
              <a:t>4</a:t>
            </a:r>
            <a:r>
              <a:rPr lang="en-US" dirty="0"/>
              <a:t>=1|X</a:t>
            </a:r>
            <a:r>
              <a:rPr lang="en-US" baseline="-25000" dirty="0"/>
              <a:t>0</a:t>
            </a:r>
            <a:r>
              <a:rPr lang="en-US" dirty="0"/>
              <a:t>=0)=0.2540</a:t>
            </a:r>
            <a:endParaRPr lang="id-ID" dirty="0"/>
          </a:p>
          <a:p>
            <a:endParaRPr lang="en-US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0924"/>
            <a:ext cx="8643112" cy="419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458200" cy="58213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800"/>
              <a:t>4.  </a:t>
            </a:r>
            <a:r>
              <a:rPr lang="id-ID" sz="2800"/>
              <a:t>Rantai Markov X</a:t>
            </a:r>
            <a:r>
              <a:rPr lang="id-ID" sz="2800" baseline="-25000"/>
              <a:t>0</a:t>
            </a:r>
            <a:r>
              <a:rPr lang="id-ID" sz="2800"/>
              <a:t>, X</a:t>
            </a:r>
            <a:r>
              <a:rPr lang="id-ID" sz="2800" baseline="-25000"/>
              <a:t>1</a:t>
            </a:r>
            <a:r>
              <a:rPr lang="id-ID" sz="2800"/>
              <a:t>,X</a:t>
            </a:r>
            <a:r>
              <a:rPr lang="id-ID" sz="2800" baseline="-25000"/>
              <a:t>2</a:t>
            </a:r>
            <a:r>
              <a:rPr lang="id-ID" sz="2800"/>
              <a:t>, … dengan matriks transisi sebagai berikut :</a:t>
            </a:r>
          </a:p>
          <a:p>
            <a:pPr marL="533400" indent="-533400" eaLnBrk="1" hangingPunct="1"/>
            <a:endParaRPr lang="id-ID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Diketahui proses berawal dari state X</a:t>
            </a:r>
            <a:r>
              <a:rPr lang="id-ID" sz="2800" baseline="-25000"/>
              <a:t>0</a:t>
            </a:r>
            <a:r>
              <a:rPr lang="id-ID" sz="2800"/>
              <a:t>=1, tentukan P(X</a:t>
            </a:r>
            <a:r>
              <a:rPr lang="id-ID" sz="2800" baseline="-25000"/>
              <a:t>2</a:t>
            </a:r>
            <a:r>
              <a:rPr lang="id-ID" sz="2800"/>
              <a:t>=2)</a:t>
            </a:r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90688" y="1376363"/>
          <a:ext cx="3094037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1320480" imgH="939600" progId="Equation.3">
                  <p:embed/>
                </p:oleObj>
              </mc:Choice>
              <mc:Fallback>
                <p:oleObj name="Equation" r:id="rId3" imgW="13204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376363"/>
                        <a:ext cx="3094037" cy="220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15400" cy="560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28600"/>
            <a:ext cx="7239000" cy="609600"/>
          </a:xfrm>
        </p:spPr>
        <p:txBody>
          <a:bodyPr/>
          <a:lstStyle/>
          <a:p>
            <a:r>
              <a:rPr lang="id-ID" dirty="0"/>
              <a:t>Bila diselesaikan secara aljabar</a:t>
            </a:r>
            <a:r>
              <a:rPr lang="en-ID" dirty="0"/>
              <a:t>:</a:t>
            </a: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686800" cy="559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458200" cy="58213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800"/>
              <a:t>5.   </a:t>
            </a:r>
            <a:r>
              <a:rPr lang="id-ID" sz="2800"/>
              <a:t>Rantai Markov X</a:t>
            </a:r>
            <a:r>
              <a:rPr lang="id-ID" sz="2800" baseline="-25000"/>
              <a:t>0</a:t>
            </a:r>
            <a:r>
              <a:rPr lang="id-ID" sz="2800"/>
              <a:t>, X</a:t>
            </a:r>
            <a:r>
              <a:rPr lang="id-ID" sz="2800" baseline="-25000"/>
              <a:t>1</a:t>
            </a:r>
            <a:r>
              <a:rPr lang="id-ID" sz="2800"/>
              <a:t>,X</a:t>
            </a:r>
            <a:r>
              <a:rPr lang="id-ID" sz="2800" baseline="-25000"/>
              <a:t>2</a:t>
            </a:r>
            <a:r>
              <a:rPr lang="id-ID" sz="2800"/>
              <a:t>, … dengan matriks transisi sebagai berikut :</a:t>
            </a:r>
          </a:p>
          <a:p>
            <a:pPr marL="533400" indent="-533400" eaLnBrk="1" hangingPunct="1"/>
            <a:endParaRPr lang="id-ID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Tentukan probabilitas bersyarat :</a:t>
            </a:r>
          </a:p>
          <a:p>
            <a:pPr marL="533400" indent="-533400" eaLnBrk="1" hangingPunct="1">
              <a:buFontTx/>
              <a:buNone/>
            </a:pPr>
            <a:r>
              <a:rPr lang="en-US" sz="2800"/>
              <a:t>	a. P(X</a:t>
            </a:r>
            <a:r>
              <a:rPr lang="en-US" sz="2800" baseline="-25000"/>
              <a:t>3</a:t>
            </a:r>
            <a:r>
              <a:rPr lang="en-US" sz="2800"/>
              <a:t>=1|X</a:t>
            </a:r>
            <a:r>
              <a:rPr lang="en-US" sz="2800" baseline="-25000"/>
              <a:t>1</a:t>
            </a:r>
            <a:r>
              <a:rPr lang="en-US" sz="2800"/>
              <a:t>=0)</a:t>
            </a:r>
          </a:p>
          <a:p>
            <a:pPr marL="533400" indent="-533400" eaLnBrk="1" hangingPunct="1">
              <a:buFontTx/>
              <a:buNone/>
            </a:pPr>
            <a:r>
              <a:rPr lang="en-US" sz="2800"/>
              <a:t>	b. P(X</a:t>
            </a:r>
            <a:r>
              <a:rPr lang="en-US" sz="2800" baseline="-25000"/>
              <a:t>2</a:t>
            </a:r>
            <a:r>
              <a:rPr lang="en-US" sz="2800"/>
              <a:t>=1|X</a:t>
            </a:r>
            <a:r>
              <a:rPr lang="en-US" sz="2800" baseline="-25000"/>
              <a:t>0</a:t>
            </a:r>
            <a:r>
              <a:rPr lang="en-US" sz="2800"/>
              <a:t>=0)</a:t>
            </a:r>
            <a:endParaRPr lang="id-ID" sz="2800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90688" y="1376363"/>
          <a:ext cx="3094037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320480" imgH="939600" progId="Equation.3">
                  <p:embed/>
                </p:oleObj>
              </mc:Choice>
              <mc:Fallback>
                <p:oleObj name="Equation" r:id="rId3" imgW="13204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376363"/>
                        <a:ext cx="3094037" cy="220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458200" cy="58213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800"/>
              <a:t>6.   </a:t>
            </a:r>
            <a:r>
              <a:rPr lang="id-ID" sz="2800"/>
              <a:t>Rantai Markov X</a:t>
            </a:r>
            <a:r>
              <a:rPr lang="id-ID" sz="2800" baseline="-25000"/>
              <a:t>0</a:t>
            </a:r>
            <a:r>
              <a:rPr lang="id-ID" sz="2800"/>
              <a:t>, X</a:t>
            </a:r>
            <a:r>
              <a:rPr lang="id-ID" sz="2800" baseline="-25000"/>
              <a:t>1</a:t>
            </a:r>
            <a:r>
              <a:rPr lang="id-ID" sz="2800"/>
              <a:t>,X</a:t>
            </a:r>
            <a:r>
              <a:rPr lang="id-ID" sz="2800" baseline="-25000"/>
              <a:t>2</a:t>
            </a:r>
            <a:r>
              <a:rPr lang="id-ID" sz="2800"/>
              <a:t>, … dengan matriks transisi sebagai berikut :</a:t>
            </a:r>
          </a:p>
          <a:p>
            <a:pPr marL="533400" indent="-533400" eaLnBrk="1" hangingPunct="1"/>
            <a:endParaRPr lang="id-ID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/>
            <a:endParaRPr lang="en-US" sz="2800"/>
          </a:p>
          <a:p>
            <a:pPr marL="533400" indent="-533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diketahui distribusi awal p</a:t>
            </a:r>
            <a:r>
              <a:rPr lang="id-ID" sz="2800" baseline="-25000"/>
              <a:t>0</a:t>
            </a:r>
            <a:r>
              <a:rPr lang="id-ID" sz="2800"/>
              <a:t>=0.5 dan p</a:t>
            </a:r>
            <a:r>
              <a:rPr lang="id-ID" sz="2800" baseline="-25000"/>
              <a:t>1</a:t>
            </a:r>
            <a:r>
              <a:rPr lang="id-ID" sz="2800"/>
              <a:t>=0.5</a:t>
            </a:r>
          </a:p>
          <a:p>
            <a:pPr marL="533400" indent="-533400" eaLnBrk="1" hangingPunct="1">
              <a:buFontTx/>
              <a:buNone/>
            </a:pPr>
            <a:r>
              <a:rPr lang="id-ID" sz="2800"/>
              <a:t>	Tentukan </a:t>
            </a:r>
          </a:p>
          <a:p>
            <a:pPr marL="533400" indent="-533400" eaLnBrk="1" hangingPunct="1">
              <a:buFontTx/>
              <a:buNone/>
            </a:pPr>
            <a:r>
              <a:rPr lang="en-US" sz="2800"/>
              <a:t>	a. P(X</a:t>
            </a:r>
            <a:r>
              <a:rPr lang="en-US" sz="2800" baseline="-25000"/>
              <a:t>2</a:t>
            </a:r>
            <a:r>
              <a:rPr lang="en-US" sz="2800"/>
              <a:t>=0)= …?</a:t>
            </a:r>
          </a:p>
          <a:p>
            <a:pPr marL="533400" indent="-533400" eaLnBrk="1" hangingPunct="1">
              <a:buFontTx/>
              <a:buNone/>
            </a:pPr>
            <a:r>
              <a:rPr lang="en-US" sz="2800"/>
              <a:t>	b. P(X</a:t>
            </a:r>
            <a:r>
              <a:rPr lang="en-US" sz="2800" baseline="-25000"/>
              <a:t>3</a:t>
            </a:r>
            <a:r>
              <a:rPr lang="en-US" sz="2800"/>
              <a:t>=0)=…?</a:t>
            </a:r>
            <a:endParaRPr lang="id-ID" sz="2800"/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90688" y="1376363"/>
          <a:ext cx="3094037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1320480" imgH="939600" progId="Equation.3">
                  <p:embed/>
                </p:oleObj>
              </mc:Choice>
              <mc:Fallback>
                <p:oleObj name="Equation" r:id="rId3" imgW="13204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376363"/>
                        <a:ext cx="3094037" cy="220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2625"/>
          </a:xfrm>
        </p:spPr>
        <p:txBody>
          <a:bodyPr/>
          <a:lstStyle/>
          <a:p>
            <a:pPr algn="l" eaLnBrk="1" hangingPunct="1"/>
            <a:r>
              <a:rPr lang="id-ID" sz="3200"/>
              <a:t>Secara matriks P – P</a:t>
            </a:r>
            <a:r>
              <a:rPr lang="id-ID" sz="3200" baseline="30000"/>
              <a:t>(m)</a:t>
            </a:r>
            <a:endParaRPr lang="id-ID" sz="3200"/>
          </a:p>
        </p:txBody>
      </p:sp>
      <p:graphicFrame>
        <p:nvGraphicFramePr>
          <p:cNvPr id="205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914400"/>
          <a:ext cx="3886200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2019240" imgH="1371600" progId="Equation.3">
                  <p:embed/>
                </p:oleObj>
              </mc:Choice>
              <mc:Fallback>
                <p:oleObj name="Equation" r:id="rId3" imgW="2019240" imgH="1371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3886200" cy="264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2362200" y="3524250"/>
          <a:ext cx="4800600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2400120" imgH="1396800" progId="Equation.3">
                  <p:embed/>
                </p:oleObj>
              </mc:Choice>
              <mc:Fallback>
                <p:oleObj name="Equation" r:id="rId5" imgW="2400120" imgH="1396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24250"/>
                        <a:ext cx="4800600" cy="279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609600"/>
            <a:ext cx="8229600" cy="76200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id-ID"/>
              <a:t>Contoh :</a:t>
            </a:r>
          </a:p>
          <a:p>
            <a:pPr eaLnBrk="1" hangingPunct="1">
              <a:buFontTx/>
              <a:buNone/>
            </a:pPr>
            <a:r>
              <a:rPr lang="id-ID"/>
              <a:t>	Pemakaian sebuah mesin pada saat tertentu mesin dalam kondisi baik atau rusak. Misal state 0 : mesin rusak dan state 1 : mesin baik</a:t>
            </a:r>
          </a:p>
          <a:p>
            <a:pPr eaLnBrk="1" hangingPunct="1">
              <a:buFontTx/>
              <a:buNone/>
            </a:pPr>
            <a:r>
              <a:rPr lang="en-US"/>
              <a:t>State space : S={0,1}</a:t>
            </a:r>
          </a:p>
          <a:p>
            <a:pPr eaLnBrk="1" hangingPunct="1">
              <a:buFontTx/>
              <a:buNone/>
            </a:pPr>
            <a:r>
              <a:rPr lang="en-US"/>
              <a:t>P</a:t>
            </a:r>
            <a:r>
              <a:rPr lang="en-US" baseline="-25000"/>
              <a:t>01</a:t>
            </a:r>
            <a:r>
              <a:rPr lang="en-US"/>
              <a:t>=P[X</a:t>
            </a:r>
            <a:r>
              <a:rPr lang="en-US" baseline="-25000"/>
              <a:t>n+1</a:t>
            </a:r>
            <a:r>
              <a:rPr lang="en-US"/>
              <a:t>=1|X</a:t>
            </a:r>
            <a:r>
              <a:rPr lang="en-US" baseline="-25000"/>
              <a:t>n</a:t>
            </a:r>
            <a:r>
              <a:rPr lang="en-US"/>
              <a:t>=0]=p</a:t>
            </a:r>
          </a:p>
          <a:p>
            <a:pPr eaLnBrk="1" hangingPunct="1">
              <a:buFontTx/>
              <a:buNone/>
            </a:pPr>
            <a:r>
              <a:rPr lang="en-US"/>
              <a:t>P</a:t>
            </a:r>
            <a:r>
              <a:rPr lang="en-US" baseline="-25000"/>
              <a:t>00</a:t>
            </a:r>
            <a:r>
              <a:rPr lang="en-US"/>
              <a:t>=P[X</a:t>
            </a:r>
            <a:r>
              <a:rPr lang="en-US" baseline="-25000"/>
              <a:t>n+1</a:t>
            </a:r>
            <a:r>
              <a:rPr lang="en-US"/>
              <a:t>=0|X</a:t>
            </a:r>
            <a:r>
              <a:rPr lang="en-US" baseline="-25000"/>
              <a:t>n</a:t>
            </a:r>
            <a:r>
              <a:rPr lang="en-US"/>
              <a:t>=0]=1-p</a:t>
            </a:r>
          </a:p>
          <a:p>
            <a:pPr eaLnBrk="1" hangingPunct="1">
              <a:buFontTx/>
              <a:buNone/>
            </a:pPr>
            <a:r>
              <a:rPr lang="en-US"/>
              <a:t>P</a:t>
            </a:r>
            <a:r>
              <a:rPr lang="en-US" baseline="-25000"/>
              <a:t>10</a:t>
            </a:r>
            <a:r>
              <a:rPr lang="en-US"/>
              <a:t>=P[X</a:t>
            </a:r>
            <a:r>
              <a:rPr lang="en-US" baseline="-25000"/>
              <a:t>n+1</a:t>
            </a:r>
            <a:r>
              <a:rPr lang="en-US"/>
              <a:t>=0|X</a:t>
            </a:r>
            <a:r>
              <a:rPr lang="en-US" baseline="-25000"/>
              <a:t>n</a:t>
            </a:r>
            <a:r>
              <a:rPr lang="en-US"/>
              <a:t>=1]=q</a:t>
            </a:r>
          </a:p>
          <a:p>
            <a:pPr eaLnBrk="1" hangingPunct="1">
              <a:buFontTx/>
              <a:buNone/>
            </a:pPr>
            <a:r>
              <a:rPr lang="en-US"/>
              <a:t>P</a:t>
            </a:r>
            <a:r>
              <a:rPr lang="en-US" baseline="-25000"/>
              <a:t>11</a:t>
            </a:r>
            <a:r>
              <a:rPr lang="en-US"/>
              <a:t>=P[X</a:t>
            </a:r>
            <a:r>
              <a:rPr lang="en-US" baseline="-25000"/>
              <a:t>n+1</a:t>
            </a:r>
            <a:r>
              <a:rPr lang="en-US"/>
              <a:t>=1|X</a:t>
            </a:r>
            <a:r>
              <a:rPr lang="en-US" baseline="-25000"/>
              <a:t>n</a:t>
            </a:r>
            <a:r>
              <a:rPr lang="en-US"/>
              <a:t>=1]=1-q</a:t>
            </a:r>
          </a:p>
          <a:p>
            <a:pPr eaLnBrk="1" hangingPunct="1">
              <a:buFontTx/>
              <a:buNone/>
            </a:pP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algn="l" eaLnBrk="1" hangingPunct="1"/>
            <a:r>
              <a:rPr lang="id-ID" sz="3200" dirty="0"/>
              <a:t>Matriks probabilitas transisinya: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8200" y="1371600"/>
          <a:ext cx="5410200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108160" imgH="711000" progId="Equation.3">
                  <p:embed/>
                </p:oleObj>
              </mc:Choice>
              <mc:Fallback>
                <p:oleObj name="Equation" r:id="rId3" imgW="21081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5410200" cy="182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381000" y="3429000"/>
            <a:ext cx="8458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>
                <a:latin typeface="Arial" charset="0"/>
              </a:rPr>
              <a:t>Dari contoh tersebut ingin dicari probabilitas transisi dua langkah :</a:t>
            </a:r>
          </a:p>
          <a:p>
            <a:r>
              <a:rPr lang="en-US" sz="2800">
                <a:latin typeface="Arial" charset="0"/>
              </a:rPr>
              <a:t>P</a:t>
            </a:r>
            <a:r>
              <a:rPr lang="en-US" sz="2800" baseline="30000">
                <a:latin typeface="Arial" charset="0"/>
              </a:rPr>
              <a:t>(2)</a:t>
            </a:r>
            <a:r>
              <a:rPr lang="en-US" sz="2800" baseline="-25000">
                <a:latin typeface="Arial" charset="0"/>
              </a:rPr>
              <a:t>00 </a:t>
            </a:r>
            <a:r>
              <a:rPr lang="en-US" sz="2800">
                <a:latin typeface="Arial" charset="0"/>
              </a:rPr>
              <a:t>=P[X</a:t>
            </a:r>
            <a:r>
              <a:rPr lang="en-US" sz="2800" baseline="-25000">
                <a:latin typeface="Arial" charset="0"/>
              </a:rPr>
              <a:t>n+2</a:t>
            </a:r>
            <a:r>
              <a:rPr lang="en-US" sz="2800">
                <a:latin typeface="Arial" charset="0"/>
              </a:rPr>
              <a:t>=0|X</a:t>
            </a:r>
            <a:r>
              <a:rPr lang="en-US" sz="2800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=0]</a:t>
            </a:r>
          </a:p>
          <a:p>
            <a:r>
              <a:rPr lang="en-US" sz="2800">
                <a:latin typeface="Arial" charset="0"/>
              </a:rPr>
              <a:t>P</a:t>
            </a:r>
            <a:r>
              <a:rPr lang="en-US" sz="2800" baseline="30000">
                <a:latin typeface="Arial" charset="0"/>
              </a:rPr>
              <a:t>(2)</a:t>
            </a:r>
            <a:r>
              <a:rPr lang="en-US" baseline="300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01 </a:t>
            </a:r>
            <a:r>
              <a:rPr lang="en-US" sz="2800">
                <a:latin typeface="Arial" charset="0"/>
              </a:rPr>
              <a:t>=P[X</a:t>
            </a:r>
            <a:r>
              <a:rPr lang="en-US" sz="2800" baseline="-25000">
                <a:latin typeface="Arial" charset="0"/>
              </a:rPr>
              <a:t>n+2</a:t>
            </a:r>
            <a:r>
              <a:rPr lang="en-US" sz="2800">
                <a:latin typeface="Arial" charset="0"/>
              </a:rPr>
              <a:t>=1|X</a:t>
            </a:r>
            <a:r>
              <a:rPr lang="en-US" sz="2800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=0]</a:t>
            </a:r>
          </a:p>
          <a:p>
            <a:r>
              <a:rPr lang="en-US" sz="2800">
                <a:latin typeface="Arial" charset="0"/>
              </a:rPr>
              <a:t>P</a:t>
            </a:r>
            <a:r>
              <a:rPr lang="en-US" sz="2800" baseline="30000">
                <a:latin typeface="Arial" charset="0"/>
              </a:rPr>
              <a:t>(2)</a:t>
            </a:r>
            <a:r>
              <a:rPr lang="en-US" sz="2800" baseline="-25000">
                <a:latin typeface="Arial" charset="0"/>
              </a:rPr>
              <a:t>10 </a:t>
            </a:r>
            <a:r>
              <a:rPr lang="en-US" sz="2800">
                <a:latin typeface="Arial" charset="0"/>
              </a:rPr>
              <a:t>=P[X</a:t>
            </a:r>
            <a:r>
              <a:rPr lang="en-US" sz="2800" baseline="-25000">
                <a:latin typeface="Arial" charset="0"/>
              </a:rPr>
              <a:t>n+2</a:t>
            </a:r>
            <a:r>
              <a:rPr lang="en-US" sz="2800">
                <a:latin typeface="Arial" charset="0"/>
              </a:rPr>
              <a:t>=0|X</a:t>
            </a:r>
            <a:r>
              <a:rPr lang="en-US" sz="2800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=1</a:t>
            </a:r>
          </a:p>
          <a:p>
            <a:r>
              <a:rPr lang="en-US" sz="2800">
                <a:latin typeface="Arial" charset="0"/>
              </a:rPr>
              <a:t>P</a:t>
            </a:r>
            <a:r>
              <a:rPr lang="en-US" sz="2800" baseline="30000">
                <a:latin typeface="Arial" charset="0"/>
              </a:rPr>
              <a:t>(2)</a:t>
            </a:r>
            <a:r>
              <a:rPr lang="en-US" sz="2800" baseline="-25000">
                <a:latin typeface="Arial" charset="0"/>
              </a:rPr>
              <a:t>11</a:t>
            </a:r>
            <a:r>
              <a:rPr lang="en-US" sz="2800">
                <a:latin typeface="Arial" charset="0"/>
              </a:rPr>
              <a:t>=P[X</a:t>
            </a:r>
            <a:r>
              <a:rPr lang="en-US" sz="2800" baseline="-25000">
                <a:latin typeface="Arial" charset="0"/>
              </a:rPr>
              <a:t>n+2</a:t>
            </a:r>
            <a:r>
              <a:rPr lang="en-US" sz="2800">
                <a:latin typeface="Arial" charset="0"/>
              </a:rPr>
              <a:t>=1|X</a:t>
            </a:r>
            <a:r>
              <a:rPr lang="en-US" sz="2800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=1]</a:t>
            </a:r>
            <a:endParaRPr lang="id-ID" sz="280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3"/>
          <p:cNvSpPr txBox="1">
            <a:spLocks noChangeArrowheads="1"/>
          </p:cNvSpPr>
          <p:nvPr/>
        </p:nvSpPr>
        <p:spPr bwMode="auto">
          <a:xfrm>
            <a:off x="457200" y="3429000"/>
            <a:ext cx="8382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>
                <a:latin typeface="Arial" charset="0"/>
              </a:rPr>
              <a:t>Dari grafik terlihat</a:t>
            </a:r>
            <a:r>
              <a:rPr lang="en-US" sz="3200">
                <a:latin typeface="Arial" charset="0"/>
              </a:rPr>
              <a:t> :</a:t>
            </a:r>
          </a:p>
          <a:p>
            <a:r>
              <a:rPr lang="en-US" sz="3200">
                <a:latin typeface="Arial" charset="0"/>
              </a:rPr>
              <a:t>P</a:t>
            </a:r>
            <a:r>
              <a:rPr lang="en-US" sz="3200" baseline="30000">
                <a:latin typeface="Arial" charset="0"/>
              </a:rPr>
              <a:t>(2)</a:t>
            </a:r>
            <a:r>
              <a:rPr lang="en-US" sz="3200" baseline="-25000">
                <a:latin typeface="Arial" charset="0"/>
              </a:rPr>
              <a:t>00</a:t>
            </a:r>
            <a:r>
              <a:rPr lang="en-US" sz="3200">
                <a:latin typeface="Arial" charset="0"/>
              </a:rPr>
              <a:t> =P</a:t>
            </a:r>
            <a:r>
              <a:rPr lang="en-US" sz="3200" baseline="-25000">
                <a:latin typeface="Arial" charset="0"/>
              </a:rPr>
              <a:t>01</a:t>
            </a: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10</a:t>
            </a:r>
            <a:r>
              <a:rPr lang="en-US" sz="3200">
                <a:latin typeface="Arial" charset="0"/>
              </a:rPr>
              <a:t> +P</a:t>
            </a:r>
            <a:r>
              <a:rPr lang="en-US" sz="3200" baseline="-25000">
                <a:latin typeface="Arial" charset="0"/>
              </a:rPr>
              <a:t>00</a:t>
            </a: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00 </a:t>
            </a:r>
            <a:r>
              <a:rPr lang="en-US" sz="3200">
                <a:latin typeface="Arial" charset="0"/>
              </a:rPr>
              <a:t>=</a:t>
            </a:r>
            <a:r>
              <a:rPr lang="id-ID" sz="3200">
                <a:latin typeface="Arial" charset="0"/>
              </a:rPr>
              <a:t>pq +(1-p)</a:t>
            </a:r>
            <a:r>
              <a:rPr lang="id-ID" sz="3200" baseline="30000">
                <a:latin typeface="Arial" charset="0"/>
              </a:rPr>
              <a:t>2</a:t>
            </a:r>
            <a:endParaRPr lang="id-ID" sz="3200">
              <a:latin typeface="Arial" charset="0"/>
            </a:endParaRPr>
          </a:p>
          <a:p>
            <a:r>
              <a:rPr lang="id-ID" sz="3200">
                <a:latin typeface="Arial" charset="0"/>
              </a:rPr>
              <a:t>P</a:t>
            </a:r>
            <a:r>
              <a:rPr lang="id-ID" sz="3200" baseline="30000">
                <a:latin typeface="Arial" charset="0"/>
              </a:rPr>
              <a:t>(2)</a:t>
            </a:r>
            <a:r>
              <a:rPr lang="id-ID" sz="3200" baseline="-25000">
                <a:latin typeface="Arial" charset="0"/>
              </a:rPr>
              <a:t>01</a:t>
            </a:r>
            <a:r>
              <a:rPr lang="id-ID" sz="3200">
                <a:latin typeface="Arial" charset="0"/>
              </a:rPr>
              <a:t> = P</a:t>
            </a:r>
            <a:r>
              <a:rPr lang="id-ID" sz="3200" baseline="-25000">
                <a:latin typeface="Arial" charset="0"/>
              </a:rPr>
              <a:t>01</a:t>
            </a:r>
            <a:r>
              <a:rPr lang="id-ID" sz="3200">
                <a:latin typeface="Arial" charset="0"/>
              </a:rPr>
              <a:t>P</a:t>
            </a:r>
            <a:r>
              <a:rPr lang="id-ID" sz="3200" baseline="-25000">
                <a:latin typeface="Arial" charset="0"/>
              </a:rPr>
              <a:t>11</a:t>
            </a:r>
            <a:r>
              <a:rPr lang="id-ID" sz="3200">
                <a:latin typeface="Arial" charset="0"/>
              </a:rPr>
              <a:t> +P</a:t>
            </a:r>
            <a:r>
              <a:rPr lang="id-ID" sz="3200" baseline="-25000">
                <a:latin typeface="Arial" charset="0"/>
              </a:rPr>
              <a:t>00</a:t>
            </a:r>
            <a:r>
              <a:rPr lang="id-ID" sz="3200">
                <a:latin typeface="Arial" charset="0"/>
              </a:rPr>
              <a:t>P</a:t>
            </a:r>
            <a:r>
              <a:rPr lang="id-ID" sz="3200" baseline="-25000">
                <a:latin typeface="Arial" charset="0"/>
              </a:rPr>
              <a:t>01</a:t>
            </a:r>
            <a:r>
              <a:rPr lang="id-ID" sz="3200">
                <a:latin typeface="Arial" charset="0"/>
              </a:rPr>
              <a:t>=p</a:t>
            </a:r>
            <a:r>
              <a:rPr lang="en-US" sz="3200">
                <a:latin typeface="Arial" charset="0"/>
              </a:rPr>
              <a:t>(1-</a:t>
            </a:r>
            <a:r>
              <a:rPr lang="id-ID" sz="3200">
                <a:latin typeface="Arial" charset="0"/>
              </a:rPr>
              <a:t>q</a:t>
            </a:r>
            <a:r>
              <a:rPr lang="en-US" sz="3200">
                <a:latin typeface="Arial" charset="0"/>
              </a:rPr>
              <a:t>)</a:t>
            </a:r>
            <a:r>
              <a:rPr lang="id-ID" sz="3200">
                <a:latin typeface="Arial" charset="0"/>
              </a:rPr>
              <a:t> +(1-p)</a:t>
            </a:r>
            <a:r>
              <a:rPr lang="en-US" sz="3200">
                <a:latin typeface="Arial" charset="0"/>
              </a:rPr>
              <a:t>p</a:t>
            </a:r>
            <a:endParaRPr lang="id-ID" sz="3200">
              <a:latin typeface="Arial" charset="0"/>
            </a:endParaRPr>
          </a:p>
          <a:p>
            <a:r>
              <a:rPr lang="id-ID" sz="3200">
                <a:latin typeface="Arial" charset="0"/>
              </a:rPr>
              <a:t>P</a:t>
            </a:r>
            <a:r>
              <a:rPr lang="id-ID" sz="3200" baseline="30000">
                <a:latin typeface="Arial" charset="0"/>
              </a:rPr>
              <a:t>(2)</a:t>
            </a:r>
            <a:r>
              <a:rPr lang="id-ID" sz="3200" baseline="-25000">
                <a:latin typeface="Arial" charset="0"/>
              </a:rPr>
              <a:t>10</a:t>
            </a:r>
            <a:r>
              <a:rPr lang="id-ID" sz="3200">
                <a:latin typeface="Arial" charset="0"/>
              </a:rPr>
              <a:t> = P</a:t>
            </a:r>
            <a:r>
              <a:rPr lang="en-US" sz="3200" baseline="-25000">
                <a:latin typeface="Arial" charset="0"/>
              </a:rPr>
              <a:t>11</a:t>
            </a:r>
            <a:r>
              <a:rPr lang="id-ID" sz="3200">
                <a:latin typeface="Arial" charset="0"/>
              </a:rPr>
              <a:t>P</a:t>
            </a:r>
            <a:r>
              <a:rPr lang="id-ID" sz="3200" baseline="-25000">
                <a:latin typeface="Arial" charset="0"/>
              </a:rPr>
              <a:t>10</a:t>
            </a:r>
            <a:r>
              <a:rPr lang="id-ID" sz="3200">
                <a:latin typeface="Arial" charset="0"/>
              </a:rPr>
              <a:t> +P</a:t>
            </a:r>
            <a:r>
              <a:rPr lang="en-US" sz="3200" baseline="-25000">
                <a:latin typeface="Arial" charset="0"/>
              </a:rPr>
              <a:t>10</a:t>
            </a:r>
            <a:r>
              <a:rPr lang="id-ID" sz="3200">
                <a:latin typeface="Arial" charset="0"/>
              </a:rPr>
              <a:t>P</a:t>
            </a:r>
            <a:r>
              <a:rPr lang="id-ID" sz="3200" baseline="-25000">
                <a:latin typeface="Arial" charset="0"/>
              </a:rPr>
              <a:t>00</a:t>
            </a:r>
            <a:r>
              <a:rPr lang="id-ID" sz="3200">
                <a:latin typeface="Arial" charset="0"/>
              </a:rPr>
              <a:t>=</a:t>
            </a:r>
            <a:r>
              <a:rPr lang="en-US" sz="3200">
                <a:latin typeface="Arial" charset="0"/>
              </a:rPr>
              <a:t>(1-</a:t>
            </a:r>
            <a:r>
              <a:rPr lang="id-ID" sz="3200">
                <a:latin typeface="Arial" charset="0"/>
              </a:rPr>
              <a:t>q</a:t>
            </a:r>
            <a:r>
              <a:rPr lang="en-US" sz="3200">
                <a:latin typeface="Arial" charset="0"/>
              </a:rPr>
              <a:t>)q</a:t>
            </a:r>
            <a:r>
              <a:rPr lang="id-ID" sz="3200">
                <a:latin typeface="Arial" charset="0"/>
              </a:rPr>
              <a:t> +</a:t>
            </a:r>
            <a:r>
              <a:rPr lang="en-US" sz="3200">
                <a:latin typeface="Arial" charset="0"/>
              </a:rPr>
              <a:t>q</a:t>
            </a:r>
            <a:r>
              <a:rPr lang="id-ID" sz="3200">
                <a:latin typeface="Arial" charset="0"/>
              </a:rPr>
              <a:t>(1-p)</a:t>
            </a:r>
          </a:p>
          <a:p>
            <a:r>
              <a:rPr lang="id-ID" sz="3200">
                <a:latin typeface="Arial" charset="0"/>
              </a:rPr>
              <a:t>P</a:t>
            </a:r>
            <a:r>
              <a:rPr lang="id-ID" sz="3200" baseline="30000">
                <a:latin typeface="Arial" charset="0"/>
              </a:rPr>
              <a:t>(2)</a:t>
            </a:r>
            <a:r>
              <a:rPr lang="id-ID" sz="3200" baseline="-25000">
                <a:latin typeface="Arial" charset="0"/>
              </a:rPr>
              <a:t>11 </a:t>
            </a:r>
            <a:r>
              <a:rPr lang="id-ID" sz="3200">
                <a:latin typeface="Arial" charset="0"/>
              </a:rPr>
              <a:t>= P</a:t>
            </a:r>
            <a:r>
              <a:rPr lang="en-US" sz="3200" baseline="-25000">
                <a:latin typeface="Arial" charset="0"/>
              </a:rPr>
              <a:t>11</a:t>
            </a:r>
            <a:r>
              <a:rPr lang="id-ID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11</a:t>
            </a:r>
            <a:r>
              <a:rPr lang="id-ID" sz="3200">
                <a:latin typeface="Arial" charset="0"/>
              </a:rPr>
              <a:t> +P</a:t>
            </a:r>
            <a:r>
              <a:rPr lang="en-US" sz="3200" baseline="-25000">
                <a:latin typeface="Arial" charset="0"/>
              </a:rPr>
              <a:t>10</a:t>
            </a:r>
            <a:r>
              <a:rPr lang="id-ID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01</a:t>
            </a:r>
            <a:r>
              <a:rPr lang="id-ID" sz="3200">
                <a:latin typeface="Arial" charset="0"/>
              </a:rPr>
              <a:t>=</a:t>
            </a:r>
            <a:r>
              <a:rPr lang="en-US" sz="3200">
                <a:latin typeface="Arial" charset="0"/>
              </a:rPr>
              <a:t>(1-q)</a:t>
            </a:r>
            <a:r>
              <a:rPr lang="en-US" sz="3200" baseline="30000">
                <a:latin typeface="Arial" charset="0"/>
              </a:rPr>
              <a:t>2</a:t>
            </a:r>
            <a:r>
              <a:rPr lang="id-ID" sz="3200">
                <a:latin typeface="Arial" charset="0"/>
              </a:rPr>
              <a:t> +</a:t>
            </a:r>
            <a:r>
              <a:rPr lang="en-US" sz="3200">
                <a:latin typeface="Arial" charset="0"/>
              </a:rPr>
              <a:t>qp</a:t>
            </a:r>
            <a:endParaRPr lang="id-ID" sz="3200">
              <a:latin typeface="Arial" charset="0"/>
            </a:endParaRPr>
          </a:p>
        </p:txBody>
      </p:sp>
      <p:grpSp>
        <p:nvGrpSpPr>
          <p:cNvPr id="47107" name="Group 26"/>
          <p:cNvGrpSpPr>
            <a:grpSpLocks/>
          </p:cNvGrpSpPr>
          <p:nvPr/>
        </p:nvGrpSpPr>
        <p:grpSpPr bwMode="auto">
          <a:xfrm>
            <a:off x="685800" y="685800"/>
            <a:ext cx="7772400" cy="2347913"/>
            <a:chOff x="432" y="432"/>
            <a:chExt cx="4896" cy="1479"/>
          </a:xfrm>
        </p:grpSpPr>
        <p:sp>
          <p:nvSpPr>
            <p:cNvPr id="47108" name="Line 4"/>
            <p:cNvSpPr>
              <a:spLocks noChangeShapeType="1"/>
            </p:cNvSpPr>
            <p:nvPr/>
          </p:nvSpPr>
          <p:spPr bwMode="auto">
            <a:xfrm>
              <a:off x="480" y="1680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V="1">
              <a:off x="816" y="62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V="1">
              <a:off x="2784" y="62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V="1">
              <a:off x="4896" y="62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>
              <a:off x="816" y="9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>
              <a:off x="2784" y="96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 flipV="1">
              <a:off x="816" y="960"/>
              <a:ext cx="201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2784" y="960"/>
              <a:ext cx="216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672" y="168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</a:t>
              </a:r>
              <a:endParaRPr lang="id-ID">
                <a:latin typeface="Arial" charset="0"/>
              </a:endParaRPr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2640" y="168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n+1</a:t>
              </a:r>
              <a:endParaRPr lang="id-ID">
                <a:latin typeface="Arial" charset="0"/>
              </a:endParaRP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4752" y="163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n+2</a:t>
              </a:r>
              <a:endParaRPr lang="id-ID">
                <a:latin typeface="Arial" charset="0"/>
              </a:endParaRP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432" y="43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State</a:t>
              </a:r>
              <a:endParaRPr lang="id-ID">
                <a:latin typeface="Arial" charset="0"/>
              </a:endParaRP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672" y="148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0</a:t>
              </a:r>
              <a:endParaRPr lang="id-ID">
                <a:latin typeface="Arial" charset="0"/>
              </a:endParaRP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2592" y="14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0</a:t>
              </a:r>
              <a:endParaRPr lang="id-ID">
                <a:latin typeface="Arial" charset="0"/>
              </a:endParaRP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4752" y="14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0</a:t>
              </a:r>
              <a:endParaRPr lang="id-ID">
                <a:latin typeface="Arial" charset="0"/>
              </a:endParaRPr>
            </a:p>
          </p:txBody>
        </p:sp>
        <p:sp>
          <p:nvSpPr>
            <p:cNvPr id="47123" name="Text Box 19"/>
            <p:cNvSpPr txBox="1">
              <a:spLocks noChangeArrowheads="1"/>
            </p:cNvSpPr>
            <p:nvPr/>
          </p:nvSpPr>
          <p:spPr bwMode="auto">
            <a:xfrm>
              <a:off x="672" y="8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</a:t>
              </a:r>
              <a:endParaRPr lang="id-ID">
                <a:latin typeface="Arial" charset="0"/>
              </a:endParaRPr>
            </a:p>
          </p:txBody>
        </p:sp>
        <p:sp>
          <p:nvSpPr>
            <p:cNvPr id="47124" name="Text Box 20"/>
            <p:cNvSpPr txBox="1">
              <a:spLocks noChangeArrowheads="1"/>
            </p:cNvSpPr>
            <p:nvPr/>
          </p:nvSpPr>
          <p:spPr bwMode="auto">
            <a:xfrm>
              <a:off x="2592" y="76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</a:t>
              </a:r>
              <a:endParaRPr lang="id-ID">
                <a:latin typeface="Arial" charset="0"/>
              </a:endParaRPr>
            </a:p>
          </p:txBody>
        </p:sp>
        <p:sp>
          <p:nvSpPr>
            <p:cNvPr id="47125" name="Text Box 21"/>
            <p:cNvSpPr txBox="1">
              <a:spLocks noChangeArrowheads="1"/>
            </p:cNvSpPr>
            <p:nvPr/>
          </p:nvSpPr>
          <p:spPr bwMode="auto">
            <a:xfrm>
              <a:off x="4704" y="76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</a:t>
              </a:r>
              <a:endParaRPr lang="id-ID">
                <a:latin typeface="Arial" charset="0"/>
              </a:endParaRPr>
            </a:p>
          </p:txBody>
        </p:sp>
        <p:sp>
          <p:nvSpPr>
            <p:cNvPr id="47126" name="Line 24"/>
            <p:cNvSpPr>
              <a:spLocks noChangeShapeType="1"/>
            </p:cNvSpPr>
            <p:nvPr/>
          </p:nvSpPr>
          <p:spPr bwMode="auto">
            <a:xfrm flipV="1">
              <a:off x="2784" y="1008"/>
              <a:ext cx="20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5"/>
            <p:cNvSpPr>
              <a:spLocks noChangeShapeType="1"/>
            </p:cNvSpPr>
            <p:nvPr/>
          </p:nvSpPr>
          <p:spPr bwMode="auto">
            <a:xfrm>
              <a:off x="816" y="960"/>
              <a:ext cx="201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>
                <a:latin typeface="Arial" charset="0"/>
              </a:rPr>
              <a:t>Elemen-elemen tersebut merupakan elemen-elemen dari matriks: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914400" y="1981200"/>
          <a:ext cx="7620000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2793960" imgH="990360" progId="Equation.3">
                  <p:embed/>
                </p:oleObj>
              </mc:Choice>
              <mc:Fallback>
                <p:oleObj name="Equation" r:id="rId3" imgW="2793960" imgH="990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7620000" cy="307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id-ID" dirty="0"/>
              <a:t>Sehingga dapat disimpulkan bahwa untuk mendapatkan probabilitas transisi 2 langkah diperoleh dengan mengambil elemen-elemen dari P</a:t>
            </a:r>
            <a:r>
              <a:rPr lang="id-ID" baseline="30000" dirty="0"/>
              <a:t>2</a:t>
            </a:r>
            <a:r>
              <a:rPr lang="id-ID" dirty="0"/>
              <a:t> yang sesuai. Demikian seterusnya untuk probabilitas transisi 3 langkah, dihitung P</a:t>
            </a:r>
            <a:r>
              <a:rPr lang="id-ID" baseline="30000" dirty="0"/>
              <a:t>3</a:t>
            </a:r>
            <a:r>
              <a:rPr lang="id-ID" dirty="0"/>
              <a:t> dan seterusnya :</a:t>
            </a:r>
          </a:p>
          <a:p>
            <a:pPr lvl="1" eaLnBrk="1" hangingPunct="1">
              <a:buFontTx/>
              <a:buNone/>
            </a:pPr>
            <a:r>
              <a:rPr lang="id-ID" dirty="0"/>
              <a:t>P</a:t>
            </a:r>
            <a:r>
              <a:rPr lang="id-ID" baseline="30000" dirty="0"/>
              <a:t>2</a:t>
            </a:r>
            <a:r>
              <a:rPr lang="id-ID" dirty="0"/>
              <a:t> = PP</a:t>
            </a:r>
          </a:p>
          <a:p>
            <a:pPr lvl="1" eaLnBrk="1" hangingPunct="1">
              <a:buFontTx/>
              <a:buNone/>
            </a:pPr>
            <a:r>
              <a:rPr lang="id-ID" dirty="0"/>
              <a:t>P</a:t>
            </a:r>
            <a:r>
              <a:rPr lang="id-ID" baseline="30000" dirty="0"/>
              <a:t>3</a:t>
            </a:r>
            <a:r>
              <a:rPr lang="id-ID" dirty="0"/>
              <a:t> = P</a:t>
            </a:r>
            <a:r>
              <a:rPr lang="id-ID" baseline="30000" dirty="0"/>
              <a:t>2</a:t>
            </a:r>
            <a:r>
              <a:rPr lang="id-ID" dirty="0"/>
              <a:t>P</a:t>
            </a:r>
          </a:p>
          <a:p>
            <a:pPr lvl="1" eaLnBrk="1" hangingPunct="1">
              <a:buFontTx/>
              <a:buNone/>
            </a:pPr>
            <a:r>
              <a:rPr lang="id-ID" dirty="0"/>
              <a:t>……….</a:t>
            </a:r>
          </a:p>
          <a:p>
            <a:pPr lvl="1" eaLnBrk="1" hangingPunct="1">
              <a:buFontTx/>
              <a:buNone/>
            </a:pPr>
            <a:r>
              <a:rPr lang="id-ID" dirty="0"/>
              <a:t>P</a:t>
            </a:r>
            <a:r>
              <a:rPr lang="id-ID" baseline="30000" dirty="0"/>
              <a:t>n</a:t>
            </a:r>
            <a:r>
              <a:rPr lang="id-ID" dirty="0"/>
              <a:t> = P</a:t>
            </a:r>
            <a:r>
              <a:rPr lang="id-ID" baseline="30000" dirty="0"/>
              <a:t>n-1</a:t>
            </a:r>
            <a:r>
              <a:rPr lang="id-ID" dirty="0"/>
              <a:t>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1456</TotalTime>
  <Words>925</Words>
  <Application>Microsoft Office PowerPoint</Application>
  <PresentationFormat>On-screen Show (4:3)</PresentationFormat>
  <Paragraphs>166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Comic Sans MS</vt:lpstr>
      <vt:lpstr>Symbol</vt:lpstr>
      <vt:lpstr>Crayons</vt:lpstr>
      <vt:lpstr>Equation</vt:lpstr>
      <vt:lpstr>BAB  III  Rantai Markov </vt:lpstr>
      <vt:lpstr>Probabilitas Transisi </vt:lpstr>
      <vt:lpstr>PowerPoint Presentation</vt:lpstr>
      <vt:lpstr>Secara matriks P – P(m)</vt:lpstr>
      <vt:lpstr>PowerPoint Presentation</vt:lpstr>
      <vt:lpstr>Matriks probabilitas transisinya:</vt:lpstr>
      <vt:lpstr>PowerPoint Presentation</vt:lpstr>
      <vt:lpstr>PowerPoint Presentation</vt:lpstr>
      <vt:lpstr>PowerPoint Presentation</vt:lpstr>
      <vt:lpstr>Generalisasi oleh persamaan Chapman-Kolmogorov sebagai berikut:</vt:lpstr>
      <vt:lpstr>Secara matriks : P(m,n)=P(m,q) P(q,n)</vt:lpstr>
      <vt:lpstr>PowerPoint Presentation</vt:lpstr>
      <vt:lpstr>Dari contoh matriks transisi di atas</vt:lpstr>
      <vt:lpstr>PowerPoint Presentation</vt:lpstr>
      <vt:lpstr>PowerPoint Presentation</vt:lpstr>
      <vt:lpstr>Contoh:</vt:lpstr>
      <vt:lpstr>PowerPoint Presentation</vt:lpstr>
      <vt:lpstr>PowerPoint Presentation</vt:lpstr>
      <vt:lpstr>PowerPoint Presentation</vt:lpstr>
      <vt:lpstr>Soal  latihan</vt:lpstr>
      <vt:lpstr>PowerPoint Presentation</vt:lpstr>
      <vt:lpstr>PowerPoint Presentation</vt:lpstr>
      <vt:lpstr>Cara aljabar ……  (coba sendiri)</vt:lpstr>
      <vt:lpstr>PowerPoint Presentation</vt:lpstr>
      <vt:lpstr>PowerPoint Presentation</vt:lpstr>
      <vt:lpstr>PowerPoint Presentation</vt:lpstr>
      <vt:lpstr>Quis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III  Rantai Markov</dc:title>
  <dc:creator>Sutara</dc:creator>
  <cp:lastModifiedBy>user</cp:lastModifiedBy>
  <cp:revision>52</cp:revision>
  <dcterms:created xsi:type="dcterms:W3CDTF">2009-10-12T13:22:19Z</dcterms:created>
  <dcterms:modified xsi:type="dcterms:W3CDTF">2017-10-03T09:22:21Z</dcterms:modified>
</cp:coreProperties>
</file>