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434" r:id="rId3"/>
    <p:sldId id="421" r:id="rId4"/>
    <p:sldId id="400" r:id="rId5"/>
    <p:sldId id="467" r:id="rId6"/>
    <p:sldId id="420" r:id="rId7"/>
    <p:sldId id="447" r:id="rId8"/>
    <p:sldId id="440" r:id="rId9"/>
    <p:sldId id="441" r:id="rId10"/>
    <p:sldId id="442" r:id="rId11"/>
    <p:sldId id="443" r:id="rId12"/>
    <p:sldId id="444" r:id="rId13"/>
    <p:sldId id="445" r:id="rId14"/>
    <p:sldId id="422" r:id="rId15"/>
    <p:sldId id="446" r:id="rId16"/>
    <p:sldId id="419" r:id="rId17"/>
    <p:sldId id="418" r:id="rId18"/>
    <p:sldId id="433" r:id="rId19"/>
    <p:sldId id="424" r:id="rId20"/>
    <p:sldId id="439" r:id="rId21"/>
    <p:sldId id="466" r:id="rId22"/>
    <p:sldId id="423" r:id="rId23"/>
    <p:sldId id="427" r:id="rId24"/>
    <p:sldId id="426" r:id="rId25"/>
    <p:sldId id="383" r:id="rId26"/>
    <p:sldId id="384" r:id="rId27"/>
    <p:sldId id="412" r:id="rId28"/>
    <p:sldId id="437" r:id="rId29"/>
    <p:sldId id="435" r:id="rId30"/>
    <p:sldId id="436" r:id="rId31"/>
    <p:sldId id="413" r:id="rId32"/>
    <p:sldId id="387" r:id="rId33"/>
    <p:sldId id="415" r:id="rId34"/>
    <p:sldId id="438" r:id="rId35"/>
    <p:sldId id="448" r:id="rId36"/>
    <p:sldId id="449" r:id="rId37"/>
    <p:sldId id="450" r:id="rId38"/>
    <p:sldId id="451" r:id="rId39"/>
    <p:sldId id="453" r:id="rId40"/>
  </p:sldIdLst>
  <p:sldSz cx="9144000" cy="6858000" type="screen4x3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 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60"/>
  </p:normalViewPr>
  <p:slideViewPr>
    <p:cSldViewPr snapToObjects="1">
      <p:cViewPr varScale="1">
        <p:scale>
          <a:sx n="47" d="100"/>
          <a:sy n="47" d="100"/>
        </p:scale>
        <p:origin x="-1386" y="-96"/>
      </p:cViewPr>
      <p:guideLst>
        <p:guide orient="horz" pos="96"/>
        <p:guide pos="19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8.xml"/><Relationship Id="rId13" Type="http://schemas.openxmlformats.org/officeDocument/2006/relationships/slide" Target="slides/slide34.xml"/><Relationship Id="rId18" Type="http://schemas.openxmlformats.org/officeDocument/2006/relationships/slide" Target="slides/slide39.xml"/><Relationship Id="rId3" Type="http://schemas.openxmlformats.org/officeDocument/2006/relationships/slide" Target="slides/slide4.xml"/><Relationship Id="rId7" Type="http://schemas.openxmlformats.org/officeDocument/2006/relationships/slide" Target="slides/slide27.xml"/><Relationship Id="rId12" Type="http://schemas.openxmlformats.org/officeDocument/2006/relationships/slide" Target="slides/slide33.xml"/><Relationship Id="rId17" Type="http://schemas.openxmlformats.org/officeDocument/2006/relationships/slide" Target="slides/slide38.xml"/><Relationship Id="rId2" Type="http://schemas.openxmlformats.org/officeDocument/2006/relationships/slide" Target="slides/slide2.xml"/><Relationship Id="rId16" Type="http://schemas.openxmlformats.org/officeDocument/2006/relationships/slide" Target="slides/slide37.xml"/><Relationship Id="rId1" Type="http://schemas.openxmlformats.org/officeDocument/2006/relationships/slide" Target="slides/slide1.xml"/><Relationship Id="rId6" Type="http://schemas.openxmlformats.org/officeDocument/2006/relationships/slide" Target="slides/slide26.xml"/><Relationship Id="rId11" Type="http://schemas.openxmlformats.org/officeDocument/2006/relationships/slide" Target="slides/slide32.xml"/><Relationship Id="rId5" Type="http://schemas.openxmlformats.org/officeDocument/2006/relationships/slide" Target="slides/slide25.xml"/><Relationship Id="rId15" Type="http://schemas.openxmlformats.org/officeDocument/2006/relationships/slide" Target="slides/slide36.xml"/><Relationship Id="rId10" Type="http://schemas.openxmlformats.org/officeDocument/2006/relationships/slide" Target="slides/slide31.xml"/><Relationship Id="rId4" Type="http://schemas.openxmlformats.org/officeDocument/2006/relationships/slide" Target="slides/slide5.xml"/><Relationship Id="rId9" Type="http://schemas.openxmlformats.org/officeDocument/2006/relationships/slide" Target="slides/slide30.xml"/><Relationship Id="rId14" Type="http://schemas.openxmlformats.org/officeDocument/2006/relationships/slide" Target="slides/slide3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11-30T12:51:44.507" idx="1">
    <p:pos x="3032" y="2194"/>
    <p:text>Fall04-5,05-6: made up to slide 15 in 1st hour, and the rest in all lecture (quite leisurely).
for next time: add a comment that for all L, the probabilities of length L markov chain sums up to one, and maybe extend the "Markov Chain" part to the full 2 hours (check first hoe lecture 6 goes) - say more on eigenvectors etc?.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12-03T21:22:34.419" idx="4">
    <p:pos x="4922" y="374"/>
    <p:text>this slide was separated from the previous one _after_ the lecture at fall05-6, 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4-11-12T10:49:23.519" idx="2">
    <p:pos x="10" y="10"/>
    <p:text>example of stationary vector (on the board):
(0.8, 0.2) where M is:
0.75 0.25
  1      0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4-05-03T15:06:06.475" idx="3">
    <p:pos x="10" y="10"/>
    <p:text>look at lecture 5 of danny for more detailed discussion of probabilities of HMM, backwards and forwards algorithms.</p:tex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40" rIns="91678" bIns="45840" numCol="1" anchor="t" anchorCtr="0" compatLnSpc="1">
            <a:prstTxWarp prst="textNoShape">
              <a:avLst/>
            </a:prstTxWarp>
          </a:bodyPr>
          <a:lstStyle>
            <a:lvl1pPr defTabSz="917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40" rIns="91678" bIns="4584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40" rIns="91678" bIns="45840" numCol="1" anchor="b" anchorCtr="0" compatLnSpc="1">
            <a:prstTxWarp prst="textNoShape">
              <a:avLst/>
            </a:prstTxWarp>
          </a:bodyPr>
          <a:lstStyle>
            <a:lvl1pPr defTabSz="917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5795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40" rIns="91678" bIns="4584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fld id="{6D2CE215-95C1-4708-B340-E28FEEE6875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40" rIns="91678" bIns="45840" numCol="1" anchor="t" anchorCtr="0" compatLnSpc="1">
            <a:prstTxWarp prst="textNoShape">
              <a:avLst/>
            </a:prstTxWarp>
          </a:bodyPr>
          <a:lstStyle>
            <a:lvl1pPr defTabSz="917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40" rIns="91678" bIns="4584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563" y="3228975"/>
            <a:ext cx="727551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40" rIns="91678" bIns="4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40" rIns="91678" bIns="45840" numCol="1" anchor="b" anchorCtr="0" compatLnSpc="1">
            <a:prstTxWarp prst="textNoShape">
              <a:avLst/>
            </a:prstTxWarp>
          </a:bodyPr>
          <a:lstStyle>
            <a:lvl1pPr defTabSz="917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645795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40" rIns="91678" bIns="4584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fld id="{680280C8-F8F5-4B5F-9CA2-A774D06352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FFF32-DC1A-400C-9F5E-4D249E67DD20}" type="slidenum">
              <a:rPr lang="he-IL"/>
              <a:pPr/>
              <a:t>1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CFFE1-E6B3-409A-B537-1D2D82693569}" type="slidenum">
              <a:rPr lang="he-IL"/>
              <a:pPr/>
              <a:t>10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7E3FF-FF12-4BC5-93DF-B466695160B6}" type="slidenum">
              <a:rPr lang="he-IL"/>
              <a:pPr/>
              <a:t>11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A6919D-EF2F-4E26-BF2F-D64CE926C77F}" type="slidenum">
              <a:rPr lang="he-IL"/>
              <a:pPr/>
              <a:t>12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8C488-7D76-4A52-B238-8E5D9FE1D5B5}" type="slidenum">
              <a:rPr lang="he-IL"/>
              <a:pPr/>
              <a:t>13</a:t>
            </a:fld>
            <a:endParaRPr 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29190-963E-4042-94CB-1591BFA16FAB}" type="slidenum">
              <a:rPr lang="he-IL"/>
              <a:pPr/>
              <a:t>14</a:t>
            </a:fld>
            <a:endParaRPr 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39507-E0DF-418F-840F-3B14CB65AAED}" type="slidenum">
              <a:rPr lang="he-IL"/>
              <a:pPr/>
              <a:t>15</a:t>
            </a:fld>
            <a:endParaRPr 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45746-8F46-4F69-8C43-CF5E4CDB78E8}" type="slidenum">
              <a:rPr lang="he-IL"/>
              <a:pPr/>
              <a:t>16</a:t>
            </a:fld>
            <a:endParaRPr 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8DCD2-136F-4996-B1A7-230AA99FD9BA}" type="slidenum">
              <a:rPr lang="he-IL"/>
              <a:pPr/>
              <a:t>17</a:t>
            </a:fld>
            <a:endParaRPr 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5D745-C335-4DCB-AEA6-9539226CEDB5}" type="slidenum">
              <a:rPr lang="he-IL"/>
              <a:pPr/>
              <a:t>18</a:t>
            </a:fld>
            <a:endParaRPr 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B0264-4203-48DC-B6C5-4884BB1FDCC1}" type="slidenum">
              <a:rPr lang="he-IL"/>
              <a:pPr/>
              <a:t>19</a:t>
            </a:fld>
            <a:endParaRPr 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BE47C-CB40-455C-B285-A8DA82EB93E6}" type="slidenum">
              <a:rPr lang="he-IL"/>
              <a:pPr/>
              <a:t>2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8F9074-D10E-4346-A8AE-2052A16B4107}" type="slidenum">
              <a:rPr lang="he-IL"/>
              <a:pPr/>
              <a:t>20</a:t>
            </a:fld>
            <a:endParaRPr 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191FC-B38D-4336-97D6-6B7815165B59}" type="slidenum">
              <a:rPr lang="he-IL"/>
              <a:pPr/>
              <a:t>21</a:t>
            </a:fld>
            <a:endParaRPr 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7CD0A-818B-4C51-8132-9FA36ECC3FB1}" type="slidenum">
              <a:rPr lang="he-IL"/>
              <a:pPr/>
              <a:t>22</a:t>
            </a:fld>
            <a:endParaRPr 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579937-2D8A-4E52-A0BE-6D0E2CCE1108}" type="slidenum">
              <a:rPr lang="he-IL"/>
              <a:pPr/>
              <a:t>23</a:t>
            </a:fld>
            <a:endParaRPr 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05436-3CA1-4276-B1FE-A637615C2818}" type="slidenum">
              <a:rPr lang="he-IL"/>
              <a:pPr/>
              <a:t>24</a:t>
            </a:fld>
            <a:endParaRPr lang="en-US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78CEC-0AA3-43F4-877F-B25F335AE208}" type="slidenum">
              <a:rPr lang="he-IL"/>
              <a:pPr/>
              <a:t>25</a:t>
            </a:fld>
            <a:endParaRPr lang="en-US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092211-71CF-47EA-B883-CC291F883D6E}" type="slidenum">
              <a:rPr lang="he-IL"/>
              <a:pPr/>
              <a:t>26</a:t>
            </a:fld>
            <a:endParaRPr lang="en-US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A7F80-561C-4631-AF32-138613C4E457}" type="slidenum">
              <a:rPr lang="he-IL"/>
              <a:pPr/>
              <a:t>27</a:t>
            </a:fld>
            <a:endParaRPr 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83545-D159-4DF2-A33C-BD098044F659}" type="slidenum">
              <a:rPr lang="he-IL"/>
              <a:pPr/>
              <a:t>28</a:t>
            </a:fld>
            <a:endParaRPr lang="en-US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BAF99-5F50-42E6-A81B-1364849D82C8}" type="slidenum">
              <a:rPr lang="he-IL"/>
              <a:pPr/>
              <a:t>29</a:t>
            </a:fld>
            <a:endParaRPr lang="en-US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29BFD-1FA4-4505-810E-7F12C9F0911B}" type="slidenum">
              <a:rPr lang="he-IL"/>
              <a:pPr/>
              <a:t>3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864C2-02BD-4851-B760-C31819EAA780}" type="slidenum">
              <a:rPr lang="he-IL"/>
              <a:pPr/>
              <a:t>30</a:t>
            </a:fld>
            <a:endParaRPr lang="en-US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B075C-F614-4B3E-B995-F162C6C2F1CC}" type="slidenum">
              <a:rPr lang="he-IL"/>
              <a:pPr/>
              <a:t>31</a:t>
            </a:fld>
            <a:endParaRPr lang="en-US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362D8-348D-4DCC-8696-0C9E02796CA9}" type="slidenum">
              <a:rPr lang="he-IL"/>
              <a:pPr/>
              <a:t>32</a:t>
            </a:fld>
            <a:endParaRPr lang="en-US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77A58-6D1D-4591-A0F9-3B11E91BE1A6}" type="slidenum">
              <a:rPr lang="he-IL"/>
              <a:pPr/>
              <a:t>33</a:t>
            </a:fld>
            <a:endParaRPr lang="en-US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784A9-740C-4A22-AD65-CFB41F196525}" type="slidenum">
              <a:rPr lang="he-IL"/>
              <a:pPr/>
              <a:t>34</a:t>
            </a:fld>
            <a:endParaRPr lang="en-US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4189B-78E1-410B-A7C9-C609317722AC}" type="slidenum">
              <a:rPr lang="he-IL"/>
              <a:pPr/>
              <a:t>35</a:t>
            </a:fld>
            <a:endParaRPr lang="en-US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EDF65-02A2-485D-AC63-E6775B3DD09C}" type="slidenum">
              <a:rPr lang="he-IL"/>
              <a:pPr/>
              <a:t>36</a:t>
            </a:fld>
            <a:endParaRPr lang="en-US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4ADAD5-3E57-4FE5-9302-63140242FEBC}" type="slidenum">
              <a:rPr lang="he-IL"/>
              <a:pPr/>
              <a:t>37</a:t>
            </a:fld>
            <a:endParaRPr lang="en-US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6331F-DA07-497A-8802-520F6D6FC2A5}" type="slidenum">
              <a:rPr lang="he-IL"/>
              <a:pPr/>
              <a:t>38</a:t>
            </a:fld>
            <a:endParaRPr lang="en-US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219E1-68E5-485C-84DA-ABC40EEDFE38}" type="slidenum">
              <a:rPr lang="he-IL"/>
              <a:pPr/>
              <a:t>39</a:t>
            </a:fld>
            <a:endParaRPr lang="en-US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3FCF8-47B9-4FB8-B67B-741E8EFBA8EC}" type="slidenum">
              <a:rPr lang="he-IL"/>
              <a:pPr/>
              <a:t>4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D4253-70F4-4048-A5F5-FCAB278A54C5}" type="slidenum">
              <a:rPr lang="he-IL"/>
              <a:pPr/>
              <a:t>5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98495-7E46-4CCE-8823-2088350A8E43}" type="slidenum">
              <a:rPr lang="he-IL"/>
              <a:pPr/>
              <a:t>6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FA2BC-6167-4505-8319-5AD35CBFED08}" type="slidenum">
              <a:rPr lang="he-IL"/>
              <a:pPr/>
              <a:t>7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1D6B6-AB61-4409-A450-C5172DA1614D}" type="slidenum">
              <a:rPr lang="he-IL"/>
              <a:pPr/>
              <a:t>8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69024-C07E-4C65-8CF3-1C3647D9E742}" type="slidenum">
              <a:rPr lang="he-IL"/>
              <a:pPr/>
              <a:t>9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400800"/>
            <a:ext cx="2641600" cy="457200"/>
          </a:xfrm>
        </p:spPr>
        <p:txBody>
          <a:bodyPr/>
          <a:lstStyle>
            <a:lvl1pPr>
              <a:defRPr sz="1000" smtClean="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.</a:t>
            </a:r>
            <a:endParaRPr lang="en-US" sz="1400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F640F-A709-4C81-A89B-F65C1B2B27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52400"/>
            <a:ext cx="2160587" cy="6272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52400"/>
            <a:ext cx="6330950" cy="6272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3359D-E3BB-4BE2-BFBE-7840FAA0D95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38" y="152400"/>
            <a:ext cx="84121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1311275"/>
            <a:ext cx="4244975" cy="5113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7413" y="1311275"/>
            <a:ext cx="42465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7413" y="3943350"/>
            <a:ext cx="4246562" cy="2481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5D06B-31E0-4C0E-BDAE-37E09249B9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38" y="152400"/>
            <a:ext cx="84121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0038" y="1311275"/>
            <a:ext cx="8643937" cy="5113338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1F64-8C7A-4ABB-BD2B-AEBA8ECC97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E19A9-2086-43C5-A82E-DC17F6F12B9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FEA52-4AF9-4D0A-BFA3-B50DB3A3D34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1311275"/>
            <a:ext cx="4244975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311275"/>
            <a:ext cx="4246562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D882-AC4B-49B2-B653-F9A9850ADE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D3F2A-BA0D-4E86-85A1-1B164FCAC23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EC96D-E05D-438A-B063-41ADB6555DD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7BE39-E299-442A-8EFA-E159C963738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C596-7A04-47AF-80FD-5FA4AD1CBBF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CBC7-521A-4C3C-BC4A-BE2EA824CE7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C7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152400"/>
            <a:ext cx="8412162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0038" y="1311275"/>
            <a:ext cx="8643937" cy="5113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1725" y="6521450"/>
            <a:ext cx="4222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600" smtClean="0">
                <a:cs typeface="Times New Roman" pitchFamily="18" charset="0"/>
              </a:defRPr>
            </a:lvl1pPr>
          </a:lstStyle>
          <a:p>
            <a:pPr>
              <a:defRPr/>
            </a:pPr>
            <a:fld id="{E1D0C2A5-9711-47E1-8EFE-456CB345F8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>
    <p:pull dir="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70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60000"/>
        <a:buFont typeface="Monotype Sort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75000"/>
        <a:buFont typeface="Monotype Sorts" pitchFamily="2" charset="2"/>
        <a:buChar char="H"/>
        <a:defRPr sz="2400">
          <a:solidFill>
            <a:schemeClr val="tx1"/>
          </a:solidFill>
          <a:latin typeface="+mn-lt"/>
        </a:defRPr>
      </a:lvl3pPr>
      <a:lvl4pPr marL="15240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50000"/>
        <a:buFont typeface="Monotype Sorts" pitchFamily="2" charset="2"/>
        <a:buChar char="l"/>
        <a:defRPr sz="2400">
          <a:solidFill>
            <a:schemeClr val="tx1"/>
          </a:solidFill>
          <a:latin typeface="+mn-lt"/>
        </a:defRPr>
      </a:lvl4pPr>
      <a:lvl5pPr marL="19050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100000"/>
        <a:buChar char="•"/>
        <a:defRPr sz="2400">
          <a:solidFill>
            <a:schemeClr val="tx1"/>
          </a:solidFill>
          <a:latin typeface="+mn-lt"/>
        </a:defRPr>
      </a:lvl5pPr>
      <a:lvl6pPr marL="23622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100000"/>
        <a:buChar char="•"/>
        <a:defRPr sz="2400">
          <a:solidFill>
            <a:schemeClr val="tx1"/>
          </a:solidFill>
          <a:latin typeface="+mn-lt"/>
        </a:defRPr>
      </a:lvl6pPr>
      <a:lvl7pPr marL="28194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100000"/>
        <a:buChar char="•"/>
        <a:defRPr sz="2400">
          <a:solidFill>
            <a:schemeClr val="tx1"/>
          </a:solidFill>
          <a:latin typeface="+mn-lt"/>
        </a:defRPr>
      </a:lvl7pPr>
      <a:lvl8pPr marL="32766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100000"/>
        <a:buChar char="•"/>
        <a:defRPr sz="2400">
          <a:solidFill>
            <a:schemeClr val="tx1"/>
          </a:solidFill>
          <a:latin typeface="+mn-lt"/>
        </a:defRPr>
      </a:lvl8pPr>
      <a:lvl9pPr marL="37338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100000"/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comments" Target="../comments/comment4.xml"/><Relationship Id="rId4" Type="http://schemas.openxmlformats.org/officeDocument/2006/relationships/oleObject" Target="../embeddings/oleObject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.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3513" y="1433513"/>
            <a:ext cx="8277225" cy="2022475"/>
          </a:xfrm>
        </p:spPr>
        <p:txBody>
          <a:bodyPr/>
          <a:lstStyle/>
          <a:p>
            <a:r>
              <a:rPr lang="en-US" smtClean="0"/>
              <a:t>Markov Chains</a:t>
            </a:r>
            <a:br>
              <a:rPr lang="en-US" smtClean="0"/>
            </a:br>
            <a:r>
              <a:rPr lang="en-US" smtClean="0"/>
              <a:t>Lecture #5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71450" y="4781550"/>
            <a:ext cx="8609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cs typeface="Times New Roman" pitchFamily="18" charset="0"/>
              </a:rPr>
              <a:t>Background Readings</a:t>
            </a:r>
            <a:r>
              <a:rPr lang="en-US">
                <a:cs typeface="Times New Roman" pitchFamily="18" charset="0"/>
              </a:rPr>
              <a:t>:  Durbin et. al. Section 3.1,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D78756-0A63-484E-813E-3B30F06A9EA5}" type="slidenum">
              <a:rPr lang="he-IL"/>
              <a:pPr/>
              <a:t>10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609600"/>
            <a:ext cx="8412162" cy="1143000"/>
          </a:xfrm>
        </p:spPr>
        <p:txBody>
          <a:bodyPr/>
          <a:lstStyle/>
          <a:p>
            <a:r>
              <a:rPr lang="en-US" sz="3200" smtClean="0"/>
              <a:t>Another example of Recurrent and Transient States</a:t>
            </a:r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609600" y="2474913"/>
            <a:ext cx="2873375" cy="2595562"/>
            <a:chOff x="753" y="903"/>
            <a:chExt cx="1810" cy="1635"/>
          </a:xfrm>
        </p:grpSpPr>
        <p:sp>
          <p:nvSpPr>
            <p:cNvPr id="18439" name="Oval 4"/>
            <p:cNvSpPr>
              <a:spLocks noChangeArrowheads="1"/>
            </p:cNvSpPr>
            <p:nvPr/>
          </p:nvSpPr>
          <p:spPr bwMode="auto">
            <a:xfrm rot="-148477">
              <a:off x="753" y="1279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8440" name="Oval 5"/>
            <p:cNvSpPr>
              <a:spLocks noChangeArrowheads="1"/>
            </p:cNvSpPr>
            <p:nvPr/>
          </p:nvSpPr>
          <p:spPr bwMode="auto">
            <a:xfrm rot="-148477">
              <a:off x="1820" y="1269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8441" name="Oval 6"/>
            <p:cNvSpPr>
              <a:spLocks noChangeArrowheads="1"/>
            </p:cNvSpPr>
            <p:nvPr/>
          </p:nvSpPr>
          <p:spPr bwMode="auto">
            <a:xfrm rot="-148477">
              <a:off x="840" y="2156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8442" name="Oval 7"/>
            <p:cNvSpPr>
              <a:spLocks noChangeArrowheads="1"/>
            </p:cNvSpPr>
            <p:nvPr/>
          </p:nvSpPr>
          <p:spPr bwMode="auto">
            <a:xfrm rot="-148477">
              <a:off x="1829" y="2141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 rot="-148477" flipH="1" flipV="1">
              <a:off x="1197" y="2378"/>
              <a:ext cx="627" cy="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44" name="Freeform 9"/>
            <p:cNvSpPr>
              <a:spLocks/>
            </p:cNvSpPr>
            <p:nvPr/>
          </p:nvSpPr>
          <p:spPr bwMode="auto">
            <a:xfrm rot="-148477">
              <a:off x="2181" y="1287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18445" name="Line 10"/>
            <p:cNvSpPr>
              <a:spLocks noChangeShapeType="1"/>
            </p:cNvSpPr>
            <p:nvPr/>
          </p:nvSpPr>
          <p:spPr bwMode="auto">
            <a:xfrm rot="-148477">
              <a:off x="1191" y="2243"/>
              <a:ext cx="6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 rot="-148477">
              <a:off x="2040" y="1670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47" name="Line 12"/>
            <p:cNvSpPr>
              <a:spLocks noChangeShapeType="1"/>
            </p:cNvSpPr>
            <p:nvPr/>
          </p:nvSpPr>
          <p:spPr bwMode="auto">
            <a:xfrm rot="-148477" flipH="1" flipV="1">
              <a:off x="1123" y="1448"/>
              <a:ext cx="686" cy="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48" name="Freeform 13"/>
            <p:cNvSpPr>
              <a:spLocks/>
            </p:cNvSpPr>
            <p:nvPr/>
          </p:nvSpPr>
          <p:spPr bwMode="auto">
            <a:xfrm rot="-4844003">
              <a:off x="737" y="971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 rot="-148477">
              <a:off x="837" y="132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8450" name="Text Box 15"/>
            <p:cNvSpPr txBox="1">
              <a:spLocks noChangeArrowheads="1"/>
            </p:cNvSpPr>
            <p:nvPr/>
          </p:nvSpPr>
          <p:spPr bwMode="auto">
            <a:xfrm rot="-148477">
              <a:off x="1898" y="13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8451" name="Text Box 16"/>
            <p:cNvSpPr txBox="1">
              <a:spLocks noChangeArrowheads="1"/>
            </p:cNvSpPr>
            <p:nvPr/>
          </p:nvSpPr>
          <p:spPr bwMode="auto">
            <a:xfrm rot="-148477">
              <a:off x="902" y="22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452" name="Text Box 17"/>
            <p:cNvSpPr txBox="1">
              <a:spLocks noChangeArrowheads="1"/>
            </p:cNvSpPr>
            <p:nvPr/>
          </p:nvSpPr>
          <p:spPr bwMode="auto">
            <a:xfrm rot="-148477">
              <a:off x="1883" y="219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53970" name="Text Box 18"/>
          <p:cNvSpPr txBox="1">
            <a:spLocks noChangeArrowheads="1"/>
          </p:cNvSpPr>
          <p:nvPr/>
        </p:nvSpPr>
        <p:spPr bwMode="auto">
          <a:xfrm>
            <a:off x="3657600" y="3081338"/>
            <a:ext cx="4800600" cy="19177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b="1"/>
              <a:t>A</a:t>
            </a:r>
            <a:r>
              <a:rPr lang="en-US"/>
              <a:t> and </a:t>
            </a:r>
            <a:r>
              <a:rPr lang="en-US" b="1"/>
              <a:t>B</a:t>
            </a:r>
            <a:r>
              <a:rPr lang="en-US"/>
              <a:t> are </a:t>
            </a:r>
            <a:r>
              <a:rPr lang="en-US" b="1" i="1"/>
              <a:t>transient </a:t>
            </a:r>
            <a:r>
              <a:rPr lang="en-US"/>
              <a:t>states</a:t>
            </a:r>
            <a:r>
              <a:rPr lang="en-US" b="1"/>
              <a:t>, C </a:t>
            </a:r>
            <a:r>
              <a:rPr lang="en-US"/>
              <a:t>and </a:t>
            </a:r>
            <a:r>
              <a:rPr lang="en-US" b="1"/>
              <a:t>D </a:t>
            </a:r>
            <a:r>
              <a:rPr lang="en-US"/>
              <a:t>are </a:t>
            </a:r>
            <a:r>
              <a:rPr lang="en-US" b="1" i="1"/>
              <a:t>recurrent</a:t>
            </a:r>
            <a:r>
              <a:rPr lang="en-US"/>
              <a:t> states.</a:t>
            </a:r>
            <a:endParaRPr lang="en-US" b="1"/>
          </a:p>
          <a:p>
            <a:endParaRPr lang="en-US"/>
          </a:p>
          <a:p>
            <a:r>
              <a:rPr lang="en-US"/>
              <a:t>Once the process moves from </a:t>
            </a:r>
            <a:r>
              <a:rPr lang="en-US" b="1"/>
              <a:t>B </a:t>
            </a:r>
            <a:r>
              <a:rPr lang="en-US"/>
              <a:t>to  </a:t>
            </a:r>
            <a:r>
              <a:rPr lang="en-US" b="1"/>
              <a:t>D</a:t>
            </a:r>
            <a:r>
              <a:rPr lang="en-US"/>
              <a:t>, it will never come back.</a:t>
            </a:r>
          </a:p>
        </p:txBody>
      </p:sp>
      <p:sp>
        <p:nvSpPr>
          <p:cNvPr id="18438" name="Line 19"/>
          <p:cNvSpPr>
            <a:spLocks noChangeShapeType="1"/>
          </p:cNvSpPr>
          <p:nvPr/>
        </p:nvSpPr>
        <p:spPr bwMode="auto">
          <a:xfrm rot="-148477">
            <a:off x="1196975" y="3208338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7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848895-1EBC-4BDF-8F68-BFAF27CE70E6}" type="slidenum">
              <a:rPr lang="he-IL"/>
              <a:pPr/>
              <a:t>11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Irreducible Markov Chains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0838" y="1752600"/>
            <a:ext cx="8412162" cy="8223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A Markov Chain is </a:t>
            </a:r>
            <a:r>
              <a:rPr lang="en-US" b="1" i="1"/>
              <a:t>irreducible </a:t>
            </a:r>
            <a:r>
              <a:rPr lang="en-US"/>
              <a:t>if the corresponding graph is strongly connected (and thus all its states are recurrent).</a:t>
            </a:r>
          </a:p>
        </p:txBody>
      </p:sp>
      <p:sp>
        <p:nvSpPr>
          <p:cNvPr id="254981" name="Oval 5"/>
          <p:cNvSpPr>
            <a:spLocks noChangeArrowheads="1"/>
          </p:cNvSpPr>
          <p:nvPr/>
        </p:nvSpPr>
        <p:spPr bwMode="auto">
          <a:xfrm rot="-148477">
            <a:off x="5486400" y="4124325"/>
            <a:ext cx="592138" cy="606425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254982" name="Oval 6"/>
          <p:cNvSpPr>
            <a:spLocks noChangeArrowheads="1"/>
          </p:cNvSpPr>
          <p:nvPr/>
        </p:nvSpPr>
        <p:spPr bwMode="auto">
          <a:xfrm rot="-148477">
            <a:off x="7180263" y="4108450"/>
            <a:ext cx="592137" cy="592138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254983" name="Oval 7"/>
          <p:cNvSpPr>
            <a:spLocks noChangeArrowheads="1"/>
          </p:cNvSpPr>
          <p:nvPr/>
        </p:nvSpPr>
        <p:spPr bwMode="auto">
          <a:xfrm rot="-148477">
            <a:off x="5624513" y="5516563"/>
            <a:ext cx="592137" cy="606425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254984" name="Oval 8"/>
          <p:cNvSpPr>
            <a:spLocks noChangeArrowheads="1"/>
          </p:cNvSpPr>
          <p:nvPr/>
        </p:nvSpPr>
        <p:spPr bwMode="auto">
          <a:xfrm rot="-148477">
            <a:off x="7194550" y="5492750"/>
            <a:ext cx="592138" cy="606425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254985" name="Line 9"/>
          <p:cNvSpPr>
            <a:spLocks noChangeShapeType="1"/>
          </p:cNvSpPr>
          <p:nvPr/>
        </p:nvSpPr>
        <p:spPr bwMode="auto">
          <a:xfrm rot="21451523" flipV="1">
            <a:off x="6091238" y="4659313"/>
            <a:ext cx="1223962" cy="941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4986" name="Line 10"/>
          <p:cNvSpPr>
            <a:spLocks noChangeShapeType="1"/>
          </p:cNvSpPr>
          <p:nvPr/>
        </p:nvSpPr>
        <p:spPr bwMode="auto">
          <a:xfrm rot="-148477" flipH="1" flipV="1">
            <a:off x="6191250" y="5868988"/>
            <a:ext cx="995363" cy="26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87" name="Freeform 11"/>
          <p:cNvSpPr>
            <a:spLocks/>
          </p:cNvSpPr>
          <p:nvPr/>
        </p:nvSpPr>
        <p:spPr bwMode="auto">
          <a:xfrm rot="-148477">
            <a:off x="7753350" y="4137025"/>
            <a:ext cx="606425" cy="390525"/>
          </a:xfrm>
          <a:custGeom>
            <a:avLst/>
            <a:gdLst>
              <a:gd name="T0" fmla="*/ 9 w 382"/>
              <a:gd name="T1" fmla="*/ 207 h 246"/>
              <a:gd name="T2" fmla="*/ 262 w 382"/>
              <a:gd name="T3" fmla="*/ 233 h 246"/>
              <a:gd name="T4" fmla="*/ 381 w 382"/>
              <a:gd name="T5" fmla="*/ 131 h 246"/>
              <a:gd name="T6" fmla="*/ 271 w 382"/>
              <a:gd name="T7" fmla="*/ 4 h 246"/>
              <a:gd name="T8" fmla="*/ 0 w 382"/>
              <a:gd name="T9" fmla="*/ 106 h 2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2"/>
              <a:gd name="T16" fmla="*/ 0 h 246"/>
              <a:gd name="T17" fmla="*/ 382 w 382"/>
              <a:gd name="T18" fmla="*/ 246 h 2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2" h="246">
                <a:moveTo>
                  <a:pt x="9" y="207"/>
                </a:moveTo>
                <a:cubicBezTo>
                  <a:pt x="51" y="211"/>
                  <a:pt x="200" y="246"/>
                  <a:pt x="262" y="233"/>
                </a:cubicBezTo>
                <a:cubicBezTo>
                  <a:pt x="324" y="220"/>
                  <a:pt x="380" y="169"/>
                  <a:pt x="381" y="131"/>
                </a:cubicBezTo>
                <a:cubicBezTo>
                  <a:pt x="382" y="93"/>
                  <a:pt x="335" y="8"/>
                  <a:pt x="271" y="4"/>
                </a:cubicBezTo>
                <a:cubicBezTo>
                  <a:pt x="207" y="0"/>
                  <a:pt x="56" y="85"/>
                  <a:pt x="0" y="10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4988" name="Line 12"/>
          <p:cNvSpPr>
            <a:spLocks noChangeShapeType="1"/>
          </p:cNvSpPr>
          <p:nvPr/>
        </p:nvSpPr>
        <p:spPr bwMode="auto">
          <a:xfrm rot="-148477">
            <a:off x="6181725" y="5654675"/>
            <a:ext cx="1035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89" name="Line 13"/>
          <p:cNvSpPr>
            <a:spLocks noChangeShapeType="1"/>
          </p:cNvSpPr>
          <p:nvPr/>
        </p:nvSpPr>
        <p:spPr bwMode="auto">
          <a:xfrm rot="-148477">
            <a:off x="7529513" y="4745038"/>
            <a:ext cx="0" cy="712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90" name="Line 14"/>
          <p:cNvSpPr>
            <a:spLocks noChangeShapeType="1"/>
          </p:cNvSpPr>
          <p:nvPr/>
        </p:nvSpPr>
        <p:spPr bwMode="auto">
          <a:xfrm rot="-148477" flipH="1" flipV="1">
            <a:off x="6073775" y="4392613"/>
            <a:ext cx="1089025" cy="4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91" name="Line 15"/>
          <p:cNvSpPr>
            <a:spLocks noChangeShapeType="1"/>
          </p:cNvSpPr>
          <p:nvPr/>
        </p:nvSpPr>
        <p:spPr bwMode="auto">
          <a:xfrm rot="-148477">
            <a:off x="5861050" y="4695825"/>
            <a:ext cx="0" cy="833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92" name="Freeform 16"/>
          <p:cNvSpPr>
            <a:spLocks/>
          </p:cNvSpPr>
          <p:nvPr/>
        </p:nvSpPr>
        <p:spPr bwMode="auto">
          <a:xfrm rot="-4844003">
            <a:off x="5461000" y="3635375"/>
            <a:ext cx="606425" cy="390525"/>
          </a:xfrm>
          <a:custGeom>
            <a:avLst/>
            <a:gdLst>
              <a:gd name="T0" fmla="*/ 9 w 382"/>
              <a:gd name="T1" fmla="*/ 207 h 246"/>
              <a:gd name="T2" fmla="*/ 262 w 382"/>
              <a:gd name="T3" fmla="*/ 233 h 246"/>
              <a:gd name="T4" fmla="*/ 381 w 382"/>
              <a:gd name="T5" fmla="*/ 131 h 246"/>
              <a:gd name="T6" fmla="*/ 271 w 382"/>
              <a:gd name="T7" fmla="*/ 4 h 246"/>
              <a:gd name="T8" fmla="*/ 0 w 382"/>
              <a:gd name="T9" fmla="*/ 106 h 2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2"/>
              <a:gd name="T16" fmla="*/ 0 h 246"/>
              <a:gd name="T17" fmla="*/ 382 w 382"/>
              <a:gd name="T18" fmla="*/ 246 h 2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2" h="246">
                <a:moveTo>
                  <a:pt x="9" y="207"/>
                </a:moveTo>
                <a:cubicBezTo>
                  <a:pt x="51" y="211"/>
                  <a:pt x="200" y="246"/>
                  <a:pt x="262" y="233"/>
                </a:cubicBezTo>
                <a:cubicBezTo>
                  <a:pt x="324" y="220"/>
                  <a:pt x="380" y="169"/>
                  <a:pt x="381" y="131"/>
                </a:cubicBezTo>
                <a:cubicBezTo>
                  <a:pt x="382" y="93"/>
                  <a:pt x="335" y="8"/>
                  <a:pt x="271" y="4"/>
                </a:cubicBezTo>
                <a:cubicBezTo>
                  <a:pt x="207" y="0"/>
                  <a:pt x="56" y="85"/>
                  <a:pt x="0" y="10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4993" name="Text Box 17"/>
          <p:cNvSpPr txBox="1">
            <a:spLocks noChangeArrowheads="1"/>
          </p:cNvSpPr>
          <p:nvPr/>
        </p:nvSpPr>
        <p:spPr bwMode="auto">
          <a:xfrm rot="-148477">
            <a:off x="5619750" y="4195763"/>
            <a:ext cx="404813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54994" name="Text Box 18"/>
          <p:cNvSpPr txBox="1">
            <a:spLocks noChangeArrowheads="1"/>
          </p:cNvSpPr>
          <p:nvPr/>
        </p:nvSpPr>
        <p:spPr bwMode="auto">
          <a:xfrm rot="-148477">
            <a:off x="7304088" y="4202113"/>
            <a:ext cx="3873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54995" name="Text Box 19"/>
          <p:cNvSpPr txBox="1">
            <a:spLocks noChangeArrowheads="1"/>
          </p:cNvSpPr>
          <p:nvPr/>
        </p:nvSpPr>
        <p:spPr bwMode="auto">
          <a:xfrm rot="-148477">
            <a:off x="5722938" y="5630863"/>
            <a:ext cx="3873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54996" name="Text Box 20"/>
          <p:cNvSpPr txBox="1">
            <a:spLocks noChangeArrowheads="1"/>
          </p:cNvSpPr>
          <p:nvPr/>
        </p:nvSpPr>
        <p:spPr bwMode="auto">
          <a:xfrm rot="-148477">
            <a:off x="7280275" y="5576888"/>
            <a:ext cx="404813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55004" name="Rectangle 28"/>
          <p:cNvSpPr>
            <a:spLocks noChangeArrowheads="1"/>
          </p:cNvSpPr>
          <p:nvPr/>
        </p:nvSpPr>
        <p:spPr bwMode="auto">
          <a:xfrm>
            <a:off x="6613525" y="5895975"/>
            <a:ext cx="3365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573088" y="4056063"/>
            <a:ext cx="3914775" cy="2066925"/>
            <a:chOff x="753" y="1236"/>
            <a:chExt cx="2466" cy="1302"/>
          </a:xfrm>
        </p:grpSpPr>
        <p:sp>
          <p:nvSpPr>
            <p:cNvPr id="19479" name="Oval 66"/>
            <p:cNvSpPr>
              <a:spLocks noChangeArrowheads="1"/>
            </p:cNvSpPr>
            <p:nvPr/>
          </p:nvSpPr>
          <p:spPr bwMode="auto">
            <a:xfrm rot="-148477">
              <a:off x="753" y="1279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9480" name="Oval 67"/>
            <p:cNvSpPr>
              <a:spLocks noChangeArrowheads="1"/>
            </p:cNvSpPr>
            <p:nvPr/>
          </p:nvSpPr>
          <p:spPr bwMode="auto">
            <a:xfrm rot="-148477">
              <a:off x="1820" y="1269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9481" name="Oval 68"/>
            <p:cNvSpPr>
              <a:spLocks noChangeArrowheads="1"/>
            </p:cNvSpPr>
            <p:nvPr/>
          </p:nvSpPr>
          <p:spPr bwMode="auto">
            <a:xfrm rot="-148477">
              <a:off x="840" y="2156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9482" name="Oval 69"/>
            <p:cNvSpPr>
              <a:spLocks noChangeArrowheads="1"/>
            </p:cNvSpPr>
            <p:nvPr/>
          </p:nvSpPr>
          <p:spPr bwMode="auto">
            <a:xfrm rot="-148477">
              <a:off x="1829" y="2141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9483" name="Line 70"/>
            <p:cNvSpPr>
              <a:spLocks noChangeShapeType="1"/>
            </p:cNvSpPr>
            <p:nvPr/>
          </p:nvSpPr>
          <p:spPr bwMode="auto">
            <a:xfrm rot="-148477" flipH="1" flipV="1">
              <a:off x="1197" y="2378"/>
              <a:ext cx="627" cy="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484" name="Line 71"/>
            <p:cNvSpPr>
              <a:spLocks noChangeShapeType="1"/>
            </p:cNvSpPr>
            <p:nvPr/>
          </p:nvSpPr>
          <p:spPr bwMode="auto">
            <a:xfrm rot="-148477" flipH="1" flipV="1">
              <a:off x="1037" y="1661"/>
              <a:ext cx="0" cy="4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85" name="Line 72"/>
            <p:cNvSpPr>
              <a:spLocks noChangeShapeType="1"/>
            </p:cNvSpPr>
            <p:nvPr/>
          </p:nvSpPr>
          <p:spPr bwMode="auto">
            <a:xfrm rot="-148477">
              <a:off x="2039" y="1660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86" name="Line 73"/>
            <p:cNvSpPr>
              <a:spLocks noChangeShapeType="1"/>
            </p:cNvSpPr>
            <p:nvPr/>
          </p:nvSpPr>
          <p:spPr bwMode="auto">
            <a:xfrm rot="-148477" flipH="1" flipV="1">
              <a:off x="1123" y="1448"/>
              <a:ext cx="686" cy="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487" name="Text Box 74"/>
            <p:cNvSpPr txBox="1">
              <a:spLocks noChangeArrowheads="1"/>
            </p:cNvSpPr>
            <p:nvPr/>
          </p:nvSpPr>
          <p:spPr bwMode="auto">
            <a:xfrm rot="-148477">
              <a:off x="837" y="132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488" name="Text Box 75"/>
            <p:cNvSpPr txBox="1">
              <a:spLocks noChangeArrowheads="1"/>
            </p:cNvSpPr>
            <p:nvPr/>
          </p:nvSpPr>
          <p:spPr bwMode="auto">
            <a:xfrm rot="-148477">
              <a:off x="1898" y="13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489" name="Text Box 76"/>
            <p:cNvSpPr txBox="1">
              <a:spLocks noChangeArrowheads="1"/>
            </p:cNvSpPr>
            <p:nvPr/>
          </p:nvSpPr>
          <p:spPr bwMode="auto">
            <a:xfrm rot="-148477">
              <a:off x="902" y="22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9490" name="Text Box 77"/>
            <p:cNvSpPr txBox="1">
              <a:spLocks noChangeArrowheads="1"/>
            </p:cNvSpPr>
            <p:nvPr/>
          </p:nvSpPr>
          <p:spPr bwMode="auto">
            <a:xfrm rot="-148477">
              <a:off x="1883" y="219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19491" name="Oval 78"/>
            <p:cNvSpPr>
              <a:spLocks noChangeArrowheads="1"/>
            </p:cNvSpPr>
            <p:nvPr/>
          </p:nvSpPr>
          <p:spPr bwMode="auto">
            <a:xfrm rot="-148477">
              <a:off x="2846" y="1236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9492" name="Text Box 79"/>
            <p:cNvSpPr txBox="1">
              <a:spLocks noChangeArrowheads="1"/>
            </p:cNvSpPr>
            <p:nvPr/>
          </p:nvSpPr>
          <p:spPr bwMode="auto">
            <a:xfrm>
              <a:off x="2904" y="129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19493" name="Line 80"/>
            <p:cNvSpPr>
              <a:spLocks noChangeShapeType="1"/>
            </p:cNvSpPr>
            <p:nvPr/>
          </p:nvSpPr>
          <p:spPr bwMode="auto">
            <a:xfrm>
              <a:off x="2142" y="1328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94" name="Line 81"/>
            <p:cNvSpPr>
              <a:spLocks noChangeShapeType="1"/>
            </p:cNvSpPr>
            <p:nvPr/>
          </p:nvSpPr>
          <p:spPr bwMode="auto">
            <a:xfrm flipH="1">
              <a:off x="2202" y="1474"/>
              <a:ext cx="6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4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4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4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4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5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55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5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1" grpId="0" animBg="1"/>
      <p:bldP spid="254982" grpId="0" animBg="1"/>
      <p:bldP spid="254983" grpId="0" animBg="1"/>
      <p:bldP spid="254984" grpId="0" animBg="1"/>
      <p:bldP spid="254985" grpId="0" animBg="1"/>
      <p:bldP spid="254986" grpId="0" animBg="1"/>
      <p:bldP spid="254987" grpId="0" animBg="1"/>
      <p:bldP spid="254988" grpId="0" animBg="1"/>
      <p:bldP spid="254989" grpId="0" animBg="1"/>
      <p:bldP spid="254990" grpId="0" animBg="1"/>
      <p:bldP spid="254991" grpId="0" animBg="1"/>
      <p:bldP spid="254992" grpId="0" animBg="1"/>
      <p:bldP spid="254993" grpId="0"/>
      <p:bldP spid="254994" grpId="0"/>
      <p:bldP spid="254995" grpId="0"/>
      <p:bldP spid="254996" grpId="0"/>
      <p:bldP spid="2550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0C3CC9-7660-4C6C-9426-B35E22D28887}" type="slidenum">
              <a:rPr lang="he-IL"/>
              <a:pPr/>
              <a:t>12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Periodic States</a:t>
            </a:r>
            <a:endParaRPr lang="en-US" smtClean="0">
              <a:cs typeface="Arial" charset="0"/>
            </a:endParaRP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4610100" y="1265238"/>
            <a:ext cx="4381500" cy="22828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A state </a:t>
            </a:r>
            <a:r>
              <a:rPr lang="en-US" i="1"/>
              <a:t>s </a:t>
            </a:r>
            <a:r>
              <a:rPr lang="en-US"/>
              <a:t>has a period </a:t>
            </a:r>
            <a:r>
              <a:rPr lang="en-US" b="1" i="1"/>
              <a:t>k</a:t>
            </a:r>
            <a:r>
              <a:rPr lang="en-US"/>
              <a:t> if </a:t>
            </a:r>
            <a:r>
              <a:rPr lang="en-US" b="1" i="1"/>
              <a:t>k</a:t>
            </a:r>
            <a:r>
              <a:rPr lang="en-US"/>
              <a:t> is the </a:t>
            </a:r>
            <a:r>
              <a:rPr lang="en-US" b="1" i="1"/>
              <a:t>GCD</a:t>
            </a:r>
            <a:r>
              <a:rPr lang="en-US"/>
              <a:t> of the lengths of all the cycles that pass via </a:t>
            </a:r>
            <a:r>
              <a:rPr lang="en-US" i="1"/>
              <a:t>s</a:t>
            </a:r>
            <a:r>
              <a:rPr lang="en-US" b="1"/>
              <a:t>. </a:t>
            </a:r>
            <a:r>
              <a:rPr lang="en-US"/>
              <a:t>(in the shown graph the period of A is 2).</a:t>
            </a:r>
            <a:endParaRPr lang="en-US" b="1"/>
          </a:p>
          <a:p>
            <a:endParaRPr lang="en-US"/>
          </a:p>
          <a:p>
            <a:endParaRPr lang="en-US" b="1"/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350838" y="1265238"/>
            <a:ext cx="3914775" cy="2066925"/>
            <a:chOff x="753" y="1236"/>
            <a:chExt cx="2466" cy="1302"/>
          </a:xfrm>
        </p:grpSpPr>
        <p:sp>
          <p:nvSpPr>
            <p:cNvPr id="20488" name="Oval 5"/>
            <p:cNvSpPr>
              <a:spLocks noChangeArrowheads="1"/>
            </p:cNvSpPr>
            <p:nvPr/>
          </p:nvSpPr>
          <p:spPr bwMode="auto">
            <a:xfrm rot="-148477">
              <a:off x="753" y="1279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0489" name="Oval 6"/>
            <p:cNvSpPr>
              <a:spLocks noChangeArrowheads="1"/>
            </p:cNvSpPr>
            <p:nvPr/>
          </p:nvSpPr>
          <p:spPr bwMode="auto">
            <a:xfrm rot="-148477">
              <a:off x="1820" y="1269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0490" name="Oval 7"/>
            <p:cNvSpPr>
              <a:spLocks noChangeArrowheads="1"/>
            </p:cNvSpPr>
            <p:nvPr/>
          </p:nvSpPr>
          <p:spPr bwMode="auto">
            <a:xfrm rot="-148477">
              <a:off x="840" y="2156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0491" name="Oval 8"/>
            <p:cNvSpPr>
              <a:spLocks noChangeArrowheads="1"/>
            </p:cNvSpPr>
            <p:nvPr/>
          </p:nvSpPr>
          <p:spPr bwMode="auto">
            <a:xfrm rot="-148477">
              <a:off x="1829" y="2141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0492" name="Line 9"/>
            <p:cNvSpPr>
              <a:spLocks noChangeShapeType="1"/>
            </p:cNvSpPr>
            <p:nvPr/>
          </p:nvSpPr>
          <p:spPr bwMode="auto">
            <a:xfrm rot="-148477" flipH="1" flipV="1">
              <a:off x="1197" y="2378"/>
              <a:ext cx="627" cy="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493" name="Line 10"/>
            <p:cNvSpPr>
              <a:spLocks noChangeShapeType="1"/>
            </p:cNvSpPr>
            <p:nvPr/>
          </p:nvSpPr>
          <p:spPr bwMode="auto">
            <a:xfrm rot="-148477" flipH="1" flipV="1">
              <a:off x="1037" y="1661"/>
              <a:ext cx="0" cy="4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494" name="Line 11"/>
            <p:cNvSpPr>
              <a:spLocks noChangeShapeType="1"/>
            </p:cNvSpPr>
            <p:nvPr/>
          </p:nvSpPr>
          <p:spPr bwMode="auto">
            <a:xfrm rot="-148477">
              <a:off x="2039" y="1660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495" name="Line 12"/>
            <p:cNvSpPr>
              <a:spLocks noChangeShapeType="1"/>
            </p:cNvSpPr>
            <p:nvPr/>
          </p:nvSpPr>
          <p:spPr bwMode="auto">
            <a:xfrm rot="-148477" flipH="1" flipV="1">
              <a:off x="1123" y="1448"/>
              <a:ext cx="686" cy="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496" name="Text Box 13"/>
            <p:cNvSpPr txBox="1">
              <a:spLocks noChangeArrowheads="1"/>
            </p:cNvSpPr>
            <p:nvPr/>
          </p:nvSpPr>
          <p:spPr bwMode="auto">
            <a:xfrm rot="-148477">
              <a:off x="837" y="132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0497" name="Text Box 14"/>
            <p:cNvSpPr txBox="1">
              <a:spLocks noChangeArrowheads="1"/>
            </p:cNvSpPr>
            <p:nvPr/>
          </p:nvSpPr>
          <p:spPr bwMode="auto">
            <a:xfrm rot="-148477">
              <a:off x="1898" y="13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0498" name="Text Box 15"/>
            <p:cNvSpPr txBox="1">
              <a:spLocks noChangeArrowheads="1"/>
            </p:cNvSpPr>
            <p:nvPr/>
          </p:nvSpPr>
          <p:spPr bwMode="auto">
            <a:xfrm rot="-148477">
              <a:off x="902" y="22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0499" name="Text Box 16"/>
            <p:cNvSpPr txBox="1">
              <a:spLocks noChangeArrowheads="1"/>
            </p:cNvSpPr>
            <p:nvPr/>
          </p:nvSpPr>
          <p:spPr bwMode="auto">
            <a:xfrm rot="-148477">
              <a:off x="1883" y="219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0500" name="Oval 17"/>
            <p:cNvSpPr>
              <a:spLocks noChangeArrowheads="1"/>
            </p:cNvSpPr>
            <p:nvPr/>
          </p:nvSpPr>
          <p:spPr bwMode="auto">
            <a:xfrm rot="-148477">
              <a:off x="2846" y="1236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0501" name="Text Box 18"/>
            <p:cNvSpPr txBox="1">
              <a:spLocks noChangeArrowheads="1"/>
            </p:cNvSpPr>
            <p:nvPr/>
          </p:nvSpPr>
          <p:spPr bwMode="auto">
            <a:xfrm>
              <a:off x="2904" y="129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0502" name="Line 19"/>
            <p:cNvSpPr>
              <a:spLocks noChangeShapeType="1"/>
            </p:cNvSpPr>
            <p:nvPr/>
          </p:nvSpPr>
          <p:spPr bwMode="auto">
            <a:xfrm>
              <a:off x="2142" y="1328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503" name="Line 20"/>
            <p:cNvSpPr>
              <a:spLocks noChangeShapeType="1"/>
            </p:cNvSpPr>
            <p:nvPr/>
          </p:nvSpPr>
          <p:spPr bwMode="auto">
            <a:xfrm flipH="1">
              <a:off x="2202" y="1474"/>
              <a:ext cx="6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56021" name="Text Box 21"/>
          <p:cNvSpPr txBox="1">
            <a:spLocks noChangeArrowheads="1"/>
          </p:cNvSpPr>
          <p:nvPr/>
        </p:nvSpPr>
        <p:spPr bwMode="auto">
          <a:xfrm>
            <a:off x="39688" y="5257800"/>
            <a:ext cx="8723312" cy="8223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A Markov Chain is </a:t>
            </a:r>
            <a:r>
              <a:rPr lang="en-US" b="1" i="1"/>
              <a:t>periodic </a:t>
            </a:r>
            <a:r>
              <a:rPr lang="en-US"/>
              <a:t> if all the states in it have a period </a:t>
            </a:r>
            <a:r>
              <a:rPr lang="en-US" i="1"/>
              <a:t>k </a:t>
            </a:r>
            <a:r>
              <a:rPr lang="en-US"/>
              <a:t>&gt;1. It is </a:t>
            </a:r>
            <a:r>
              <a:rPr lang="en-US" b="1" i="1"/>
              <a:t>aperiodic</a:t>
            </a:r>
            <a:r>
              <a:rPr lang="en-US"/>
              <a:t> otherwise.</a:t>
            </a:r>
          </a:p>
        </p:txBody>
      </p:sp>
      <p:sp>
        <p:nvSpPr>
          <p:cNvPr id="256022" name="Text Box 22"/>
          <p:cNvSpPr txBox="1">
            <a:spLocks noChangeArrowheads="1"/>
          </p:cNvSpPr>
          <p:nvPr/>
        </p:nvSpPr>
        <p:spPr bwMode="auto">
          <a:xfrm>
            <a:off x="484188" y="3962400"/>
            <a:ext cx="7961312" cy="8223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Exercise: All the states in the same strongly connected component have the same period</a:t>
            </a:r>
            <a:endParaRPr lang="en-US" b="1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/>
      <p:bldP spid="256021" grpId="0" build="p"/>
      <p:bldP spid="2560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DB0885-6C9C-415B-A29F-A5570C70CEF6}" type="slidenum">
              <a:rPr lang="he-IL"/>
              <a:pPr/>
              <a:t>13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Ergodic Markov Chains</a:t>
            </a:r>
            <a:endParaRPr lang="en-US" smtClean="0">
              <a:cs typeface="Arial" charset="0"/>
            </a:endParaRPr>
          </a:p>
        </p:txBody>
      </p:sp>
      <p:sp>
        <p:nvSpPr>
          <p:cNvPr id="21508" name="Oval 6"/>
          <p:cNvSpPr>
            <a:spLocks noChangeArrowheads="1"/>
          </p:cNvSpPr>
          <p:nvPr/>
        </p:nvSpPr>
        <p:spPr bwMode="auto">
          <a:xfrm rot="-148477">
            <a:off x="511175" y="1946275"/>
            <a:ext cx="592138" cy="606425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21509" name="Oval 7"/>
          <p:cNvSpPr>
            <a:spLocks noChangeArrowheads="1"/>
          </p:cNvSpPr>
          <p:nvPr/>
        </p:nvSpPr>
        <p:spPr bwMode="auto">
          <a:xfrm rot="-148477">
            <a:off x="2205038" y="1930400"/>
            <a:ext cx="592137" cy="592138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21510" name="Oval 8"/>
          <p:cNvSpPr>
            <a:spLocks noChangeArrowheads="1"/>
          </p:cNvSpPr>
          <p:nvPr/>
        </p:nvSpPr>
        <p:spPr bwMode="auto">
          <a:xfrm rot="-148477">
            <a:off x="649288" y="3338513"/>
            <a:ext cx="592137" cy="606425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21511" name="Oval 9"/>
          <p:cNvSpPr>
            <a:spLocks noChangeArrowheads="1"/>
          </p:cNvSpPr>
          <p:nvPr/>
        </p:nvSpPr>
        <p:spPr bwMode="auto">
          <a:xfrm rot="-148477">
            <a:off x="2219325" y="3314700"/>
            <a:ext cx="592138" cy="606425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rot="21451523" flipV="1">
            <a:off x="1116013" y="2481263"/>
            <a:ext cx="1223962" cy="941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 rot="-148477" flipH="1" flipV="1">
            <a:off x="1216025" y="3690938"/>
            <a:ext cx="995363" cy="26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4" name="Freeform 12"/>
          <p:cNvSpPr>
            <a:spLocks/>
          </p:cNvSpPr>
          <p:nvPr/>
        </p:nvSpPr>
        <p:spPr bwMode="auto">
          <a:xfrm rot="-148477">
            <a:off x="2778125" y="1958975"/>
            <a:ext cx="606425" cy="390525"/>
          </a:xfrm>
          <a:custGeom>
            <a:avLst/>
            <a:gdLst>
              <a:gd name="T0" fmla="*/ 9 w 382"/>
              <a:gd name="T1" fmla="*/ 207 h 246"/>
              <a:gd name="T2" fmla="*/ 262 w 382"/>
              <a:gd name="T3" fmla="*/ 233 h 246"/>
              <a:gd name="T4" fmla="*/ 381 w 382"/>
              <a:gd name="T5" fmla="*/ 131 h 246"/>
              <a:gd name="T6" fmla="*/ 271 w 382"/>
              <a:gd name="T7" fmla="*/ 4 h 246"/>
              <a:gd name="T8" fmla="*/ 0 w 382"/>
              <a:gd name="T9" fmla="*/ 106 h 2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2"/>
              <a:gd name="T16" fmla="*/ 0 h 246"/>
              <a:gd name="T17" fmla="*/ 382 w 382"/>
              <a:gd name="T18" fmla="*/ 246 h 2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2" h="246">
                <a:moveTo>
                  <a:pt x="9" y="207"/>
                </a:moveTo>
                <a:cubicBezTo>
                  <a:pt x="51" y="211"/>
                  <a:pt x="200" y="246"/>
                  <a:pt x="262" y="233"/>
                </a:cubicBezTo>
                <a:cubicBezTo>
                  <a:pt x="324" y="220"/>
                  <a:pt x="380" y="169"/>
                  <a:pt x="381" y="131"/>
                </a:cubicBezTo>
                <a:cubicBezTo>
                  <a:pt x="382" y="93"/>
                  <a:pt x="335" y="8"/>
                  <a:pt x="271" y="4"/>
                </a:cubicBezTo>
                <a:cubicBezTo>
                  <a:pt x="207" y="0"/>
                  <a:pt x="56" y="85"/>
                  <a:pt x="0" y="10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 rot="-148477">
            <a:off x="1206500" y="3476625"/>
            <a:ext cx="1035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6" name="Line 14"/>
          <p:cNvSpPr>
            <a:spLocks noChangeShapeType="1"/>
          </p:cNvSpPr>
          <p:nvPr/>
        </p:nvSpPr>
        <p:spPr bwMode="auto">
          <a:xfrm rot="-148477">
            <a:off x="2554288" y="2566988"/>
            <a:ext cx="0" cy="712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 rot="-148477" flipH="1" flipV="1">
            <a:off x="1098550" y="2214563"/>
            <a:ext cx="1089025" cy="4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 rot="-148477">
            <a:off x="885825" y="2517775"/>
            <a:ext cx="0" cy="833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9" name="Freeform 17"/>
          <p:cNvSpPr>
            <a:spLocks/>
          </p:cNvSpPr>
          <p:nvPr/>
        </p:nvSpPr>
        <p:spPr bwMode="auto">
          <a:xfrm rot="-4844003">
            <a:off x="485775" y="1457325"/>
            <a:ext cx="606425" cy="390525"/>
          </a:xfrm>
          <a:custGeom>
            <a:avLst/>
            <a:gdLst>
              <a:gd name="T0" fmla="*/ 9 w 382"/>
              <a:gd name="T1" fmla="*/ 207 h 246"/>
              <a:gd name="T2" fmla="*/ 262 w 382"/>
              <a:gd name="T3" fmla="*/ 233 h 246"/>
              <a:gd name="T4" fmla="*/ 381 w 382"/>
              <a:gd name="T5" fmla="*/ 131 h 246"/>
              <a:gd name="T6" fmla="*/ 271 w 382"/>
              <a:gd name="T7" fmla="*/ 4 h 246"/>
              <a:gd name="T8" fmla="*/ 0 w 382"/>
              <a:gd name="T9" fmla="*/ 106 h 2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2"/>
              <a:gd name="T16" fmla="*/ 0 h 246"/>
              <a:gd name="T17" fmla="*/ 382 w 382"/>
              <a:gd name="T18" fmla="*/ 246 h 2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2" h="246">
                <a:moveTo>
                  <a:pt x="9" y="207"/>
                </a:moveTo>
                <a:cubicBezTo>
                  <a:pt x="51" y="211"/>
                  <a:pt x="200" y="246"/>
                  <a:pt x="262" y="233"/>
                </a:cubicBezTo>
                <a:cubicBezTo>
                  <a:pt x="324" y="220"/>
                  <a:pt x="380" y="169"/>
                  <a:pt x="381" y="131"/>
                </a:cubicBezTo>
                <a:cubicBezTo>
                  <a:pt x="382" y="93"/>
                  <a:pt x="335" y="8"/>
                  <a:pt x="271" y="4"/>
                </a:cubicBezTo>
                <a:cubicBezTo>
                  <a:pt x="207" y="0"/>
                  <a:pt x="56" y="85"/>
                  <a:pt x="0" y="10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1520" name="Text Box 18"/>
          <p:cNvSpPr txBox="1">
            <a:spLocks noChangeArrowheads="1"/>
          </p:cNvSpPr>
          <p:nvPr/>
        </p:nvSpPr>
        <p:spPr bwMode="auto">
          <a:xfrm rot="-148477">
            <a:off x="644525" y="2017713"/>
            <a:ext cx="404813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1521" name="Text Box 19"/>
          <p:cNvSpPr txBox="1">
            <a:spLocks noChangeArrowheads="1"/>
          </p:cNvSpPr>
          <p:nvPr/>
        </p:nvSpPr>
        <p:spPr bwMode="auto">
          <a:xfrm rot="-148477">
            <a:off x="2328863" y="2024063"/>
            <a:ext cx="3873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1522" name="Text Box 20"/>
          <p:cNvSpPr txBox="1">
            <a:spLocks noChangeArrowheads="1"/>
          </p:cNvSpPr>
          <p:nvPr/>
        </p:nvSpPr>
        <p:spPr bwMode="auto">
          <a:xfrm rot="-148477">
            <a:off x="747713" y="3452813"/>
            <a:ext cx="3873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1523" name="Text Box 21"/>
          <p:cNvSpPr txBox="1">
            <a:spLocks noChangeArrowheads="1"/>
          </p:cNvSpPr>
          <p:nvPr/>
        </p:nvSpPr>
        <p:spPr bwMode="auto">
          <a:xfrm rot="-148477">
            <a:off x="2305050" y="3398838"/>
            <a:ext cx="404813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1524" name="Text Box 30"/>
          <p:cNvSpPr txBox="1">
            <a:spLocks noChangeArrowheads="1"/>
          </p:cNvSpPr>
          <p:nvPr/>
        </p:nvSpPr>
        <p:spPr bwMode="auto">
          <a:xfrm>
            <a:off x="3581400" y="2165350"/>
            <a:ext cx="4849813" cy="15525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A Markov chain is </a:t>
            </a:r>
            <a:r>
              <a:rPr lang="en-US" b="1" i="1"/>
              <a:t>ergodic</a:t>
            </a:r>
            <a:r>
              <a:rPr lang="en-US"/>
              <a:t> if :</a:t>
            </a:r>
          </a:p>
          <a:p>
            <a:pPr marL="457200" indent="-457200">
              <a:buFontTx/>
              <a:buAutoNum type="arabicPeriod"/>
            </a:pPr>
            <a:r>
              <a:rPr lang="en-US" b="1" i="1"/>
              <a:t>the corresponding graph is strongly connected.</a:t>
            </a:r>
          </a:p>
          <a:p>
            <a:pPr marL="457200" indent="-457200">
              <a:buFontTx/>
              <a:buAutoNum type="arabicPeriod"/>
            </a:pPr>
            <a:r>
              <a:rPr lang="en-US" b="1" i="1"/>
              <a:t>It is not peridoic</a:t>
            </a:r>
          </a:p>
        </p:txBody>
      </p:sp>
      <p:sp>
        <p:nvSpPr>
          <p:cNvPr id="21525" name="Text Box 31"/>
          <p:cNvSpPr txBox="1">
            <a:spLocks noChangeArrowheads="1"/>
          </p:cNvSpPr>
          <p:nvPr/>
        </p:nvSpPr>
        <p:spPr bwMode="auto">
          <a:xfrm>
            <a:off x="511175" y="4267200"/>
            <a:ext cx="8197850" cy="11874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Ergodic Markov Chains are important since they guarantee the corresponding Markovian process converges to a unique distribution, in which all states have strictly positive probability.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EE2685-9B0F-493F-BD97-F3FE340130D5}" type="slidenum">
              <a:rPr lang="he-IL"/>
              <a:pPr/>
              <a:t>14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381000"/>
            <a:ext cx="8031162" cy="914400"/>
          </a:xfrm>
        </p:spPr>
        <p:txBody>
          <a:bodyPr/>
          <a:lstStyle/>
          <a:p>
            <a:r>
              <a:rPr lang="en-US" sz="3200" smtClean="0"/>
              <a:t>  Stationary Distributions for Markov Chains</a:t>
            </a:r>
          </a:p>
        </p:txBody>
      </p:sp>
      <p:sp>
        <p:nvSpPr>
          <p:cNvPr id="209963" name="Text Box 43"/>
          <p:cNvSpPr txBox="1">
            <a:spLocks noChangeArrowheads="1"/>
          </p:cNvSpPr>
          <p:nvPr/>
        </p:nvSpPr>
        <p:spPr bwMode="auto">
          <a:xfrm>
            <a:off x="579438" y="1303338"/>
            <a:ext cx="8031162" cy="11112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sz="2800" b="1" i="1" baseline="30000"/>
          </a:p>
          <a:p>
            <a:r>
              <a:rPr lang="en-US"/>
              <a:t>Let </a:t>
            </a:r>
            <a:r>
              <a:rPr lang="en-US" b="1" i="1"/>
              <a:t>M </a:t>
            </a:r>
            <a:r>
              <a:rPr lang="en-US"/>
              <a:t>be a Markov Chain of </a:t>
            </a:r>
            <a:r>
              <a:rPr lang="en-US" i="1"/>
              <a:t>m </a:t>
            </a:r>
            <a:r>
              <a:rPr lang="en-US"/>
              <a:t>states, and let </a:t>
            </a:r>
            <a:r>
              <a:rPr lang="en-US" b="1" i="1"/>
              <a:t>V = </a:t>
            </a:r>
            <a:r>
              <a:rPr lang="en-US"/>
              <a:t>(</a:t>
            </a:r>
            <a:r>
              <a:rPr lang="en-US" i="1"/>
              <a:t>v</a:t>
            </a:r>
            <a:r>
              <a:rPr lang="en-US" i="1" baseline="-25000"/>
              <a:t>1</a:t>
            </a:r>
            <a:r>
              <a:rPr lang="en-US" i="1"/>
              <a:t>,…,v</a:t>
            </a:r>
            <a:r>
              <a:rPr lang="en-US" i="1" baseline="-25000"/>
              <a:t>m</a:t>
            </a:r>
            <a:r>
              <a:rPr lang="en-US"/>
              <a:t>) be a probability distribution over the </a:t>
            </a:r>
            <a:r>
              <a:rPr lang="en-US" i="1"/>
              <a:t>m</a:t>
            </a:r>
            <a:r>
              <a:rPr lang="en-US"/>
              <a:t> states</a:t>
            </a:r>
          </a:p>
        </p:txBody>
      </p:sp>
      <p:sp>
        <p:nvSpPr>
          <p:cNvPr id="209968" name="Rectangle 48"/>
          <p:cNvSpPr>
            <a:spLocks noChangeArrowheads="1"/>
          </p:cNvSpPr>
          <p:nvPr/>
        </p:nvSpPr>
        <p:spPr bwMode="auto">
          <a:xfrm>
            <a:off x="381000" y="2743200"/>
            <a:ext cx="8001000" cy="22828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b="1" i="1"/>
              <a:t>V = </a:t>
            </a:r>
            <a:r>
              <a:rPr lang="en-US"/>
              <a:t>(</a:t>
            </a:r>
            <a:r>
              <a:rPr lang="en-US" i="1"/>
              <a:t>v</a:t>
            </a:r>
            <a:r>
              <a:rPr lang="en-US" i="1" baseline="-25000"/>
              <a:t>1</a:t>
            </a:r>
            <a:r>
              <a:rPr lang="en-US" i="1"/>
              <a:t>,…,v</a:t>
            </a:r>
            <a:r>
              <a:rPr lang="en-US" i="1" baseline="-25000"/>
              <a:t>m</a:t>
            </a:r>
            <a:r>
              <a:rPr lang="en-US"/>
              <a:t>) is </a:t>
            </a:r>
            <a:r>
              <a:rPr lang="en-US" b="1" i="1"/>
              <a:t>stationary distribution</a:t>
            </a:r>
            <a:r>
              <a:rPr lang="en-US"/>
              <a:t> for </a:t>
            </a:r>
            <a:r>
              <a:rPr lang="en-US" b="1" i="1"/>
              <a:t>M</a:t>
            </a:r>
            <a:r>
              <a:rPr lang="en-US"/>
              <a:t> if </a:t>
            </a:r>
            <a:r>
              <a:rPr lang="en-US" b="1" i="1"/>
              <a:t>VM=V.</a:t>
            </a:r>
          </a:p>
          <a:p>
            <a:r>
              <a:rPr lang="en-US"/>
              <a:t>(ie, if one step of the process does not change the distribution).</a:t>
            </a:r>
          </a:p>
          <a:p>
            <a:r>
              <a:rPr lang="en-US"/>
              <a:t> </a:t>
            </a:r>
          </a:p>
          <a:p>
            <a:pPr algn="ctr"/>
            <a:r>
              <a:rPr lang="en-US" b="1" i="1"/>
              <a:t>V</a:t>
            </a:r>
            <a:r>
              <a:rPr lang="en-US"/>
              <a:t> is a stationary distribution</a:t>
            </a:r>
          </a:p>
          <a:p>
            <a:endParaRPr lang="en-US">
              <a:cs typeface="Times New Roman" pitchFamily="18" charset="0"/>
              <a:sym typeface="Symbol" pitchFamily="18" charset="2"/>
            </a:endParaRPr>
          </a:p>
          <a:p>
            <a:pPr algn="ctr"/>
            <a:r>
              <a:rPr lang="en-US" b="1" i="1"/>
              <a:t>V</a:t>
            </a:r>
            <a:r>
              <a:rPr lang="en-US"/>
              <a:t> is a left (row) Eigenvector of </a:t>
            </a:r>
            <a:r>
              <a:rPr lang="en-US" b="1" i="1"/>
              <a:t>M </a:t>
            </a:r>
            <a:r>
              <a:rPr lang="en-US"/>
              <a:t>with Eigenvalue 1.</a:t>
            </a:r>
          </a:p>
        </p:txBody>
      </p:sp>
      <p:sp>
        <p:nvSpPr>
          <p:cNvPr id="209969" name="AutoShape 49"/>
          <p:cNvSpPr>
            <a:spLocks noChangeArrowheads="1"/>
          </p:cNvSpPr>
          <p:nvPr/>
        </p:nvSpPr>
        <p:spPr bwMode="auto">
          <a:xfrm>
            <a:off x="3810000" y="4419600"/>
            <a:ext cx="3048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63" grpId="0" build="p"/>
      <p:bldP spid="209968" grpId="0" build="p"/>
      <p:bldP spid="2099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56543D1-B620-4A7F-A175-F822B6E9626E}" type="slidenum">
              <a:rPr lang="he-IL"/>
              <a:pPr/>
              <a:t>15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579438" y="381000"/>
            <a:ext cx="8031162" cy="914400"/>
          </a:xfrm>
        </p:spPr>
        <p:txBody>
          <a:bodyPr/>
          <a:lstStyle/>
          <a:p>
            <a:r>
              <a:rPr lang="en-US" sz="3200" smtClean="0"/>
              <a:t>  Stationary Distributions for a Markov Chain M</a:t>
            </a:r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579438" y="1905000"/>
            <a:ext cx="8001000" cy="1552575"/>
          </a:xfrm>
          <a:prstGeom prst="rect">
            <a:avLst/>
          </a:prstGeom>
          <a:solidFill>
            <a:srgbClr val="FFFF00"/>
          </a:solidFill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Exercise: A stochastic matrix always has a real left Eigenvector with Eigenvalue 1 (hint: show that a stochastic matrix has a right Eigenvector with Eigenvalue 1. Note that the left Eigenvalues of a Matrix are the same as the right Eiganvlues).</a:t>
            </a: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579438" y="4038600"/>
            <a:ext cx="8001000" cy="15525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[It can be shown that the above Eigenvector </a:t>
            </a:r>
            <a:r>
              <a:rPr lang="en-US" b="1" i="1"/>
              <a:t>V </a:t>
            </a:r>
            <a:r>
              <a:rPr lang="en-US"/>
              <a:t>can be non-negative. Hence each Markov Chain has a stationary distribution.]</a:t>
            </a:r>
          </a:p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2F2973-DA20-45E4-9FCF-9D0B9A4C52AA}" type="slidenum">
              <a:rPr lang="he-IL"/>
              <a:pPr/>
              <a:t>16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“Good” Markov chains</a:t>
            </a:r>
          </a:p>
        </p:txBody>
      </p:sp>
      <p:sp>
        <p:nvSpPr>
          <p:cNvPr id="205870" name="Text Box 46"/>
          <p:cNvSpPr txBox="1">
            <a:spLocks noChangeArrowheads="1"/>
          </p:cNvSpPr>
          <p:nvPr/>
        </p:nvSpPr>
        <p:spPr bwMode="auto">
          <a:xfrm>
            <a:off x="609600" y="1295400"/>
            <a:ext cx="8153400" cy="52038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A Markov Chains is </a:t>
            </a:r>
            <a:r>
              <a:rPr lang="en-US" i="1"/>
              <a:t>good</a:t>
            </a:r>
            <a:r>
              <a:rPr lang="en-US"/>
              <a:t> if the distributions </a:t>
            </a:r>
            <a:r>
              <a:rPr lang="en-US" b="1" i="1"/>
              <a:t>X</a:t>
            </a:r>
            <a:r>
              <a:rPr lang="en-US" b="1" i="1" baseline="-25000"/>
              <a:t>i </a:t>
            </a:r>
            <a:r>
              <a:rPr lang="en-US"/>
              <a:t>, as </a:t>
            </a:r>
            <a:r>
              <a:rPr lang="en-US" b="1" i="1"/>
              <a:t>i</a:t>
            </a:r>
            <a:r>
              <a:rPr lang="en-US" b="1" i="1">
                <a:sym typeface="Symbol" pitchFamily="18" charset="2"/>
              </a:rPr>
              <a:t></a:t>
            </a:r>
            <a:r>
              <a:rPr lang="en-US" b="1" i="1">
                <a:cs typeface="Times New Roman" pitchFamily="18" charset="0"/>
                <a:sym typeface="Symbol" pitchFamily="18" charset="2"/>
              </a:rPr>
              <a:t>∞</a:t>
            </a:r>
            <a:r>
              <a:rPr lang="en-US">
                <a:cs typeface="Times New Roman" pitchFamily="18" charset="0"/>
                <a:sym typeface="Symbol" pitchFamily="18" charset="2"/>
              </a:rPr>
              <a:t>: </a:t>
            </a:r>
          </a:p>
          <a:p>
            <a:pPr marL="457200" indent="-457200"/>
            <a:endParaRPr lang="en-US">
              <a:cs typeface="Times New Roman" pitchFamily="18" charset="0"/>
              <a:sym typeface="Symbol" pitchFamily="18" charset="2"/>
            </a:endParaRPr>
          </a:p>
          <a:p>
            <a:pPr marL="457200" indent="-457200">
              <a:buFontTx/>
              <a:buAutoNum type="arabicParenBoth"/>
            </a:pPr>
            <a:r>
              <a:rPr lang="en-US">
                <a:cs typeface="Times New Roman" pitchFamily="18" charset="0"/>
                <a:sym typeface="Symbol" pitchFamily="18" charset="2"/>
              </a:rPr>
              <a:t>converge to a unique distribution, independent of the initial distribution. </a:t>
            </a:r>
          </a:p>
          <a:p>
            <a:pPr marL="457200" indent="-457200"/>
            <a:endParaRPr lang="en-US">
              <a:cs typeface="Times New Roman" pitchFamily="18" charset="0"/>
              <a:sym typeface="Symbol" pitchFamily="18" charset="2"/>
            </a:endParaRPr>
          </a:p>
          <a:p>
            <a:pPr marL="457200" indent="-457200"/>
            <a:r>
              <a:rPr lang="en-US">
                <a:cs typeface="Times New Roman" pitchFamily="18" charset="0"/>
                <a:sym typeface="Symbol" pitchFamily="18" charset="2"/>
              </a:rPr>
              <a:t>(2) In that unique distribution, each state has a positive probability.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 b="1"/>
              <a:t>The Fundamental Theorem of Finite Markov Chains:</a:t>
            </a:r>
            <a:r>
              <a:rPr lang="en-US"/>
              <a:t/>
            </a:r>
            <a:br>
              <a:rPr lang="en-US"/>
            </a:br>
            <a:r>
              <a:rPr lang="en-US"/>
              <a:t>A Markov Chain is good </a:t>
            </a:r>
            <a:r>
              <a:rPr lang="en-US">
                <a:sym typeface="Symbol" pitchFamily="18" charset="2"/>
              </a:rPr>
              <a:t> the corresponding graph is ergodic.</a:t>
            </a:r>
          </a:p>
          <a:p>
            <a:pPr marL="457200" indent="-457200"/>
            <a:endParaRPr lang="en-US">
              <a:sym typeface="Symbol" pitchFamily="18" charset="2"/>
            </a:endParaRPr>
          </a:p>
          <a:p>
            <a:pPr marL="457200" indent="-457200"/>
            <a:r>
              <a:rPr lang="en-US">
                <a:sym typeface="Symbol" pitchFamily="18" charset="2"/>
              </a:rPr>
              <a:t>We will prove the  part, by showing that non-ergodic Markov Chains are not good.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7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64441AE-1AC0-4FEC-A9B1-26F3B2BA05EF}" type="slidenum">
              <a:rPr lang="he-IL"/>
              <a:pPr/>
              <a:t>17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279400"/>
            <a:ext cx="8793162" cy="1625600"/>
          </a:xfrm>
        </p:spPr>
        <p:txBody>
          <a:bodyPr/>
          <a:lstStyle/>
          <a:p>
            <a:r>
              <a:rPr lang="en-US" sz="3200" smtClean="0"/>
              <a:t/>
            </a:r>
            <a:br>
              <a:rPr lang="en-US" sz="3200" smtClean="0"/>
            </a:br>
            <a:r>
              <a:rPr lang="en-US" sz="4800" smtClean="0"/>
              <a:t>Examples of </a:t>
            </a:r>
            <a:br>
              <a:rPr lang="en-US" sz="4800" smtClean="0"/>
            </a:br>
            <a:r>
              <a:rPr lang="en-US" sz="4800" smtClean="0"/>
              <a:t>“Bad” Markov Chains</a:t>
            </a:r>
          </a:p>
        </p:txBody>
      </p:sp>
      <p:sp>
        <p:nvSpPr>
          <p:cNvPr id="204835" name="Text Box 35"/>
          <p:cNvSpPr txBox="1">
            <a:spLocks noChangeArrowheads="1"/>
          </p:cNvSpPr>
          <p:nvPr/>
        </p:nvSpPr>
        <p:spPr bwMode="auto">
          <a:xfrm>
            <a:off x="228600" y="2743200"/>
            <a:ext cx="8259763" cy="28384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3600"/>
              <a:t>A Markov chains is not “good” if either :</a:t>
            </a:r>
          </a:p>
          <a:p>
            <a:pPr>
              <a:buFontTx/>
              <a:buAutoNum type="arabicPeriod"/>
            </a:pPr>
            <a:r>
              <a:rPr lang="en-US" sz="3600"/>
              <a:t> It does not converge to a unique distribution.</a:t>
            </a:r>
          </a:p>
          <a:p>
            <a:pPr>
              <a:buFontTx/>
              <a:buAutoNum type="arabicPeriod"/>
            </a:pPr>
            <a:r>
              <a:rPr lang="en-US" sz="3600"/>
              <a:t> It does converge to u.d., but some states in this distribution have zero probability.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C240DC-FEAC-4256-A668-1E7007C6645D}" type="slidenum">
              <a:rPr lang="he-IL"/>
              <a:pPr/>
              <a:t>18</a:t>
            </a:fld>
            <a:endParaRPr lang="en-US"/>
          </a:p>
        </p:txBody>
      </p:sp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350838" y="5562600"/>
            <a:ext cx="7726362" cy="11398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50838" y="279400"/>
            <a:ext cx="8412162" cy="1143000"/>
          </a:xfrm>
        </p:spPr>
        <p:txBody>
          <a:bodyPr/>
          <a:lstStyle/>
          <a:p>
            <a:r>
              <a:rPr lang="en-US" smtClean="0"/>
              <a:t>Bad case 1: Mutual Unreachabaility</a:t>
            </a:r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411163" y="1255713"/>
            <a:ext cx="2824162" cy="2582862"/>
            <a:chOff x="607" y="896"/>
            <a:chExt cx="1779" cy="1627"/>
          </a:xfrm>
        </p:grpSpPr>
        <p:sp>
          <p:nvSpPr>
            <p:cNvPr id="26634" name="Oval 5"/>
            <p:cNvSpPr>
              <a:spLocks noChangeArrowheads="1"/>
            </p:cNvSpPr>
            <p:nvPr/>
          </p:nvSpPr>
          <p:spPr bwMode="auto">
            <a:xfrm rot="-148477">
              <a:off x="607" y="1272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6635" name="Oval 6"/>
            <p:cNvSpPr>
              <a:spLocks noChangeArrowheads="1"/>
            </p:cNvSpPr>
            <p:nvPr/>
          </p:nvSpPr>
          <p:spPr bwMode="auto">
            <a:xfrm rot="-148477">
              <a:off x="1643" y="1254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6636" name="Oval 7"/>
            <p:cNvSpPr>
              <a:spLocks noChangeArrowheads="1"/>
            </p:cNvSpPr>
            <p:nvPr/>
          </p:nvSpPr>
          <p:spPr bwMode="auto">
            <a:xfrm rot="-148477">
              <a:off x="663" y="2141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6637" name="Oval 8"/>
            <p:cNvSpPr>
              <a:spLocks noChangeArrowheads="1"/>
            </p:cNvSpPr>
            <p:nvPr/>
          </p:nvSpPr>
          <p:spPr bwMode="auto">
            <a:xfrm rot="-148477">
              <a:off x="1652" y="2126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6638" name="Line 9"/>
            <p:cNvSpPr>
              <a:spLocks noChangeShapeType="1"/>
            </p:cNvSpPr>
            <p:nvPr/>
          </p:nvSpPr>
          <p:spPr bwMode="auto">
            <a:xfrm rot="-148477" flipH="1" flipV="1">
              <a:off x="1020" y="2363"/>
              <a:ext cx="627" cy="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39" name="Freeform 10"/>
            <p:cNvSpPr>
              <a:spLocks/>
            </p:cNvSpPr>
            <p:nvPr/>
          </p:nvSpPr>
          <p:spPr bwMode="auto">
            <a:xfrm rot="-148477">
              <a:off x="2004" y="1272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26640" name="Line 11"/>
            <p:cNvSpPr>
              <a:spLocks noChangeShapeType="1"/>
            </p:cNvSpPr>
            <p:nvPr/>
          </p:nvSpPr>
          <p:spPr bwMode="auto">
            <a:xfrm rot="-148477">
              <a:off x="1014" y="2228"/>
              <a:ext cx="6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41" name="Line 12"/>
            <p:cNvSpPr>
              <a:spLocks noChangeShapeType="1"/>
            </p:cNvSpPr>
            <p:nvPr/>
          </p:nvSpPr>
          <p:spPr bwMode="auto">
            <a:xfrm rot="-148477">
              <a:off x="1863" y="1655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42" name="Line 13"/>
            <p:cNvSpPr>
              <a:spLocks noChangeShapeType="1"/>
            </p:cNvSpPr>
            <p:nvPr/>
          </p:nvSpPr>
          <p:spPr bwMode="auto">
            <a:xfrm rot="-148477" flipH="1" flipV="1">
              <a:off x="946" y="1338"/>
              <a:ext cx="71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43" name="Freeform 14"/>
            <p:cNvSpPr>
              <a:spLocks/>
            </p:cNvSpPr>
            <p:nvPr/>
          </p:nvSpPr>
          <p:spPr bwMode="auto">
            <a:xfrm rot="-4844003">
              <a:off x="591" y="964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26644" name="Text Box 15"/>
            <p:cNvSpPr txBox="1">
              <a:spLocks noChangeArrowheads="1"/>
            </p:cNvSpPr>
            <p:nvPr/>
          </p:nvSpPr>
          <p:spPr bwMode="auto">
            <a:xfrm rot="-148477">
              <a:off x="691" y="1317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6645" name="Text Box 16"/>
            <p:cNvSpPr txBox="1">
              <a:spLocks noChangeArrowheads="1"/>
            </p:cNvSpPr>
            <p:nvPr/>
          </p:nvSpPr>
          <p:spPr bwMode="auto">
            <a:xfrm rot="-148477">
              <a:off x="1721" y="1313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6646" name="Text Box 17"/>
            <p:cNvSpPr txBox="1">
              <a:spLocks noChangeArrowheads="1"/>
            </p:cNvSpPr>
            <p:nvPr/>
          </p:nvSpPr>
          <p:spPr bwMode="auto">
            <a:xfrm rot="-148477">
              <a:off x="725" y="2213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6647" name="Text Box 18"/>
            <p:cNvSpPr txBox="1">
              <a:spLocks noChangeArrowheads="1"/>
            </p:cNvSpPr>
            <p:nvPr/>
          </p:nvSpPr>
          <p:spPr bwMode="auto">
            <a:xfrm rot="-148477">
              <a:off x="1706" y="2179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40659" name="Text Box 19"/>
          <p:cNvSpPr txBox="1">
            <a:spLocks noChangeArrowheads="1"/>
          </p:cNvSpPr>
          <p:nvPr/>
        </p:nvSpPr>
        <p:spPr bwMode="auto">
          <a:xfrm>
            <a:off x="411163" y="4419600"/>
            <a:ext cx="8123237" cy="22828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In case </a:t>
            </a:r>
            <a:r>
              <a:rPr lang="en-US" i="1"/>
              <a:t>a),</a:t>
            </a:r>
            <a:r>
              <a:rPr lang="en-US"/>
              <a:t> the sequence will stay at</a:t>
            </a:r>
            <a:r>
              <a:rPr lang="en-US" i="1"/>
              <a:t> </a:t>
            </a:r>
            <a:r>
              <a:rPr lang="en-US"/>
              <a:t>A forever.</a:t>
            </a:r>
          </a:p>
          <a:p>
            <a:r>
              <a:rPr lang="en-US"/>
              <a:t>In case </a:t>
            </a:r>
            <a:r>
              <a:rPr lang="en-US" i="1"/>
              <a:t>b),</a:t>
            </a:r>
            <a:r>
              <a:rPr lang="en-US"/>
              <a:t> it will stay in {C,D} for ever.</a:t>
            </a:r>
          </a:p>
          <a:p>
            <a:endParaRPr lang="en-US"/>
          </a:p>
          <a:p>
            <a:r>
              <a:rPr lang="en-US"/>
              <a:t>Fact 1: If G has two states which are unreachable from each other, then {</a:t>
            </a:r>
            <a:r>
              <a:rPr lang="en-US" b="1" i="1"/>
              <a:t>X</a:t>
            </a:r>
            <a:r>
              <a:rPr lang="en-US" b="1" i="1" baseline="-25000"/>
              <a:t>i</a:t>
            </a:r>
            <a:r>
              <a:rPr lang="en-US"/>
              <a:t>} cannot converge  to a distribution which is independent on the initial distribution.</a:t>
            </a:r>
          </a:p>
        </p:txBody>
      </p:sp>
      <p:sp>
        <p:nvSpPr>
          <p:cNvPr id="26631" name="Text Box 20"/>
          <p:cNvSpPr txBox="1">
            <a:spLocks noChangeArrowheads="1"/>
          </p:cNvSpPr>
          <p:nvPr/>
        </p:nvSpPr>
        <p:spPr bwMode="auto">
          <a:xfrm>
            <a:off x="3429000" y="2108200"/>
            <a:ext cx="5527675" cy="18002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2800"/>
              <a:t>Consider two initial distributions: </a:t>
            </a:r>
          </a:p>
          <a:p>
            <a:pPr>
              <a:buFontTx/>
              <a:buAutoNum type="alphaLcParenR"/>
            </a:pPr>
            <a:r>
              <a:rPr lang="en-US" sz="2800" i="1"/>
              <a:t> p</a:t>
            </a:r>
            <a:r>
              <a:rPr lang="en-US" sz="2800"/>
              <a:t>(</a:t>
            </a:r>
            <a:r>
              <a:rPr lang="en-US" sz="2800" b="1" i="1"/>
              <a:t>X</a:t>
            </a:r>
            <a:r>
              <a:rPr lang="en-US" sz="2800" b="1" baseline="-25000"/>
              <a:t>1</a:t>
            </a:r>
            <a:r>
              <a:rPr lang="en-US" sz="2800" i="1"/>
              <a:t>=A)=</a:t>
            </a:r>
            <a:r>
              <a:rPr lang="en-US" sz="2800"/>
              <a:t>1 (</a:t>
            </a:r>
            <a:r>
              <a:rPr lang="en-US" sz="2800" i="1"/>
              <a:t>p</a:t>
            </a:r>
            <a:r>
              <a:rPr lang="en-US" sz="2800"/>
              <a:t>(</a:t>
            </a:r>
            <a:r>
              <a:rPr lang="en-US" sz="2800" b="1" i="1"/>
              <a:t>X</a:t>
            </a:r>
            <a:r>
              <a:rPr lang="en-US" sz="2800" b="1" i="1" baseline="-25000"/>
              <a:t>1</a:t>
            </a:r>
            <a:r>
              <a:rPr lang="en-US" sz="2800" b="1" i="1"/>
              <a:t> = x</a:t>
            </a:r>
            <a:r>
              <a:rPr lang="en-US" sz="2800"/>
              <a:t>)=0 if </a:t>
            </a:r>
            <a:r>
              <a:rPr lang="en-US" sz="2800" b="1" i="1"/>
              <a:t>x</a:t>
            </a:r>
            <a:r>
              <a:rPr lang="en-US" sz="2800" b="1" i="1">
                <a:cs typeface="Times New Roman" pitchFamily="18" charset="0"/>
              </a:rPr>
              <a:t>≠</a:t>
            </a:r>
            <a:r>
              <a:rPr lang="en-US" sz="2800">
                <a:cs typeface="Times New Roman" pitchFamily="18" charset="0"/>
              </a:rPr>
              <a:t>A</a:t>
            </a:r>
            <a:r>
              <a:rPr lang="en-US" sz="2800" b="1">
                <a:cs typeface="Times New Roman" pitchFamily="18" charset="0"/>
              </a:rPr>
              <a:t>).</a:t>
            </a:r>
          </a:p>
          <a:p>
            <a:pPr>
              <a:buFontTx/>
              <a:buAutoNum type="alphaLcParenR"/>
            </a:pPr>
            <a:endParaRPr lang="en-US" sz="2800">
              <a:cs typeface="Times New Roman" pitchFamily="18" charset="0"/>
            </a:endParaRPr>
          </a:p>
          <a:p>
            <a:pPr>
              <a:buFontTx/>
              <a:buAutoNum type="alphaLcParenR"/>
            </a:pPr>
            <a:r>
              <a:rPr lang="en-US" sz="2800" i="1"/>
              <a:t> p</a:t>
            </a:r>
            <a:r>
              <a:rPr lang="en-US" sz="2800"/>
              <a:t>(</a:t>
            </a:r>
            <a:r>
              <a:rPr lang="en-US" sz="2800" b="1" i="1"/>
              <a:t>X</a:t>
            </a:r>
            <a:r>
              <a:rPr lang="en-US" sz="2800" b="1" baseline="-25000"/>
              <a:t>1</a:t>
            </a:r>
            <a:r>
              <a:rPr lang="en-US" sz="2800" b="1" i="1"/>
              <a:t>= </a:t>
            </a:r>
            <a:r>
              <a:rPr lang="en-US" sz="2800"/>
              <a:t>C) = 1</a:t>
            </a:r>
          </a:p>
        </p:txBody>
      </p:sp>
      <p:sp>
        <p:nvSpPr>
          <p:cNvPr id="240662" name="AutoShape 22"/>
          <p:cNvSpPr>
            <a:spLocks noChangeArrowheads="1"/>
          </p:cNvSpPr>
          <p:nvPr/>
        </p:nvSpPr>
        <p:spPr bwMode="auto">
          <a:xfrm>
            <a:off x="228600" y="2971800"/>
            <a:ext cx="2590800" cy="12954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40663" name="AutoShape 23"/>
          <p:cNvSpPr>
            <a:spLocks noChangeArrowheads="1"/>
          </p:cNvSpPr>
          <p:nvPr/>
        </p:nvSpPr>
        <p:spPr bwMode="auto">
          <a:xfrm>
            <a:off x="228600" y="1676400"/>
            <a:ext cx="1219200" cy="9906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animBg="1"/>
      <p:bldP spid="240659" grpId="0" build="p"/>
      <p:bldP spid="240662" grpId="0" animBg="1"/>
      <p:bldP spid="2406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F751AA-262B-4E38-BFF6-30840588503F}" type="slidenum">
              <a:rPr lang="he-IL"/>
              <a:pPr/>
              <a:t>19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case 2: Transient States</a:t>
            </a:r>
          </a:p>
        </p:txBody>
      </p:sp>
      <p:grpSp>
        <p:nvGrpSpPr>
          <p:cNvPr id="27652" name="Group 3"/>
          <p:cNvGrpSpPr>
            <a:grpSpLocks/>
          </p:cNvGrpSpPr>
          <p:nvPr/>
        </p:nvGrpSpPr>
        <p:grpSpPr bwMode="auto">
          <a:xfrm>
            <a:off x="914400" y="1409700"/>
            <a:ext cx="2873375" cy="2595563"/>
            <a:chOff x="753" y="903"/>
            <a:chExt cx="1810" cy="1635"/>
          </a:xfrm>
        </p:grpSpPr>
        <p:sp>
          <p:nvSpPr>
            <p:cNvPr id="27655" name="Oval 4"/>
            <p:cNvSpPr>
              <a:spLocks noChangeArrowheads="1"/>
            </p:cNvSpPr>
            <p:nvPr/>
          </p:nvSpPr>
          <p:spPr bwMode="auto">
            <a:xfrm rot="-148477">
              <a:off x="753" y="1279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7656" name="Oval 5"/>
            <p:cNvSpPr>
              <a:spLocks noChangeArrowheads="1"/>
            </p:cNvSpPr>
            <p:nvPr/>
          </p:nvSpPr>
          <p:spPr bwMode="auto">
            <a:xfrm rot="-148477">
              <a:off x="1820" y="1269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7657" name="Oval 6"/>
            <p:cNvSpPr>
              <a:spLocks noChangeArrowheads="1"/>
            </p:cNvSpPr>
            <p:nvPr/>
          </p:nvSpPr>
          <p:spPr bwMode="auto">
            <a:xfrm rot="-148477">
              <a:off x="840" y="2156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7658" name="Oval 7"/>
            <p:cNvSpPr>
              <a:spLocks noChangeArrowheads="1"/>
            </p:cNvSpPr>
            <p:nvPr/>
          </p:nvSpPr>
          <p:spPr bwMode="auto">
            <a:xfrm rot="-148477">
              <a:off x="1829" y="2141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7659" name="Line 8"/>
            <p:cNvSpPr>
              <a:spLocks noChangeShapeType="1"/>
            </p:cNvSpPr>
            <p:nvPr/>
          </p:nvSpPr>
          <p:spPr bwMode="auto">
            <a:xfrm rot="-148477" flipH="1" flipV="1">
              <a:off x="1197" y="2378"/>
              <a:ext cx="627" cy="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660" name="Freeform 9"/>
            <p:cNvSpPr>
              <a:spLocks/>
            </p:cNvSpPr>
            <p:nvPr/>
          </p:nvSpPr>
          <p:spPr bwMode="auto">
            <a:xfrm rot="-148477">
              <a:off x="2181" y="1287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27661" name="Line 10"/>
            <p:cNvSpPr>
              <a:spLocks noChangeShapeType="1"/>
            </p:cNvSpPr>
            <p:nvPr/>
          </p:nvSpPr>
          <p:spPr bwMode="auto">
            <a:xfrm rot="-148477">
              <a:off x="1191" y="2243"/>
              <a:ext cx="6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662" name="Line 11"/>
            <p:cNvSpPr>
              <a:spLocks noChangeShapeType="1"/>
            </p:cNvSpPr>
            <p:nvPr/>
          </p:nvSpPr>
          <p:spPr bwMode="auto">
            <a:xfrm rot="-148477">
              <a:off x="2040" y="1670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 rot="-148477" flipH="1" flipV="1">
              <a:off x="1123" y="1448"/>
              <a:ext cx="686" cy="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664" name="Freeform 13"/>
            <p:cNvSpPr>
              <a:spLocks/>
            </p:cNvSpPr>
            <p:nvPr/>
          </p:nvSpPr>
          <p:spPr bwMode="auto">
            <a:xfrm rot="-4844003">
              <a:off x="737" y="971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27665" name="Text Box 14"/>
            <p:cNvSpPr txBox="1">
              <a:spLocks noChangeArrowheads="1"/>
            </p:cNvSpPr>
            <p:nvPr/>
          </p:nvSpPr>
          <p:spPr bwMode="auto">
            <a:xfrm rot="-148477">
              <a:off x="837" y="132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7666" name="Text Box 15"/>
            <p:cNvSpPr txBox="1">
              <a:spLocks noChangeArrowheads="1"/>
            </p:cNvSpPr>
            <p:nvPr/>
          </p:nvSpPr>
          <p:spPr bwMode="auto">
            <a:xfrm rot="-148477">
              <a:off x="1898" y="13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7667" name="Text Box 16"/>
            <p:cNvSpPr txBox="1">
              <a:spLocks noChangeArrowheads="1"/>
            </p:cNvSpPr>
            <p:nvPr/>
          </p:nvSpPr>
          <p:spPr bwMode="auto">
            <a:xfrm rot="-148477">
              <a:off x="902" y="22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7668" name="Text Box 17"/>
            <p:cNvSpPr txBox="1">
              <a:spLocks noChangeArrowheads="1"/>
            </p:cNvSpPr>
            <p:nvPr/>
          </p:nvSpPr>
          <p:spPr bwMode="auto">
            <a:xfrm rot="-148477">
              <a:off x="1883" y="219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13011" name="Text Box 19"/>
          <p:cNvSpPr txBox="1">
            <a:spLocks noChangeArrowheads="1"/>
          </p:cNvSpPr>
          <p:nvPr/>
        </p:nvSpPr>
        <p:spPr bwMode="auto">
          <a:xfrm>
            <a:off x="350838" y="4333875"/>
            <a:ext cx="8412162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Once the process moves from </a:t>
            </a:r>
            <a:r>
              <a:rPr lang="en-US" b="1"/>
              <a:t>B </a:t>
            </a:r>
            <a:r>
              <a:rPr lang="en-US"/>
              <a:t>to  </a:t>
            </a:r>
            <a:r>
              <a:rPr lang="en-US" b="1"/>
              <a:t>D</a:t>
            </a:r>
            <a:r>
              <a:rPr lang="en-US"/>
              <a:t>, it will never come back.</a:t>
            </a:r>
          </a:p>
        </p:txBody>
      </p:sp>
      <p:sp>
        <p:nvSpPr>
          <p:cNvPr id="27654" name="Line 20"/>
          <p:cNvSpPr>
            <a:spLocks noChangeShapeType="1"/>
          </p:cNvSpPr>
          <p:nvPr/>
        </p:nvSpPr>
        <p:spPr bwMode="auto">
          <a:xfrm rot="-148477">
            <a:off x="1501775" y="2143125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4849FF-68F8-4578-A49F-91071114E412}" type="slidenum">
              <a:rPr lang="he-IL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152400"/>
            <a:ext cx="8412162" cy="690563"/>
          </a:xfrm>
        </p:spPr>
        <p:txBody>
          <a:bodyPr/>
          <a:lstStyle/>
          <a:p>
            <a:r>
              <a:rPr lang="en-US" sz="3200" smtClean="0"/>
              <a:t>Dependencies along the genome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14325" y="939800"/>
            <a:ext cx="7893050" cy="4838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>
                <a:latin typeface="Comic Sans MS" pitchFamily="66" charset="0"/>
              </a:rPr>
              <a:t>In previous classes we assumed every letter in a sequence is sampled randomly from some distribution q(</a:t>
            </a:r>
            <a:r>
              <a:rPr lang="en-US">
                <a:latin typeface="Comic Sans MS" pitchFamily="66" charset="0"/>
                <a:sym typeface="Symbol" pitchFamily="18" charset="2"/>
              </a:rPr>
              <a:t></a:t>
            </a:r>
            <a:r>
              <a:rPr lang="en-US">
                <a:latin typeface="Comic Sans MS" pitchFamily="66" charset="0"/>
              </a:rPr>
              <a:t>) over the alpha bet {A,C,T,G}.</a:t>
            </a:r>
          </a:p>
          <a:p>
            <a:pPr marL="457200" indent="-457200"/>
            <a:endParaRPr lang="en-US">
              <a:latin typeface="Comic Sans MS" pitchFamily="66" charset="0"/>
            </a:endParaRPr>
          </a:p>
          <a:p>
            <a:pPr marL="457200" indent="-457200"/>
            <a:r>
              <a:rPr lang="en-US">
                <a:latin typeface="Comic Sans MS" pitchFamily="66" charset="0"/>
              </a:rPr>
              <a:t>This model could suffice for alignment scoring, but it is not the case in true genomes.  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latin typeface="Comic Sans MS" pitchFamily="66" charset="0"/>
              </a:rPr>
              <a:t>There are special subsequences in the genome, like TATA within the regulatory area, upstream a gene.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latin typeface="Comic Sans MS" pitchFamily="66" charset="0"/>
              </a:rPr>
              <a:t>The pattern CG is less common than expected for random sampling.</a:t>
            </a:r>
          </a:p>
          <a:p>
            <a:pPr marL="457200" indent="-457200">
              <a:buFontTx/>
              <a:buAutoNum type="arabicPeriod"/>
            </a:pPr>
            <a:endParaRPr lang="en-US">
              <a:latin typeface="Comic Sans MS" pitchFamily="66" charset="0"/>
            </a:endParaRPr>
          </a:p>
          <a:p>
            <a:pPr marL="457200" indent="-457200"/>
            <a:r>
              <a:rPr lang="en-US">
                <a:latin typeface="Comic Sans MS" pitchFamily="66" charset="0"/>
              </a:rPr>
              <a:t>We model such dependencies by Markov chains and hidden Markov model, which we define next.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2516EC5-C5D1-4EA0-88AE-79F5A70484AD}" type="slidenum">
              <a:rPr lang="he-IL"/>
              <a:pPr/>
              <a:t>20</a:t>
            </a:fld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case 2: Transient States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914400" y="1409700"/>
            <a:ext cx="2873375" cy="2595563"/>
            <a:chOff x="753" y="903"/>
            <a:chExt cx="1810" cy="1635"/>
          </a:xfrm>
        </p:grpSpPr>
        <p:sp>
          <p:nvSpPr>
            <p:cNvPr id="28682" name="Oval 5"/>
            <p:cNvSpPr>
              <a:spLocks noChangeArrowheads="1"/>
            </p:cNvSpPr>
            <p:nvPr/>
          </p:nvSpPr>
          <p:spPr bwMode="auto">
            <a:xfrm rot="-148477">
              <a:off x="753" y="1279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8683" name="Oval 6"/>
            <p:cNvSpPr>
              <a:spLocks noChangeArrowheads="1"/>
            </p:cNvSpPr>
            <p:nvPr/>
          </p:nvSpPr>
          <p:spPr bwMode="auto">
            <a:xfrm rot="-148477">
              <a:off x="1820" y="1269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8684" name="Oval 7"/>
            <p:cNvSpPr>
              <a:spLocks noChangeArrowheads="1"/>
            </p:cNvSpPr>
            <p:nvPr/>
          </p:nvSpPr>
          <p:spPr bwMode="auto">
            <a:xfrm rot="-148477">
              <a:off x="840" y="2156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8685" name="Oval 8"/>
            <p:cNvSpPr>
              <a:spLocks noChangeArrowheads="1"/>
            </p:cNvSpPr>
            <p:nvPr/>
          </p:nvSpPr>
          <p:spPr bwMode="auto">
            <a:xfrm rot="-148477">
              <a:off x="1829" y="2141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28686" name="Line 9"/>
            <p:cNvSpPr>
              <a:spLocks noChangeShapeType="1"/>
            </p:cNvSpPr>
            <p:nvPr/>
          </p:nvSpPr>
          <p:spPr bwMode="auto">
            <a:xfrm rot="-148477" flipH="1" flipV="1">
              <a:off x="1197" y="2378"/>
              <a:ext cx="627" cy="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7" name="Freeform 10"/>
            <p:cNvSpPr>
              <a:spLocks/>
            </p:cNvSpPr>
            <p:nvPr/>
          </p:nvSpPr>
          <p:spPr bwMode="auto">
            <a:xfrm rot="-148477">
              <a:off x="2181" y="1287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28688" name="Line 11"/>
            <p:cNvSpPr>
              <a:spLocks noChangeShapeType="1"/>
            </p:cNvSpPr>
            <p:nvPr/>
          </p:nvSpPr>
          <p:spPr bwMode="auto">
            <a:xfrm rot="-148477">
              <a:off x="1191" y="2243"/>
              <a:ext cx="6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9" name="Line 12"/>
            <p:cNvSpPr>
              <a:spLocks noChangeShapeType="1"/>
            </p:cNvSpPr>
            <p:nvPr/>
          </p:nvSpPr>
          <p:spPr bwMode="auto">
            <a:xfrm rot="-148477">
              <a:off x="2040" y="1670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0" name="Line 13"/>
            <p:cNvSpPr>
              <a:spLocks noChangeShapeType="1"/>
            </p:cNvSpPr>
            <p:nvPr/>
          </p:nvSpPr>
          <p:spPr bwMode="auto">
            <a:xfrm rot="-148477" flipH="1" flipV="1">
              <a:off x="1123" y="1448"/>
              <a:ext cx="686" cy="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1" name="Freeform 14"/>
            <p:cNvSpPr>
              <a:spLocks/>
            </p:cNvSpPr>
            <p:nvPr/>
          </p:nvSpPr>
          <p:spPr bwMode="auto">
            <a:xfrm rot="-4844003">
              <a:off x="737" y="971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28692" name="Text Box 15"/>
            <p:cNvSpPr txBox="1">
              <a:spLocks noChangeArrowheads="1"/>
            </p:cNvSpPr>
            <p:nvPr/>
          </p:nvSpPr>
          <p:spPr bwMode="auto">
            <a:xfrm rot="-148477">
              <a:off x="837" y="132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8693" name="Text Box 16"/>
            <p:cNvSpPr txBox="1">
              <a:spLocks noChangeArrowheads="1"/>
            </p:cNvSpPr>
            <p:nvPr/>
          </p:nvSpPr>
          <p:spPr bwMode="auto">
            <a:xfrm rot="-148477">
              <a:off x="1898" y="13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8694" name="Text Box 17"/>
            <p:cNvSpPr txBox="1">
              <a:spLocks noChangeArrowheads="1"/>
            </p:cNvSpPr>
            <p:nvPr/>
          </p:nvSpPr>
          <p:spPr bwMode="auto">
            <a:xfrm rot="-148477">
              <a:off x="902" y="22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8695" name="Text Box 18"/>
            <p:cNvSpPr txBox="1">
              <a:spLocks noChangeArrowheads="1"/>
            </p:cNvSpPr>
            <p:nvPr/>
          </p:nvSpPr>
          <p:spPr bwMode="auto">
            <a:xfrm rot="-148477">
              <a:off x="1883" y="219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8677" name="Text Box 19"/>
          <p:cNvSpPr txBox="1">
            <a:spLocks noChangeArrowheads="1"/>
          </p:cNvSpPr>
          <p:nvPr/>
        </p:nvSpPr>
        <p:spPr bwMode="auto">
          <a:xfrm>
            <a:off x="4267200" y="1752600"/>
            <a:ext cx="4724400" cy="1552575"/>
          </a:xfrm>
          <a:prstGeom prst="rect">
            <a:avLst/>
          </a:prstGeom>
          <a:solidFill>
            <a:srgbClr val="FFFF00"/>
          </a:solidFill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Fact 2: For each initial distribution, with probability 1 a transient state will be visited only a finite number of times.</a:t>
            </a:r>
          </a:p>
        </p:txBody>
      </p:sp>
      <p:sp>
        <p:nvSpPr>
          <p:cNvPr id="28678" name="Line 21"/>
          <p:cNvSpPr>
            <a:spLocks noChangeShapeType="1"/>
          </p:cNvSpPr>
          <p:nvPr/>
        </p:nvSpPr>
        <p:spPr bwMode="auto">
          <a:xfrm rot="-148477">
            <a:off x="1501775" y="2143125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0903" name="Text Box 23"/>
          <p:cNvSpPr txBox="1">
            <a:spLocks noChangeArrowheads="1"/>
          </p:cNvSpPr>
          <p:nvPr/>
        </p:nvSpPr>
        <p:spPr bwMode="auto">
          <a:xfrm>
            <a:off x="593725" y="4689475"/>
            <a:ext cx="7864475" cy="19177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Proof: Let A be a transient state, and let </a:t>
            </a:r>
            <a:r>
              <a:rPr lang="en-US" b="1" i="1"/>
              <a:t>X</a:t>
            </a:r>
            <a:r>
              <a:rPr lang="en-US"/>
              <a:t> be the set of states from which A is unreachable. It is enough to show that, starting from any state, with probability 1 a state in</a:t>
            </a:r>
            <a:r>
              <a:rPr lang="en-US" b="1" i="1"/>
              <a:t> X</a:t>
            </a:r>
            <a:r>
              <a:rPr lang="en-US"/>
              <a:t> is reached after a finite number of steps (Exercise: complete the proof)</a:t>
            </a:r>
          </a:p>
        </p:txBody>
      </p:sp>
      <p:sp>
        <p:nvSpPr>
          <p:cNvPr id="28680" name="AutoShape 24"/>
          <p:cNvSpPr>
            <a:spLocks noChangeArrowheads="1"/>
          </p:cNvSpPr>
          <p:nvPr/>
        </p:nvSpPr>
        <p:spPr bwMode="auto">
          <a:xfrm>
            <a:off x="593725" y="3270250"/>
            <a:ext cx="3194050" cy="962025"/>
          </a:xfrm>
          <a:prstGeom prst="roundRect">
            <a:avLst>
              <a:gd name="adj" fmla="val 16667"/>
            </a:avLst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8681" name="Text Box 25"/>
          <p:cNvSpPr txBox="1">
            <a:spLocks noChangeArrowheads="1"/>
          </p:cNvSpPr>
          <p:nvPr/>
        </p:nvSpPr>
        <p:spPr bwMode="auto">
          <a:xfrm>
            <a:off x="3400425" y="3741738"/>
            <a:ext cx="3873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X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90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8AAA6EF-97C0-45E6-917B-0B550DD760E4}" type="slidenum">
              <a:rPr lang="he-IL"/>
              <a:pPr/>
              <a:t>21</a:t>
            </a:fld>
            <a:endParaRPr lang="en-US"/>
          </a:p>
        </p:txBody>
      </p:sp>
      <p:sp>
        <p:nvSpPr>
          <p:cNvPr id="29699" name="Text Box 20"/>
          <p:cNvSpPr txBox="1">
            <a:spLocks noChangeArrowheads="1"/>
          </p:cNvSpPr>
          <p:nvPr/>
        </p:nvSpPr>
        <p:spPr bwMode="auto">
          <a:xfrm>
            <a:off x="1447800" y="2286000"/>
            <a:ext cx="6858000" cy="1311275"/>
          </a:xfrm>
          <a:prstGeom prst="rect">
            <a:avLst/>
          </a:prstGeom>
          <a:solidFill>
            <a:srgbClr val="FFFF00"/>
          </a:solidFill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Corollary: A good Markov Chain is irreducible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6098F9B-1284-48A2-924A-D88991CFA2EE}" type="slidenum">
              <a:rPr lang="he-IL"/>
              <a:pPr/>
              <a:t>22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case 3: Periodic Markov Chains</a:t>
            </a:r>
            <a:endParaRPr lang="en-US" smtClean="0">
              <a:cs typeface="Arial" charset="0"/>
            </a:endParaRPr>
          </a:p>
        </p:txBody>
      </p:sp>
      <p:grpSp>
        <p:nvGrpSpPr>
          <p:cNvPr id="30724" name="Group 22"/>
          <p:cNvGrpSpPr>
            <a:grpSpLocks/>
          </p:cNvGrpSpPr>
          <p:nvPr/>
        </p:nvGrpSpPr>
        <p:grpSpPr bwMode="auto">
          <a:xfrm>
            <a:off x="350838" y="1265238"/>
            <a:ext cx="3914775" cy="2066925"/>
            <a:chOff x="753" y="1236"/>
            <a:chExt cx="2466" cy="1302"/>
          </a:xfrm>
        </p:grpSpPr>
        <p:sp>
          <p:nvSpPr>
            <p:cNvPr id="30726" name="Oval 3"/>
            <p:cNvSpPr>
              <a:spLocks noChangeArrowheads="1"/>
            </p:cNvSpPr>
            <p:nvPr/>
          </p:nvSpPr>
          <p:spPr bwMode="auto">
            <a:xfrm rot="-148477">
              <a:off x="753" y="1279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0727" name="Oval 4"/>
            <p:cNvSpPr>
              <a:spLocks noChangeArrowheads="1"/>
            </p:cNvSpPr>
            <p:nvPr/>
          </p:nvSpPr>
          <p:spPr bwMode="auto">
            <a:xfrm rot="-148477">
              <a:off x="1820" y="1269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0728" name="Oval 5"/>
            <p:cNvSpPr>
              <a:spLocks noChangeArrowheads="1"/>
            </p:cNvSpPr>
            <p:nvPr/>
          </p:nvSpPr>
          <p:spPr bwMode="auto">
            <a:xfrm rot="-148477">
              <a:off x="840" y="2156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0729" name="Oval 6"/>
            <p:cNvSpPr>
              <a:spLocks noChangeArrowheads="1"/>
            </p:cNvSpPr>
            <p:nvPr/>
          </p:nvSpPr>
          <p:spPr bwMode="auto">
            <a:xfrm rot="-148477">
              <a:off x="1829" y="2141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0730" name="Line 7"/>
            <p:cNvSpPr>
              <a:spLocks noChangeShapeType="1"/>
            </p:cNvSpPr>
            <p:nvPr/>
          </p:nvSpPr>
          <p:spPr bwMode="auto">
            <a:xfrm rot="-148477" flipH="1" flipV="1">
              <a:off x="1197" y="2378"/>
              <a:ext cx="627" cy="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731" name="Line 9"/>
            <p:cNvSpPr>
              <a:spLocks noChangeShapeType="1"/>
            </p:cNvSpPr>
            <p:nvPr/>
          </p:nvSpPr>
          <p:spPr bwMode="auto">
            <a:xfrm rot="-148477" flipH="1" flipV="1">
              <a:off x="1037" y="1661"/>
              <a:ext cx="0" cy="4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2" name="Line 10"/>
            <p:cNvSpPr>
              <a:spLocks noChangeShapeType="1"/>
            </p:cNvSpPr>
            <p:nvPr/>
          </p:nvSpPr>
          <p:spPr bwMode="auto">
            <a:xfrm rot="-148477">
              <a:off x="2039" y="1660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3" name="Line 11"/>
            <p:cNvSpPr>
              <a:spLocks noChangeShapeType="1"/>
            </p:cNvSpPr>
            <p:nvPr/>
          </p:nvSpPr>
          <p:spPr bwMode="auto">
            <a:xfrm rot="-148477" flipH="1" flipV="1">
              <a:off x="1123" y="1448"/>
              <a:ext cx="686" cy="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734" name="Text Box 13"/>
            <p:cNvSpPr txBox="1">
              <a:spLocks noChangeArrowheads="1"/>
            </p:cNvSpPr>
            <p:nvPr/>
          </p:nvSpPr>
          <p:spPr bwMode="auto">
            <a:xfrm rot="-148477">
              <a:off x="837" y="132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30735" name="Text Box 14"/>
            <p:cNvSpPr txBox="1">
              <a:spLocks noChangeArrowheads="1"/>
            </p:cNvSpPr>
            <p:nvPr/>
          </p:nvSpPr>
          <p:spPr bwMode="auto">
            <a:xfrm rot="-148477">
              <a:off x="1898" y="13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30736" name="Text Box 15"/>
            <p:cNvSpPr txBox="1">
              <a:spLocks noChangeArrowheads="1"/>
            </p:cNvSpPr>
            <p:nvPr/>
          </p:nvSpPr>
          <p:spPr bwMode="auto">
            <a:xfrm rot="-148477">
              <a:off x="902" y="22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30737" name="Text Box 16"/>
            <p:cNvSpPr txBox="1">
              <a:spLocks noChangeArrowheads="1"/>
            </p:cNvSpPr>
            <p:nvPr/>
          </p:nvSpPr>
          <p:spPr bwMode="auto">
            <a:xfrm rot="-148477">
              <a:off x="1883" y="219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30738" name="Oval 18"/>
            <p:cNvSpPr>
              <a:spLocks noChangeArrowheads="1"/>
            </p:cNvSpPr>
            <p:nvPr/>
          </p:nvSpPr>
          <p:spPr bwMode="auto">
            <a:xfrm rot="-148477">
              <a:off x="2846" y="1236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2904" y="129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>
              <a:off x="2142" y="1328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 flipH="1">
              <a:off x="2202" y="1474"/>
              <a:ext cx="6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152400" y="4114800"/>
            <a:ext cx="8723313" cy="19177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Recall: A Markov Chain is </a:t>
            </a:r>
            <a:r>
              <a:rPr lang="en-US" b="1" i="1"/>
              <a:t>periodic </a:t>
            </a:r>
            <a:r>
              <a:rPr lang="en-US"/>
              <a:t> if all the states in it have a period </a:t>
            </a:r>
            <a:r>
              <a:rPr lang="en-US" i="1"/>
              <a:t>k </a:t>
            </a:r>
            <a:r>
              <a:rPr lang="en-US"/>
              <a:t>&gt;1.  The above chain has period 2.</a:t>
            </a:r>
          </a:p>
          <a:p>
            <a:r>
              <a:rPr lang="en-US"/>
              <a:t>In the above chain, consider the initial distribution </a:t>
            </a:r>
            <a:r>
              <a:rPr lang="en-US" b="1" i="1"/>
              <a:t>p</a:t>
            </a:r>
            <a:r>
              <a:rPr lang="en-US"/>
              <a:t>(B)=1.</a:t>
            </a:r>
          </a:p>
          <a:p>
            <a:r>
              <a:rPr lang="en-US"/>
              <a:t>Then states {B, C} are visited (with positive probability) only in odd steps, and states {A, D, E} are visited in only even steps.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7CE8A3-DFEE-4C4C-9685-8330D9349AEB}" type="slidenum">
              <a:rPr lang="he-IL"/>
              <a:pPr/>
              <a:t>23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case 3: Periodic States</a:t>
            </a:r>
            <a:endParaRPr lang="en-US" smtClean="0">
              <a:cs typeface="Arial" charset="0"/>
            </a:endParaRP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350838" y="1265238"/>
            <a:ext cx="3914775" cy="2066925"/>
            <a:chOff x="753" y="1236"/>
            <a:chExt cx="2466" cy="1302"/>
          </a:xfrm>
        </p:grpSpPr>
        <p:sp>
          <p:nvSpPr>
            <p:cNvPr id="31751" name="Oval 5"/>
            <p:cNvSpPr>
              <a:spLocks noChangeArrowheads="1"/>
            </p:cNvSpPr>
            <p:nvPr/>
          </p:nvSpPr>
          <p:spPr bwMode="auto">
            <a:xfrm rot="-148477">
              <a:off x="753" y="1279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1752" name="Oval 6"/>
            <p:cNvSpPr>
              <a:spLocks noChangeArrowheads="1"/>
            </p:cNvSpPr>
            <p:nvPr/>
          </p:nvSpPr>
          <p:spPr bwMode="auto">
            <a:xfrm rot="-148477">
              <a:off x="1820" y="1269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1753" name="Oval 7"/>
            <p:cNvSpPr>
              <a:spLocks noChangeArrowheads="1"/>
            </p:cNvSpPr>
            <p:nvPr/>
          </p:nvSpPr>
          <p:spPr bwMode="auto">
            <a:xfrm rot="-148477">
              <a:off x="840" y="2156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1754" name="Oval 8"/>
            <p:cNvSpPr>
              <a:spLocks noChangeArrowheads="1"/>
            </p:cNvSpPr>
            <p:nvPr/>
          </p:nvSpPr>
          <p:spPr bwMode="auto">
            <a:xfrm rot="-148477">
              <a:off x="1829" y="2141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1755" name="Line 9"/>
            <p:cNvSpPr>
              <a:spLocks noChangeShapeType="1"/>
            </p:cNvSpPr>
            <p:nvPr/>
          </p:nvSpPr>
          <p:spPr bwMode="auto">
            <a:xfrm rot="-148477" flipH="1" flipV="1">
              <a:off x="1197" y="2378"/>
              <a:ext cx="627" cy="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756" name="Line 10"/>
            <p:cNvSpPr>
              <a:spLocks noChangeShapeType="1"/>
            </p:cNvSpPr>
            <p:nvPr/>
          </p:nvSpPr>
          <p:spPr bwMode="auto">
            <a:xfrm rot="-148477" flipH="1" flipV="1">
              <a:off x="1037" y="1661"/>
              <a:ext cx="0" cy="4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757" name="Line 11"/>
            <p:cNvSpPr>
              <a:spLocks noChangeShapeType="1"/>
            </p:cNvSpPr>
            <p:nvPr/>
          </p:nvSpPr>
          <p:spPr bwMode="auto">
            <a:xfrm rot="-148477">
              <a:off x="2039" y="1660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758" name="Line 12"/>
            <p:cNvSpPr>
              <a:spLocks noChangeShapeType="1"/>
            </p:cNvSpPr>
            <p:nvPr/>
          </p:nvSpPr>
          <p:spPr bwMode="auto">
            <a:xfrm rot="-148477" flipH="1" flipV="1">
              <a:off x="1123" y="1448"/>
              <a:ext cx="686" cy="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759" name="Text Box 13"/>
            <p:cNvSpPr txBox="1">
              <a:spLocks noChangeArrowheads="1"/>
            </p:cNvSpPr>
            <p:nvPr/>
          </p:nvSpPr>
          <p:spPr bwMode="auto">
            <a:xfrm rot="-148477">
              <a:off x="837" y="132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31760" name="Text Box 14"/>
            <p:cNvSpPr txBox="1">
              <a:spLocks noChangeArrowheads="1"/>
            </p:cNvSpPr>
            <p:nvPr/>
          </p:nvSpPr>
          <p:spPr bwMode="auto">
            <a:xfrm rot="-148477">
              <a:off x="1898" y="13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31761" name="Text Box 15"/>
            <p:cNvSpPr txBox="1">
              <a:spLocks noChangeArrowheads="1"/>
            </p:cNvSpPr>
            <p:nvPr/>
          </p:nvSpPr>
          <p:spPr bwMode="auto">
            <a:xfrm rot="-148477">
              <a:off x="902" y="22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31762" name="Text Box 16"/>
            <p:cNvSpPr txBox="1">
              <a:spLocks noChangeArrowheads="1"/>
            </p:cNvSpPr>
            <p:nvPr/>
          </p:nvSpPr>
          <p:spPr bwMode="auto">
            <a:xfrm rot="-148477">
              <a:off x="1883" y="219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31763" name="Oval 17"/>
            <p:cNvSpPr>
              <a:spLocks noChangeArrowheads="1"/>
            </p:cNvSpPr>
            <p:nvPr/>
          </p:nvSpPr>
          <p:spPr bwMode="auto">
            <a:xfrm rot="-148477">
              <a:off x="2846" y="1236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1764" name="Text Box 18"/>
            <p:cNvSpPr txBox="1">
              <a:spLocks noChangeArrowheads="1"/>
            </p:cNvSpPr>
            <p:nvPr/>
          </p:nvSpPr>
          <p:spPr bwMode="auto">
            <a:xfrm>
              <a:off x="2904" y="129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31765" name="Line 19"/>
            <p:cNvSpPr>
              <a:spLocks noChangeShapeType="1"/>
            </p:cNvSpPr>
            <p:nvPr/>
          </p:nvSpPr>
          <p:spPr bwMode="auto">
            <a:xfrm>
              <a:off x="2142" y="1328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766" name="Line 20"/>
            <p:cNvSpPr>
              <a:spLocks noChangeShapeType="1"/>
            </p:cNvSpPr>
            <p:nvPr/>
          </p:nvSpPr>
          <p:spPr bwMode="auto">
            <a:xfrm flipH="1">
              <a:off x="2202" y="1474"/>
              <a:ext cx="6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16085" name="Text Box 21"/>
          <p:cNvSpPr txBox="1">
            <a:spLocks noChangeArrowheads="1"/>
          </p:cNvSpPr>
          <p:nvPr/>
        </p:nvSpPr>
        <p:spPr bwMode="auto">
          <a:xfrm>
            <a:off x="152400" y="3810000"/>
            <a:ext cx="8610600" cy="1187450"/>
          </a:xfrm>
          <a:prstGeom prst="rect">
            <a:avLst/>
          </a:prstGeom>
          <a:solidFill>
            <a:srgbClr val="FFFF00"/>
          </a:solidFill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Fact 3: In a periodic Markov Chain (of period </a:t>
            </a:r>
            <a:r>
              <a:rPr lang="en-US" i="1"/>
              <a:t>k</a:t>
            </a:r>
            <a:r>
              <a:rPr lang="en-US"/>
              <a:t> &gt;1) there are initial distributions under which the states are visited in a periodic manner.</a:t>
            </a:r>
          </a:p>
          <a:p>
            <a:r>
              <a:rPr lang="en-US"/>
              <a:t>Under such initial distributions  </a:t>
            </a:r>
            <a:r>
              <a:rPr lang="en-US" b="1" i="1"/>
              <a:t>X</a:t>
            </a:r>
            <a:r>
              <a:rPr lang="en-US" b="1" i="1" baseline="-25000"/>
              <a:t>i</a:t>
            </a:r>
            <a:r>
              <a:rPr lang="en-US" b="1" i="1"/>
              <a:t> </a:t>
            </a:r>
            <a:r>
              <a:rPr lang="en-US">
                <a:sym typeface="Symbol" pitchFamily="18" charset="2"/>
              </a:rPr>
              <a:t>does not converge </a:t>
            </a:r>
            <a:r>
              <a:rPr lang="en-US"/>
              <a:t>as </a:t>
            </a:r>
            <a:r>
              <a:rPr lang="en-US" b="1" i="1"/>
              <a:t>i</a:t>
            </a:r>
            <a:r>
              <a:rPr lang="en-US" b="1" i="1">
                <a:sym typeface="Symbol" pitchFamily="18" charset="2"/>
              </a:rPr>
              <a:t>∞</a:t>
            </a:r>
            <a:r>
              <a:rPr lang="en-US">
                <a:sym typeface="Symbol" pitchFamily="18" charset="2"/>
              </a:rPr>
              <a:t>.</a:t>
            </a:r>
          </a:p>
        </p:txBody>
      </p:sp>
      <p:sp>
        <p:nvSpPr>
          <p:cNvPr id="216087" name="Text Box 23"/>
          <p:cNvSpPr txBox="1">
            <a:spLocks noChangeArrowheads="1"/>
          </p:cNvSpPr>
          <p:nvPr/>
        </p:nvSpPr>
        <p:spPr bwMode="auto">
          <a:xfrm>
            <a:off x="1295400" y="5257800"/>
            <a:ext cx="6858000" cy="1311275"/>
          </a:xfrm>
          <a:prstGeom prst="rect">
            <a:avLst/>
          </a:prstGeom>
          <a:solidFill>
            <a:srgbClr val="FFFF00"/>
          </a:solidFill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Corollary: A good Markov Chain is not periodic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85" grpId="0" build="p" animBg="1"/>
      <p:bldP spid="21608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9F749D-C6F5-4D55-AA6E-C821103EB433}" type="slidenum">
              <a:rPr lang="he-IL"/>
              <a:pPr/>
              <a:t>24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838200"/>
            <a:ext cx="8412162" cy="1143000"/>
          </a:xfrm>
        </p:spPr>
        <p:txBody>
          <a:bodyPr/>
          <a:lstStyle/>
          <a:p>
            <a:r>
              <a:rPr lang="en-US" b="0" smtClean="0">
                <a:solidFill>
                  <a:schemeClr val="tx1"/>
                </a:solidFill>
                <a:latin typeface="Times New Roman" pitchFamily="18" charset="0"/>
              </a:rPr>
              <a:t>The Fundamental Theorem of Finite Markov Chains:</a:t>
            </a:r>
            <a:br>
              <a:rPr lang="en-US" b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en-US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55" name="Text Box 15"/>
          <p:cNvSpPr txBox="1">
            <a:spLocks noChangeArrowheads="1"/>
          </p:cNvSpPr>
          <p:nvPr/>
        </p:nvSpPr>
        <p:spPr bwMode="auto">
          <a:xfrm>
            <a:off x="152400" y="3352800"/>
            <a:ext cx="8763000" cy="1917700"/>
          </a:xfrm>
          <a:prstGeom prst="rect">
            <a:avLst/>
          </a:prstGeom>
          <a:solidFill>
            <a:srgbClr val="FFFF00"/>
          </a:solidFill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If a Markov Chain is ergodic, then 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It has a unique stationary distribution vector </a:t>
            </a:r>
            <a:r>
              <a:rPr lang="en-US" b="1" i="1"/>
              <a:t>V &gt; </a:t>
            </a:r>
            <a:r>
              <a:rPr lang="en-US" i="1" u="sng"/>
              <a:t>0</a:t>
            </a:r>
            <a:r>
              <a:rPr lang="en-US"/>
              <a:t>, which is an Eigenvector of the transition matrix.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For any initial distribution, the distributions </a:t>
            </a:r>
            <a:r>
              <a:rPr lang="en-US" b="1" i="1"/>
              <a:t>X</a:t>
            </a:r>
            <a:r>
              <a:rPr lang="en-US" b="1" i="1" baseline="-25000"/>
              <a:t>i </a:t>
            </a:r>
            <a:r>
              <a:rPr lang="en-US"/>
              <a:t>, as </a:t>
            </a:r>
            <a:r>
              <a:rPr lang="en-US" b="1" i="1"/>
              <a:t>i</a:t>
            </a:r>
            <a:r>
              <a:rPr lang="en-US" b="1" i="1">
                <a:sym typeface="Symbol" pitchFamily="18" charset="2"/>
              </a:rPr>
              <a:t>∞</a:t>
            </a:r>
            <a:r>
              <a:rPr lang="en-US">
                <a:sym typeface="Symbol" pitchFamily="18" charset="2"/>
              </a:rPr>
              <a:t>, converges to </a:t>
            </a:r>
            <a:r>
              <a:rPr lang="en-US" b="1" i="1">
                <a:sym typeface="Symbol" pitchFamily="18" charset="2"/>
              </a:rPr>
              <a:t>V.</a:t>
            </a:r>
            <a:r>
              <a:rPr lang="en-US"/>
              <a:t> </a:t>
            </a:r>
          </a:p>
        </p:txBody>
      </p:sp>
      <p:sp>
        <p:nvSpPr>
          <p:cNvPr id="32773" name="Text Box 49"/>
          <p:cNvSpPr txBox="1">
            <a:spLocks noChangeArrowheads="1"/>
          </p:cNvSpPr>
          <p:nvPr/>
        </p:nvSpPr>
        <p:spPr bwMode="auto">
          <a:xfrm>
            <a:off x="441325" y="1946275"/>
            <a:ext cx="7897813" cy="11874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We have proved that non-ergodic Markov Chains are not good. A proof of the other part (based on Perron-Frobenius theory) is beyond the scope of this course: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843D14-62B3-4DF1-89B9-5B64AE9A23E7}" type="slidenum">
              <a:rPr lang="he-IL"/>
              <a:pPr/>
              <a:t>25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152400"/>
            <a:ext cx="8412162" cy="690563"/>
          </a:xfrm>
        </p:spPr>
        <p:txBody>
          <a:bodyPr/>
          <a:lstStyle/>
          <a:p>
            <a:r>
              <a:rPr lang="en-US" sz="3200" smtClean="0"/>
              <a:t>Use of Markov Chains in Genome search: </a:t>
            </a:r>
            <a:br>
              <a:rPr lang="en-US" sz="3200" smtClean="0"/>
            </a:br>
            <a:r>
              <a:rPr lang="en-US" sz="3200" smtClean="0"/>
              <a:t>Modeling </a:t>
            </a:r>
            <a:r>
              <a:rPr lang="en-US" sz="3200" i="1" smtClean="0"/>
              <a:t>CpG</a:t>
            </a:r>
            <a:r>
              <a:rPr lang="en-US" sz="3200" smtClean="0"/>
              <a:t> Islands</a:t>
            </a:r>
          </a:p>
        </p:txBody>
      </p:sp>
      <p:sp>
        <p:nvSpPr>
          <p:cNvPr id="147480" name="Text Box 24"/>
          <p:cNvSpPr txBox="1">
            <a:spLocks noChangeArrowheads="1"/>
          </p:cNvSpPr>
          <p:nvPr/>
        </p:nvSpPr>
        <p:spPr bwMode="auto">
          <a:xfrm>
            <a:off x="295275" y="1222375"/>
            <a:ext cx="7893050" cy="4473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In human genomes </a:t>
            </a:r>
            <a:r>
              <a:rPr lang="en-US" b="1" u="sng">
                <a:solidFill>
                  <a:srgbClr val="000099"/>
                </a:solidFill>
                <a:latin typeface="Comic Sans MS" pitchFamily="66" charset="0"/>
              </a:rPr>
              <a:t>the pair CG</a:t>
            </a:r>
            <a:r>
              <a:rPr lang="en-US">
                <a:latin typeface="Comic Sans MS" pitchFamily="66" charset="0"/>
              </a:rPr>
              <a:t> often transforms to (methyl-C) G which  </a:t>
            </a:r>
            <a:r>
              <a:rPr lang="en-US" b="1" u="sng">
                <a:solidFill>
                  <a:srgbClr val="000099"/>
                </a:solidFill>
                <a:latin typeface="Comic Sans MS" pitchFamily="66" charset="0"/>
              </a:rPr>
              <a:t>often transforms to TG</a:t>
            </a:r>
            <a:r>
              <a:rPr lang="en-US">
                <a:latin typeface="Comic Sans MS" pitchFamily="66" charset="0"/>
              </a:rPr>
              <a:t>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Hence </a:t>
            </a:r>
            <a:r>
              <a:rPr lang="en-US" b="1" u="sng">
                <a:solidFill>
                  <a:srgbClr val="000099"/>
                </a:solidFill>
                <a:latin typeface="Comic Sans MS" pitchFamily="66" charset="0"/>
              </a:rPr>
              <a:t>the pair CG appears less than expected</a:t>
            </a:r>
            <a:r>
              <a:rPr lang="en-US">
                <a:latin typeface="Comic Sans MS" pitchFamily="66" charset="0"/>
              </a:rPr>
              <a:t> from what is expected from the independent frequencies of C and G alone.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Due to biological reasons, </a:t>
            </a:r>
            <a:r>
              <a:rPr lang="en-US" b="1" u="sng">
                <a:solidFill>
                  <a:srgbClr val="000099"/>
                </a:solidFill>
                <a:latin typeface="Comic Sans MS" pitchFamily="66" charset="0"/>
              </a:rPr>
              <a:t>this process is sometimes suppressed</a:t>
            </a:r>
            <a:r>
              <a:rPr lang="en-US">
                <a:latin typeface="Comic Sans MS" pitchFamily="66" charset="0"/>
              </a:rPr>
              <a:t> in short stretches of genomes such as in the start regions of many genes.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These areas are called </a:t>
            </a:r>
            <a:r>
              <a:rPr lang="en-US" b="1" i="1" u="sng">
                <a:solidFill>
                  <a:schemeClr val="hlink"/>
                </a:solidFill>
                <a:latin typeface="Comic Sans MS" pitchFamily="66" charset="0"/>
              </a:rPr>
              <a:t>CpG islands</a:t>
            </a:r>
            <a:r>
              <a:rPr lang="en-US">
                <a:latin typeface="Comic Sans MS" pitchFamily="66" charset="0"/>
              </a:rPr>
              <a:t>  (p denotes “pair”).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8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FAAD85-1AAE-4890-832C-67EB93713B72}" type="slidenum">
              <a:rPr lang="he-IL"/>
              <a:pPr/>
              <a:t>26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152400"/>
            <a:ext cx="8412162" cy="690563"/>
          </a:xfrm>
        </p:spPr>
        <p:txBody>
          <a:bodyPr/>
          <a:lstStyle/>
          <a:p>
            <a:r>
              <a:rPr lang="en-US" sz="3200" smtClean="0"/>
              <a:t>Example: </a:t>
            </a:r>
            <a:r>
              <a:rPr lang="en-US" sz="3200" i="1" smtClean="0"/>
              <a:t>CpG</a:t>
            </a:r>
            <a:r>
              <a:rPr lang="en-US" sz="3200" smtClean="0"/>
              <a:t> Island (Cont.)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295275" y="1222375"/>
            <a:ext cx="8239125" cy="5216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We consider two questions (and some variants):</a:t>
            </a:r>
          </a:p>
          <a:p>
            <a:endParaRPr lang="en-US" sz="2800">
              <a:cs typeface="Times New Roman" pitchFamily="18" charset="0"/>
            </a:endParaRPr>
          </a:p>
          <a:p>
            <a:r>
              <a:rPr lang="en-US" sz="2800" b="1" u="sng">
                <a:solidFill>
                  <a:schemeClr val="hlink"/>
                </a:solidFill>
                <a:cs typeface="Times New Roman" pitchFamily="18" charset="0"/>
              </a:rPr>
              <a:t>Question 1:</a:t>
            </a:r>
            <a:r>
              <a:rPr lang="en-US" sz="2800">
                <a:cs typeface="Times New Roman" pitchFamily="18" charset="0"/>
              </a:rPr>
              <a:t> Given a short stretch of genomic data, does it come from a CpG island ?</a:t>
            </a:r>
          </a:p>
          <a:p>
            <a:endParaRPr lang="en-US" sz="2800">
              <a:cs typeface="Times New Roman" pitchFamily="18" charset="0"/>
            </a:endParaRPr>
          </a:p>
          <a:p>
            <a:r>
              <a:rPr lang="en-US" sz="2800" b="1" u="sng">
                <a:solidFill>
                  <a:schemeClr val="hlink"/>
                </a:solidFill>
                <a:cs typeface="Times New Roman" pitchFamily="18" charset="0"/>
              </a:rPr>
              <a:t>Question 2:</a:t>
            </a:r>
            <a:r>
              <a:rPr lang="en-US" sz="2800">
                <a:cs typeface="Times New Roman" pitchFamily="18" charset="0"/>
              </a:rPr>
              <a:t>  Given a long piece of genomic data, does it contain  CpG islands in it, where, what length ?</a:t>
            </a:r>
          </a:p>
          <a:p>
            <a:endParaRPr lang="en-US" sz="2800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We “solve” the first question by modeling strings with and without CpG islands as Markov Chains over the same states {A,C,G,T} but different transition probabilities: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40DE4E-D8A4-40F3-94B1-CBCAFD8CBF52}" type="slidenum">
              <a:rPr lang="he-IL"/>
              <a:pPr/>
              <a:t>27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Example: </a:t>
            </a:r>
            <a:r>
              <a:rPr lang="en-US" sz="3200" i="1" smtClean="0"/>
              <a:t>CpG</a:t>
            </a:r>
            <a:r>
              <a:rPr lang="en-US" sz="3200" smtClean="0"/>
              <a:t> Island (Cont.)</a:t>
            </a: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295275" y="990600"/>
            <a:ext cx="8467725" cy="4965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en-US" sz="3200">
              <a:cs typeface="Times New Roman" pitchFamily="18" charset="0"/>
            </a:endParaRPr>
          </a:p>
          <a:p>
            <a:pPr marL="457200" indent="-457200"/>
            <a:r>
              <a:rPr lang="en-US" sz="3200" b="1" u="sng">
                <a:solidFill>
                  <a:schemeClr val="hlink"/>
                </a:solidFill>
                <a:cs typeface="Times New Roman" pitchFamily="18" charset="0"/>
              </a:rPr>
              <a:t>The “+” model:</a:t>
            </a:r>
            <a:r>
              <a:rPr lang="en-US" sz="3200">
                <a:cs typeface="Times New Roman" pitchFamily="18" charset="0"/>
              </a:rPr>
              <a:t> Use transition matrix </a:t>
            </a:r>
            <a:r>
              <a:rPr lang="en-US" sz="3200" i="1">
                <a:cs typeface="Times New Roman" pitchFamily="18" charset="0"/>
              </a:rPr>
              <a:t>A</a:t>
            </a:r>
            <a:r>
              <a:rPr lang="en-US" sz="3200" baseline="30000">
                <a:cs typeface="Times New Roman" pitchFamily="18" charset="0"/>
              </a:rPr>
              <a:t>+ </a:t>
            </a:r>
            <a:r>
              <a:rPr lang="en-US" sz="3200">
                <a:cs typeface="Times New Roman" pitchFamily="18" charset="0"/>
              </a:rPr>
              <a:t>= (</a:t>
            </a:r>
            <a:r>
              <a:rPr lang="en-US" sz="3200" i="1">
                <a:cs typeface="Times New Roman" pitchFamily="18" charset="0"/>
              </a:rPr>
              <a:t>a</a:t>
            </a:r>
            <a:r>
              <a:rPr lang="en-US" sz="3200" baseline="30000">
                <a:cs typeface="Times New Roman" pitchFamily="18" charset="0"/>
              </a:rPr>
              <a:t>+</a:t>
            </a:r>
            <a:r>
              <a:rPr lang="en-US" sz="3200" i="1" baseline="-25000">
                <a:cs typeface="Times New Roman" pitchFamily="18" charset="0"/>
              </a:rPr>
              <a:t>st</a:t>
            </a:r>
            <a:r>
              <a:rPr lang="en-US" sz="3200">
                <a:cs typeface="Times New Roman" pitchFamily="18" charset="0"/>
              </a:rPr>
              <a:t>), Where: </a:t>
            </a:r>
          </a:p>
          <a:p>
            <a:pPr marL="457200" indent="-457200"/>
            <a:r>
              <a:rPr lang="en-US" sz="3200" i="1">
                <a:cs typeface="Times New Roman" pitchFamily="18" charset="0"/>
              </a:rPr>
              <a:t>a</a:t>
            </a:r>
            <a:r>
              <a:rPr lang="en-US" sz="3200" baseline="30000">
                <a:cs typeface="Times New Roman" pitchFamily="18" charset="0"/>
              </a:rPr>
              <a:t>+</a:t>
            </a:r>
            <a:r>
              <a:rPr lang="en-US" sz="3200" i="1" baseline="-25000">
                <a:cs typeface="Times New Roman" pitchFamily="18" charset="0"/>
              </a:rPr>
              <a:t>st</a:t>
            </a:r>
            <a:r>
              <a:rPr lang="en-US" sz="3200">
                <a:cs typeface="Times New Roman" pitchFamily="18" charset="0"/>
              </a:rPr>
              <a:t> = (the probability </a:t>
            </a:r>
            <a:r>
              <a:rPr lang="en-US" sz="3200" baseline="30000">
                <a:cs typeface="Times New Roman" pitchFamily="18" charset="0"/>
              </a:rPr>
              <a:t> </a:t>
            </a:r>
            <a:r>
              <a:rPr lang="en-US" sz="3200">
                <a:cs typeface="Times New Roman" pitchFamily="18" charset="0"/>
              </a:rPr>
              <a:t>that </a:t>
            </a:r>
            <a:r>
              <a:rPr lang="en-US" sz="3200" i="1">
                <a:cs typeface="Times New Roman" pitchFamily="18" charset="0"/>
              </a:rPr>
              <a:t>t</a:t>
            </a:r>
            <a:r>
              <a:rPr lang="en-US" sz="3200">
                <a:cs typeface="Times New Roman" pitchFamily="18" charset="0"/>
              </a:rPr>
              <a:t> follows </a:t>
            </a:r>
            <a:r>
              <a:rPr lang="en-US" sz="3200" i="1">
                <a:cs typeface="Times New Roman" pitchFamily="18" charset="0"/>
              </a:rPr>
              <a:t>s</a:t>
            </a:r>
            <a:r>
              <a:rPr lang="en-US" sz="3200">
                <a:cs typeface="Times New Roman" pitchFamily="18" charset="0"/>
              </a:rPr>
              <a:t> in a CpG 	island)</a:t>
            </a:r>
          </a:p>
          <a:p>
            <a:pPr marL="457200" indent="-457200"/>
            <a:endParaRPr lang="en-US" sz="3200">
              <a:cs typeface="Times New Roman" pitchFamily="18" charset="0"/>
            </a:endParaRPr>
          </a:p>
          <a:p>
            <a:pPr marL="457200" indent="-457200"/>
            <a:r>
              <a:rPr lang="en-US" sz="3200" b="1" u="sng">
                <a:solidFill>
                  <a:schemeClr val="hlink"/>
                </a:solidFill>
                <a:cs typeface="Times New Roman" pitchFamily="18" charset="0"/>
              </a:rPr>
              <a:t>The “-” model:</a:t>
            </a:r>
            <a:r>
              <a:rPr lang="en-US" sz="3200">
                <a:cs typeface="Times New Roman" pitchFamily="18" charset="0"/>
              </a:rPr>
              <a:t> Use transition matrix </a:t>
            </a:r>
            <a:r>
              <a:rPr lang="en-US" sz="3200" i="1">
                <a:cs typeface="Times New Roman" pitchFamily="18" charset="0"/>
              </a:rPr>
              <a:t>A</a:t>
            </a:r>
            <a:r>
              <a:rPr lang="en-US" sz="3200" baseline="30000">
                <a:cs typeface="Times New Roman" pitchFamily="18" charset="0"/>
              </a:rPr>
              <a:t>- </a:t>
            </a:r>
            <a:r>
              <a:rPr lang="en-US" sz="3200">
                <a:cs typeface="Times New Roman" pitchFamily="18" charset="0"/>
              </a:rPr>
              <a:t>= (</a:t>
            </a:r>
            <a:r>
              <a:rPr lang="en-US" sz="3200" i="1">
                <a:cs typeface="Times New Roman" pitchFamily="18" charset="0"/>
              </a:rPr>
              <a:t>a</a:t>
            </a:r>
            <a:r>
              <a:rPr lang="en-US" sz="3200" baseline="30000">
                <a:cs typeface="Times New Roman" pitchFamily="18" charset="0"/>
              </a:rPr>
              <a:t>-</a:t>
            </a:r>
            <a:r>
              <a:rPr lang="en-US" sz="3200" baseline="-25000">
                <a:cs typeface="Times New Roman" pitchFamily="18" charset="0"/>
              </a:rPr>
              <a:t>st</a:t>
            </a:r>
            <a:r>
              <a:rPr lang="en-US" sz="3200">
                <a:cs typeface="Times New Roman" pitchFamily="18" charset="0"/>
              </a:rPr>
              <a:t>), Where: </a:t>
            </a:r>
          </a:p>
          <a:p>
            <a:pPr marL="457200" indent="-457200"/>
            <a:r>
              <a:rPr lang="en-US" sz="3200" i="1">
                <a:cs typeface="Times New Roman" pitchFamily="18" charset="0"/>
              </a:rPr>
              <a:t>a</a:t>
            </a:r>
            <a:r>
              <a:rPr lang="en-US" sz="3200" baseline="30000">
                <a:cs typeface="Times New Roman" pitchFamily="18" charset="0"/>
              </a:rPr>
              <a:t>-</a:t>
            </a:r>
            <a:r>
              <a:rPr lang="en-US" sz="3200" i="1" baseline="-25000">
                <a:cs typeface="Times New Roman" pitchFamily="18" charset="0"/>
              </a:rPr>
              <a:t>st</a:t>
            </a:r>
            <a:r>
              <a:rPr lang="en-US" sz="3200">
                <a:cs typeface="Times New Roman" pitchFamily="18" charset="0"/>
              </a:rPr>
              <a:t> = (the probability  that </a:t>
            </a:r>
            <a:r>
              <a:rPr lang="en-US" sz="3200" i="1">
                <a:cs typeface="Times New Roman" pitchFamily="18" charset="0"/>
              </a:rPr>
              <a:t>t</a:t>
            </a:r>
            <a:r>
              <a:rPr lang="en-US" sz="3200">
                <a:cs typeface="Times New Roman" pitchFamily="18" charset="0"/>
              </a:rPr>
              <a:t> follows </a:t>
            </a:r>
            <a:r>
              <a:rPr lang="en-US" sz="3200" i="1">
                <a:cs typeface="Times New Roman" pitchFamily="18" charset="0"/>
              </a:rPr>
              <a:t>s</a:t>
            </a:r>
            <a:r>
              <a:rPr lang="en-US" sz="3200">
                <a:cs typeface="Times New Roman" pitchFamily="18" charset="0"/>
              </a:rPr>
              <a:t> in a non 	CpG island)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0A54B3-3C30-4527-85BC-73F0F66A4642}" type="slidenum">
              <a:rPr lang="he-IL"/>
              <a:pPr/>
              <a:t>28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152400"/>
            <a:ext cx="8412162" cy="690563"/>
          </a:xfrm>
        </p:spPr>
        <p:txBody>
          <a:bodyPr/>
          <a:lstStyle/>
          <a:p>
            <a:r>
              <a:rPr lang="en-US" sz="3200" smtClean="0"/>
              <a:t>Example: </a:t>
            </a:r>
            <a:r>
              <a:rPr lang="en-US" sz="3200" i="1" smtClean="0"/>
              <a:t>CpG</a:t>
            </a:r>
            <a:r>
              <a:rPr lang="en-US" sz="3200" smtClean="0"/>
              <a:t> Island (Cont.)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295275" y="1222375"/>
            <a:ext cx="8239125" cy="2654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With this model, to solve Question 1 we need to decide whether a given </a:t>
            </a:r>
            <a:r>
              <a:rPr lang="en-US" sz="2800" b="1">
                <a:cs typeface="Times New Roman" pitchFamily="18" charset="0"/>
              </a:rPr>
              <a:t>short</a:t>
            </a:r>
            <a:r>
              <a:rPr lang="en-US" sz="2800">
                <a:cs typeface="Times New Roman" pitchFamily="18" charset="0"/>
              </a:rPr>
              <a:t> sequence of letters is more likely to come from the “+” model or from the “–” model. This is done by using the definitions  of Markov Chain, in which the parameters are determined by known data and the log odds-ratio test.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E0C392-FB7B-4781-B891-55290A40E020}" type="slidenum">
              <a:rPr lang="he-IL"/>
              <a:pPr/>
              <a:t>29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Question 1: Using two Markov chains</a:t>
            </a:r>
          </a:p>
        </p:txBody>
      </p:sp>
      <p:sp>
        <p:nvSpPr>
          <p:cNvPr id="37892" name="Text Box 15"/>
          <p:cNvSpPr txBox="1">
            <a:spLocks noChangeArrowheads="1"/>
          </p:cNvSpPr>
          <p:nvPr/>
        </p:nvSpPr>
        <p:spPr bwMode="auto">
          <a:xfrm>
            <a:off x="2941638" y="1290638"/>
            <a:ext cx="28813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cs typeface="Times New Roman" pitchFamily="18" charset="0"/>
              </a:rPr>
              <a:t>A</a:t>
            </a:r>
            <a:r>
              <a:rPr lang="en-US" u="sng" baseline="30000">
                <a:cs typeface="Times New Roman" pitchFamily="18" charset="0"/>
              </a:rPr>
              <a:t>+</a:t>
            </a:r>
            <a:r>
              <a:rPr lang="en-US" u="sng">
                <a:cs typeface="Times New Roman" pitchFamily="18" charset="0"/>
              </a:rPr>
              <a:t> (For </a:t>
            </a:r>
            <a:r>
              <a:rPr lang="en-US" i="1" u="sng">
                <a:cs typeface="Times New Roman" pitchFamily="18" charset="0"/>
              </a:rPr>
              <a:t>CpG</a:t>
            </a:r>
            <a:r>
              <a:rPr lang="en-US" u="sng">
                <a:cs typeface="Times New Roman" pitchFamily="18" charset="0"/>
              </a:rPr>
              <a:t> islands):</a:t>
            </a:r>
          </a:p>
        </p:txBody>
      </p:sp>
      <p:sp>
        <p:nvSpPr>
          <p:cNvPr id="37893" name="Text Box 17"/>
          <p:cNvSpPr txBox="1">
            <a:spLocks noChangeArrowheads="1"/>
          </p:cNvSpPr>
          <p:nvPr/>
        </p:nvSpPr>
        <p:spPr bwMode="auto">
          <a:xfrm>
            <a:off x="1444625" y="4149725"/>
            <a:ext cx="6381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X</a:t>
            </a:r>
            <a:r>
              <a:rPr lang="en-US" baseline="-25000">
                <a:latin typeface="Comic Sans MS" pitchFamily="66" charset="0"/>
              </a:rPr>
              <a:t>i-1</a:t>
            </a:r>
          </a:p>
        </p:txBody>
      </p:sp>
      <p:sp>
        <p:nvSpPr>
          <p:cNvPr id="37894" name="Text Box 18"/>
          <p:cNvSpPr txBox="1">
            <a:spLocks noChangeArrowheads="1"/>
          </p:cNvSpPr>
          <p:nvPr/>
        </p:nvSpPr>
        <p:spPr bwMode="auto">
          <a:xfrm>
            <a:off x="4624388" y="2832100"/>
            <a:ext cx="46196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X</a:t>
            </a:r>
            <a:r>
              <a:rPr lang="en-US" baseline="-25000">
                <a:latin typeface="Comic Sans MS" pitchFamily="66" charset="0"/>
              </a:rPr>
              <a:t>i</a:t>
            </a:r>
          </a:p>
        </p:txBody>
      </p:sp>
      <p:graphicFrame>
        <p:nvGraphicFramePr>
          <p:cNvPr id="246858" name="Group 74"/>
          <p:cNvGraphicFramePr>
            <a:graphicFrameLocks noGrp="1"/>
          </p:cNvGraphicFramePr>
          <p:nvPr>
            <p:ph idx="1"/>
          </p:nvPr>
        </p:nvGraphicFramePr>
        <p:xfrm>
          <a:off x="2036763" y="3255963"/>
          <a:ext cx="5859462" cy="2286000"/>
        </p:xfrm>
        <a:graphic>
          <a:graphicData uri="http://schemas.openxmlformats.org/drawingml/2006/table">
            <a:tbl>
              <a:tblPr/>
              <a:tblGrid>
                <a:gridCol w="1171575"/>
                <a:gridCol w="1171575"/>
                <a:gridCol w="1173162"/>
                <a:gridCol w="1171575"/>
                <a:gridCol w="1171575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 | 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0.274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(T|C)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(C|G)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(G|G)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(T|G)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 |T)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(G|T)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(T|T)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33" name="Text Box 59"/>
          <p:cNvSpPr txBox="1">
            <a:spLocks noChangeArrowheads="1"/>
          </p:cNvSpPr>
          <p:nvPr/>
        </p:nvSpPr>
        <p:spPr bwMode="auto">
          <a:xfrm>
            <a:off x="187325" y="1925638"/>
            <a:ext cx="7312025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We need to specify p</a:t>
            </a:r>
            <a:r>
              <a:rPr lang="en-US" baseline="-25000">
                <a:cs typeface="Times New Roman" pitchFamily="18" charset="0"/>
              </a:rPr>
              <a:t>+</a:t>
            </a:r>
            <a:r>
              <a:rPr lang="en-US">
                <a:cs typeface="Times New Roman" pitchFamily="18" charset="0"/>
              </a:rPr>
              <a:t>(x</a:t>
            </a:r>
            <a:r>
              <a:rPr lang="en-US" baseline="-25000">
                <a:cs typeface="Times New Roman" pitchFamily="18" charset="0"/>
              </a:rPr>
              <a:t>i</a:t>
            </a:r>
            <a:r>
              <a:rPr lang="en-US">
                <a:cs typeface="Times New Roman" pitchFamily="18" charset="0"/>
              </a:rPr>
              <a:t> | x</a:t>
            </a:r>
            <a:r>
              <a:rPr lang="en-US" baseline="-25000">
                <a:cs typeface="Times New Roman" pitchFamily="18" charset="0"/>
              </a:rPr>
              <a:t>i-1</a:t>
            </a:r>
            <a:r>
              <a:rPr lang="en-US">
                <a:cs typeface="Times New Roman" pitchFamily="18" charset="0"/>
              </a:rPr>
              <a:t>) where + stands for CpG Island. From Durbin et al we have:</a:t>
            </a:r>
          </a:p>
        </p:txBody>
      </p:sp>
      <p:sp>
        <p:nvSpPr>
          <p:cNvPr id="37934" name="Text Box 70"/>
          <p:cNvSpPr txBox="1">
            <a:spLocks noChangeArrowheads="1"/>
          </p:cNvSpPr>
          <p:nvPr/>
        </p:nvSpPr>
        <p:spPr bwMode="auto">
          <a:xfrm>
            <a:off x="1085850" y="5826125"/>
            <a:ext cx="66960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(Recall: rows must add up to one; columns need not.)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A49128C-9388-4281-A4CC-C69BD62ABDB7}" type="slidenum">
              <a:rPr lang="he-IL"/>
              <a:pPr/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Finite Markov Chain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350838" y="1524000"/>
            <a:ext cx="8412162" cy="4300538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An </a:t>
            </a:r>
            <a:r>
              <a:rPr lang="en-US" sz="2800" b="1" i="1"/>
              <a:t>integer time stochastic process</a:t>
            </a:r>
            <a:r>
              <a:rPr lang="en-US" sz="2800"/>
              <a:t>, consisting of  a </a:t>
            </a:r>
            <a:r>
              <a:rPr lang="en-US" sz="2800" b="1" i="1">
                <a:solidFill>
                  <a:srgbClr val="000099"/>
                </a:solidFill>
              </a:rPr>
              <a:t>domain</a:t>
            </a:r>
            <a:r>
              <a:rPr lang="en-US" sz="2800"/>
              <a:t> </a:t>
            </a:r>
            <a:r>
              <a:rPr lang="en-US" sz="2800" b="1" i="1">
                <a:solidFill>
                  <a:srgbClr val="000099"/>
                </a:solidFill>
              </a:rPr>
              <a:t>D</a:t>
            </a:r>
            <a:r>
              <a:rPr lang="en-US" sz="2800"/>
              <a:t> of </a:t>
            </a:r>
            <a:r>
              <a:rPr lang="en-US" sz="2800" i="1">
                <a:solidFill>
                  <a:srgbClr val="000099"/>
                </a:solidFill>
              </a:rPr>
              <a:t>m</a:t>
            </a:r>
            <a:r>
              <a:rPr lang="en-US" sz="2800">
                <a:solidFill>
                  <a:srgbClr val="000099"/>
                </a:solidFill>
              </a:rPr>
              <a:t>&gt;1</a:t>
            </a:r>
            <a:r>
              <a:rPr lang="en-US" sz="2800"/>
              <a:t> states {</a:t>
            </a:r>
            <a:r>
              <a:rPr lang="en-US" sz="2800" i="1"/>
              <a:t>s</a:t>
            </a:r>
            <a:r>
              <a:rPr lang="en-US" sz="2800" i="1" baseline="-25000"/>
              <a:t>1</a:t>
            </a:r>
            <a:r>
              <a:rPr lang="en-US" sz="2800" i="1"/>
              <a:t>,…,s</a:t>
            </a:r>
            <a:r>
              <a:rPr lang="en-US" sz="2800" i="1" baseline="-25000"/>
              <a:t>m</a:t>
            </a:r>
            <a:r>
              <a:rPr lang="en-US" sz="2800"/>
              <a:t>} and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An </a:t>
            </a:r>
            <a:r>
              <a:rPr lang="en-US" b="1" i="1"/>
              <a:t>m</a:t>
            </a:r>
            <a:r>
              <a:rPr lang="en-US"/>
              <a:t> dimensional </a:t>
            </a:r>
            <a:r>
              <a:rPr lang="en-US" b="1" i="1"/>
              <a:t>initial distribution vector </a:t>
            </a:r>
            <a:r>
              <a:rPr lang="en-US"/>
              <a:t> (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 i="1"/>
              <a:t>)</a:t>
            </a:r>
            <a:r>
              <a:rPr lang="en-US"/>
              <a:t>,..,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s</a:t>
            </a:r>
            <a:r>
              <a:rPr lang="en-US" i="1" baseline="-25000"/>
              <a:t>m</a:t>
            </a:r>
            <a:r>
              <a:rPr lang="en-US"/>
              <a:t>)).</a:t>
            </a:r>
          </a:p>
          <a:p>
            <a:pPr marL="457200" indent="-457200">
              <a:buFontTx/>
              <a:buAutoNum type="arabicPeriod"/>
            </a:pPr>
            <a:r>
              <a:rPr lang="en-US" sz="2800">
                <a:cs typeface="Times New Roman" pitchFamily="18" charset="0"/>
              </a:rPr>
              <a:t>An</a:t>
            </a:r>
            <a:r>
              <a:rPr lang="en-US" sz="2800" i="1">
                <a:cs typeface="Times New Roman" pitchFamily="18" charset="0"/>
              </a:rPr>
              <a:t> </a:t>
            </a:r>
            <a:r>
              <a:rPr lang="en-US" sz="2800" b="1" i="1">
                <a:cs typeface="Times New Roman" pitchFamily="18" charset="0"/>
              </a:rPr>
              <a:t>m×m</a:t>
            </a:r>
            <a:r>
              <a:rPr lang="en-US" sz="2800" i="1" baseline="30000">
                <a:cs typeface="Times New Roman" pitchFamily="18" charset="0"/>
              </a:rPr>
              <a:t> </a:t>
            </a:r>
            <a:r>
              <a:rPr lang="en-US" sz="2800" b="1" i="1"/>
              <a:t>transition probabilities matrix M=</a:t>
            </a:r>
            <a:r>
              <a:rPr lang="en-US" sz="2800"/>
              <a:t> (</a:t>
            </a:r>
            <a:r>
              <a:rPr lang="en-US" sz="2800" i="1"/>
              <a:t>a</a:t>
            </a:r>
            <a:r>
              <a:rPr lang="en-US" sz="2800" i="1" baseline="-25000"/>
              <a:t>s</a:t>
            </a:r>
            <a:r>
              <a:rPr lang="en-US" sz="2800" i="1" baseline="-42000"/>
              <a:t>i</a:t>
            </a:r>
            <a:r>
              <a:rPr lang="en-US" sz="2800" i="1" baseline="-25000"/>
              <a:t>s</a:t>
            </a:r>
            <a:r>
              <a:rPr lang="en-US" sz="2800" i="1" baseline="-42000"/>
              <a:t>j</a:t>
            </a:r>
            <a:r>
              <a:rPr lang="en-US" sz="2800"/>
              <a:t>)</a:t>
            </a:r>
          </a:p>
          <a:p>
            <a:pPr marL="457200" indent="-457200"/>
            <a:endParaRPr lang="en-US" sz="2800"/>
          </a:p>
          <a:p>
            <a:pPr marL="457200" indent="-457200"/>
            <a:r>
              <a:rPr lang="en-US" sz="2800"/>
              <a:t>For example, </a:t>
            </a:r>
            <a:r>
              <a:rPr lang="en-US" b="1" i="1">
                <a:solidFill>
                  <a:srgbClr val="000099"/>
                </a:solidFill>
              </a:rPr>
              <a:t>D</a:t>
            </a:r>
            <a:r>
              <a:rPr lang="en-US" sz="2800"/>
              <a:t> can be the letters {</a:t>
            </a:r>
            <a:r>
              <a:rPr lang="en-US" sz="2800" i="1"/>
              <a:t>A, C, T, G</a:t>
            </a:r>
            <a:r>
              <a:rPr lang="en-US" sz="2800"/>
              <a:t>}, </a:t>
            </a:r>
            <a:r>
              <a:rPr lang="en-US" sz="2800" i="1"/>
              <a:t>p</a:t>
            </a:r>
            <a:r>
              <a:rPr lang="en-US" sz="2800"/>
              <a:t>(</a:t>
            </a:r>
            <a:r>
              <a:rPr lang="en-US" sz="2800" i="1"/>
              <a:t>A</a:t>
            </a:r>
            <a:r>
              <a:rPr lang="en-US" sz="2800"/>
              <a:t>) the probability of </a:t>
            </a:r>
            <a:r>
              <a:rPr lang="en-US" sz="2800" i="1"/>
              <a:t>A</a:t>
            </a:r>
            <a:r>
              <a:rPr lang="en-US" sz="2800"/>
              <a:t> to be the 1</a:t>
            </a:r>
            <a:r>
              <a:rPr lang="en-US" sz="2800" baseline="30000"/>
              <a:t>st</a:t>
            </a:r>
            <a:r>
              <a:rPr lang="en-US" sz="2800"/>
              <a:t> letter in a sequence, and  </a:t>
            </a:r>
            <a:r>
              <a:rPr lang="en-US" sz="2800" i="1"/>
              <a:t>a</a:t>
            </a:r>
            <a:r>
              <a:rPr lang="en-US" sz="2800" i="1" baseline="-25000"/>
              <a:t>AG </a:t>
            </a:r>
            <a:r>
              <a:rPr lang="en-US" sz="2800"/>
              <a:t>the probability that </a:t>
            </a:r>
            <a:r>
              <a:rPr lang="en-US" sz="2800" i="1"/>
              <a:t>G</a:t>
            </a:r>
            <a:r>
              <a:rPr lang="en-US" sz="2800"/>
              <a:t> follows </a:t>
            </a:r>
            <a:r>
              <a:rPr lang="en-US" sz="2800" i="1"/>
              <a:t>A</a:t>
            </a:r>
            <a:r>
              <a:rPr lang="en-US" sz="2800"/>
              <a:t> in a sequence.</a:t>
            </a:r>
          </a:p>
          <a:p>
            <a:pPr marL="457200" indent="-457200"/>
            <a:endParaRPr lang="en-US" sz="2800"/>
          </a:p>
          <a:p>
            <a:pPr marL="457200" indent="-457200"/>
            <a:endParaRPr lang="en-US" sz="28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E8AE58-FCF5-4465-B81D-29262D84E6D5}" type="slidenum">
              <a:rPr lang="he-IL"/>
              <a:pPr/>
              <a:t>30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Question 1: Using two Markov chains</a:t>
            </a:r>
          </a:p>
        </p:txBody>
      </p:sp>
      <p:sp>
        <p:nvSpPr>
          <p:cNvPr id="38916" name="Text Box 15"/>
          <p:cNvSpPr txBox="1">
            <a:spLocks noChangeArrowheads="1"/>
          </p:cNvSpPr>
          <p:nvPr/>
        </p:nvSpPr>
        <p:spPr bwMode="auto">
          <a:xfrm>
            <a:off x="2652713" y="1444625"/>
            <a:ext cx="33940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cs typeface="Times New Roman" pitchFamily="18" charset="0"/>
              </a:rPr>
              <a:t>A</a:t>
            </a:r>
            <a:r>
              <a:rPr lang="en-US" u="sng" baseline="30000">
                <a:cs typeface="Times New Roman" pitchFamily="18" charset="0"/>
              </a:rPr>
              <a:t>-</a:t>
            </a:r>
            <a:r>
              <a:rPr lang="en-US" u="sng">
                <a:cs typeface="Times New Roman" pitchFamily="18" charset="0"/>
              </a:rPr>
              <a:t> (For non-</a:t>
            </a:r>
            <a:r>
              <a:rPr lang="en-US" i="1" u="sng">
                <a:cs typeface="Times New Roman" pitchFamily="18" charset="0"/>
              </a:rPr>
              <a:t>CpG</a:t>
            </a:r>
            <a:r>
              <a:rPr lang="en-US" u="sng">
                <a:cs typeface="Times New Roman" pitchFamily="18" charset="0"/>
              </a:rPr>
              <a:t> islands):</a:t>
            </a:r>
          </a:p>
        </p:txBody>
      </p:sp>
      <p:sp>
        <p:nvSpPr>
          <p:cNvPr id="38917" name="Text Box 17"/>
          <p:cNvSpPr txBox="1">
            <a:spLocks noChangeArrowheads="1"/>
          </p:cNvSpPr>
          <p:nvPr/>
        </p:nvSpPr>
        <p:spPr bwMode="auto">
          <a:xfrm>
            <a:off x="1444625" y="4165600"/>
            <a:ext cx="6381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X</a:t>
            </a:r>
            <a:r>
              <a:rPr lang="en-US" baseline="-25000">
                <a:latin typeface="Comic Sans MS" pitchFamily="66" charset="0"/>
              </a:rPr>
              <a:t>i-1</a:t>
            </a:r>
          </a:p>
        </p:txBody>
      </p:sp>
      <p:sp>
        <p:nvSpPr>
          <p:cNvPr id="38918" name="Text Box 18"/>
          <p:cNvSpPr txBox="1">
            <a:spLocks noChangeArrowheads="1"/>
          </p:cNvSpPr>
          <p:nvPr/>
        </p:nvSpPr>
        <p:spPr bwMode="auto">
          <a:xfrm>
            <a:off x="4624388" y="2798763"/>
            <a:ext cx="46196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X</a:t>
            </a:r>
            <a:r>
              <a:rPr lang="en-US" baseline="-25000">
                <a:latin typeface="Comic Sans MS" pitchFamily="66" charset="0"/>
              </a:rPr>
              <a:t>i</a:t>
            </a:r>
          </a:p>
        </p:txBody>
      </p:sp>
      <p:graphicFrame>
        <p:nvGraphicFramePr>
          <p:cNvPr id="247874" name="Group 66"/>
          <p:cNvGraphicFramePr>
            <a:graphicFrameLocks noGrp="1"/>
          </p:cNvGraphicFramePr>
          <p:nvPr/>
        </p:nvGraphicFramePr>
        <p:xfrm>
          <a:off x="2155825" y="3255963"/>
          <a:ext cx="5859463" cy="2286000"/>
        </p:xfrm>
        <a:graphic>
          <a:graphicData uri="http://schemas.openxmlformats.org/drawingml/2006/table">
            <a:tbl>
              <a:tblPr/>
              <a:tblGrid>
                <a:gridCol w="1171575"/>
                <a:gridCol w="1171575"/>
                <a:gridCol w="1173163"/>
                <a:gridCol w="1171575"/>
                <a:gridCol w="1171575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(C|C)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0.078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(T|C)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(C|G)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(G|G)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(T|G)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(C|T)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(G|T)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(T|T)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7" name="Text Box 61"/>
          <p:cNvSpPr txBox="1">
            <a:spLocks noChangeArrowheads="1"/>
          </p:cNvSpPr>
          <p:nvPr/>
        </p:nvSpPr>
        <p:spPr bwMode="auto">
          <a:xfrm>
            <a:off x="968375" y="1976438"/>
            <a:ext cx="7312025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…and for p</a:t>
            </a:r>
            <a:r>
              <a:rPr lang="en-US" baseline="-25000">
                <a:cs typeface="Times New Roman" pitchFamily="18" charset="0"/>
              </a:rPr>
              <a:t>-</a:t>
            </a:r>
            <a:r>
              <a:rPr lang="en-US">
                <a:cs typeface="Times New Roman" pitchFamily="18" charset="0"/>
              </a:rPr>
              <a:t>(x</a:t>
            </a:r>
            <a:r>
              <a:rPr lang="en-US" baseline="-25000">
                <a:cs typeface="Times New Roman" pitchFamily="18" charset="0"/>
              </a:rPr>
              <a:t>i</a:t>
            </a:r>
            <a:r>
              <a:rPr lang="en-US">
                <a:cs typeface="Times New Roman" pitchFamily="18" charset="0"/>
              </a:rPr>
              <a:t> | x</a:t>
            </a:r>
            <a:r>
              <a:rPr lang="en-US" baseline="-25000">
                <a:cs typeface="Times New Roman" pitchFamily="18" charset="0"/>
              </a:rPr>
              <a:t>i-1</a:t>
            </a:r>
            <a:r>
              <a:rPr lang="en-US">
                <a:cs typeface="Times New Roman" pitchFamily="18" charset="0"/>
              </a:rPr>
              <a:t>) (where “-” stands for Non CpG island) we have: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E1ADEA-7346-4C1B-B229-521554645C10}" type="slidenum">
              <a:rPr lang="he-IL"/>
              <a:pPr/>
              <a:t>31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Discriminating between the two models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350838" y="2181225"/>
            <a:ext cx="84677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>
                <a:cs typeface="Times New Roman" pitchFamily="18" charset="0"/>
              </a:rPr>
              <a:t>Given a string </a:t>
            </a:r>
            <a:r>
              <a:rPr lang="en-US" b="1" i="1"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=(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 baseline="-25000">
                <a:cs typeface="Times New Roman" pitchFamily="18" charset="0"/>
              </a:rPr>
              <a:t>1</a:t>
            </a:r>
            <a:r>
              <a:rPr lang="en-US">
                <a:cs typeface="Times New Roman" pitchFamily="18" charset="0"/>
              </a:rPr>
              <a:t>….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 baseline="-25000">
                <a:cs typeface="Times New Roman" pitchFamily="18" charset="0"/>
              </a:rPr>
              <a:t>L</a:t>
            </a:r>
            <a:r>
              <a:rPr lang="en-US">
                <a:cs typeface="Times New Roman" pitchFamily="18" charset="0"/>
              </a:rPr>
              <a:t>), now compute the ratio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898525" y="4695825"/>
            <a:ext cx="5634038" cy="8223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If RATIO&gt;1, </a:t>
            </a:r>
            <a:r>
              <a:rPr lang="en-US" i="1">
                <a:cs typeface="Times New Roman" pitchFamily="18" charset="0"/>
              </a:rPr>
              <a:t>CpG</a:t>
            </a:r>
            <a:r>
              <a:rPr lang="en-US"/>
              <a:t> island is more likely.</a:t>
            </a:r>
          </a:p>
          <a:p>
            <a:r>
              <a:rPr lang="en-US"/>
              <a:t>Actually – the log of this ratio is computed:</a:t>
            </a:r>
          </a:p>
        </p:txBody>
      </p:sp>
      <p:grpSp>
        <p:nvGrpSpPr>
          <p:cNvPr id="3079" name="Group 6"/>
          <p:cNvGrpSpPr>
            <a:grpSpLocks/>
          </p:cNvGrpSpPr>
          <p:nvPr/>
        </p:nvGrpSpPr>
        <p:grpSpPr bwMode="auto">
          <a:xfrm>
            <a:off x="898525" y="1466850"/>
            <a:ext cx="7073900" cy="428625"/>
            <a:chOff x="615" y="1261"/>
            <a:chExt cx="4456" cy="270"/>
          </a:xfrm>
        </p:grpSpPr>
        <p:sp>
          <p:nvSpPr>
            <p:cNvPr id="3081" name="Oval 7"/>
            <p:cNvSpPr>
              <a:spLocks noChangeAspect="1" noChangeArrowheads="1"/>
            </p:cNvSpPr>
            <p:nvPr/>
          </p:nvSpPr>
          <p:spPr bwMode="auto">
            <a:xfrm>
              <a:off x="615" y="1261"/>
              <a:ext cx="649" cy="270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i="1">
                  <a:cs typeface="Times New Roman" pitchFamily="18" charset="0"/>
                </a:rPr>
                <a:t>X</a:t>
              </a:r>
              <a:r>
                <a:rPr lang="en-US" sz="1800" b="1" i="1" baseline="-250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82" name="Oval 8"/>
            <p:cNvSpPr>
              <a:spLocks noChangeAspect="1" noChangeArrowheads="1"/>
            </p:cNvSpPr>
            <p:nvPr/>
          </p:nvSpPr>
          <p:spPr bwMode="auto">
            <a:xfrm>
              <a:off x="1549" y="1261"/>
              <a:ext cx="649" cy="270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i="1">
                  <a:cs typeface="Times New Roman" pitchFamily="18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3083" name="Oval 9"/>
            <p:cNvSpPr>
              <a:spLocks noChangeAspect="1" noChangeArrowheads="1"/>
            </p:cNvSpPr>
            <p:nvPr/>
          </p:nvSpPr>
          <p:spPr bwMode="auto">
            <a:xfrm>
              <a:off x="3508" y="1261"/>
              <a:ext cx="649" cy="270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i="1">
                  <a:cs typeface="Times New Roman" pitchFamily="18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L-1</a:t>
              </a:r>
            </a:p>
          </p:txBody>
        </p:sp>
        <p:sp>
          <p:nvSpPr>
            <p:cNvPr id="3084" name="Oval 10"/>
            <p:cNvSpPr>
              <a:spLocks noChangeAspect="1" noChangeArrowheads="1"/>
            </p:cNvSpPr>
            <p:nvPr/>
          </p:nvSpPr>
          <p:spPr bwMode="auto">
            <a:xfrm>
              <a:off x="4422" y="1261"/>
              <a:ext cx="649" cy="270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i="1">
                  <a:cs typeface="Times New Roman" pitchFamily="18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3085" name="Oval 11"/>
            <p:cNvSpPr>
              <a:spLocks noChangeArrowheads="1"/>
            </p:cNvSpPr>
            <p:nvPr/>
          </p:nvSpPr>
          <p:spPr bwMode="auto">
            <a:xfrm>
              <a:off x="2682" y="1369"/>
              <a:ext cx="46" cy="4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3086" name="Oval 12"/>
            <p:cNvSpPr>
              <a:spLocks noChangeArrowheads="1"/>
            </p:cNvSpPr>
            <p:nvPr/>
          </p:nvSpPr>
          <p:spPr bwMode="auto">
            <a:xfrm>
              <a:off x="2781" y="1369"/>
              <a:ext cx="47" cy="4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3087" name="Oval 13"/>
            <p:cNvSpPr>
              <a:spLocks noChangeArrowheads="1"/>
            </p:cNvSpPr>
            <p:nvPr/>
          </p:nvSpPr>
          <p:spPr bwMode="auto">
            <a:xfrm>
              <a:off x="2871" y="1369"/>
              <a:ext cx="47" cy="4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cxnSp>
          <p:nvCxnSpPr>
            <p:cNvPr id="3088" name="AutoShape 14"/>
            <p:cNvCxnSpPr>
              <a:cxnSpLocks noChangeShapeType="1"/>
              <a:stCxn id="3081" idx="6"/>
              <a:endCxn id="3082" idx="2"/>
            </p:cNvCxnSpPr>
            <p:nvPr/>
          </p:nvCxnSpPr>
          <p:spPr bwMode="auto">
            <a:xfrm>
              <a:off x="1271" y="1396"/>
              <a:ext cx="27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89" name="AutoShape 15"/>
            <p:cNvCxnSpPr>
              <a:cxnSpLocks noChangeShapeType="1"/>
              <a:stCxn id="3083" idx="6"/>
              <a:endCxn id="3084" idx="2"/>
            </p:cNvCxnSpPr>
            <p:nvPr/>
          </p:nvCxnSpPr>
          <p:spPr bwMode="auto">
            <a:xfrm>
              <a:off x="4164" y="1396"/>
              <a:ext cx="25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90" name="AutoShape 16"/>
            <p:cNvCxnSpPr>
              <a:cxnSpLocks noChangeShapeType="1"/>
              <a:stCxn id="3082" idx="6"/>
              <a:endCxn id="3085" idx="2"/>
            </p:cNvCxnSpPr>
            <p:nvPr/>
          </p:nvCxnSpPr>
          <p:spPr bwMode="auto">
            <a:xfrm flipV="1">
              <a:off x="2207" y="1392"/>
              <a:ext cx="466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91" name="AutoShape 17"/>
            <p:cNvCxnSpPr>
              <a:cxnSpLocks noChangeShapeType="1"/>
              <a:stCxn id="3087" idx="6"/>
              <a:endCxn id="3083" idx="2"/>
            </p:cNvCxnSpPr>
            <p:nvPr/>
          </p:nvCxnSpPr>
          <p:spPr bwMode="auto">
            <a:xfrm>
              <a:off x="2927" y="1392"/>
              <a:ext cx="572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3074" name="Object 56"/>
          <p:cNvGraphicFramePr>
            <a:graphicFrameLocks noChangeAspect="1"/>
          </p:cNvGraphicFramePr>
          <p:nvPr/>
        </p:nvGraphicFramePr>
        <p:xfrm>
          <a:off x="1176338" y="2638425"/>
          <a:ext cx="5561012" cy="2057400"/>
        </p:xfrm>
        <a:graphic>
          <a:graphicData uri="http://schemas.openxmlformats.org/presentationml/2006/ole">
            <p:oleObj spid="_x0000_s3074" name="משוואה" r:id="rId4" imgW="2298600" imgH="850680" progId="Equation.3">
              <p:embed/>
            </p:oleObj>
          </a:graphicData>
        </a:graphic>
      </p:graphicFrame>
      <p:sp>
        <p:nvSpPr>
          <p:cNvPr id="3080" name="Text Box 58"/>
          <p:cNvSpPr txBox="1">
            <a:spLocks noChangeArrowheads="1"/>
          </p:cNvSpPr>
          <p:nvPr/>
        </p:nvSpPr>
        <p:spPr bwMode="auto">
          <a:xfrm>
            <a:off x="866775" y="5807075"/>
            <a:ext cx="7089775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Note: p</a:t>
            </a:r>
            <a:r>
              <a:rPr lang="en-US" baseline="-25000">
                <a:cs typeface="Times New Roman" pitchFamily="18" charset="0"/>
              </a:rPr>
              <a:t>+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 baseline="-25000">
                <a:cs typeface="Times New Roman" pitchFamily="18" charset="0"/>
              </a:rPr>
              <a:t>1</a:t>
            </a:r>
            <a:r>
              <a:rPr lang="en-US">
                <a:cs typeface="Times New Roman" pitchFamily="18" charset="0"/>
              </a:rPr>
              <a:t>|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 baseline="-25000">
                <a:cs typeface="Times New Roman" pitchFamily="18" charset="0"/>
              </a:rPr>
              <a:t>0</a:t>
            </a:r>
            <a:r>
              <a:rPr lang="en-US">
                <a:cs typeface="Times New Roman" pitchFamily="18" charset="0"/>
              </a:rPr>
              <a:t>) is defined for convenience as p</a:t>
            </a:r>
            <a:r>
              <a:rPr lang="en-US" baseline="-25000">
                <a:cs typeface="Times New Roman" pitchFamily="18" charset="0"/>
              </a:rPr>
              <a:t>+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 baseline="-25000">
                <a:cs typeface="Times New Roman" pitchFamily="18" charset="0"/>
              </a:rPr>
              <a:t>1</a:t>
            </a:r>
            <a:r>
              <a:rPr lang="en-US">
                <a:cs typeface="Times New Roman" pitchFamily="18" charset="0"/>
              </a:rPr>
              <a:t>). </a:t>
            </a:r>
          </a:p>
          <a:p>
            <a:r>
              <a:rPr lang="en-US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-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 baseline="-25000">
                <a:cs typeface="Times New Roman" pitchFamily="18" charset="0"/>
              </a:rPr>
              <a:t>1</a:t>
            </a:r>
            <a:r>
              <a:rPr lang="en-US">
                <a:cs typeface="Times New Roman" pitchFamily="18" charset="0"/>
              </a:rPr>
              <a:t>|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 baseline="-25000">
                <a:cs typeface="Times New Roman" pitchFamily="18" charset="0"/>
              </a:rPr>
              <a:t>0</a:t>
            </a:r>
            <a:r>
              <a:rPr lang="en-US">
                <a:cs typeface="Times New Roman" pitchFamily="18" charset="0"/>
              </a:rPr>
              <a:t>) is defined for convenience as p</a:t>
            </a:r>
            <a:r>
              <a:rPr lang="en-US" baseline="-25000">
                <a:cs typeface="Times New Roman" pitchFamily="18" charset="0"/>
              </a:rPr>
              <a:t>-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 baseline="-25000">
                <a:cs typeface="Times New Roman" pitchFamily="18" charset="0"/>
              </a:rPr>
              <a:t>1</a:t>
            </a:r>
            <a:r>
              <a:rPr lang="en-US"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8C770A-990D-4291-816A-1D04CB3A4755}" type="slidenum">
              <a:rPr lang="he-IL"/>
              <a:pPr/>
              <a:t>32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Log Odds-Ratio test</a:t>
            </a:r>
          </a:p>
        </p:txBody>
      </p:sp>
      <p:sp>
        <p:nvSpPr>
          <p:cNvPr id="4101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300038" y="1120775"/>
            <a:ext cx="8643937" cy="668338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Taking logarithm yields</a:t>
            </a:r>
          </a:p>
        </p:txBody>
      </p:sp>
      <p:sp>
        <p:nvSpPr>
          <p:cNvPr id="151591" name="Text Box 39"/>
          <p:cNvSpPr txBox="1">
            <a:spLocks noChangeArrowheads="1"/>
          </p:cNvSpPr>
          <p:nvPr/>
        </p:nvSpPr>
        <p:spPr bwMode="auto">
          <a:xfrm>
            <a:off x="-4763" y="3373438"/>
            <a:ext cx="9345613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2800">
                <a:cs typeface="Times New Roman" pitchFamily="18" charset="0"/>
              </a:rPr>
              <a:t>If logQ &gt; 0, then + is more likely (CpG island).</a:t>
            </a:r>
          </a:p>
          <a:p>
            <a:r>
              <a:rPr lang="en-US" sz="2800">
                <a:cs typeface="Times New Roman" pitchFamily="18" charset="0"/>
              </a:rPr>
              <a:t>If logQ &lt; 0, then - is more likely (non-CpG island).</a:t>
            </a:r>
          </a:p>
        </p:txBody>
      </p:sp>
      <p:graphicFrame>
        <p:nvGraphicFramePr>
          <p:cNvPr id="4098" name="Object 41"/>
          <p:cNvGraphicFramePr>
            <a:graphicFrameLocks noChangeAspect="1"/>
          </p:cNvGraphicFramePr>
          <p:nvPr/>
        </p:nvGraphicFramePr>
        <p:xfrm>
          <a:off x="350838" y="1822450"/>
          <a:ext cx="7772400" cy="1344613"/>
        </p:xfrm>
        <a:graphic>
          <a:graphicData uri="http://schemas.openxmlformats.org/presentationml/2006/ole">
            <p:oleObj spid="_x0000_s4098" name="משוואה" r:id="rId4" imgW="2349360" imgH="40608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9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D2F7B5-BEBB-4A21-B071-48593607ABE4}" type="slidenum">
              <a:rPr lang="he-IL"/>
              <a:pPr/>
              <a:t>33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Where do the parameters (transition- probabilities) come from ?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513" y="1838325"/>
            <a:ext cx="8251825" cy="668338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smtClean="0">
                <a:latin typeface="Comic Sans MS" pitchFamily="66" charset="0"/>
              </a:rPr>
              <a:t>Learning from </a:t>
            </a:r>
            <a:r>
              <a:rPr lang="en-US" sz="2400" b="1" u="sng" smtClean="0">
                <a:solidFill>
                  <a:srgbClr val="000099"/>
                </a:solidFill>
                <a:latin typeface="Comic Sans MS" pitchFamily="66" charset="0"/>
              </a:rPr>
              <a:t>complete</a:t>
            </a:r>
            <a:r>
              <a:rPr lang="en-US" sz="2400" smtClean="0">
                <a:latin typeface="Comic Sans MS" pitchFamily="66" charset="0"/>
              </a:rPr>
              <a:t> data, namely, when the label is given and every x</a:t>
            </a:r>
            <a:r>
              <a:rPr lang="en-US" sz="2400" baseline="-25000" smtClean="0">
                <a:latin typeface="Comic Sans MS" pitchFamily="66" charset="0"/>
              </a:rPr>
              <a:t>i</a:t>
            </a:r>
            <a:r>
              <a:rPr lang="en-US" sz="2400" smtClean="0">
                <a:latin typeface="Comic Sans MS" pitchFamily="66" charset="0"/>
              </a:rPr>
              <a:t> is measured: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163513" y="2822575"/>
            <a:ext cx="832485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/>
              <a:t>Source</a:t>
            </a:r>
            <a:r>
              <a:rPr lang="en-US"/>
              <a:t>:  A collection of sequences from CpG islands, and a collection of sequences from non-CpG islands.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163513" y="3771900"/>
            <a:ext cx="79009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/>
              <a:t>Input</a:t>
            </a:r>
            <a:r>
              <a:rPr lang="en-US"/>
              <a:t>:  Tuples of the form (x</a:t>
            </a:r>
            <a:r>
              <a:rPr lang="en-US" baseline="-25000"/>
              <a:t>1</a:t>
            </a:r>
            <a:r>
              <a:rPr lang="en-US"/>
              <a:t>, …, x</a:t>
            </a:r>
            <a:r>
              <a:rPr lang="en-US" baseline="-25000"/>
              <a:t>L</a:t>
            </a:r>
            <a:r>
              <a:rPr lang="en-US"/>
              <a:t>, h), where h is + or -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163513" y="4665663"/>
            <a:ext cx="8599487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/>
              <a:t>Output</a:t>
            </a:r>
            <a:r>
              <a:rPr lang="en-US"/>
              <a:t>:  Maximum Likelihood parameters (MLE)</a:t>
            </a:r>
          </a:p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63513" y="5380038"/>
            <a:ext cx="6211887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Count all pairs (X</a:t>
            </a:r>
            <a:r>
              <a:rPr lang="en-US" baseline="-25000"/>
              <a:t>i</a:t>
            </a:r>
            <a:r>
              <a:rPr lang="en-US"/>
              <a:t>=a, X</a:t>
            </a:r>
            <a:r>
              <a:rPr lang="en-US" baseline="-25000"/>
              <a:t>i-1</a:t>
            </a:r>
            <a:r>
              <a:rPr lang="en-US"/>
              <a:t>=b) with label +, and with label -, say the numbers are N</a:t>
            </a:r>
            <a:r>
              <a:rPr lang="en-US" baseline="-25000"/>
              <a:t>ba,+ </a:t>
            </a:r>
            <a:r>
              <a:rPr lang="en-US"/>
              <a:t>and N</a:t>
            </a:r>
            <a:r>
              <a:rPr lang="en-US" baseline="-25000"/>
              <a:t>ba,- 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2EA968B-9FF4-4490-BF52-123C861CCA2E}" type="slidenum">
              <a:rPr lang="he-IL"/>
              <a:pPr/>
              <a:t>34</a:t>
            </a:fld>
            <a:endParaRPr 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39700" y="3352800"/>
            <a:ext cx="8175625" cy="9525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Maximum Likelihood Estimate (MLE) of the parameters (using labeled data)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187325" y="1809750"/>
            <a:ext cx="5162550" cy="1406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>
                <a:latin typeface="Comic Sans MS" pitchFamily="66" charset="0"/>
              </a:rPr>
              <a:t>The needed parameters are: </a:t>
            </a:r>
          </a:p>
          <a:p>
            <a:pPr>
              <a:lnSpc>
                <a:spcPct val="120000"/>
              </a:lnSpc>
            </a:pPr>
            <a:r>
              <a:rPr lang="en-US">
                <a:latin typeface="Comic Sans MS" pitchFamily="66" charset="0"/>
              </a:rPr>
              <a:t>P</a:t>
            </a:r>
            <a:r>
              <a:rPr lang="en-US" baseline="-25000">
                <a:latin typeface="Comic Sans MS" pitchFamily="66" charset="0"/>
              </a:rPr>
              <a:t>+</a:t>
            </a:r>
            <a:r>
              <a:rPr lang="en-US">
                <a:latin typeface="Comic Sans MS" pitchFamily="66" charset="0"/>
              </a:rPr>
              <a:t>(x</a:t>
            </a:r>
            <a:r>
              <a:rPr lang="en-US" baseline="-25000">
                <a:latin typeface="Comic Sans MS" pitchFamily="66" charset="0"/>
              </a:rPr>
              <a:t>1</a:t>
            </a:r>
            <a:r>
              <a:rPr lang="en-US">
                <a:latin typeface="Comic Sans MS" pitchFamily="66" charset="0"/>
              </a:rPr>
              <a:t>), p</a:t>
            </a:r>
            <a:r>
              <a:rPr lang="en-US" baseline="-25000">
                <a:latin typeface="Comic Sans MS" pitchFamily="66" charset="0"/>
              </a:rPr>
              <a:t>+</a:t>
            </a:r>
            <a:r>
              <a:rPr lang="en-US">
                <a:latin typeface="Comic Sans MS" pitchFamily="66" charset="0"/>
              </a:rPr>
              <a:t> (x</a:t>
            </a:r>
            <a:r>
              <a:rPr lang="en-US" baseline="-25000">
                <a:latin typeface="Comic Sans MS" pitchFamily="66" charset="0"/>
              </a:rPr>
              <a:t>i</a:t>
            </a:r>
            <a:r>
              <a:rPr lang="en-US">
                <a:latin typeface="Comic Sans MS" pitchFamily="66" charset="0"/>
              </a:rPr>
              <a:t> | x</a:t>
            </a:r>
            <a:r>
              <a:rPr lang="en-US" baseline="-25000">
                <a:latin typeface="Comic Sans MS" pitchFamily="66" charset="0"/>
              </a:rPr>
              <a:t>i-1</a:t>
            </a:r>
            <a:r>
              <a:rPr lang="en-US">
                <a:latin typeface="Comic Sans MS" pitchFamily="66" charset="0"/>
              </a:rPr>
              <a:t>), p</a:t>
            </a:r>
            <a:r>
              <a:rPr lang="en-US" baseline="-25000">
                <a:latin typeface="Comic Sans MS" pitchFamily="66" charset="0"/>
              </a:rPr>
              <a:t>-</a:t>
            </a:r>
            <a:r>
              <a:rPr lang="en-US">
                <a:latin typeface="Comic Sans MS" pitchFamily="66" charset="0"/>
              </a:rPr>
              <a:t>(x</a:t>
            </a:r>
            <a:r>
              <a:rPr lang="en-US" baseline="-25000">
                <a:latin typeface="Comic Sans MS" pitchFamily="66" charset="0"/>
              </a:rPr>
              <a:t>1</a:t>
            </a:r>
            <a:r>
              <a:rPr lang="en-US">
                <a:latin typeface="Comic Sans MS" pitchFamily="66" charset="0"/>
              </a:rPr>
              <a:t>), p</a:t>
            </a:r>
            <a:r>
              <a:rPr lang="en-US" baseline="-25000">
                <a:latin typeface="Comic Sans MS" pitchFamily="66" charset="0"/>
              </a:rPr>
              <a:t>-</a:t>
            </a:r>
            <a:r>
              <a:rPr lang="en-US">
                <a:latin typeface="Comic Sans MS" pitchFamily="66" charset="0"/>
              </a:rPr>
              <a:t>(x</a:t>
            </a:r>
            <a:r>
              <a:rPr lang="en-US" baseline="-25000">
                <a:latin typeface="Comic Sans MS" pitchFamily="66" charset="0"/>
              </a:rPr>
              <a:t>i</a:t>
            </a:r>
            <a:r>
              <a:rPr lang="en-US">
                <a:latin typeface="Comic Sans MS" pitchFamily="66" charset="0"/>
              </a:rPr>
              <a:t> | x</a:t>
            </a:r>
            <a:r>
              <a:rPr lang="en-US" baseline="-25000">
                <a:latin typeface="Comic Sans MS" pitchFamily="66" charset="0"/>
              </a:rPr>
              <a:t>i-1</a:t>
            </a:r>
            <a:r>
              <a:rPr lang="en-US">
                <a:latin typeface="Comic Sans MS" pitchFamily="66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>
                <a:latin typeface="Comic Sans MS" pitchFamily="66" charset="0"/>
              </a:rPr>
              <a:t>The ML estimates are given by:</a:t>
            </a:r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250825" y="5800725"/>
            <a:ext cx="856456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Using MLE is justified when we have a large sample. The numbers appearing in the text book are based on 60,000 nucleotides.  When only small samples are available, Bayesian learning is an attractive alternative.</a:t>
            </a:r>
          </a:p>
        </p:txBody>
      </p:sp>
      <p:grpSp>
        <p:nvGrpSpPr>
          <p:cNvPr id="5129" name="Group 7"/>
          <p:cNvGrpSpPr>
            <a:grpSpLocks/>
          </p:cNvGrpSpPr>
          <p:nvPr/>
        </p:nvGrpSpPr>
        <p:grpSpPr bwMode="auto">
          <a:xfrm>
            <a:off x="725488" y="1362075"/>
            <a:ext cx="7073900" cy="428625"/>
            <a:chOff x="615" y="1261"/>
            <a:chExt cx="4456" cy="270"/>
          </a:xfrm>
        </p:grpSpPr>
        <p:sp>
          <p:nvSpPr>
            <p:cNvPr id="5134" name="Oval 8"/>
            <p:cNvSpPr>
              <a:spLocks noChangeAspect="1" noChangeArrowheads="1"/>
            </p:cNvSpPr>
            <p:nvPr/>
          </p:nvSpPr>
          <p:spPr bwMode="auto">
            <a:xfrm>
              <a:off x="615" y="1261"/>
              <a:ext cx="649" cy="270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Arial" charset="0"/>
                  <a:cs typeface="Arial" charset="0"/>
                </a:rPr>
                <a:t>X</a:t>
              </a:r>
              <a:r>
                <a:rPr lang="en-US" sz="1800" b="1" i="1" baseline="-250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135" name="Oval 9"/>
            <p:cNvSpPr>
              <a:spLocks noChangeAspect="1" noChangeArrowheads="1"/>
            </p:cNvSpPr>
            <p:nvPr/>
          </p:nvSpPr>
          <p:spPr bwMode="auto">
            <a:xfrm>
              <a:off x="1549" y="1261"/>
              <a:ext cx="649" cy="270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5136" name="Oval 10"/>
            <p:cNvSpPr>
              <a:spLocks noChangeAspect="1" noChangeArrowheads="1"/>
            </p:cNvSpPr>
            <p:nvPr/>
          </p:nvSpPr>
          <p:spPr bwMode="auto">
            <a:xfrm>
              <a:off x="3508" y="1261"/>
              <a:ext cx="649" cy="270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L-1</a:t>
              </a:r>
            </a:p>
          </p:txBody>
        </p:sp>
        <p:sp>
          <p:nvSpPr>
            <p:cNvPr id="5137" name="Oval 11"/>
            <p:cNvSpPr>
              <a:spLocks noChangeAspect="1" noChangeArrowheads="1"/>
            </p:cNvSpPr>
            <p:nvPr/>
          </p:nvSpPr>
          <p:spPr bwMode="auto">
            <a:xfrm>
              <a:off x="4422" y="1261"/>
              <a:ext cx="649" cy="270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5138" name="Oval 12"/>
            <p:cNvSpPr>
              <a:spLocks noChangeArrowheads="1"/>
            </p:cNvSpPr>
            <p:nvPr/>
          </p:nvSpPr>
          <p:spPr bwMode="auto">
            <a:xfrm>
              <a:off x="2682" y="1369"/>
              <a:ext cx="46" cy="4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5139" name="Oval 13"/>
            <p:cNvSpPr>
              <a:spLocks noChangeArrowheads="1"/>
            </p:cNvSpPr>
            <p:nvPr/>
          </p:nvSpPr>
          <p:spPr bwMode="auto">
            <a:xfrm>
              <a:off x="2781" y="1369"/>
              <a:ext cx="47" cy="4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5140" name="Oval 14"/>
            <p:cNvSpPr>
              <a:spLocks noChangeArrowheads="1"/>
            </p:cNvSpPr>
            <p:nvPr/>
          </p:nvSpPr>
          <p:spPr bwMode="auto">
            <a:xfrm>
              <a:off x="2871" y="1369"/>
              <a:ext cx="47" cy="4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cxnSp>
          <p:nvCxnSpPr>
            <p:cNvPr id="5141" name="AutoShape 15"/>
            <p:cNvCxnSpPr>
              <a:cxnSpLocks noChangeShapeType="1"/>
              <a:stCxn id="5134" idx="6"/>
              <a:endCxn id="5135" idx="2"/>
            </p:cNvCxnSpPr>
            <p:nvPr/>
          </p:nvCxnSpPr>
          <p:spPr bwMode="auto">
            <a:xfrm>
              <a:off x="1271" y="1396"/>
              <a:ext cx="27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42" name="AutoShape 16"/>
            <p:cNvCxnSpPr>
              <a:cxnSpLocks noChangeShapeType="1"/>
              <a:stCxn id="5136" idx="6"/>
              <a:endCxn id="5137" idx="2"/>
            </p:cNvCxnSpPr>
            <p:nvPr/>
          </p:nvCxnSpPr>
          <p:spPr bwMode="auto">
            <a:xfrm>
              <a:off x="4164" y="1396"/>
              <a:ext cx="25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43" name="AutoShape 17"/>
            <p:cNvCxnSpPr>
              <a:cxnSpLocks noChangeShapeType="1"/>
              <a:stCxn id="5135" idx="6"/>
              <a:endCxn id="5138" idx="2"/>
            </p:cNvCxnSpPr>
            <p:nvPr/>
          </p:nvCxnSpPr>
          <p:spPr bwMode="auto">
            <a:xfrm flipV="1">
              <a:off x="2207" y="1392"/>
              <a:ext cx="466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44" name="AutoShape 18"/>
            <p:cNvCxnSpPr>
              <a:cxnSpLocks noChangeShapeType="1"/>
              <a:stCxn id="5140" idx="6"/>
              <a:endCxn id="5136" idx="2"/>
            </p:cNvCxnSpPr>
            <p:nvPr/>
          </p:nvCxnSpPr>
          <p:spPr bwMode="auto">
            <a:xfrm>
              <a:off x="2927" y="1392"/>
              <a:ext cx="572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5122" name="Object 20"/>
          <p:cNvGraphicFramePr>
            <a:graphicFrameLocks noChangeAspect="1"/>
          </p:cNvGraphicFramePr>
          <p:nvPr/>
        </p:nvGraphicFramePr>
        <p:xfrm>
          <a:off x="298450" y="3375025"/>
          <a:ext cx="2101850" cy="931863"/>
        </p:xfrm>
        <a:graphic>
          <a:graphicData uri="http://schemas.openxmlformats.org/presentationml/2006/ole">
            <p:oleObj spid="_x0000_s5122" name="משוואה" r:id="rId4" imgW="1206360" imgH="533160" progId="Equation.3">
              <p:embed/>
            </p:oleObj>
          </a:graphicData>
        </a:graphic>
      </p:graphicFrame>
      <p:sp>
        <p:nvSpPr>
          <p:cNvPr id="5130" name="Text Box 21"/>
          <p:cNvSpPr txBox="1">
            <a:spLocks noChangeArrowheads="1"/>
          </p:cNvSpPr>
          <p:nvPr/>
        </p:nvSpPr>
        <p:spPr bwMode="auto">
          <a:xfrm>
            <a:off x="2765425" y="3422650"/>
            <a:ext cx="56007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Where N</a:t>
            </a:r>
            <a:r>
              <a:rPr lang="en-US" i="1" baseline="-25000"/>
              <a:t>x</a:t>
            </a:r>
            <a:r>
              <a:rPr lang="en-US" baseline="-25000"/>
              <a:t>,+</a:t>
            </a:r>
            <a:r>
              <a:rPr lang="en-US"/>
              <a:t> is the number of times letter 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/>
              <a:t> appear in </a:t>
            </a:r>
            <a:r>
              <a:rPr lang="en-US" i="1"/>
              <a:t>CpG</a:t>
            </a:r>
            <a:r>
              <a:rPr lang="en-US"/>
              <a:t> islands in the dataset.</a:t>
            </a:r>
          </a:p>
        </p:txBody>
      </p:sp>
      <p:grpSp>
        <p:nvGrpSpPr>
          <p:cNvPr id="5131" name="Group 25"/>
          <p:cNvGrpSpPr>
            <a:grpSpLocks/>
          </p:cNvGrpSpPr>
          <p:nvPr/>
        </p:nvGrpSpPr>
        <p:grpSpPr bwMode="auto">
          <a:xfrm>
            <a:off x="187325" y="4476750"/>
            <a:ext cx="8842375" cy="1295400"/>
            <a:chOff x="118" y="2820"/>
            <a:chExt cx="5570" cy="816"/>
          </a:xfrm>
        </p:grpSpPr>
        <p:sp>
          <p:nvSpPr>
            <p:cNvPr id="5132" name="Rectangle 2"/>
            <p:cNvSpPr>
              <a:spLocks noChangeArrowheads="1"/>
            </p:cNvSpPr>
            <p:nvPr/>
          </p:nvSpPr>
          <p:spPr bwMode="auto">
            <a:xfrm>
              <a:off x="118" y="2820"/>
              <a:ext cx="5570" cy="81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graphicFrame>
          <p:nvGraphicFramePr>
            <p:cNvPr id="5123" name="Object 22"/>
            <p:cNvGraphicFramePr>
              <a:graphicFrameLocks noChangeAspect="1"/>
            </p:cNvGraphicFramePr>
            <p:nvPr/>
          </p:nvGraphicFramePr>
          <p:xfrm>
            <a:off x="229" y="2940"/>
            <a:ext cx="1898" cy="587"/>
          </p:xfrm>
          <a:graphic>
            <a:graphicData uri="http://schemas.openxmlformats.org/presentationml/2006/ole">
              <p:oleObj spid="_x0000_s5123" name="משוואה" r:id="rId5" imgW="1726920" imgH="533160" progId="Equation.3">
                <p:embed/>
              </p:oleObj>
            </a:graphicData>
          </a:graphic>
        </p:graphicFrame>
        <p:sp>
          <p:nvSpPr>
            <p:cNvPr id="5133" name="Text Box 23"/>
            <p:cNvSpPr txBox="1">
              <a:spLocks noChangeArrowheads="1"/>
            </p:cNvSpPr>
            <p:nvPr/>
          </p:nvSpPr>
          <p:spPr bwMode="auto">
            <a:xfrm>
              <a:off x="2360" y="2828"/>
              <a:ext cx="3240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Where N</a:t>
              </a:r>
              <a:r>
                <a:rPr lang="en-US" i="1" baseline="-25000"/>
                <a:t>bx</a:t>
              </a:r>
              <a:r>
                <a:rPr lang="en-US" baseline="-25000"/>
                <a:t>,+</a:t>
              </a:r>
              <a:r>
                <a:rPr lang="en-US"/>
                <a:t> is the number of times letter </a:t>
              </a:r>
              <a:r>
                <a:rPr lang="en-US" i="1">
                  <a:cs typeface="Times New Roman" pitchFamily="18" charset="0"/>
                </a:rPr>
                <a:t>x</a:t>
              </a:r>
              <a:r>
                <a:rPr lang="en-US"/>
                <a:t> appears after letter </a:t>
              </a:r>
              <a:r>
                <a:rPr lang="en-US" i="1">
                  <a:cs typeface="Times New Roman" pitchFamily="18" charset="0"/>
                </a:rPr>
                <a:t>b</a:t>
              </a:r>
              <a:r>
                <a:rPr lang="en-US"/>
                <a:t> in </a:t>
              </a:r>
              <a:r>
                <a:rPr lang="en-US" i="1"/>
                <a:t>CpG</a:t>
              </a:r>
              <a:r>
                <a:rPr lang="en-US"/>
                <a:t> islands in the dataset.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7FC155-1FB6-40B2-9F94-FED5C7D6C0B6}" type="slidenum">
              <a:rPr lang="he-IL"/>
              <a:pPr/>
              <a:t>35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152400"/>
            <a:ext cx="8412162" cy="690563"/>
          </a:xfrm>
        </p:spPr>
        <p:txBody>
          <a:bodyPr/>
          <a:lstStyle/>
          <a:p>
            <a:r>
              <a:rPr lang="en-US" sz="3200" smtClean="0"/>
              <a:t>CpG Island: Question 2</a:t>
            </a: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295275" y="1222375"/>
            <a:ext cx="8239125" cy="3687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Now we solve the 2</a:t>
            </a:r>
            <a:r>
              <a:rPr lang="en-US" sz="2800" baseline="30000">
                <a:cs typeface="Times New Roman" pitchFamily="18" charset="0"/>
              </a:rPr>
              <a:t>nd</a:t>
            </a:r>
            <a:r>
              <a:rPr lang="en-US" sz="2800">
                <a:cs typeface="Times New Roman" pitchFamily="18" charset="0"/>
              </a:rPr>
              <a:t> question:</a:t>
            </a:r>
          </a:p>
          <a:p>
            <a:endParaRPr lang="en-US" sz="2800">
              <a:cs typeface="Times New Roman" pitchFamily="18" charset="0"/>
            </a:endParaRPr>
          </a:p>
          <a:p>
            <a:r>
              <a:rPr lang="en-US" sz="2800" b="1" u="sng">
                <a:solidFill>
                  <a:schemeClr val="hlink"/>
                </a:solidFill>
                <a:cs typeface="Times New Roman" pitchFamily="18" charset="0"/>
              </a:rPr>
              <a:t>Question 2:</a:t>
            </a:r>
            <a:r>
              <a:rPr lang="en-US" sz="2800">
                <a:cs typeface="Times New Roman" pitchFamily="18" charset="0"/>
              </a:rPr>
              <a:t>  Given a long piece of genomic data, does it contain  </a:t>
            </a:r>
            <a:r>
              <a:rPr lang="en-US" sz="2800" i="1">
                <a:cs typeface="Times New Roman" pitchFamily="18" charset="0"/>
              </a:rPr>
              <a:t>CpG</a:t>
            </a:r>
            <a:r>
              <a:rPr lang="en-US" sz="2800">
                <a:cs typeface="Times New Roman" pitchFamily="18" charset="0"/>
              </a:rPr>
              <a:t> islands in it, and where?</a:t>
            </a:r>
          </a:p>
          <a:p>
            <a:endParaRPr lang="en-US" sz="2800">
              <a:cs typeface="Times New Roman" pitchFamily="18" charset="0"/>
            </a:endParaRPr>
          </a:p>
          <a:p>
            <a:r>
              <a:rPr lang="en-US"/>
              <a:t>For this, we need to decide which parts of a given </a:t>
            </a:r>
            <a:r>
              <a:rPr lang="en-US" b="1"/>
              <a:t>long</a:t>
            </a:r>
            <a:r>
              <a:rPr lang="en-US"/>
              <a:t> sequence of letters is more likely to come from the “+” model, and which parts are more likely to come from the “–” model. This is done by using the Hidden Markov Model, to be defined.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400D9F-F6B8-4A33-A0B2-005329D2C555}" type="slidenum">
              <a:rPr lang="he-IL"/>
              <a:pPr/>
              <a:t>36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Question 2: Finding CpG Islands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914400" y="1641475"/>
            <a:ext cx="6705600" cy="11874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Given a long genomic string with possible </a:t>
            </a:r>
            <a:r>
              <a:rPr lang="en-US" i="1"/>
              <a:t>CpG</a:t>
            </a:r>
            <a:r>
              <a:rPr lang="en-US"/>
              <a:t> Islands, we define a Markov Chain over </a:t>
            </a:r>
            <a:r>
              <a:rPr lang="en-US" b="1" u="sng"/>
              <a:t>8</a:t>
            </a:r>
            <a:r>
              <a:rPr lang="en-US"/>
              <a:t> states, all interconnected (hence it is ergodic):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841500" y="3622675"/>
            <a:ext cx="5016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30000"/>
              <a:t>+</a:t>
            </a:r>
            <a:endParaRPr lang="en-US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3408363" y="3622675"/>
            <a:ext cx="484187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30000"/>
              <a:t>+</a:t>
            </a: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2527300" y="3622675"/>
            <a:ext cx="519113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  <a:r>
              <a:rPr lang="en-US" baseline="30000"/>
              <a:t>+</a:t>
            </a:r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914400" y="3622675"/>
            <a:ext cx="519113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30000"/>
              <a:t>+</a:t>
            </a: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1865313" y="4400550"/>
            <a:ext cx="455612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30000"/>
              <a:t>-</a:t>
            </a:r>
            <a:endParaRPr lang="en-US"/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3454400" y="4400550"/>
            <a:ext cx="43815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30000"/>
              <a:t>-</a:t>
            </a:r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2527300" y="4400550"/>
            <a:ext cx="473075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  <a:r>
              <a:rPr lang="en-US" baseline="30000"/>
              <a:t>-</a:t>
            </a:r>
          </a:p>
        </p:txBody>
      </p:sp>
      <p:sp>
        <p:nvSpPr>
          <p:cNvPr id="41996" name="Text Box 11"/>
          <p:cNvSpPr txBox="1">
            <a:spLocks noChangeArrowheads="1"/>
          </p:cNvSpPr>
          <p:nvPr/>
        </p:nvSpPr>
        <p:spPr bwMode="auto">
          <a:xfrm>
            <a:off x="892175" y="4400550"/>
            <a:ext cx="473075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30000"/>
              <a:t>-</a:t>
            </a:r>
          </a:p>
        </p:txBody>
      </p:sp>
      <p:sp>
        <p:nvSpPr>
          <p:cNvPr id="262156" name="Text Box 12"/>
          <p:cNvSpPr txBox="1">
            <a:spLocks noChangeArrowheads="1"/>
          </p:cNvSpPr>
          <p:nvPr/>
        </p:nvSpPr>
        <p:spPr bwMode="auto">
          <a:xfrm>
            <a:off x="4191000" y="3305175"/>
            <a:ext cx="4572000" cy="15525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The problem is that we don’t know the sequence of </a:t>
            </a:r>
            <a:r>
              <a:rPr lang="en-US" b="1"/>
              <a:t>states</a:t>
            </a:r>
            <a:r>
              <a:rPr lang="en-US"/>
              <a:t> which are traversed, but just the sequence of </a:t>
            </a:r>
            <a:r>
              <a:rPr lang="en-US" b="1"/>
              <a:t>letters</a:t>
            </a:r>
            <a:r>
              <a:rPr lang="en-US"/>
              <a:t>.</a:t>
            </a:r>
          </a:p>
        </p:txBody>
      </p:sp>
      <p:sp>
        <p:nvSpPr>
          <p:cNvPr id="262157" name="Text Box 13"/>
          <p:cNvSpPr txBox="1">
            <a:spLocks noChangeArrowheads="1"/>
          </p:cNvSpPr>
          <p:nvPr/>
        </p:nvSpPr>
        <p:spPr bwMode="auto">
          <a:xfrm>
            <a:off x="684213" y="5589588"/>
            <a:ext cx="7727950" cy="579437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en-US" sz="3200"/>
              <a:t>Therefore we use here </a:t>
            </a:r>
            <a:r>
              <a:rPr lang="en-US" sz="3200" b="1" i="1"/>
              <a:t>Hidden Markov Model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6" grpId="0"/>
      <p:bldP spid="26215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5217C5-10A1-4B09-958F-4305E8162EFD}" type="slidenum">
              <a:rPr lang="he-IL"/>
              <a:pPr/>
              <a:t>37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Markov Model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395288" y="2924175"/>
            <a:ext cx="7705725" cy="144145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graphicFrame>
        <p:nvGraphicFramePr>
          <p:cNvPr id="6146" name="Object 4"/>
          <p:cNvGraphicFramePr>
            <a:graphicFrameLocks/>
          </p:cNvGraphicFramePr>
          <p:nvPr/>
        </p:nvGraphicFramePr>
        <p:xfrm>
          <a:off x="4643438" y="2997200"/>
          <a:ext cx="3033712" cy="855663"/>
        </p:xfrm>
        <a:graphic>
          <a:graphicData uri="http://schemas.openxmlformats.org/presentationml/2006/ole">
            <p:oleObj spid="_x0000_s6146" name="Equation" r:id="rId4" imgW="2755800" imgH="685800" progId="Equation.DSMT4">
              <p:embed/>
            </p:oleObj>
          </a:graphicData>
        </a:graphic>
      </p:graphicFrame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827088" y="3141663"/>
            <a:ext cx="34321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Markov chain (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 i="1"/>
              <a:t>,…,s</a:t>
            </a:r>
            <a:r>
              <a:rPr lang="en-US" baseline="-25000"/>
              <a:t>L</a:t>
            </a:r>
            <a:r>
              <a:rPr lang="en-US"/>
              <a:t>):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517525" y="3813175"/>
            <a:ext cx="71247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 for each state </a:t>
            </a:r>
            <a:r>
              <a:rPr lang="en-US" b="1" i="1"/>
              <a:t>s</a:t>
            </a:r>
            <a:r>
              <a:rPr lang="en-US"/>
              <a:t> and a symbol </a:t>
            </a:r>
            <a:r>
              <a:rPr lang="en-US" b="1" i="1"/>
              <a:t>x</a:t>
            </a:r>
            <a:r>
              <a:rPr lang="en-US"/>
              <a:t> we have </a:t>
            </a:r>
            <a:r>
              <a:rPr lang="en-US" b="1" i="1"/>
              <a:t>p</a:t>
            </a:r>
            <a:r>
              <a:rPr lang="en-US"/>
              <a:t>(</a:t>
            </a:r>
            <a:r>
              <a:rPr lang="en-US" b="1" i="1"/>
              <a:t>X</a:t>
            </a:r>
            <a:r>
              <a:rPr lang="en-US" b="1" i="1" baseline="-25000"/>
              <a:t>i</a:t>
            </a:r>
            <a:r>
              <a:rPr lang="en-US"/>
              <a:t>=</a:t>
            </a:r>
            <a:r>
              <a:rPr lang="en-US" b="1" i="1"/>
              <a:t>x</a:t>
            </a:r>
            <a:r>
              <a:rPr lang="en-US"/>
              <a:t>|</a:t>
            </a:r>
            <a:r>
              <a:rPr lang="en-US" b="1" i="1"/>
              <a:t>S</a:t>
            </a:r>
            <a:r>
              <a:rPr lang="en-US" b="1" i="1" baseline="-25000"/>
              <a:t>i</a:t>
            </a:r>
            <a:r>
              <a:rPr lang="en-US" b="1" i="1"/>
              <a:t>=s</a:t>
            </a:r>
            <a:r>
              <a:rPr lang="en-US"/>
              <a:t>)</a:t>
            </a:r>
          </a:p>
        </p:txBody>
      </p:sp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0" y="4437063"/>
            <a:ext cx="8729663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000099"/>
                </a:solidFill>
              </a:rPr>
              <a:t>Application in communication</a:t>
            </a:r>
            <a:r>
              <a:rPr lang="en-US" b="1">
                <a:solidFill>
                  <a:srgbClr val="000099"/>
                </a:solidFill>
              </a:rPr>
              <a:t>:</a:t>
            </a:r>
            <a:r>
              <a:rPr lang="en-US"/>
              <a:t>   message sent is (s</a:t>
            </a:r>
            <a:r>
              <a:rPr lang="en-US" baseline="-25000"/>
              <a:t>1</a:t>
            </a:r>
            <a:r>
              <a:rPr lang="en-US"/>
              <a:t>,…,s</a:t>
            </a:r>
            <a:r>
              <a:rPr lang="en-US" baseline="-25000"/>
              <a:t>m</a:t>
            </a:r>
            <a:r>
              <a:rPr lang="en-US"/>
              <a:t>) but we receive (x</a:t>
            </a:r>
            <a:r>
              <a:rPr lang="en-US" baseline="-25000"/>
              <a:t>1</a:t>
            </a:r>
            <a:r>
              <a:rPr lang="en-US"/>
              <a:t>,…,x</a:t>
            </a:r>
            <a:r>
              <a:rPr lang="en-US" baseline="-25000"/>
              <a:t>m</a:t>
            </a:r>
            <a:r>
              <a:rPr lang="en-US"/>
              <a:t>) .  Compute what is the most likely message sent ?</a:t>
            </a:r>
          </a:p>
        </p:txBody>
      </p:sp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34925" y="5373688"/>
            <a:ext cx="883285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000099"/>
                </a:solidFill>
              </a:rPr>
              <a:t>Application in speech recognition</a:t>
            </a:r>
            <a:r>
              <a:rPr lang="en-US" b="1">
                <a:solidFill>
                  <a:srgbClr val="000099"/>
                </a:solidFill>
              </a:rPr>
              <a:t>:</a:t>
            </a:r>
            <a:r>
              <a:rPr lang="en-US"/>
              <a:t>   word said is (s</a:t>
            </a:r>
            <a:r>
              <a:rPr lang="en-US" baseline="-25000"/>
              <a:t>1</a:t>
            </a:r>
            <a:r>
              <a:rPr lang="en-US"/>
              <a:t>,…,s</a:t>
            </a:r>
            <a:r>
              <a:rPr lang="en-US" baseline="-25000"/>
              <a:t>m</a:t>
            </a:r>
            <a:r>
              <a:rPr lang="en-US"/>
              <a:t>) but we recorded (x</a:t>
            </a:r>
            <a:r>
              <a:rPr lang="en-US" baseline="-25000"/>
              <a:t>1</a:t>
            </a:r>
            <a:r>
              <a:rPr lang="en-US"/>
              <a:t>,…,x</a:t>
            </a:r>
            <a:r>
              <a:rPr lang="en-US" baseline="-25000"/>
              <a:t>m</a:t>
            </a:r>
            <a:r>
              <a:rPr lang="en-US"/>
              <a:t>) .  Compute what is the most likely word said ?</a:t>
            </a:r>
          </a:p>
        </p:txBody>
      </p:sp>
      <p:grpSp>
        <p:nvGrpSpPr>
          <p:cNvPr id="6154" name="Group 9"/>
          <p:cNvGrpSpPr>
            <a:grpSpLocks/>
          </p:cNvGrpSpPr>
          <p:nvPr/>
        </p:nvGrpSpPr>
        <p:grpSpPr bwMode="auto">
          <a:xfrm>
            <a:off x="393700" y="1012825"/>
            <a:ext cx="8494713" cy="1714500"/>
            <a:chOff x="267" y="626"/>
            <a:chExt cx="5351" cy="1080"/>
          </a:xfrm>
        </p:grpSpPr>
        <p:sp>
          <p:nvSpPr>
            <p:cNvPr id="6156" name="Oval 10"/>
            <p:cNvSpPr>
              <a:spLocks noChangeAspect="1" noChangeArrowheads="1"/>
            </p:cNvSpPr>
            <p:nvPr/>
          </p:nvSpPr>
          <p:spPr bwMode="auto">
            <a:xfrm>
              <a:off x="267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Arial" charset="0"/>
                  <a:cs typeface="Arial" charset="0"/>
                </a:rPr>
                <a:t>S</a:t>
              </a:r>
              <a:r>
                <a:rPr lang="en-US" sz="1800" b="1" i="1" baseline="-250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157" name="Oval 11"/>
            <p:cNvSpPr>
              <a:spLocks noChangeAspect="1" noChangeArrowheads="1"/>
            </p:cNvSpPr>
            <p:nvPr/>
          </p:nvSpPr>
          <p:spPr bwMode="auto">
            <a:xfrm>
              <a:off x="1389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S</a:t>
              </a:r>
              <a:r>
                <a:rPr lang="en-US" sz="1800" b="1" i="1" baseline="-25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6158" name="Oval 12"/>
            <p:cNvSpPr>
              <a:spLocks noChangeAspect="1" noChangeArrowheads="1"/>
            </p:cNvSpPr>
            <p:nvPr/>
          </p:nvSpPr>
          <p:spPr bwMode="auto">
            <a:xfrm>
              <a:off x="3741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S</a:t>
              </a:r>
              <a:r>
                <a:rPr lang="en-US" sz="1800" b="1" i="1" baseline="-25000">
                  <a:latin typeface="Comic Sans MS" pitchFamily="66" charset="0"/>
                </a:rPr>
                <a:t>L-1</a:t>
              </a:r>
            </a:p>
          </p:txBody>
        </p:sp>
        <p:sp>
          <p:nvSpPr>
            <p:cNvPr id="6159" name="Oval 13"/>
            <p:cNvSpPr>
              <a:spLocks noChangeAspect="1" noChangeArrowheads="1"/>
            </p:cNvSpPr>
            <p:nvPr/>
          </p:nvSpPr>
          <p:spPr bwMode="auto">
            <a:xfrm>
              <a:off x="4839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S</a:t>
              </a:r>
              <a:r>
                <a:rPr lang="en-US" sz="1800" b="1" i="1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6160" name="Oval 14"/>
            <p:cNvSpPr>
              <a:spLocks noChangeArrowheads="1"/>
            </p:cNvSpPr>
            <p:nvPr/>
          </p:nvSpPr>
          <p:spPr bwMode="auto">
            <a:xfrm>
              <a:off x="2754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6161" name="Oval 15"/>
            <p:cNvSpPr>
              <a:spLocks noChangeArrowheads="1"/>
            </p:cNvSpPr>
            <p:nvPr/>
          </p:nvSpPr>
          <p:spPr bwMode="auto">
            <a:xfrm>
              <a:off x="2868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6162" name="Oval 16"/>
            <p:cNvSpPr>
              <a:spLocks noChangeArrowheads="1"/>
            </p:cNvSpPr>
            <p:nvPr/>
          </p:nvSpPr>
          <p:spPr bwMode="auto">
            <a:xfrm>
              <a:off x="2976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cxnSp>
          <p:nvCxnSpPr>
            <p:cNvPr id="6163" name="AutoShape 17"/>
            <p:cNvCxnSpPr>
              <a:cxnSpLocks noChangeShapeType="1"/>
              <a:stCxn id="6156" idx="6"/>
              <a:endCxn id="6157" idx="2"/>
            </p:cNvCxnSpPr>
            <p:nvPr/>
          </p:nvCxnSpPr>
          <p:spPr bwMode="auto">
            <a:xfrm>
              <a:off x="1055" y="890"/>
              <a:ext cx="32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64" name="AutoShape 18"/>
            <p:cNvCxnSpPr>
              <a:cxnSpLocks noChangeShapeType="1"/>
              <a:stCxn id="6158" idx="6"/>
              <a:endCxn id="6159" idx="2"/>
            </p:cNvCxnSpPr>
            <p:nvPr/>
          </p:nvCxnSpPr>
          <p:spPr bwMode="auto">
            <a:xfrm>
              <a:off x="4529" y="890"/>
              <a:ext cx="30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65" name="AutoShape 19"/>
            <p:cNvCxnSpPr>
              <a:cxnSpLocks noChangeShapeType="1"/>
              <a:stCxn id="6157" idx="6"/>
              <a:endCxn id="6160" idx="2"/>
            </p:cNvCxnSpPr>
            <p:nvPr/>
          </p:nvCxnSpPr>
          <p:spPr bwMode="auto">
            <a:xfrm flipV="1">
              <a:off x="2177" y="886"/>
              <a:ext cx="568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66" name="AutoShape 20"/>
            <p:cNvCxnSpPr>
              <a:cxnSpLocks noChangeShapeType="1"/>
              <a:stCxn id="6162" idx="6"/>
              <a:endCxn id="6158" idx="2"/>
            </p:cNvCxnSpPr>
            <p:nvPr/>
          </p:nvCxnSpPr>
          <p:spPr bwMode="auto">
            <a:xfrm>
              <a:off x="3041" y="886"/>
              <a:ext cx="691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167" name="Oval 21"/>
            <p:cNvSpPr>
              <a:spLocks noChangeAspect="1" noChangeArrowheads="1"/>
            </p:cNvSpPr>
            <p:nvPr/>
          </p:nvSpPr>
          <p:spPr bwMode="auto">
            <a:xfrm>
              <a:off x="267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Arial" charset="0"/>
                  <a:cs typeface="Arial" charset="0"/>
                </a:rPr>
                <a:t>x</a:t>
              </a:r>
              <a:r>
                <a:rPr lang="en-US" sz="1800" b="1" i="1" baseline="-250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168" name="Oval 22"/>
            <p:cNvSpPr>
              <a:spLocks noChangeAspect="1" noChangeArrowheads="1"/>
            </p:cNvSpPr>
            <p:nvPr/>
          </p:nvSpPr>
          <p:spPr bwMode="auto">
            <a:xfrm>
              <a:off x="1389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6169" name="Oval 23"/>
            <p:cNvSpPr>
              <a:spLocks noChangeAspect="1" noChangeArrowheads="1"/>
            </p:cNvSpPr>
            <p:nvPr/>
          </p:nvSpPr>
          <p:spPr bwMode="auto">
            <a:xfrm>
              <a:off x="3741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L-1</a:t>
              </a:r>
            </a:p>
          </p:txBody>
        </p:sp>
        <p:sp>
          <p:nvSpPr>
            <p:cNvPr id="6170" name="Oval 24"/>
            <p:cNvSpPr>
              <a:spLocks noChangeAspect="1" noChangeArrowheads="1"/>
            </p:cNvSpPr>
            <p:nvPr/>
          </p:nvSpPr>
          <p:spPr bwMode="auto">
            <a:xfrm>
              <a:off x="4839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6171" name="Oval 25"/>
            <p:cNvSpPr>
              <a:spLocks noChangeArrowheads="1"/>
            </p:cNvSpPr>
            <p:nvPr/>
          </p:nvSpPr>
          <p:spPr bwMode="auto">
            <a:xfrm>
              <a:off x="2754" y="1512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6172" name="Oval 26"/>
            <p:cNvSpPr>
              <a:spLocks noChangeArrowheads="1"/>
            </p:cNvSpPr>
            <p:nvPr/>
          </p:nvSpPr>
          <p:spPr bwMode="auto">
            <a:xfrm>
              <a:off x="2868" y="1512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6173" name="Oval 27"/>
            <p:cNvSpPr>
              <a:spLocks noChangeArrowheads="1"/>
            </p:cNvSpPr>
            <p:nvPr/>
          </p:nvSpPr>
          <p:spPr bwMode="auto">
            <a:xfrm>
              <a:off x="2976" y="1512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cxnSp>
          <p:nvCxnSpPr>
            <p:cNvPr id="6174" name="AutoShape 28"/>
            <p:cNvCxnSpPr>
              <a:cxnSpLocks noChangeShapeType="1"/>
              <a:stCxn id="6156" idx="4"/>
              <a:endCxn id="6167" idx="0"/>
            </p:cNvCxnSpPr>
            <p:nvPr/>
          </p:nvCxnSpPr>
          <p:spPr bwMode="auto">
            <a:xfrm>
              <a:off x="657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75" name="AutoShape 29"/>
            <p:cNvCxnSpPr>
              <a:cxnSpLocks noChangeShapeType="1"/>
              <a:stCxn id="6157" idx="4"/>
              <a:endCxn id="6168" idx="0"/>
            </p:cNvCxnSpPr>
            <p:nvPr/>
          </p:nvCxnSpPr>
          <p:spPr bwMode="auto">
            <a:xfrm>
              <a:off x="1779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76" name="AutoShape 30"/>
            <p:cNvCxnSpPr>
              <a:cxnSpLocks noChangeShapeType="1"/>
              <a:stCxn id="6158" idx="4"/>
              <a:endCxn id="6169" idx="0"/>
            </p:cNvCxnSpPr>
            <p:nvPr/>
          </p:nvCxnSpPr>
          <p:spPr bwMode="auto">
            <a:xfrm>
              <a:off x="4131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77" name="AutoShape 31"/>
            <p:cNvCxnSpPr>
              <a:cxnSpLocks noChangeShapeType="1"/>
              <a:stCxn id="6159" idx="4"/>
              <a:endCxn id="6170" idx="0"/>
            </p:cNvCxnSpPr>
            <p:nvPr/>
          </p:nvCxnSpPr>
          <p:spPr bwMode="auto">
            <a:xfrm>
              <a:off x="5229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178" name="Text Box 32"/>
            <p:cNvSpPr txBox="1">
              <a:spLocks noChangeArrowheads="1"/>
            </p:cNvSpPr>
            <p:nvPr/>
          </p:nvSpPr>
          <p:spPr bwMode="auto">
            <a:xfrm>
              <a:off x="1046" y="626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6179" name="Text Box 33"/>
            <p:cNvSpPr txBox="1">
              <a:spLocks noChangeArrowheads="1"/>
            </p:cNvSpPr>
            <p:nvPr/>
          </p:nvSpPr>
          <p:spPr bwMode="auto">
            <a:xfrm>
              <a:off x="2216" y="632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6180" name="Text Box 34"/>
            <p:cNvSpPr txBox="1">
              <a:spLocks noChangeArrowheads="1"/>
            </p:cNvSpPr>
            <p:nvPr/>
          </p:nvSpPr>
          <p:spPr bwMode="auto">
            <a:xfrm>
              <a:off x="3176" y="638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6181" name="Text Box 35"/>
            <p:cNvSpPr txBox="1">
              <a:spLocks noChangeArrowheads="1"/>
            </p:cNvSpPr>
            <p:nvPr/>
          </p:nvSpPr>
          <p:spPr bwMode="auto">
            <a:xfrm>
              <a:off x="4490" y="626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6182" name="Text Box 36"/>
            <p:cNvSpPr txBox="1">
              <a:spLocks noChangeArrowheads="1"/>
            </p:cNvSpPr>
            <p:nvPr/>
          </p:nvSpPr>
          <p:spPr bwMode="auto">
            <a:xfrm>
              <a:off x="5030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6183" name="Text Box 37"/>
            <p:cNvSpPr txBox="1">
              <a:spLocks noChangeArrowheads="1"/>
            </p:cNvSpPr>
            <p:nvPr/>
          </p:nvSpPr>
          <p:spPr bwMode="auto">
            <a:xfrm>
              <a:off x="3932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6184" name="Text Box 38"/>
            <p:cNvSpPr txBox="1">
              <a:spLocks noChangeArrowheads="1"/>
            </p:cNvSpPr>
            <p:nvPr/>
          </p:nvSpPr>
          <p:spPr bwMode="auto">
            <a:xfrm>
              <a:off x="1586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6185" name="Text Box 39"/>
            <p:cNvSpPr txBox="1">
              <a:spLocks noChangeArrowheads="1"/>
            </p:cNvSpPr>
            <p:nvPr/>
          </p:nvSpPr>
          <p:spPr bwMode="auto">
            <a:xfrm>
              <a:off x="458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</p:grpSp>
      <p:sp>
        <p:nvSpPr>
          <p:cNvPr id="6155" name="Rectangle 40"/>
          <p:cNvSpPr>
            <a:spLocks noChangeArrowheads="1"/>
          </p:cNvSpPr>
          <p:nvPr/>
        </p:nvSpPr>
        <p:spPr bwMode="auto">
          <a:xfrm>
            <a:off x="250825" y="981075"/>
            <a:ext cx="8713788" cy="792163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5" grpId="0" autoUpdateAnimBg="0"/>
      <p:bldP spid="26317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A7D2E3-A80C-438F-8111-C2AAEE4B7A8A}" type="slidenum">
              <a:rPr lang="he-IL"/>
              <a:pPr/>
              <a:t>38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Markov Model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542925" y="3249613"/>
            <a:ext cx="7866063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Notations:</a:t>
            </a:r>
          </a:p>
          <a:p>
            <a:r>
              <a:rPr lang="en-US"/>
              <a:t>Markov Chain transition probabilities:  </a:t>
            </a:r>
            <a:r>
              <a:rPr lang="en-US" sz="2800" i="1"/>
              <a:t>p</a:t>
            </a:r>
            <a:r>
              <a:rPr lang="en-US" sz="2800"/>
              <a:t>(</a:t>
            </a:r>
            <a:r>
              <a:rPr lang="en-US" sz="2800" i="1"/>
              <a:t>S</a:t>
            </a:r>
            <a:r>
              <a:rPr lang="en-US" sz="2800" i="1" baseline="-25000"/>
              <a:t>i+1</a:t>
            </a:r>
            <a:r>
              <a:rPr lang="en-US" sz="2800"/>
              <a:t>=</a:t>
            </a:r>
            <a:r>
              <a:rPr lang="en-US" sz="2800" i="1"/>
              <a:t> t</a:t>
            </a:r>
            <a:r>
              <a:rPr lang="en-US" sz="2800"/>
              <a:t>|</a:t>
            </a:r>
            <a:r>
              <a:rPr lang="en-US" sz="2800" i="1"/>
              <a:t>S</a:t>
            </a:r>
            <a:r>
              <a:rPr lang="en-US" sz="2800" i="1" baseline="-25000"/>
              <a:t>i</a:t>
            </a:r>
            <a:r>
              <a:rPr lang="en-US" sz="2800" b="1" i="1" baseline="-25000"/>
              <a:t> </a:t>
            </a:r>
            <a:r>
              <a:rPr lang="en-US" sz="2800" b="1" i="1"/>
              <a:t>= </a:t>
            </a:r>
            <a:r>
              <a:rPr lang="en-US" sz="2800" i="1"/>
              <a:t>s</a:t>
            </a:r>
            <a:r>
              <a:rPr lang="en-US" sz="2800"/>
              <a:t>) = </a:t>
            </a:r>
            <a:r>
              <a:rPr lang="en-US" sz="2800" i="1"/>
              <a:t>a</a:t>
            </a:r>
            <a:r>
              <a:rPr lang="en-US" sz="2800" i="1" baseline="-25000"/>
              <a:t>st</a:t>
            </a:r>
          </a:p>
          <a:p>
            <a:r>
              <a:rPr lang="en-US"/>
              <a:t>Emission probabilities: </a:t>
            </a:r>
            <a:r>
              <a:rPr lang="en-US" sz="2800" b="1" i="1"/>
              <a:t>p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 i="1" baseline="-25000"/>
              <a:t>i</a:t>
            </a:r>
            <a:r>
              <a:rPr lang="en-US" sz="2800"/>
              <a:t> = </a:t>
            </a:r>
            <a:r>
              <a:rPr lang="en-US" sz="2800" i="1"/>
              <a:t>b| S</a:t>
            </a:r>
            <a:r>
              <a:rPr lang="en-US" sz="2800" i="1" baseline="-25000"/>
              <a:t>i</a:t>
            </a:r>
            <a:r>
              <a:rPr lang="en-US" sz="2800" i="1"/>
              <a:t> = s</a:t>
            </a:r>
            <a:r>
              <a:rPr lang="en-US" sz="2800"/>
              <a:t>) = </a:t>
            </a:r>
            <a:r>
              <a:rPr lang="en-US" sz="2800" i="1"/>
              <a:t>e</a:t>
            </a:r>
            <a:r>
              <a:rPr lang="en-US" sz="2800" i="1" baseline="-25000"/>
              <a:t>s</a:t>
            </a:r>
            <a:r>
              <a:rPr lang="en-US" sz="2800"/>
              <a:t>(</a:t>
            </a:r>
            <a:r>
              <a:rPr lang="en-US" sz="2800" i="1"/>
              <a:t>b</a:t>
            </a:r>
            <a:r>
              <a:rPr lang="en-US" sz="2800"/>
              <a:t>)</a:t>
            </a:r>
          </a:p>
        </p:txBody>
      </p:sp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393700" y="1012825"/>
            <a:ext cx="8494713" cy="1714500"/>
            <a:chOff x="267" y="626"/>
            <a:chExt cx="5351" cy="1080"/>
          </a:xfrm>
        </p:grpSpPr>
        <p:sp>
          <p:nvSpPr>
            <p:cNvPr id="7177" name="Oval 5"/>
            <p:cNvSpPr>
              <a:spLocks noChangeAspect="1" noChangeArrowheads="1"/>
            </p:cNvSpPr>
            <p:nvPr/>
          </p:nvSpPr>
          <p:spPr bwMode="auto">
            <a:xfrm>
              <a:off x="267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Arial" charset="0"/>
                  <a:cs typeface="Arial" charset="0"/>
                </a:rPr>
                <a:t>S</a:t>
              </a:r>
              <a:r>
                <a:rPr lang="en-US" sz="1800" b="1" i="1" baseline="-250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178" name="Oval 6"/>
            <p:cNvSpPr>
              <a:spLocks noChangeAspect="1" noChangeArrowheads="1"/>
            </p:cNvSpPr>
            <p:nvPr/>
          </p:nvSpPr>
          <p:spPr bwMode="auto">
            <a:xfrm>
              <a:off x="1389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S</a:t>
              </a:r>
              <a:r>
                <a:rPr lang="en-US" sz="1800" b="1" i="1" baseline="-25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7179" name="Oval 7"/>
            <p:cNvSpPr>
              <a:spLocks noChangeAspect="1" noChangeArrowheads="1"/>
            </p:cNvSpPr>
            <p:nvPr/>
          </p:nvSpPr>
          <p:spPr bwMode="auto">
            <a:xfrm>
              <a:off x="3741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S</a:t>
              </a:r>
              <a:r>
                <a:rPr lang="en-US" sz="1800" b="1" i="1" baseline="-25000">
                  <a:latin typeface="Comic Sans MS" pitchFamily="66" charset="0"/>
                </a:rPr>
                <a:t>L-1</a:t>
              </a:r>
            </a:p>
          </p:txBody>
        </p:sp>
        <p:sp>
          <p:nvSpPr>
            <p:cNvPr id="7180" name="Oval 8"/>
            <p:cNvSpPr>
              <a:spLocks noChangeAspect="1" noChangeArrowheads="1"/>
            </p:cNvSpPr>
            <p:nvPr/>
          </p:nvSpPr>
          <p:spPr bwMode="auto">
            <a:xfrm>
              <a:off x="4839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S</a:t>
              </a:r>
              <a:r>
                <a:rPr lang="en-US" sz="1800" b="1" i="1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7181" name="Oval 9"/>
            <p:cNvSpPr>
              <a:spLocks noChangeArrowheads="1"/>
            </p:cNvSpPr>
            <p:nvPr/>
          </p:nvSpPr>
          <p:spPr bwMode="auto">
            <a:xfrm>
              <a:off x="2754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7182" name="Oval 10"/>
            <p:cNvSpPr>
              <a:spLocks noChangeArrowheads="1"/>
            </p:cNvSpPr>
            <p:nvPr/>
          </p:nvSpPr>
          <p:spPr bwMode="auto">
            <a:xfrm>
              <a:off x="2868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7183" name="Oval 11"/>
            <p:cNvSpPr>
              <a:spLocks noChangeArrowheads="1"/>
            </p:cNvSpPr>
            <p:nvPr/>
          </p:nvSpPr>
          <p:spPr bwMode="auto">
            <a:xfrm>
              <a:off x="2976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cxnSp>
          <p:nvCxnSpPr>
            <p:cNvPr id="7184" name="AutoShape 12"/>
            <p:cNvCxnSpPr>
              <a:cxnSpLocks noChangeShapeType="1"/>
              <a:stCxn id="7177" idx="6"/>
              <a:endCxn id="7178" idx="2"/>
            </p:cNvCxnSpPr>
            <p:nvPr/>
          </p:nvCxnSpPr>
          <p:spPr bwMode="auto">
            <a:xfrm>
              <a:off x="1055" y="890"/>
              <a:ext cx="32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185" name="AutoShape 13"/>
            <p:cNvCxnSpPr>
              <a:cxnSpLocks noChangeShapeType="1"/>
              <a:stCxn id="7179" idx="6"/>
              <a:endCxn id="7180" idx="2"/>
            </p:cNvCxnSpPr>
            <p:nvPr/>
          </p:nvCxnSpPr>
          <p:spPr bwMode="auto">
            <a:xfrm>
              <a:off x="4529" y="890"/>
              <a:ext cx="30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186" name="AutoShape 14"/>
            <p:cNvCxnSpPr>
              <a:cxnSpLocks noChangeShapeType="1"/>
              <a:stCxn id="7178" idx="6"/>
              <a:endCxn id="7181" idx="2"/>
            </p:cNvCxnSpPr>
            <p:nvPr/>
          </p:nvCxnSpPr>
          <p:spPr bwMode="auto">
            <a:xfrm flipV="1">
              <a:off x="2177" y="886"/>
              <a:ext cx="568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187" name="AutoShape 15"/>
            <p:cNvCxnSpPr>
              <a:cxnSpLocks noChangeShapeType="1"/>
              <a:stCxn id="7183" idx="6"/>
              <a:endCxn id="7179" idx="2"/>
            </p:cNvCxnSpPr>
            <p:nvPr/>
          </p:nvCxnSpPr>
          <p:spPr bwMode="auto">
            <a:xfrm>
              <a:off x="3041" y="886"/>
              <a:ext cx="691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188" name="Oval 16"/>
            <p:cNvSpPr>
              <a:spLocks noChangeAspect="1" noChangeArrowheads="1"/>
            </p:cNvSpPr>
            <p:nvPr/>
          </p:nvSpPr>
          <p:spPr bwMode="auto">
            <a:xfrm>
              <a:off x="267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Arial" charset="0"/>
                  <a:cs typeface="Arial" charset="0"/>
                </a:rPr>
                <a:t>x</a:t>
              </a:r>
              <a:r>
                <a:rPr lang="en-US" sz="1800" b="1" i="1" baseline="-250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189" name="Oval 17"/>
            <p:cNvSpPr>
              <a:spLocks noChangeAspect="1" noChangeArrowheads="1"/>
            </p:cNvSpPr>
            <p:nvPr/>
          </p:nvSpPr>
          <p:spPr bwMode="auto">
            <a:xfrm>
              <a:off x="1389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7190" name="Oval 18"/>
            <p:cNvSpPr>
              <a:spLocks noChangeAspect="1" noChangeArrowheads="1"/>
            </p:cNvSpPr>
            <p:nvPr/>
          </p:nvSpPr>
          <p:spPr bwMode="auto">
            <a:xfrm>
              <a:off x="3741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L-1</a:t>
              </a:r>
            </a:p>
          </p:txBody>
        </p:sp>
        <p:sp>
          <p:nvSpPr>
            <p:cNvPr id="7191" name="Oval 19"/>
            <p:cNvSpPr>
              <a:spLocks noChangeAspect="1" noChangeArrowheads="1"/>
            </p:cNvSpPr>
            <p:nvPr/>
          </p:nvSpPr>
          <p:spPr bwMode="auto">
            <a:xfrm>
              <a:off x="4839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7192" name="Oval 20"/>
            <p:cNvSpPr>
              <a:spLocks noChangeArrowheads="1"/>
            </p:cNvSpPr>
            <p:nvPr/>
          </p:nvSpPr>
          <p:spPr bwMode="auto">
            <a:xfrm>
              <a:off x="2754" y="1512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7193" name="Oval 21"/>
            <p:cNvSpPr>
              <a:spLocks noChangeArrowheads="1"/>
            </p:cNvSpPr>
            <p:nvPr/>
          </p:nvSpPr>
          <p:spPr bwMode="auto">
            <a:xfrm>
              <a:off x="2868" y="1512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7194" name="Oval 22"/>
            <p:cNvSpPr>
              <a:spLocks noChangeArrowheads="1"/>
            </p:cNvSpPr>
            <p:nvPr/>
          </p:nvSpPr>
          <p:spPr bwMode="auto">
            <a:xfrm>
              <a:off x="2976" y="1512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cxnSp>
          <p:nvCxnSpPr>
            <p:cNvPr id="7195" name="AutoShape 23"/>
            <p:cNvCxnSpPr>
              <a:cxnSpLocks noChangeShapeType="1"/>
              <a:stCxn id="7177" idx="4"/>
              <a:endCxn id="7188" idx="0"/>
            </p:cNvCxnSpPr>
            <p:nvPr/>
          </p:nvCxnSpPr>
          <p:spPr bwMode="auto">
            <a:xfrm>
              <a:off x="657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196" name="AutoShape 24"/>
            <p:cNvCxnSpPr>
              <a:cxnSpLocks noChangeShapeType="1"/>
              <a:stCxn id="7178" idx="4"/>
              <a:endCxn id="7189" idx="0"/>
            </p:cNvCxnSpPr>
            <p:nvPr/>
          </p:nvCxnSpPr>
          <p:spPr bwMode="auto">
            <a:xfrm>
              <a:off x="1779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197" name="AutoShape 25"/>
            <p:cNvCxnSpPr>
              <a:cxnSpLocks noChangeShapeType="1"/>
              <a:stCxn id="7179" idx="4"/>
              <a:endCxn id="7190" idx="0"/>
            </p:cNvCxnSpPr>
            <p:nvPr/>
          </p:nvCxnSpPr>
          <p:spPr bwMode="auto">
            <a:xfrm>
              <a:off x="4131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198" name="AutoShape 26"/>
            <p:cNvCxnSpPr>
              <a:cxnSpLocks noChangeShapeType="1"/>
              <a:stCxn id="7180" idx="4"/>
              <a:endCxn id="7191" idx="0"/>
            </p:cNvCxnSpPr>
            <p:nvPr/>
          </p:nvCxnSpPr>
          <p:spPr bwMode="auto">
            <a:xfrm>
              <a:off x="5229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199" name="Text Box 27"/>
            <p:cNvSpPr txBox="1">
              <a:spLocks noChangeArrowheads="1"/>
            </p:cNvSpPr>
            <p:nvPr/>
          </p:nvSpPr>
          <p:spPr bwMode="auto">
            <a:xfrm>
              <a:off x="1046" y="626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7200" name="Text Box 28"/>
            <p:cNvSpPr txBox="1">
              <a:spLocks noChangeArrowheads="1"/>
            </p:cNvSpPr>
            <p:nvPr/>
          </p:nvSpPr>
          <p:spPr bwMode="auto">
            <a:xfrm>
              <a:off x="2216" y="632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7201" name="Text Box 29"/>
            <p:cNvSpPr txBox="1">
              <a:spLocks noChangeArrowheads="1"/>
            </p:cNvSpPr>
            <p:nvPr/>
          </p:nvSpPr>
          <p:spPr bwMode="auto">
            <a:xfrm>
              <a:off x="3176" y="638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7202" name="Text Box 30"/>
            <p:cNvSpPr txBox="1">
              <a:spLocks noChangeArrowheads="1"/>
            </p:cNvSpPr>
            <p:nvPr/>
          </p:nvSpPr>
          <p:spPr bwMode="auto">
            <a:xfrm>
              <a:off x="4490" y="626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7203" name="Text Box 31"/>
            <p:cNvSpPr txBox="1">
              <a:spLocks noChangeArrowheads="1"/>
            </p:cNvSpPr>
            <p:nvPr/>
          </p:nvSpPr>
          <p:spPr bwMode="auto">
            <a:xfrm>
              <a:off x="5030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204" name="Text Box 32"/>
            <p:cNvSpPr txBox="1">
              <a:spLocks noChangeArrowheads="1"/>
            </p:cNvSpPr>
            <p:nvPr/>
          </p:nvSpPr>
          <p:spPr bwMode="auto">
            <a:xfrm>
              <a:off x="3932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205" name="Text Box 33"/>
            <p:cNvSpPr txBox="1">
              <a:spLocks noChangeArrowheads="1"/>
            </p:cNvSpPr>
            <p:nvPr/>
          </p:nvSpPr>
          <p:spPr bwMode="auto">
            <a:xfrm>
              <a:off x="1586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206" name="Text Box 34"/>
            <p:cNvSpPr txBox="1">
              <a:spLocks noChangeArrowheads="1"/>
            </p:cNvSpPr>
            <p:nvPr/>
          </p:nvSpPr>
          <p:spPr bwMode="auto">
            <a:xfrm>
              <a:off x="458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</p:grpSp>
      <p:sp>
        <p:nvSpPr>
          <p:cNvPr id="7175" name="Text Box 35"/>
          <p:cNvSpPr txBox="1">
            <a:spLocks noChangeArrowheads="1"/>
          </p:cNvSpPr>
          <p:nvPr/>
        </p:nvSpPr>
        <p:spPr bwMode="auto">
          <a:xfrm>
            <a:off x="558800" y="4983163"/>
            <a:ext cx="4811713" cy="1249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Markov Chains we know:</a:t>
            </a:r>
          </a:p>
          <a:p>
            <a:endParaRPr lang="en-US"/>
          </a:p>
          <a:p>
            <a:r>
              <a:rPr lang="en-US"/>
              <a:t>What is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sz="2800" b="1" i="1"/>
              <a:t>s</a:t>
            </a:r>
            <a:r>
              <a:rPr lang="en-US" sz="2800"/>
              <a:t>,</a:t>
            </a:r>
            <a:r>
              <a:rPr lang="en-US" sz="2800" b="1" i="1"/>
              <a:t>x</a:t>
            </a:r>
            <a:r>
              <a:rPr lang="en-US"/>
              <a:t>) =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 i="1"/>
              <a:t>,…,s</a:t>
            </a:r>
            <a:r>
              <a:rPr lang="en-US" i="1" baseline="-25000"/>
              <a:t>L</a:t>
            </a:r>
            <a:r>
              <a:rPr lang="en-US" i="1"/>
              <a:t>;x</a:t>
            </a:r>
            <a:r>
              <a:rPr lang="en-US" baseline="-25000"/>
              <a:t>1</a:t>
            </a:r>
            <a:r>
              <a:rPr lang="en-US" i="1"/>
              <a:t>,…,x</a:t>
            </a:r>
            <a:r>
              <a:rPr lang="en-US" i="1" baseline="-25000"/>
              <a:t>L</a:t>
            </a:r>
            <a:r>
              <a:rPr lang="en-US"/>
              <a:t>) ? </a:t>
            </a:r>
          </a:p>
        </p:txBody>
      </p:sp>
      <p:graphicFrame>
        <p:nvGraphicFramePr>
          <p:cNvPr id="7170" name="Object 36"/>
          <p:cNvGraphicFramePr>
            <a:graphicFrameLocks/>
          </p:cNvGraphicFramePr>
          <p:nvPr/>
        </p:nvGraphicFramePr>
        <p:xfrm>
          <a:off x="4500563" y="4797425"/>
          <a:ext cx="3873500" cy="855663"/>
        </p:xfrm>
        <a:graphic>
          <a:graphicData uri="http://schemas.openxmlformats.org/presentationml/2006/ole">
            <p:oleObj spid="_x0000_s7170" name="Equation" r:id="rId4" imgW="3517560" imgH="685800" progId="Equation.DSMT4">
              <p:embed/>
            </p:oleObj>
          </a:graphicData>
        </a:graphic>
      </p:graphicFrame>
      <p:sp>
        <p:nvSpPr>
          <p:cNvPr id="7176" name="Rectangle 37"/>
          <p:cNvSpPr>
            <a:spLocks noChangeArrowheads="1"/>
          </p:cNvSpPr>
          <p:nvPr/>
        </p:nvSpPr>
        <p:spPr bwMode="auto">
          <a:xfrm>
            <a:off x="250825" y="981075"/>
            <a:ext cx="8713788" cy="792163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6813D1-B465-4228-9B3C-DB8403BB221C}" type="slidenum">
              <a:rPr lang="he-IL"/>
              <a:pPr/>
              <a:t>39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Markov Model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542925" y="3141663"/>
            <a:ext cx="8132763" cy="22272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/>
              <a:t>p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 i="1" baseline="-25000"/>
              <a:t>i</a:t>
            </a:r>
            <a:r>
              <a:rPr lang="en-US" sz="2800"/>
              <a:t> = </a:t>
            </a:r>
            <a:r>
              <a:rPr lang="en-US" sz="2800" i="1"/>
              <a:t>b| S</a:t>
            </a:r>
            <a:r>
              <a:rPr lang="en-US" sz="2800" i="1" baseline="-25000"/>
              <a:t>i</a:t>
            </a:r>
            <a:r>
              <a:rPr lang="en-US" sz="2800" i="1"/>
              <a:t> = s</a:t>
            </a:r>
            <a:r>
              <a:rPr lang="en-US" sz="2800"/>
              <a:t>) = </a:t>
            </a:r>
            <a:r>
              <a:rPr lang="en-US" sz="2800" i="1"/>
              <a:t>e</a:t>
            </a:r>
            <a:r>
              <a:rPr lang="en-US" sz="2800" i="1" baseline="-25000"/>
              <a:t>s</a:t>
            </a:r>
            <a:r>
              <a:rPr lang="en-US" sz="2800"/>
              <a:t>(</a:t>
            </a:r>
            <a:r>
              <a:rPr lang="en-US" sz="2800" i="1"/>
              <a:t>b</a:t>
            </a:r>
            <a:r>
              <a:rPr lang="en-US" sz="2800"/>
              <a:t>), means that  the probability of </a:t>
            </a:r>
            <a:r>
              <a:rPr lang="en-US" sz="2800" i="1"/>
              <a:t>x</a:t>
            </a:r>
            <a:r>
              <a:rPr lang="en-US" sz="2800" i="1" baseline="-25000"/>
              <a:t>i</a:t>
            </a:r>
            <a:r>
              <a:rPr lang="en-US" sz="2800" i="1"/>
              <a:t> </a:t>
            </a:r>
            <a:r>
              <a:rPr lang="en-US" sz="2800"/>
              <a:t>depends only on </a:t>
            </a:r>
            <a:r>
              <a:rPr lang="en-US" sz="2800" i="1"/>
              <a:t> </a:t>
            </a:r>
            <a:r>
              <a:rPr lang="en-US" sz="2800"/>
              <a:t>the probability of </a:t>
            </a:r>
            <a:r>
              <a:rPr lang="en-US" sz="2800" i="1"/>
              <a:t>s</a:t>
            </a:r>
            <a:r>
              <a:rPr lang="en-US" sz="2800" i="1" baseline="-25000"/>
              <a:t>i</a:t>
            </a:r>
            <a:r>
              <a:rPr lang="en-US" sz="2800" i="1"/>
              <a:t>.</a:t>
            </a:r>
          </a:p>
          <a:p>
            <a:r>
              <a:rPr lang="en-US" sz="2800"/>
              <a:t>Formally, this is equivalent to the conditional independence assumption:</a:t>
            </a:r>
          </a:p>
          <a:p>
            <a:pPr algn="ctr"/>
            <a:r>
              <a:rPr lang="en-US" sz="2800" i="1"/>
              <a:t> p(X</a:t>
            </a:r>
            <a:r>
              <a:rPr lang="en-US" sz="2800" i="1" baseline="-25000"/>
              <a:t>i</a:t>
            </a:r>
            <a:r>
              <a:rPr lang="en-US" sz="2800" i="1"/>
              <a:t>=x</a:t>
            </a:r>
            <a:r>
              <a:rPr lang="en-US" sz="2800" i="1" baseline="-25000"/>
              <a:t>i</a:t>
            </a:r>
            <a:r>
              <a:rPr lang="en-US" sz="2800" b="1" i="1"/>
              <a:t>|</a:t>
            </a:r>
            <a:r>
              <a:rPr lang="en-US" sz="2800" i="1"/>
              <a:t>x</a:t>
            </a:r>
            <a:r>
              <a:rPr lang="en-US" sz="2800" baseline="-25000"/>
              <a:t>1</a:t>
            </a:r>
            <a:r>
              <a:rPr lang="en-US" sz="2800" i="1"/>
              <a:t>,..,x</a:t>
            </a:r>
            <a:r>
              <a:rPr lang="en-US" sz="2800" i="1" baseline="-25000"/>
              <a:t>i-</a:t>
            </a:r>
            <a:r>
              <a:rPr lang="en-US" sz="2800" baseline="-25000"/>
              <a:t>1</a:t>
            </a:r>
            <a:r>
              <a:rPr lang="en-US" sz="2800" i="1"/>
              <a:t>,x</a:t>
            </a:r>
            <a:r>
              <a:rPr lang="en-US" sz="2800" i="1" baseline="-25000"/>
              <a:t>i+</a:t>
            </a:r>
            <a:r>
              <a:rPr lang="en-US" sz="2800" baseline="-25000"/>
              <a:t>1</a:t>
            </a:r>
            <a:r>
              <a:rPr lang="en-US" sz="2800" i="1"/>
              <a:t>,..,x</a:t>
            </a:r>
            <a:r>
              <a:rPr lang="en-US" sz="2800" i="1" baseline="-25000"/>
              <a:t>L</a:t>
            </a:r>
            <a:r>
              <a:rPr lang="en-US" sz="2800" i="1"/>
              <a:t>,s</a:t>
            </a:r>
            <a:r>
              <a:rPr lang="en-US" sz="2800" baseline="-25000"/>
              <a:t>1</a:t>
            </a:r>
            <a:r>
              <a:rPr lang="en-US" sz="2800" i="1"/>
              <a:t>,..,s</a:t>
            </a:r>
            <a:r>
              <a:rPr lang="en-US" sz="2800" i="1" baseline="-25000"/>
              <a:t>i</a:t>
            </a:r>
            <a:r>
              <a:rPr lang="en-US" sz="2800" i="1"/>
              <a:t>,..,s</a:t>
            </a:r>
            <a:r>
              <a:rPr lang="en-US" sz="2800" i="1" baseline="-25000"/>
              <a:t>L</a:t>
            </a:r>
            <a:r>
              <a:rPr lang="en-US" sz="2800"/>
              <a:t>) = </a:t>
            </a:r>
            <a:r>
              <a:rPr lang="en-US" sz="2800" i="1"/>
              <a:t>e</a:t>
            </a:r>
            <a:r>
              <a:rPr lang="en-US" sz="2800" i="1" baseline="-25000"/>
              <a:t>s</a:t>
            </a:r>
            <a:r>
              <a:rPr lang="en-US" sz="2800" i="1" baseline="-46000"/>
              <a:t>i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 i="1" baseline="-25000"/>
              <a:t>i</a:t>
            </a:r>
            <a:r>
              <a:rPr lang="en-US" sz="2800"/>
              <a:t>) </a:t>
            </a:r>
          </a:p>
        </p:txBody>
      </p:sp>
      <p:grpSp>
        <p:nvGrpSpPr>
          <p:cNvPr id="8198" name="Group 4"/>
          <p:cNvGrpSpPr>
            <a:grpSpLocks/>
          </p:cNvGrpSpPr>
          <p:nvPr/>
        </p:nvGrpSpPr>
        <p:grpSpPr bwMode="auto">
          <a:xfrm>
            <a:off x="393700" y="1012825"/>
            <a:ext cx="8494713" cy="1714500"/>
            <a:chOff x="267" y="626"/>
            <a:chExt cx="5351" cy="1080"/>
          </a:xfrm>
        </p:grpSpPr>
        <p:sp>
          <p:nvSpPr>
            <p:cNvPr id="8201" name="Oval 5"/>
            <p:cNvSpPr>
              <a:spLocks noChangeAspect="1" noChangeArrowheads="1"/>
            </p:cNvSpPr>
            <p:nvPr/>
          </p:nvSpPr>
          <p:spPr bwMode="auto">
            <a:xfrm>
              <a:off x="267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Arial" charset="0"/>
                  <a:cs typeface="Arial" charset="0"/>
                </a:rPr>
                <a:t>S</a:t>
              </a:r>
              <a:r>
                <a:rPr lang="en-US" sz="1800" b="1" i="1" baseline="-250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8202" name="Oval 6"/>
            <p:cNvSpPr>
              <a:spLocks noChangeAspect="1" noChangeArrowheads="1"/>
            </p:cNvSpPr>
            <p:nvPr/>
          </p:nvSpPr>
          <p:spPr bwMode="auto">
            <a:xfrm>
              <a:off x="1389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S</a:t>
              </a:r>
              <a:r>
                <a:rPr lang="en-US" sz="1800" b="1" i="1" baseline="-25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8203" name="Oval 7"/>
            <p:cNvSpPr>
              <a:spLocks noChangeAspect="1" noChangeArrowheads="1"/>
            </p:cNvSpPr>
            <p:nvPr/>
          </p:nvSpPr>
          <p:spPr bwMode="auto">
            <a:xfrm>
              <a:off x="3741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S</a:t>
              </a:r>
              <a:r>
                <a:rPr lang="en-US" sz="1800" b="1" i="1" baseline="-25000">
                  <a:latin typeface="Comic Sans MS" pitchFamily="66" charset="0"/>
                </a:rPr>
                <a:t>L-1</a:t>
              </a:r>
            </a:p>
          </p:txBody>
        </p:sp>
        <p:sp>
          <p:nvSpPr>
            <p:cNvPr id="8204" name="Oval 8"/>
            <p:cNvSpPr>
              <a:spLocks noChangeAspect="1" noChangeArrowheads="1"/>
            </p:cNvSpPr>
            <p:nvPr/>
          </p:nvSpPr>
          <p:spPr bwMode="auto">
            <a:xfrm>
              <a:off x="4839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S</a:t>
              </a:r>
              <a:r>
                <a:rPr lang="en-US" sz="1800" b="1" i="1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8205" name="Oval 9"/>
            <p:cNvSpPr>
              <a:spLocks noChangeArrowheads="1"/>
            </p:cNvSpPr>
            <p:nvPr/>
          </p:nvSpPr>
          <p:spPr bwMode="auto">
            <a:xfrm>
              <a:off x="2754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8206" name="Oval 10"/>
            <p:cNvSpPr>
              <a:spLocks noChangeArrowheads="1"/>
            </p:cNvSpPr>
            <p:nvPr/>
          </p:nvSpPr>
          <p:spPr bwMode="auto">
            <a:xfrm>
              <a:off x="2868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8207" name="Oval 11"/>
            <p:cNvSpPr>
              <a:spLocks noChangeArrowheads="1"/>
            </p:cNvSpPr>
            <p:nvPr/>
          </p:nvSpPr>
          <p:spPr bwMode="auto">
            <a:xfrm>
              <a:off x="2976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cxnSp>
          <p:nvCxnSpPr>
            <p:cNvPr id="8208" name="AutoShape 12"/>
            <p:cNvCxnSpPr>
              <a:cxnSpLocks noChangeShapeType="1"/>
              <a:stCxn id="8201" idx="6"/>
              <a:endCxn id="8202" idx="2"/>
            </p:cNvCxnSpPr>
            <p:nvPr/>
          </p:nvCxnSpPr>
          <p:spPr bwMode="auto">
            <a:xfrm>
              <a:off x="1055" y="890"/>
              <a:ext cx="32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09" name="AutoShape 13"/>
            <p:cNvCxnSpPr>
              <a:cxnSpLocks noChangeShapeType="1"/>
              <a:stCxn id="8203" idx="6"/>
              <a:endCxn id="8204" idx="2"/>
            </p:cNvCxnSpPr>
            <p:nvPr/>
          </p:nvCxnSpPr>
          <p:spPr bwMode="auto">
            <a:xfrm>
              <a:off x="4529" y="890"/>
              <a:ext cx="30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10" name="AutoShape 14"/>
            <p:cNvCxnSpPr>
              <a:cxnSpLocks noChangeShapeType="1"/>
              <a:stCxn id="8202" idx="6"/>
              <a:endCxn id="8205" idx="2"/>
            </p:cNvCxnSpPr>
            <p:nvPr/>
          </p:nvCxnSpPr>
          <p:spPr bwMode="auto">
            <a:xfrm flipV="1">
              <a:off x="2177" y="886"/>
              <a:ext cx="568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11" name="AutoShape 15"/>
            <p:cNvCxnSpPr>
              <a:cxnSpLocks noChangeShapeType="1"/>
              <a:stCxn id="8207" idx="6"/>
              <a:endCxn id="8203" idx="2"/>
            </p:cNvCxnSpPr>
            <p:nvPr/>
          </p:nvCxnSpPr>
          <p:spPr bwMode="auto">
            <a:xfrm>
              <a:off x="3041" y="886"/>
              <a:ext cx="691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12" name="Oval 16"/>
            <p:cNvSpPr>
              <a:spLocks noChangeAspect="1" noChangeArrowheads="1"/>
            </p:cNvSpPr>
            <p:nvPr/>
          </p:nvSpPr>
          <p:spPr bwMode="auto">
            <a:xfrm>
              <a:off x="267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Arial" charset="0"/>
                  <a:cs typeface="Arial" charset="0"/>
                </a:rPr>
                <a:t>x</a:t>
              </a:r>
              <a:r>
                <a:rPr lang="en-US" sz="1800" b="1" i="1" baseline="-250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8213" name="Oval 17"/>
            <p:cNvSpPr>
              <a:spLocks noChangeAspect="1" noChangeArrowheads="1"/>
            </p:cNvSpPr>
            <p:nvPr/>
          </p:nvSpPr>
          <p:spPr bwMode="auto">
            <a:xfrm>
              <a:off x="1389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8214" name="Oval 18"/>
            <p:cNvSpPr>
              <a:spLocks noChangeAspect="1" noChangeArrowheads="1"/>
            </p:cNvSpPr>
            <p:nvPr/>
          </p:nvSpPr>
          <p:spPr bwMode="auto">
            <a:xfrm>
              <a:off x="3741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L-1</a:t>
              </a:r>
            </a:p>
          </p:txBody>
        </p:sp>
        <p:sp>
          <p:nvSpPr>
            <p:cNvPr id="8215" name="Oval 19"/>
            <p:cNvSpPr>
              <a:spLocks noChangeAspect="1" noChangeArrowheads="1"/>
            </p:cNvSpPr>
            <p:nvPr/>
          </p:nvSpPr>
          <p:spPr bwMode="auto">
            <a:xfrm>
              <a:off x="4839" y="1382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8216" name="Oval 20"/>
            <p:cNvSpPr>
              <a:spLocks noChangeArrowheads="1"/>
            </p:cNvSpPr>
            <p:nvPr/>
          </p:nvSpPr>
          <p:spPr bwMode="auto">
            <a:xfrm>
              <a:off x="2754" y="1512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8217" name="Oval 21"/>
            <p:cNvSpPr>
              <a:spLocks noChangeArrowheads="1"/>
            </p:cNvSpPr>
            <p:nvPr/>
          </p:nvSpPr>
          <p:spPr bwMode="auto">
            <a:xfrm>
              <a:off x="2868" y="1512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8218" name="Oval 22"/>
            <p:cNvSpPr>
              <a:spLocks noChangeArrowheads="1"/>
            </p:cNvSpPr>
            <p:nvPr/>
          </p:nvSpPr>
          <p:spPr bwMode="auto">
            <a:xfrm>
              <a:off x="2976" y="1512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cxnSp>
          <p:nvCxnSpPr>
            <p:cNvPr id="8219" name="AutoShape 23"/>
            <p:cNvCxnSpPr>
              <a:cxnSpLocks noChangeShapeType="1"/>
              <a:stCxn id="8201" idx="4"/>
              <a:endCxn id="8212" idx="0"/>
            </p:cNvCxnSpPr>
            <p:nvPr/>
          </p:nvCxnSpPr>
          <p:spPr bwMode="auto">
            <a:xfrm>
              <a:off x="657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0" name="AutoShape 24"/>
            <p:cNvCxnSpPr>
              <a:cxnSpLocks noChangeShapeType="1"/>
              <a:stCxn id="8202" idx="4"/>
              <a:endCxn id="8213" idx="0"/>
            </p:cNvCxnSpPr>
            <p:nvPr/>
          </p:nvCxnSpPr>
          <p:spPr bwMode="auto">
            <a:xfrm>
              <a:off x="1779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1" name="AutoShape 25"/>
            <p:cNvCxnSpPr>
              <a:cxnSpLocks noChangeShapeType="1"/>
              <a:stCxn id="8203" idx="4"/>
              <a:endCxn id="8214" idx="0"/>
            </p:cNvCxnSpPr>
            <p:nvPr/>
          </p:nvCxnSpPr>
          <p:spPr bwMode="auto">
            <a:xfrm>
              <a:off x="4131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2" name="AutoShape 26"/>
            <p:cNvCxnSpPr>
              <a:cxnSpLocks noChangeShapeType="1"/>
              <a:stCxn id="8204" idx="4"/>
              <a:endCxn id="8215" idx="0"/>
            </p:cNvCxnSpPr>
            <p:nvPr/>
          </p:nvCxnSpPr>
          <p:spPr bwMode="auto">
            <a:xfrm>
              <a:off x="5229" y="1061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23" name="Text Box 27"/>
            <p:cNvSpPr txBox="1">
              <a:spLocks noChangeArrowheads="1"/>
            </p:cNvSpPr>
            <p:nvPr/>
          </p:nvSpPr>
          <p:spPr bwMode="auto">
            <a:xfrm>
              <a:off x="1046" y="626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8224" name="Text Box 28"/>
            <p:cNvSpPr txBox="1">
              <a:spLocks noChangeArrowheads="1"/>
            </p:cNvSpPr>
            <p:nvPr/>
          </p:nvSpPr>
          <p:spPr bwMode="auto">
            <a:xfrm>
              <a:off x="2216" y="632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8225" name="Text Box 29"/>
            <p:cNvSpPr txBox="1">
              <a:spLocks noChangeArrowheads="1"/>
            </p:cNvSpPr>
            <p:nvPr/>
          </p:nvSpPr>
          <p:spPr bwMode="auto">
            <a:xfrm>
              <a:off x="3176" y="638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8226" name="Text Box 30"/>
            <p:cNvSpPr txBox="1">
              <a:spLocks noChangeArrowheads="1"/>
            </p:cNvSpPr>
            <p:nvPr/>
          </p:nvSpPr>
          <p:spPr bwMode="auto">
            <a:xfrm>
              <a:off x="4490" y="626"/>
              <a:ext cx="28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8227" name="Text Box 31"/>
            <p:cNvSpPr txBox="1">
              <a:spLocks noChangeArrowheads="1"/>
            </p:cNvSpPr>
            <p:nvPr/>
          </p:nvSpPr>
          <p:spPr bwMode="auto">
            <a:xfrm>
              <a:off x="5030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8228" name="Text Box 32"/>
            <p:cNvSpPr txBox="1">
              <a:spLocks noChangeArrowheads="1"/>
            </p:cNvSpPr>
            <p:nvPr/>
          </p:nvSpPr>
          <p:spPr bwMode="auto">
            <a:xfrm>
              <a:off x="3932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8229" name="Text Box 33"/>
            <p:cNvSpPr txBox="1">
              <a:spLocks noChangeArrowheads="1"/>
            </p:cNvSpPr>
            <p:nvPr/>
          </p:nvSpPr>
          <p:spPr bwMode="auto">
            <a:xfrm>
              <a:off x="1586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8230" name="Text Box 34"/>
            <p:cNvSpPr txBox="1">
              <a:spLocks noChangeArrowheads="1"/>
            </p:cNvSpPr>
            <p:nvPr/>
          </p:nvSpPr>
          <p:spPr bwMode="auto">
            <a:xfrm>
              <a:off x="458" y="1046"/>
              <a:ext cx="23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</p:grpSp>
      <p:graphicFrame>
        <p:nvGraphicFramePr>
          <p:cNvPr id="8194" name="Object 35"/>
          <p:cNvGraphicFramePr>
            <a:graphicFrameLocks/>
          </p:cNvGraphicFramePr>
          <p:nvPr>
            <p:ph idx="1"/>
          </p:nvPr>
        </p:nvGraphicFramePr>
        <p:xfrm>
          <a:off x="1619250" y="5516563"/>
          <a:ext cx="5959475" cy="865187"/>
        </p:xfrm>
        <a:graphic>
          <a:graphicData uri="http://schemas.openxmlformats.org/presentationml/2006/ole">
            <p:oleObj spid="_x0000_s8194" name="Equation" r:id="rId4" imgW="5346360" imgH="685800" progId="Equation.DSMT4">
              <p:embed/>
            </p:oleObj>
          </a:graphicData>
        </a:graphic>
      </p:graphicFrame>
      <p:sp>
        <p:nvSpPr>
          <p:cNvPr id="8199" name="Rectangle 36"/>
          <p:cNvSpPr>
            <a:spLocks noChangeArrowheads="1"/>
          </p:cNvSpPr>
          <p:nvPr/>
        </p:nvSpPr>
        <p:spPr bwMode="auto">
          <a:xfrm>
            <a:off x="250825" y="981075"/>
            <a:ext cx="8713788" cy="792163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8200" name="Text Box 37"/>
          <p:cNvSpPr txBox="1">
            <a:spLocks noChangeArrowheads="1"/>
          </p:cNvSpPr>
          <p:nvPr/>
        </p:nvSpPr>
        <p:spPr bwMode="auto">
          <a:xfrm>
            <a:off x="539750" y="5805488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Thus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159673-AF16-4712-B2DD-467D257B452B}" type="slidenum">
              <a:rPr lang="he-IL"/>
              <a:pPr/>
              <a:t>4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Markov Chain (cont.)</a:t>
            </a:r>
          </a:p>
        </p:txBody>
      </p:sp>
      <p:graphicFrame>
        <p:nvGraphicFramePr>
          <p:cNvPr id="178200" name="Object 24"/>
          <p:cNvGraphicFramePr>
            <a:graphicFrameLocks noChangeAspect="1"/>
          </p:cNvGraphicFramePr>
          <p:nvPr>
            <p:ph sz="half" idx="1"/>
          </p:nvPr>
        </p:nvGraphicFramePr>
        <p:xfrm>
          <a:off x="760413" y="3352800"/>
          <a:ext cx="8134350" cy="1071563"/>
        </p:xfrm>
        <a:graphic>
          <a:graphicData uri="http://schemas.openxmlformats.org/presentationml/2006/ole">
            <p:oleObj spid="_x0000_s1026" name="Equation" r:id="rId4" imgW="3276360" imgH="431640" progId="Equation.DSMT4">
              <p:embed/>
            </p:oleObj>
          </a:graphicData>
        </a:graphic>
      </p:graphicFrame>
      <p:graphicFrame>
        <p:nvGraphicFramePr>
          <p:cNvPr id="178202" name="Object 26"/>
          <p:cNvGraphicFramePr>
            <a:graphicFrameLocks noChangeAspect="1"/>
          </p:cNvGraphicFramePr>
          <p:nvPr>
            <p:ph sz="quarter" idx="2"/>
          </p:nvPr>
        </p:nvGraphicFramePr>
        <p:xfrm>
          <a:off x="860425" y="4251325"/>
          <a:ext cx="2263775" cy="969963"/>
        </p:xfrm>
        <a:graphic>
          <a:graphicData uri="http://schemas.openxmlformats.org/presentationml/2006/ole">
            <p:oleObj spid="_x0000_s1027" name="Equation" r:id="rId5" imgW="1600200" imgH="685800" progId="Equation.DSMT4">
              <p:embed/>
            </p:oleObj>
          </a:graphicData>
        </a:graphic>
      </p:graphicFrame>
      <p:grpSp>
        <p:nvGrpSpPr>
          <p:cNvPr id="1031" name="Group 3"/>
          <p:cNvGrpSpPr>
            <a:grpSpLocks/>
          </p:cNvGrpSpPr>
          <p:nvPr/>
        </p:nvGrpSpPr>
        <p:grpSpPr bwMode="auto">
          <a:xfrm>
            <a:off x="423863" y="1362075"/>
            <a:ext cx="8494712" cy="514350"/>
            <a:chOff x="267" y="728"/>
            <a:chExt cx="5351" cy="324"/>
          </a:xfrm>
        </p:grpSpPr>
        <p:sp>
          <p:nvSpPr>
            <p:cNvPr id="1035" name="Oval 4"/>
            <p:cNvSpPr>
              <a:spLocks noChangeAspect="1" noChangeArrowheads="1"/>
            </p:cNvSpPr>
            <p:nvPr/>
          </p:nvSpPr>
          <p:spPr bwMode="auto">
            <a:xfrm>
              <a:off x="267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Arial" charset="0"/>
                  <a:cs typeface="Arial" charset="0"/>
                </a:rPr>
                <a:t>X</a:t>
              </a:r>
              <a:r>
                <a:rPr lang="en-US" sz="1800" b="1" i="1" baseline="-250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036" name="Oval 5"/>
            <p:cNvSpPr>
              <a:spLocks noChangeAspect="1" noChangeArrowheads="1"/>
            </p:cNvSpPr>
            <p:nvPr/>
          </p:nvSpPr>
          <p:spPr bwMode="auto">
            <a:xfrm>
              <a:off x="1389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37" name="Oval 6"/>
            <p:cNvSpPr>
              <a:spLocks noChangeAspect="1" noChangeArrowheads="1"/>
            </p:cNvSpPr>
            <p:nvPr/>
          </p:nvSpPr>
          <p:spPr bwMode="auto">
            <a:xfrm>
              <a:off x="3741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n-1</a:t>
              </a:r>
            </a:p>
          </p:txBody>
        </p:sp>
        <p:sp>
          <p:nvSpPr>
            <p:cNvPr id="1038" name="Oval 7"/>
            <p:cNvSpPr>
              <a:spLocks noChangeAspect="1" noChangeArrowheads="1"/>
            </p:cNvSpPr>
            <p:nvPr/>
          </p:nvSpPr>
          <p:spPr bwMode="auto">
            <a:xfrm>
              <a:off x="4839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1039" name="Oval 8"/>
            <p:cNvSpPr>
              <a:spLocks noChangeArrowheads="1"/>
            </p:cNvSpPr>
            <p:nvPr/>
          </p:nvSpPr>
          <p:spPr bwMode="auto">
            <a:xfrm>
              <a:off x="2754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1040" name="Oval 9"/>
            <p:cNvSpPr>
              <a:spLocks noChangeArrowheads="1"/>
            </p:cNvSpPr>
            <p:nvPr/>
          </p:nvSpPr>
          <p:spPr bwMode="auto">
            <a:xfrm>
              <a:off x="2868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1041" name="Oval 10"/>
            <p:cNvSpPr>
              <a:spLocks noChangeArrowheads="1"/>
            </p:cNvSpPr>
            <p:nvPr/>
          </p:nvSpPr>
          <p:spPr bwMode="auto">
            <a:xfrm>
              <a:off x="2976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cxnSp>
          <p:nvCxnSpPr>
            <p:cNvPr id="1042" name="AutoShape 11"/>
            <p:cNvCxnSpPr>
              <a:cxnSpLocks noChangeShapeType="1"/>
              <a:stCxn id="1035" idx="6"/>
              <a:endCxn id="1036" idx="2"/>
            </p:cNvCxnSpPr>
            <p:nvPr/>
          </p:nvCxnSpPr>
          <p:spPr bwMode="auto">
            <a:xfrm>
              <a:off x="1055" y="890"/>
              <a:ext cx="32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43" name="AutoShape 12"/>
            <p:cNvCxnSpPr>
              <a:cxnSpLocks noChangeShapeType="1"/>
              <a:stCxn id="1037" idx="6"/>
              <a:endCxn id="1038" idx="2"/>
            </p:cNvCxnSpPr>
            <p:nvPr/>
          </p:nvCxnSpPr>
          <p:spPr bwMode="auto">
            <a:xfrm>
              <a:off x="4529" y="890"/>
              <a:ext cx="30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44" name="AutoShape 13"/>
            <p:cNvCxnSpPr>
              <a:cxnSpLocks noChangeShapeType="1"/>
              <a:stCxn id="1036" idx="6"/>
              <a:endCxn id="1039" idx="2"/>
            </p:cNvCxnSpPr>
            <p:nvPr/>
          </p:nvCxnSpPr>
          <p:spPr bwMode="auto">
            <a:xfrm flipV="1">
              <a:off x="2177" y="886"/>
              <a:ext cx="568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45" name="AutoShape 14"/>
            <p:cNvCxnSpPr>
              <a:cxnSpLocks noChangeShapeType="1"/>
              <a:stCxn id="1041" idx="6"/>
              <a:endCxn id="1037" idx="2"/>
            </p:cNvCxnSpPr>
            <p:nvPr/>
          </p:nvCxnSpPr>
          <p:spPr bwMode="auto">
            <a:xfrm>
              <a:off x="3041" y="886"/>
              <a:ext cx="691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84188" y="2424113"/>
            <a:ext cx="8313737" cy="928687"/>
            <a:chOff x="305" y="1527"/>
            <a:chExt cx="5237" cy="585"/>
          </a:xfrm>
        </p:grpSpPr>
        <p:sp>
          <p:nvSpPr>
            <p:cNvPr id="1034" name="Text Box 15"/>
            <p:cNvSpPr txBox="1">
              <a:spLocks noChangeArrowheads="1"/>
            </p:cNvSpPr>
            <p:nvPr/>
          </p:nvSpPr>
          <p:spPr bwMode="auto">
            <a:xfrm>
              <a:off x="305" y="1527"/>
              <a:ext cx="5237" cy="5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/>
                <a:t> For each integer </a:t>
              </a:r>
              <a:r>
                <a:rPr lang="en-US" i="1"/>
                <a:t>n</a:t>
              </a:r>
              <a:r>
                <a:rPr lang="en-US" b="1" i="1"/>
                <a:t>, </a:t>
              </a:r>
              <a:r>
                <a:rPr lang="en-US"/>
                <a:t>a Markov Chain assigns probability to sequences  (</a:t>
              </a:r>
              <a:r>
                <a:rPr lang="en-US" i="1"/>
                <a:t>x</a:t>
              </a:r>
              <a:r>
                <a:rPr lang="en-US" baseline="-25000"/>
                <a:t>1</a:t>
              </a:r>
              <a:r>
                <a:rPr lang="en-US" i="1"/>
                <a:t>…x</a:t>
              </a:r>
              <a:r>
                <a:rPr lang="en-US" i="1" baseline="-25000"/>
                <a:t>n</a:t>
              </a:r>
              <a:r>
                <a:rPr lang="en-US"/>
                <a:t>) over </a:t>
              </a:r>
              <a:r>
                <a:rPr lang="en-US" b="1" i="1">
                  <a:solidFill>
                    <a:srgbClr val="000099"/>
                  </a:solidFill>
                </a:rPr>
                <a:t>D</a:t>
              </a:r>
              <a:r>
                <a:rPr lang="en-US"/>
                <a:t> (i.e, </a:t>
              </a:r>
              <a:r>
                <a:rPr lang="en-US" i="1"/>
                <a:t>x</a:t>
              </a:r>
              <a:r>
                <a:rPr lang="en-US" i="1" baseline="-25000"/>
                <a:t>i</a:t>
              </a:r>
              <a:r>
                <a:rPr lang="en-US"/>
                <a:t>    </a:t>
              </a:r>
              <a:r>
                <a:rPr lang="en-US" b="1" i="1">
                  <a:cs typeface="Times New Roman" pitchFamily="18" charset="0"/>
                </a:rPr>
                <a:t>D</a:t>
              </a:r>
              <a:r>
                <a:rPr lang="en-US">
                  <a:cs typeface="Times New Roman" pitchFamily="18" charset="0"/>
                </a:rPr>
                <a:t>) </a:t>
              </a:r>
              <a:r>
                <a:rPr lang="en-US"/>
                <a:t>as follows:</a:t>
              </a:r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r>
                <a:rPr lang="en-US"/>
                <a:t> </a:t>
              </a:r>
            </a:p>
          </p:txBody>
        </p:sp>
        <p:graphicFrame>
          <p:nvGraphicFramePr>
            <p:cNvPr id="1028" name="Object 28"/>
            <p:cNvGraphicFramePr>
              <a:graphicFrameLocks noChangeAspect="1"/>
            </p:cNvGraphicFramePr>
            <p:nvPr/>
          </p:nvGraphicFramePr>
          <p:xfrm>
            <a:off x="2976" y="1824"/>
            <a:ext cx="172" cy="172"/>
          </p:xfrm>
          <a:graphic>
            <a:graphicData uri="http://schemas.openxmlformats.org/presentationml/2006/ole">
              <p:oleObj spid="_x0000_s1028" name="Equation" r:id="rId6" imgW="177480" imgH="177480" progId="Equation.DSMT4">
                <p:embed/>
              </p:oleObj>
            </a:graphicData>
          </a:graphic>
        </p:graphicFrame>
      </p:grpSp>
      <p:sp>
        <p:nvSpPr>
          <p:cNvPr id="178206" name="Text Box 30"/>
          <p:cNvSpPr txBox="1">
            <a:spLocks noChangeArrowheads="1"/>
          </p:cNvSpPr>
          <p:nvPr/>
        </p:nvSpPr>
        <p:spPr bwMode="auto">
          <a:xfrm>
            <a:off x="657225" y="5221288"/>
            <a:ext cx="7789863" cy="11874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Similarly, (</a:t>
            </a:r>
            <a:r>
              <a:rPr lang="en-US" b="1" i="1"/>
              <a:t>X</a:t>
            </a:r>
            <a:r>
              <a:rPr lang="en-US" b="1" i="1" baseline="-25000"/>
              <a:t>1</a:t>
            </a:r>
            <a:r>
              <a:rPr lang="en-US" b="1" i="1"/>
              <a:t>,…, X</a:t>
            </a:r>
            <a:r>
              <a:rPr lang="en-US" b="1" i="1" baseline="-25000"/>
              <a:t>i </a:t>
            </a:r>
            <a:r>
              <a:rPr lang="en-US"/>
              <a:t>,…) is a sequence of probability distributions over </a:t>
            </a:r>
            <a:r>
              <a:rPr lang="en-US" b="1" i="1"/>
              <a:t>D. </a:t>
            </a:r>
            <a:r>
              <a:rPr lang="en-US"/>
              <a:t>There is a rich theory which studies the properties of these sequences. A bit of it is presented next.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1FCE7D-CE94-49A4-9C7B-9DA4EAD73CFC}" type="slidenum">
              <a:rPr lang="he-IL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Markov Chain (cont.)</a:t>
            </a:r>
          </a:p>
        </p:txBody>
      </p:sp>
      <p:grpSp>
        <p:nvGrpSpPr>
          <p:cNvPr id="14340" name="Group 5"/>
          <p:cNvGrpSpPr>
            <a:grpSpLocks/>
          </p:cNvGrpSpPr>
          <p:nvPr/>
        </p:nvGrpSpPr>
        <p:grpSpPr bwMode="auto">
          <a:xfrm>
            <a:off x="423863" y="1362075"/>
            <a:ext cx="8494712" cy="514350"/>
            <a:chOff x="267" y="728"/>
            <a:chExt cx="5351" cy="324"/>
          </a:xfrm>
        </p:grpSpPr>
        <p:sp>
          <p:nvSpPr>
            <p:cNvPr id="14342" name="Oval 6"/>
            <p:cNvSpPr>
              <a:spLocks noChangeAspect="1" noChangeArrowheads="1"/>
            </p:cNvSpPr>
            <p:nvPr/>
          </p:nvSpPr>
          <p:spPr bwMode="auto">
            <a:xfrm>
              <a:off x="267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Arial" charset="0"/>
                  <a:cs typeface="Arial" charset="0"/>
                </a:rPr>
                <a:t>X</a:t>
              </a:r>
              <a:r>
                <a:rPr lang="en-US" sz="1800" b="1" i="1" baseline="-250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4343" name="Oval 7"/>
            <p:cNvSpPr>
              <a:spLocks noChangeAspect="1" noChangeArrowheads="1"/>
            </p:cNvSpPr>
            <p:nvPr/>
          </p:nvSpPr>
          <p:spPr bwMode="auto">
            <a:xfrm>
              <a:off x="1389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4344" name="Oval 8"/>
            <p:cNvSpPr>
              <a:spLocks noChangeAspect="1" noChangeArrowheads="1"/>
            </p:cNvSpPr>
            <p:nvPr/>
          </p:nvSpPr>
          <p:spPr bwMode="auto">
            <a:xfrm>
              <a:off x="3741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n-1</a:t>
              </a:r>
            </a:p>
          </p:txBody>
        </p:sp>
        <p:sp>
          <p:nvSpPr>
            <p:cNvPr id="14345" name="Oval 9"/>
            <p:cNvSpPr>
              <a:spLocks noChangeAspect="1" noChangeArrowheads="1"/>
            </p:cNvSpPr>
            <p:nvPr/>
          </p:nvSpPr>
          <p:spPr bwMode="auto">
            <a:xfrm>
              <a:off x="4839" y="728"/>
              <a:ext cx="779" cy="324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i="1">
                  <a:latin typeface="Comic Sans MS" pitchFamily="66" charset="0"/>
                </a:rPr>
                <a:t>X</a:t>
              </a:r>
              <a:r>
                <a:rPr lang="en-US" sz="1800" b="1" i="1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2754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2868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2976" y="858"/>
              <a:ext cx="56" cy="56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cxnSp>
          <p:nvCxnSpPr>
            <p:cNvPr id="14349" name="AutoShape 13"/>
            <p:cNvCxnSpPr>
              <a:cxnSpLocks noChangeShapeType="1"/>
              <a:stCxn id="14342" idx="6"/>
              <a:endCxn id="14343" idx="2"/>
            </p:cNvCxnSpPr>
            <p:nvPr/>
          </p:nvCxnSpPr>
          <p:spPr bwMode="auto">
            <a:xfrm>
              <a:off x="1055" y="890"/>
              <a:ext cx="32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50" name="AutoShape 14"/>
            <p:cNvCxnSpPr>
              <a:cxnSpLocks noChangeShapeType="1"/>
              <a:stCxn id="14344" idx="6"/>
              <a:endCxn id="14345" idx="2"/>
            </p:cNvCxnSpPr>
            <p:nvPr/>
          </p:nvCxnSpPr>
          <p:spPr bwMode="auto">
            <a:xfrm>
              <a:off x="4529" y="890"/>
              <a:ext cx="30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51" name="AutoShape 15"/>
            <p:cNvCxnSpPr>
              <a:cxnSpLocks noChangeShapeType="1"/>
              <a:stCxn id="14343" idx="6"/>
              <a:endCxn id="14346" idx="2"/>
            </p:cNvCxnSpPr>
            <p:nvPr/>
          </p:nvCxnSpPr>
          <p:spPr bwMode="auto">
            <a:xfrm flipV="1">
              <a:off x="2177" y="886"/>
              <a:ext cx="568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52" name="AutoShape 16"/>
            <p:cNvCxnSpPr>
              <a:cxnSpLocks noChangeShapeType="1"/>
              <a:stCxn id="14348" idx="6"/>
              <a:endCxn id="14344" idx="2"/>
            </p:cNvCxnSpPr>
            <p:nvPr/>
          </p:nvCxnSpPr>
          <p:spPr bwMode="auto">
            <a:xfrm>
              <a:off x="3041" y="886"/>
              <a:ext cx="691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29748" name="Text Box 20"/>
          <p:cNvSpPr txBox="1">
            <a:spLocks noChangeArrowheads="1"/>
          </p:cNvSpPr>
          <p:nvPr/>
        </p:nvSpPr>
        <p:spPr bwMode="auto">
          <a:xfrm>
            <a:off x="476250" y="2743200"/>
            <a:ext cx="7789863" cy="22828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Similarly, each </a:t>
            </a:r>
            <a:r>
              <a:rPr lang="en-US" b="1" i="1"/>
              <a:t>X</a:t>
            </a:r>
            <a:r>
              <a:rPr lang="en-US" b="1" i="1" baseline="-25000"/>
              <a:t>i  </a:t>
            </a:r>
            <a:r>
              <a:rPr lang="en-US"/>
              <a:t>is a probability distributions over </a:t>
            </a:r>
            <a:r>
              <a:rPr lang="en-US" b="1" i="1"/>
              <a:t>D</a:t>
            </a:r>
            <a:r>
              <a:rPr lang="en-US"/>
              <a:t>, which is determined by the initial distribution (</a:t>
            </a:r>
            <a:r>
              <a:rPr lang="en-US" i="1"/>
              <a:t>p</a:t>
            </a:r>
            <a:r>
              <a:rPr lang="en-US" i="1" baseline="-25000"/>
              <a:t>1</a:t>
            </a:r>
            <a:r>
              <a:rPr lang="en-US" i="1"/>
              <a:t>,..,p</a:t>
            </a:r>
            <a:r>
              <a:rPr lang="en-US" i="1" baseline="-25000"/>
              <a:t>n</a:t>
            </a:r>
            <a:r>
              <a:rPr lang="en-US"/>
              <a:t>) and the transition matrix </a:t>
            </a:r>
            <a:r>
              <a:rPr lang="en-US" b="1" i="1"/>
              <a:t>M. </a:t>
            </a:r>
            <a:endParaRPr lang="en-US"/>
          </a:p>
          <a:p>
            <a:r>
              <a:rPr lang="en-US"/>
              <a:t>There is a rich theory which studies the properties of such “Markov sequences”</a:t>
            </a:r>
            <a:r>
              <a:rPr lang="en-US" b="1" i="1"/>
              <a:t> </a:t>
            </a:r>
            <a:r>
              <a:rPr lang="en-US"/>
              <a:t>(</a:t>
            </a:r>
            <a:r>
              <a:rPr lang="en-US" b="1" i="1"/>
              <a:t>X</a:t>
            </a:r>
            <a:r>
              <a:rPr lang="en-US" b="1" i="1" baseline="-25000"/>
              <a:t>1</a:t>
            </a:r>
            <a:r>
              <a:rPr lang="en-US" b="1" i="1"/>
              <a:t>,…, X</a:t>
            </a:r>
            <a:r>
              <a:rPr lang="en-US" b="1" i="1" baseline="-25000"/>
              <a:t>i </a:t>
            </a:r>
            <a:r>
              <a:rPr lang="en-US"/>
              <a:t>,…). A bit of this theory is presented next.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4BE135-F45C-42A0-83DC-827DD9FB0931}" type="slidenum">
              <a:rPr lang="he-IL"/>
              <a:pPr/>
              <a:t>6</a:t>
            </a:fld>
            <a:endParaRPr lang="en-US"/>
          </a:p>
        </p:txBody>
      </p:sp>
      <p:sp>
        <p:nvSpPr>
          <p:cNvPr id="206898" name="Rectangle 50"/>
          <p:cNvSpPr>
            <a:spLocks noChangeArrowheads="1"/>
          </p:cNvSpPr>
          <p:nvPr/>
        </p:nvSpPr>
        <p:spPr bwMode="auto">
          <a:xfrm>
            <a:off x="885825" y="5105400"/>
            <a:ext cx="7402513" cy="990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152400"/>
            <a:ext cx="8412162" cy="762000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Matrix Representation</a:t>
            </a:r>
          </a:p>
        </p:txBody>
      </p:sp>
      <p:graphicFrame>
        <p:nvGraphicFramePr>
          <p:cNvPr id="206878" name="Object 30"/>
          <p:cNvGraphicFramePr>
            <a:graphicFrameLocks noChangeAspect="1"/>
          </p:cNvGraphicFramePr>
          <p:nvPr>
            <p:ph sz="quarter" idx="2"/>
          </p:nvPr>
        </p:nvGraphicFramePr>
        <p:xfrm>
          <a:off x="5699125" y="2679700"/>
          <a:ext cx="1882775" cy="790575"/>
        </p:xfrm>
        <a:graphic>
          <a:graphicData uri="http://schemas.openxmlformats.org/presentationml/2006/ole">
            <p:oleObj spid="_x0000_s2050" name="Equation" r:id="rId4" imgW="634680" imgH="266400" progId="Equation.DSMT4">
              <p:embed/>
            </p:oleObj>
          </a:graphicData>
        </a:graphic>
      </p:graphicFrame>
      <p:grpSp>
        <p:nvGrpSpPr>
          <p:cNvPr id="2054" name="Group 44"/>
          <p:cNvGrpSpPr>
            <a:grpSpLocks/>
          </p:cNvGrpSpPr>
          <p:nvPr/>
        </p:nvGrpSpPr>
        <p:grpSpPr bwMode="auto">
          <a:xfrm>
            <a:off x="350838" y="1136650"/>
            <a:ext cx="4133850" cy="3832225"/>
            <a:chOff x="420" y="706"/>
            <a:chExt cx="2604" cy="2414"/>
          </a:xfrm>
        </p:grpSpPr>
        <p:sp>
          <p:nvSpPr>
            <p:cNvPr id="2060" name="Rectangle 4"/>
            <p:cNvSpPr>
              <a:spLocks noChangeArrowheads="1"/>
            </p:cNvSpPr>
            <p:nvPr/>
          </p:nvSpPr>
          <p:spPr bwMode="auto">
            <a:xfrm>
              <a:off x="2418" y="2589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2061" name="Rectangle 5"/>
            <p:cNvSpPr>
              <a:spLocks noChangeArrowheads="1"/>
            </p:cNvSpPr>
            <p:nvPr/>
          </p:nvSpPr>
          <p:spPr bwMode="auto">
            <a:xfrm>
              <a:off x="1812" y="2589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2062" name="Rectangle 6"/>
            <p:cNvSpPr>
              <a:spLocks noChangeArrowheads="1"/>
            </p:cNvSpPr>
            <p:nvPr/>
          </p:nvSpPr>
          <p:spPr bwMode="auto">
            <a:xfrm>
              <a:off x="1206" y="2589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he-IL">
                  <a:latin typeface="Arial" charset="0"/>
                  <a:cs typeface="Arial" charset="0"/>
                </a:rPr>
                <a:t>0</a:t>
              </a:r>
              <a:endParaRPr lang="id-ID">
                <a:latin typeface="Arial" charset="0"/>
                <a:cs typeface="Arial" charset="0"/>
              </a:endParaRPr>
            </a:p>
          </p:txBody>
        </p:sp>
        <p:sp>
          <p:nvSpPr>
            <p:cNvPr id="2063" name="Rectangle 7"/>
            <p:cNvSpPr>
              <a:spLocks noChangeArrowheads="1"/>
            </p:cNvSpPr>
            <p:nvPr/>
          </p:nvSpPr>
          <p:spPr bwMode="auto">
            <a:xfrm>
              <a:off x="686" y="2589"/>
              <a:ext cx="520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2064" name="Rectangle 8"/>
            <p:cNvSpPr>
              <a:spLocks noChangeArrowheads="1"/>
            </p:cNvSpPr>
            <p:nvPr/>
          </p:nvSpPr>
          <p:spPr bwMode="auto">
            <a:xfrm>
              <a:off x="2418" y="2058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0.8</a:t>
              </a:r>
            </a:p>
          </p:txBody>
        </p:sp>
        <p:sp>
          <p:nvSpPr>
            <p:cNvPr id="2065" name="Rectangle 9"/>
            <p:cNvSpPr>
              <a:spLocks noChangeArrowheads="1"/>
            </p:cNvSpPr>
            <p:nvPr/>
          </p:nvSpPr>
          <p:spPr bwMode="auto">
            <a:xfrm>
              <a:off x="1812" y="2058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2066" name="Rectangle 10"/>
            <p:cNvSpPr>
              <a:spLocks noChangeArrowheads="1"/>
            </p:cNvSpPr>
            <p:nvPr/>
          </p:nvSpPr>
          <p:spPr bwMode="auto">
            <a:xfrm>
              <a:off x="1206" y="2058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0.2</a:t>
              </a:r>
            </a:p>
          </p:txBody>
        </p:sp>
        <p:sp>
          <p:nvSpPr>
            <p:cNvPr id="2067" name="Rectangle 11"/>
            <p:cNvSpPr>
              <a:spLocks noChangeArrowheads="1"/>
            </p:cNvSpPr>
            <p:nvPr/>
          </p:nvSpPr>
          <p:spPr bwMode="auto">
            <a:xfrm>
              <a:off x="686" y="2058"/>
              <a:ext cx="520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2068" name="Rectangle 12"/>
            <p:cNvSpPr>
              <a:spLocks noChangeArrowheads="1"/>
            </p:cNvSpPr>
            <p:nvPr/>
          </p:nvSpPr>
          <p:spPr bwMode="auto">
            <a:xfrm>
              <a:off x="2418" y="1525"/>
              <a:ext cx="606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0.3</a:t>
              </a:r>
            </a:p>
          </p:txBody>
        </p:sp>
        <p:sp>
          <p:nvSpPr>
            <p:cNvPr id="2069" name="Rectangle 13"/>
            <p:cNvSpPr>
              <a:spLocks noChangeArrowheads="1"/>
            </p:cNvSpPr>
            <p:nvPr/>
          </p:nvSpPr>
          <p:spPr bwMode="auto">
            <a:xfrm>
              <a:off x="1812" y="1525"/>
              <a:ext cx="606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2070" name="Rectangle 14"/>
            <p:cNvSpPr>
              <a:spLocks noChangeArrowheads="1"/>
            </p:cNvSpPr>
            <p:nvPr/>
          </p:nvSpPr>
          <p:spPr bwMode="auto">
            <a:xfrm>
              <a:off x="1206" y="1525"/>
              <a:ext cx="606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0.5</a:t>
              </a:r>
            </a:p>
          </p:txBody>
        </p:sp>
        <p:sp>
          <p:nvSpPr>
            <p:cNvPr id="2071" name="Rectangle 15"/>
            <p:cNvSpPr>
              <a:spLocks noChangeArrowheads="1"/>
            </p:cNvSpPr>
            <p:nvPr/>
          </p:nvSpPr>
          <p:spPr bwMode="auto">
            <a:xfrm>
              <a:off x="686" y="1525"/>
              <a:ext cx="520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0.2</a:t>
              </a:r>
            </a:p>
          </p:txBody>
        </p:sp>
        <p:sp>
          <p:nvSpPr>
            <p:cNvPr id="2072" name="Rectangle 16"/>
            <p:cNvSpPr>
              <a:spLocks noChangeArrowheads="1"/>
            </p:cNvSpPr>
            <p:nvPr/>
          </p:nvSpPr>
          <p:spPr bwMode="auto">
            <a:xfrm>
              <a:off x="2418" y="1021"/>
              <a:ext cx="606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2073" name="Rectangle 17"/>
            <p:cNvSpPr>
              <a:spLocks noChangeArrowheads="1"/>
            </p:cNvSpPr>
            <p:nvPr/>
          </p:nvSpPr>
          <p:spPr bwMode="auto">
            <a:xfrm>
              <a:off x="1812" y="1021"/>
              <a:ext cx="606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0.05</a:t>
              </a:r>
            </a:p>
          </p:txBody>
        </p:sp>
        <p:sp>
          <p:nvSpPr>
            <p:cNvPr id="2074" name="Rectangle 18"/>
            <p:cNvSpPr>
              <a:spLocks noChangeArrowheads="1"/>
            </p:cNvSpPr>
            <p:nvPr/>
          </p:nvSpPr>
          <p:spPr bwMode="auto">
            <a:xfrm>
              <a:off x="1206" y="1021"/>
              <a:ext cx="606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2075" name="Rectangle 19"/>
            <p:cNvSpPr>
              <a:spLocks noChangeArrowheads="1"/>
            </p:cNvSpPr>
            <p:nvPr/>
          </p:nvSpPr>
          <p:spPr bwMode="auto">
            <a:xfrm>
              <a:off x="686" y="1021"/>
              <a:ext cx="520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0.95</a:t>
              </a:r>
            </a:p>
          </p:txBody>
        </p:sp>
        <p:sp>
          <p:nvSpPr>
            <p:cNvPr id="2076" name="Line 20"/>
            <p:cNvSpPr>
              <a:spLocks noChangeShapeType="1"/>
            </p:cNvSpPr>
            <p:nvPr/>
          </p:nvSpPr>
          <p:spPr bwMode="auto">
            <a:xfrm>
              <a:off x="686" y="1021"/>
              <a:ext cx="23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77" name="Line 21"/>
            <p:cNvSpPr>
              <a:spLocks noChangeShapeType="1"/>
            </p:cNvSpPr>
            <p:nvPr/>
          </p:nvSpPr>
          <p:spPr bwMode="auto">
            <a:xfrm>
              <a:off x="686" y="1525"/>
              <a:ext cx="2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78" name="Line 22"/>
            <p:cNvSpPr>
              <a:spLocks noChangeShapeType="1"/>
            </p:cNvSpPr>
            <p:nvPr/>
          </p:nvSpPr>
          <p:spPr bwMode="auto">
            <a:xfrm>
              <a:off x="686" y="2058"/>
              <a:ext cx="2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79" name="Line 23"/>
            <p:cNvSpPr>
              <a:spLocks noChangeShapeType="1"/>
            </p:cNvSpPr>
            <p:nvPr/>
          </p:nvSpPr>
          <p:spPr bwMode="auto">
            <a:xfrm>
              <a:off x="686" y="2589"/>
              <a:ext cx="2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80" name="Line 24"/>
            <p:cNvSpPr>
              <a:spLocks noChangeShapeType="1"/>
            </p:cNvSpPr>
            <p:nvPr/>
          </p:nvSpPr>
          <p:spPr bwMode="auto">
            <a:xfrm>
              <a:off x="686" y="3120"/>
              <a:ext cx="23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81" name="Line 25"/>
            <p:cNvSpPr>
              <a:spLocks noChangeShapeType="1"/>
            </p:cNvSpPr>
            <p:nvPr/>
          </p:nvSpPr>
          <p:spPr bwMode="auto">
            <a:xfrm>
              <a:off x="686" y="1021"/>
              <a:ext cx="0" cy="20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82" name="Line 26"/>
            <p:cNvSpPr>
              <a:spLocks noChangeShapeType="1"/>
            </p:cNvSpPr>
            <p:nvPr/>
          </p:nvSpPr>
          <p:spPr bwMode="auto">
            <a:xfrm>
              <a:off x="1206" y="1021"/>
              <a:ext cx="0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83" name="Line 27"/>
            <p:cNvSpPr>
              <a:spLocks noChangeShapeType="1"/>
            </p:cNvSpPr>
            <p:nvPr/>
          </p:nvSpPr>
          <p:spPr bwMode="auto">
            <a:xfrm>
              <a:off x="1812" y="1021"/>
              <a:ext cx="0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84" name="Line 28"/>
            <p:cNvSpPr>
              <a:spLocks noChangeShapeType="1"/>
            </p:cNvSpPr>
            <p:nvPr/>
          </p:nvSpPr>
          <p:spPr bwMode="auto">
            <a:xfrm>
              <a:off x="2418" y="1021"/>
              <a:ext cx="0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85" name="Line 29"/>
            <p:cNvSpPr>
              <a:spLocks noChangeShapeType="1"/>
            </p:cNvSpPr>
            <p:nvPr/>
          </p:nvSpPr>
          <p:spPr bwMode="auto">
            <a:xfrm>
              <a:off x="3024" y="1021"/>
              <a:ext cx="0" cy="20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86" name="Text Box 31"/>
            <p:cNvSpPr txBox="1">
              <a:spLocks noChangeArrowheads="1"/>
            </p:cNvSpPr>
            <p:nvPr/>
          </p:nvSpPr>
          <p:spPr bwMode="auto">
            <a:xfrm>
              <a:off x="757" y="706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087" name="Text Box 32"/>
            <p:cNvSpPr txBox="1">
              <a:spLocks noChangeArrowheads="1"/>
            </p:cNvSpPr>
            <p:nvPr/>
          </p:nvSpPr>
          <p:spPr bwMode="auto">
            <a:xfrm>
              <a:off x="1363" y="706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088" name="Text Box 33"/>
            <p:cNvSpPr txBox="1">
              <a:spLocks noChangeArrowheads="1"/>
            </p:cNvSpPr>
            <p:nvPr/>
          </p:nvSpPr>
          <p:spPr bwMode="auto">
            <a:xfrm>
              <a:off x="442" y="1610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089" name="Text Box 34"/>
            <p:cNvSpPr txBox="1">
              <a:spLocks noChangeArrowheads="1"/>
            </p:cNvSpPr>
            <p:nvPr/>
          </p:nvSpPr>
          <p:spPr bwMode="auto">
            <a:xfrm>
              <a:off x="431" y="1157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090" name="Text Box 35"/>
            <p:cNvSpPr txBox="1">
              <a:spLocks noChangeArrowheads="1"/>
            </p:cNvSpPr>
            <p:nvPr/>
          </p:nvSpPr>
          <p:spPr bwMode="auto">
            <a:xfrm>
              <a:off x="431" y="2176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091" name="Text Box 36"/>
            <p:cNvSpPr txBox="1">
              <a:spLocks noChangeArrowheads="1"/>
            </p:cNvSpPr>
            <p:nvPr/>
          </p:nvSpPr>
          <p:spPr bwMode="auto">
            <a:xfrm>
              <a:off x="2047" y="716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092" name="Text Box 37"/>
            <p:cNvSpPr txBox="1">
              <a:spLocks noChangeArrowheads="1"/>
            </p:cNvSpPr>
            <p:nvPr/>
          </p:nvSpPr>
          <p:spPr bwMode="auto">
            <a:xfrm>
              <a:off x="420" y="2722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2093" name="Text Box 38"/>
            <p:cNvSpPr txBox="1">
              <a:spLocks noChangeArrowheads="1"/>
            </p:cNvSpPr>
            <p:nvPr/>
          </p:nvSpPr>
          <p:spPr bwMode="auto">
            <a:xfrm>
              <a:off x="2666" y="733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055" name="Text Box 40"/>
          <p:cNvSpPr txBox="1">
            <a:spLocks noChangeArrowheads="1"/>
          </p:cNvSpPr>
          <p:nvPr/>
        </p:nvSpPr>
        <p:spPr bwMode="auto">
          <a:xfrm>
            <a:off x="5181600" y="2214563"/>
            <a:ext cx="3962400" cy="11874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6890" name="Text Box 42"/>
          <p:cNvSpPr txBox="1">
            <a:spLocks noChangeArrowheads="1"/>
          </p:cNvSpPr>
          <p:nvPr/>
        </p:nvSpPr>
        <p:spPr bwMode="auto">
          <a:xfrm>
            <a:off x="1109663" y="5057775"/>
            <a:ext cx="7331075" cy="1373188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2800"/>
              <a:t>Then after  one move, the distribution is changed to </a:t>
            </a:r>
            <a:r>
              <a:rPr lang="en-US" sz="2800" b="1" i="1"/>
              <a:t>X</a:t>
            </a:r>
            <a:r>
              <a:rPr lang="en-US" sz="2800" b="1" i="1" baseline="-25000"/>
              <a:t>2</a:t>
            </a:r>
            <a:r>
              <a:rPr lang="en-US" sz="2800" b="1" i="1"/>
              <a:t> = X</a:t>
            </a:r>
            <a:r>
              <a:rPr lang="en-US" sz="2800" b="1" i="1" baseline="-25000"/>
              <a:t>1</a:t>
            </a:r>
            <a:r>
              <a:rPr lang="en-US" sz="2800" b="1" i="1"/>
              <a:t>M</a:t>
            </a:r>
          </a:p>
          <a:p>
            <a:endParaRPr lang="en-US" sz="2800" b="1" i="1"/>
          </a:p>
        </p:txBody>
      </p:sp>
      <p:sp>
        <p:nvSpPr>
          <p:cNvPr id="206894" name="Text Box 46"/>
          <p:cNvSpPr txBox="1">
            <a:spLocks noChangeArrowheads="1"/>
          </p:cNvSpPr>
          <p:nvPr/>
        </p:nvSpPr>
        <p:spPr bwMode="auto">
          <a:xfrm>
            <a:off x="4806950" y="2222500"/>
            <a:ext cx="3211513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M</a:t>
            </a:r>
            <a:r>
              <a:rPr lang="en-US"/>
              <a:t> is a stochastic Matrix:</a:t>
            </a:r>
          </a:p>
        </p:txBody>
      </p:sp>
      <p:sp>
        <p:nvSpPr>
          <p:cNvPr id="206895" name="Text Box 47"/>
          <p:cNvSpPr txBox="1">
            <a:spLocks noChangeArrowheads="1"/>
          </p:cNvSpPr>
          <p:nvPr/>
        </p:nvSpPr>
        <p:spPr bwMode="auto">
          <a:xfrm>
            <a:off x="4876800" y="3532188"/>
            <a:ext cx="4114800" cy="11874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The initial </a:t>
            </a:r>
            <a:r>
              <a:rPr lang="en-US" b="1" i="1"/>
              <a:t>distribution vector </a:t>
            </a:r>
            <a:r>
              <a:rPr lang="en-US"/>
              <a:t>(</a:t>
            </a:r>
            <a:r>
              <a:rPr lang="en-US" i="1"/>
              <a:t>u</a:t>
            </a:r>
            <a:r>
              <a:rPr lang="en-US" i="1" baseline="-25000"/>
              <a:t>1</a:t>
            </a:r>
            <a:r>
              <a:rPr lang="en-US" i="1"/>
              <a:t>…u</a:t>
            </a:r>
            <a:r>
              <a:rPr lang="en-US" i="1" baseline="-25000"/>
              <a:t>m</a:t>
            </a:r>
            <a:r>
              <a:rPr lang="en-US"/>
              <a:t>)</a:t>
            </a:r>
            <a:r>
              <a:rPr lang="en-US" b="1" i="1"/>
              <a:t> </a:t>
            </a:r>
            <a:r>
              <a:rPr lang="en-US"/>
              <a:t>defines the</a:t>
            </a:r>
            <a:r>
              <a:rPr lang="en-US" b="1" i="1"/>
              <a:t> </a:t>
            </a:r>
            <a:r>
              <a:rPr lang="en-US"/>
              <a:t>distribution</a:t>
            </a:r>
            <a:r>
              <a:rPr lang="en-US" b="1" i="1"/>
              <a:t> </a:t>
            </a:r>
            <a:r>
              <a:rPr lang="en-US"/>
              <a:t>of </a:t>
            </a:r>
            <a:r>
              <a:rPr lang="en-US" b="1" i="1"/>
              <a:t>X</a:t>
            </a:r>
            <a:r>
              <a:rPr lang="en-US" baseline="-25000"/>
              <a:t>1 </a:t>
            </a:r>
            <a:r>
              <a:rPr lang="en-US"/>
              <a:t> (p(</a:t>
            </a:r>
            <a:r>
              <a:rPr lang="en-US" b="1" i="1"/>
              <a:t>X</a:t>
            </a:r>
            <a:r>
              <a:rPr lang="en-US" i="1" baseline="-25000"/>
              <a:t>1</a:t>
            </a:r>
            <a:r>
              <a:rPr lang="en-US" i="1"/>
              <a:t>=s</a:t>
            </a:r>
            <a:r>
              <a:rPr lang="en-US" i="1" baseline="-25000"/>
              <a:t>i</a:t>
            </a:r>
            <a:r>
              <a:rPr lang="en-US"/>
              <a:t>)=</a:t>
            </a:r>
            <a:r>
              <a:rPr lang="en-US" i="1"/>
              <a:t>u</a:t>
            </a:r>
            <a:r>
              <a:rPr lang="en-US" i="1" baseline="-25000"/>
              <a:t>i</a:t>
            </a:r>
            <a:r>
              <a:rPr lang="en-US"/>
              <a:t>)</a:t>
            </a:r>
            <a:r>
              <a:rPr lang="en-US" baseline="-25000"/>
              <a:t> </a:t>
            </a:r>
            <a:r>
              <a:rPr lang="en-US"/>
              <a:t>.</a:t>
            </a:r>
          </a:p>
        </p:txBody>
      </p:sp>
      <p:sp>
        <p:nvSpPr>
          <p:cNvPr id="2059" name="Text Box 48"/>
          <p:cNvSpPr txBox="1">
            <a:spLocks noChangeArrowheads="1"/>
          </p:cNvSpPr>
          <p:nvPr/>
        </p:nvSpPr>
        <p:spPr bwMode="auto">
          <a:xfrm>
            <a:off x="4876800" y="1152525"/>
            <a:ext cx="3673475" cy="8223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The transition probabilities Matrix </a:t>
            </a:r>
            <a:r>
              <a:rPr lang="en-US" b="1" i="1"/>
              <a:t>M </a:t>
            </a:r>
            <a:r>
              <a:rPr lang="en-US"/>
              <a:t>=(</a:t>
            </a:r>
            <a:r>
              <a:rPr lang="en-US" b="1" i="1"/>
              <a:t>a</a:t>
            </a:r>
            <a:r>
              <a:rPr lang="en-US" b="1" i="1" baseline="-25000"/>
              <a:t>st</a:t>
            </a:r>
            <a:r>
              <a:rPr lang="en-US"/>
              <a:t>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98" grpId="0" animBg="1"/>
      <p:bldP spid="206894" grpId="0"/>
      <p:bldP spid="2068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7B95B80-F4D2-44FC-BF3E-67B965E9A997}" type="slidenum">
              <a:rPr lang="he-IL"/>
              <a:pPr/>
              <a:t>7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50838" y="152400"/>
            <a:ext cx="8412162" cy="762000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Matrix Representation</a:t>
            </a:r>
          </a:p>
        </p:txBody>
      </p:sp>
      <p:grpSp>
        <p:nvGrpSpPr>
          <p:cNvPr id="15364" name="Group 5"/>
          <p:cNvGrpSpPr>
            <a:grpSpLocks/>
          </p:cNvGrpSpPr>
          <p:nvPr/>
        </p:nvGrpSpPr>
        <p:grpSpPr bwMode="auto">
          <a:xfrm>
            <a:off x="350838" y="1136650"/>
            <a:ext cx="4133850" cy="3832225"/>
            <a:chOff x="420" y="706"/>
            <a:chExt cx="2604" cy="2414"/>
          </a:xfrm>
        </p:grpSpPr>
        <p:sp>
          <p:nvSpPr>
            <p:cNvPr id="15368" name="Rectangle 6"/>
            <p:cNvSpPr>
              <a:spLocks noChangeArrowheads="1"/>
            </p:cNvSpPr>
            <p:nvPr/>
          </p:nvSpPr>
          <p:spPr bwMode="auto">
            <a:xfrm>
              <a:off x="2418" y="2589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15369" name="Rectangle 7"/>
            <p:cNvSpPr>
              <a:spLocks noChangeArrowheads="1"/>
            </p:cNvSpPr>
            <p:nvPr/>
          </p:nvSpPr>
          <p:spPr bwMode="auto">
            <a:xfrm>
              <a:off x="1812" y="2589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15370" name="Rectangle 8"/>
            <p:cNvSpPr>
              <a:spLocks noChangeArrowheads="1"/>
            </p:cNvSpPr>
            <p:nvPr/>
          </p:nvSpPr>
          <p:spPr bwMode="auto">
            <a:xfrm>
              <a:off x="1206" y="2589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he-IL">
                  <a:latin typeface="Arial" charset="0"/>
                  <a:cs typeface="Arial" charset="0"/>
                </a:rPr>
                <a:t>0</a:t>
              </a:r>
              <a:endParaRPr lang="id-ID">
                <a:latin typeface="Arial" charset="0"/>
                <a:cs typeface="Arial" charset="0"/>
              </a:endParaRPr>
            </a:p>
          </p:txBody>
        </p:sp>
        <p:sp>
          <p:nvSpPr>
            <p:cNvPr id="15371" name="Rectangle 9"/>
            <p:cNvSpPr>
              <a:spLocks noChangeArrowheads="1"/>
            </p:cNvSpPr>
            <p:nvPr/>
          </p:nvSpPr>
          <p:spPr bwMode="auto">
            <a:xfrm>
              <a:off x="686" y="2589"/>
              <a:ext cx="520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15372" name="Rectangle 10"/>
            <p:cNvSpPr>
              <a:spLocks noChangeArrowheads="1"/>
            </p:cNvSpPr>
            <p:nvPr/>
          </p:nvSpPr>
          <p:spPr bwMode="auto">
            <a:xfrm>
              <a:off x="2418" y="2058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0.8</a:t>
              </a:r>
            </a:p>
          </p:txBody>
        </p:sp>
        <p:sp>
          <p:nvSpPr>
            <p:cNvPr id="15373" name="Rectangle 11"/>
            <p:cNvSpPr>
              <a:spLocks noChangeArrowheads="1"/>
            </p:cNvSpPr>
            <p:nvPr/>
          </p:nvSpPr>
          <p:spPr bwMode="auto">
            <a:xfrm>
              <a:off x="1812" y="2058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15374" name="Rectangle 12"/>
            <p:cNvSpPr>
              <a:spLocks noChangeArrowheads="1"/>
            </p:cNvSpPr>
            <p:nvPr/>
          </p:nvSpPr>
          <p:spPr bwMode="auto">
            <a:xfrm>
              <a:off x="1206" y="2058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0.2</a:t>
              </a:r>
            </a:p>
          </p:txBody>
        </p:sp>
        <p:sp>
          <p:nvSpPr>
            <p:cNvPr id="15375" name="Rectangle 13"/>
            <p:cNvSpPr>
              <a:spLocks noChangeArrowheads="1"/>
            </p:cNvSpPr>
            <p:nvPr/>
          </p:nvSpPr>
          <p:spPr bwMode="auto">
            <a:xfrm>
              <a:off x="686" y="2058"/>
              <a:ext cx="520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15376" name="Rectangle 14"/>
            <p:cNvSpPr>
              <a:spLocks noChangeArrowheads="1"/>
            </p:cNvSpPr>
            <p:nvPr/>
          </p:nvSpPr>
          <p:spPr bwMode="auto">
            <a:xfrm>
              <a:off x="2418" y="1525"/>
              <a:ext cx="606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0.3</a:t>
              </a:r>
            </a:p>
          </p:txBody>
        </p:sp>
        <p:sp>
          <p:nvSpPr>
            <p:cNvPr id="15377" name="Rectangle 15"/>
            <p:cNvSpPr>
              <a:spLocks noChangeArrowheads="1"/>
            </p:cNvSpPr>
            <p:nvPr/>
          </p:nvSpPr>
          <p:spPr bwMode="auto">
            <a:xfrm>
              <a:off x="1812" y="1525"/>
              <a:ext cx="606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15378" name="Rectangle 16"/>
            <p:cNvSpPr>
              <a:spLocks noChangeArrowheads="1"/>
            </p:cNvSpPr>
            <p:nvPr/>
          </p:nvSpPr>
          <p:spPr bwMode="auto">
            <a:xfrm>
              <a:off x="1206" y="1525"/>
              <a:ext cx="606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0.5</a:t>
              </a:r>
            </a:p>
          </p:txBody>
        </p:sp>
        <p:sp>
          <p:nvSpPr>
            <p:cNvPr id="15379" name="Rectangle 17"/>
            <p:cNvSpPr>
              <a:spLocks noChangeArrowheads="1"/>
            </p:cNvSpPr>
            <p:nvPr/>
          </p:nvSpPr>
          <p:spPr bwMode="auto">
            <a:xfrm>
              <a:off x="686" y="1525"/>
              <a:ext cx="520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0.2</a:t>
              </a:r>
            </a:p>
          </p:txBody>
        </p:sp>
        <p:sp>
          <p:nvSpPr>
            <p:cNvPr id="15380" name="Rectangle 18"/>
            <p:cNvSpPr>
              <a:spLocks noChangeArrowheads="1"/>
            </p:cNvSpPr>
            <p:nvPr/>
          </p:nvSpPr>
          <p:spPr bwMode="auto">
            <a:xfrm>
              <a:off x="2418" y="1021"/>
              <a:ext cx="606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15381" name="Rectangle 19"/>
            <p:cNvSpPr>
              <a:spLocks noChangeArrowheads="1"/>
            </p:cNvSpPr>
            <p:nvPr/>
          </p:nvSpPr>
          <p:spPr bwMode="auto">
            <a:xfrm>
              <a:off x="1812" y="1021"/>
              <a:ext cx="606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0.05</a:t>
              </a:r>
            </a:p>
          </p:txBody>
        </p:sp>
        <p:sp>
          <p:nvSpPr>
            <p:cNvPr id="15382" name="Rectangle 20"/>
            <p:cNvSpPr>
              <a:spLocks noChangeArrowheads="1"/>
            </p:cNvSpPr>
            <p:nvPr/>
          </p:nvSpPr>
          <p:spPr bwMode="auto">
            <a:xfrm>
              <a:off x="1206" y="1021"/>
              <a:ext cx="606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15383" name="Rectangle 21"/>
            <p:cNvSpPr>
              <a:spLocks noChangeArrowheads="1"/>
            </p:cNvSpPr>
            <p:nvPr/>
          </p:nvSpPr>
          <p:spPr bwMode="auto">
            <a:xfrm>
              <a:off x="686" y="1021"/>
              <a:ext cx="520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>
                  <a:latin typeface="Arial" charset="0"/>
                </a:rPr>
                <a:t>0.95</a:t>
              </a:r>
            </a:p>
          </p:txBody>
        </p:sp>
        <p:sp>
          <p:nvSpPr>
            <p:cNvPr id="15384" name="Line 22"/>
            <p:cNvSpPr>
              <a:spLocks noChangeShapeType="1"/>
            </p:cNvSpPr>
            <p:nvPr/>
          </p:nvSpPr>
          <p:spPr bwMode="auto">
            <a:xfrm>
              <a:off x="686" y="1021"/>
              <a:ext cx="23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85" name="Line 23"/>
            <p:cNvSpPr>
              <a:spLocks noChangeShapeType="1"/>
            </p:cNvSpPr>
            <p:nvPr/>
          </p:nvSpPr>
          <p:spPr bwMode="auto">
            <a:xfrm>
              <a:off x="686" y="1525"/>
              <a:ext cx="2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86" name="Line 24"/>
            <p:cNvSpPr>
              <a:spLocks noChangeShapeType="1"/>
            </p:cNvSpPr>
            <p:nvPr/>
          </p:nvSpPr>
          <p:spPr bwMode="auto">
            <a:xfrm>
              <a:off x="686" y="2058"/>
              <a:ext cx="2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87" name="Line 25"/>
            <p:cNvSpPr>
              <a:spLocks noChangeShapeType="1"/>
            </p:cNvSpPr>
            <p:nvPr/>
          </p:nvSpPr>
          <p:spPr bwMode="auto">
            <a:xfrm>
              <a:off x="686" y="2589"/>
              <a:ext cx="2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88" name="Line 26"/>
            <p:cNvSpPr>
              <a:spLocks noChangeShapeType="1"/>
            </p:cNvSpPr>
            <p:nvPr/>
          </p:nvSpPr>
          <p:spPr bwMode="auto">
            <a:xfrm>
              <a:off x="686" y="3120"/>
              <a:ext cx="23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89" name="Line 27"/>
            <p:cNvSpPr>
              <a:spLocks noChangeShapeType="1"/>
            </p:cNvSpPr>
            <p:nvPr/>
          </p:nvSpPr>
          <p:spPr bwMode="auto">
            <a:xfrm>
              <a:off x="686" y="1021"/>
              <a:ext cx="0" cy="20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90" name="Line 28"/>
            <p:cNvSpPr>
              <a:spLocks noChangeShapeType="1"/>
            </p:cNvSpPr>
            <p:nvPr/>
          </p:nvSpPr>
          <p:spPr bwMode="auto">
            <a:xfrm>
              <a:off x="1206" y="1021"/>
              <a:ext cx="0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91" name="Line 29"/>
            <p:cNvSpPr>
              <a:spLocks noChangeShapeType="1"/>
            </p:cNvSpPr>
            <p:nvPr/>
          </p:nvSpPr>
          <p:spPr bwMode="auto">
            <a:xfrm>
              <a:off x="1812" y="1021"/>
              <a:ext cx="0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92" name="Line 30"/>
            <p:cNvSpPr>
              <a:spLocks noChangeShapeType="1"/>
            </p:cNvSpPr>
            <p:nvPr/>
          </p:nvSpPr>
          <p:spPr bwMode="auto">
            <a:xfrm>
              <a:off x="2418" y="1021"/>
              <a:ext cx="0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93" name="Line 31"/>
            <p:cNvSpPr>
              <a:spLocks noChangeShapeType="1"/>
            </p:cNvSpPr>
            <p:nvPr/>
          </p:nvSpPr>
          <p:spPr bwMode="auto">
            <a:xfrm>
              <a:off x="3024" y="1021"/>
              <a:ext cx="0" cy="20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94" name="Text Box 32"/>
            <p:cNvSpPr txBox="1">
              <a:spLocks noChangeArrowheads="1"/>
            </p:cNvSpPr>
            <p:nvPr/>
          </p:nvSpPr>
          <p:spPr bwMode="auto">
            <a:xfrm>
              <a:off x="757" y="706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5395" name="Text Box 33"/>
            <p:cNvSpPr txBox="1">
              <a:spLocks noChangeArrowheads="1"/>
            </p:cNvSpPr>
            <p:nvPr/>
          </p:nvSpPr>
          <p:spPr bwMode="auto">
            <a:xfrm>
              <a:off x="1363" y="706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5396" name="Text Box 34"/>
            <p:cNvSpPr txBox="1">
              <a:spLocks noChangeArrowheads="1"/>
            </p:cNvSpPr>
            <p:nvPr/>
          </p:nvSpPr>
          <p:spPr bwMode="auto">
            <a:xfrm>
              <a:off x="442" y="1610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15397" name="Text Box 35"/>
            <p:cNvSpPr txBox="1">
              <a:spLocks noChangeArrowheads="1"/>
            </p:cNvSpPr>
            <p:nvPr/>
          </p:nvSpPr>
          <p:spPr bwMode="auto">
            <a:xfrm>
              <a:off x="431" y="1157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5398" name="Text Box 36"/>
            <p:cNvSpPr txBox="1">
              <a:spLocks noChangeArrowheads="1"/>
            </p:cNvSpPr>
            <p:nvPr/>
          </p:nvSpPr>
          <p:spPr bwMode="auto">
            <a:xfrm>
              <a:off x="431" y="2176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15399" name="Text Box 37"/>
            <p:cNvSpPr txBox="1">
              <a:spLocks noChangeArrowheads="1"/>
            </p:cNvSpPr>
            <p:nvPr/>
          </p:nvSpPr>
          <p:spPr bwMode="auto">
            <a:xfrm>
              <a:off x="2047" y="716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5400" name="Text Box 38"/>
            <p:cNvSpPr txBox="1">
              <a:spLocks noChangeArrowheads="1"/>
            </p:cNvSpPr>
            <p:nvPr/>
          </p:nvSpPr>
          <p:spPr bwMode="auto">
            <a:xfrm>
              <a:off x="420" y="2722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15401" name="Text Box 39"/>
            <p:cNvSpPr txBox="1">
              <a:spLocks noChangeArrowheads="1"/>
            </p:cNvSpPr>
            <p:nvPr/>
          </p:nvSpPr>
          <p:spPr bwMode="auto">
            <a:xfrm>
              <a:off x="2666" y="733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15365" name="Text Box 40"/>
          <p:cNvSpPr txBox="1">
            <a:spLocks noChangeArrowheads="1"/>
          </p:cNvSpPr>
          <p:nvPr/>
        </p:nvSpPr>
        <p:spPr bwMode="auto">
          <a:xfrm>
            <a:off x="5181600" y="2214563"/>
            <a:ext cx="3962400" cy="11874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0137" name="Text Box 41"/>
          <p:cNvSpPr txBox="1">
            <a:spLocks noChangeArrowheads="1"/>
          </p:cNvSpPr>
          <p:nvPr/>
        </p:nvSpPr>
        <p:spPr bwMode="auto">
          <a:xfrm>
            <a:off x="2024063" y="5316538"/>
            <a:ext cx="5367337" cy="519112"/>
          </a:xfrm>
          <a:prstGeom prst="rect">
            <a:avLst/>
          </a:prstGeom>
          <a:solidFill>
            <a:srgbClr val="FFFF00"/>
          </a:solidFill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2800"/>
              <a:t>The </a:t>
            </a:r>
            <a:r>
              <a:rPr lang="en-US" sz="2800" i="1"/>
              <a:t>i</a:t>
            </a:r>
            <a:r>
              <a:rPr lang="en-US" sz="2800"/>
              <a:t>-th distribution is  </a:t>
            </a:r>
            <a:r>
              <a:rPr lang="en-US" sz="2800" b="1" i="1"/>
              <a:t>X</a:t>
            </a:r>
            <a:r>
              <a:rPr lang="en-US" sz="2800" b="1" i="1" baseline="-25000"/>
              <a:t>i</a:t>
            </a:r>
            <a:r>
              <a:rPr lang="en-US" sz="2800" b="1" i="1"/>
              <a:t> </a:t>
            </a:r>
            <a:r>
              <a:rPr lang="en-US" sz="2800"/>
              <a:t>= </a:t>
            </a:r>
            <a:r>
              <a:rPr lang="en-US" sz="2800" b="1" i="1"/>
              <a:t>X</a:t>
            </a:r>
            <a:r>
              <a:rPr lang="en-US" sz="2800" b="1" baseline="-25000"/>
              <a:t>1</a:t>
            </a:r>
            <a:r>
              <a:rPr lang="en-US" sz="2800" b="1" i="1"/>
              <a:t>M</a:t>
            </a:r>
            <a:r>
              <a:rPr lang="en-US" sz="2800" b="1" i="1" baseline="30000"/>
              <a:t>i-</a:t>
            </a:r>
            <a:r>
              <a:rPr lang="en-US" sz="2800" b="1" baseline="30000"/>
              <a:t>1</a:t>
            </a:r>
            <a:endParaRPr lang="en-US" sz="2800" b="1" i="1"/>
          </a:p>
        </p:txBody>
      </p:sp>
      <p:sp>
        <p:nvSpPr>
          <p:cNvPr id="15367" name="Text Box 46"/>
          <p:cNvSpPr txBox="1">
            <a:spLocks noChangeArrowheads="1"/>
          </p:cNvSpPr>
          <p:nvPr/>
        </p:nvSpPr>
        <p:spPr bwMode="auto">
          <a:xfrm>
            <a:off x="4708525" y="1641475"/>
            <a:ext cx="3527425" cy="19177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Example: if </a:t>
            </a:r>
            <a:r>
              <a:rPr lang="en-US" b="1"/>
              <a:t>X</a:t>
            </a:r>
            <a:r>
              <a:rPr lang="en-US" b="1" baseline="-25000"/>
              <a:t>1</a:t>
            </a:r>
            <a:r>
              <a:rPr lang="en-US"/>
              <a:t>=(0, 1, 0, 0) </a:t>
            </a:r>
          </a:p>
          <a:p>
            <a:r>
              <a:rPr lang="en-US"/>
              <a:t>then </a:t>
            </a:r>
            <a:r>
              <a:rPr lang="en-US" b="1"/>
              <a:t>X</a:t>
            </a:r>
            <a:r>
              <a:rPr lang="en-US" b="1" baseline="-25000"/>
              <a:t>2</a:t>
            </a:r>
            <a:r>
              <a:rPr lang="en-US"/>
              <a:t>=(0.2, 0.5, 0, 0.3)</a:t>
            </a:r>
          </a:p>
          <a:p>
            <a:endParaRPr lang="en-US"/>
          </a:p>
          <a:p>
            <a:r>
              <a:rPr lang="en-US"/>
              <a:t>And if </a:t>
            </a:r>
            <a:r>
              <a:rPr lang="en-US" b="1"/>
              <a:t>X</a:t>
            </a:r>
            <a:r>
              <a:rPr lang="en-US" b="1" baseline="-25000"/>
              <a:t>1</a:t>
            </a:r>
            <a:r>
              <a:rPr lang="en-US"/>
              <a:t>=(0, 0, 0.5, 0.5)  </a:t>
            </a:r>
          </a:p>
          <a:p>
            <a:r>
              <a:rPr lang="en-US"/>
              <a:t>then </a:t>
            </a:r>
            <a:r>
              <a:rPr lang="en-US" b="1"/>
              <a:t>X</a:t>
            </a:r>
            <a:r>
              <a:rPr lang="en-US" b="1" baseline="-25000"/>
              <a:t>2</a:t>
            </a:r>
            <a:r>
              <a:rPr lang="en-US"/>
              <a:t>=(0, 0.1, 0.5, 0.4).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C3212F-573B-45C4-816E-3AA9B008B261}" type="slidenum">
              <a:rPr lang="he-IL"/>
              <a:pPr/>
              <a:t>8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Representation of a Markov Chain as a Digraph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858838" y="5302250"/>
            <a:ext cx="7283450" cy="8223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Each directed edge A</a:t>
            </a:r>
            <a:r>
              <a:rPr lang="en-US">
                <a:sym typeface="Symbol" pitchFamily="18" charset="2"/>
              </a:rPr>
              <a:t>B</a:t>
            </a:r>
            <a:r>
              <a:rPr lang="en-US"/>
              <a:t> is associated with the </a:t>
            </a:r>
            <a:r>
              <a:rPr lang="en-US" b="1"/>
              <a:t>positive</a:t>
            </a:r>
            <a:r>
              <a:rPr lang="en-US"/>
              <a:t> transition probability from A to B. </a:t>
            </a:r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361950" y="1741488"/>
            <a:ext cx="3697288" cy="3192462"/>
            <a:chOff x="527" y="672"/>
            <a:chExt cx="2329" cy="2011"/>
          </a:xfrm>
        </p:grpSpPr>
        <p:sp>
          <p:nvSpPr>
            <p:cNvPr id="16425" name="Oval 5"/>
            <p:cNvSpPr>
              <a:spLocks noChangeArrowheads="1"/>
            </p:cNvSpPr>
            <p:nvPr/>
          </p:nvSpPr>
          <p:spPr bwMode="auto">
            <a:xfrm rot="-148477">
              <a:off x="753" y="1279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6426" name="Oval 6"/>
            <p:cNvSpPr>
              <a:spLocks noChangeArrowheads="1"/>
            </p:cNvSpPr>
            <p:nvPr/>
          </p:nvSpPr>
          <p:spPr bwMode="auto">
            <a:xfrm rot="-148477">
              <a:off x="1820" y="1269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6427" name="Oval 7"/>
            <p:cNvSpPr>
              <a:spLocks noChangeArrowheads="1"/>
            </p:cNvSpPr>
            <p:nvPr/>
          </p:nvSpPr>
          <p:spPr bwMode="auto">
            <a:xfrm rot="-148477">
              <a:off x="840" y="2156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6428" name="Oval 8"/>
            <p:cNvSpPr>
              <a:spLocks noChangeArrowheads="1"/>
            </p:cNvSpPr>
            <p:nvPr/>
          </p:nvSpPr>
          <p:spPr bwMode="auto">
            <a:xfrm rot="-148477">
              <a:off x="1829" y="2141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6429" name="Line 9"/>
            <p:cNvSpPr>
              <a:spLocks noChangeShapeType="1"/>
            </p:cNvSpPr>
            <p:nvPr/>
          </p:nvSpPr>
          <p:spPr bwMode="auto">
            <a:xfrm rot="21451523" flipV="1">
              <a:off x="1134" y="1616"/>
              <a:ext cx="771" cy="5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30" name="Line 10"/>
            <p:cNvSpPr>
              <a:spLocks noChangeShapeType="1"/>
            </p:cNvSpPr>
            <p:nvPr/>
          </p:nvSpPr>
          <p:spPr bwMode="auto">
            <a:xfrm rot="-148477" flipH="1" flipV="1">
              <a:off x="1197" y="2378"/>
              <a:ext cx="627" cy="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31" name="Freeform 11"/>
            <p:cNvSpPr>
              <a:spLocks/>
            </p:cNvSpPr>
            <p:nvPr/>
          </p:nvSpPr>
          <p:spPr bwMode="auto">
            <a:xfrm rot="-148477">
              <a:off x="2181" y="1287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16432" name="Line 12"/>
            <p:cNvSpPr>
              <a:spLocks noChangeShapeType="1"/>
            </p:cNvSpPr>
            <p:nvPr/>
          </p:nvSpPr>
          <p:spPr bwMode="auto">
            <a:xfrm rot="-148477">
              <a:off x="1191" y="2243"/>
              <a:ext cx="6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33" name="Line 13"/>
            <p:cNvSpPr>
              <a:spLocks noChangeShapeType="1"/>
            </p:cNvSpPr>
            <p:nvPr/>
          </p:nvSpPr>
          <p:spPr bwMode="auto">
            <a:xfrm rot="-148477">
              <a:off x="2040" y="1670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34" name="Line 14"/>
            <p:cNvSpPr>
              <a:spLocks noChangeShapeType="1"/>
            </p:cNvSpPr>
            <p:nvPr/>
          </p:nvSpPr>
          <p:spPr bwMode="auto">
            <a:xfrm rot="-148477" flipH="1" flipV="1">
              <a:off x="1123" y="1448"/>
              <a:ext cx="686" cy="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35" name="Line 15"/>
            <p:cNvSpPr>
              <a:spLocks noChangeShapeType="1"/>
            </p:cNvSpPr>
            <p:nvPr/>
          </p:nvSpPr>
          <p:spPr bwMode="auto">
            <a:xfrm rot="-148477">
              <a:off x="989" y="1639"/>
              <a:ext cx="0" cy="5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36" name="Freeform 16"/>
            <p:cNvSpPr>
              <a:spLocks/>
            </p:cNvSpPr>
            <p:nvPr/>
          </p:nvSpPr>
          <p:spPr bwMode="auto">
            <a:xfrm rot="-4844003">
              <a:off x="737" y="971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16437" name="Text Box 17"/>
            <p:cNvSpPr txBox="1">
              <a:spLocks noChangeArrowheads="1"/>
            </p:cNvSpPr>
            <p:nvPr/>
          </p:nvSpPr>
          <p:spPr bwMode="auto">
            <a:xfrm rot="-148477">
              <a:off x="837" y="132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6438" name="Text Box 18"/>
            <p:cNvSpPr txBox="1">
              <a:spLocks noChangeArrowheads="1"/>
            </p:cNvSpPr>
            <p:nvPr/>
          </p:nvSpPr>
          <p:spPr bwMode="auto">
            <a:xfrm rot="-148477">
              <a:off x="1898" y="13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6439" name="Text Box 19"/>
            <p:cNvSpPr txBox="1">
              <a:spLocks noChangeArrowheads="1"/>
            </p:cNvSpPr>
            <p:nvPr/>
          </p:nvSpPr>
          <p:spPr bwMode="auto">
            <a:xfrm rot="-148477">
              <a:off x="902" y="2228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6440" name="Text Box 20"/>
            <p:cNvSpPr txBox="1">
              <a:spLocks noChangeArrowheads="1"/>
            </p:cNvSpPr>
            <p:nvPr/>
          </p:nvSpPr>
          <p:spPr bwMode="auto">
            <a:xfrm rot="-148477">
              <a:off x="1883" y="2194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16441" name="Text Box 21"/>
            <p:cNvSpPr txBox="1">
              <a:spLocks noChangeArrowheads="1"/>
            </p:cNvSpPr>
            <p:nvPr/>
          </p:nvSpPr>
          <p:spPr bwMode="auto">
            <a:xfrm>
              <a:off x="1348" y="1191"/>
              <a:ext cx="35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0.2</a:t>
              </a:r>
            </a:p>
          </p:txBody>
        </p:sp>
        <p:sp>
          <p:nvSpPr>
            <p:cNvPr id="16442" name="Text Box 22"/>
            <p:cNvSpPr txBox="1">
              <a:spLocks noChangeArrowheads="1"/>
            </p:cNvSpPr>
            <p:nvPr/>
          </p:nvSpPr>
          <p:spPr bwMode="auto">
            <a:xfrm>
              <a:off x="2034" y="1708"/>
              <a:ext cx="35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0.3</a:t>
              </a:r>
            </a:p>
          </p:txBody>
        </p:sp>
        <p:sp>
          <p:nvSpPr>
            <p:cNvPr id="16443" name="Text Box 23"/>
            <p:cNvSpPr txBox="1">
              <a:spLocks noChangeArrowheads="1"/>
            </p:cNvSpPr>
            <p:nvPr/>
          </p:nvSpPr>
          <p:spPr bwMode="auto">
            <a:xfrm>
              <a:off x="2500" y="1226"/>
              <a:ext cx="35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0.5</a:t>
              </a:r>
            </a:p>
          </p:txBody>
        </p:sp>
        <p:sp>
          <p:nvSpPr>
            <p:cNvPr id="16444" name="Rectangle 24"/>
            <p:cNvSpPr>
              <a:spLocks noChangeArrowheads="1"/>
            </p:cNvSpPr>
            <p:nvPr/>
          </p:nvSpPr>
          <p:spPr bwMode="auto">
            <a:xfrm>
              <a:off x="527" y="1728"/>
              <a:ext cx="45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0.05</a:t>
              </a:r>
            </a:p>
          </p:txBody>
        </p:sp>
        <p:sp>
          <p:nvSpPr>
            <p:cNvPr id="16445" name="Rectangle 25"/>
            <p:cNvSpPr>
              <a:spLocks noChangeArrowheads="1"/>
            </p:cNvSpPr>
            <p:nvPr/>
          </p:nvSpPr>
          <p:spPr bwMode="auto">
            <a:xfrm>
              <a:off x="640" y="672"/>
              <a:ext cx="45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0.95</a:t>
              </a:r>
            </a:p>
          </p:txBody>
        </p:sp>
        <p:sp>
          <p:nvSpPr>
            <p:cNvPr id="16446" name="Rectangle 26"/>
            <p:cNvSpPr>
              <a:spLocks noChangeArrowheads="1"/>
            </p:cNvSpPr>
            <p:nvPr/>
          </p:nvSpPr>
          <p:spPr bwMode="auto">
            <a:xfrm>
              <a:off x="1213" y="1708"/>
              <a:ext cx="35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/>
                <a:t>0.2</a:t>
              </a:r>
            </a:p>
          </p:txBody>
        </p:sp>
        <p:sp>
          <p:nvSpPr>
            <p:cNvPr id="16447" name="Rectangle 27"/>
            <p:cNvSpPr>
              <a:spLocks noChangeArrowheads="1"/>
            </p:cNvSpPr>
            <p:nvPr/>
          </p:nvSpPr>
          <p:spPr bwMode="auto">
            <a:xfrm>
              <a:off x="1391" y="2016"/>
              <a:ext cx="35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0.8</a:t>
              </a:r>
            </a:p>
          </p:txBody>
        </p:sp>
        <p:sp>
          <p:nvSpPr>
            <p:cNvPr id="16448" name="Rectangle 28"/>
            <p:cNvSpPr>
              <a:spLocks noChangeArrowheads="1"/>
            </p:cNvSpPr>
            <p:nvPr/>
          </p:nvSpPr>
          <p:spPr bwMode="auto">
            <a:xfrm>
              <a:off x="1463" y="2395"/>
              <a:ext cx="21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16390" name="Group 30"/>
          <p:cNvGrpSpPr>
            <a:grpSpLocks/>
          </p:cNvGrpSpPr>
          <p:nvPr/>
        </p:nvGrpSpPr>
        <p:grpSpPr bwMode="auto">
          <a:xfrm>
            <a:off x="5359400" y="1704975"/>
            <a:ext cx="2576513" cy="2117725"/>
            <a:chOff x="408" y="799"/>
            <a:chExt cx="2616" cy="2321"/>
          </a:xfrm>
        </p:grpSpPr>
        <p:sp>
          <p:nvSpPr>
            <p:cNvPr id="16391" name="Rectangle 31"/>
            <p:cNvSpPr>
              <a:spLocks noChangeArrowheads="1"/>
            </p:cNvSpPr>
            <p:nvPr/>
          </p:nvSpPr>
          <p:spPr bwMode="auto">
            <a:xfrm>
              <a:off x="2418" y="2589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</a:t>
              </a:r>
            </a:p>
          </p:txBody>
        </p:sp>
        <p:sp>
          <p:nvSpPr>
            <p:cNvPr id="16392" name="Rectangle 32"/>
            <p:cNvSpPr>
              <a:spLocks noChangeArrowheads="1"/>
            </p:cNvSpPr>
            <p:nvPr/>
          </p:nvSpPr>
          <p:spPr bwMode="auto">
            <a:xfrm>
              <a:off x="1812" y="2589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16393" name="Rectangle 33"/>
            <p:cNvSpPr>
              <a:spLocks noChangeArrowheads="1"/>
            </p:cNvSpPr>
            <p:nvPr/>
          </p:nvSpPr>
          <p:spPr bwMode="auto">
            <a:xfrm>
              <a:off x="1206" y="2589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he-IL" sz="1200">
                  <a:latin typeface="Arial" charset="0"/>
                  <a:cs typeface="Arial" charset="0"/>
                </a:rPr>
                <a:t>0</a:t>
              </a:r>
              <a:endParaRPr lang="id-ID" sz="1200">
                <a:latin typeface="Arial" charset="0"/>
                <a:cs typeface="Arial" charset="0"/>
              </a:endParaRPr>
            </a:p>
          </p:txBody>
        </p:sp>
        <p:sp>
          <p:nvSpPr>
            <p:cNvPr id="16394" name="Rectangle 34"/>
            <p:cNvSpPr>
              <a:spLocks noChangeArrowheads="1"/>
            </p:cNvSpPr>
            <p:nvPr/>
          </p:nvSpPr>
          <p:spPr bwMode="auto">
            <a:xfrm>
              <a:off x="686" y="2589"/>
              <a:ext cx="520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</a:t>
              </a:r>
            </a:p>
          </p:txBody>
        </p:sp>
        <p:sp>
          <p:nvSpPr>
            <p:cNvPr id="16395" name="Rectangle 35"/>
            <p:cNvSpPr>
              <a:spLocks noChangeArrowheads="1"/>
            </p:cNvSpPr>
            <p:nvPr/>
          </p:nvSpPr>
          <p:spPr bwMode="auto">
            <a:xfrm>
              <a:off x="2418" y="2058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0.8</a:t>
              </a:r>
            </a:p>
          </p:txBody>
        </p:sp>
        <p:sp>
          <p:nvSpPr>
            <p:cNvPr id="16396" name="Rectangle 36"/>
            <p:cNvSpPr>
              <a:spLocks noChangeArrowheads="1"/>
            </p:cNvSpPr>
            <p:nvPr/>
          </p:nvSpPr>
          <p:spPr bwMode="auto">
            <a:xfrm>
              <a:off x="1812" y="2058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</a:t>
              </a:r>
            </a:p>
          </p:txBody>
        </p:sp>
        <p:sp>
          <p:nvSpPr>
            <p:cNvPr id="16397" name="Rectangle 37"/>
            <p:cNvSpPr>
              <a:spLocks noChangeArrowheads="1"/>
            </p:cNvSpPr>
            <p:nvPr/>
          </p:nvSpPr>
          <p:spPr bwMode="auto">
            <a:xfrm>
              <a:off x="1206" y="2058"/>
              <a:ext cx="606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0.2</a:t>
              </a:r>
            </a:p>
          </p:txBody>
        </p:sp>
        <p:sp>
          <p:nvSpPr>
            <p:cNvPr id="16398" name="Rectangle 38"/>
            <p:cNvSpPr>
              <a:spLocks noChangeArrowheads="1"/>
            </p:cNvSpPr>
            <p:nvPr/>
          </p:nvSpPr>
          <p:spPr bwMode="auto">
            <a:xfrm>
              <a:off x="686" y="2058"/>
              <a:ext cx="520" cy="5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</a:t>
              </a:r>
            </a:p>
          </p:txBody>
        </p:sp>
        <p:sp>
          <p:nvSpPr>
            <p:cNvPr id="16399" name="Rectangle 39"/>
            <p:cNvSpPr>
              <a:spLocks noChangeArrowheads="1"/>
            </p:cNvSpPr>
            <p:nvPr/>
          </p:nvSpPr>
          <p:spPr bwMode="auto">
            <a:xfrm>
              <a:off x="2418" y="1525"/>
              <a:ext cx="606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0.3</a:t>
              </a:r>
            </a:p>
          </p:txBody>
        </p:sp>
        <p:sp>
          <p:nvSpPr>
            <p:cNvPr id="16400" name="Rectangle 40"/>
            <p:cNvSpPr>
              <a:spLocks noChangeArrowheads="1"/>
            </p:cNvSpPr>
            <p:nvPr/>
          </p:nvSpPr>
          <p:spPr bwMode="auto">
            <a:xfrm>
              <a:off x="1812" y="1525"/>
              <a:ext cx="606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</a:t>
              </a:r>
            </a:p>
          </p:txBody>
        </p:sp>
        <p:sp>
          <p:nvSpPr>
            <p:cNvPr id="16401" name="Rectangle 41"/>
            <p:cNvSpPr>
              <a:spLocks noChangeArrowheads="1"/>
            </p:cNvSpPr>
            <p:nvPr/>
          </p:nvSpPr>
          <p:spPr bwMode="auto">
            <a:xfrm>
              <a:off x="1206" y="1525"/>
              <a:ext cx="606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0.5</a:t>
              </a:r>
            </a:p>
          </p:txBody>
        </p:sp>
        <p:sp>
          <p:nvSpPr>
            <p:cNvPr id="16402" name="Rectangle 42"/>
            <p:cNvSpPr>
              <a:spLocks noChangeArrowheads="1"/>
            </p:cNvSpPr>
            <p:nvPr/>
          </p:nvSpPr>
          <p:spPr bwMode="auto">
            <a:xfrm>
              <a:off x="686" y="1525"/>
              <a:ext cx="520" cy="5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0.2</a:t>
              </a:r>
            </a:p>
          </p:txBody>
        </p:sp>
        <p:sp>
          <p:nvSpPr>
            <p:cNvPr id="16403" name="Rectangle 43"/>
            <p:cNvSpPr>
              <a:spLocks noChangeArrowheads="1"/>
            </p:cNvSpPr>
            <p:nvPr/>
          </p:nvSpPr>
          <p:spPr bwMode="auto">
            <a:xfrm>
              <a:off x="2418" y="1021"/>
              <a:ext cx="606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</a:t>
              </a:r>
            </a:p>
          </p:txBody>
        </p:sp>
        <p:sp>
          <p:nvSpPr>
            <p:cNvPr id="16404" name="Rectangle 44"/>
            <p:cNvSpPr>
              <a:spLocks noChangeArrowheads="1"/>
            </p:cNvSpPr>
            <p:nvPr/>
          </p:nvSpPr>
          <p:spPr bwMode="auto">
            <a:xfrm>
              <a:off x="1812" y="1021"/>
              <a:ext cx="606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0.05</a:t>
              </a:r>
            </a:p>
          </p:txBody>
        </p:sp>
        <p:sp>
          <p:nvSpPr>
            <p:cNvPr id="16405" name="Rectangle 45"/>
            <p:cNvSpPr>
              <a:spLocks noChangeArrowheads="1"/>
            </p:cNvSpPr>
            <p:nvPr/>
          </p:nvSpPr>
          <p:spPr bwMode="auto">
            <a:xfrm>
              <a:off x="1206" y="1021"/>
              <a:ext cx="606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</a:t>
              </a:r>
            </a:p>
          </p:txBody>
        </p:sp>
        <p:sp>
          <p:nvSpPr>
            <p:cNvPr id="16406" name="Rectangle 46"/>
            <p:cNvSpPr>
              <a:spLocks noChangeArrowheads="1"/>
            </p:cNvSpPr>
            <p:nvPr/>
          </p:nvSpPr>
          <p:spPr bwMode="auto">
            <a:xfrm>
              <a:off x="686" y="1021"/>
              <a:ext cx="520" cy="5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474747"/>
                </a:buClr>
                <a:buSzPct val="70000"/>
                <a:buFont typeface="Monotype Sorts" pitchFamily="2" charset="2"/>
                <a:buNone/>
              </a:pPr>
              <a:r>
                <a:rPr lang="en-US" sz="1200">
                  <a:latin typeface="Arial" charset="0"/>
                </a:rPr>
                <a:t>0.95</a:t>
              </a:r>
            </a:p>
          </p:txBody>
        </p:sp>
        <p:sp>
          <p:nvSpPr>
            <p:cNvPr id="16407" name="Line 47"/>
            <p:cNvSpPr>
              <a:spLocks noChangeShapeType="1"/>
            </p:cNvSpPr>
            <p:nvPr/>
          </p:nvSpPr>
          <p:spPr bwMode="auto">
            <a:xfrm>
              <a:off x="686" y="1021"/>
              <a:ext cx="23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8" name="Line 48"/>
            <p:cNvSpPr>
              <a:spLocks noChangeShapeType="1"/>
            </p:cNvSpPr>
            <p:nvPr/>
          </p:nvSpPr>
          <p:spPr bwMode="auto">
            <a:xfrm>
              <a:off x="686" y="1525"/>
              <a:ext cx="2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9" name="Line 49"/>
            <p:cNvSpPr>
              <a:spLocks noChangeShapeType="1"/>
            </p:cNvSpPr>
            <p:nvPr/>
          </p:nvSpPr>
          <p:spPr bwMode="auto">
            <a:xfrm>
              <a:off x="686" y="2058"/>
              <a:ext cx="2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0" name="Line 50"/>
            <p:cNvSpPr>
              <a:spLocks noChangeShapeType="1"/>
            </p:cNvSpPr>
            <p:nvPr/>
          </p:nvSpPr>
          <p:spPr bwMode="auto">
            <a:xfrm>
              <a:off x="686" y="2589"/>
              <a:ext cx="2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1" name="Line 51"/>
            <p:cNvSpPr>
              <a:spLocks noChangeShapeType="1"/>
            </p:cNvSpPr>
            <p:nvPr/>
          </p:nvSpPr>
          <p:spPr bwMode="auto">
            <a:xfrm>
              <a:off x="686" y="3120"/>
              <a:ext cx="23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2" name="Line 52"/>
            <p:cNvSpPr>
              <a:spLocks noChangeShapeType="1"/>
            </p:cNvSpPr>
            <p:nvPr/>
          </p:nvSpPr>
          <p:spPr bwMode="auto">
            <a:xfrm>
              <a:off x="686" y="1021"/>
              <a:ext cx="0" cy="20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3" name="Line 53"/>
            <p:cNvSpPr>
              <a:spLocks noChangeShapeType="1"/>
            </p:cNvSpPr>
            <p:nvPr/>
          </p:nvSpPr>
          <p:spPr bwMode="auto">
            <a:xfrm>
              <a:off x="1206" y="1021"/>
              <a:ext cx="0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4" name="Line 54"/>
            <p:cNvSpPr>
              <a:spLocks noChangeShapeType="1"/>
            </p:cNvSpPr>
            <p:nvPr/>
          </p:nvSpPr>
          <p:spPr bwMode="auto">
            <a:xfrm>
              <a:off x="1812" y="1021"/>
              <a:ext cx="0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5" name="Line 55"/>
            <p:cNvSpPr>
              <a:spLocks noChangeShapeType="1"/>
            </p:cNvSpPr>
            <p:nvPr/>
          </p:nvSpPr>
          <p:spPr bwMode="auto">
            <a:xfrm>
              <a:off x="2418" y="1021"/>
              <a:ext cx="0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6" name="Line 56"/>
            <p:cNvSpPr>
              <a:spLocks noChangeShapeType="1"/>
            </p:cNvSpPr>
            <p:nvPr/>
          </p:nvSpPr>
          <p:spPr bwMode="auto">
            <a:xfrm>
              <a:off x="3024" y="1021"/>
              <a:ext cx="0" cy="20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7" name="Text Box 57"/>
            <p:cNvSpPr txBox="1">
              <a:spLocks noChangeArrowheads="1"/>
            </p:cNvSpPr>
            <p:nvPr/>
          </p:nvSpPr>
          <p:spPr bwMode="auto">
            <a:xfrm>
              <a:off x="750" y="799"/>
              <a:ext cx="298" cy="3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418" name="Text Box 58"/>
            <p:cNvSpPr txBox="1">
              <a:spLocks noChangeArrowheads="1"/>
            </p:cNvSpPr>
            <p:nvPr/>
          </p:nvSpPr>
          <p:spPr bwMode="auto">
            <a:xfrm>
              <a:off x="1356" y="799"/>
              <a:ext cx="290" cy="3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16419" name="Text Box 59"/>
            <p:cNvSpPr txBox="1">
              <a:spLocks noChangeArrowheads="1"/>
            </p:cNvSpPr>
            <p:nvPr/>
          </p:nvSpPr>
          <p:spPr bwMode="auto">
            <a:xfrm>
              <a:off x="420" y="1704"/>
              <a:ext cx="290" cy="3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B</a:t>
              </a:r>
            </a:p>
          </p:txBody>
        </p:sp>
        <p:sp>
          <p:nvSpPr>
            <p:cNvPr id="16420" name="Text Box 60"/>
            <p:cNvSpPr txBox="1">
              <a:spLocks noChangeArrowheads="1"/>
            </p:cNvSpPr>
            <p:nvPr/>
          </p:nvSpPr>
          <p:spPr bwMode="auto">
            <a:xfrm>
              <a:off x="408" y="1251"/>
              <a:ext cx="298" cy="3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A</a:t>
              </a:r>
            </a:p>
          </p:txBody>
        </p:sp>
        <p:sp>
          <p:nvSpPr>
            <p:cNvPr id="16421" name="Text Box 61"/>
            <p:cNvSpPr txBox="1">
              <a:spLocks noChangeArrowheads="1"/>
            </p:cNvSpPr>
            <p:nvPr/>
          </p:nvSpPr>
          <p:spPr bwMode="auto">
            <a:xfrm>
              <a:off x="410" y="2267"/>
              <a:ext cx="290" cy="3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C</a:t>
              </a:r>
            </a:p>
          </p:txBody>
        </p:sp>
        <p:sp>
          <p:nvSpPr>
            <p:cNvPr id="16422" name="Text Box 62"/>
            <p:cNvSpPr txBox="1">
              <a:spLocks noChangeArrowheads="1"/>
            </p:cNvSpPr>
            <p:nvPr/>
          </p:nvSpPr>
          <p:spPr bwMode="auto">
            <a:xfrm>
              <a:off x="2035" y="809"/>
              <a:ext cx="291" cy="3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C</a:t>
              </a:r>
            </a:p>
          </p:txBody>
        </p:sp>
        <p:sp>
          <p:nvSpPr>
            <p:cNvPr id="16423" name="Text Box 63"/>
            <p:cNvSpPr txBox="1">
              <a:spLocks noChangeArrowheads="1"/>
            </p:cNvSpPr>
            <p:nvPr/>
          </p:nvSpPr>
          <p:spPr bwMode="auto">
            <a:xfrm>
              <a:off x="420" y="2722"/>
              <a:ext cx="254" cy="3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D</a:t>
              </a:r>
            </a:p>
          </p:txBody>
        </p:sp>
        <p:sp>
          <p:nvSpPr>
            <p:cNvPr id="16424" name="Text Box 64"/>
            <p:cNvSpPr txBox="1">
              <a:spLocks noChangeArrowheads="1"/>
            </p:cNvSpPr>
            <p:nvPr/>
          </p:nvSpPr>
          <p:spPr bwMode="auto">
            <a:xfrm>
              <a:off x="2660" y="827"/>
              <a:ext cx="298" cy="3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D</a:t>
              </a:r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8A78D9-3CA1-4784-964B-EF1F7B492BC9}" type="slidenum">
              <a:rPr lang="he-IL"/>
              <a:pPr/>
              <a:t>9</a:t>
            </a:fld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350838" y="279400"/>
            <a:ext cx="8412162" cy="1143000"/>
          </a:xfrm>
        </p:spPr>
        <p:txBody>
          <a:bodyPr/>
          <a:lstStyle/>
          <a:p>
            <a:r>
              <a:rPr lang="en-US" smtClean="0"/>
              <a:t>Properties of Markov Chain states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11163" y="3584575"/>
            <a:ext cx="2824162" cy="2582863"/>
            <a:chOff x="607" y="896"/>
            <a:chExt cx="1779" cy="1627"/>
          </a:xfrm>
        </p:grpSpPr>
        <p:sp>
          <p:nvSpPr>
            <p:cNvPr id="17420" name="Oval 5"/>
            <p:cNvSpPr>
              <a:spLocks noChangeArrowheads="1"/>
            </p:cNvSpPr>
            <p:nvPr/>
          </p:nvSpPr>
          <p:spPr bwMode="auto">
            <a:xfrm rot="-148477">
              <a:off x="607" y="1272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7421" name="Oval 6"/>
            <p:cNvSpPr>
              <a:spLocks noChangeArrowheads="1"/>
            </p:cNvSpPr>
            <p:nvPr/>
          </p:nvSpPr>
          <p:spPr bwMode="auto">
            <a:xfrm rot="-148477">
              <a:off x="1643" y="1254"/>
              <a:ext cx="373" cy="373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7422" name="Oval 7"/>
            <p:cNvSpPr>
              <a:spLocks noChangeArrowheads="1"/>
            </p:cNvSpPr>
            <p:nvPr/>
          </p:nvSpPr>
          <p:spPr bwMode="auto">
            <a:xfrm rot="-148477">
              <a:off x="663" y="2141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7423" name="Oval 8"/>
            <p:cNvSpPr>
              <a:spLocks noChangeArrowheads="1"/>
            </p:cNvSpPr>
            <p:nvPr/>
          </p:nvSpPr>
          <p:spPr bwMode="auto">
            <a:xfrm rot="-148477">
              <a:off x="1652" y="2126"/>
              <a:ext cx="373" cy="38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17424" name="Line 9"/>
            <p:cNvSpPr>
              <a:spLocks noChangeShapeType="1"/>
            </p:cNvSpPr>
            <p:nvPr/>
          </p:nvSpPr>
          <p:spPr bwMode="auto">
            <a:xfrm rot="-148477" flipH="1" flipV="1">
              <a:off x="1020" y="2363"/>
              <a:ext cx="627" cy="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25" name="Freeform 10"/>
            <p:cNvSpPr>
              <a:spLocks/>
            </p:cNvSpPr>
            <p:nvPr/>
          </p:nvSpPr>
          <p:spPr bwMode="auto">
            <a:xfrm rot="-148477">
              <a:off x="2004" y="1272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17426" name="Line 11"/>
            <p:cNvSpPr>
              <a:spLocks noChangeShapeType="1"/>
            </p:cNvSpPr>
            <p:nvPr/>
          </p:nvSpPr>
          <p:spPr bwMode="auto">
            <a:xfrm rot="-148477">
              <a:off x="1014" y="2228"/>
              <a:ext cx="6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27" name="Line 12"/>
            <p:cNvSpPr>
              <a:spLocks noChangeShapeType="1"/>
            </p:cNvSpPr>
            <p:nvPr/>
          </p:nvSpPr>
          <p:spPr bwMode="auto">
            <a:xfrm rot="-148477">
              <a:off x="1863" y="1655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28" name="Line 13"/>
            <p:cNvSpPr>
              <a:spLocks noChangeShapeType="1"/>
            </p:cNvSpPr>
            <p:nvPr/>
          </p:nvSpPr>
          <p:spPr bwMode="auto">
            <a:xfrm rot="-148477" flipH="1" flipV="1">
              <a:off x="946" y="1338"/>
              <a:ext cx="71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29" name="Freeform 14"/>
            <p:cNvSpPr>
              <a:spLocks/>
            </p:cNvSpPr>
            <p:nvPr/>
          </p:nvSpPr>
          <p:spPr bwMode="auto">
            <a:xfrm rot="-4844003">
              <a:off x="591" y="964"/>
              <a:ext cx="382" cy="246"/>
            </a:xfrm>
            <a:custGeom>
              <a:avLst/>
              <a:gdLst>
                <a:gd name="T0" fmla="*/ 9 w 382"/>
                <a:gd name="T1" fmla="*/ 207 h 246"/>
                <a:gd name="T2" fmla="*/ 262 w 382"/>
                <a:gd name="T3" fmla="*/ 233 h 246"/>
                <a:gd name="T4" fmla="*/ 381 w 382"/>
                <a:gd name="T5" fmla="*/ 131 h 246"/>
                <a:gd name="T6" fmla="*/ 271 w 382"/>
                <a:gd name="T7" fmla="*/ 4 h 246"/>
                <a:gd name="T8" fmla="*/ 0 w 382"/>
                <a:gd name="T9" fmla="*/ 10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246"/>
                <a:gd name="T17" fmla="*/ 382 w 38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246">
                  <a:moveTo>
                    <a:pt x="9" y="207"/>
                  </a:moveTo>
                  <a:cubicBezTo>
                    <a:pt x="51" y="211"/>
                    <a:pt x="200" y="246"/>
                    <a:pt x="262" y="233"/>
                  </a:cubicBezTo>
                  <a:cubicBezTo>
                    <a:pt x="324" y="220"/>
                    <a:pt x="380" y="169"/>
                    <a:pt x="381" y="131"/>
                  </a:cubicBezTo>
                  <a:cubicBezTo>
                    <a:pt x="382" y="93"/>
                    <a:pt x="335" y="8"/>
                    <a:pt x="271" y="4"/>
                  </a:cubicBezTo>
                  <a:cubicBezTo>
                    <a:pt x="207" y="0"/>
                    <a:pt x="56" y="85"/>
                    <a:pt x="0" y="1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17430" name="Text Box 15"/>
            <p:cNvSpPr txBox="1">
              <a:spLocks noChangeArrowheads="1"/>
            </p:cNvSpPr>
            <p:nvPr/>
          </p:nvSpPr>
          <p:spPr bwMode="auto">
            <a:xfrm rot="-148477">
              <a:off x="691" y="1317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7431" name="Text Box 16"/>
            <p:cNvSpPr txBox="1">
              <a:spLocks noChangeArrowheads="1"/>
            </p:cNvSpPr>
            <p:nvPr/>
          </p:nvSpPr>
          <p:spPr bwMode="auto">
            <a:xfrm rot="-148477">
              <a:off x="1721" y="1313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7432" name="Text Box 17"/>
            <p:cNvSpPr txBox="1">
              <a:spLocks noChangeArrowheads="1"/>
            </p:cNvSpPr>
            <p:nvPr/>
          </p:nvSpPr>
          <p:spPr bwMode="auto">
            <a:xfrm rot="-148477">
              <a:off x="725" y="2213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7433" name="Text Box 18"/>
            <p:cNvSpPr txBox="1">
              <a:spLocks noChangeArrowheads="1"/>
            </p:cNvSpPr>
            <p:nvPr/>
          </p:nvSpPr>
          <p:spPr bwMode="auto">
            <a:xfrm rot="-148477">
              <a:off x="1706" y="2179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17413" name="Text Box 20"/>
          <p:cNvSpPr txBox="1">
            <a:spLocks noChangeArrowheads="1"/>
          </p:cNvSpPr>
          <p:nvPr/>
        </p:nvSpPr>
        <p:spPr bwMode="auto">
          <a:xfrm>
            <a:off x="411163" y="1422400"/>
            <a:ext cx="8351837" cy="9461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2800"/>
              <a:t>States of Markov chains are classified by the digraph representation (omitting the actual probability values)</a:t>
            </a:r>
          </a:p>
        </p:txBody>
      </p:sp>
      <p:sp>
        <p:nvSpPr>
          <p:cNvPr id="17414" name="AutoShape 21"/>
          <p:cNvSpPr>
            <a:spLocks noChangeArrowheads="1"/>
          </p:cNvSpPr>
          <p:nvPr/>
        </p:nvSpPr>
        <p:spPr bwMode="auto">
          <a:xfrm>
            <a:off x="228600" y="5300663"/>
            <a:ext cx="2590800" cy="12954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15" name="AutoShape 22"/>
          <p:cNvSpPr>
            <a:spLocks noChangeArrowheads="1"/>
          </p:cNvSpPr>
          <p:nvPr/>
        </p:nvSpPr>
        <p:spPr bwMode="auto">
          <a:xfrm>
            <a:off x="228600" y="4005263"/>
            <a:ext cx="1219200" cy="9906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2951" name="Text Box 23"/>
          <p:cNvSpPr txBox="1">
            <a:spLocks noChangeArrowheads="1"/>
          </p:cNvSpPr>
          <p:nvPr/>
        </p:nvSpPr>
        <p:spPr bwMode="auto">
          <a:xfrm>
            <a:off x="506413" y="2708275"/>
            <a:ext cx="8408987" cy="8223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/>
              <a:t>A, C and D are </a:t>
            </a:r>
            <a:r>
              <a:rPr lang="en-US" b="1" i="1"/>
              <a:t>recurrent</a:t>
            </a:r>
            <a:r>
              <a:rPr lang="en-US"/>
              <a:t> states: they are in strongly connected components which are </a:t>
            </a:r>
            <a:r>
              <a:rPr lang="en-US" b="1"/>
              <a:t>sinks </a:t>
            </a:r>
            <a:r>
              <a:rPr lang="en-US"/>
              <a:t>in the graph.</a:t>
            </a:r>
          </a:p>
        </p:txBody>
      </p:sp>
      <p:sp>
        <p:nvSpPr>
          <p:cNvPr id="252952" name="Text Box 24"/>
          <p:cNvSpPr txBox="1">
            <a:spLocks noChangeArrowheads="1"/>
          </p:cNvSpPr>
          <p:nvPr/>
        </p:nvSpPr>
        <p:spPr bwMode="auto">
          <a:xfrm>
            <a:off x="3505200" y="3695700"/>
            <a:ext cx="5097463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 is not recurrent – it is a </a:t>
            </a:r>
            <a:r>
              <a:rPr lang="en-US" b="1" i="1"/>
              <a:t>transient </a:t>
            </a:r>
            <a:r>
              <a:rPr lang="en-US"/>
              <a:t>state</a:t>
            </a:r>
            <a:endParaRPr lang="en-US" b="1" i="1"/>
          </a:p>
        </p:txBody>
      </p:sp>
      <p:sp>
        <p:nvSpPr>
          <p:cNvPr id="252953" name="Text Box 25"/>
          <p:cNvSpPr txBox="1">
            <a:spLocks noChangeArrowheads="1"/>
          </p:cNvSpPr>
          <p:nvPr/>
        </p:nvSpPr>
        <p:spPr bwMode="auto">
          <a:xfrm>
            <a:off x="4022725" y="4579938"/>
            <a:ext cx="4740275" cy="15525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en-US" u="sng"/>
              <a:t>Alternative definitions: </a:t>
            </a:r>
          </a:p>
          <a:p>
            <a:r>
              <a:rPr lang="en-US"/>
              <a:t>A state </a:t>
            </a:r>
            <a:r>
              <a:rPr lang="en-US" b="1" i="1"/>
              <a:t>s </a:t>
            </a:r>
            <a:r>
              <a:rPr lang="en-US"/>
              <a:t>is </a:t>
            </a:r>
            <a:r>
              <a:rPr lang="en-US" b="1" i="1"/>
              <a:t>recurrent</a:t>
            </a:r>
            <a:r>
              <a:rPr lang="en-US"/>
              <a:t> if it can be reached from any state reachable from </a:t>
            </a:r>
            <a:r>
              <a:rPr lang="en-US" b="1" i="1"/>
              <a:t>s;</a:t>
            </a:r>
            <a:r>
              <a:rPr lang="en-US"/>
              <a:t> otherwise it is </a:t>
            </a:r>
            <a:r>
              <a:rPr lang="en-US" b="1" i="1"/>
              <a:t> transient</a:t>
            </a:r>
            <a:r>
              <a:rPr lang="en-US"/>
              <a:t>.</a:t>
            </a:r>
          </a:p>
        </p:txBody>
      </p:sp>
      <p:sp>
        <p:nvSpPr>
          <p:cNvPr id="17419" name="AutoShape 26"/>
          <p:cNvSpPr>
            <a:spLocks noChangeArrowheads="1"/>
          </p:cNvSpPr>
          <p:nvPr/>
        </p:nvSpPr>
        <p:spPr bwMode="auto">
          <a:xfrm>
            <a:off x="1795463" y="4005263"/>
            <a:ext cx="1219200" cy="990600"/>
          </a:xfrm>
          <a:prstGeom prst="roundRect">
            <a:avLst>
              <a:gd name="adj" fmla="val 16667"/>
            </a:avLst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1" grpId="0"/>
      <p:bldP spid="252952" grpId="0"/>
      <p:bldP spid="252953" grpId="0"/>
    </p:bldLst>
  </p:timing>
</p:sld>
</file>

<file path=ppt/theme/theme1.xml><?xml version="1.0" encoding="utf-8"?>
<a:theme xmlns:a="http://schemas.openxmlformats.org/drawingml/2006/main" name="class05-m">
  <a:themeElements>
    <a:clrScheme name="">
      <a:dk1>
        <a:srgbClr val="000000"/>
      </a:dk1>
      <a:lt1>
        <a:srgbClr val="AED1E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D3E5F5"/>
      </a:accent3>
      <a:accent4>
        <a:srgbClr val="000000"/>
      </a:accent4>
      <a:accent5>
        <a:srgbClr val="B7C6FE"/>
      </a:accent5>
      <a:accent6>
        <a:srgbClr val="009D00"/>
      </a:accent6>
      <a:hlink>
        <a:srgbClr val="E30127"/>
      </a:hlink>
      <a:folHlink>
        <a:srgbClr val="CECECE"/>
      </a:folHlink>
    </a:clrScheme>
    <a:fontScheme name="class05-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05-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5-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5-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5-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5-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5-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5-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class05-m</Template>
  <TotalTime>793</TotalTime>
  <Words>2824</Words>
  <Application>Microsoft PowerPoint</Application>
  <PresentationFormat>On-screen Show (4:3)</PresentationFormat>
  <Paragraphs>535</Paragraphs>
  <Slides>39</Slides>
  <Notes>39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Times New Roman</vt:lpstr>
      <vt:lpstr>Arial</vt:lpstr>
      <vt:lpstr>Monotype Sorts</vt:lpstr>
      <vt:lpstr>Comic Sans MS</vt:lpstr>
      <vt:lpstr>Symbol</vt:lpstr>
      <vt:lpstr>class05-m</vt:lpstr>
      <vt:lpstr>MathType 5.0 Equation</vt:lpstr>
      <vt:lpstr>Microsoft Equation 3.0</vt:lpstr>
      <vt:lpstr>Markov Chains Lecture #5</vt:lpstr>
      <vt:lpstr>Dependencies along the genome</vt:lpstr>
      <vt:lpstr>Finite Markov Chain</vt:lpstr>
      <vt:lpstr>Markov Chain (cont.)</vt:lpstr>
      <vt:lpstr>Markov Chain (cont.)</vt:lpstr>
      <vt:lpstr>Matrix Representation</vt:lpstr>
      <vt:lpstr>Matrix Representation</vt:lpstr>
      <vt:lpstr>Representation of a Markov Chain as a Digraph</vt:lpstr>
      <vt:lpstr>Properties of Markov Chain states</vt:lpstr>
      <vt:lpstr>Another example of Recurrent and Transient States</vt:lpstr>
      <vt:lpstr>Irreducible Markov Chains</vt:lpstr>
      <vt:lpstr>Periodic States</vt:lpstr>
      <vt:lpstr>Ergodic Markov Chains</vt:lpstr>
      <vt:lpstr>  Stationary Distributions for Markov Chains</vt:lpstr>
      <vt:lpstr>  Stationary Distributions for a Markov Chain M</vt:lpstr>
      <vt:lpstr>“Good” Markov chains</vt:lpstr>
      <vt:lpstr> Examples of  “Bad” Markov Chains</vt:lpstr>
      <vt:lpstr>Bad case 1: Mutual Unreachabaility</vt:lpstr>
      <vt:lpstr>Bad case 2: Transient States</vt:lpstr>
      <vt:lpstr>Bad case 2: Transient States</vt:lpstr>
      <vt:lpstr>Slide 21</vt:lpstr>
      <vt:lpstr>Bad case 3: Periodic Markov Chains</vt:lpstr>
      <vt:lpstr>Bad case 3: Periodic States</vt:lpstr>
      <vt:lpstr>The Fundamental Theorem of Finite Markov Chains: </vt:lpstr>
      <vt:lpstr>Use of Markov Chains in Genome search:  Modeling CpG Islands</vt:lpstr>
      <vt:lpstr>Example: CpG Island (Cont.)</vt:lpstr>
      <vt:lpstr>Example: CpG Island (Cont.)</vt:lpstr>
      <vt:lpstr>Example: CpG Island (Cont.)</vt:lpstr>
      <vt:lpstr>Question 1: Using two Markov chains</vt:lpstr>
      <vt:lpstr>Question 1: Using two Markov chains</vt:lpstr>
      <vt:lpstr>Discriminating between the two models</vt:lpstr>
      <vt:lpstr>Log Odds-Ratio test</vt:lpstr>
      <vt:lpstr>Where do the parameters (transition- probabilities) come from ?</vt:lpstr>
      <vt:lpstr>Maximum Likelihood Estimate (MLE) of the parameters (using labeled data)</vt:lpstr>
      <vt:lpstr>CpG Island: Question 2</vt:lpstr>
      <vt:lpstr>Question 2: Finding CpG Islands</vt:lpstr>
      <vt:lpstr>Hidden Markov Model</vt:lpstr>
      <vt:lpstr>Hidden Markov Model</vt:lpstr>
      <vt:lpstr>Hidden Markov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Chains Lecture #5</dc:title>
  <dc:creator>srinadi gst ayu md</dc:creator>
  <cp:lastModifiedBy>Valued Acer Customer</cp:lastModifiedBy>
  <cp:revision>22</cp:revision>
  <dcterms:created xsi:type="dcterms:W3CDTF">2004-11-10T11:18:32Z</dcterms:created>
  <dcterms:modified xsi:type="dcterms:W3CDTF">2011-07-13T21:13:34Z</dcterms:modified>
</cp:coreProperties>
</file>