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8"/>
  </p:handoutMasterIdLst>
  <p:sldIdLst>
    <p:sldId id="256" r:id="rId2"/>
    <p:sldId id="278" r:id="rId3"/>
    <p:sldId id="279" r:id="rId4"/>
    <p:sldId id="280" r:id="rId5"/>
    <p:sldId id="281" r:id="rId6"/>
    <p:sldId id="283" r:id="rId7"/>
    <p:sldId id="282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A443707-C30A-47EC-BE5A-850E3C451F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FA41E3-3A86-42B9-963C-327B826EF5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829AF-F099-4C6B-BA8A-21C576AA442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72EF5-FB83-4A36-8975-C5D9D0FCC8E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A4838-60BE-4535-8D10-28F6899F44F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3E32F-488F-48A8-AC2B-D5B2902DCB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EA3C-9B9F-43C9-BB30-E4D1D01B3B0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8226-03BC-438C-AB32-22A776D754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83DB2-7B63-4162-A647-2D42F91B35F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DD87-310B-4485-8E9C-11EB55D2EA6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CEB4-F465-429C-9EB2-D6CF65F862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1FAE-37F4-482F-B34B-15E52D21496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981C-D122-4D7A-8920-D23B0626A3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71457-9FCA-407C-BF44-AF893807683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text styles</a:t>
            </a:r>
          </a:p>
          <a:p>
            <a:pPr lvl="1"/>
            <a:r>
              <a:rPr lang="id-ID"/>
              <a:t>Second level</a:t>
            </a:r>
          </a:p>
          <a:p>
            <a:pPr lvl="2"/>
            <a:r>
              <a:rPr lang="id-ID"/>
              <a:t>Third level</a:t>
            </a:r>
          </a:p>
          <a:p>
            <a:pPr lvl="3"/>
            <a:r>
              <a:rPr lang="id-ID"/>
              <a:t>Fourth level</a:t>
            </a:r>
          </a:p>
          <a:p>
            <a:pPr lvl="4"/>
            <a:r>
              <a:rPr lang="id-ID"/>
              <a:t>Fifth level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1E250A8-157D-498D-9DF9-FB8ECD11197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98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20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98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798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2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99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4199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99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9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9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99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0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99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799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/>
              <a:t>BAB  III </a:t>
            </a:r>
            <a:br>
              <a:rPr lang="id-ID" dirty="0"/>
            </a:br>
            <a:r>
              <a:rPr lang="id-ID" dirty="0"/>
              <a:t>Rantai Markov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8001000" cy="3048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/>
              <a:t>Hitting Time –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/First Passage Time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dirty="0"/>
              <a:t>Seandainya m dan n bilangan bulat positif, maka probabilitas rantai Markov mulai da</a:t>
            </a:r>
            <a:r>
              <a:rPr lang="en-US"/>
              <a:t>r</a:t>
            </a:r>
            <a:r>
              <a:rPr lang="id-ID"/>
              <a:t>i </a:t>
            </a:r>
            <a:r>
              <a:rPr lang="id-ID" dirty="0"/>
              <a:t>x  berkunjung pertama ke-y setelah m langkah= P</a:t>
            </a:r>
            <a:r>
              <a:rPr lang="id-ID" baseline="-25000" dirty="0"/>
              <a:t>x</a:t>
            </a:r>
            <a:r>
              <a:rPr lang="id-ID" dirty="0"/>
              <a:t>(T</a:t>
            </a:r>
            <a:r>
              <a:rPr lang="id-ID" baseline="-25000" dirty="0"/>
              <a:t>y</a:t>
            </a:r>
            <a:r>
              <a:rPr lang="id-ID" dirty="0"/>
              <a:t>=m), dan kunjungan berikutnya ke-y setelah n langkah berikutnya memiliki probabilitas = P</a:t>
            </a:r>
            <a:r>
              <a:rPr lang="id-ID" baseline="-25000" dirty="0"/>
              <a:t>y</a:t>
            </a:r>
            <a:r>
              <a:rPr lang="id-ID" dirty="0"/>
              <a:t>(T</a:t>
            </a:r>
            <a:r>
              <a:rPr lang="id-ID" baseline="-25000" dirty="0"/>
              <a:t>y</a:t>
            </a:r>
            <a:r>
              <a:rPr lang="id-ID" dirty="0"/>
              <a:t>=n), sehingga probabilitas rantai Markov mulai dari x berkunjung pertama ke-y setelah m langkah dan kunjungan berikutnya ke-y setelah n langkah berikutnya 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	</a:t>
            </a:r>
            <a:r>
              <a:rPr lang="id-ID" dirty="0"/>
              <a:t>P</a:t>
            </a:r>
            <a:r>
              <a:rPr lang="id-ID" baseline="-25000" dirty="0"/>
              <a:t>x</a:t>
            </a:r>
            <a:r>
              <a:rPr lang="id-ID" dirty="0"/>
              <a:t>(T</a:t>
            </a:r>
            <a:r>
              <a:rPr lang="id-ID" baseline="-25000" dirty="0"/>
              <a:t>y</a:t>
            </a:r>
            <a:r>
              <a:rPr lang="id-ID" dirty="0"/>
              <a:t>=m). P</a:t>
            </a:r>
            <a:r>
              <a:rPr lang="id-ID" baseline="-25000" dirty="0"/>
              <a:t>y</a:t>
            </a:r>
            <a:r>
              <a:rPr lang="id-ID" dirty="0"/>
              <a:t>(T</a:t>
            </a:r>
            <a:r>
              <a:rPr lang="id-ID" baseline="-25000" dirty="0"/>
              <a:t>y</a:t>
            </a:r>
            <a:r>
              <a:rPr lang="id-ID" dirty="0"/>
              <a:t>=n)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7200"/>
            <a:ext cx="8229600" cy="5821363"/>
          </a:xfrm>
        </p:spPr>
        <p:txBody>
          <a:bodyPr/>
          <a:lstStyle/>
          <a:p>
            <a:pPr marL="660400" indent="-660400" eaLnBrk="1" hangingPunct="1"/>
            <a:r>
              <a:rPr lang="en-US"/>
              <a:t>	</a:t>
            </a:r>
            <a:r>
              <a:rPr lang="id-ID"/>
              <a:t>Px(N(y) 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 2)=</a:t>
            </a: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/>
            <a:r>
              <a:rPr lang="id-ID"/>
              <a:t>P</a:t>
            </a:r>
            <a:r>
              <a:rPr lang="id-ID" baseline="-25000"/>
              <a:t>x</a:t>
            </a:r>
            <a:r>
              <a:rPr lang="id-ID"/>
              <a:t>(N(y) 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 m)=  </a:t>
            </a:r>
            <a:r>
              <a:rPr lang="en-US"/>
              <a:t>               </a:t>
            </a:r>
            <a:r>
              <a:rPr lang="id-ID"/>
              <a:t>, m 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1</a:t>
            </a:r>
            <a:endParaRPr lang="en-US"/>
          </a:p>
          <a:p>
            <a:pPr marL="660400" indent="-660400" eaLnBrk="1" hangingPunct="1">
              <a:buFontTx/>
              <a:buNone/>
            </a:pPr>
            <a:endParaRPr lang="id-ID"/>
          </a:p>
          <a:p>
            <a:pPr marL="660400" indent="-660400" eaLnBrk="1" hangingPunct="1"/>
            <a:r>
              <a:rPr lang="id-ID" sz="2800"/>
              <a:t>P</a:t>
            </a:r>
            <a:r>
              <a:rPr lang="id-ID" sz="2800" baseline="-25000"/>
              <a:t>x</a:t>
            </a:r>
            <a:r>
              <a:rPr lang="id-ID" sz="2800"/>
              <a:t>(N(y) = m)= P</a:t>
            </a:r>
            <a:r>
              <a:rPr lang="id-ID" sz="2800" baseline="-25000"/>
              <a:t>x</a:t>
            </a:r>
            <a:r>
              <a:rPr lang="id-ID" sz="2800"/>
              <a:t>(N(y) </a:t>
            </a:r>
            <a:r>
              <a:rPr lang="id-ID" sz="2800">
                <a:sym typeface="Symbol" pitchFamily="18" charset="2"/>
              </a:rPr>
              <a:t></a:t>
            </a:r>
            <a:r>
              <a:rPr lang="id-ID" sz="2800"/>
              <a:t> m) - Px(N(y) </a:t>
            </a:r>
            <a:r>
              <a:rPr lang="id-ID" sz="2800">
                <a:sym typeface="Symbol" pitchFamily="18" charset="2"/>
              </a:rPr>
              <a:t></a:t>
            </a:r>
            <a:r>
              <a:rPr lang="id-ID" sz="2800"/>
              <a:t> m+1)</a:t>
            </a:r>
            <a:r>
              <a:rPr lang="en-US" sz="2800"/>
              <a:t>  </a:t>
            </a:r>
            <a:endParaRPr lang="id-ID" sz="2800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1981200" y="990600"/>
          <a:ext cx="41148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3" imgW="1841500" imgH="431800" progId="Equation.3">
                  <p:embed/>
                </p:oleObj>
              </mc:Choice>
              <mc:Fallback>
                <p:oleObj name="Equation" r:id="rId3" imgW="1841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90600"/>
                        <a:ext cx="41148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2076450" y="2362200"/>
          <a:ext cx="49926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5" imgW="2527200" imgH="457200" progId="Equation.3">
                  <p:embed/>
                </p:oleObj>
              </mc:Choice>
              <mc:Fallback>
                <p:oleObj name="Equation" r:id="rId5" imgW="2527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2362200"/>
                        <a:ext cx="499268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4343400" y="3962400"/>
          <a:ext cx="14478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7" imgW="583947" imgH="253890" progId="Equation.3">
                  <p:embed/>
                </p:oleObj>
              </mc:Choice>
              <mc:Fallback>
                <p:oleObj name="Equation" r:id="rId7" imgW="583947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14478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 sz="2800"/>
              <a:t>Untuk m</a:t>
            </a:r>
            <a:r>
              <a:rPr lang="id-ID" sz="2800">
                <a:cs typeface="Arial" charset="0"/>
              </a:rPr>
              <a:t>≥</a:t>
            </a:r>
            <a:r>
              <a:rPr lang="en-US" sz="2800">
                <a:cs typeface="Arial" charset="0"/>
              </a:rPr>
              <a:t>1</a:t>
            </a:r>
          </a:p>
          <a:p>
            <a:pPr marL="660400" indent="-660400" eaLnBrk="1" hangingPunct="1">
              <a:buFontTx/>
              <a:buNone/>
            </a:pPr>
            <a:endParaRPr lang="en-US" sz="2800"/>
          </a:p>
          <a:p>
            <a:pPr marL="660400" indent="-660400" eaLnBrk="1" hangingPunct="1">
              <a:buFontTx/>
              <a:buNone/>
            </a:pPr>
            <a:endParaRPr lang="en-US" sz="2800"/>
          </a:p>
          <a:p>
            <a:pPr marL="660400" indent="-660400" eaLnBrk="1" hangingPunct="1">
              <a:buFontTx/>
              <a:buNone/>
            </a:pPr>
            <a:r>
              <a:rPr lang="id-ID" sz="2800"/>
              <a:t>P</a:t>
            </a:r>
            <a:r>
              <a:rPr lang="id-ID" sz="2800" baseline="-25000"/>
              <a:t>x</a:t>
            </a:r>
            <a:r>
              <a:rPr lang="id-ID" sz="2800"/>
              <a:t>(N(y) = 0)=1 - P</a:t>
            </a:r>
            <a:r>
              <a:rPr lang="id-ID" sz="2800" baseline="-25000"/>
              <a:t>x</a:t>
            </a:r>
            <a:r>
              <a:rPr lang="id-ID" sz="2800"/>
              <a:t>(N(y) </a:t>
            </a:r>
            <a:r>
              <a:rPr lang="id-ID" sz="2800">
                <a:sym typeface="Symbol" pitchFamily="18" charset="2"/>
              </a:rPr>
              <a:t></a:t>
            </a:r>
            <a:r>
              <a:rPr lang="id-ID" sz="2800"/>
              <a:t> 1)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		         </a:t>
            </a:r>
            <a:r>
              <a:rPr lang="id-ID" sz="2800"/>
              <a:t>=1 - 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/>
              <a:t>xy </a:t>
            </a:r>
            <a:r>
              <a:rPr lang="en-US" sz="2800"/>
              <a:t>	</a:t>
            </a:r>
          </a:p>
          <a:p>
            <a:pPr marL="660400" indent="-660400" eaLnBrk="1" hangingPunct="1">
              <a:buFontTx/>
              <a:buNone/>
            </a:pPr>
            <a:r>
              <a:rPr lang="id-ID" sz="2800"/>
              <a:t>Dari P</a:t>
            </a:r>
            <a:r>
              <a:rPr lang="id-ID" sz="2800" baseline="-25000"/>
              <a:t>x</a:t>
            </a:r>
            <a:r>
              <a:rPr lang="id-ID" sz="2800"/>
              <a:t>(N(y) = m) : probabilitas rantai mulai dari x mengunjungi y sebanyak m kali sama dengan probabilitas rantai mulai x mengunjungi y pertama kali kemudian kembali ke-y sebanyak (m-1) kali kemudian tak kembali lagi ke-y =</a:t>
            </a:r>
            <a:endParaRPr lang="en-US" sz="2800"/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(1 - 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 baseline="-25000"/>
              <a:t>yy</a:t>
            </a:r>
            <a:r>
              <a:rPr lang="id-ID" sz="2800"/>
              <a:t>).</a:t>
            </a:r>
            <a:r>
              <a:rPr lang="en-US" sz="2800"/>
              <a:t> </a:t>
            </a:r>
            <a:endParaRPr lang="id-ID" sz="280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90600" y="914400"/>
          <a:ext cx="674211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2349360" imgH="253800" progId="Equation.3">
                  <p:embed/>
                </p:oleObj>
              </mc:Choice>
              <mc:Fallback>
                <p:oleObj name="Equation" r:id="rId3" imgW="234936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6742113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/>
              <a:t>Akan digunakan notasi Ex(  ) untuk menyatakan harga harapan (</a:t>
            </a:r>
            <a:r>
              <a:rPr lang="id-ID" i="1"/>
              <a:t>expectation</a:t>
            </a:r>
            <a:r>
              <a:rPr lang="id-ID"/>
              <a:t>) suatu variabel acak terdefinisikan dalam rantai Markov mulai dari x.  Berdasarkan contoh di atas :</a:t>
            </a:r>
          </a:p>
          <a:p>
            <a:pPr marL="660400" indent="-660400" eaLnBrk="1" hangingPunct="1"/>
            <a:r>
              <a:rPr lang="id-ID"/>
              <a:t>Ex(I</a:t>
            </a:r>
            <a:r>
              <a:rPr lang="id-ID" baseline="-25000"/>
              <a:t>y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))= 0. P</a:t>
            </a:r>
            <a:r>
              <a:rPr lang="id-ID" baseline="-25000"/>
              <a:t>x</a:t>
            </a:r>
            <a:r>
              <a:rPr lang="id-ID"/>
              <a:t>(I</a:t>
            </a:r>
            <a:r>
              <a:rPr lang="id-ID" baseline="-25000"/>
              <a:t>y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)=0) + </a:t>
            </a:r>
            <a:endParaRPr lang="en-US"/>
          </a:p>
          <a:p>
            <a:pPr marL="660400" indent="-660400" eaLnBrk="1" hangingPunct="1">
              <a:buFontTx/>
              <a:buNone/>
            </a:pPr>
            <a:r>
              <a:rPr lang="en-US"/>
              <a:t>			       </a:t>
            </a:r>
            <a:r>
              <a:rPr lang="id-ID"/>
              <a:t>1. </a:t>
            </a:r>
            <a:r>
              <a:rPr lang="en-US"/>
              <a:t> </a:t>
            </a:r>
            <a:r>
              <a:rPr lang="id-ID"/>
              <a:t>P</a:t>
            </a:r>
            <a:r>
              <a:rPr lang="id-ID" baseline="-25000"/>
              <a:t>x</a:t>
            </a:r>
            <a:r>
              <a:rPr lang="id-ID"/>
              <a:t>(I</a:t>
            </a:r>
            <a:r>
              <a:rPr lang="id-ID" baseline="-25000"/>
              <a:t>y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)=1)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			    </a:t>
            </a:r>
            <a:r>
              <a:rPr lang="id-ID"/>
              <a:t>= 0. P</a:t>
            </a:r>
            <a:r>
              <a:rPr lang="id-ID" baseline="-25000"/>
              <a:t>x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 </a:t>
            </a:r>
            <a:r>
              <a:rPr lang="id-ID">
                <a:sym typeface="Symbol" pitchFamily="18" charset="2"/>
              </a:rPr>
              <a:t></a:t>
            </a:r>
            <a:r>
              <a:rPr lang="id-ID"/>
              <a:t> y) + 1. P</a:t>
            </a:r>
            <a:r>
              <a:rPr lang="id-ID" baseline="-25000"/>
              <a:t>x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 = y)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                   </a:t>
            </a:r>
            <a:r>
              <a:rPr lang="id-ID"/>
              <a:t> = P</a:t>
            </a:r>
            <a:r>
              <a:rPr lang="id-ID" baseline="-25000"/>
              <a:t>x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 = y) = P</a:t>
            </a:r>
            <a:r>
              <a:rPr lang="id-ID" baseline="-25000"/>
              <a:t>n</a:t>
            </a:r>
            <a:r>
              <a:rPr lang="id-ID"/>
              <a:t>(x,y)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229600" cy="106362"/>
          </a:xfrm>
        </p:spPr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id-ID"/>
              <a:t>Ex(N(y)) =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buFontTx/>
              <a:buNone/>
            </a:pPr>
            <a:r>
              <a:rPr lang="id-ID"/>
              <a:t>Didefinisikan 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id-ID"/>
              <a:t>G(x,y)= E</a:t>
            </a:r>
            <a:r>
              <a:rPr lang="id-ID" baseline="-25000"/>
              <a:t>x</a:t>
            </a:r>
            <a:r>
              <a:rPr lang="id-ID"/>
              <a:t>(N(y))= 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id-ID"/>
              <a:t>G(x,y) menyatakan harga harapan banyaknya kunjungan ke-y bila rantai Markov mulai dari x. 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2971800" y="158750"/>
          <a:ext cx="23622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3" imgW="990600" imgH="457200" progId="Equation.3">
                  <p:embed/>
                </p:oleObj>
              </mc:Choice>
              <mc:Fallback>
                <p:oleObj name="Equation" r:id="rId3" imgW="990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58750"/>
                        <a:ext cx="23622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9" name="Object 6"/>
          <p:cNvGraphicFramePr>
            <a:graphicFrameLocks noChangeAspect="1"/>
          </p:cNvGraphicFramePr>
          <p:nvPr/>
        </p:nvGraphicFramePr>
        <p:xfrm>
          <a:off x="2895600" y="1295400"/>
          <a:ext cx="51054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5" imgW="1905000" imgH="457200" progId="Equation.3">
                  <p:embed/>
                </p:oleObj>
              </mc:Choice>
              <mc:Fallback>
                <p:oleObj name="Equation" r:id="rId5" imgW="19050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510540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0" name="Object 8"/>
          <p:cNvGraphicFramePr>
            <a:graphicFrameLocks noChangeAspect="1"/>
          </p:cNvGraphicFramePr>
          <p:nvPr/>
        </p:nvGraphicFramePr>
        <p:xfrm>
          <a:off x="4191000" y="2989263"/>
          <a:ext cx="1981200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7" imgW="723586" imgH="431613" progId="Equation.3">
                  <p:embed/>
                </p:oleObj>
              </mc:Choice>
              <mc:Fallback>
                <p:oleObj name="Equation" r:id="rId7" imgW="723586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989263"/>
                        <a:ext cx="1981200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algn="l" eaLnBrk="1" hangingPunct="1"/>
            <a:r>
              <a:rPr lang="id-ID"/>
              <a:t>Contoh latihan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5029200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/>
            </a:pPr>
            <a:r>
              <a:rPr lang="id-ID"/>
              <a:t>Misalkan X</a:t>
            </a:r>
            <a:r>
              <a:rPr lang="id-ID" baseline="-25000"/>
              <a:t>n</a:t>
            </a:r>
            <a:r>
              <a:rPr lang="id-ID"/>
              <a:t>, n &gt; 0 suatu rantai Markov dengan ruang state S subset dari  {0, 1, 2, ...} dan matriks transisi P, serta berlaku :</a:t>
            </a: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A, B : </a:t>
            </a:r>
            <a:r>
              <a:rPr lang="id-ID"/>
              <a:t>konstanta</a:t>
            </a: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	</a:t>
            </a:r>
            <a:r>
              <a:rPr lang="id-ID"/>
              <a:t>Perlihatkan bahwa :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	a. </a:t>
            </a:r>
            <a:r>
              <a:rPr lang="id-ID"/>
              <a:t>E(X</a:t>
            </a:r>
            <a:r>
              <a:rPr lang="id-ID" baseline="-25000"/>
              <a:t>n+1</a:t>
            </a:r>
            <a:r>
              <a:rPr lang="id-ID"/>
              <a:t>) = A E(X</a:t>
            </a:r>
            <a:r>
              <a:rPr lang="id-ID" baseline="-25000"/>
              <a:t>n</a:t>
            </a:r>
            <a:r>
              <a:rPr lang="id-ID"/>
              <a:t>) + B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3124200" y="3581400"/>
          <a:ext cx="40386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1701800" imgH="355600" progId="Equation.3">
                  <p:embed/>
                </p:oleObj>
              </mc:Choice>
              <mc:Fallback>
                <p:oleObj name="Equation" r:id="rId3" imgW="1701800" imgH="355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81400"/>
                        <a:ext cx="40386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	b. </a:t>
            </a:r>
            <a:r>
              <a:rPr lang="id-ID"/>
              <a:t>Jika A </a:t>
            </a:r>
            <a:r>
              <a:rPr lang="id-ID">
                <a:sym typeface="Symbol" pitchFamily="18" charset="2"/>
              </a:rPr>
              <a:t></a:t>
            </a:r>
            <a:r>
              <a:rPr lang="id-ID"/>
              <a:t> 1, maka E(Xn) =</a:t>
            </a: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2. </a:t>
            </a:r>
            <a:r>
              <a:rPr lang="id-ID"/>
              <a:t>Pandang suatu rantai Markov dengan ruang state S={0,1,2,...} dan diketahui P</a:t>
            </a:r>
            <a:r>
              <a:rPr lang="id-ID" baseline="-25000"/>
              <a:t>x</a:t>
            </a:r>
            <a:r>
              <a:rPr lang="id-ID"/>
              <a:t>(x+1) = p, 0&lt; p &lt;1; P</a:t>
            </a:r>
            <a:r>
              <a:rPr lang="id-ID" baseline="-25000"/>
              <a:t>x</a:t>
            </a:r>
            <a:r>
              <a:rPr lang="id-ID"/>
              <a:t>(0)=1- p.  Hitunglah P</a:t>
            </a:r>
            <a:r>
              <a:rPr lang="id-ID" baseline="-25000"/>
              <a:t>0</a:t>
            </a:r>
            <a:r>
              <a:rPr lang="id-ID"/>
              <a:t>(T</a:t>
            </a:r>
            <a:r>
              <a:rPr lang="id-ID" baseline="-25000"/>
              <a:t>0</a:t>
            </a:r>
            <a:r>
              <a:rPr lang="id-ID"/>
              <a:t> =n), n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1</a:t>
            </a:r>
            <a:r>
              <a:rPr lang="en-US"/>
              <a:t> </a:t>
            </a:r>
            <a:r>
              <a:rPr lang="id-ID"/>
              <a:t> </a:t>
            </a:r>
            <a:endParaRPr lang="en-US"/>
          </a:p>
          <a:p>
            <a:pPr eaLnBrk="1" hangingPunct="1">
              <a:buFontTx/>
              <a:buNone/>
            </a:pPr>
            <a:endParaRPr lang="id-ID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524000" y="1371600"/>
          <a:ext cx="42672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1739900" imgH="431800" progId="Equation.3">
                  <p:embed/>
                </p:oleObj>
              </mc:Choice>
              <mc:Fallback>
                <p:oleObj name="Equation" r:id="rId3" imgW="1739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71600"/>
                        <a:ext cx="4267200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 eaLnBrk="1" hangingPunct="1"/>
            <a:r>
              <a:rPr lang="id-ID" b="1"/>
              <a:t>HITTING  TIME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/>
              <a:t>Misalkan A </a:t>
            </a:r>
            <a:r>
              <a:rPr lang="id-ID">
                <a:sym typeface="Symbol" pitchFamily="18" charset="2"/>
              </a:rPr>
              <a:t></a:t>
            </a:r>
            <a:r>
              <a:rPr lang="id-ID"/>
              <a:t> S.  Hitting Time (Waktu Tunggu/Waktu sampai kena) T</a:t>
            </a:r>
            <a:r>
              <a:rPr lang="id-ID" baseline="-25000"/>
              <a:t>A</a:t>
            </a:r>
            <a:r>
              <a:rPr lang="id-ID"/>
              <a:t> dari A didefinisikan sebagai :</a:t>
            </a: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id-ID"/>
              <a:t>Dengan perkataan lain, T</a:t>
            </a:r>
            <a:r>
              <a:rPr lang="id-ID" baseline="-25000"/>
              <a:t>A</a:t>
            </a:r>
            <a:r>
              <a:rPr lang="id-ID"/>
              <a:t> adalah waktu positif pertama rantai Markov sampai di A.</a:t>
            </a:r>
            <a:r>
              <a:rPr lang="en-US"/>
              <a:t> </a:t>
            </a:r>
            <a:endParaRPr lang="id-ID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90600" y="3429000"/>
          <a:ext cx="7315200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2806560" imgH="482400" progId="Equation.3">
                  <p:embed/>
                </p:oleObj>
              </mc:Choice>
              <mc:Fallback>
                <p:oleObj name="Equation" r:id="rId3" imgW="28065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7315200" cy="124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/>
              <a:t>Persamaan penting yang berkaitan dengan fungsi transisi n langkah dan hitting time.</a:t>
            </a:r>
            <a:endParaRPr lang="id-ID" b="1"/>
          </a:p>
          <a:p>
            <a:pPr eaLnBrk="1" hangingPunct="1">
              <a:buFontTx/>
              <a:buNone/>
            </a:pPr>
            <a:r>
              <a:rPr lang="id-ID" b="1"/>
              <a:t>Teorema </a:t>
            </a:r>
            <a:endParaRPr lang="id-ID"/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id-ID"/>
              <a:t>Jika P</a:t>
            </a:r>
            <a:r>
              <a:rPr lang="id-ID" baseline="30000"/>
              <a:t>n</a:t>
            </a:r>
            <a:r>
              <a:rPr lang="id-ID"/>
              <a:t>(x,y) fungsi transisi n langkah dari suatu rantai Markov, maka :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3487738"/>
          <a:ext cx="72485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2692080" imgH="431640" progId="Equation.3">
                  <p:embed/>
                </p:oleObj>
              </mc:Choice>
              <mc:Fallback>
                <p:oleObj name="Equation" r:id="rId3" imgW="26920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87738"/>
                        <a:ext cx="72485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Bukti :</a:t>
            </a:r>
            <a:endParaRPr lang="id-ID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/>
              <a:t>Perhatikan bahwa kejadian-kejadian : {T</a:t>
            </a:r>
            <a:r>
              <a:rPr lang="id-ID" baseline="-25000"/>
              <a:t>y</a:t>
            </a:r>
            <a:r>
              <a:rPr lang="id-ID"/>
              <a:t>=m, X</a:t>
            </a:r>
            <a:r>
              <a:rPr lang="id-ID" baseline="-25000"/>
              <a:t>n</a:t>
            </a:r>
            <a:r>
              <a:rPr lang="id-ID"/>
              <a:t>=y}, 1</a:t>
            </a:r>
            <a:r>
              <a:rPr lang="id-ID">
                <a:sym typeface="Symbol" pitchFamily="18" charset="2"/>
              </a:rPr>
              <a:t></a:t>
            </a:r>
            <a:r>
              <a:rPr lang="id-ID"/>
              <a:t> m</a:t>
            </a:r>
            <a:r>
              <a:rPr lang="id-ID">
                <a:sym typeface="Symbol" pitchFamily="18" charset="2"/>
              </a:rPr>
              <a:t></a:t>
            </a:r>
            <a:r>
              <a:rPr lang="id-ID"/>
              <a:t>n merupakan kejadian-kejadian yang saling asing.</a:t>
            </a:r>
            <a:r>
              <a:rPr lang="en-US"/>
              <a:t> </a:t>
            </a:r>
          </a:p>
          <a:p>
            <a:pPr eaLnBrk="1" hangingPunct="1"/>
            <a:r>
              <a:rPr lang="id-ID"/>
              <a:t>{X</a:t>
            </a:r>
            <a:r>
              <a:rPr lang="id-ID" baseline="-25000"/>
              <a:t>n</a:t>
            </a:r>
            <a:r>
              <a:rPr lang="id-ID"/>
              <a:t>=y} = {T</a:t>
            </a:r>
            <a:r>
              <a:rPr lang="id-ID" baseline="-25000"/>
              <a:t>y</a:t>
            </a:r>
            <a:r>
              <a:rPr lang="id-ID"/>
              <a:t>=1, X</a:t>
            </a:r>
            <a:r>
              <a:rPr lang="id-ID" baseline="-25000"/>
              <a:t>n</a:t>
            </a:r>
            <a:r>
              <a:rPr lang="id-ID"/>
              <a:t>=y}</a:t>
            </a:r>
            <a:r>
              <a:rPr lang="id-ID">
                <a:sym typeface="Symbol" pitchFamily="18" charset="2"/>
              </a:rPr>
              <a:t></a:t>
            </a:r>
            <a:r>
              <a:rPr lang="id-ID"/>
              <a:t>{T</a:t>
            </a:r>
            <a:r>
              <a:rPr lang="id-ID" baseline="-25000"/>
              <a:t>y</a:t>
            </a:r>
            <a:r>
              <a:rPr lang="id-ID"/>
              <a:t>=2, X</a:t>
            </a:r>
            <a:r>
              <a:rPr lang="id-ID" baseline="-25000"/>
              <a:t>n</a:t>
            </a:r>
            <a:r>
              <a:rPr lang="id-ID"/>
              <a:t>=y} </a:t>
            </a:r>
            <a:r>
              <a:rPr lang="id-ID">
                <a:sym typeface="Symbol" pitchFamily="18" charset="2"/>
              </a:rPr>
              <a:t></a:t>
            </a:r>
            <a:r>
              <a:rPr lang="en-US">
                <a:sym typeface="Symbol" pitchFamily="18" charset="2"/>
              </a:rPr>
              <a:t> </a:t>
            </a:r>
            <a:r>
              <a:rPr lang="id-ID"/>
              <a:t>...</a:t>
            </a:r>
            <a:r>
              <a:rPr lang="id-ID">
                <a:sym typeface="Symbol" pitchFamily="18" charset="2"/>
              </a:rPr>
              <a:t></a:t>
            </a:r>
            <a:r>
              <a:rPr lang="id-ID"/>
              <a:t>{T</a:t>
            </a:r>
            <a:r>
              <a:rPr lang="id-ID" baseline="-25000"/>
              <a:t>y</a:t>
            </a:r>
            <a:r>
              <a:rPr lang="id-ID"/>
              <a:t>=n, X</a:t>
            </a:r>
            <a:r>
              <a:rPr lang="id-ID" baseline="-25000"/>
              <a:t>n</a:t>
            </a:r>
            <a:r>
              <a:rPr lang="id-ID"/>
              <a:t>=y}</a:t>
            </a:r>
            <a:r>
              <a:rPr lang="en-US"/>
              <a:t> =</a:t>
            </a:r>
            <a:endParaRPr lang="id-ID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066800" y="4383088"/>
          <a:ext cx="39624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1435100" imgH="469900" progId="Equation.3">
                  <p:embed/>
                </p:oleObj>
              </mc:Choice>
              <mc:Fallback>
                <p:oleObj name="Equation" r:id="rId3" imgW="14351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83088"/>
                        <a:ext cx="396240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eaLnBrk="1" hangingPunct="1"/>
            <a:r>
              <a:rPr lang="id-ID"/>
              <a:t>P</a:t>
            </a:r>
            <a:r>
              <a:rPr lang="id-ID" baseline="-25000"/>
              <a:t>n</a:t>
            </a:r>
            <a:r>
              <a:rPr lang="id-ID"/>
              <a:t>(x,y) = P</a:t>
            </a:r>
            <a:r>
              <a:rPr lang="id-ID" baseline="-25000"/>
              <a:t>x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=y) =</a:t>
            </a:r>
            <a:r>
              <a:rPr lang="en-US"/>
              <a:t> 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endParaRPr lang="id-ID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685800" y="1219200"/>
          <a:ext cx="39624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3" imgW="1688367" imgH="495085" progId="Equation.3">
                  <p:embed/>
                </p:oleObj>
              </mc:Choice>
              <mc:Fallback>
                <p:oleObj name="Equation" r:id="rId3" imgW="1688367" imgH="49508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39624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609600" y="2438400"/>
          <a:ext cx="39624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5" imgW="1562100" imgH="469900" progId="Equation.3">
                  <p:embed/>
                </p:oleObj>
              </mc:Choice>
              <mc:Fallback>
                <p:oleObj name="Equation" r:id="rId5" imgW="15621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3962400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533400" y="3581400"/>
          <a:ext cx="5562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Equation" r:id="rId7" imgW="2870200" imgH="469900" progId="Equation.3">
                  <p:embed/>
                </p:oleObj>
              </mc:Choice>
              <mc:Fallback>
                <p:oleObj name="Equation" r:id="rId7" imgW="28702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55626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5" name="Object 10"/>
          <p:cNvGraphicFramePr>
            <a:graphicFrameLocks noChangeAspect="1"/>
          </p:cNvGraphicFramePr>
          <p:nvPr/>
        </p:nvGraphicFramePr>
        <p:xfrm>
          <a:off x="381000" y="4648200"/>
          <a:ext cx="8305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Equation" r:id="rId9" imgW="4902200" imgH="469900" progId="Equation.3">
                  <p:embed/>
                </p:oleObj>
              </mc:Choice>
              <mc:Fallback>
                <p:oleObj name="Equation" r:id="rId9" imgW="4902200" imgH="469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83058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6" name="Object 12"/>
          <p:cNvGraphicFramePr>
            <a:graphicFrameLocks noChangeAspect="1"/>
          </p:cNvGraphicFramePr>
          <p:nvPr/>
        </p:nvGraphicFramePr>
        <p:xfrm>
          <a:off x="1143000" y="5486400"/>
          <a:ext cx="43434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11" imgW="1765300" imgH="469900" progId="Equation.3">
                  <p:embed/>
                </p:oleObj>
              </mc:Choice>
              <mc:Fallback>
                <p:oleObj name="Equation" r:id="rId11" imgW="1765300" imgH="4699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86400"/>
                        <a:ext cx="434340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/>
              <a:t> </a:t>
            </a:r>
            <a:r>
              <a:rPr lang="id-ID" sz="4000" b="1"/>
              <a:t>SIFAT-SIFAT STATE DARI SUATU RANTAI  MARKOV</a:t>
            </a:r>
            <a:r>
              <a:rPr lang="en-US" sz="4000"/>
              <a:t> </a:t>
            </a:r>
            <a:endParaRPr lang="id-ID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/>
              <a:t>State dalam rantai Markov mempunyai sifat berlainan, beberapa sifat state yang akan dipelajari diantaranya :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1.  </a:t>
            </a:r>
            <a:r>
              <a:rPr lang="id-ID"/>
              <a:t>State Absorbing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	</a:t>
            </a:r>
            <a:r>
              <a:rPr lang="id-ID"/>
              <a:t>State ini mempunyai sifat P(a,a)=1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2.  </a:t>
            </a:r>
            <a:r>
              <a:rPr lang="id-ID"/>
              <a:t>State Transien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	</a:t>
            </a:r>
            <a:r>
              <a:rPr lang="id-ID"/>
              <a:t>Suatu state  y</a:t>
            </a:r>
            <a:r>
              <a:rPr lang="id-ID">
                <a:sym typeface="Symbol" pitchFamily="18" charset="2"/>
              </a:rPr>
              <a:t></a:t>
            </a:r>
            <a:r>
              <a:rPr lang="id-ID"/>
              <a:t>S disebut Transien jika </a:t>
            </a:r>
            <a:r>
              <a:rPr lang="id-ID">
                <a:sym typeface="Symbol" pitchFamily="18" charset="2"/>
              </a:rPr>
              <a:t></a:t>
            </a:r>
            <a:r>
              <a:rPr lang="id-ID" baseline="-25000"/>
              <a:t>yy</a:t>
            </a:r>
            <a:r>
              <a:rPr lang="id-ID"/>
              <a:t> =Py (Ty&lt;</a:t>
            </a:r>
            <a:r>
              <a:rPr lang="id-ID">
                <a:sym typeface="Symbol" pitchFamily="18" charset="2"/>
              </a:rPr>
              <a:t></a:t>
            </a:r>
            <a:r>
              <a:rPr lang="id-ID"/>
              <a:t>) &lt;1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8229600" cy="76200"/>
          </a:xfrm>
        </p:spPr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Ini berarti bahwa rantai Markov yang bermula dari y belum tentu (belum pasti) kembali ke-y. Ada kemungkinan tidak kembali ke-y dan 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P(dari y tidak kembali ke-y) =1-P(dari y kembali ke-y)</a:t>
            </a:r>
            <a:r>
              <a:rPr lang="en-US" sz="2800"/>
              <a:t> </a:t>
            </a:r>
            <a:r>
              <a:rPr lang="id-ID" sz="2800"/>
              <a:t>=1-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/>
              <a:t>yy  &gt;0 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3.   </a:t>
            </a:r>
            <a:r>
              <a:rPr lang="id-ID" sz="2800"/>
              <a:t>State Rekuren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Suatu state y</a:t>
            </a:r>
            <a:r>
              <a:rPr lang="id-ID" sz="2800">
                <a:sym typeface="Symbol" pitchFamily="18" charset="2"/>
              </a:rPr>
              <a:t></a:t>
            </a:r>
            <a:r>
              <a:rPr lang="id-ID" sz="2800"/>
              <a:t>S disebut rekuren, jika </a:t>
            </a:r>
            <a:endParaRPr lang="en-US" sz="2800"/>
          </a:p>
          <a:p>
            <a:pPr marL="660400" indent="-660400" eaLnBrk="1" hangingPunct="1">
              <a:buFontTx/>
              <a:buNone/>
            </a:pPr>
            <a:r>
              <a:rPr lang="en-US" sz="2800">
                <a:sym typeface="Symbol" pitchFamily="18" charset="2"/>
              </a:rPr>
              <a:t>		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 baseline="-25000"/>
              <a:t>yy</a:t>
            </a:r>
            <a:r>
              <a:rPr lang="id-ID" sz="2800"/>
              <a:t>=P</a:t>
            </a:r>
            <a:r>
              <a:rPr lang="id-ID" sz="2800" baseline="-25000"/>
              <a:t>y</a:t>
            </a:r>
            <a:r>
              <a:rPr lang="id-ID" sz="2800"/>
              <a:t> (T</a:t>
            </a:r>
            <a:r>
              <a:rPr lang="id-ID" sz="2800" baseline="-25000"/>
              <a:t>y</a:t>
            </a:r>
            <a:r>
              <a:rPr lang="id-ID" sz="2800"/>
              <a:t>&lt;</a:t>
            </a:r>
            <a:r>
              <a:rPr lang="id-ID" sz="2800">
                <a:sym typeface="Symbol" pitchFamily="18" charset="2"/>
              </a:rPr>
              <a:t></a:t>
            </a:r>
            <a:r>
              <a:rPr lang="id-ID" sz="2800"/>
              <a:t>)=1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Ini berarti bahwa rantai Markov yang bermula dari y pasti akan kembali ke-y pada suatu waktu yang berhingga.  Ingat bahwa :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	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 baseline="-25000"/>
              <a:t>xy</a:t>
            </a:r>
            <a:r>
              <a:rPr lang="id-ID" sz="2800"/>
              <a:t>=P</a:t>
            </a:r>
            <a:r>
              <a:rPr lang="id-ID" sz="2800" baseline="-25000"/>
              <a:t>x</a:t>
            </a:r>
            <a:r>
              <a:rPr lang="id-ID" sz="2800"/>
              <a:t>(T</a:t>
            </a:r>
            <a:r>
              <a:rPr lang="id-ID" sz="2800" baseline="-25000"/>
              <a:t>y</a:t>
            </a:r>
            <a:r>
              <a:rPr lang="id-ID" sz="2800"/>
              <a:t>&lt;</a:t>
            </a:r>
            <a:r>
              <a:rPr lang="id-ID" sz="2800">
                <a:sym typeface="Symbol" pitchFamily="18" charset="2"/>
              </a:rPr>
              <a:t></a:t>
            </a:r>
            <a:r>
              <a:rPr lang="id-ID" sz="2800"/>
              <a:t>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229600" cy="106362"/>
          </a:xfrm>
        </p:spPr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id-ID"/>
              <a:t>Jika y state absorbing, maka y merupakan state rekuren.  Ini dapat diperlihatkan  berdasarkan kenyataan bahwa y state absorbing maka P(y,y)=P</a:t>
            </a:r>
            <a:r>
              <a:rPr lang="id-ID" baseline="-25000"/>
              <a:t>y</a:t>
            </a:r>
            <a:r>
              <a:rPr lang="id-ID"/>
              <a:t>(T</a:t>
            </a:r>
            <a:r>
              <a:rPr lang="id-ID" baseline="-25000"/>
              <a:t>y</a:t>
            </a:r>
            <a:r>
              <a:rPr lang="id-ID"/>
              <a:t>=1)=1</a:t>
            </a:r>
            <a:endParaRPr lang="en-US"/>
          </a:p>
          <a:p>
            <a:pPr eaLnBrk="1" hangingPunct="1"/>
            <a:r>
              <a:rPr lang="id-ID"/>
              <a:t>Ini berarti bahwa </a:t>
            </a:r>
            <a:r>
              <a:rPr lang="id-ID">
                <a:sym typeface="Symbol" pitchFamily="18" charset="2"/>
              </a:rPr>
              <a:t></a:t>
            </a:r>
            <a:r>
              <a:rPr lang="id-ID" baseline="-25000"/>
              <a:t>yy</a:t>
            </a:r>
            <a:r>
              <a:rPr lang="id-ID"/>
              <a:t>=1, akibatnya y merupakan state rekuren</a:t>
            </a:r>
            <a:endParaRPr lang="en-US"/>
          </a:p>
          <a:p>
            <a:pPr eaLnBrk="1" hangingPunct="1"/>
            <a:r>
              <a:rPr lang="id-ID"/>
              <a:t>Namun belum tentu  berlaku kebalikannya</a:t>
            </a:r>
            <a:endParaRPr lang="en-US"/>
          </a:p>
          <a:p>
            <a:pPr eaLnBrk="1" hangingPunct="1"/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533400"/>
            <a:ext cx="8229600" cy="106362"/>
          </a:xfrm>
        </p:spPr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800"/>
              <a:t>Dibentuk suatu fungsi indikator untuk himpunan {y} demikian :</a:t>
            </a:r>
            <a:endParaRPr lang="en-US" sz="2800"/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endParaRPr lang="id-ID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/>
              <a:t>Sedangkan N(y) menyatakan banyak kali rantai Markov berada pada state y.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/>
              <a:t>Karena I</a:t>
            </a:r>
            <a:r>
              <a:rPr lang="id-ID" sz="2800" baseline="-25000"/>
              <a:t>y</a:t>
            </a:r>
            <a:r>
              <a:rPr lang="id-ID" sz="2800"/>
              <a:t>(X</a:t>
            </a:r>
            <a:r>
              <a:rPr lang="id-ID" sz="2800" baseline="-25000"/>
              <a:t>n</a:t>
            </a:r>
            <a:r>
              <a:rPr lang="id-ID" sz="2800"/>
              <a:t>)=1 bila rantai pada state y atau Xn=y, dan I</a:t>
            </a:r>
            <a:r>
              <a:rPr lang="id-ID" sz="2800" baseline="-25000"/>
              <a:t>y</a:t>
            </a:r>
            <a:r>
              <a:rPr lang="id-ID" sz="2800"/>
              <a:t>(Xn)=0 bila X</a:t>
            </a:r>
            <a:r>
              <a:rPr lang="id-ID" sz="2800" baseline="-25000"/>
              <a:t>n</a:t>
            </a:r>
            <a:r>
              <a:rPr lang="id-ID" sz="2800">
                <a:sym typeface="Symbol" pitchFamily="18" charset="2"/>
              </a:rPr>
              <a:t></a:t>
            </a:r>
            <a:r>
              <a:rPr lang="id-ID" sz="2800"/>
              <a:t>y maka terdapat hubungan:</a:t>
            </a:r>
            <a:endParaRPr lang="en-US" sz="2800"/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657350" y="1222375"/>
          <a:ext cx="291465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1222375"/>
                        <a:ext cx="2914650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066800" y="5029200"/>
            <a:ext cx="5867400" cy="1133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id-ID" sz="3600">
                <a:latin typeface="Arial" charset="0"/>
              </a:rPr>
              <a:t>P</a:t>
            </a:r>
            <a:r>
              <a:rPr lang="id-ID" sz="3600" baseline="-25000">
                <a:latin typeface="Arial" charset="0"/>
              </a:rPr>
              <a:t>x</a:t>
            </a:r>
            <a:r>
              <a:rPr lang="id-ID" sz="3600">
                <a:latin typeface="Arial" charset="0"/>
              </a:rPr>
              <a:t>(</a:t>
            </a:r>
            <a:r>
              <a:rPr lang="id-ID" sz="3600">
                <a:latin typeface="Book Antiqua" pitchFamily="18" charset="0"/>
              </a:rPr>
              <a:t>N(y)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</a:t>
            </a:r>
            <a:r>
              <a:rPr lang="id-ID" sz="3600">
                <a:latin typeface="Book Antiqua" pitchFamily="18" charset="0"/>
              </a:rPr>
              <a:t>1)=P</a:t>
            </a:r>
            <a:r>
              <a:rPr lang="id-ID" sz="3600" baseline="-25000">
                <a:latin typeface="Book Antiqua" pitchFamily="18" charset="0"/>
              </a:rPr>
              <a:t>x</a:t>
            </a:r>
            <a:r>
              <a:rPr lang="id-ID" sz="3600">
                <a:latin typeface="Book Antiqua" pitchFamily="18" charset="0"/>
              </a:rPr>
              <a:t>(T</a:t>
            </a:r>
            <a:r>
              <a:rPr lang="id-ID" sz="3600" baseline="-25000">
                <a:latin typeface="Book Antiqua" pitchFamily="18" charset="0"/>
              </a:rPr>
              <a:t>y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</a:t>
            </a:r>
            <a:r>
              <a:rPr lang="id-ID" sz="3600">
                <a:latin typeface="Book Antiqua" pitchFamily="18" charset="0"/>
              </a:rPr>
              <a:t>)=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</a:t>
            </a:r>
            <a:r>
              <a:rPr lang="id-ID" sz="3600" baseline="-25000">
                <a:latin typeface="Book Antiqua" pitchFamily="18" charset="0"/>
              </a:rPr>
              <a:t>xy</a:t>
            </a:r>
            <a:endParaRPr lang="id-ID" sz="360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1461</TotalTime>
  <Words>473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Comic Sans MS</vt:lpstr>
      <vt:lpstr>Symbol</vt:lpstr>
      <vt:lpstr>Crayons</vt:lpstr>
      <vt:lpstr>Equation</vt:lpstr>
      <vt:lpstr>BAB  III  Rantai Markov </vt:lpstr>
      <vt:lpstr>HITTING  TIME</vt:lpstr>
      <vt:lpstr>PowerPoint Presentation</vt:lpstr>
      <vt:lpstr>Bukti :</vt:lpstr>
      <vt:lpstr>PowerPoint Presentation</vt:lpstr>
      <vt:lpstr> SIFAT-SIFAT STATE DARI SUATU RANTAI  MARKOV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latihan</vt:lpstr>
      <vt:lpstr>PowerPoint Presentation</vt:lpstr>
    </vt:vector>
  </TitlesOfParts>
  <Company>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 III  Rantai Markov</dc:title>
  <dc:creator>Sutara</dc:creator>
  <cp:lastModifiedBy>user</cp:lastModifiedBy>
  <cp:revision>53</cp:revision>
  <dcterms:created xsi:type="dcterms:W3CDTF">2009-10-12T13:22:19Z</dcterms:created>
  <dcterms:modified xsi:type="dcterms:W3CDTF">2017-10-03T09:47:27Z</dcterms:modified>
</cp:coreProperties>
</file>