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20"/>
  </p:handoutMasterIdLst>
  <p:sldIdLst>
    <p:sldId id="345" r:id="rId2"/>
    <p:sldId id="304" r:id="rId3"/>
    <p:sldId id="315" r:id="rId4"/>
    <p:sldId id="348" r:id="rId5"/>
    <p:sldId id="349" r:id="rId6"/>
    <p:sldId id="350" r:id="rId7"/>
    <p:sldId id="351" r:id="rId8"/>
    <p:sldId id="352" r:id="rId9"/>
    <p:sldId id="330" r:id="rId10"/>
    <p:sldId id="339" r:id="rId11"/>
    <p:sldId id="332" r:id="rId12"/>
    <p:sldId id="334" r:id="rId13"/>
    <p:sldId id="340" r:id="rId14"/>
    <p:sldId id="337" r:id="rId15"/>
    <p:sldId id="335" r:id="rId16"/>
    <p:sldId id="338" r:id="rId17"/>
    <p:sldId id="336" r:id="rId18"/>
    <p:sldId id="35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4" autoAdjust="0"/>
    <p:restoredTop sz="94660"/>
  </p:normalViewPr>
  <p:slideViewPr>
    <p:cSldViewPr>
      <p:cViewPr varScale="1">
        <p:scale>
          <a:sx n="98" d="100"/>
          <a:sy n="98" d="100"/>
        </p:scale>
        <p:origin x="45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4" Type="http://schemas.openxmlformats.org/officeDocument/2006/relationships/image" Target="../media/image38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E6CDFE4A-A288-456F-8932-782012A2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7B869E31-72AA-4868-A67D-724D1EF41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86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11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91C6C-14E0-40E7-AA98-1F614A0AA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7E652-20E7-4D42-9C0A-8C09243AF8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94C5-2FD3-488B-AF65-8A36BA571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9023BD9-1353-4567-8CD8-C695CC114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952C477-DABE-41FF-A93D-DD9F8C16C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0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7492EFD4-D249-4DB5-9EBD-EA8D7ECA9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1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007C6-7D7D-41B3-B1FD-4939452AA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0324-F066-44D8-A511-84D6D814A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DED33-D115-47A6-996D-849E0A9A3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E732BEE-34A5-4433-889B-E2DA22B39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8.emf"/><Relationship Id="rId4" Type="http://schemas.openxmlformats.org/officeDocument/2006/relationships/image" Target="../media/image35.emf"/><Relationship Id="rId9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e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5164" y="762000"/>
            <a:ext cx="10101539" cy="4219194"/>
          </a:xfrm>
        </p:spPr>
        <p:txBody>
          <a:bodyPr>
            <a:normAutofit/>
          </a:bodyPr>
          <a:lstStyle/>
          <a:p>
            <a:r>
              <a:rPr lang="id-ID" sz="5000" b="1" dirty="0" err="1"/>
              <a:t>Ordinary</a:t>
            </a:r>
            <a:r>
              <a:rPr lang="id-ID" sz="5000" b="1" dirty="0"/>
              <a:t> </a:t>
            </a:r>
            <a:r>
              <a:rPr lang="id-ID" sz="5000" b="1" dirty="0" err="1"/>
              <a:t>Differential</a:t>
            </a:r>
            <a:r>
              <a:rPr lang="id-ID" sz="5000" b="1" dirty="0"/>
              <a:t> </a:t>
            </a:r>
            <a:r>
              <a:rPr lang="id-ID" sz="5000" b="1" dirty="0" err="1"/>
              <a:t>Equations</a:t>
            </a:r>
            <a:br>
              <a:rPr lang="id-ID" sz="5000" dirty="0"/>
            </a:b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Linear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Equations</a:t>
            </a:r>
            <a:b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id-ID" sz="5000" dirty="0"/>
            </a:br>
            <a:r>
              <a:rPr lang="id-ID" sz="2400" b="1" dirty="0"/>
              <a:t>Abadi</a:t>
            </a:r>
            <a:br>
              <a:rPr lang="id-ID" sz="2400" b="1" dirty="0"/>
            </a:br>
            <a:r>
              <a:rPr lang="id-ID" sz="2400" b="1" dirty="0"/>
              <a:t>Universitas Negeri Surabaya</a:t>
            </a:r>
            <a:br>
              <a:rPr lang="id-ID" sz="5000" dirty="0"/>
            </a:br>
            <a:endParaRPr lang="id-ID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4861112"/>
            <a:ext cx="2257425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19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050">
            <a:extLst>
              <a:ext uri="{FF2B5EF4-FFF2-40B4-BE49-F238E27FC236}">
                <a16:creationId xmlns:a16="http://schemas.microsoft.com/office/drawing/2014/main" id="{B0A7E050-C1DC-2E40-8635-415085041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3:  General Solution   </a:t>
            </a:r>
            <a:r>
              <a:rPr lang="en-US" altLang="en-US" sz="240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113667" name="Rectangle 2051">
            <a:extLst>
              <a:ext uri="{FF2B5EF4-FFF2-40B4-BE49-F238E27FC236}">
                <a16:creationId xmlns:a16="http://schemas.microsoft.com/office/drawing/2014/main" id="{DA0CB732-3150-DF48-82B3-C2383E170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447800"/>
            <a:ext cx="7848600" cy="4876800"/>
          </a:xfrm>
        </p:spPr>
        <p:txBody>
          <a:bodyPr/>
          <a:lstStyle/>
          <a:p>
            <a:r>
              <a:rPr lang="en-US" altLang="en-US" sz="2400" dirty="0"/>
              <a:t>We can solve the following equation</a:t>
            </a:r>
          </a:p>
          <a:p>
            <a:endParaRPr lang="en-US" altLang="en-US" sz="2400" dirty="0"/>
          </a:p>
          <a:p>
            <a:endParaRPr lang="en-US" altLang="en-US" sz="1200" dirty="0"/>
          </a:p>
          <a:p>
            <a:pPr>
              <a:buFontTx/>
              <a:buNone/>
            </a:pPr>
            <a:r>
              <a:rPr lang="en-US" altLang="en-US" sz="2400" dirty="0"/>
              <a:t>	using the formula derived on previous slide:</a:t>
            </a:r>
          </a:p>
          <a:p>
            <a:pPr>
              <a:buFontTx/>
              <a:buNone/>
            </a:pPr>
            <a:endParaRPr lang="en-US" altLang="en-US" sz="2400" dirty="0"/>
          </a:p>
          <a:p>
            <a:endParaRPr lang="en-US" altLang="en-US" sz="1200" dirty="0"/>
          </a:p>
          <a:p>
            <a:r>
              <a:rPr lang="en-US" altLang="en-US" sz="2400" dirty="0"/>
              <a:t>Integrating by parts,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1200" dirty="0"/>
          </a:p>
          <a:p>
            <a:r>
              <a:rPr lang="en-US" altLang="en-US" sz="2400" dirty="0"/>
              <a:t>Thus</a:t>
            </a:r>
          </a:p>
        </p:txBody>
      </p:sp>
      <p:graphicFrame>
        <p:nvGraphicFramePr>
          <p:cNvPr id="113668" name="Object 2052">
            <a:extLst>
              <a:ext uri="{FF2B5EF4-FFF2-40B4-BE49-F238E27FC236}">
                <a16:creationId xmlns:a16="http://schemas.microsoft.com/office/drawing/2014/main" id="{B3FFB966-E40D-C042-BDE7-5A7CCF58C4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162529"/>
              </p:ext>
            </p:extLst>
          </p:nvPr>
        </p:nvGraphicFramePr>
        <p:xfrm>
          <a:off x="3668714" y="1878012"/>
          <a:ext cx="16335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3" imgW="20777200" imgH="9067800" progId="Equation.3">
                  <p:embed/>
                </p:oleObj>
              </mc:Choice>
              <mc:Fallback>
                <p:oleObj name="Equation" r:id="rId3" imgW="20777200" imgH="9067800" progId="Equation.3">
                  <p:embed/>
                  <p:pic>
                    <p:nvPicPr>
                      <p:cNvPr id="113668" name="Object 2052">
                        <a:extLst>
                          <a:ext uri="{FF2B5EF4-FFF2-40B4-BE49-F238E27FC236}">
                            <a16:creationId xmlns:a16="http://schemas.microsoft.com/office/drawing/2014/main" id="{B3FFB966-E40D-C042-BDE7-5A7CCF58C4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4" y="1878012"/>
                        <a:ext cx="1633537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9" name="Object 2053">
            <a:extLst>
              <a:ext uri="{FF2B5EF4-FFF2-40B4-BE49-F238E27FC236}">
                <a16:creationId xmlns:a16="http://schemas.microsoft.com/office/drawing/2014/main" id="{6F2BDE63-2981-6741-8E67-F359424A9D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124359"/>
              </p:ext>
            </p:extLst>
          </p:nvPr>
        </p:nvGraphicFramePr>
        <p:xfrm>
          <a:off x="3094039" y="3352800"/>
          <a:ext cx="58451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5" imgW="74307700" imgH="6438900" progId="Equation.3">
                  <p:embed/>
                </p:oleObj>
              </mc:Choice>
              <mc:Fallback>
                <p:oleObj name="Equation" r:id="rId5" imgW="74307700" imgH="6438900" progId="Equation.3">
                  <p:embed/>
                  <p:pic>
                    <p:nvPicPr>
                      <p:cNvPr id="113669" name="Object 2053">
                        <a:extLst>
                          <a:ext uri="{FF2B5EF4-FFF2-40B4-BE49-F238E27FC236}">
                            <a16:creationId xmlns:a16="http://schemas.microsoft.com/office/drawing/2014/main" id="{6F2BDE63-2981-6741-8E67-F359424A9D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9" y="3352800"/>
                        <a:ext cx="58451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0" name="Object 2054">
            <a:extLst>
              <a:ext uri="{FF2B5EF4-FFF2-40B4-BE49-F238E27FC236}">
                <a16:creationId xmlns:a16="http://schemas.microsoft.com/office/drawing/2014/main" id="{A991A182-4D02-7342-A892-FE3AB6B425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998382"/>
              </p:ext>
            </p:extLst>
          </p:nvPr>
        </p:nvGraphicFramePr>
        <p:xfrm>
          <a:off x="2949576" y="4645025"/>
          <a:ext cx="5222875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7" imgW="66408300" imgH="18427700" progId="Equation.3">
                  <p:embed/>
                </p:oleObj>
              </mc:Choice>
              <mc:Fallback>
                <p:oleObj name="Equation" r:id="rId7" imgW="66408300" imgH="18427700" progId="Equation.3">
                  <p:embed/>
                  <p:pic>
                    <p:nvPicPr>
                      <p:cNvPr id="113670" name="Object 2054">
                        <a:extLst>
                          <a:ext uri="{FF2B5EF4-FFF2-40B4-BE49-F238E27FC236}">
                            <a16:creationId xmlns:a16="http://schemas.microsoft.com/office/drawing/2014/main" id="{A991A182-4D02-7342-A892-FE3AB6B425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6" y="4645025"/>
                        <a:ext cx="5222875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1" name="Object 2055">
            <a:extLst>
              <a:ext uri="{FF2B5EF4-FFF2-40B4-BE49-F238E27FC236}">
                <a16:creationId xmlns:a16="http://schemas.microsoft.com/office/drawing/2014/main" id="{35407904-E3B4-CF4F-87A9-4D16B53DE9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026340"/>
              </p:ext>
            </p:extLst>
          </p:nvPr>
        </p:nvGraphicFramePr>
        <p:xfrm>
          <a:off x="3581400" y="6367462"/>
          <a:ext cx="37496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Equation" r:id="rId9" imgW="47688500" imgH="5270500" progId="Equation.3">
                  <p:embed/>
                </p:oleObj>
              </mc:Choice>
              <mc:Fallback>
                <p:oleObj name="Equation" r:id="rId9" imgW="47688500" imgH="5270500" progId="Equation.3">
                  <p:embed/>
                  <p:pic>
                    <p:nvPicPr>
                      <p:cNvPr id="113671" name="Object 2055">
                        <a:extLst>
                          <a:ext uri="{FF2B5EF4-FFF2-40B4-BE49-F238E27FC236}">
                            <a16:creationId xmlns:a16="http://schemas.microsoft.com/office/drawing/2014/main" id="{35407904-E3B4-CF4F-87A9-4D16B53DE9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6367462"/>
                        <a:ext cx="37496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540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D9057509-E45F-C447-BE8C-27981BC58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3:  Graphs of Solutions   </a:t>
            </a:r>
            <a:r>
              <a:rPr lang="en-US" altLang="en-US" sz="240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2EDE4B54-CC94-534D-8650-FE7358A60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8001000" cy="4876800"/>
          </a:xfrm>
        </p:spPr>
        <p:txBody>
          <a:bodyPr/>
          <a:lstStyle/>
          <a:p>
            <a:r>
              <a:rPr lang="en-US" altLang="en-US" sz="2400"/>
              <a:t>The graph on left shows direction field along with several integral curves.  </a:t>
            </a:r>
          </a:p>
          <a:p>
            <a:r>
              <a:rPr lang="en-US" altLang="en-US" sz="2400"/>
              <a:t>The graph on right shows several integral curves, and a particular solution (in red) whose initial point on </a:t>
            </a:r>
            <a:r>
              <a:rPr lang="en-US" altLang="en-US" sz="2400" i="1"/>
              <a:t>y</a:t>
            </a:r>
            <a:r>
              <a:rPr lang="en-US" altLang="en-US" sz="2400"/>
              <a:t>-axis separates solutions that grow large positively from those that grow large negatively as </a:t>
            </a:r>
            <a:r>
              <a:rPr lang="en-US" altLang="en-US" sz="2400" i="1"/>
              <a:t>t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 .</a:t>
            </a:r>
            <a:endParaRPr lang="en-US" altLang="en-US" sz="2400"/>
          </a:p>
        </p:txBody>
      </p:sp>
      <p:graphicFrame>
        <p:nvGraphicFramePr>
          <p:cNvPr id="104452" name="Object 4">
            <a:extLst>
              <a:ext uri="{FF2B5EF4-FFF2-40B4-BE49-F238E27FC236}">
                <a16:creationId xmlns:a16="http://schemas.microsoft.com/office/drawing/2014/main" id="{3BBF1056-F35A-2E4A-9CF8-75975BD72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484522"/>
              </p:ext>
            </p:extLst>
          </p:nvPr>
        </p:nvGraphicFramePr>
        <p:xfrm>
          <a:off x="4764087" y="4337050"/>
          <a:ext cx="35417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3" imgW="48272700" imgH="5270500" progId="Equation.3">
                  <p:embed/>
                </p:oleObj>
              </mc:Choice>
              <mc:Fallback>
                <p:oleObj name="Equation" r:id="rId3" imgW="48272700" imgH="5270500" progId="Equation.3">
                  <p:embed/>
                  <p:pic>
                    <p:nvPicPr>
                      <p:cNvPr id="104452" name="Object 4">
                        <a:extLst>
                          <a:ext uri="{FF2B5EF4-FFF2-40B4-BE49-F238E27FC236}">
                            <a16:creationId xmlns:a16="http://schemas.microsoft.com/office/drawing/2014/main" id="{3BBF1056-F35A-2E4A-9CF8-75975BD72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7" y="4337050"/>
                        <a:ext cx="35417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455" name="Picture 7">
            <a:extLst>
              <a:ext uri="{FF2B5EF4-FFF2-40B4-BE49-F238E27FC236}">
                <a16:creationId xmlns:a16="http://schemas.microsoft.com/office/drawing/2014/main" id="{6BBBEA0C-EFB6-684C-841E-45FE8F88C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4800601"/>
            <a:ext cx="2614613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57" name="Picture 9">
            <a:extLst>
              <a:ext uri="{FF2B5EF4-FFF2-40B4-BE49-F238E27FC236}">
                <a16:creationId xmlns:a16="http://schemas.microsoft.com/office/drawing/2014/main" id="{FF6BA385-C397-3B45-89F1-5847B918D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2611438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308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2668DDC5-A5AE-3149-B825-E23C82102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848600" cy="1143000"/>
          </a:xfrm>
        </p:spPr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Method of Integrating Factors for  </a:t>
            </a:r>
            <a:br>
              <a:rPr lang="en-US" altLang="en-US" sz="3200">
                <a:solidFill>
                  <a:srgbClr val="2125D7"/>
                </a:solidFill>
              </a:rPr>
            </a:br>
            <a:r>
              <a:rPr lang="en-US" altLang="en-US" sz="3200">
                <a:solidFill>
                  <a:srgbClr val="2125D7"/>
                </a:solidFill>
              </a:rPr>
              <a:t>General First Order Linear Equation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C65EA1E-2B40-2646-9B85-8D43D48DA6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848600" cy="4876800"/>
          </a:xfrm>
        </p:spPr>
        <p:txBody>
          <a:bodyPr/>
          <a:lstStyle/>
          <a:p>
            <a:r>
              <a:rPr lang="en-US" altLang="en-US" sz="2400"/>
              <a:t>Next, we consider the general first order linear equation</a:t>
            </a:r>
          </a:p>
          <a:p>
            <a:endParaRPr lang="en-US" altLang="en-US" sz="2400"/>
          </a:p>
          <a:p>
            <a:r>
              <a:rPr lang="en-US" altLang="en-US" sz="2400"/>
              <a:t>Multiplying both sides by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), we obtain</a:t>
            </a: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r>
              <a:rPr lang="en-US" altLang="en-US" sz="2400">
                <a:sym typeface="Symbol" pitchFamily="2" charset="2"/>
              </a:rPr>
              <a:t>Next, we want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such that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 i="1">
                <a:cs typeface="Times New Roman" panose="02020603050405020304" pitchFamily="18" charset="0"/>
                <a:sym typeface="Symbol" pitchFamily="2" charset="2"/>
              </a:rPr>
              <a:t>'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= </a:t>
            </a:r>
            <a:r>
              <a:rPr lang="en-US" altLang="en-US" sz="2400" i="1">
                <a:sym typeface="Symbol" pitchFamily="2" charset="2"/>
              </a:rPr>
              <a:t>p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), from which it will follow that</a:t>
            </a:r>
          </a:p>
        </p:txBody>
      </p:sp>
      <p:graphicFrame>
        <p:nvGraphicFramePr>
          <p:cNvPr id="106500" name="Object 4">
            <a:extLst>
              <a:ext uri="{FF2B5EF4-FFF2-40B4-BE49-F238E27FC236}">
                <a16:creationId xmlns:a16="http://schemas.microsoft.com/office/drawing/2014/main" id="{A9CA6918-1A48-974F-A927-029E03B14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093800"/>
              </p:ext>
            </p:extLst>
          </p:nvPr>
        </p:nvGraphicFramePr>
        <p:xfrm>
          <a:off x="4267200" y="2420937"/>
          <a:ext cx="20574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3" imgW="24282400" imgH="4686300" progId="Equation.3">
                  <p:embed/>
                </p:oleObj>
              </mc:Choice>
              <mc:Fallback>
                <p:oleObj name="Equation" r:id="rId3" imgW="24282400" imgH="4686300" progId="Equation.3">
                  <p:embed/>
                  <p:pic>
                    <p:nvPicPr>
                      <p:cNvPr id="106500" name="Object 4">
                        <a:extLst>
                          <a:ext uri="{FF2B5EF4-FFF2-40B4-BE49-F238E27FC236}">
                            <a16:creationId xmlns:a16="http://schemas.microsoft.com/office/drawing/2014/main" id="{A9CA6918-1A48-974F-A927-029E03B14D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20937"/>
                        <a:ext cx="20574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1" name="Object 5">
            <a:extLst>
              <a:ext uri="{FF2B5EF4-FFF2-40B4-BE49-F238E27FC236}">
                <a16:creationId xmlns:a16="http://schemas.microsoft.com/office/drawing/2014/main" id="{52E5497E-4445-5F41-9D8F-E946AD682B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443206"/>
              </p:ext>
            </p:extLst>
          </p:nvPr>
        </p:nvGraphicFramePr>
        <p:xfrm>
          <a:off x="3733800" y="5334000"/>
          <a:ext cx="3581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Equation" r:id="rId5" imgW="45643800" imgH="9067800" progId="Equation.3">
                  <p:embed/>
                </p:oleObj>
              </mc:Choice>
              <mc:Fallback>
                <p:oleObj name="Equation" r:id="rId5" imgW="45643800" imgH="9067800" progId="Equation.3">
                  <p:embed/>
                  <p:pic>
                    <p:nvPicPr>
                      <p:cNvPr id="106501" name="Object 5">
                        <a:extLst>
                          <a:ext uri="{FF2B5EF4-FFF2-40B4-BE49-F238E27FC236}">
                            <a16:creationId xmlns:a16="http://schemas.microsoft.com/office/drawing/2014/main" id="{52E5497E-4445-5F41-9D8F-E946AD682B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0"/>
                        <a:ext cx="35814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6">
            <a:extLst>
              <a:ext uri="{FF2B5EF4-FFF2-40B4-BE49-F238E27FC236}">
                <a16:creationId xmlns:a16="http://schemas.microsoft.com/office/drawing/2014/main" id="{F7AD2B0F-7BEF-504F-A52F-F38946DE84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799868"/>
              </p:ext>
            </p:extLst>
          </p:nvPr>
        </p:nvGraphicFramePr>
        <p:xfrm>
          <a:off x="3657601" y="3478212"/>
          <a:ext cx="34512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Equation" r:id="rId7" imgW="43891200" imgH="9067800" progId="Equation.3">
                  <p:embed/>
                </p:oleObj>
              </mc:Choice>
              <mc:Fallback>
                <p:oleObj name="Equation" r:id="rId7" imgW="43891200" imgH="9067800" progId="Equation.3">
                  <p:embed/>
                  <p:pic>
                    <p:nvPicPr>
                      <p:cNvPr id="106502" name="Object 6">
                        <a:extLst>
                          <a:ext uri="{FF2B5EF4-FFF2-40B4-BE49-F238E27FC236}">
                            <a16:creationId xmlns:a16="http://schemas.microsoft.com/office/drawing/2014/main" id="{F7AD2B0F-7BEF-504F-A52F-F38946DE84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3478212"/>
                        <a:ext cx="345122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659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13C5F6D4-CEEE-A448-AC65-BB6234AA0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848600" cy="1143000"/>
          </a:xfrm>
        </p:spPr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Integrating Factor for </a:t>
            </a:r>
            <a:br>
              <a:rPr lang="en-US" altLang="en-US" sz="3200">
                <a:solidFill>
                  <a:srgbClr val="2125D7"/>
                </a:solidFill>
              </a:rPr>
            </a:br>
            <a:r>
              <a:rPr lang="en-US" altLang="en-US" sz="3200">
                <a:solidFill>
                  <a:srgbClr val="2125D7"/>
                </a:solidFill>
              </a:rPr>
              <a:t>General First Order Linear Equation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9017E19-ACF4-4D43-BDAE-F43BC3BA4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848600" cy="4876800"/>
          </a:xfrm>
        </p:spPr>
        <p:txBody>
          <a:bodyPr/>
          <a:lstStyle/>
          <a:p>
            <a:r>
              <a:rPr lang="en-US" altLang="en-US" sz="2400"/>
              <a:t>Thus we want to choose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such that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 i="1">
                <a:cs typeface="Times New Roman" panose="02020603050405020304" pitchFamily="18" charset="0"/>
                <a:sym typeface="Symbol" pitchFamily="2" charset="2"/>
              </a:rPr>
              <a:t>'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= </a:t>
            </a:r>
            <a:r>
              <a:rPr lang="en-US" altLang="en-US" sz="2400" i="1">
                <a:sym typeface="Symbol" pitchFamily="2" charset="2"/>
              </a:rPr>
              <a:t>p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). </a:t>
            </a:r>
          </a:p>
          <a:p>
            <a:r>
              <a:rPr lang="en-US" altLang="en-US" sz="2400">
                <a:sym typeface="Symbol" pitchFamily="2" charset="2"/>
              </a:rPr>
              <a:t>Assuming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&gt; 0, it follows that</a:t>
            </a:r>
          </a:p>
          <a:p>
            <a:pPr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r>
              <a:rPr lang="en-US" altLang="en-US" sz="2400">
                <a:sym typeface="Symbol" pitchFamily="2" charset="2"/>
              </a:rPr>
              <a:t>Choosing </a:t>
            </a:r>
            <a:r>
              <a:rPr lang="en-US" altLang="en-US" sz="2400" i="1">
                <a:sym typeface="Symbol" pitchFamily="2" charset="2"/>
              </a:rPr>
              <a:t>k </a:t>
            </a:r>
            <a:r>
              <a:rPr lang="en-US" altLang="en-US" sz="2400">
                <a:sym typeface="Symbol" pitchFamily="2" charset="2"/>
              </a:rPr>
              <a:t>= 0, we then have</a:t>
            </a:r>
          </a:p>
          <a:p>
            <a:endParaRPr lang="en-US" altLang="en-US" sz="2400"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en-US" sz="1200">
                <a:sym typeface="Symbol" pitchFamily="2" charset="2"/>
              </a:rPr>
              <a:t>	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and note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&gt; 0 as desired.</a:t>
            </a:r>
          </a:p>
        </p:txBody>
      </p:sp>
      <p:graphicFrame>
        <p:nvGraphicFramePr>
          <p:cNvPr id="114692" name="Object 4">
            <a:extLst>
              <a:ext uri="{FF2B5EF4-FFF2-40B4-BE49-F238E27FC236}">
                <a16:creationId xmlns:a16="http://schemas.microsoft.com/office/drawing/2014/main" id="{E42A8953-BA8C-7441-98B7-948498592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043725"/>
              </p:ext>
            </p:extLst>
          </p:nvPr>
        </p:nvGraphicFramePr>
        <p:xfrm>
          <a:off x="3324225" y="3068637"/>
          <a:ext cx="482917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3" imgW="62903100" imgH="9652000" progId="Equation.3">
                  <p:embed/>
                </p:oleObj>
              </mc:Choice>
              <mc:Fallback>
                <p:oleObj name="Equation" r:id="rId3" imgW="62903100" imgH="9652000" progId="Equation.3">
                  <p:embed/>
                  <p:pic>
                    <p:nvPicPr>
                      <p:cNvPr id="114692" name="Object 4">
                        <a:extLst>
                          <a:ext uri="{FF2B5EF4-FFF2-40B4-BE49-F238E27FC236}">
                            <a16:creationId xmlns:a16="http://schemas.microsoft.com/office/drawing/2014/main" id="{E42A8953-BA8C-7441-98B7-948498592C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3068637"/>
                        <a:ext cx="4829175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8" name="Object 10">
            <a:extLst>
              <a:ext uri="{FF2B5EF4-FFF2-40B4-BE49-F238E27FC236}">
                <a16:creationId xmlns:a16="http://schemas.microsoft.com/office/drawing/2014/main" id="{80B24877-4A81-F34F-8B2B-7115F386C6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419429"/>
              </p:ext>
            </p:extLst>
          </p:nvPr>
        </p:nvGraphicFramePr>
        <p:xfrm>
          <a:off x="3886200" y="4621212"/>
          <a:ext cx="182403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5" imgW="19900900" imgH="5270500" progId="Equation.3">
                  <p:embed/>
                </p:oleObj>
              </mc:Choice>
              <mc:Fallback>
                <p:oleObj name="Equation" r:id="rId5" imgW="19900900" imgH="5270500" progId="Equation.3">
                  <p:embed/>
                  <p:pic>
                    <p:nvPicPr>
                      <p:cNvPr id="114698" name="Object 10">
                        <a:extLst>
                          <a:ext uri="{FF2B5EF4-FFF2-40B4-BE49-F238E27FC236}">
                            <a16:creationId xmlns:a16="http://schemas.microsoft.com/office/drawing/2014/main" id="{80B24877-4A81-F34F-8B2B-7115F386C6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621212"/>
                        <a:ext cx="182403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9969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>
            <a:extLst>
              <a:ext uri="{FF2B5EF4-FFF2-40B4-BE49-F238E27FC236}">
                <a16:creationId xmlns:a16="http://schemas.microsoft.com/office/drawing/2014/main" id="{6CA641CA-BE21-2949-8BA2-0574E1C5B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848600" cy="1143000"/>
          </a:xfrm>
        </p:spPr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Solution for</a:t>
            </a:r>
            <a:br>
              <a:rPr lang="en-US" altLang="en-US" sz="3200">
                <a:solidFill>
                  <a:srgbClr val="2125D7"/>
                </a:solidFill>
              </a:rPr>
            </a:br>
            <a:r>
              <a:rPr lang="en-US" altLang="en-US" sz="3200">
                <a:solidFill>
                  <a:srgbClr val="2125D7"/>
                </a:solidFill>
              </a:rPr>
              <a:t>General First Order Linear Equation</a:t>
            </a:r>
          </a:p>
        </p:txBody>
      </p:sp>
      <p:sp>
        <p:nvSpPr>
          <p:cNvPr id="109571" name="Rectangle 1027">
            <a:extLst>
              <a:ext uri="{FF2B5EF4-FFF2-40B4-BE49-F238E27FC236}">
                <a16:creationId xmlns:a16="http://schemas.microsoft.com/office/drawing/2014/main" id="{D5183CAA-7EBF-2D40-93C9-C605DDC34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848600" cy="4876800"/>
          </a:xfrm>
        </p:spPr>
        <p:txBody>
          <a:bodyPr/>
          <a:lstStyle/>
          <a:p>
            <a:r>
              <a:rPr lang="en-US" altLang="en-US" sz="2400"/>
              <a:t>Thus we have the following: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Then</a:t>
            </a:r>
          </a:p>
        </p:txBody>
      </p:sp>
      <p:graphicFrame>
        <p:nvGraphicFramePr>
          <p:cNvPr id="109572" name="Object 1028">
            <a:extLst>
              <a:ext uri="{FF2B5EF4-FFF2-40B4-BE49-F238E27FC236}">
                <a16:creationId xmlns:a16="http://schemas.microsoft.com/office/drawing/2014/main" id="{868BA034-C982-A443-8EF9-6BA58D8627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30525" y="2209800"/>
          <a:ext cx="59197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3" imgW="74015600" imgH="14046200" progId="Equation.3">
                  <p:embed/>
                </p:oleObj>
              </mc:Choice>
              <mc:Fallback>
                <p:oleObj name="Equation" r:id="rId3" imgW="74015600" imgH="14046200" progId="Equation.3">
                  <p:embed/>
                  <p:pic>
                    <p:nvPicPr>
                      <p:cNvPr id="109572" name="Object 1028">
                        <a:extLst>
                          <a:ext uri="{FF2B5EF4-FFF2-40B4-BE49-F238E27FC236}">
                            <a16:creationId xmlns:a16="http://schemas.microsoft.com/office/drawing/2014/main" id="{868BA034-C982-A443-8EF9-6BA58D8627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2209800"/>
                        <a:ext cx="591978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4" name="Object 1030">
            <a:extLst>
              <a:ext uri="{FF2B5EF4-FFF2-40B4-BE49-F238E27FC236}">
                <a16:creationId xmlns:a16="http://schemas.microsoft.com/office/drawing/2014/main" id="{5B22B191-C9A0-3642-A70D-92C499323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597533"/>
              </p:ext>
            </p:extLst>
          </p:nvPr>
        </p:nvGraphicFramePr>
        <p:xfrm>
          <a:off x="2819400" y="4152900"/>
          <a:ext cx="48387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5" imgW="60566300" imgH="28092400" progId="Equation.3">
                  <p:embed/>
                </p:oleObj>
              </mc:Choice>
              <mc:Fallback>
                <p:oleObj name="Equation" r:id="rId5" imgW="60566300" imgH="28092400" progId="Equation.3">
                  <p:embed/>
                  <p:pic>
                    <p:nvPicPr>
                      <p:cNvPr id="109574" name="Object 1030">
                        <a:extLst>
                          <a:ext uri="{FF2B5EF4-FFF2-40B4-BE49-F238E27FC236}">
                            <a16:creationId xmlns:a16="http://schemas.microsoft.com/office/drawing/2014/main" id="{5B22B191-C9A0-3642-A70D-92C4993233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52900"/>
                        <a:ext cx="483870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991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C7E36685-798A-034F-BA62-324656521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4:  General Solution   </a:t>
            </a:r>
            <a:r>
              <a:rPr lang="en-US" altLang="en-US" sz="2400">
                <a:solidFill>
                  <a:srgbClr val="2125D7"/>
                </a:solidFill>
              </a:rPr>
              <a:t>(1 of 3)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C76632ED-4459-004E-AD1B-179F6AD76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00200"/>
            <a:ext cx="7848600" cy="4876800"/>
          </a:xfrm>
        </p:spPr>
        <p:txBody>
          <a:bodyPr/>
          <a:lstStyle/>
          <a:p>
            <a:r>
              <a:rPr lang="en-US" altLang="en-US" sz="2400" dirty="0"/>
              <a:t>To solve the initial value problem</a:t>
            </a:r>
          </a:p>
          <a:p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first put into standard form: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1200" dirty="0"/>
          </a:p>
          <a:p>
            <a:r>
              <a:rPr lang="en-US" altLang="en-US" sz="2400" dirty="0"/>
              <a:t>Then</a:t>
            </a:r>
          </a:p>
          <a:p>
            <a:endParaRPr lang="en-US" altLang="en-US" sz="2400" dirty="0"/>
          </a:p>
          <a:p>
            <a:endParaRPr lang="en-US" altLang="en-US" sz="1200" dirty="0"/>
          </a:p>
          <a:p>
            <a:pPr>
              <a:buFontTx/>
              <a:buNone/>
            </a:pPr>
            <a:r>
              <a:rPr lang="en-US" altLang="en-US" sz="2400" dirty="0"/>
              <a:t>	and hence </a:t>
            </a:r>
          </a:p>
        </p:txBody>
      </p:sp>
      <p:graphicFrame>
        <p:nvGraphicFramePr>
          <p:cNvPr id="107524" name="Object 4">
            <a:extLst>
              <a:ext uri="{FF2B5EF4-FFF2-40B4-BE49-F238E27FC236}">
                <a16:creationId xmlns:a16="http://schemas.microsoft.com/office/drawing/2014/main" id="{D9ECD984-1CE1-4042-BB02-E18C8186C2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1" y="2133600"/>
          <a:ext cx="26447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Equation" r:id="rId3" imgW="33642300" imgH="5270500" progId="Equation.3">
                  <p:embed/>
                </p:oleObj>
              </mc:Choice>
              <mc:Fallback>
                <p:oleObj name="Equation" r:id="rId3" imgW="33642300" imgH="5270500" progId="Equation.3">
                  <p:embed/>
                  <p:pic>
                    <p:nvPicPr>
                      <p:cNvPr id="107524" name="Object 4">
                        <a:extLst>
                          <a:ext uri="{FF2B5EF4-FFF2-40B4-BE49-F238E27FC236}">
                            <a16:creationId xmlns:a16="http://schemas.microsoft.com/office/drawing/2014/main" id="{D9ECD984-1CE1-4042-BB02-E18C8186C2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2133600"/>
                        <a:ext cx="26447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5">
            <a:extLst>
              <a:ext uri="{FF2B5EF4-FFF2-40B4-BE49-F238E27FC236}">
                <a16:creationId xmlns:a16="http://schemas.microsoft.com/office/drawing/2014/main" id="{F790D1D6-847C-F140-94D4-98E64CF1D4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3048001"/>
          <a:ext cx="25527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Equation" r:id="rId5" imgW="32473900" imgH="9067800" progId="Equation.3">
                  <p:embed/>
                </p:oleObj>
              </mc:Choice>
              <mc:Fallback>
                <p:oleObj name="Equation" r:id="rId5" imgW="32473900" imgH="9067800" progId="Equation.3">
                  <p:embed/>
                  <p:pic>
                    <p:nvPicPr>
                      <p:cNvPr id="107525" name="Object 5">
                        <a:extLst>
                          <a:ext uri="{FF2B5EF4-FFF2-40B4-BE49-F238E27FC236}">
                            <a16:creationId xmlns:a16="http://schemas.microsoft.com/office/drawing/2014/main" id="{F790D1D6-847C-F140-94D4-98E64CF1D4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048001"/>
                        <a:ext cx="25527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>
            <a:extLst>
              <a:ext uri="{FF2B5EF4-FFF2-40B4-BE49-F238E27FC236}">
                <a16:creationId xmlns:a16="http://schemas.microsoft.com/office/drawing/2014/main" id="{32A22DFF-4AE6-DC40-A219-7F1912A4CC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07764"/>
              </p:ext>
            </p:extLst>
          </p:nvPr>
        </p:nvGraphicFramePr>
        <p:xfrm>
          <a:off x="2971800" y="5426075"/>
          <a:ext cx="73152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quation" r:id="rId7" imgW="94792800" imgH="17551400" progId="Equation.3">
                  <p:embed/>
                </p:oleObj>
              </mc:Choice>
              <mc:Fallback>
                <p:oleObj name="Equation" r:id="rId7" imgW="94792800" imgH="17551400" progId="Equation.3">
                  <p:embed/>
                  <p:pic>
                    <p:nvPicPr>
                      <p:cNvPr id="107526" name="Object 6">
                        <a:extLst>
                          <a:ext uri="{FF2B5EF4-FFF2-40B4-BE49-F238E27FC236}">
                            <a16:creationId xmlns:a16="http://schemas.microsoft.com/office/drawing/2014/main" id="{32A22DFF-4AE6-DC40-A219-7F1912A4CC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26075"/>
                        <a:ext cx="73152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7">
            <a:extLst>
              <a:ext uri="{FF2B5EF4-FFF2-40B4-BE49-F238E27FC236}">
                <a16:creationId xmlns:a16="http://schemas.microsoft.com/office/drawing/2014/main" id="{FB8F5045-EA82-6C43-9928-AADEEA3A4D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187012"/>
              </p:ext>
            </p:extLst>
          </p:nvPr>
        </p:nvGraphicFramePr>
        <p:xfrm>
          <a:off x="3352800" y="4298950"/>
          <a:ext cx="47386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9" imgW="60274200" imgH="10236200" progId="Equation.3">
                  <p:embed/>
                </p:oleObj>
              </mc:Choice>
              <mc:Fallback>
                <p:oleObj name="Equation" r:id="rId9" imgW="60274200" imgH="10236200" progId="Equation.3">
                  <p:embed/>
                  <p:pic>
                    <p:nvPicPr>
                      <p:cNvPr id="107527" name="Object 7">
                        <a:extLst>
                          <a:ext uri="{FF2B5EF4-FFF2-40B4-BE49-F238E27FC236}">
                            <a16:creationId xmlns:a16="http://schemas.microsoft.com/office/drawing/2014/main" id="{FB8F5045-EA82-6C43-9928-AADEEA3A4D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98950"/>
                        <a:ext cx="4738688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494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9FA2D65E-A3AF-154B-BB72-86804F8E1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4:  Particular Solution   </a:t>
            </a:r>
            <a:r>
              <a:rPr lang="en-US" altLang="en-US" sz="2400">
                <a:solidFill>
                  <a:srgbClr val="2125D7"/>
                </a:solidFill>
              </a:rPr>
              <a:t>(2 of 3)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140AEBB8-9E3D-B244-8BBD-D3797FE8B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848600" cy="4876800"/>
          </a:xfrm>
        </p:spPr>
        <p:txBody>
          <a:bodyPr/>
          <a:lstStyle/>
          <a:p>
            <a:r>
              <a:rPr lang="en-US" altLang="en-US" sz="2400" dirty="0"/>
              <a:t>Using the initial condition </a:t>
            </a:r>
            <a:r>
              <a:rPr lang="en-US" altLang="en-US" sz="2400" i="1" dirty="0"/>
              <a:t>y</a:t>
            </a:r>
            <a:r>
              <a:rPr lang="en-US" altLang="en-US" sz="2400" dirty="0"/>
              <a:t>(1) = 2 and general solution</a:t>
            </a:r>
          </a:p>
          <a:p>
            <a:endParaRPr lang="en-US" altLang="en-US" sz="2400" dirty="0"/>
          </a:p>
          <a:p>
            <a:pPr>
              <a:buFontTx/>
              <a:buNone/>
            </a:pPr>
            <a:r>
              <a:rPr lang="en-US" altLang="en-US" sz="800" dirty="0"/>
              <a:t>	</a:t>
            </a:r>
          </a:p>
          <a:p>
            <a:pPr>
              <a:buFontTx/>
              <a:buNone/>
            </a:pPr>
            <a:r>
              <a:rPr lang="en-US" altLang="en-US" sz="2400" dirty="0"/>
              <a:t>	it follows that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800" dirty="0"/>
              <a:t>	</a:t>
            </a:r>
          </a:p>
          <a:p>
            <a:pPr>
              <a:buFontTx/>
              <a:buNone/>
            </a:pPr>
            <a:r>
              <a:rPr lang="en-US" altLang="en-US" sz="2400" dirty="0"/>
              <a:t>	or equivalently,</a:t>
            </a:r>
          </a:p>
        </p:txBody>
      </p:sp>
      <p:graphicFrame>
        <p:nvGraphicFramePr>
          <p:cNvPr id="110596" name="Object 4">
            <a:extLst>
              <a:ext uri="{FF2B5EF4-FFF2-40B4-BE49-F238E27FC236}">
                <a16:creationId xmlns:a16="http://schemas.microsoft.com/office/drawing/2014/main" id="{1389B458-A503-6D46-9887-71C506C78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298999"/>
              </p:ext>
            </p:extLst>
          </p:nvPr>
        </p:nvGraphicFramePr>
        <p:xfrm>
          <a:off x="3200401" y="3717925"/>
          <a:ext cx="39147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3" imgW="48564800" imgH="5854700" progId="Equation.3">
                  <p:embed/>
                </p:oleObj>
              </mc:Choice>
              <mc:Fallback>
                <p:oleObj name="Equation" r:id="rId3" imgW="48564800" imgH="5854700" progId="Equation.3">
                  <p:embed/>
                  <p:pic>
                    <p:nvPicPr>
                      <p:cNvPr id="110596" name="Object 4">
                        <a:extLst>
                          <a:ext uri="{FF2B5EF4-FFF2-40B4-BE49-F238E27FC236}">
                            <a16:creationId xmlns:a16="http://schemas.microsoft.com/office/drawing/2014/main" id="{1389B458-A503-6D46-9887-71C506C788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3717925"/>
                        <a:ext cx="39147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>
            <a:extLst>
              <a:ext uri="{FF2B5EF4-FFF2-40B4-BE49-F238E27FC236}">
                <a16:creationId xmlns:a16="http://schemas.microsoft.com/office/drawing/2014/main" id="{149F62B8-FCD0-9545-BFE9-D4B1FE5E47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188001"/>
              </p:ext>
            </p:extLst>
          </p:nvPr>
        </p:nvGraphicFramePr>
        <p:xfrm>
          <a:off x="3352800" y="2566987"/>
          <a:ext cx="21336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5" imgW="26035000" imgH="5854700" progId="Equation.3">
                  <p:embed/>
                </p:oleObj>
              </mc:Choice>
              <mc:Fallback>
                <p:oleObj name="Equation" r:id="rId5" imgW="26035000" imgH="5854700" progId="Equation.3">
                  <p:embed/>
                  <p:pic>
                    <p:nvPicPr>
                      <p:cNvPr id="110597" name="Object 5">
                        <a:extLst>
                          <a:ext uri="{FF2B5EF4-FFF2-40B4-BE49-F238E27FC236}">
                            <a16:creationId xmlns:a16="http://schemas.microsoft.com/office/drawing/2014/main" id="{149F62B8-FCD0-9545-BFE9-D4B1FE5E47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66987"/>
                        <a:ext cx="21336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6">
            <a:extLst>
              <a:ext uri="{FF2B5EF4-FFF2-40B4-BE49-F238E27FC236}">
                <a16:creationId xmlns:a16="http://schemas.microsoft.com/office/drawing/2014/main" id="{DCD6AC84-6FD0-534D-9B10-5D8988FF1A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256342"/>
              </p:ext>
            </p:extLst>
          </p:nvPr>
        </p:nvGraphicFramePr>
        <p:xfrm>
          <a:off x="3276600" y="4937125"/>
          <a:ext cx="21224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7" imgW="26327100" imgH="5854700" progId="Equation.3">
                  <p:embed/>
                </p:oleObj>
              </mc:Choice>
              <mc:Fallback>
                <p:oleObj name="Equation" r:id="rId7" imgW="26327100" imgH="5854700" progId="Equation.3">
                  <p:embed/>
                  <p:pic>
                    <p:nvPicPr>
                      <p:cNvPr id="110598" name="Object 6">
                        <a:extLst>
                          <a:ext uri="{FF2B5EF4-FFF2-40B4-BE49-F238E27FC236}">
                            <a16:creationId xmlns:a16="http://schemas.microsoft.com/office/drawing/2014/main" id="{DCD6AC84-6FD0-534D-9B10-5D8988FF1A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37125"/>
                        <a:ext cx="21224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185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BA1CB65-90B4-7B43-BFEF-34D8704CF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4:  Graphs of Solution   </a:t>
            </a:r>
            <a:r>
              <a:rPr lang="en-US" altLang="en-US" sz="2400">
                <a:solidFill>
                  <a:srgbClr val="2125D7"/>
                </a:solidFill>
              </a:rPr>
              <a:t>(3 of 3)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98B8814F-EFBB-A24A-BA8F-848CDD7C5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447800"/>
            <a:ext cx="7848600" cy="4876800"/>
          </a:xfrm>
        </p:spPr>
        <p:txBody>
          <a:bodyPr/>
          <a:lstStyle/>
          <a:p>
            <a:r>
              <a:rPr lang="en-US" altLang="en-US" sz="2400" dirty="0"/>
              <a:t>The graphs below show several integral curves for the differential equation, and a particular solution (in red) whose graph contains the initial point (1,2).</a:t>
            </a:r>
          </a:p>
        </p:txBody>
      </p:sp>
      <p:graphicFrame>
        <p:nvGraphicFramePr>
          <p:cNvPr id="108551" name="Object 7">
            <a:extLst>
              <a:ext uri="{FF2B5EF4-FFF2-40B4-BE49-F238E27FC236}">
                <a16:creationId xmlns:a16="http://schemas.microsoft.com/office/drawing/2014/main" id="{3DF1F7D9-9648-5E4A-852A-21B46B895B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1" y="2895601"/>
          <a:ext cx="4314825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3" imgW="53543200" imgH="17843500" progId="Equation.3">
                  <p:embed/>
                </p:oleObj>
              </mc:Choice>
              <mc:Fallback>
                <p:oleObj name="Equation" r:id="rId3" imgW="53543200" imgH="17843500" progId="Equation.3">
                  <p:embed/>
                  <p:pic>
                    <p:nvPicPr>
                      <p:cNvPr id="108551" name="Object 7">
                        <a:extLst>
                          <a:ext uri="{FF2B5EF4-FFF2-40B4-BE49-F238E27FC236}">
                            <a16:creationId xmlns:a16="http://schemas.microsoft.com/office/drawing/2014/main" id="{3DF1F7D9-9648-5E4A-852A-21B46B895B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1" y="2895601"/>
                        <a:ext cx="4314825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8552" name="Picture 8">
            <a:extLst>
              <a:ext uri="{FF2B5EF4-FFF2-40B4-BE49-F238E27FC236}">
                <a16:creationId xmlns:a16="http://schemas.microsoft.com/office/drawing/2014/main" id="{748F60A5-594D-A14B-AB7C-4DBBB3A0E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54526"/>
            <a:ext cx="2971800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553" name="Picture 9">
            <a:extLst>
              <a:ext uri="{FF2B5EF4-FFF2-40B4-BE49-F238E27FC236}">
                <a16:creationId xmlns:a16="http://schemas.microsoft.com/office/drawing/2014/main" id="{D09B6ABE-61F0-4B4F-B0D4-1A7EE859C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51351"/>
            <a:ext cx="2967038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236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BA85-F98E-B340-8832-3F573D2C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99DECF-BB11-3545-B83A-AEAE659BE4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general solution of the given equation</a:t>
                </a:r>
              </a:p>
              <a:p>
                <a:pPr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b="0" dirty="0"/>
              </a:p>
              <a:p>
                <a:pPr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Find the solution of the initial value Problems</a:t>
                </a:r>
              </a:p>
              <a:p>
                <a:pPr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,     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/>
              </a:p>
              <a:p>
                <a:pPr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+1,        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99DECF-BB11-3545-B83A-AEAE659BE4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0"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17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AA5E986C-FAC9-824B-98AB-A54801097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2125D7"/>
                </a:solidFill>
                <a:latin typeface="Times" pitchFamily="2" charset="0"/>
                <a:cs typeface="Times New Roman" panose="02020603050405020304" pitchFamily="18" charset="0"/>
              </a:rPr>
              <a:t>Linear Equations; </a:t>
            </a:r>
            <a:br>
              <a:rPr lang="en-US" altLang="en-US" sz="3200" b="1" dirty="0">
                <a:solidFill>
                  <a:srgbClr val="2125D7"/>
                </a:solidFill>
                <a:latin typeface="Times" pitchFamily="2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2125D7"/>
                </a:solidFill>
                <a:latin typeface="Times" pitchFamily="2" charset="0"/>
                <a:cs typeface="Times New Roman" panose="02020603050405020304" pitchFamily="18" charset="0"/>
              </a:rPr>
              <a:t>Method of Integrating Factors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3CEBF38-6410-B842-ABFF-EC9F00A85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1" y="1676400"/>
            <a:ext cx="7916863" cy="4724400"/>
          </a:xfrm>
        </p:spPr>
        <p:txBody>
          <a:bodyPr/>
          <a:lstStyle/>
          <a:p>
            <a:r>
              <a:rPr lang="en-US" altLang="en-US" sz="2400" dirty="0"/>
              <a:t>A linear first order ODE has the general form  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where </a:t>
            </a:r>
            <a:r>
              <a:rPr lang="en-US" altLang="en-US" sz="2400" i="1" dirty="0"/>
              <a:t>f</a:t>
            </a:r>
            <a:r>
              <a:rPr lang="en-US" altLang="en-US" sz="2400" dirty="0"/>
              <a:t> is linear in </a:t>
            </a:r>
            <a:r>
              <a:rPr lang="en-US" altLang="en-US" sz="2400" i="1" dirty="0"/>
              <a:t>y</a:t>
            </a:r>
            <a:r>
              <a:rPr lang="en-US" altLang="en-US" sz="2400" dirty="0"/>
              <a:t>.  Examples include equations with constant coefficients, such as those in Chapter 1,</a:t>
            </a:r>
          </a:p>
          <a:p>
            <a:endParaRPr lang="en-US" altLang="en-US" sz="2400" dirty="0"/>
          </a:p>
          <a:p>
            <a:endParaRPr lang="en-US" altLang="en-US" sz="1200" dirty="0"/>
          </a:p>
          <a:p>
            <a:pPr>
              <a:buFontTx/>
              <a:buNone/>
            </a:pPr>
            <a:r>
              <a:rPr lang="en-US" altLang="en-US" sz="2400" dirty="0"/>
              <a:t>	or equations with variable coefficients:</a:t>
            </a:r>
          </a:p>
        </p:txBody>
      </p:sp>
      <p:graphicFrame>
        <p:nvGraphicFramePr>
          <p:cNvPr id="74759" name="Object 7">
            <a:extLst>
              <a:ext uri="{FF2B5EF4-FFF2-40B4-BE49-F238E27FC236}">
                <a16:creationId xmlns:a16="http://schemas.microsoft.com/office/drawing/2014/main" id="{A8E3B96B-B8D5-AC41-B725-D64E5A3535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2133601"/>
          <a:ext cx="13208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3" imgW="17843500" imgH="9067800" progId="Equation.3">
                  <p:embed/>
                </p:oleObj>
              </mc:Choice>
              <mc:Fallback>
                <p:oleObj name="Equation" r:id="rId3" imgW="17843500" imgH="9067800" progId="Equation.3">
                  <p:embed/>
                  <p:pic>
                    <p:nvPicPr>
                      <p:cNvPr id="74759" name="Object 7">
                        <a:extLst>
                          <a:ext uri="{FF2B5EF4-FFF2-40B4-BE49-F238E27FC236}">
                            <a16:creationId xmlns:a16="http://schemas.microsoft.com/office/drawing/2014/main" id="{A8E3B96B-B8D5-AC41-B725-D64E5A3535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33601"/>
                        <a:ext cx="13208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1" name="Object 9">
            <a:extLst>
              <a:ext uri="{FF2B5EF4-FFF2-40B4-BE49-F238E27FC236}">
                <a16:creationId xmlns:a16="http://schemas.microsoft.com/office/drawing/2014/main" id="{8715D21C-62BA-464B-B54C-AC14F4D9F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417164"/>
              </p:ext>
            </p:extLst>
          </p:nvPr>
        </p:nvGraphicFramePr>
        <p:xfrm>
          <a:off x="4114800" y="5686425"/>
          <a:ext cx="20018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5" imgW="25450800" imgH="9067800" progId="Equation.3">
                  <p:embed/>
                </p:oleObj>
              </mc:Choice>
              <mc:Fallback>
                <p:oleObj name="Equation" r:id="rId5" imgW="25450800" imgH="9067800" progId="Equation.3">
                  <p:embed/>
                  <p:pic>
                    <p:nvPicPr>
                      <p:cNvPr id="74761" name="Object 9">
                        <a:extLst>
                          <a:ext uri="{FF2B5EF4-FFF2-40B4-BE49-F238E27FC236}">
                            <a16:creationId xmlns:a16="http://schemas.microsoft.com/office/drawing/2014/main" id="{8715D21C-62BA-464B-B54C-AC14F4D9F8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86425"/>
                        <a:ext cx="20018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2" name="Object 10">
            <a:extLst>
              <a:ext uri="{FF2B5EF4-FFF2-40B4-BE49-F238E27FC236}">
                <a16:creationId xmlns:a16="http://schemas.microsoft.com/office/drawing/2014/main" id="{533B9AC2-1661-844B-A32B-708E8C717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832522"/>
              </p:ext>
            </p:extLst>
          </p:nvPr>
        </p:nvGraphicFramePr>
        <p:xfrm>
          <a:off x="4191000" y="4573587"/>
          <a:ext cx="1447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7" imgW="17843500" imgH="4686300" progId="Equation.3">
                  <p:embed/>
                </p:oleObj>
              </mc:Choice>
              <mc:Fallback>
                <p:oleObj name="Equation" r:id="rId7" imgW="17843500" imgH="4686300" progId="Equation.3">
                  <p:embed/>
                  <p:pic>
                    <p:nvPicPr>
                      <p:cNvPr id="74762" name="Object 10">
                        <a:extLst>
                          <a:ext uri="{FF2B5EF4-FFF2-40B4-BE49-F238E27FC236}">
                            <a16:creationId xmlns:a16="http://schemas.microsoft.com/office/drawing/2014/main" id="{533B9AC2-1661-844B-A32B-708E8C7176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573587"/>
                        <a:ext cx="14478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06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2E52AB1F-E0A5-854A-88B0-378F5C404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Constant Coefficient Case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E45C061-B372-FC4D-9F59-614A4E2DD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1" y="1676401"/>
            <a:ext cx="7769225" cy="4113213"/>
          </a:xfrm>
        </p:spPr>
        <p:txBody>
          <a:bodyPr/>
          <a:lstStyle/>
          <a:p>
            <a:r>
              <a:rPr lang="en-US" altLang="en-US" sz="2400"/>
              <a:t>For a first order linear equation with constant coefficients,</a:t>
            </a:r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	recall that we can use methods of calculus to solve:</a:t>
            </a:r>
          </a:p>
        </p:txBody>
      </p:sp>
      <p:graphicFrame>
        <p:nvGraphicFramePr>
          <p:cNvPr id="86023" name="Object 7">
            <a:extLst>
              <a:ext uri="{FF2B5EF4-FFF2-40B4-BE49-F238E27FC236}">
                <a16:creationId xmlns:a16="http://schemas.microsoft.com/office/drawing/2014/main" id="{0376C446-08E9-9542-85EA-E608FBFD60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078189"/>
              </p:ext>
            </p:extLst>
          </p:nvPr>
        </p:nvGraphicFramePr>
        <p:xfrm>
          <a:off x="4038600" y="3779837"/>
          <a:ext cx="28194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3" imgW="33934400" imgH="31597600" progId="Equation.3">
                  <p:embed/>
                </p:oleObj>
              </mc:Choice>
              <mc:Fallback>
                <p:oleObj name="Equation" r:id="rId3" imgW="33934400" imgH="31597600" progId="Equation.3">
                  <p:embed/>
                  <p:pic>
                    <p:nvPicPr>
                      <p:cNvPr id="86023" name="Object 7">
                        <a:extLst>
                          <a:ext uri="{FF2B5EF4-FFF2-40B4-BE49-F238E27FC236}">
                            <a16:creationId xmlns:a16="http://schemas.microsoft.com/office/drawing/2014/main" id="{0376C446-08E9-9542-85EA-E608FBFD60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779837"/>
                        <a:ext cx="28194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5" name="Object 9">
            <a:extLst>
              <a:ext uri="{FF2B5EF4-FFF2-40B4-BE49-F238E27FC236}">
                <a16:creationId xmlns:a16="http://schemas.microsoft.com/office/drawing/2014/main" id="{5DF8AD3B-DC78-C842-B1FF-9FD4F607F1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944732"/>
              </p:ext>
            </p:extLst>
          </p:nvPr>
        </p:nvGraphicFramePr>
        <p:xfrm>
          <a:off x="4191000" y="2486025"/>
          <a:ext cx="1600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5" imgW="18427700" imgH="4686300" progId="Equation.3">
                  <p:embed/>
                </p:oleObj>
              </mc:Choice>
              <mc:Fallback>
                <p:oleObj name="Equation" r:id="rId5" imgW="18427700" imgH="4686300" progId="Equation.3">
                  <p:embed/>
                  <p:pic>
                    <p:nvPicPr>
                      <p:cNvPr id="86025" name="Object 9">
                        <a:extLst>
                          <a:ext uri="{FF2B5EF4-FFF2-40B4-BE49-F238E27FC236}">
                            <a16:creationId xmlns:a16="http://schemas.microsoft.com/office/drawing/2014/main" id="{5DF8AD3B-DC78-C842-B1FF-9FD4F607F1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486025"/>
                        <a:ext cx="1600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516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>
            <a:extLst>
              <a:ext uri="{FF2B5EF4-FFF2-40B4-BE49-F238E27FC236}">
                <a16:creationId xmlns:a16="http://schemas.microsoft.com/office/drawing/2014/main" id="{93CE1E07-6845-7D49-BE88-230B7C3B1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Variable Coefficient Case:  </a:t>
            </a:r>
            <a:br>
              <a:rPr lang="en-US" altLang="en-US" sz="3200">
                <a:solidFill>
                  <a:srgbClr val="2125D7"/>
                </a:solidFill>
              </a:rPr>
            </a:br>
            <a:r>
              <a:rPr lang="en-US" altLang="en-US" sz="3200">
                <a:solidFill>
                  <a:srgbClr val="2125D7"/>
                </a:solidFill>
              </a:rPr>
              <a:t>Method of Integrating Factors</a:t>
            </a:r>
          </a:p>
        </p:txBody>
      </p:sp>
      <p:sp>
        <p:nvSpPr>
          <p:cNvPr id="96259" name="Rectangle 1027">
            <a:extLst>
              <a:ext uri="{FF2B5EF4-FFF2-40B4-BE49-F238E27FC236}">
                <a16:creationId xmlns:a16="http://schemas.microsoft.com/office/drawing/2014/main" id="{5F460C45-1273-9842-B9C4-5C4E1C186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1" y="1676401"/>
            <a:ext cx="7916863" cy="4113213"/>
          </a:xfrm>
        </p:spPr>
        <p:txBody>
          <a:bodyPr/>
          <a:lstStyle/>
          <a:p>
            <a:r>
              <a:rPr lang="en-US" altLang="en-US" sz="2400"/>
              <a:t>We next consider linear first order ODEs with variable coefficients: 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The method of integrating factors involves multiplying this equation by a function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), chosen so that the resulting equation is easily integrated.</a:t>
            </a:r>
            <a:endParaRPr lang="en-US" altLang="en-US" sz="2400"/>
          </a:p>
        </p:txBody>
      </p:sp>
      <p:graphicFrame>
        <p:nvGraphicFramePr>
          <p:cNvPr id="96261" name="Object 1029">
            <a:extLst>
              <a:ext uri="{FF2B5EF4-FFF2-40B4-BE49-F238E27FC236}">
                <a16:creationId xmlns:a16="http://schemas.microsoft.com/office/drawing/2014/main" id="{AEC9B236-638C-2D41-94D9-FD61B197FB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2590801"/>
          <a:ext cx="20018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Equation" r:id="rId3" imgW="25450800" imgH="9067800" progId="Equation.3">
                  <p:embed/>
                </p:oleObj>
              </mc:Choice>
              <mc:Fallback>
                <p:oleObj name="Equation" r:id="rId3" imgW="25450800" imgH="9067800" progId="Equation.3">
                  <p:embed/>
                  <p:pic>
                    <p:nvPicPr>
                      <p:cNvPr id="96261" name="Object 1029">
                        <a:extLst>
                          <a:ext uri="{FF2B5EF4-FFF2-40B4-BE49-F238E27FC236}">
                            <a16:creationId xmlns:a16="http://schemas.microsoft.com/office/drawing/2014/main" id="{AEC9B236-638C-2D41-94D9-FD61B197FB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90801"/>
                        <a:ext cx="20018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051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05553F6-D55F-564D-91ED-6E4571CE8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1:  Integrating Factor   </a:t>
            </a:r>
            <a:r>
              <a:rPr lang="en-US" altLang="en-US" sz="240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06F3D74-A6E9-1E4A-B27E-B86097940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8001000" cy="4876800"/>
          </a:xfrm>
        </p:spPr>
        <p:txBody>
          <a:bodyPr/>
          <a:lstStyle/>
          <a:p>
            <a:r>
              <a:rPr lang="en-US" altLang="en-US" sz="2400"/>
              <a:t>Consider the following equation:</a:t>
            </a:r>
          </a:p>
          <a:p>
            <a:endParaRPr lang="en-US" altLang="en-US" sz="2400"/>
          </a:p>
          <a:p>
            <a:r>
              <a:rPr lang="en-US" altLang="en-US" sz="2400"/>
              <a:t>Multiplying both sides by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), we obtain</a:t>
            </a:r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We will choose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so that left side is derivative of known quantity. Consider the following, and recall product rule:</a:t>
            </a:r>
          </a:p>
          <a:p>
            <a:endParaRPr lang="en-US" altLang="en-US" sz="2400">
              <a:sym typeface="Symbol" pitchFamily="2" charset="2"/>
            </a:endParaRPr>
          </a:p>
          <a:p>
            <a:endParaRPr lang="en-US" altLang="en-US" sz="2400">
              <a:sym typeface="Symbol" pitchFamily="2" charset="2"/>
            </a:endParaRPr>
          </a:p>
          <a:p>
            <a:r>
              <a:rPr lang="en-US" altLang="en-US" sz="2400">
                <a:sym typeface="Symbol" pitchFamily="2" charset="2"/>
              </a:rPr>
              <a:t>Choose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so that</a:t>
            </a:r>
          </a:p>
        </p:txBody>
      </p:sp>
      <p:graphicFrame>
        <p:nvGraphicFramePr>
          <p:cNvPr id="97286" name="Object 6">
            <a:extLst>
              <a:ext uri="{FF2B5EF4-FFF2-40B4-BE49-F238E27FC236}">
                <a16:creationId xmlns:a16="http://schemas.microsoft.com/office/drawing/2014/main" id="{158BD41B-73C0-D54B-B4EB-CC8BDECB6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03764" y="2209800"/>
          <a:ext cx="15652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3" imgW="19011900" imgH="5270500" progId="Equation.3">
                  <p:embed/>
                </p:oleObj>
              </mc:Choice>
              <mc:Fallback>
                <p:oleObj name="Equation" r:id="rId3" imgW="19011900" imgH="5270500" progId="Equation.3">
                  <p:embed/>
                  <p:pic>
                    <p:nvPicPr>
                      <p:cNvPr id="97286" name="Object 6">
                        <a:extLst>
                          <a:ext uri="{FF2B5EF4-FFF2-40B4-BE49-F238E27FC236}">
                            <a16:creationId xmlns:a16="http://schemas.microsoft.com/office/drawing/2014/main" id="{158BD41B-73C0-D54B-B4EB-CC8BDECB61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4" y="2209800"/>
                        <a:ext cx="156527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7" name="Object 7">
            <a:extLst>
              <a:ext uri="{FF2B5EF4-FFF2-40B4-BE49-F238E27FC236}">
                <a16:creationId xmlns:a16="http://schemas.microsoft.com/office/drawing/2014/main" id="{62F679C5-8677-D94B-BC0C-41A62D9ED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792424"/>
              </p:ext>
            </p:extLst>
          </p:nvPr>
        </p:nvGraphicFramePr>
        <p:xfrm>
          <a:off x="3821114" y="5307012"/>
          <a:ext cx="33353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5" imgW="42418000" imgH="9067800" progId="Equation.3">
                  <p:embed/>
                </p:oleObj>
              </mc:Choice>
              <mc:Fallback>
                <p:oleObj name="Equation" r:id="rId5" imgW="42418000" imgH="9067800" progId="Equation.3">
                  <p:embed/>
                  <p:pic>
                    <p:nvPicPr>
                      <p:cNvPr id="97287" name="Object 7">
                        <a:extLst>
                          <a:ext uri="{FF2B5EF4-FFF2-40B4-BE49-F238E27FC236}">
                            <a16:creationId xmlns:a16="http://schemas.microsoft.com/office/drawing/2014/main" id="{62F679C5-8677-D94B-BC0C-41A62D9EDE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4" y="5307012"/>
                        <a:ext cx="3335337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8">
            <a:extLst>
              <a:ext uri="{FF2B5EF4-FFF2-40B4-BE49-F238E27FC236}">
                <a16:creationId xmlns:a16="http://schemas.microsoft.com/office/drawing/2014/main" id="{1FFE780A-4E54-7848-BBEC-B1FC69D105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565943"/>
              </p:ext>
            </p:extLst>
          </p:nvPr>
        </p:nvGraphicFramePr>
        <p:xfrm>
          <a:off x="5638800" y="6400800"/>
          <a:ext cx="31750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7" imgW="40373300" imgH="5270500" progId="Equation.3">
                  <p:embed/>
                </p:oleObj>
              </mc:Choice>
              <mc:Fallback>
                <p:oleObj name="Equation" r:id="rId7" imgW="40373300" imgH="5270500" progId="Equation.3">
                  <p:embed/>
                  <p:pic>
                    <p:nvPicPr>
                      <p:cNvPr id="97288" name="Object 8">
                        <a:extLst>
                          <a:ext uri="{FF2B5EF4-FFF2-40B4-BE49-F238E27FC236}">
                            <a16:creationId xmlns:a16="http://schemas.microsoft.com/office/drawing/2014/main" id="{1FFE780A-4E54-7848-BBEC-B1FC69D105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400800"/>
                        <a:ext cx="31750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>
            <a:extLst>
              <a:ext uri="{FF2B5EF4-FFF2-40B4-BE49-F238E27FC236}">
                <a16:creationId xmlns:a16="http://schemas.microsoft.com/office/drawing/2014/main" id="{532857A1-6B9A-3748-BA1E-312651FC0A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856667"/>
              </p:ext>
            </p:extLst>
          </p:nvPr>
        </p:nvGraphicFramePr>
        <p:xfrm>
          <a:off x="4098925" y="3249612"/>
          <a:ext cx="30368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9" imgW="38620700" imgH="9067800" progId="Equation.3">
                  <p:embed/>
                </p:oleObj>
              </mc:Choice>
              <mc:Fallback>
                <p:oleObj name="Equation" r:id="rId9" imgW="38620700" imgH="9067800" progId="Equation.3">
                  <p:embed/>
                  <p:pic>
                    <p:nvPicPr>
                      <p:cNvPr id="97290" name="Object 10">
                        <a:extLst>
                          <a:ext uri="{FF2B5EF4-FFF2-40B4-BE49-F238E27FC236}">
                            <a16:creationId xmlns:a16="http://schemas.microsoft.com/office/drawing/2014/main" id="{532857A1-6B9A-3748-BA1E-312651FC0A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3249612"/>
                        <a:ext cx="303688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12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E090BD6-AF2E-564C-89FE-5E8149151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1:  General Solution   </a:t>
            </a:r>
            <a:r>
              <a:rPr lang="en-US" altLang="en-US" sz="240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E331061B-D720-AF4C-94F1-3613F3FB2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848600" cy="4876800"/>
          </a:xfrm>
        </p:spPr>
        <p:txBody>
          <a:bodyPr/>
          <a:lstStyle/>
          <a:p>
            <a:r>
              <a:rPr lang="en-US" altLang="en-US" sz="2400"/>
              <a:t>With </a:t>
            </a:r>
            <a:r>
              <a:rPr lang="en-US" altLang="en-US" sz="2400" i="1">
                <a:sym typeface="Symbol" pitchFamily="2" charset="2"/>
              </a:rPr>
              <a:t></a:t>
            </a:r>
            <a:r>
              <a:rPr lang="en-US" altLang="en-US" sz="2400">
                <a:sym typeface="Symbol" pitchFamily="2" charset="2"/>
              </a:rPr>
              <a:t>(</a:t>
            </a:r>
            <a:r>
              <a:rPr lang="en-US" altLang="en-US" sz="2400" i="1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) = </a:t>
            </a:r>
            <a:r>
              <a:rPr lang="en-US" altLang="en-US" sz="2400" i="1">
                <a:sym typeface="Symbol" pitchFamily="2" charset="2"/>
              </a:rPr>
              <a:t>e</a:t>
            </a:r>
            <a:r>
              <a:rPr lang="en-US" altLang="en-US" sz="2400" baseline="30000">
                <a:sym typeface="Symbol" pitchFamily="2" charset="2"/>
              </a:rPr>
              <a:t>2</a:t>
            </a:r>
            <a:r>
              <a:rPr lang="en-US" altLang="en-US" sz="2400" i="1" baseline="30000">
                <a:sym typeface="Symbol" pitchFamily="2" charset="2"/>
              </a:rPr>
              <a:t>t</a:t>
            </a:r>
            <a:r>
              <a:rPr lang="en-US" altLang="en-US" sz="2400">
                <a:sym typeface="Symbol" pitchFamily="2" charset="2"/>
              </a:rPr>
              <a:t>, we solve the original equation as follows:</a:t>
            </a:r>
          </a:p>
        </p:txBody>
      </p:sp>
      <p:graphicFrame>
        <p:nvGraphicFramePr>
          <p:cNvPr id="98308" name="Object 4">
            <a:extLst>
              <a:ext uri="{FF2B5EF4-FFF2-40B4-BE49-F238E27FC236}">
                <a16:creationId xmlns:a16="http://schemas.microsoft.com/office/drawing/2014/main" id="{00194E63-13CA-9145-B06C-5083114A6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225828"/>
              </p:ext>
            </p:extLst>
          </p:nvPr>
        </p:nvGraphicFramePr>
        <p:xfrm>
          <a:off x="3322637" y="2514600"/>
          <a:ext cx="315436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3" imgW="38912800" imgH="52666900" progId="Equation.3">
                  <p:embed/>
                </p:oleObj>
              </mc:Choice>
              <mc:Fallback>
                <p:oleObj name="Equation" r:id="rId3" imgW="38912800" imgH="52666900" progId="Equation.3">
                  <p:embed/>
                  <p:pic>
                    <p:nvPicPr>
                      <p:cNvPr id="98308" name="Object 4">
                        <a:extLst>
                          <a:ext uri="{FF2B5EF4-FFF2-40B4-BE49-F238E27FC236}">
                            <a16:creationId xmlns:a16="http://schemas.microsoft.com/office/drawing/2014/main" id="{00194E63-13CA-9145-B06C-5083114A6C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7" y="2514600"/>
                        <a:ext cx="3154363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314" name="Picture 10">
            <a:extLst>
              <a:ext uri="{FF2B5EF4-FFF2-40B4-BE49-F238E27FC236}">
                <a16:creationId xmlns:a16="http://schemas.microsoft.com/office/drawing/2014/main" id="{FEBCF2D1-8642-214B-AE85-F103A783A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08413"/>
            <a:ext cx="35433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26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5BAE1D1-9BF2-DB4B-A0D9-78A52620B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Method of Integrating Factors: </a:t>
            </a:r>
            <a:br>
              <a:rPr lang="en-US" altLang="en-US" sz="3200">
                <a:solidFill>
                  <a:srgbClr val="2125D7"/>
                </a:solidFill>
              </a:rPr>
            </a:br>
            <a:r>
              <a:rPr lang="en-US" altLang="en-US" sz="3200">
                <a:solidFill>
                  <a:srgbClr val="2125D7"/>
                </a:solidFill>
              </a:rPr>
              <a:t>Variable Right Side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E8DC4E4-4237-DB4C-A8E9-8B73C546E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848600" cy="4876800"/>
          </a:xfrm>
        </p:spPr>
        <p:txBody>
          <a:bodyPr/>
          <a:lstStyle/>
          <a:p>
            <a:r>
              <a:rPr lang="en-US" altLang="en-US" sz="2400"/>
              <a:t>In general, for variable right side </a:t>
            </a:r>
            <a:r>
              <a:rPr lang="en-US" altLang="en-US" sz="2400" i="1"/>
              <a:t>g</a:t>
            </a:r>
            <a:r>
              <a:rPr lang="en-US" altLang="en-US" sz="2400"/>
              <a:t>(</a:t>
            </a:r>
            <a:r>
              <a:rPr lang="en-US" altLang="en-US" sz="2400" i="1"/>
              <a:t>t</a:t>
            </a:r>
            <a:r>
              <a:rPr lang="en-US" altLang="en-US" sz="2400"/>
              <a:t>), the solution can be found as follows:</a:t>
            </a:r>
          </a:p>
        </p:txBody>
      </p:sp>
      <p:graphicFrame>
        <p:nvGraphicFramePr>
          <p:cNvPr id="100356" name="Object 4">
            <a:extLst>
              <a:ext uri="{FF2B5EF4-FFF2-40B4-BE49-F238E27FC236}">
                <a16:creationId xmlns:a16="http://schemas.microsoft.com/office/drawing/2014/main" id="{0050F79D-6981-A44C-B3E2-FDAB1BE19D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1" y="2514600"/>
          <a:ext cx="3236913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3" imgW="39497000" imgH="47396400" progId="Equation.3">
                  <p:embed/>
                </p:oleObj>
              </mc:Choice>
              <mc:Fallback>
                <p:oleObj name="Equation" r:id="rId3" imgW="39497000" imgH="47396400" progId="Equation.3">
                  <p:embed/>
                  <p:pic>
                    <p:nvPicPr>
                      <p:cNvPr id="100356" name="Object 4">
                        <a:extLst>
                          <a:ext uri="{FF2B5EF4-FFF2-40B4-BE49-F238E27FC236}">
                            <a16:creationId xmlns:a16="http://schemas.microsoft.com/office/drawing/2014/main" id="{0050F79D-6981-A44C-B3E2-FDAB1BE19D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2514600"/>
                        <a:ext cx="3236913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04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7879749C-ABE6-E145-A649-87E672BD7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2:  General Solution   </a:t>
            </a:r>
            <a:r>
              <a:rPr lang="en-US" altLang="en-US" sz="240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DA569528-BB01-C84A-81F2-1229837AB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0"/>
            <a:ext cx="7848600" cy="4876800"/>
          </a:xfrm>
        </p:spPr>
        <p:txBody>
          <a:bodyPr/>
          <a:lstStyle/>
          <a:p>
            <a:r>
              <a:rPr lang="en-US" altLang="en-US" sz="2400"/>
              <a:t>We can solve the following equation</a:t>
            </a:r>
          </a:p>
          <a:p>
            <a:endParaRPr lang="en-US" altLang="en-US" sz="2400"/>
          </a:p>
          <a:p>
            <a:endParaRPr lang="en-US" altLang="en-US" sz="1200"/>
          </a:p>
          <a:p>
            <a:pPr>
              <a:buFontTx/>
              <a:buNone/>
            </a:pPr>
            <a:r>
              <a:rPr lang="en-US" altLang="en-US" sz="2400"/>
              <a:t>	using the formula derived on the previous slide:</a:t>
            </a:r>
          </a:p>
          <a:p>
            <a:pPr>
              <a:buFontTx/>
              <a:buNone/>
            </a:pPr>
            <a:endParaRPr lang="en-US" altLang="en-US" sz="2400"/>
          </a:p>
          <a:p>
            <a:endParaRPr lang="en-US" altLang="en-US" sz="1200"/>
          </a:p>
          <a:p>
            <a:r>
              <a:rPr lang="en-US" altLang="en-US" sz="2400"/>
              <a:t>Integrating by parts,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1200"/>
          </a:p>
          <a:p>
            <a:r>
              <a:rPr lang="en-US" altLang="en-US" sz="2400"/>
              <a:t>Thus</a:t>
            </a:r>
          </a:p>
        </p:txBody>
      </p:sp>
      <p:graphicFrame>
        <p:nvGraphicFramePr>
          <p:cNvPr id="101380" name="Object 4">
            <a:extLst>
              <a:ext uri="{FF2B5EF4-FFF2-40B4-BE49-F238E27FC236}">
                <a16:creationId xmlns:a16="http://schemas.microsoft.com/office/drawing/2014/main" id="{09667EA3-18C3-914A-879E-5FF48D83F3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1" y="2133600"/>
          <a:ext cx="165576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3" imgW="21069300" imgH="9067800" progId="Equation.3">
                  <p:embed/>
                </p:oleObj>
              </mc:Choice>
              <mc:Fallback>
                <p:oleObj name="Equation" r:id="rId3" imgW="21069300" imgH="9067800" progId="Equation.3">
                  <p:embed/>
                  <p:pic>
                    <p:nvPicPr>
                      <p:cNvPr id="101380" name="Object 4">
                        <a:extLst>
                          <a:ext uri="{FF2B5EF4-FFF2-40B4-BE49-F238E27FC236}">
                            <a16:creationId xmlns:a16="http://schemas.microsoft.com/office/drawing/2014/main" id="{09667EA3-18C3-914A-879E-5FF48D83F3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2133600"/>
                        <a:ext cx="165576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5">
            <a:extLst>
              <a:ext uri="{FF2B5EF4-FFF2-40B4-BE49-F238E27FC236}">
                <a16:creationId xmlns:a16="http://schemas.microsoft.com/office/drawing/2014/main" id="{379703A5-8973-6942-9829-3C469A62B7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352801"/>
          <a:ext cx="59372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5" imgW="75488800" imgH="6438900" progId="Equation.3">
                  <p:embed/>
                </p:oleObj>
              </mc:Choice>
              <mc:Fallback>
                <p:oleObj name="Equation" r:id="rId5" imgW="75488800" imgH="6438900" progId="Equation.3">
                  <p:embed/>
                  <p:pic>
                    <p:nvPicPr>
                      <p:cNvPr id="101381" name="Object 5">
                        <a:extLst>
                          <a:ext uri="{FF2B5EF4-FFF2-40B4-BE49-F238E27FC236}">
                            <a16:creationId xmlns:a16="http://schemas.microsoft.com/office/drawing/2014/main" id="{379703A5-8973-6942-9829-3C469A62B7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352801"/>
                        <a:ext cx="59372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3" name="Object 7">
            <a:extLst>
              <a:ext uri="{FF2B5EF4-FFF2-40B4-BE49-F238E27FC236}">
                <a16:creationId xmlns:a16="http://schemas.microsoft.com/office/drawing/2014/main" id="{4258A81A-C116-674B-BCC4-88AD056283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25776" y="4452939"/>
          <a:ext cx="4486275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7" imgW="57048400" imgH="18427700" progId="Equation.3">
                  <p:embed/>
                </p:oleObj>
              </mc:Choice>
              <mc:Fallback>
                <p:oleObj name="Equation" r:id="rId7" imgW="57048400" imgH="18427700" progId="Equation.3">
                  <p:embed/>
                  <p:pic>
                    <p:nvPicPr>
                      <p:cNvPr id="101383" name="Object 7">
                        <a:extLst>
                          <a:ext uri="{FF2B5EF4-FFF2-40B4-BE49-F238E27FC236}">
                            <a16:creationId xmlns:a16="http://schemas.microsoft.com/office/drawing/2014/main" id="{4258A81A-C116-674B-BCC4-88AD056283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776" y="4452939"/>
                        <a:ext cx="4486275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4" name="Object 8">
            <a:extLst>
              <a:ext uri="{FF2B5EF4-FFF2-40B4-BE49-F238E27FC236}">
                <a16:creationId xmlns:a16="http://schemas.microsoft.com/office/drawing/2014/main" id="{04F18F5C-478B-3D47-874A-D1A33A938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765437"/>
              </p:ext>
            </p:extLst>
          </p:nvPr>
        </p:nvGraphicFramePr>
        <p:xfrm>
          <a:off x="3505200" y="6400800"/>
          <a:ext cx="53848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9" imgW="68465700" imgH="5270500" progId="Equation.3">
                  <p:embed/>
                </p:oleObj>
              </mc:Choice>
              <mc:Fallback>
                <p:oleObj name="Equation" r:id="rId9" imgW="68465700" imgH="5270500" progId="Equation.3">
                  <p:embed/>
                  <p:pic>
                    <p:nvPicPr>
                      <p:cNvPr id="101384" name="Object 8">
                        <a:extLst>
                          <a:ext uri="{FF2B5EF4-FFF2-40B4-BE49-F238E27FC236}">
                            <a16:creationId xmlns:a16="http://schemas.microsoft.com/office/drawing/2014/main" id="{04F18F5C-478B-3D47-874A-D1A33A9380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6400800"/>
                        <a:ext cx="53848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74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194D1549-7175-2F43-8AD9-EC0865E93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2:  Graphs of Solutions   </a:t>
            </a:r>
            <a:r>
              <a:rPr lang="en-US" altLang="en-US" sz="240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0978D04-DC48-EA41-8FA0-C1D26E031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7848600" cy="4876800"/>
          </a:xfrm>
        </p:spPr>
        <p:txBody>
          <a:bodyPr/>
          <a:lstStyle/>
          <a:p>
            <a:r>
              <a:rPr lang="en-US" altLang="en-US" sz="2400"/>
              <a:t>The graph on left shows direction field along with several integral curves. </a:t>
            </a:r>
          </a:p>
          <a:p>
            <a:r>
              <a:rPr lang="en-US" altLang="en-US" sz="2400"/>
              <a:t>The graph on right shows several solutions, and a particular solution (in red) whose graph contains the point (0,50).  </a:t>
            </a:r>
          </a:p>
        </p:txBody>
      </p:sp>
      <p:pic>
        <p:nvPicPr>
          <p:cNvPr id="102410" name="Picture 10">
            <a:extLst>
              <a:ext uri="{FF2B5EF4-FFF2-40B4-BE49-F238E27FC236}">
                <a16:creationId xmlns:a16="http://schemas.microsoft.com/office/drawing/2014/main" id="{EEB11C11-9E2D-E944-9B38-E099D5559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91000"/>
            <a:ext cx="332740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11" name="Picture 11">
            <a:extLst>
              <a:ext uri="{FF2B5EF4-FFF2-40B4-BE49-F238E27FC236}">
                <a16:creationId xmlns:a16="http://schemas.microsoft.com/office/drawing/2014/main" id="{38420411-C1E7-644E-8648-A964C4935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91001"/>
            <a:ext cx="3314700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2412" name="Object 12">
            <a:extLst>
              <a:ext uri="{FF2B5EF4-FFF2-40B4-BE49-F238E27FC236}">
                <a16:creationId xmlns:a16="http://schemas.microsoft.com/office/drawing/2014/main" id="{67427DB6-1CAE-DD45-AF11-D72D3FDF41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162199"/>
              </p:ext>
            </p:extLst>
          </p:nvPr>
        </p:nvGraphicFramePr>
        <p:xfrm>
          <a:off x="3810000" y="3605212"/>
          <a:ext cx="41846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5" imgW="57340500" imgH="9067800" progId="Equation.3">
                  <p:embed/>
                </p:oleObj>
              </mc:Choice>
              <mc:Fallback>
                <p:oleObj name="Equation" r:id="rId5" imgW="57340500" imgH="9067800" progId="Equation.3">
                  <p:embed/>
                  <p:pic>
                    <p:nvPicPr>
                      <p:cNvPr id="102412" name="Object 12">
                        <a:extLst>
                          <a:ext uri="{FF2B5EF4-FFF2-40B4-BE49-F238E27FC236}">
                            <a16:creationId xmlns:a16="http://schemas.microsoft.com/office/drawing/2014/main" id="{67427DB6-1CAE-DD45-AF11-D72D3FDF41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605212"/>
                        <a:ext cx="41846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31848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{7F17A67C-18EE-BF41-AC28-CD6F3364EFE7}tf10001069</Template>
  <TotalTime>3259</TotalTime>
  <Words>718</Words>
  <Application>Microsoft Macintosh PowerPoint</Application>
  <PresentationFormat>Widescreen</PresentationFormat>
  <Paragraphs>113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Times</vt:lpstr>
      <vt:lpstr>Wingdings 3</vt:lpstr>
      <vt:lpstr>Wisp</vt:lpstr>
      <vt:lpstr>Microsoft Equation 3.0</vt:lpstr>
      <vt:lpstr>Ordinary Differential Equations Linear Equations  Abadi Universitas Negeri Surabaya </vt:lpstr>
      <vt:lpstr>Linear Equations;  Method of Integrating Factors</vt:lpstr>
      <vt:lpstr>Constant Coefficient Case</vt:lpstr>
      <vt:lpstr>Variable Coefficient Case:   Method of Integrating Factors</vt:lpstr>
      <vt:lpstr>Example 1:  Integrating Factor   (1 of 2)</vt:lpstr>
      <vt:lpstr>Example 1:  General Solution   (2 of 2)</vt:lpstr>
      <vt:lpstr>Method of Integrating Factors:  Variable Right Side</vt:lpstr>
      <vt:lpstr>Example 2:  General Solution   (1 of 2)</vt:lpstr>
      <vt:lpstr>Example 2:  Graphs of Solutions   (2 of 2)</vt:lpstr>
      <vt:lpstr>Example 3:  General Solution   (1 of 2)</vt:lpstr>
      <vt:lpstr>Example 3:  Graphs of Solutions   (2 of 2)</vt:lpstr>
      <vt:lpstr>Method of Integrating Factors for   General First Order Linear Equation</vt:lpstr>
      <vt:lpstr>Integrating Factor for  General First Order Linear Equation</vt:lpstr>
      <vt:lpstr>Solution for General First Order Linear Equation</vt:lpstr>
      <vt:lpstr>Example 4:  General Solution   (1 of 3)</vt:lpstr>
      <vt:lpstr>Example 4:  Particular Solution   (2 of 3)</vt:lpstr>
      <vt:lpstr>Example 4:  Graphs of Solution   (3 of 3)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240:  Transition to Advanced Math</dc:title>
  <dc:creator>Phil Gustafson</dc:creator>
  <cp:lastModifiedBy>AA</cp:lastModifiedBy>
  <cp:revision>317</cp:revision>
  <cp:lastPrinted>1601-01-01T00:00:00Z</cp:lastPrinted>
  <dcterms:created xsi:type="dcterms:W3CDTF">2001-08-11T18:03:30Z</dcterms:created>
  <dcterms:modified xsi:type="dcterms:W3CDTF">2020-09-22T22:27:30Z</dcterms:modified>
</cp:coreProperties>
</file>