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handoutMasterIdLst>
    <p:handoutMasterId r:id="rId12"/>
  </p:handoutMasterIdLst>
  <p:sldIdLst>
    <p:sldId id="345" r:id="rId2"/>
    <p:sldId id="355" r:id="rId3"/>
    <p:sldId id="341" r:id="rId4"/>
    <p:sldId id="342" r:id="rId5"/>
    <p:sldId id="343" r:id="rId6"/>
    <p:sldId id="356" r:id="rId7"/>
    <p:sldId id="344" r:id="rId8"/>
    <p:sldId id="346" r:id="rId9"/>
    <p:sldId id="347" r:id="rId10"/>
    <p:sldId id="35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25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04" autoAdjust="0"/>
    <p:restoredTop sz="94660"/>
  </p:normalViewPr>
  <p:slideViewPr>
    <p:cSldViewPr>
      <p:cViewPr varScale="1">
        <p:scale>
          <a:sx n="98" d="100"/>
          <a:sy n="98" d="100"/>
        </p:scale>
        <p:origin x="456" y="19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5.xml"/><Relationship Id="rId7" Type="http://schemas.openxmlformats.org/officeDocument/2006/relationships/slide" Target="slides/slide9.xml"/><Relationship Id="rId2" Type="http://schemas.openxmlformats.org/officeDocument/2006/relationships/slide" Target="slides/slide4.xml"/><Relationship Id="rId1" Type="http://schemas.openxmlformats.org/officeDocument/2006/relationships/slide" Target="slides/slide3.xml"/><Relationship Id="rId6" Type="http://schemas.openxmlformats.org/officeDocument/2006/relationships/slide" Target="slides/slide8.xml"/><Relationship Id="rId5" Type="http://schemas.openxmlformats.org/officeDocument/2006/relationships/slide" Target="slides/slide7.xml"/><Relationship Id="rId4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Relationship Id="rId4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image" Target="../media/image12.emf"/><Relationship Id="rId4" Type="http://schemas.openxmlformats.org/officeDocument/2006/relationships/image" Target="../media/image1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image" Target="../media/image19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image" Target="../media/image22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2000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2000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2000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20000"/>
              </a:spcBef>
              <a:defRPr sz="1200" smtClean="0"/>
            </a:lvl1pPr>
          </a:lstStyle>
          <a:p>
            <a:pPr>
              <a:defRPr/>
            </a:pPr>
            <a:fld id="{E6CDFE4A-A288-456F-8932-782012A26E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704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pPr>
              <a:defRPr/>
            </a:pPr>
            <a:fld id="{7B869E31-72AA-4868-A67D-724D1EF4129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337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>
              <a:defRPr/>
            </a:pPr>
            <a:fld id="{419473AF-71E2-4F9F-BACB-FA28B1E4F0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731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>
              <a:defRPr/>
            </a:pPr>
            <a:fld id="{419473AF-71E2-4F9F-BACB-FA28B1E4F0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528667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>
              <a:defRPr/>
            </a:pPr>
            <a:fld id="{419473AF-71E2-4F9F-BACB-FA28B1E4F0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770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>
              <a:defRPr/>
            </a:pPr>
            <a:fld id="{419473AF-71E2-4F9F-BACB-FA28B1E4F0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381102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>
              <a:defRPr/>
            </a:pPr>
            <a:fld id="{419473AF-71E2-4F9F-BACB-FA28B1E4F0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2804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991C6C-14E0-40E7-AA98-1F614A0AAD5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755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7E652-20E7-4D42-9C0A-8C09243AF85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514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0194C5-2FD3-488B-AF65-8A36BA57199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126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>
              <a:defRPr/>
            </a:pPr>
            <a:fld id="{19023BD9-1353-4567-8CD8-C695CC1140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305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>
              <a:defRPr/>
            </a:pPr>
            <a:fld id="{8952C477-DABE-41FF-A93D-DD9F8C16CC2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8300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>
              <a:defRPr/>
            </a:pPr>
            <a:fld id="{7492EFD4-D249-4DB5-9EBD-EA8D7ECA97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52162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A007C6-7D7D-41B3-B1FD-4939452AA11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457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E10324-F066-44D8-A511-84D6D814A86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445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7DED33-D115-47A6-996D-849E0A9A3A7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05067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>
              <a:defRPr/>
            </a:pPr>
            <a:fld id="{CE732BEE-34A5-4433-889B-E2DA22B39B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447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419473AF-71E2-4F9F-BACB-FA28B1E4F0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110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  <p:sldLayoutId id="2147483711" r:id="rId14"/>
    <p:sldLayoutId id="2147483712" r:id="rId15"/>
    <p:sldLayoutId id="214748371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emf"/><Relationship Id="rId4" Type="http://schemas.openxmlformats.org/officeDocument/2006/relationships/image" Target="../media/image2.e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e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9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emf"/><Relationship Id="rId11" Type="http://schemas.openxmlformats.org/officeDocument/2006/relationships/image" Target="../media/image16.png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5.emf"/><Relationship Id="rId4" Type="http://schemas.openxmlformats.org/officeDocument/2006/relationships/image" Target="../media/image12.emf"/><Relationship Id="rId9" Type="http://schemas.openxmlformats.org/officeDocument/2006/relationships/oleObject" Target="../embeddings/oleObject1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8.png"/><Relationship Id="rId4" Type="http://schemas.openxmlformats.org/officeDocument/2006/relationships/image" Target="../media/image17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e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0.e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9.emf"/><Relationship Id="rId9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e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3.e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6.png"/><Relationship Id="rId4" Type="http://schemas.openxmlformats.org/officeDocument/2006/relationships/image" Target="../media/image2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75164" y="762000"/>
            <a:ext cx="10101539" cy="4219194"/>
          </a:xfrm>
        </p:spPr>
        <p:txBody>
          <a:bodyPr>
            <a:normAutofit/>
          </a:bodyPr>
          <a:lstStyle/>
          <a:p>
            <a:r>
              <a:rPr lang="id-ID" sz="5000" b="1" dirty="0" err="1"/>
              <a:t>Ordinary</a:t>
            </a:r>
            <a:r>
              <a:rPr lang="id-ID" sz="5000" b="1" dirty="0"/>
              <a:t> </a:t>
            </a:r>
            <a:r>
              <a:rPr lang="id-ID" sz="5000" b="1" dirty="0" err="1"/>
              <a:t>Differential</a:t>
            </a:r>
            <a:r>
              <a:rPr lang="id-ID" sz="5000" b="1" dirty="0"/>
              <a:t> </a:t>
            </a:r>
            <a:r>
              <a:rPr lang="id-ID" sz="5000" b="1" dirty="0" err="1"/>
              <a:t>Equations</a:t>
            </a:r>
            <a:br>
              <a:rPr lang="id-ID" sz="5000" dirty="0"/>
            </a:br>
            <a:r>
              <a:rPr lang="id-ID" sz="24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Separable</a:t>
            </a:r>
            <a:r>
              <a:rPr lang="id-ID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id-ID" sz="24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Equations</a:t>
            </a:r>
            <a:br>
              <a:rPr lang="id-ID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br>
              <a:rPr lang="id-ID" sz="5000" dirty="0"/>
            </a:br>
            <a:r>
              <a:rPr lang="id-ID" sz="2400" b="1" dirty="0"/>
              <a:t>Abadi</a:t>
            </a:r>
            <a:br>
              <a:rPr lang="id-ID" sz="2400" b="1" dirty="0"/>
            </a:br>
            <a:r>
              <a:rPr lang="id-ID" sz="2400" b="1" dirty="0"/>
              <a:t>Universitas Negeri Surabaya</a:t>
            </a:r>
            <a:br>
              <a:rPr lang="id-ID" sz="5000" dirty="0"/>
            </a:br>
            <a:endParaRPr lang="id-ID" sz="50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463" y="4861112"/>
            <a:ext cx="2257425" cy="20193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131971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8FC62-CF36-7241-90A8-AC6C2554E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8835CE4-E67C-5748-9791-ECE0FD133E1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Solve the ODE</a:t>
                </a:r>
              </a:p>
              <a:p>
                <a:pPr marL="0" indent="0">
                  <a:buNone/>
                </a:pPr>
                <a:r>
                  <a:rPr lang="en-US" dirty="0"/>
                  <a:t>1.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US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2.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p>
                        </m:sSup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p>
                        </m:sSup>
                      </m:den>
                    </m:f>
                  </m:oMath>
                </a14:m>
                <a:endParaRPr lang="en-US" dirty="0"/>
              </a:p>
              <a:p>
                <a:r>
                  <a:rPr lang="en-US" dirty="0"/>
                  <a:t>Find the solution of the IVP</a:t>
                </a:r>
              </a:p>
              <a:p>
                <a:pPr marL="0" indent="0">
                  <a:buNone/>
                </a:pPr>
                <a:r>
                  <a:rPr lang="en-US" dirty="0"/>
                  <a:t>1.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𝑥𝑑𝑥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</m:sup>
                        </m:sSup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𝑑𝑦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0,    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US" b="0" dirty="0"/>
              </a:p>
              <a:p>
                <a:pPr marL="0" indent="0">
                  <a:buNone/>
                </a:pPr>
                <a:r>
                  <a:rPr lang="en-US" dirty="0"/>
                  <a:t>2.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,     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=−2</m:t>
                    </m:r>
                  </m:oMath>
                </a14:m>
                <a:endParaRPr lang="en-US" i="1" dirty="0"/>
              </a:p>
              <a:p>
                <a:pPr marL="0" indent="0">
                  <a:buNone/>
                </a:pPr>
                <a:endParaRPr lang="en-US" b="0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b="0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8835CE4-E67C-5748-9791-ECE0FD133E1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12" t="-6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0528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6DAE95E8-5139-A641-A17A-0DDCEAAD7D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1" dirty="0">
                <a:solidFill>
                  <a:srgbClr val="2125D7"/>
                </a:solidFill>
                <a:latin typeface="Times" pitchFamily="2" charset="0"/>
                <a:cs typeface="Times New Roman" panose="02020603050405020304" pitchFamily="18" charset="0"/>
              </a:rPr>
              <a:t>Separable Equations</a:t>
            </a:r>
          </a:p>
        </p:txBody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C92DC5DB-687F-F240-BC48-D41D98CA14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1" y="1295400"/>
            <a:ext cx="8069263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dirty="0"/>
              <a:t>In this section we examine a subclass of linear and nonlinear first order equations. Consider the first order equation</a:t>
            </a:r>
            <a:endParaRPr lang="en-US" altLang="en-US" sz="800" dirty="0"/>
          </a:p>
          <a:p>
            <a:pPr>
              <a:lnSpc>
                <a:spcPct val="90000"/>
              </a:lnSpc>
            </a:pPr>
            <a:endParaRPr lang="en-US" altLang="en-US" sz="2000" dirty="0"/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sz="2400" dirty="0"/>
              <a:t>We can rewrite this in the form</a:t>
            </a:r>
          </a:p>
          <a:p>
            <a:pPr>
              <a:lnSpc>
                <a:spcPct val="90000"/>
              </a:lnSpc>
            </a:pPr>
            <a:endParaRPr lang="en-US" altLang="en-US" sz="2400" dirty="0"/>
          </a:p>
          <a:p>
            <a:pPr>
              <a:lnSpc>
                <a:spcPct val="90000"/>
              </a:lnSpc>
            </a:pPr>
            <a:endParaRPr lang="en-US" altLang="en-US" sz="1600" dirty="0"/>
          </a:p>
          <a:p>
            <a:pPr>
              <a:lnSpc>
                <a:spcPct val="90000"/>
              </a:lnSpc>
            </a:pPr>
            <a:r>
              <a:rPr lang="en-US" altLang="en-US" sz="2400" dirty="0"/>
              <a:t>For example, let </a:t>
            </a:r>
            <a:r>
              <a:rPr lang="en-US" altLang="en-US" sz="2400" i="1" dirty="0"/>
              <a:t>M</a:t>
            </a:r>
            <a:r>
              <a:rPr lang="en-US" altLang="en-US" sz="2400" dirty="0"/>
              <a:t>(</a:t>
            </a:r>
            <a:r>
              <a:rPr lang="en-US" altLang="en-US" sz="2400" i="1" dirty="0" err="1"/>
              <a:t>x</a:t>
            </a:r>
            <a:r>
              <a:rPr lang="en-US" altLang="en-US" sz="2400" dirty="0" err="1"/>
              <a:t>,</a:t>
            </a:r>
            <a:r>
              <a:rPr lang="en-US" altLang="en-US" sz="2400" i="1" dirty="0" err="1"/>
              <a:t>y</a:t>
            </a:r>
            <a:r>
              <a:rPr lang="en-US" altLang="en-US" sz="2400" dirty="0"/>
              <a:t>) = - </a:t>
            </a:r>
            <a:r>
              <a:rPr lang="en-US" altLang="en-US" sz="2400" i="1" dirty="0"/>
              <a:t>f</a:t>
            </a:r>
            <a:r>
              <a:rPr lang="en-US" altLang="en-US" sz="1200" i="1" dirty="0"/>
              <a:t> </a:t>
            </a:r>
            <a:r>
              <a:rPr lang="en-US" altLang="en-US" sz="2400" dirty="0"/>
              <a:t>(</a:t>
            </a:r>
            <a:r>
              <a:rPr lang="en-US" altLang="en-US" sz="2400" i="1" dirty="0" err="1"/>
              <a:t>x</a:t>
            </a:r>
            <a:r>
              <a:rPr lang="en-US" altLang="en-US" sz="2400" dirty="0" err="1"/>
              <a:t>,</a:t>
            </a:r>
            <a:r>
              <a:rPr lang="en-US" altLang="en-US" sz="2400" i="1" dirty="0" err="1"/>
              <a:t>y</a:t>
            </a:r>
            <a:r>
              <a:rPr lang="en-US" altLang="en-US" sz="2400" dirty="0"/>
              <a:t>) and </a:t>
            </a:r>
            <a:r>
              <a:rPr lang="en-US" altLang="en-US" sz="2400" i="1" dirty="0"/>
              <a:t>N</a:t>
            </a:r>
            <a:r>
              <a:rPr lang="en-US" altLang="en-US" sz="800" i="1" dirty="0"/>
              <a:t> </a:t>
            </a:r>
            <a:r>
              <a:rPr lang="en-US" altLang="en-US" sz="2400" dirty="0"/>
              <a:t>(</a:t>
            </a:r>
            <a:r>
              <a:rPr lang="en-US" altLang="en-US" sz="2400" i="1" dirty="0" err="1"/>
              <a:t>x</a:t>
            </a:r>
            <a:r>
              <a:rPr lang="en-US" altLang="en-US" sz="2400" dirty="0" err="1"/>
              <a:t>,</a:t>
            </a:r>
            <a:r>
              <a:rPr lang="en-US" altLang="en-US" sz="2400" i="1" dirty="0" err="1"/>
              <a:t>y</a:t>
            </a:r>
            <a:r>
              <a:rPr lang="en-US" altLang="en-US" sz="2400" dirty="0"/>
              <a:t>) = 1.  There may be other ways as well.  In differential form,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 dirty="0"/>
          </a:p>
          <a:p>
            <a:pPr>
              <a:lnSpc>
                <a:spcPct val="90000"/>
              </a:lnSpc>
            </a:pPr>
            <a:r>
              <a:rPr lang="en-US" altLang="en-US" sz="2400" dirty="0"/>
              <a:t>If </a:t>
            </a:r>
            <a:r>
              <a:rPr lang="en-US" altLang="en-US" sz="2400" i="1" dirty="0"/>
              <a:t>M</a:t>
            </a:r>
            <a:r>
              <a:rPr lang="en-US" altLang="en-US" sz="2400" dirty="0"/>
              <a:t> is a function of </a:t>
            </a:r>
            <a:r>
              <a:rPr lang="en-US" altLang="en-US" sz="2400" i="1" dirty="0"/>
              <a:t>x</a:t>
            </a:r>
            <a:r>
              <a:rPr lang="en-US" altLang="en-US" sz="2400" dirty="0"/>
              <a:t> only and </a:t>
            </a:r>
            <a:r>
              <a:rPr lang="en-US" altLang="en-US" sz="2400" i="1" dirty="0"/>
              <a:t>N</a:t>
            </a:r>
            <a:r>
              <a:rPr lang="en-US" altLang="en-US" sz="2400" dirty="0"/>
              <a:t> is a function of </a:t>
            </a:r>
            <a:r>
              <a:rPr lang="en-US" altLang="en-US" sz="2400" i="1" dirty="0"/>
              <a:t>y</a:t>
            </a:r>
            <a:r>
              <a:rPr lang="en-US" altLang="en-US" sz="2400" dirty="0"/>
              <a:t> only, then </a:t>
            </a:r>
          </a:p>
          <a:p>
            <a:pPr>
              <a:lnSpc>
                <a:spcPct val="90000"/>
              </a:lnSpc>
            </a:pPr>
            <a:endParaRPr lang="en-US" altLang="en-US" sz="2400" dirty="0"/>
          </a:p>
          <a:p>
            <a:pPr>
              <a:lnSpc>
                <a:spcPct val="90000"/>
              </a:lnSpc>
            </a:pPr>
            <a:r>
              <a:rPr lang="en-US" altLang="en-US" sz="2400" dirty="0"/>
              <a:t>In this case, the equation is called </a:t>
            </a:r>
            <a:r>
              <a:rPr lang="en-US" altLang="en-US" sz="2400" b="1" dirty="0"/>
              <a:t>separable</a:t>
            </a:r>
            <a:r>
              <a:rPr lang="en-US" altLang="en-US" sz="2400" dirty="0"/>
              <a:t>. </a:t>
            </a:r>
          </a:p>
        </p:txBody>
      </p:sp>
      <p:graphicFrame>
        <p:nvGraphicFramePr>
          <p:cNvPr id="74761" name="Object 9">
            <a:extLst>
              <a:ext uri="{FF2B5EF4-FFF2-40B4-BE49-F238E27FC236}">
                <a16:creationId xmlns:a16="http://schemas.microsoft.com/office/drawing/2014/main" id="{2D69C09E-DFD8-9548-939A-4E0A10286B7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4605438"/>
              </p:ext>
            </p:extLst>
          </p:nvPr>
        </p:nvGraphicFramePr>
        <p:xfrm>
          <a:off x="3962401" y="3657600"/>
          <a:ext cx="2784475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09" name="Equation" r:id="rId3" imgW="35394900" imgH="9067800" progId="Equation.3">
                  <p:embed/>
                </p:oleObj>
              </mc:Choice>
              <mc:Fallback>
                <p:oleObj name="Equation" r:id="rId3" imgW="35394900" imgH="9067800" progId="Equation.3">
                  <p:embed/>
                  <p:pic>
                    <p:nvPicPr>
                      <p:cNvPr id="74761" name="Object 9">
                        <a:extLst>
                          <a:ext uri="{FF2B5EF4-FFF2-40B4-BE49-F238E27FC236}">
                            <a16:creationId xmlns:a16="http://schemas.microsoft.com/office/drawing/2014/main" id="{2D69C09E-DFD8-9548-939A-4E0A10286B7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1" y="3657600"/>
                        <a:ext cx="2784475" cy="71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63" name="Object 11">
            <a:extLst>
              <a:ext uri="{FF2B5EF4-FFF2-40B4-BE49-F238E27FC236}">
                <a16:creationId xmlns:a16="http://schemas.microsoft.com/office/drawing/2014/main" id="{7C6BF49F-2C74-3645-B9A4-3CC08BC1D9B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7463629"/>
              </p:ext>
            </p:extLst>
          </p:nvPr>
        </p:nvGraphicFramePr>
        <p:xfrm>
          <a:off x="3886200" y="5499100"/>
          <a:ext cx="2992438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0" name="Equation" r:id="rId5" imgW="38036500" imgH="4686300" progId="Equation.3">
                  <p:embed/>
                </p:oleObj>
              </mc:Choice>
              <mc:Fallback>
                <p:oleObj name="Equation" r:id="rId5" imgW="38036500" imgH="4686300" progId="Equation.3">
                  <p:embed/>
                  <p:pic>
                    <p:nvPicPr>
                      <p:cNvPr id="74763" name="Object 11">
                        <a:extLst>
                          <a:ext uri="{FF2B5EF4-FFF2-40B4-BE49-F238E27FC236}">
                            <a16:creationId xmlns:a16="http://schemas.microsoft.com/office/drawing/2014/main" id="{7C6BF49F-2C74-3645-B9A4-3CC08BC1D9B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5499100"/>
                        <a:ext cx="2992438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67" name="Object 15">
            <a:extLst>
              <a:ext uri="{FF2B5EF4-FFF2-40B4-BE49-F238E27FC236}">
                <a16:creationId xmlns:a16="http://schemas.microsoft.com/office/drawing/2014/main" id="{C4C2A6AD-BFB9-5D4F-B7AA-14CB7CB2ECC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2163"/>
              </p:ext>
            </p:extLst>
          </p:nvPr>
        </p:nvGraphicFramePr>
        <p:xfrm>
          <a:off x="4343400" y="6477000"/>
          <a:ext cx="24003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1" name="Equation" r:id="rId7" imgW="31597600" imgH="4686300" progId="Equation.3">
                  <p:embed/>
                </p:oleObj>
              </mc:Choice>
              <mc:Fallback>
                <p:oleObj name="Equation" r:id="rId7" imgW="31597600" imgH="4686300" progId="Equation.3">
                  <p:embed/>
                  <p:pic>
                    <p:nvPicPr>
                      <p:cNvPr id="74767" name="Object 15">
                        <a:extLst>
                          <a:ext uri="{FF2B5EF4-FFF2-40B4-BE49-F238E27FC236}">
                            <a16:creationId xmlns:a16="http://schemas.microsoft.com/office/drawing/2014/main" id="{C4C2A6AD-BFB9-5D4F-B7AA-14CB7CB2ECC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6477000"/>
                        <a:ext cx="24003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68" name="Object 16">
            <a:extLst>
              <a:ext uri="{FF2B5EF4-FFF2-40B4-BE49-F238E27FC236}">
                <a16:creationId xmlns:a16="http://schemas.microsoft.com/office/drawing/2014/main" id="{3597F03A-C56F-AF4C-ADD0-D3A50EA0174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4940143"/>
              </p:ext>
            </p:extLst>
          </p:nvPr>
        </p:nvGraphicFramePr>
        <p:xfrm>
          <a:off x="4419600" y="2362200"/>
          <a:ext cx="1473200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2" name="Equation" r:id="rId9" imgW="18719800" imgH="9067800" progId="Equation.3">
                  <p:embed/>
                </p:oleObj>
              </mc:Choice>
              <mc:Fallback>
                <p:oleObj name="Equation" r:id="rId9" imgW="18719800" imgH="9067800" progId="Equation.3">
                  <p:embed/>
                  <p:pic>
                    <p:nvPicPr>
                      <p:cNvPr id="74768" name="Object 16">
                        <a:extLst>
                          <a:ext uri="{FF2B5EF4-FFF2-40B4-BE49-F238E27FC236}">
                            <a16:creationId xmlns:a16="http://schemas.microsoft.com/office/drawing/2014/main" id="{3597F03A-C56F-AF4C-ADD0-D3A50EA0174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2362200"/>
                        <a:ext cx="1473200" cy="71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29070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>
            <a:extLst>
              <a:ext uri="{FF2B5EF4-FFF2-40B4-BE49-F238E27FC236}">
                <a16:creationId xmlns:a16="http://schemas.microsoft.com/office/drawing/2014/main" id="{065EA877-90C6-4847-9B0C-27D1744338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>
                <a:solidFill>
                  <a:srgbClr val="2125D7"/>
                </a:solidFill>
              </a:rPr>
              <a:t>Example 1:  Solving a Separable Equation</a:t>
            </a:r>
          </a:p>
        </p:txBody>
      </p:sp>
      <p:sp>
        <p:nvSpPr>
          <p:cNvPr id="128007" name="Rectangle 7">
            <a:extLst>
              <a:ext uri="{FF2B5EF4-FFF2-40B4-BE49-F238E27FC236}">
                <a16:creationId xmlns:a16="http://schemas.microsoft.com/office/drawing/2014/main" id="{26A82B61-1F9E-FC46-AED8-C3367447AF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1" y="1676400"/>
            <a:ext cx="8069263" cy="5029200"/>
          </a:xfrm>
          <a:noFill/>
          <a:ln/>
        </p:spPr>
        <p:txBody>
          <a:bodyPr>
            <a:normAutofit/>
          </a:bodyPr>
          <a:lstStyle/>
          <a:p>
            <a:r>
              <a:rPr lang="en-US" altLang="en-US" sz="2000" dirty="0"/>
              <a:t>Solve the following first order nonlinear equation:</a:t>
            </a:r>
          </a:p>
          <a:p>
            <a:endParaRPr lang="en-US" altLang="en-US" sz="2000" dirty="0"/>
          </a:p>
          <a:p>
            <a:endParaRPr lang="en-US" altLang="en-US" sz="2000" dirty="0"/>
          </a:p>
          <a:p>
            <a:r>
              <a:rPr lang="en-US" altLang="en-US" sz="2000" dirty="0"/>
              <a:t>Separating variables, and using calculus, we obtain </a:t>
            </a:r>
          </a:p>
          <a:p>
            <a:endParaRPr lang="en-US" altLang="en-US" sz="2000" dirty="0"/>
          </a:p>
          <a:p>
            <a:endParaRPr lang="en-US" altLang="en-US" sz="2000" dirty="0"/>
          </a:p>
          <a:p>
            <a:endParaRPr lang="en-US" altLang="en-US" sz="2000" dirty="0"/>
          </a:p>
          <a:p>
            <a:endParaRPr lang="en-US" altLang="en-US" sz="2000" dirty="0"/>
          </a:p>
          <a:p>
            <a:endParaRPr lang="en-US" altLang="en-US" sz="2000" dirty="0"/>
          </a:p>
          <a:p>
            <a:r>
              <a:rPr lang="en-US" altLang="en-US" sz="2000" dirty="0"/>
              <a:t>The equation above defines the solution </a:t>
            </a:r>
            <a:r>
              <a:rPr lang="en-US" altLang="en-US" sz="2000" i="1" dirty="0"/>
              <a:t>y</a:t>
            </a:r>
            <a:r>
              <a:rPr lang="en-US" altLang="en-US" sz="2000" dirty="0"/>
              <a:t> implicitly.  A graph showing the direction field and implicit plots of several integral curves for the differential equation is given above. </a:t>
            </a:r>
          </a:p>
        </p:txBody>
      </p:sp>
      <p:graphicFrame>
        <p:nvGraphicFramePr>
          <p:cNvPr id="128008" name="Object 8">
            <a:extLst>
              <a:ext uri="{FF2B5EF4-FFF2-40B4-BE49-F238E27FC236}">
                <a16:creationId xmlns:a16="http://schemas.microsoft.com/office/drawing/2014/main" id="{19ED3CD4-E1FC-1E44-B17D-CC35BAA20D6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00400" y="2057400"/>
          <a:ext cx="1295400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1" name="Equation" r:id="rId3" imgW="16967200" imgH="10236200" progId="Equation.3">
                  <p:embed/>
                </p:oleObj>
              </mc:Choice>
              <mc:Fallback>
                <p:oleObj name="Equation" r:id="rId3" imgW="16967200" imgH="10236200" progId="Equation.3">
                  <p:embed/>
                  <p:pic>
                    <p:nvPicPr>
                      <p:cNvPr id="128008" name="Object 8">
                        <a:extLst>
                          <a:ext uri="{FF2B5EF4-FFF2-40B4-BE49-F238E27FC236}">
                            <a16:creationId xmlns:a16="http://schemas.microsoft.com/office/drawing/2014/main" id="{19ED3CD4-E1FC-1E44-B17D-CC35BAA20D6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2057400"/>
                        <a:ext cx="1295400" cy="781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009" name="Object 9">
            <a:extLst>
              <a:ext uri="{FF2B5EF4-FFF2-40B4-BE49-F238E27FC236}">
                <a16:creationId xmlns:a16="http://schemas.microsoft.com/office/drawing/2014/main" id="{CBE4AE4C-690A-5C41-9E56-682ED54739E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2737937"/>
              </p:ext>
            </p:extLst>
          </p:nvPr>
        </p:nvGraphicFramePr>
        <p:xfrm>
          <a:off x="2971800" y="3505200"/>
          <a:ext cx="2590800" cy="2065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2" name="Equation" r:id="rId5" imgW="34518600" imgH="27495500" progId="Equation.3">
                  <p:embed/>
                </p:oleObj>
              </mc:Choice>
              <mc:Fallback>
                <p:oleObj name="Equation" r:id="rId5" imgW="34518600" imgH="27495500" progId="Equation.3">
                  <p:embed/>
                  <p:pic>
                    <p:nvPicPr>
                      <p:cNvPr id="128009" name="Object 9">
                        <a:extLst>
                          <a:ext uri="{FF2B5EF4-FFF2-40B4-BE49-F238E27FC236}">
                            <a16:creationId xmlns:a16="http://schemas.microsoft.com/office/drawing/2014/main" id="{CBE4AE4C-690A-5C41-9E56-682ED54739E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3505200"/>
                        <a:ext cx="2590800" cy="2065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8011" name="Picture 11">
            <a:extLst>
              <a:ext uri="{FF2B5EF4-FFF2-40B4-BE49-F238E27FC236}">
                <a16:creationId xmlns:a16="http://schemas.microsoft.com/office/drawing/2014/main" id="{82D7210C-338F-5A4F-AB3D-B80A32F1D5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276601"/>
            <a:ext cx="2743200" cy="2036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9088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>
            <a:extLst>
              <a:ext uri="{FF2B5EF4-FFF2-40B4-BE49-F238E27FC236}">
                <a16:creationId xmlns:a16="http://schemas.microsoft.com/office/drawing/2014/main" id="{78C2E053-6D10-5046-95AE-7EDAAEA4F0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>
                <a:solidFill>
                  <a:srgbClr val="2125D7"/>
                </a:solidFill>
              </a:rPr>
              <a:t>Example 2:  </a:t>
            </a:r>
            <a:br>
              <a:rPr lang="en-US" altLang="en-US" sz="3200">
                <a:solidFill>
                  <a:srgbClr val="2125D7"/>
                </a:solidFill>
              </a:rPr>
            </a:br>
            <a:r>
              <a:rPr lang="en-US" altLang="en-US" sz="3200">
                <a:solidFill>
                  <a:srgbClr val="2125D7"/>
                </a:solidFill>
              </a:rPr>
              <a:t>Implicit and Explicit Solutions </a:t>
            </a:r>
            <a:r>
              <a:rPr lang="en-US" altLang="en-US" sz="2400">
                <a:solidFill>
                  <a:srgbClr val="2125D7"/>
                </a:solidFill>
              </a:rPr>
              <a:t>(1 of 4)</a:t>
            </a:r>
          </a:p>
        </p:txBody>
      </p:sp>
      <p:sp>
        <p:nvSpPr>
          <p:cNvPr id="129027" name="Rectangle 3">
            <a:extLst>
              <a:ext uri="{FF2B5EF4-FFF2-40B4-BE49-F238E27FC236}">
                <a16:creationId xmlns:a16="http://schemas.microsoft.com/office/drawing/2014/main" id="{BF4C335A-A8E5-2E45-B9D8-F0C93FA784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1" y="1676400"/>
            <a:ext cx="8069263" cy="5029200"/>
          </a:xfrm>
          <a:noFill/>
          <a:ln/>
        </p:spPr>
        <p:txBody>
          <a:bodyPr>
            <a:normAutofit/>
          </a:bodyPr>
          <a:lstStyle/>
          <a:p>
            <a:r>
              <a:rPr lang="en-US" altLang="en-US" sz="2000" dirty="0"/>
              <a:t>Solve the following first order nonlinear equation:</a:t>
            </a:r>
          </a:p>
          <a:p>
            <a:endParaRPr lang="en-US" altLang="en-US" sz="2000" dirty="0"/>
          </a:p>
          <a:p>
            <a:endParaRPr lang="en-US" altLang="en-US" sz="2000" dirty="0"/>
          </a:p>
          <a:p>
            <a:r>
              <a:rPr lang="en-US" altLang="en-US" sz="2000" dirty="0"/>
              <a:t>Separating variables and using calculus, we obtain </a:t>
            </a:r>
          </a:p>
          <a:p>
            <a:endParaRPr lang="en-US" altLang="en-US" sz="2000" dirty="0"/>
          </a:p>
          <a:p>
            <a:endParaRPr lang="en-US" altLang="en-US" sz="2000" dirty="0"/>
          </a:p>
          <a:p>
            <a:endParaRPr lang="en-US" altLang="en-US" sz="2000" dirty="0"/>
          </a:p>
          <a:p>
            <a:r>
              <a:rPr lang="en-US" altLang="en-US" sz="2000" dirty="0"/>
              <a:t>The equation above defines the solution </a:t>
            </a:r>
            <a:r>
              <a:rPr lang="en-US" altLang="en-US" sz="2000" i="1" dirty="0"/>
              <a:t>y</a:t>
            </a:r>
            <a:r>
              <a:rPr lang="en-US" altLang="en-US" sz="2000" dirty="0"/>
              <a:t> implicitly.  An explicit expression for the solution can be found in this case:</a:t>
            </a:r>
          </a:p>
        </p:txBody>
      </p:sp>
      <p:graphicFrame>
        <p:nvGraphicFramePr>
          <p:cNvPr id="129028" name="Object 4">
            <a:extLst>
              <a:ext uri="{FF2B5EF4-FFF2-40B4-BE49-F238E27FC236}">
                <a16:creationId xmlns:a16="http://schemas.microsoft.com/office/drawing/2014/main" id="{4FE03716-C068-C848-830D-3BDA1DABA1E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00401" y="2057400"/>
          <a:ext cx="1965325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56" name="Equation" r:id="rId3" imgW="25742900" imgH="10236200" progId="Equation.3">
                  <p:embed/>
                </p:oleObj>
              </mc:Choice>
              <mc:Fallback>
                <p:oleObj name="Equation" r:id="rId3" imgW="25742900" imgH="10236200" progId="Equation.3">
                  <p:embed/>
                  <p:pic>
                    <p:nvPicPr>
                      <p:cNvPr id="129028" name="Object 4">
                        <a:extLst>
                          <a:ext uri="{FF2B5EF4-FFF2-40B4-BE49-F238E27FC236}">
                            <a16:creationId xmlns:a16="http://schemas.microsoft.com/office/drawing/2014/main" id="{4FE03716-C068-C848-830D-3BDA1DABA1E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1" y="2057400"/>
                        <a:ext cx="1965325" cy="781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9029" name="Object 5">
            <a:extLst>
              <a:ext uri="{FF2B5EF4-FFF2-40B4-BE49-F238E27FC236}">
                <a16:creationId xmlns:a16="http://schemas.microsoft.com/office/drawing/2014/main" id="{1BD314BF-EB9B-8141-841F-F15333A9028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9363708"/>
              </p:ext>
            </p:extLst>
          </p:nvPr>
        </p:nvGraphicFramePr>
        <p:xfrm>
          <a:off x="2895600" y="3362325"/>
          <a:ext cx="3314700" cy="136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57" name="Equation" r:id="rId5" imgW="44183300" imgH="18135600" progId="Equation.3">
                  <p:embed/>
                </p:oleObj>
              </mc:Choice>
              <mc:Fallback>
                <p:oleObj name="Equation" r:id="rId5" imgW="44183300" imgH="18135600" progId="Equation.3">
                  <p:embed/>
                  <p:pic>
                    <p:nvPicPr>
                      <p:cNvPr id="129029" name="Object 5">
                        <a:extLst>
                          <a:ext uri="{FF2B5EF4-FFF2-40B4-BE49-F238E27FC236}">
                            <a16:creationId xmlns:a16="http://schemas.microsoft.com/office/drawing/2014/main" id="{1BD314BF-EB9B-8141-841F-F15333A9028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3362325"/>
                        <a:ext cx="3314700" cy="1362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9031" name="Object 7">
            <a:extLst>
              <a:ext uri="{FF2B5EF4-FFF2-40B4-BE49-F238E27FC236}">
                <a16:creationId xmlns:a16="http://schemas.microsoft.com/office/drawing/2014/main" id="{0B616BDE-4CC4-0840-9B83-F7C7CAD27D3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3348336"/>
              </p:ext>
            </p:extLst>
          </p:nvPr>
        </p:nvGraphicFramePr>
        <p:xfrm>
          <a:off x="2743201" y="5432425"/>
          <a:ext cx="7485063" cy="127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58" name="Equation" r:id="rId7" imgW="99771200" imgH="16967200" progId="Equation.3">
                  <p:embed/>
                </p:oleObj>
              </mc:Choice>
              <mc:Fallback>
                <p:oleObj name="Equation" r:id="rId7" imgW="99771200" imgH="16967200" progId="Equation.3">
                  <p:embed/>
                  <p:pic>
                    <p:nvPicPr>
                      <p:cNvPr id="129031" name="Object 7">
                        <a:extLst>
                          <a:ext uri="{FF2B5EF4-FFF2-40B4-BE49-F238E27FC236}">
                            <a16:creationId xmlns:a16="http://schemas.microsoft.com/office/drawing/2014/main" id="{0B616BDE-4CC4-0840-9B83-F7C7CAD27D3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1" y="5432425"/>
                        <a:ext cx="7485063" cy="127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7499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1026">
            <a:extLst>
              <a:ext uri="{FF2B5EF4-FFF2-40B4-BE49-F238E27FC236}">
                <a16:creationId xmlns:a16="http://schemas.microsoft.com/office/drawing/2014/main" id="{5F229886-4791-4541-9724-0609F5D51F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>
                <a:solidFill>
                  <a:srgbClr val="2125D7"/>
                </a:solidFill>
              </a:rPr>
              <a:t>Example 2:  Initial Value Problem </a:t>
            </a:r>
            <a:r>
              <a:rPr lang="en-US" altLang="en-US" sz="2400">
                <a:solidFill>
                  <a:srgbClr val="2125D7"/>
                </a:solidFill>
              </a:rPr>
              <a:t>(2 of 4)</a:t>
            </a:r>
          </a:p>
        </p:txBody>
      </p:sp>
      <p:sp>
        <p:nvSpPr>
          <p:cNvPr id="130051" name="Rectangle 1027">
            <a:extLst>
              <a:ext uri="{FF2B5EF4-FFF2-40B4-BE49-F238E27FC236}">
                <a16:creationId xmlns:a16="http://schemas.microsoft.com/office/drawing/2014/main" id="{8921154A-3111-2B41-B120-D360DC0FC2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1" y="1676400"/>
            <a:ext cx="8069263" cy="5029200"/>
          </a:xfrm>
          <a:noFill/>
          <a:ln/>
        </p:spPr>
        <p:txBody>
          <a:bodyPr>
            <a:normAutofit/>
          </a:bodyPr>
          <a:lstStyle/>
          <a:p>
            <a:r>
              <a:rPr lang="en-US" altLang="en-US" sz="2000" dirty="0"/>
              <a:t>Suppose we seek a solution satisfying </a:t>
            </a:r>
            <a:r>
              <a:rPr lang="en-US" altLang="en-US" sz="2000" i="1" dirty="0"/>
              <a:t>y</a:t>
            </a:r>
            <a:r>
              <a:rPr lang="en-US" altLang="en-US" sz="2000" dirty="0"/>
              <a:t>(0) = -1.  Using the implicit expression of </a:t>
            </a:r>
            <a:r>
              <a:rPr lang="en-US" altLang="en-US" sz="2000" i="1" dirty="0"/>
              <a:t>y</a:t>
            </a:r>
            <a:r>
              <a:rPr lang="en-US" altLang="en-US" sz="2000" dirty="0"/>
              <a:t>, we obtain</a:t>
            </a:r>
          </a:p>
          <a:p>
            <a:endParaRPr lang="en-US" altLang="en-US" sz="2000" dirty="0"/>
          </a:p>
          <a:p>
            <a:endParaRPr lang="en-US" altLang="en-US" sz="2000" dirty="0"/>
          </a:p>
          <a:p>
            <a:r>
              <a:rPr lang="en-US" altLang="en-US" sz="2000" dirty="0"/>
              <a:t>Thus the implicit equation defining </a:t>
            </a:r>
            <a:r>
              <a:rPr lang="en-US" altLang="en-US" sz="2000" i="1" dirty="0"/>
              <a:t>y</a:t>
            </a:r>
            <a:r>
              <a:rPr lang="en-US" altLang="en-US" sz="2000" dirty="0"/>
              <a:t> is </a:t>
            </a:r>
          </a:p>
          <a:p>
            <a:endParaRPr lang="en-US" altLang="en-US" sz="2000" dirty="0"/>
          </a:p>
          <a:p>
            <a:r>
              <a:rPr lang="en-US" altLang="en-US" sz="2000" dirty="0"/>
              <a:t>Using explicit expression of </a:t>
            </a:r>
            <a:r>
              <a:rPr lang="en-US" altLang="en-US" sz="2000" i="1" dirty="0"/>
              <a:t>y</a:t>
            </a:r>
            <a:r>
              <a:rPr lang="en-US" altLang="en-US" sz="2000" dirty="0"/>
              <a:t>, </a:t>
            </a:r>
          </a:p>
          <a:p>
            <a:endParaRPr lang="en-US" altLang="en-US" sz="2000" dirty="0"/>
          </a:p>
          <a:p>
            <a:endParaRPr lang="en-US" altLang="en-US" sz="2000" dirty="0"/>
          </a:p>
          <a:p>
            <a:r>
              <a:rPr lang="en-US" altLang="en-US" sz="2000" dirty="0"/>
              <a:t>It follows that</a:t>
            </a:r>
          </a:p>
        </p:txBody>
      </p:sp>
      <p:graphicFrame>
        <p:nvGraphicFramePr>
          <p:cNvPr id="130054" name="Object 1030">
            <a:extLst>
              <a:ext uri="{FF2B5EF4-FFF2-40B4-BE49-F238E27FC236}">
                <a16:creationId xmlns:a16="http://schemas.microsoft.com/office/drawing/2014/main" id="{8943DB18-8AB2-F242-B6D3-86F3F5A489F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9830865"/>
              </p:ext>
            </p:extLst>
          </p:nvPr>
        </p:nvGraphicFramePr>
        <p:xfrm>
          <a:off x="2895600" y="4572000"/>
          <a:ext cx="2921000" cy="922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1" name="Equation" r:id="rId3" imgW="38912800" imgH="12293600" progId="Equation.3">
                  <p:embed/>
                </p:oleObj>
              </mc:Choice>
              <mc:Fallback>
                <p:oleObj name="Equation" r:id="rId3" imgW="38912800" imgH="12293600" progId="Equation.3">
                  <p:embed/>
                  <p:pic>
                    <p:nvPicPr>
                      <p:cNvPr id="130054" name="Object 1030">
                        <a:extLst>
                          <a:ext uri="{FF2B5EF4-FFF2-40B4-BE49-F238E27FC236}">
                            <a16:creationId xmlns:a16="http://schemas.microsoft.com/office/drawing/2014/main" id="{8943DB18-8AB2-F242-B6D3-86F3F5A489F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572000"/>
                        <a:ext cx="2921000" cy="922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0055" name="Object 1031">
            <a:extLst>
              <a:ext uri="{FF2B5EF4-FFF2-40B4-BE49-F238E27FC236}">
                <a16:creationId xmlns:a16="http://schemas.microsoft.com/office/drawing/2014/main" id="{CBCC4000-D0AC-654D-A4C8-B1E1BE6B05B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9710260"/>
              </p:ext>
            </p:extLst>
          </p:nvPr>
        </p:nvGraphicFramePr>
        <p:xfrm>
          <a:off x="3059113" y="2362200"/>
          <a:ext cx="3656012" cy="87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2" name="Equation" r:id="rId5" imgW="46520100" imgH="11112500" progId="Equation.3">
                  <p:embed/>
                </p:oleObj>
              </mc:Choice>
              <mc:Fallback>
                <p:oleObj name="Equation" r:id="rId5" imgW="46520100" imgH="11112500" progId="Equation.3">
                  <p:embed/>
                  <p:pic>
                    <p:nvPicPr>
                      <p:cNvPr id="130055" name="Object 1031">
                        <a:extLst>
                          <a:ext uri="{FF2B5EF4-FFF2-40B4-BE49-F238E27FC236}">
                            <a16:creationId xmlns:a16="http://schemas.microsoft.com/office/drawing/2014/main" id="{CBCC4000-D0AC-654D-A4C8-B1E1BE6B05B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113" y="2362200"/>
                        <a:ext cx="3656012" cy="874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0056" name="Object 1032">
            <a:extLst>
              <a:ext uri="{FF2B5EF4-FFF2-40B4-BE49-F238E27FC236}">
                <a16:creationId xmlns:a16="http://schemas.microsoft.com/office/drawing/2014/main" id="{6D1FE3B9-DBDC-CF46-B78B-A6D81AA7A84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4036438"/>
              </p:ext>
            </p:extLst>
          </p:nvPr>
        </p:nvGraphicFramePr>
        <p:xfrm>
          <a:off x="3200400" y="3733800"/>
          <a:ext cx="2990850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3" name="Equation" r:id="rId7" imgW="38036500" imgH="5270500" progId="Equation.3">
                  <p:embed/>
                </p:oleObj>
              </mc:Choice>
              <mc:Fallback>
                <p:oleObj name="Equation" r:id="rId7" imgW="38036500" imgH="5270500" progId="Equation.3">
                  <p:embed/>
                  <p:pic>
                    <p:nvPicPr>
                      <p:cNvPr id="130056" name="Object 1032">
                        <a:extLst>
                          <a:ext uri="{FF2B5EF4-FFF2-40B4-BE49-F238E27FC236}">
                            <a16:creationId xmlns:a16="http://schemas.microsoft.com/office/drawing/2014/main" id="{6D1FE3B9-DBDC-CF46-B78B-A6D81AA7A84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3733800"/>
                        <a:ext cx="2990850" cy="4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0058" name="Object 1034">
            <a:extLst>
              <a:ext uri="{FF2B5EF4-FFF2-40B4-BE49-F238E27FC236}">
                <a16:creationId xmlns:a16="http://schemas.microsoft.com/office/drawing/2014/main" id="{BE780813-2D3A-EE40-843D-8CBB663E642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1442525"/>
              </p:ext>
            </p:extLst>
          </p:nvPr>
        </p:nvGraphicFramePr>
        <p:xfrm>
          <a:off x="2971800" y="5867400"/>
          <a:ext cx="2744788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4" name="Equation" r:id="rId9" imgW="36576000" imgH="6146800" progId="Equation.3">
                  <p:embed/>
                </p:oleObj>
              </mc:Choice>
              <mc:Fallback>
                <p:oleObj name="Equation" r:id="rId9" imgW="36576000" imgH="6146800" progId="Equation.3">
                  <p:embed/>
                  <p:pic>
                    <p:nvPicPr>
                      <p:cNvPr id="130058" name="Object 1034">
                        <a:extLst>
                          <a:ext uri="{FF2B5EF4-FFF2-40B4-BE49-F238E27FC236}">
                            <a16:creationId xmlns:a16="http://schemas.microsoft.com/office/drawing/2014/main" id="{BE780813-2D3A-EE40-843D-8CBB663E642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5867400"/>
                        <a:ext cx="2744788" cy="461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0059" name="Picture 1035">
            <a:extLst>
              <a:ext uri="{FF2B5EF4-FFF2-40B4-BE49-F238E27FC236}">
                <a16:creationId xmlns:a16="http://schemas.microsoft.com/office/drawing/2014/main" id="{0973DF84-ED38-194F-9803-7EF2BEEBDC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105275"/>
            <a:ext cx="3352800" cy="248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6552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>
            <a:extLst>
              <a:ext uri="{FF2B5EF4-FFF2-40B4-BE49-F238E27FC236}">
                <a16:creationId xmlns:a16="http://schemas.microsoft.com/office/drawing/2014/main" id="{16B204BB-295B-8649-A671-87966C0038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>
                <a:solidFill>
                  <a:srgbClr val="2125D7"/>
                </a:solidFill>
              </a:rPr>
              <a:t>Example 2:  Initial Condition </a:t>
            </a:r>
            <a:r>
              <a:rPr lang="en-US" altLang="en-US" sz="3200" i="1">
                <a:solidFill>
                  <a:srgbClr val="2125D7"/>
                </a:solidFill>
              </a:rPr>
              <a:t>y</a:t>
            </a:r>
            <a:r>
              <a:rPr lang="en-US" altLang="en-US" sz="3200">
                <a:solidFill>
                  <a:srgbClr val="2125D7"/>
                </a:solidFill>
              </a:rPr>
              <a:t>(0) = 3   </a:t>
            </a:r>
            <a:r>
              <a:rPr lang="en-US" altLang="en-US" sz="2400">
                <a:solidFill>
                  <a:srgbClr val="2125D7"/>
                </a:solidFill>
              </a:rPr>
              <a:t>(3 of 4)</a:t>
            </a:r>
          </a:p>
        </p:txBody>
      </p:sp>
      <p:sp>
        <p:nvSpPr>
          <p:cNvPr id="132099" name="Rectangle 3">
            <a:extLst>
              <a:ext uri="{FF2B5EF4-FFF2-40B4-BE49-F238E27FC236}">
                <a16:creationId xmlns:a16="http://schemas.microsoft.com/office/drawing/2014/main" id="{617601C7-97E2-B84A-B909-C3D28C169D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1" y="1676400"/>
            <a:ext cx="8069263" cy="5029200"/>
          </a:xfrm>
          <a:noFill/>
          <a:ln/>
        </p:spPr>
        <p:txBody>
          <a:bodyPr/>
          <a:lstStyle/>
          <a:p>
            <a:r>
              <a:rPr lang="en-US" altLang="en-US" sz="2400"/>
              <a:t>Note that if initial condition is </a:t>
            </a:r>
            <a:r>
              <a:rPr lang="en-US" altLang="en-US" sz="2400" i="1"/>
              <a:t>y</a:t>
            </a:r>
            <a:r>
              <a:rPr lang="en-US" altLang="en-US" sz="2400"/>
              <a:t>(0) = 3, then we choose the positive sign, instead of negative sign, on square root term:</a:t>
            </a:r>
          </a:p>
        </p:txBody>
      </p:sp>
      <p:graphicFrame>
        <p:nvGraphicFramePr>
          <p:cNvPr id="132103" name="Object 7">
            <a:extLst>
              <a:ext uri="{FF2B5EF4-FFF2-40B4-BE49-F238E27FC236}">
                <a16:creationId xmlns:a16="http://schemas.microsoft.com/office/drawing/2014/main" id="{CA5F7071-75D4-EE4D-9EC5-0D116AD2673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2519939"/>
              </p:ext>
            </p:extLst>
          </p:nvPr>
        </p:nvGraphicFramePr>
        <p:xfrm>
          <a:off x="2895600" y="2941637"/>
          <a:ext cx="2895600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2" name="Equation" r:id="rId3" imgW="36576000" imgH="6146800" progId="Equation.3">
                  <p:embed/>
                </p:oleObj>
              </mc:Choice>
              <mc:Fallback>
                <p:oleObj name="Equation" r:id="rId3" imgW="36576000" imgH="6146800" progId="Equation.3">
                  <p:embed/>
                  <p:pic>
                    <p:nvPicPr>
                      <p:cNvPr id="132103" name="Object 7">
                        <a:extLst>
                          <a:ext uri="{FF2B5EF4-FFF2-40B4-BE49-F238E27FC236}">
                            <a16:creationId xmlns:a16="http://schemas.microsoft.com/office/drawing/2014/main" id="{CA5F7071-75D4-EE4D-9EC5-0D116AD2673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941637"/>
                        <a:ext cx="2895600" cy="487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2105" name="Picture 9">
            <a:extLst>
              <a:ext uri="{FF2B5EF4-FFF2-40B4-BE49-F238E27FC236}">
                <a16:creationId xmlns:a16="http://schemas.microsoft.com/office/drawing/2014/main" id="{E4443923-4F0C-194E-B812-BC477B94DB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657601"/>
            <a:ext cx="3771900" cy="2798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2318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>
            <a:extLst>
              <a:ext uri="{FF2B5EF4-FFF2-40B4-BE49-F238E27FC236}">
                <a16:creationId xmlns:a16="http://schemas.microsoft.com/office/drawing/2014/main" id="{BAFA6856-752B-5443-8C83-DF8255E1F6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>
                <a:solidFill>
                  <a:srgbClr val="2125D7"/>
                </a:solidFill>
              </a:rPr>
              <a:t>Example 2:  Domain </a:t>
            </a:r>
            <a:r>
              <a:rPr lang="en-US" altLang="en-US" sz="2400">
                <a:solidFill>
                  <a:srgbClr val="2125D7"/>
                </a:solidFill>
              </a:rPr>
              <a:t>(4 of 4)</a:t>
            </a:r>
          </a:p>
        </p:txBody>
      </p:sp>
      <p:sp>
        <p:nvSpPr>
          <p:cNvPr id="131075" name="Rectangle 3">
            <a:extLst>
              <a:ext uri="{FF2B5EF4-FFF2-40B4-BE49-F238E27FC236}">
                <a16:creationId xmlns:a16="http://schemas.microsoft.com/office/drawing/2014/main" id="{8323ADAF-25AA-DD49-BD60-407A2BE3A4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1" y="1371600"/>
            <a:ext cx="8069263" cy="5181600"/>
          </a:xfrm>
          <a:noFill/>
          <a:ln/>
        </p:spPr>
        <p:txBody>
          <a:bodyPr>
            <a:noAutofit/>
          </a:bodyPr>
          <a:lstStyle/>
          <a:p>
            <a:r>
              <a:rPr lang="en-US" altLang="en-US" sz="2000" dirty="0"/>
              <a:t>Thus the solutions to the initial value problem </a:t>
            </a:r>
          </a:p>
          <a:p>
            <a:endParaRPr lang="en-US" altLang="en-US" sz="2000" dirty="0"/>
          </a:p>
          <a:p>
            <a:endParaRPr lang="en-US" altLang="en-US" sz="2000" dirty="0"/>
          </a:p>
          <a:p>
            <a:pPr>
              <a:buFontTx/>
              <a:buNone/>
            </a:pPr>
            <a:r>
              <a:rPr lang="en-US" altLang="en-US" sz="2000" dirty="0"/>
              <a:t>	are given by</a:t>
            </a:r>
          </a:p>
          <a:p>
            <a:endParaRPr lang="en-US" altLang="en-US" sz="2000" dirty="0"/>
          </a:p>
          <a:p>
            <a:endParaRPr lang="en-US" altLang="en-US" sz="2000" dirty="0"/>
          </a:p>
          <a:p>
            <a:r>
              <a:rPr lang="en-US" altLang="en-US" sz="2000" dirty="0"/>
              <a:t>From explicit representation of </a:t>
            </a:r>
            <a:r>
              <a:rPr lang="en-US" altLang="en-US" sz="2000" i="1" dirty="0"/>
              <a:t>y</a:t>
            </a:r>
            <a:r>
              <a:rPr lang="en-US" altLang="en-US" sz="2000" dirty="0"/>
              <a:t>, it follows that</a:t>
            </a:r>
          </a:p>
          <a:p>
            <a:endParaRPr lang="en-US" altLang="en-US" sz="2000" dirty="0"/>
          </a:p>
          <a:p>
            <a:pPr>
              <a:buFontTx/>
              <a:buNone/>
            </a:pPr>
            <a:r>
              <a:rPr lang="en-US" altLang="en-US" sz="2000" dirty="0"/>
              <a:t>	and hence domain of </a:t>
            </a:r>
            <a:r>
              <a:rPr lang="en-US" altLang="en-US" sz="2000" i="1" dirty="0"/>
              <a:t>y</a:t>
            </a:r>
            <a:r>
              <a:rPr lang="en-US" altLang="en-US" sz="2000" dirty="0"/>
              <a:t> is (-2, </a:t>
            </a:r>
            <a:r>
              <a:rPr lang="en-US" altLang="en-US" sz="2000" dirty="0">
                <a:sym typeface="Symbol" pitchFamily="2" charset="2"/>
              </a:rPr>
              <a:t>).  Note </a:t>
            </a:r>
            <a:r>
              <a:rPr lang="en-US" altLang="en-US" sz="2000" i="1" dirty="0">
                <a:sym typeface="Symbol" pitchFamily="2" charset="2"/>
              </a:rPr>
              <a:t>x</a:t>
            </a:r>
            <a:r>
              <a:rPr lang="en-US" altLang="en-US" sz="2000" dirty="0">
                <a:sym typeface="Symbol" pitchFamily="2" charset="2"/>
              </a:rPr>
              <a:t> = -2 yields </a:t>
            </a:r>
            <a:r>
              <a:rPr lang="en-US" altLang="en-US" sz="2000" i="1" dirty="0">
                <a:sym typeface="Symbol" pitchFamily="2" charset="2"/>
              </a:rPr>
              <a:t>y</a:t>
            </a:r>
            <a:r>
              <a:rPr lang="en-US" altLang="en-US" sz="2000" dirty="0">
                <a:sym typeface="Symbol" pitchFamily="2" charset="2"/>
              </a:rPr>
              <a:t> = 1, which makes denominator of </a:t>
            </a:r>
            <a:r>
              <a:rPr lang="en-US" altLang="en-US" sz="2000" i="1" dirty="0" err="1">
                <a:sym typeface="Symbol" pitchFamily="2" charset="2"/>
              </a:rPr>
              <a:t>dy</a:t>
            </a:r>
            <a:r>
              <a:rPr lang="en-US" altLang="en-US" sz="2000" dirty="0">
                <a:sym typeface="Symbol" pitchFamily="2" charset="2"/>
              </a:rPr>
              <a:t>/</a:t>
            </a:r>
            <a:r>
              <a:rPr lang="en-US" altLang="en-US" sz="2000" i="1" dirty="0">
                <a:sym typeface="Symbol" pitchFamily="2" charset="2"/>
              </a:rPr>
              <a:t>dx</a:t>
            </a:r>
            <a:r>
              <a:rPr lang="en-US" altLang="en-US" sz="2000" dirty="0">
                <a:sym typeface="Symbol" pitchFamily="2" charset="2"/>
              </a:rPr>
              <a:t> zero (vertical tangent). </a:t>
            </a:r>
          </a:p>
          <a:p>
            <a:r>
              <a:rPr lang="en-US" altLang="en-US" sz="2000" dirty="0"/>
              <a:t>Conversely, domain of </a:t>
            </a:r>
            <a:r>
              <a:rPr lang="en-US" altLang="en-US" sz="2000" i="1" dirty="0"/>
              <a:t>y</a:t>
            </a:r>
            <a:r>
              <a:rPr lang="en-US" altLang="en-US" sz="2000" dirty="0"/>
              <a:t> can be estimated by locating vertical tangents on graph (useful for implicitly defined solutions). </a:t>
            </a:r>
          </a:p>
        </p:txBody>
      </p:sp>
      <p:graphicFrame>
        <p:nvGraphicFramePr>
          <p:cNvPr id="131079" name="Object 7">
            <a:extLst>
              <a:ext uri="{FF2B5EF4-FFF2-40B4-BE49-F238E27FC236}">
                <a16:creationId xmlns:a16="http://schemas.microsoft.com/office/drawing/2014/main" id="{78031A2A-A49C-324F-A512-057B73F5DA8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3326881"/>
              </p:ext>
            </p:extLst>
          </p:nvPr>
        </p:nvGraphicFramePr>
        <p:xfrm>
          <a:off x="2971800" y="2971800"/>
          <a:ext cx="4267200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28" name="Equation" r:id="rId3" imgW="53543200" imgH="11696700" progId="Equation.3">
                  <p:embed/>
                </p:oleObj>
              </mc:Choice>
              <mc:Fallback>
                <p:oleObj name="Equation" r:id="rId3" imgW="53543200" imgH="11696700" progId="Equation.3">
                  <p:embed/>
                  <p:pic>
                    <p:nvPicPr>
                      <p:cNvPr id="131079" name="Object 7">
                        <a:extLst>
                          <a:ext uri="{FF2B5EF4-FFF2-40B4-BE49-F238E27FC236}">
                            <a16:creationId xmlns:a16="http://schemas.microsoft.com/office/drawing/2014/main" id="{78031A2A-A49C-324F-A512-057B73F5DA8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971800"/>
                        <a:ext cx="4267200" cy="933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1081" name="Object 9">
            <a:extLst>
              <a:ext uri="{FF2B5EF4-FFF2-40B4-BE49-F238E27FC236}">
                <a16:creationId xmlns:a16="http://schemas.microsoft.com/office/drawing/2014/main" id="{6AE3508D-FC17-4249-9C37-F66223E04D8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0890648"/>
              </p:ext>
            </p:extLst>
          </p:nvPr>
        </p:nvGraphicFramePr>
        <p:xfrm>
          <a:off x="2971801" y="4343400"/>
          <a:ext cx="5407025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29" name="Equation" r:id="rId5" imgW="68757800" imgH="6438900" progId="Equation.3">
                  <p:embed/>
                </p:oleObj>
              </mc:Choice>
              <mc:Fallback>
                <p:oleObj name="Equation" r:id="rId5" imgW="68757800" imgH="6438900" progId="Equation.3">
                  <p:embed/>
                  <p:pic>
                    <p:nvPicPr>
                      <p:cNvPr id="131081" name="Object 9">
                        <a:extLst>
                          <a:ext uri="{FF2B5EF4-FFF2-40B4-BE49-F238E27FC236}">
                            <a16:creationId xmlns:a16="http://schemas.microsoft.com/office/drawing/2014/main" id="{6AE3508D-FC17-4249-9C37-F66223E04D8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1" y="4343400"/>
                        <a:ext cx="5407025" cy="50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1083" name="Object 11">
            <a:extLst>
              <a:ext uri="{FF2B5EF4-FFF2-40B4-BE49-F238E27FC236}">
                <a16:creationId xmlns:a16="http://schemas.microsoft.com/office/drawing/2014/main" id="{107708B4-597C-D843-853D-6D0AFB63014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9996777"/>
              </p:ext>
            </p:extLst>
          </p:nvPr>
        </p:nvGraphicFramePr>
        <p:xfrm>
          <a:off x="2895600" y="1752600"/>
          <a:ext cx="3194050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0" name="Equation" r:id="rId7" imgW="41833800" imgH="10236200" progId="Equation.3">
                  <p:embed/>
                </p:oleObj>
              </mc:Choice>
              <mc:Fallback>
                <p:oleObj name="Equation" r:id="rId7" imgW="41833800" imgH="10236200" progId="Equation.3">
                  <p:embed/>
                  <p:pic>
                    <p:nvPicPr>
                      <p:cNvPr id="131083" name="Object 11">
                        <a:extLst>
                          <a:ext uri="{FF2B5EF4-FFF2-40B4-BE49-F238E27FC236}">
                            <a16:creationId xmlns:a16="http://schemas.microsoft.com/office/drawing/2014/main" id="{107708B4-597C-D843-853D-6D0AFB63014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1752600"/>
                        <a:ext cx="3194050" cy="781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1084" name="Picture 12">
            <a:extLst>
              <a:ext uri="{FF2B5EF4-FFF2-40B4-BE49-F238E27FC236}">
                <a16:creationId xmlns:a16="http://schemas.microsoft.com/office/drawing/2014/main" id="{0A68C4A1-5259-6B49-B5D0-13110755AC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209800"/>
            <a:ext cx="2514600" cy="186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839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1026">
            <a:extLst>
              <a:ext uri="{FF2B5EF4-FFF2-40B4-BE49-F238E27FC236}">
                <a16:creationId xmlns:a16="http://schemas.microsoft.com/office/drawing/2014/main" id="{D20FFFC2-C4FF-F942-8276-E0E15CC51B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>
                <a:solidFill>
                  <a:srgbClr val="2125D7"/>
                </a:solidFill>
              </a:rPr>
              <a:t>Example 3: Implicit Solution of Initial Value Problem </a:t>
            </a:r>
            <a:r>
              <a:rPr lang="en-US" altLang="en-US" sz="2400">
                <a:solidFill>
                  <a:srgbClr val="2125D7"/>
                </a:solidFill>
              </a:rPr>
              <a:t>(1 of 2)</a:t>
            </a:r>
          </a:p>
        </p:txBody>
      </p:sp>
      <p:sp>
        <p:nvSpPr>
          <p:cNvPr id="133123" name="Rectangle 1027">
            <a:extLst>
              <a:ext uri="{FF2B5EF4-FFF2-40B4-BE49-F238E27FC236}">
                <a16:creationId xmlns:a16="http://schemas.microsoft.com/office/drawing/2014/main" id="{3861D6D6-015C-7540-ADAF-BD6CBA4CFC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1" y="1676400"/>
            <a:ext cx="8069263" cy="5029200"/>
          </a:xfrm>
          <a:noFill/>
          <a:ln/>
        </p:spPr>
        <p:txBody>
          <a:bodyPr/>
          <a:lstStyle/>
          <a:p>
            <a:r>
              <a:rPr lang="en-US" altLang="en-US" sz="2400"/>
              <a:t>Consider the following initial value problem:</a:t>
            </a:r>
          </a:p>
          <a:p>
            <a:endParaRPr lang="en-US" altLang="en-US" sz="2400"/>
          </a:p>
          <a:p>
            <a:endParaRPr lang="en-US" altLang="en-US" sz="1200"/>
          </a:p>
          <a:p>
            <a:r>
              <a:rPr lang="en-US" altLang="en-US" sz="2400"/>
              <a:t>Separating variables and using calculus, we obtain </a:t>
            </a:r>
          </a:p>
          <a:p>
            <a:endParaRPr lang="en-US" altLang="en-US" sz="2400"/>
          </a:p>
          <a:p>
            <a:endParaRPr lang="en-US" altLang="en-US" sz="2400"/>
          </a:p>
          <a:p>
            <a:endParaRPr lang="en-US" altLang="en-US" sz="2400"/>
          </a:p>
          <a:p>
            <a:endParaRPr lang="en-US" altLang="en-US" sz="2400"/>
          </a:p>
          <a:p>
            <a:endParaRPr lang="en-US" altLang="en-US" sz="2400"/>
          </a:p>
          <a:p>
            <a:r>
              <a:rPr lang="en-US" altLang="en-US" sz="2400"/>
              <a:t>Using the initial condition, it follows that</a:t>
            </a:r>
          </a:p>
        </p:txBody>
      </p:sp>
      <p:graphicFrame>
        <p:nvGraphicFramePr>
          <p:cNvPr id="133124" name="Object 1028">
            <a:extLst>
              <a:ext uri="{FF2B5EF4-FFF2-40B4-BE49-F238E27FC236}">
                <a16:creationId xmlns:a16="http://schemas.microsoft.com/office/drawing/2014/main" id="{BB8E3C1A-48DE-B34E-8D65-35E9634C8E4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24200" y="2057400"/>
          <a:ext cx="2433638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2" name="Equation" r:id="rId3" imgW="31889700" imgH="9652000" progId="Equation.3">
                  <p:embed/>
                </p:oleObj>
              </mc:Choice>
              <mc:Fallback>
                <p:oleObj name="Equation" r:id="rId3" imgW="31889700" imgH="9652000" progId="Equation.3">
                  <p:embed/>
                  <p:pic>
                    <p:nvPicPr>
                      <p:cNvPr id="133124" name="Object 1028">
                        <a:extLst>
                          <a:ext uri="{FF2B5EF4-FFF2-40B4-BE49-F238E27FC236}">
                            <a16:creationId xmlns:a16="http://schemas.microsoft.com/office/drawing/2014/main" id="{BB8E3C1A-48DE-B34E-8D65-35E9634C8E4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057400"/>
                        <a:ext cx="2433638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27" name="Object 1031">
            <a:extLst>
              <a:ext uri="{FF2B5EF4-FFF2-40B4-BE49-F238E27FC236}">
                <a16:creationId xmlns:a16="http://schemas.microsoft.com/office/drawing/2014/main" id="{A0546F9B-BC1A-2740-929B-14F46FA4044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2163594"/>
              </p:ext>
            </p:extLst>
          </p:nvPr>
        </p:nvGraphicFramePr>
        <p:xfrm>
          <a:off x="2971801" y="3400425"/>
          <a:ext cx="2874963" cy="216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3" name="Equation" r:id="rId5" imgW="36576000" imgH="27495500" progId="Equation.3">
                  <p:embed/>
                </p:oleObj>
              </mc:Choice>
              <mc:Fallback>
                <p:oleObj name="Equation" r:id="rId5" imgW="36576000" imgH="27495500" progId="Equation.3">
                  <p:embed/>
                  <p:pic>
                    <p:nvPicPr>
                      <p:cNvPr id="133127" name="Object 1031">
                        <a:extLst>
                          <a:ext uri="{FF2B5EF4-FFF2-40B4-BE49-F238E27FC236}">
                            <a16:creationId xmlns:a16="http://schemas.microsoft.com/office/drawing/2014/main" id="{A0546F9B-BC1A-2740-929B-14F46FA4044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1" y="3400425"/>
                        <a:ext cx="2874963" cy="216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28" name="Object 1032">
            <a:extLst>
              <a:ext uri="{FF2B5EF4-FFF2-40B4-BE49-F238E27FC236}">
                <a16:creationId xmlns:a16="http://schemas.microsoft.com/office/drawing/2014/main" id="{8506E53F-63A7-C943-AD40-DC06307015A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7547669"/>
              </p:ext>
            </p:extLst>
          </p:nvPr>
        </p:nvGraphicFramePr>
        <p:xfrm>
          <a:off x="2971800" y="6276975"/>
          <a:ext cx="22098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4" name="Equation" r:id="rId7" imgW="27203400" imgH="5270500" progId="Equation.3">
                  <p:embed/>
                </p:oleObj>
              </mc:Choice>
              <mc:Fallback>
                <p:oleObj name="Equation" r:id="rId7" imgW="27203400" imgH="5270500" progId="Equation.3">
                  <p:embed/>
                  <p:pic>
                    <p:nvPicPr>
                      <p:cNvPr id="133128" name="Object 1032">
                        <a:extLst>
                          <a:ext uri="{FF2B5EF4-FFF2-40B4-BE49-F238E27FC236}">
                            <a16:creationId xmlns:a16="http://schemas.microsoft.com/office/drawing/2014/main" id="{8506E53F-63A7-C943-AD40-DC06307015A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6276975"/>
                        <a:ext cx="2209800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015215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>
            <a:extLst>
              <a:ext uri="{FF2B5EF4-FFF2-40B4-BE49-F238E27FC236}">
                <a16:creationId xmlns:a16="http://schemas.microsoft.com/office/drawing/2014/main" id="{B2E92966-7211-B94F-9FC7-E78F7A6B1E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>
                <a:solidFill>
                  <a:srgbClr val="2125D7"/>
                </a:solidFill>
              </a:rPr>
              <a:t>Example 3:  Graph of Solutions </a:t>
            </a:r>
            <a:r>
              <a:rPr lang="en-US" altLang="en-US" sz="2400">
                <a:solidFill>
                  <a:srgbClr val="2125D7"/>
                </a:solidFill>
              </a:rPr>
              <a:t>(2 of 2)</a:t>
            </a:r>
          </a:p>
        </p:txBody>
      </p:sp>
      <p:sp>
        <p:nvSpPr>
          <p:cNvPr id="134147" name="Rectangle 3">
            <a:extLst>
              <a:ext uri="{FF2B5EF4-FFF2-40B4-BE49-F238E27FC236}">
                <a16:creationId xmlns:a16="http://schemas.microsoft.com/office/drawing/2014/main" id="{5A067345-2D33-B044-9F66-FEC07F1BF4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1" y="1676400"/>
            <a:ext cx="8069263" cy="5029200"/>
          </a:xfrm>
          <a:noFill/>
          <a:ln/>
        </p:spPr>
        <p:txBody>
          <a:bodyPr/>
          <a:lstStyle/>
          <a:p>
            <a:r>
              <a:rPr lang="en-US" altLang="en-US" sz="2400"/>
              <a:t>Thus</a:t>
            </a:r>
          </a:p>
          <a:p>
            <a:endParaRPr lang="en-US" altLang="en-US" sz="2400"/>
          </a:p>
          <a:p>
            <a:endParaRPr lang="en-US" altLang="en-US" sz="1200"/>
          </a:p>
          <a:p>
            <a:r>
              <a:rPr lang="en-US" altLang="en-US" sz="2400"/>
              <a:t>The graph of this solution (black), along with the graphs of the direction field and several integral curves (blue) for this differential equation, is given below. </a:t>
            </a:r>
          </a:p>
        </p:txBody>
      </p:sp>
      <p:graphicFrame>
        <p:nvGraphicFramePr>
          <p:cNvPr id="134148" name="Object 4">
            <a:extLst>
              <a:ext uri="{FF2B5EF4-FFF2-40B4-BE49-F238E27FC236}">
                <a16:creationId xmlns:a16="http://schemas.microsoft.com/office/drawing/2014/main" id="{CDD591F9-62AE-0644-B07C-46089705872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48000" y="2057400"/>
          <a:ext cx="493395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75" name="Equation" r:id="rId3" imgW="64655700" imgH="9652000" progId="Equation.3">
                  <p:embed/>
                </p:oleObj>
              </mc:Choice>
              <mc:Fallback>
                <p:oleObj name="Equation" r:id="rId3" imgW="64655700" imgH="9652000" progId="Equation.3">
                  <p:embed/>
                  <p:pic>
                    <p:nvPicPr>
                      <p:cNvPr id="134148" name="Object 4">
                        <a:extLst>
                          <a:ext uri="{FF2B5EF4-FFF2-40B4-BE49-F238E27FC236}">
                            <a16:creationId xmlns:a16="http://schemas.microsoft.com/office/drawing/2014/main" id="{CDD591F9-62AE-0644-B07C-46089705872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057400"/>
                        <a:ext cx="493395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4151" name="Picture 7">
            <a:extLst>
              <a:ext uri="{FF2B5EF4-FFF2-40B4-BE49-F238E27FC236}">
                <a16:creationId xmlns:a16="http://schemas.microsoft.com/office/drawing/2014/main" id="{35E7A6A0-55B7-5047-B64B-CC1C06E4C1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168775"/>
            <a:ext cx="3276600" cy="2433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878734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{7F17A67C-18EE-BF41-AC28-CD6F3364EFE7}tf10001069</Template>
  <TotalTime>3273</TotalTime>
  <Words>523</Words>
  <Application>Microsoft Macintosh PowerPoint</Application>
  <PresentationFormat>Widescreen</PresentationFormat>
  <Paragraphs>81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Cambria Math</vt:lpstr>
      <vt:lpstr>Century Gothic</vt:lpstr>
      <vt:lpstr>Times</vt:lpstr>
      <vt:lpstr>Wingdings 3</vt:lpstr>
      <vt:lpstr>Wisp</vt:lpstr>
      <vt:lpstr>Microsoft Equation 3.0</vt:lpstr>
      <vt:lpstr>Ordinary Differential Equations Separable Equations  Abadi Universitas Negeri Surabaya </vt:lpstr>
      <vt:lpstr>Separable Equations</vt:lpstr>
      <vt:lpstr>Example 1:  Solving a Separable Equation</vt:lpstr>
      <vt:lpstr>Example 2:   Implicit and Explicit Solutions (1 of 4)</vt:lpstr>
      <vt:lpstr>Example 2:  Initial Value Problem (2 of 4)</vt:lpstr>
      <vt:lpstr>Example 2:  Initial Condition y(0) = 3   (3 of 4)</vt:lpstr>
      <vt:lpstr>Example 2:  Domain (4 of 4)</vt:lpstr>
      <vt:lpstr>Example 3: Implicit Solution of Initial Value Problem (1 of 2)</vt:lpstr>
      <vt:lpstr>Example 3:  Graph of Solutions (2 of 2)</vt:lpstr>
      <vt:lpstr>Exercises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240:  Transition to Advanced Math</dc:title>
  <dc:creator>Phil Gustafson</dc:creator>
  <cp:lastModifiedBy>AA</cp:lastModifiedBy>
  <cp:revision>320</cp:revision>
  <cp:lastPrinted>1601-01-01T00:00:00Z</cp:lastPrinted>
  <dcterms:created xsi:type="dcterms:W3CDTF">2001-08-11T18:03:30Z</dcterms:created>
  <dcterms:modified xsi:type="dcterms:W3CDTF">2020-09-22T22:41:26Z</dcterms:modified>
</cp:coreProperties>
</file>