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handoutMasterIdLst>
    <p:handoutMasterId r:id="rId11"/>
  </p:handoutMasterIdLst>
  <p:sldIdLst>
    <p:sldId id="345" r:id="rId2"/>
    <p:sldId id="304" r:id="rId3"/>
    <p:sldId id="324" r:id="rId4"/>
    <p:sldId id="259" r:id="rId5"/>
    <p:sldId id="339" r:id="rId6"/>
    <p:sldId id="260" r:id="rId7"/>
    <p:sldId id="262" r:id="rId8"/>
    <p:sldId id="264" r:id="rId9"/>
    <p:sldId id="34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25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86" autoAdjust="0"/>
    <p:restoredTop sz="94660"/>
  </p:normalViewPr>
  <p:slideViewPr>
    <p:cSldViewPr>
      <p:cViewPr varScale="1">
        <p:scale>
          <a:sx n="48" d="100"/>
          <a:sy n="48" d="100"/>
        </p:scale>
        <p:origin x="210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2000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2000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2000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20000"/>
              </a:spcBef>
              <a:defRPr sz="1200" smtClean="0"/>
            </a:lvl1pPr>
          </a:lstStyle>
          <a:p>
            <a:pPr>
              <a:defRPr/>
            </a:pPr>
            <a:fld id="{E6CDFE4A-A288-456F-8932-782012A26E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04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pPr>
              <a:defRPr/>
            </a:pPr>
            <a:fld id="{7B869E31-72AA-4868-A67D-724D1EF4129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337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>
              <a:defRPr/>
            </a:pPr>
            <a:fld id="{419473AF-71E2-4F9F-BACB-FA28B1E4F0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731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>
              <a:defRPr/>
            </a:pPr>
            <a:fld id="{419473AF-71E2-4F9F-BACB-FA28B1E4F0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28667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>
              <a:defRPr/>
            </a:pPr>
            <a:fld id="{419473AF-71E2-4F9F-BACB-FA28B1E4F0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770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>
              <a:defRPr/>
            </a:pPr>
            <a:fld id="{419473AF-71E2-4F9F-BACB-FA28B1E4F0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381102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>
              <a:defRPr/>
            </a:pPr>
            <a:fld id="{419473AF-71E2-4F9F-BACB-FA28B1E4F0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2804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991C6C-14E0-40E7-AA98-1F614A0AAD5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755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7E652-20E7-4D42-9C0A-8C09243AF85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514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0194C5-2FD3-488B-AF65-8A36BA5719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126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>
              <a:defRPr/>
            </a:pPr>
            <a:fld id="{19023BD9-1353-4567-8CD8-C695CC1140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305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>
              <a:defRPr/>
            </a:pPr>
            <a:fld id="{8952C477-DABE-41FF-A93D-DD9F8C16CC2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8300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>
              <a:defRPr/>
            </a:pPr>
            <a:fld id="{7492EFD4-D249-4DB5-9EBD-EA8D7ECA97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52162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A007C6-7D7D-41B3-B1FD-4939452AA11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457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E10324-F066-44D8-A511-84D6D814A8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445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7DED33-D115-47A6-996D-849E0A9A3A7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0506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>
              <a:defRPr/>
            </a:pPr>
            <a:fld id="{CE732BEE-34A5-4433-889B-E2DA22B39B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447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419473AF-71E2-4F9F-BACB-FA28B1E4F0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110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711" r:id="rId14"/>
    <p:sldLayoutId id="2147483712" r:id="rId15"/>
    <p:sldLayoutId id="214748371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5164" y="762000"/>
            <a:ext cx="10101539" cy="4219194"/>
          </a:xfrm>
        </p:spPr>
        <p:txBody>
          <a:bodyPr>
            <a:normAutofit/>
          </a:bodyPr>
          <a:lstStyle/>
          <a:p>
            <a:r>
              <a:rPr lang="id-ID" sz="5000" b="1" dirty="0" err="1"/>
              <a:t>Ordinary</a:t>
            </a:r>
            <a:r>
              <a:rPr lang="id-ID" sz="5000" b="1" dirty="0"/>
              <a:t> </a:t>
            </a:r>
            <a:r>
              <a:rPr lang="id-ID" sz="5000" b="1" dirty="0" err="1"/>
              <a:t>Differential</a:t>
            </a:r>
            <a:r>
              <a:rPr lang="id-ID" sz="5000" b="1" dirty="0"/>
              <a:t> </a:t>
            </a:r>
            <a:r>
              <a:rPr lang="id-ID" sz="5000" b="1" dirty="0" err="1"/>
              <a:t>Equations</a:t>
            </a:r>
            <a:r>
              <a:rPr lang="id-ID" sz="5000" dirty="0"/>
              <a:t/>
            </a:r>
            <a:br>
              <a:rPr lang="id-ID" sz="5000" dirty="0"/>
            </a:br>
            <a:r>
              <a:rPr lang="id-ID" sz="24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Existence</a:t>
            </a:r>
            <a:r>
              <a:rPr lang="id-ID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id-ID" sz="24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and</a:t>
            </a:r>
            <a:r>
              <a:rPr lang="id-ID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id-ID" sz="24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Uniqueness</a:t>
            </a:r>
            <a:r>
              <a:rPr lang="id-ID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id-ID" sz="24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of</a:t>
            </a:r>
            <a:r>
              <a:rPr lang="id-ID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id-ID" sz="24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Solutions</a:t>
            </a:r>
            <a:r>
              <a:rPr lang="id-ID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id-ID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id-ID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id-ID" sz="5000" dirty="0"/>
              <a:t/>
            </a:r>
            <a:br>
              <a:rPr lang="id-ID" sz="5000" dirty="0"/>
            </a:br>
            <a:r>
              <a:rPr lang="id-ID" sz="2400" b="1" dirty="0"/>
              <a:t>Abadi</a:t>
            </a:r>
            <a:br>
              <a:rPr lang="id-ID" sz="2400" b="1" dirty="0"/>
            </a:br>
            <a:r>
              <a:rPr lang="id-ID" sz="2400" b="1" dirty="0"/>
              <a:t>Universitas Negeri Surabaya</a:t>
            </a:r>
            <a:r>
              <a:rPr lang="id-ID" sz="5000" dirty="0"/>
              <a:t/>
            </a:r>
            <a:br>
              <a:rPr lang="id-ID" sz="5000" dirty="0"/>
            </a:br>
            <a:endParaRPr lang="id-ID" sz="50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463" y="4861112"/>
            <a:ext cx="2257425" cy="20193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1319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90FDC037-BA5D-384A-80A8-2ABEE77CBA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 dirty="0">
                <a:solidFill>
                  <a:srgbClr val="2125D7"/>
                </a:solidFill>
                <a:latin typeface="Times" pitchFamily="2" charset="0"/>
                <a:cs typeface="Times New Roman" panose="02020603050405020304" pitchFamily="18" charset="0"/>
              </a:rPr>
              <a:t>Linear and Nonlinear Equations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755" name="Rectangle 3">
                <a:extLst>
                  <a:ext uri="{FF2B5EF4-FFF2-40B4-BE49-F238E27FC236}">
                    <a16:creationId xmlns:a16="http://schemas.microsoft.com/office/drawing/2014/main" id="{D3497D87-0BF7-3A4F-8422-303A6230E508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2362200" y="1676400"/>
                <a:ext cx="8077200" cy="5029200"/>
              </a:xfrm>
            </p:spPr>
            <p:txBody>
              <a:bodyPr>
                <a:normAutofit fontScale="92500" lnSpcReduction="10000"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altLang="en-US" sz="2400" dirty="0"/>
                  <a:t>A first order ODE has the form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altLang="en-US" sz="2400" b="0" i="0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altLang="en-US" sz="2400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400" dirty="0"/>
                  <a:t>, and is linear if </a:t>
                </a:r>
                <a14:m>
                  <m:oMath xmlns:m="http://schemas.openxmlformats.org/officeDocument/2006/math"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altLang="en-US" sz="2400" dirty="0"/>
                  <a:t> is linear in </a:t>
                </a:r>
                <a14:m>
                  <m:oMath xmlns:m="http://schemas.openxmlformats.org/officeDocument/2006/math">
                    <m:r>
                      <a:rPr lang="en-US" altLang="en-US" sz="24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altLang="en-US" sz="2400" i="1" dirty="0"/>
                  <a:t>, </a:t>
                </a:r>
                <a:r>
                  <a:rPr lang="en-US" altLang="en-US" sz="2400" dirty="0"/>
                  <a:t>and nonlinear if </a:t>
                </a:r>
                <a14:m>
                  <m:oMath xmlns:m="http://schemas.openxmlformats.org/officeDocument/2006/math"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altLang="en-US" sz="2400" dirty="0"/>
                  <a:t> is nonlinear in </a:t>
                </a:r>
                <a14:m>
                  <m:oMath xmlns:m="http://schemas.openxmlformats.org/officeDocument/2006/math"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altLang="en-US" sz="2400" i="1" dirty="0"/>
                  <a:t>. </a:t>
                </a:r>
              </a:p>
              <a:p>
                <a:pPr marL="0" indent="0">
                  <a:lnSpc>
                    <a:spcPct val="90000"/>
                  </a:lnSpc>
                  <a:buNone/>
                </a:pPr>
                <a:r>
                  <a:rPr lang="en-US" altLang="en-US" sz="2400" dirty="0"/>
                  <a:t>	Examples: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𝑡𝑦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altLang="en-US" sz="2400" dirty="0"/>
                  <a:t>  (linear),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𝑡</m:t>
                    </m:r>
                    <m:sSup>
                      <m:sSupPr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en-US" sz="2400" dirty="0"/>
                  <a:t> (nonlinear).   </a:t>
                </a:r>
              </a:p>
              <a:p>
                <a:pPr>
                  <a:lnSpc>
                    <a:spcPct val="90000"/>
                  </a:lnSpc>
                </a:pPr>
                <a:r>
                  <a:rPr lang="en-US" altLang="en-US" sz="2400" dirty="0"/>
                  <a:t>In this section, we will see that first order linear and nonlinear equations differ in a number of ways, including: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altLang="en-US" sz="2000" dirty="0"/>
                  <a:t>The theory describing existence and uniqueness of solutions, and corresponding domains, are different.  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altLang="en-US" sz="2000" dirty="0"/>
                  <a:t>Solutions to linear equations can be expressed in terms of a general solution, which is not usually the case for nonlinear equations.  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altLang="en-US" sz="2000" dirty="0"/>
                  <a:t>Linear equations have explicitly defined solutions while nonlinear equations typically do not, and nonlinear equations may or may not have implicitly defined solutions.</a:t>
                </a:r>
                <a:r>
                  <a:rPr lang="en-US" altLang="en-US" sz="1800" dirty="0"/>
                  <a:t> </a:t>
                </a:r>
              </a:p>
              <a:p>
                <a:pPr>
                  <a:lnSpc>
                    <a:spcPct val="90000"/>
                  </a:lnSpc>
                </a:pPr>
                <a:r>
                  <a:rPr lang="en-US" altLang="en-US" sz="2400" dirty="0"/>
                  <a:t>For both types of equations, numerical and graphical construction of solutions are important.</a:t>
                </a:r>
              </a:p>
            </p:txBody>
          </p:sp>
        </mc:Choice>
        <mc:Fallback xmlns="">
          <p:sp>
            <p:nvSpPr>
              <p:cNvPr id="74755" name="Rectangle 3">
                <a:extLst>
                  <a:ext uri="{FF2B5EF4-FFF2-40B4-BE49-F238E27FC236}">
                    <a16:creationId xmlns:a16="http://schemas.microsoft.com/office/drawing/2014/main" id="{D3497D87-0BF7-3A4F-8422-303A6230E50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362200" y="1676400"/>
                <a:ext cx="8077200" cy="5029200"/>
              </a:xfrm>
              <a:blipFill>
                <a:blip r:embed="rId2"/>
                <a:stretch>
                  <a:fillRect l="-785" t="-2525" r="-1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339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1026">
            <a:extLst>
              <a:ext uri="{FF2B5EF4-FFF2-40B4-BE49-F238E27FC236}">
                <a16:creationId xmlns:a16="http://schemas.microsoft.com/office/drawing/2014/main" id="{1F5E37B8-060D-FF42-B0FA-7CA7447A9B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>
                <a:solidFill>
                  <a:srgbClr val="2125D7"/>
                </a:solidFill>
              </a:rPr>
              <a:t>Theorem 1 (Linear ODE)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6259" name="Rectangle 1027">
                <a:extLst>
                  <a:ext uri="{FF2B5EF4-FFF2-40B4-BE49-F238E27FC236}">
                    <a16:creationId xmlns:a16="http://schemas.microsoft.com/office/drawing/2014/main" id="{913ECCC5-BF49-414C-9477-8A5614AF80FE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2362201" y="1676400"/>
                <a:ext cx="9296399" cy="4800600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110000"/>
                  </a:lnSpc>
                </a:pPr>
                <a:r>
                  <a:rPr lang="en-US" altLang="en-US" sz="2400" dirty="0" smtClean="0"/>
                  <a:t>Consider the linear first order initial value problem:</a:t>
                </a:r>
              </a:p>
              <a:p>
                <a:pPr marL="0" indent="0">
                  <a:lnSpc>
                    <a:spcPct val="11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alt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en-US" sz="2400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alt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en-US" sz="2400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US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altLang="en-US" sz="2400" b="0" i="1" smtClean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US" alt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en-US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alt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n-US" alt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altLang="en-US" sz="2400" dirty="0"/>
              </a:p>
              <a:p>
                <a:pPr>
                  <a:lnSpc>
                    <a:spcPct val="110000"/>
                  </a:lnSpc>
                  <a:buFontTx/>
                  <a:buNone/>
                </a:pPr>
                <a:r>
                  <a:rPr lang="en-US" altLang="en-US" sz="2400" dirty="0"/>
                  <a:t>	If the functions </a:t>
                </a:r>
                <a14:m>
                  <m:oMath xmlns:m="http://schemas.openxmlformats.org/officeDocument/2006/math"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altLang="en-US" sz="2400" dirty="0"/>
                  <a:t> and </a:t>
                </a:r>
                <a14:m>
                  <m:oMath xmlns:m="http://schemas.openxmlformats.org/officeDocument/2006/math"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alt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en-US" sz="2400" dirty="0"/>
                  <a:t>are continuous on an open interval </a:t>
                </a:r>
                <a14:m>
                  <m:oMath xmlns:m="http://schemas.openxmlformats.org/officeDocument/2006/math"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400" dirty="0"/>
                  <a:t> containing the point </a:t>
                </a:r>
                <a14:m>
                  <m:oMath xmlns:m="http://schemas.openxmlformats.org/officeDocument/2006/math"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en-US" sz="2400" dirty="0"/>
                  <a:t>, then there exists a unique solution </a:t>
                </a:r>
                <a14:m>
                  <m:oMath xmlns:m="http://schemas.openxmlformats.org/officeDocument/2006/math">
                    <m:r>
                      <a:rPr lang="en-US" altLang="en-US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𝜙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altLang="en-US" sz="2400" dirty="0"/>
                  <a:t>that satisfies the IVP for each </a:t>
                </a:r>
                <a14:m>
                  <m:oMath xmlns:m="http://schemas.openxmlformats.org/officeDocument/2006/math"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en-US" sz="2400" dirty="0"/>
                  <a:t>in </a:t>
                </a:r>
                <a14:m>
                  <m:oMath xmlns:m="http://schemas.openxmlformats.org/officeDocument/2006/math">
                    <m:r>
                      <a:rPr lang="en-US" altLang="en-US" sz="2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4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altLang="en-US" sz="24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en-US" sz="2400" i="1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US" altLang="en-US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400" dirty="0"/>
                  <a:t>.</a:t>
                </a:r>
              </a:p>
              <a:p>
                <a:pPr>
                  <a:lnSpc>
                    <a:spcPct val="110000"/>
                  </a:lnSpc>
                  <a:buFontTx/>
                  <a:buNone/>
                </a:pPr>
                <a:endParaRPr lang="en-US" altLang="en-US" sz="2400" dirty="0"/>
              </a:p>
              <a:p>
                <a:pPr>
                  <a:lnSpc>
                    <a:spcPct val="110000"/>
                  </a:lnSpc>
                </a:pPr>
                <a:r>
                  <a:rPr lang="en-US" altLang="en-US" sz="2400" b="1" dirty="0"/>
                  <a:t>Proof outline:</a:t>
                </a:r>
                <a:r>
                  <a:rPr lang="en-US" altLang="en-US" sz="2400" dirty="0"/>
                  <a:t>  Use the idea in Linear ODE slide and results:</a:t>
                </a:r>
              </a:p>
              <a:p>
                <a:pPr marL="0" indent="0">
                  <a:lnSpc>
                    <a:spcPct val="11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trlPr>
                                <a:rPr lang="en-US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sSub>
                                <m:sSubPr>
                                  <m:ctrlPr>
                                    <a:rPr lang="en-US" alt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brk m:alnAt="23"/>
                                    </m:rPr>
                                    <a:rPr lang="en-US" altLang="en-US" sz="24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altLang="en-US" sz="24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sub>
                            <m:sup>
                              <m:r>
                                <a:rPr lang="en-US" altLang="en-US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p>
                            <m:e>
                              <m:r>
                                <a:rPr lang="en-US" altLang="en-US" sz="2400" b="0" i="1" smtClean="0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  <m:d>
                                <m:dPr>
                                  <m:ctrlPr>
                                    <a:rPr lang="en-US" alt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en-US" sz="24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en-US" altLang="en-US" sz="2400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alt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en-US" sz="24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en-US" altLang="en-US" sz="2400" b="0" i="1" smtClean="0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e>
                          </m:nary>
                        </m:num>
                        <m:den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altLang="en-US" sz="2400" b="0" i="0" smtClean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m:rPr>
                          <m:sty m:val="p"/>
                        </m:rPr>
                        <a:rPr lang="en-US" altLang="en-US" sz="2400" b="0" i="0" smtClean="0">
                          <a:latin typeface="Cambria Math" panose="02040503050406030204" pitchFamily="18" charset="0"/>
                        </a:rPr>
                        <m:t>where</m:t>
                      </m:r>
                      <m:r>
                        <a:rPr lang="en-US" altLang="en-US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en-US" sz="2400" b="0" i="1" smtClean="0">
                          <a:latin typeface="Cambria Math" panose="02040503050406030204" pitchFamily="18" charset="0"/>
                        </a:rPr>
                        <m:t>𝜇</m:t>
                      </m:r>
                      <m:d>
                        <m:dPr>
                          <m:ctrlPr>
                            <a:rPr lang="en-US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alt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nary>
                            <m:naryPr>
                              <m:ctrlPr>
                                <a:rPr lang="en-US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sSub>
                                <m:sSubPr>
                                  <m:ctrlPr>
                                    <a:rPr lang="en-US" alt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en-US" sz="24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altLang="en-US" sz="24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sub>
                            <m:sup>
                              <m:r>
                                <a:rPr lang="en-US" altLang="en-US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p>
                            <m:e>
                              <m:r>
                                <a:rPr lang="en-US" altLang="en-US" sz="24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d>
                                <m:dPr>
                                  <m:ctrlPr>
                                    <a:rPr lang="en-US" alt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en-US" sz="2400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</m:d>
                              <m:r>
                                <a:rPr lang="en-US" altLang="en-US" sz="2400" b="0" i="1" smtClean="0">
                                  <a:latin typeface="Cambria Math" panose="02040503050406030204" pitchFamily="18" charset="0"/>
                                </a:rPr>
                                <m:t>𝑑𝑠</m:t>
                              </m:r>
                            </m:e>
                          </m:nary>
                        </m:sup>
                      </m:sSup>
                    </m:oMath>
                  </m:oMathPara>
                </a14:m>
                <a:endParaRPr lang="en-US" altLang="en-US" sz="2400" b="0" dirty="0"/>
              </a:p>
              <a:p>
                <a:pPr marL="0" indent="0">
                  <a:buNone/>
                </a:pPr>
                <a:endParaRPr lang="en-US" altLang="en-US" sz="2400" dirty="0"/>
              </a:p>
              <a:p>
                <a:pPr marL="0" indent="0">
                  <a:buNone/>
                </a:pPr>
                <a:endParaRPr lang="en-US" altLang="en-US" sz="2400" dirty="0"/>
              </a:p>
            </p:txBody>
          </p:sp>
        </mc:Choice>
        <mc:Fallback>
          <p:sp>
            <p:nvSpPr>
              <p:cNvPr id="96259" name="Rectangle 1027">
                <a:extLst>
                  <a:ext uri="{FF2B5EF4-FFF2-40B4-BE49-F238E27FC236}">
                    <a16:creationId xmlns:a16="http://schemas.microsoft.com/office/drawing/2014/main" id="{913ECCC5-BF49-414C-9477-8A5614AF80F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362201" y="1676400"/>
                <a:ext cx="9296399" cy="4800600"/>
              </a:xfrm>
              <a:blipFill>
                <a:blip r:embed="rId2"/>
                <a:stretch>
                  <a:fillRect l="-918" t="-888" r="-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949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44836"/>
          </a:xfrm>
        </p:spPr>
        <p:txBody>
          <a:bodyPr/>
          <a:lstStyle/>
          <a:p>
            <a:r>
              <a:rPr lang="id-ID" dirty="0"/>
              <a:t>Example 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51678" y="1227221"/>
                <a:ext cx="10178322" cy="4652371"/>
              </a:xfrm>
            </p:spPr>
            <p:txBody>
              <a:bodyPr>
                <a:noAutofit/>
              </a:bodyPr>
              <a:lstStyle/>
              <a:p>
                <a:r>
                  <a:rPr lang="id-ID" sz="2400" dirty="0"/>
                  <a:t>Use theorem to find an interval in which the initial value problem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  <m:sSup>
                        <m:sSupPr>
                          <m:ctrlPr>
                            <a:rPr lang="id-ID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id-ID" sz="2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id-ID" sz="24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id-ID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id-ID" sz="2400" b="0" i="1" smtClean="0">
                          <a:latin typeface="Cambria Math" panose="02040503050406030204" pitchFamily="18" charset="0"/>
                        </a:rPr>
                        <m:t>=4</m:t>
                      </m:r>
                      <m:sSup>
                        <m:sSupPr>
                          <m:ctrlPr>
                            <a:rPr lang="id-ID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id-ID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id-ID" sz="2400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id-ID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d-ID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id-ID" sz="2400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id-ID" sz="2400" dirty="0"/>
              </a:p>
              <a:p>
                <a:pPr marL="0" indent="0">
                  <a:buNone/>
                </a:pPr>
                <a:r>
                  <a:rPr lang="en-US" sz="2400" dirty="0"/>
                  <a:t>h</a:t>
                </a:r>
                <a:r>
                  <a:rPr lang="id-ID" sz="2400" dirty="0" smtClean="0"/>
                  <a:t>as </a:t>
                </a:r>
                <a:r>
                  <a:rPr lang="id-ID" sz="2400" dirty="0"/>
                  <a:t>unique solution. </a:t>
                </a:r>
              </a:p>
              <a:p>
                <a:pPr marL="0" indent="0">
                  <a:buNone/>
                </a:pPr>
                <a:r>
                  <a:rPr lang="id-ID" sz="2400" b="1" dirty="0"/>
                  <a:t>Solution</a:t>
                </a:r>
              </a:p>
              <a:p>
                <a:pPr marL="0" indent="0">
                  <a:buNone/>
                </a:pPr>
                <a:r>
                  <a:rPr lang="id-ID" sz="2400" dirty="0"/>
                  <a:t>Rewriting equation, we have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id-ID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id-ID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id-ID" sz="2400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id-ID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id-ID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d-ID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id-ID" sz="2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den>
                        </m:f>
                      </m:e>
                    </m:d>
                    <m:r>
                      <a:rPr lang="id-ID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sz="2400" b="0" i="1" smtClean="0">
                        <a:latin typeface="Cambria Math" panose="02040503050406030204" pitchFamily="18" charset="0"/>
                      </a:rPr>
                      <m:t>=4</m:t>
                    </m:r>
                    <m:r>
                      <a:rPr lang="id-ID" sz="24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id-ID" sz="2400" dirty="0"/>
                  <a:t>,</a:t>
                </a:r>
              </a:p>
              <a:p>
                <a:pPr marL="0" indent="0">
                  <a:buNone/>
                </a:pPr>
                <a:r>
                  <a:rPr lang="id-ID" sz="2400" dirty="0"/>
                  <a:t>So, </a:t>
                </a:r>
                <a14:m>
                  <m:oMath xmlns:m="http://schemas.openxmlformats.org/officeDocument/2006/math">
                    <m:r>
                      <a:rPr lang="id-ID" sz="2400" i="1" dirty="0" smtClean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id-ID" sz="24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d-ID" sz="240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id-ID" sz="2400" b="0" i="1" dirty="0" smtClean="0">
                        <a:latin typeface="Cambria Math" panose="02040503050406030204" pitchFamily="18" charset="0"/>
                      </a:rPr>
                      <m:t>=2/</m:t>
                    </m:r>
                    <m:r>
                      <a:rPr lang="id-ID" sz="2400" b="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id-ID" sz="2400" dirty="0"/>
                  <a:t> and </a:t>
                </a:r>
                <a14:m>
                  <m:oMath xmlns:m="http://schemas.openxmlformats.org/officeDocument/2006/math">
                    <m:r>
                      <a:rPr lang="id-ID" sz="2400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id-ID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d-ID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id-ID" sz="2400" b="0" i="1" smtClean="0">
                        <a:latin typeface="Cambria Math" panose="02040503050406030204" pitchFamily="18" charset="0"/>
                      </a:rPr>
                      <m:t>=4</m:t>
                    </m:r>
                    <m:r>
                      <a:rPr lang="id-ID" sz="24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id-ID" sz="2400" dirty="0"/>
                  <a:t>. From this equation </a:t>
                </a:r>
                <a14:m>
                  <m:oMath xmlns:m="http://schemas.openxmlformats.org/officeDocument/2006/math">
                    <m:r>
                      <a:rPr lang="id-ID" sz="2400" i="1" dirty="0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id-ID" sz="2400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id-ID" sz="2400" dirty="0"/>
                  <a:t>is continuous for all </a:t>
                </a:r>
                <a14:m>
                  <m:oMath xmlns:m="http://schemas.openxmlformats.org/officeDocument/2006/math">
                    <m:r>
                      <a:rPr lang="id-ID" sz="240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id-ID" sz="2400" i="1" dirty="0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id-ID" sz="2400" dirty="0"/>
                  <a:t> while </a:t>
                </a:r>
                <a14:m>
                  <m:oMath xmlns:m="http://schemas.openxmlformats.org/officeDocument/2006/math">
                    <m:r>
                      <a:rPr lang="id-ID" sz="2400" i="1" dirty="0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id-ID" sz="2400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id-ID" sz="2400" dirty="0"/>
                  <a:t>is continuous only for </a:t>
                </a:r>
                <a14:m>
                  <m:oMath xmlns:m="http://schemas.openxmlformats.org/officeDocument/2006/math">
                    <m:r>
                      <a:rPr lang="id-ID" sz="2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id-ID" sz="2400" b="0" i="1" smtClean="0">
                        <a:latin typeface="Cambria Math" panose="02040503050406030204" pitchFamily="18" charset="0"/>
                      </a:rPr>
                      <m:t>&lt;0</m:t>
                    </m:r>
                  </m:oMath>
                </a14:m>
                <a:r>
                  <a:rPr lang="id-ID" sz="2400" dirty="0"/>
                  <a:t> or </a:t>
                </a:r>
                <a14:m>
                  <m:oMath xmlns:m="http://schemas.openxmlformats.org/officeDocument/2006/math">
                    <m:r>
                      <a:rPr lang="id-ID" sz="2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id-ID" sz="2400" b="0" i="1" smtClean="0">
                        <a:latin typeface="Cambria Math" panose="02040503050406030204" pitchFamily="18" charset="0"/>
                      </a:rPr>
                      <m:t>&gt;0. </m:t>
                    </m:r>
                  </m:oMath>
                </a14:m>
                <a:r>
                  <a:rPr lang="id-ID" sz="2400" dirty="0"/>
                  <a:t> The interval </a:t>
                </a:r>
                <a14:m>
                  <m:oMath xmlns:m="http://schemas.openxmlformats.org/officeDocument/2006/math">
                    <m:r>
                      <a:rPr lang="id-ID" sz="2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id-ID" sz="2400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id-ID" sz="2400" dirty="0"/>
                  <a:t> contains the initial point, consequently, </a:t>
                </a:r>
                <a:r>
                  <a:rPr lang="id-ID" sz="2400" dirty="0" err="1"/>
                  <a:t>theorem</a:t>
                </a:r>
                <a:r>
                  <a:rPr lang="id-ID" sz="2400" dirty="0"/>
                  <a:t> 1 guarantees that the problem has a uniqueness solution on the interval </a:t>
                </a:r>
                <a14:m>
                  <m:oMath xmlns:m="http://schemas.openxmlformats.org/officeDocument/2006/math">
                    <m:r>
                      <a:rPr lang="id-ID" sz="2400" b="0" i="1" smtClean="0">
                        <a:latin typeface="Cambria Math" panose="02040503050406030204" pitchFamily="18" charset="0"/>
                      </a:rPr>
                      <m:t>0&lt;</m:t>
                    </m:r>
                    <m:r>
                      <a:rPr lang="id-ID" sz="2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id-ID" sz="2400" b="0" i="1" smtClean="0">
                        <a:latin typeface="Cambria Math" panose="02040503050406030204" pitchFamily="18" charset="0"/>
                      </a:rPr>
                      <m:t>&lt;∞</m:t>
                    </m:r>
                  </m:oMath>
                </a14:m>
                <a:r>
                  <a:rPr lang="id-ID" sz="2400" dirty="0"/>
                  <a:t>.  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51678" y="1227221"/>
                <a:ext cx="10178322" cy="4652371"/>
              </a:xfrm>
              <a:blipFill>
                <a:blip r:embed="rId2"/>
                <a:stretch>
                  <a:fillRect l="-898" t="-1047" r="-1198" b="-89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868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1026">
            <a:extLst>
              <a:ext uri="{FF2B5EF4-FFF2-40B4-BE49-F238E27FC236}">
                <a16:creationId xmlns:a16="http://schemas.microsoft.com/office/drawing/2014/main" id="{978A8D7C-5866-954A-A5E9-9D80D6FC78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>
                <a:solidFill>
                  <a:srgbClr val="2125D7"/>
                </a:solidFill>
              </a:rPr>
              <a:t>Theorem 2 (Nonlinear ODE)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1619" name="Rectangle 1027">
                <a:extLst>
                  <a:ext uri="{FF2B5EF4-FFF2-40B4-BE49-F238E27FC236}">
                    <a16:creationId xmlns:a16="http://schemas.microsoft.com/office/drawing/2014/main" id="{7AAD01FE-AE1C-EA40-88DE-227E0301B1E9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2362200" y="1676400"/>
                <a:ext cx="8001000" cy="4953000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lnSpc>
                    <a:spcPct val="120000"/>
                  </a:lnSpc>
                  <a:buNone/>
                </a:pPr>
                <a:r>
                  <a:rPr lang="en-US" altLang="en-US" sz="2400" dirty="0" smtClean="0"/>
                  <a:t>Consider the nonlinear first order initial value problem:</a:t>
                </a:r>
              </a:p>
              <a:p>
                <a:pPr marL="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alt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altLang="en-US" sz="2400" b="0" i="1" smtClean="0">
                          <a:latin typeface="Cambria Math" panose="02040503050406030204" pitchFamily="18" charset="0"/>
                        </a:rPr>
                        <m:t>,      </m:t>
                      </m:r>
                      <m:r>
                        <a:rPr lang="en-US" alt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en-US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alt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n-US" alt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altLang="en-US" sz="2400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altLang="en-US" sz="2400" dirty="0"/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en-US" altLang="en-US" sz="2400" dirty="0"/>
                  <a:t>Suppose </a:t>
                </a:r>
                <a14:m>
                  <m:oMath xmlns:m="http://schemas.openxmlformats.org/officeDocument/2006/math"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en-US" sz="2400" dirty="0"/>
                  <a:t>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num>
                      <m:den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en-US" sz="2400" dirty="0">
                    <a:sym typeface="Symbol" pitchFamily="2" charset="2"/>
                  </a:rPr>
                  <a:t> </a:t>
                </a:r>
                <a:r>
                  <a:rPr lang="en-US" altLang="en-US" sz="2400" dirty="0"/>
                  <a:t>are continuous on some open rectangle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∈</m:t>
                    </m:r>
                    <m:d>
                      <m:dPr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</m:d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×(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𝛾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400" dirty="0">
                    <a:sym typeface="Symbol" pitchFamily="2" charset="2"/>
                  </a:rPr>
                  <a:t> </a:t>
                </a:r>
                <a:r>
                  <a:rPr lang="en-US" altLang="en-US" sz="2400" dirty="0"/>
                  <a:t>containing the point </a:t>
                </a:r>
                <a14:m>
                  <m:oMath xmlns:m="http://schemas.openxmlformats.org/officeDocument/2006/math"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400" dirty="0"/>
                  <a:t>.  Then in some interval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</m:d>
                    <m:r>
                      <a:rPr lang="en-US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⊆(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000" dirty="0"/>
                  <a:t> </a:t>
                </a:r>
                <a:r>
                  <a:rPr lang="en-US" altLang="en-US" sz="2400" dirty="0"/>
                  <a:t>there exists a unique solution </a:t>
                </a:r>
                <a14:m>
                  <m:oMath xmlns:m="http://schemas.openxmlformats.org/officeDocument/2006/math">
                    <m:r>
                      <a:rPr lang="en-US" altLang="en-US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𝜙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400" dirty="0"/>
                  <a:t> that satisfies the IVP.</a:t>
                </a:r>
              </a:p>
              <a:p>
                <a:pPr marL="0" indent="0">
                  <a:lnSpc>
                    <a:spcPct val="90000"/>
                  </a:lnSpc>
                  <a:buNone/>
                </a:pPr>
                <a:r>
                  <a:rPr lang="en-US" altLang="en-US" sz="2400" b="1" dirty="0"/>
                  <a:t>Proof discussion:</a:t>
                </a:r>
                <a:r>
                  <a:rPr lang="en-US" altLang="en-US" sz="2400" dirty="0"/>
                  <a:t>  Since there is no general formula for the solution of arbitrary nonlinear first order IVPs, this proof is difficult, and is beyond the scope of this course.  </a:t>
                </a:r>
              </a:p>
              <a:p>
                <a:pPr marL="0" indent="0">
                  <a:lnSpc>
                    <a:spcPct val="90000"/>
                  </a:lnSpc>
                  <a:buNone/>
                </a:pPr>
                <a:r>
                  <a:rPr lang="en-US" altLang="en-US" sz="2400" dirty="0"/>
                  <a:t>It turns out that conditions stated in </a:t>
                </a:r>
                <a:r>
                  <a:rPr lang="en-US" altLang="en-US" sz="2400" dirty="0" err="1"/>
                  <a:t>Thm</a:t>
                </a:r>
                <a:r>
                  <a:rPr lang="en-US" altLang="en-US" sz="2400" dirty="0"/>
                  <a:t> 2 are sufficient but not necessary to guarantee existence of a solution, and continuity of </a:t>
                </a:r>
                <a14:m>
                  <m:oMath xmlns:m="http://schemas.openxmlformats.org/officeDocument/2006/math">
                    <m:r>
                      <a:rPr lang="en-US" altLang="en-US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en-US" sz="2400" dirty="0"/>
                  <a:t>ensures existence but not uniqueness of </a:t>
                </a:r>
                <a14:m>
                  <m:oMath xmlns:m="http://schemas.openxmlformats.org/officeDocument/2006/math">
                    <m:r>
                      <a:rPr lang="en-US" alt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altLang="en-US" sz="2400" i="1" dirty="0">
                    <a:sym typeface="Symbol" pitchFamily="2" charset="2"/>
                  </a:rPr>
                  <a:t>.</a:t>
                </a:r>
              </a:p>
            </p:txBody>
          </p:sp>
        </mc:Choice>
        <mc:Fallback>
          <p:sp>
            <p:nvSpPr>
              <p:cNvPr id="111619" name="Rectangle 1027">
                <a:extLst>
                  <a:ext uri="{FF2B5EF4-FFF2-40B4-BE49-F238E27FC236}">
                    <a16:creationId xmlns:a16="http://schemas.microsoft.com/office/drawing/2014/main" id="{7AAD01FE-AE1C-EA40-88DE-227E0301B1E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362200" y="1676400"/>
                <a:ext cx="8001000" cy="4953000"/>
              </a:xfrm>
              <a:blipFill>
                <a:blip r:embed="rId2"/>
                <a:stretch>
                  <a:fillRect l="-991" t="-861" r="-1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552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Example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50643" y="1364524"/>
                <a:ext cx="6830358" cy="522178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id-ID" sz="2400" dirty="0"/>
                  <a:t>Consider the ODE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id-ID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id-ID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id-ID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id-ID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sz="2400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id-ID" sz="2400" dirty="0"/>
                  <a:t>, 		</a:t>
                </a:r>
                <a14:m>
                  <m:oMath xmlns:m="http://schemas.openxmlformats.org/officeDocument/2006/math">
                    <m:r>
                      <a:rPr lang="id-ID" sz="2400" b="0" i="1" smtClean="0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id-ID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d-ID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id-ID" sz="24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id-ID" sz="2400" dirty="0"/>
              </a:p>
              <a:p>
                <a:pPr marL="0" indent="0">
                  <a:buNone/>
                </a:pPr>
                <a:r>
                  <a:rPr lang="id-ID" sz="2400" dirty="0"/>
                  <a:t>In this case, both function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id-ID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d-ID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id-ID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id-ID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id-ID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sz="24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id-ID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sz="2400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id-ID" sz="2400" dirty="0"/>
                  <a:t> and its partial derivative </a:t>
                </a:r>
                <a14:m>
                  <m:oMath xmlns:m="http://schemas.openxmlformats.org/officeDocument/2006/math">
                    <m:r>
                      <a:rPr lang="id-ID" sz="2400" b="0" i="1" smtClean="0">
                        <a:latin typeface="Cambria Math" panose="02040503050406030204" pitchFamily="18" charset="0"/>
                      </a:rPr>
                      <m:t>𝜕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id-ID" sz="2400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id-ID" sz="2400" b="0" i="1" smtClean="0">
                        <a:latin typeface="Cambria Math" panose="02040503050406030204" pitchFamily="18" charset="0"/>
                      </a:rPr>
                      <m:t>𝜕</m:t>
                    </m:r>
                    <m:r>
                      <a:rPr lang="id-ID" sz="24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id-ID" sz="2400" dirty="0"/>
                  <a:t> are defined and continuous at all points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d-ID" sz="24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d-ID" sz="240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id-ID" sz="2400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id-ID" sz="240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id-ID" sz="2400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id-ID" sz="2400" dirty="0" err="1"/>
                  <a:t>includes</a:t>
                </a:r>
                <a:r>
                  <a:rPr lang="id-ID" sz="2400" dirty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(1,2)</m:t>
                    </m:r>
                  </m:oMath>
                </a14:m>
                <a:r>
                  <a:rPr lang="id-ID" sz="2400" dirty="0"/>
                  <a:t> . So, </a:t>
                </a:r>
                <a:r>
                  <a:rPr lang="id-ID" sz="2400" dirty="0" err="1"/>
                  <a:t>Theorem</a:t>
                </a:r>
                <a:r>
                  <a:rPr lang="id-ID" sz="2400" dirty="0"/>
                  <a:t> 2 guarantees that a solution to the ODE exist and unique.  </a:t>
                </a:r>
              </a:p>
              <a:p>
                <a:pPr marL="0" indent="0">
                  <a:buNone/>
                </a:pPr>
                <a:endParaRPr lang="id-ID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50643" y="1364524"/>
                <a:ext cx="6830358" cy="5221786"/>
              </a:xfrm>
              <a:blipFill>
                <a:blip r:embed="rId2"/>
                <a:stretch>
                  <a:fillRect l="-1299" t="-7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1001" y="2847001"/>
            <a:ext cx="4010999" cy="4010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68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Example 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51678" y="1371601"/>
                <a:ext cx="10483122" cy="4507992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id-ID" sz="2400" dirty="0" smtClean="0"/>
                  <a:t>Apply theorem to the initial value problem 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d-ID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d-ID" sz="2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id-ID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id-ID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d-ID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d-ID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id-ID" sz="2400" b="0" i="1" smtClean="0">
                              <a:latin typeface="Cambria Math" panose="02040503050406030204" pitchFamily="18" charset="0"/>
                            </a:rPr>
                            <m:t>+4</m:t>
                          </m:r>
                          <m:r>
                            <a:rPr lang="id-ID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id-ID" sz="24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num>
                        <m:den>
                          <m:r>
                            <a:rPr lang="id-ID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den>
                      </m:f>
                      <m:r>
                        <a:rPr lang="id-ID" sz="2400" b="0" i="1" smtClean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id-ID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id-ID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d-ID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id-ID" sz="24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id-ID" sz="2400" i="1" dirty="0"/>
              </a:p>
              <a:p>
                <a:pPr marL="0" indent="0">
                  <a:buNone/>
                </a:pPr>
                <a:r>
                  <a:rPr lang="id-ID" sz="2400" dirty="0"/>
                  <a:t>Observe that</a:t>
                </a:r>
              </a:p>
              <a:p>
                <a:pPr marL="0" indent="0" algn="ctr">
                  <a:buNone/>
                </a:pPr>
                <a:r>
                  <a:rPr lang="id-ID" sz="2400" dirty="0"/>
                  <a:t> </a:t>
                </a:r>
                <a14:m>
                  <m:oMath xmlns:m="http://schemas.openxmlformats.org/officeDocument/2006/math">
                    <m:r>
                      <a:rPr lang="id-ID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id-ID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d-ID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id-ID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id-ID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id-ID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d-ID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400" i="1">
                            <a:latin typeface="Cambria Math" panose="02040503050406030204" pitchFamily="18" charset="0"/>
                          </a:rPr>
                          <m:t>3</m:t>
                        </m:r>
                        <m:sSup>
                          <m:sSupPr>
                            <m:ctrlPr>
                              <a:rPr lang="id-ID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d-ID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id-ID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id-ID" sz="2400" i="1">
                            <a:latin typeface="Cambria Math" panose="02040503050406030204" pitchFamily="18" charset="0"/>
                          </a:rPr>
                          <m:t>+4</m:t>
                        </m:r>
                        <m:r>
                          <a:rPr lang="id-ID" sz="2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id-ID" sz="2400" i="1">
                            <a:latin typeface="Cambria Math" panose="02040503050406030204" pitchFamily="18" charset="0"/>
                          </a:rPr>
                          <m:t>+2</m:t>
                        </m:r>
                      </m:num>
                      <m:den>
                        <m:r>
                          <a:rPr lang="id-ID" sz="2400" i="1">
                            <a:latin typeface="Cambria Math" panose="02040503050406030204" pitchFamily="18" charset="0"/>
                          </a:rPr>
                          <m:t>2</m:t>
                        </m:r>
                        <m:d>
                          <m:dPr>
                            <m:ctrlPr>
                              <a:rPr lang="id-ID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d-ID" sz="24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id-ID" sz="2400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den>
                    </m:f>
                  </m:oMath>
                </a14:m>
                <a:r>
                  <a:rPr lang="id-ID" sz="2400" dirty="0"/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400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num>
                      <m:den>
                        <m:r>
                          <a:rPr lang="id-ID" sz="2400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id-ID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  <m:r>
                      <a:rPr lang="id-ID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d-ID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400" i="1">
                            <a:latin typeface="Cambria Math" panose="02040503050406030204" pitchFamily="18" charset="0"/>
                          </a:rPr>
                          <m:t>3</m:t>
                        </m:r>
                        <m:sSup>
                          <m:sSupPr>
                            <m:ctrlPr>
                              <a:rPr lang="id-ID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d-ID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id-ID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id-ID" sz="2400" i="1">
                            <a:latin typeface="Cambria Math" panose="02040503050406030204" pitchFamily="18" charset="0"/>
                          </a:rPr>
                          <m:t>+4</m:t>
                        </m:r>
                        <m:r>
                          <a:rPr lang="id-ID" sz="2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id-ID" sz="2400" i="1">
                            <a:latin typeface="Cambria Math" panose="02040503050406030204" pitchFamily="18" charset="0"/>
                          </a:rPr>
                          <m:t>+2</m:t>
                        </m:r>
                      </m:num>
                      <m:den>
                        <m:r>
                          <a:rPr lang="id-ID" sz="2400" i="1">
                            <a:latin typeface="Cambria Math" panose="020405030504060302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id-ID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id-ID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id-ID" sz="24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id-ID" sz="24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id-ID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id-ID" sz="2400" dirty="0"/>
              </a:p>
              <a:p>
                <a:pPr marL="0" indent="0">
                  <a:buNone/>
                </a:pPr>
                <a:r>
                  <a:rPr lang="id-ID" sz="2400" dirty="0"/>
                  <a:t>Thus, each functions is continuous everywhere except on the line </a:t>
                </a:r>
                <a14:m>
                  <m:oMath xmlns:m="http://schemas.openxmlformats.org/officeDocument/2006/math">
                    <m:r>
                      <a:rPr lang="id-ID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sz="24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id-ID" sz="2400" dirty="0"/>
                  <a:t>.  the initial value lies on the line </a:t>
                </a:r>
                <a14:m>
                  <m:oMath xmlns:m="http://schemas.openxmlformats.org/officeDocument/2006/math">
                    <m:r>
                      <a:rPr lang="id-ID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sz="24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id-ID" sz="2400" dirty="0"/>
                  <a:t>, </a:t>
                </a:r>
                <a:r>
                  <a:rPr lang="id-ID" sz="2400" dirty="0" err="1"/>
                  <a:t>consequently</a:t>
                </a:r>
                <a:r>
                  <a:rPr lang="id-ID" sz="2400" dirty="0"/>
                  <a:t>, </a:t>
                </a:r>
                <a:r>
                  <a:rPr lang="id-ID" sz="2400" dirty="0" err="1"/>
                  <a:t>Theorem</a:t>
                </a:r>
                <a:r>
                  <a:rPr lang="id-ID" sz="2400" dirty="0"/>
                  <a:t> </a:t>
                </a:r>
                <a:r>
                  <a:rPr lang="id-ID" sz="2400" dirty="0" err="1"/>
                  <a:t>guarantees</a:t>
                </a:r>
                <a:r>
                  <a:rPr lang="id-ID" sz="2400" dirty="0"/>
                  <a:t> </a:t>
                </a:r>
                <a:r>
                  <a:rPr lang="id-ID" sz="2400" dirty="0" err="1"/>
                  <a:t>that</a:t>
                </a:r>
                <a:r>
                  <a:rPr lang="id-ID" sz="2400" dirty="0"/>
                  <a:t> </a:t>
                </a:r>
                <a:r>
                  <a:rPr lang="id-ID" sz="2400" dirty="0" err="1"/>
                  <a:t>the</a:t>
                </a:r>
                <a:r>
                  <a:rPr lang="id-ID" sz="2400" dirty="0"/>
                  <a:t> IVP has </a:t>
                </a:r>
                <a:r>
                  <a:rPr lang="id-ID" sz="2400" dirty="0" err="1"/>
                  <a:t>a</a:t>
                </a:r>
                <a:r>
                  <a:rPr lang="id-ID" sz="2400" dirty="0"/>
                  <a:t> </a:t>
                </a:r>
                <a:r>
                  <a:rPr lang="id-ID" sz="2400" dirty="0" err="1"/>
                  <a:t>unique</a:t>
                </a:r>
                <a:r>
                  <a:rPr lang="id-ID" sz="2400" dirty="0"/>
                  <a:t> </a:t>
                </a:r>
                <a:r>
                  <a:rPr lang="id-ID" sz="2400" dirty="0" err="1"/>
                  <a:t>solution</a:t>
                </a:r>
                <a:r>
                  <a:rPr lang="id-ID" sz="2400" dirty="0"/>
                  <a:t> in </a:t>
                </a:r>
                <a:r>
                  <a:rPr lang="id-ID" sz="2400" dirty="0" err="1"/>
                  <a:t>some</a:t>
                </a:r>
                <a:r>
                  <a:rPr lang="id-ID" sz="2400" dirty="0"/>
                  <a:t> interval </a:t>
                </a:r>
                <a:r>
                  <a:rPr lang="id-ID" sz="2400" dirty="0" err="1"/>
                  <a:t>about</a:t>
                </a:r>
                <a:r>
                  <a:rPr lang="id-ID" sz="2400" dirty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=0.</m:t>
                    </m:r>
                  </m:oMath>
                </a14:m>
                <a:r>
                  <a:rPr lang="en-ID" dirty="0"/>
                  <a:t>  </a:t>
                </a:r>
                <a:r>
                  <a:rPr lang="en-ID" sz="2400" dirty="0"/>
                  <a:t>However, solving the IVP by separating variables, we obtain </a:t>
                </a:r>
                <a14:m>
                  <m:oMath xmlns:m="http://schemas.openxmlformats.org/officeDocument/2006/math">
                    <m:r>
                      <a:rPr lang="id-ID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sz="2400" i="1">
                        <a:latin typeface="Cambria Math" panose="02040503050406030204" pitchFamily="18" charset="0"/>
                      </a:rPr>
                      <m:t>=1±</m:t>
                    </m:r>
                    <m:rad>
                      <m:radPr>
                        <m:degHide m:val="on"/>
                        <m:ctrlPr>
                          <a:rPr lang="id-ID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id-ID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d-ID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id-ID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id-ID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+2</m:t>
                        </m:r>
                        <m:sSup>
                          <m:sSupPr>
                            <m:ctrlPr>
                              <a:rPr lang="id-ID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d-ID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id-ID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id-ID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+2</m:t>
                        </m:r>
                        <m:r>
                          <a:rPr lang="id-ID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+4</m:t>
                        </m:r>
                      </m:e>
                    </m:rad>
                  </m:oMath>
                </a14:m>
                <a:r>
                  <a:rPr lang="id-ID" sz="2400" dirty="0"/>
                  <a:t> </a:t>
                </a:r>
                <a:r>
                  <a:rPr lang="id-ID" sz="2400" dirty="0" err="1"/>
                  <a:t>that</a:t>
                </a:r>
                <a:r>
                  <a:rPr lang="id-ID" sz="2400" dirty="0"/>
                  <a:t> </a:t>
                </a:r>
                <a:r>
                  <a:rPr lang="id-ID" sz="2400" dirty="0" err="1"/>
                  <a:t>only</a:t>
                </a:r>
                <a:r>
                  <a:rPr lang="id-ID" sz="2400" dirty="0"/>
                  <a:t> </a:t>
                </a:r>
                <a:r>
                  <a:rPr lang="id-ID" sz="2400" dirty="0" err="1"/>
                  <a:t>exist</a:t>
                </a:r>
                <a:r>
                  <a:rPr lang="id-ID" sz="2400" dirty="0"/>
                  <a:t> </a:t>
                </a:r>
                <a:r>
                  <a:rPr lang="id-ID" sz="2400" dirty="0" err="1"/>
                  <a:t>for</a:t>
                </a:r>
                <a:r>
                  <a:rPr lang="id-ID" sz="2400" dirty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&gt;−2.</m:t>
                    </m:r>
                  </m:oMath>
                </a14:m>
                <a:endParaRPr lang="id-ID" sz="2400" dirty="0"/>
              </a:p>
              <a:p>
                <a:pPr marL="0" indent="0">
                  <a:buNone/>
                </a:pPr>
                <a:r>
                  <a:rPr lang="id-ID" sz="2400" dirty="0"/>
                  <a:t> </a:t>
                </a:r>
              </a:p>
              <a:p>
                <a:pPr marL="0" indent="0">
                  <a:buNone/>
                </a:pPr>
                <a:endParaRPr lang="en-ID" sz="2400" dirty="0"/>
              </a:p>
              <a:p>
                <a:pPr marL="0" indent="0">
                  <a:buNone/>
                </a:pPr>
                <a:endParaRPr lang="id-ID" sz="2400" dirty="0"/>
              </a:p>
              <a:p>
                <a:pPr marL="0" indent="0">
                  <a:buNone/>
                </a:pPr>
                <a:endParaRPr lang="id-ID" sz="2400" dirty="0"/>
              </a:p>
              <a:p>
                <a:pPr marL="0" indent="0">
                  <a:buNone/>
                </a:pPr>
                <a:endParaRPr lang="id-ID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51678" y="1371601"/>
                <a:ext cx="10483122" cy="4507992"/>
              </a:xfrm>
              <a:blipFill>
                <a:blip r:embed="rId2"/>
                <a:stretch>
                  <a:fillRect l="-756" t="-1757" r="-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5639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err="1"/>
              <a:t>Continued</a:t>
            </a:r>
            <a:endParaRPr lang="id-ID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51678" y="1371601"/>
                <a:ext cx="10178322" cy="4507992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id-ID" sz="2400" dirty="0" smtClean="0"/>
                  <a:t>Further , </a:t>
                </a:r>
                <a:r>
                  <a:rPr lang="id-ID" sz="2400" dirty="0" err="1"/>
                  <a:t>the</a:t>
                </a:r>
                <a:r>
                  <a:rPr lang="id-ID" sz="2400" dirty="0"/>
                  <a:t> </a:t>
                </a:r>
                <a:r>
                  <a:rPr lang="id-ID" sz="2400" dirty="0" err="1"/>
                  <a:t>solution</a:t>
                </a:r>
                <a:endParaRPr lang="id-ID" sz="2400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id-ID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sz="2400" b="0" i="1" smtClean="0">
                        <a:latin typeface="Cambria Math" panose="02040503050406030204" pitchFamily="18" charset="0"/>
                      </a:rPr>
                      <m:t>=1±</m:t>
                    </m:r>
                    <m:rad>
                      <m:radPr>
                        <m:degHide m:val="on"/>
                        <m:ctrlPr>
                          <a:rPr lang="id-ID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id-ID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d-ID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id-ID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id-ID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+2</m:t>
                        </m:r>
                        <m:sSup>
                          <m:sSupPr>
                            <m:ctrlPr>
                              <a:rPr lang="id-ID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d-ID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id-ID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id-ID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+2</m:t>
                        </m:r>
                        <m:r>
                          <a:rPr lang="id-ID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+4</m:t>
                        </m:r>
                      </m:e>
                    </m:rad>
                  </m:oMath>
                </a14:m>
                <a:r>
                  <a:rPr lang="id-ID" sz="2400" dirty="0"/>
                  <a:t>  </a:t>
                </a:r>
              </a:p>
              <a:p>
                <a:pPr marL="0" indent="0">
                  <a:buNone/>
                </a:pPr>
                <a:r>
                  <a:rPr lang="en-US" sz="2400" dirty="0"/>
                  <a:t>provides two functions that satisfy the given differential equation for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 &gt; 0 </m:t>
                    </m:r>
                  </m:oMath>
                </a14:m>
                <a:r>
                  <a:rPr lang="en-US" sz="2400" dirty="0"/>
                  <a:t>and also satisfy the initial condition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(0) = 1</m:t>
                    </m:r>
                  </m:oMath>
                </a14:m>
                <a:r>
                  <a:rPr lang="en-US" sz="2400" dirty="0"/>
                  <a:t> (which  contradicts the continuity condition). The fact that there are two solutions to this initial value problem (not unique)</a:t>
                </a:r>
                <a:br>
                  <a:rPr lang="en-US" sz="2400" dirty="0"/>
                </a:br>
                <a:r>
                  <a:rPr lang="en-US" sz="2400" dirty="0"/>
                  <a:t>reinforces the conclusion that Theorem 2 does not apply to this initial value problem. </a:t>
                </a:r>
                <a:br>
                  <a:rPr lang="en-US" sz="2400" dirty="0"/>
                </a:br>
                <a:endParaRPr lang="id-ID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51678" y="1371601"/>
                <a:ext cx="10178322" cy="4507992"/>
              </a:xfrm>
              <a:blipFill>
                <a:blip r:embed="rId2"/>
                <a:stretch>
                  <a:fillRect l="-898" t="-1081" r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59E2F94B-1222-AD41-99D0-D3B57565A3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36000" y="4419600"/>
            <a:ext cx="35560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848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AC320-5989-A94B-ADC2-51C096ED8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CC3AEEB-5D73-DF48-A4FA-5FD591235F9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+mj-lt"/>
                  <a:buAutoNum type="arabicPeriod"/>
                </a:pPr>
                <a:r>
                  <a:rPr lang="en-US" dirty="0" smtClean="0"/>
                  <a:t>Use Theorem 1 to find an interval in which the initial value problem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+4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rad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,        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y</m:t>
                      </m:r>
                      <m:d>
                        <m:dPr>
                          <m:ctrlPr>
                            <a:rPr lang="en-US" b="0" i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US" dirty="0"/>
              </a:p>
              <a:p>
                <a:pPr marL="323850" indent="0">
                  <a:buNone/>
                </a:pPr>
                <a:r>
                  <a:rPr lang="en-US" dirty="0"/>
                  <a:t>has a unique solution.</a:t>
                </a:r>
              </a:p>
              <a:p>
                <a:pPr>
                  <a:buAutoNum type="arabicPeriod" startAt="2"/>
                </a:pPr>
                <a:r>
                  <a:rPr lang="en-US" dirty="0"/>
                  <a:t>Consider the initial value problem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  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=0.</m:t>
                      </m:r>
                    </m:oMath>
                  </m:oMathPara>
                </a14:m>
                <a:endParaRPr lang="en-US" b="0" dirty="0"/>
              </a:p>
              <a:p>
                <a:pPr marL="323850" indent="0">
                  <a:buNone/>
                </a:pPr>
                <a:r>
                  <a:rPr lang="en-US" dirty="0"/>
                  <a:t>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≥0. </m:t>
                    </m:r>
                  </m:oMath>
                </a14:m>
                <a:r>
                  <a:rPr lang="en-US" dirty="0"/>
                  <a:t>Apply Theorem 2 to determine the existence of its solution and then solve it.</a:t>
                </a:r>
              </a:p>
              <a:p>
                <a:pPr>
                  <a:buFont typeface="+mj-lt"/>
                  <a:buAutoNum type="arabicPeriod"/>
                </a:pPr>
                <a:endParaRPr lang="en-US" dirty="0"/>
              </a:p>
              <a:p>
                <a:pPr marL="361950" indent="-361950">
                  <a:buFont typeface="+mj-lt"/>
                  <a:buAutoNum type="arabicPeriod"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CC3AEEB-5D73-DF48-A4FA-5FD591235F9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47" t="-8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295016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{7F17A67C-18EE-BF41-AC28-CD6F3364EFE7}tf10001069</Template>
  <TotalTime>4002</TotalTime>
  <Words>97</Words>
  <Application>Microsoft Office PowerPoint</Application>
  <PresentationFormat>Widescreen</PresentationFormat>
  <Paragraphs>59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Calibri</vt:lpstr>
      <vt:lpstr>Cambria Math</vt:lpstr>
      <vt:lpstr>Century Gothic</vt:lpstr>
      <vt:lpstr>Symbol</vt:lpstr>
      <vt:lpstr>Times</vt:lpstr>
      <vt:lpstr>Times New Roman</vt:lpstr>
      <vt:lpstr>Wingdings 3</vt:lpstr>
      <vt:lpstr>Wisp</vt:lpstr>
      <vt:lpstr>Ordinary Differential Equations Existence and Uniqueness of Solutions   Abadi Universitas Negeri Surabaya </vt:lpstr>
      <vt:lpstr>Linear and Nonlinear Equations</vt:lpstr>
      <vt:lpstr>Theorem 1 (Linear ODE)</vt:lpstr>
      <vt:lpstr>Example 1</vt:lpstr>
      <vt:lpstr>Theorem 2 (Nonlinear ODE)</vt:lpstr>
      <vt:lpstr>Example 2</vt:lpstr>
      <vt:lpstr>Example 3</vt:lpstr>
      <vt:lpstr>Continued</vt:lpstr>
      <vt:lpstr>Exercises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240:  Transition to Advanced Math</dc:title>
  <dc:creator>Phil Gustafson</dc:creator>
  <cp:lastModifiedBy>user</cp:lastModifiedBy>
  <cp:revision>342</cp:revision>
  <cp:lastPrinted>1601-01-01T00:00:00Z</cp:lastPrinted>
  <dcterms:created xsi:type="dcterms:W3CDTF">2001-08-11T18:03:30Z</dcterms:created>
  <dcterms:modified xsi:type="dcterms:W3CDTF">2021-02-17T09:19:44Z</dcterms:modified>
</cp:coreProperties>
</file>