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345" r:id="rId2"/>
    <p:sldId id="257" r:id="rId3"/>
    <p:sldId id="346" r:id="rId4"/>
    <p:sldId id="347" r:id="rId5"/>
    <p:sldId id="348" r:id="rId6"/>
    <p:sldId id="34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80" autoAdjust="0"/>
    <p:restoredTop sz="94660"/>
  </p:normalViewPr>
  <p:slideViewPr>
    <p:cSldViewPr>
      <p:cViewPr varScale="1">
        <p:scale>
          <a:sx n="71" d="100"/>
          <a:sy n="71" d="100"/>
        </p:scale>
        <p:origin x="168" y="7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E6CDFE4A-A288-456F-8932-782012A2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085EC-E1D3-6446-B8B7-14966A6F6100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51E3C-1418-2A48-AE70-3AF2D90B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7B869E31-72AA-4868-A67D-724D1EF41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86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11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91C6C-14E0-40E7-AA98-1F614A0AA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7E652-20E7-4D42-9C0A-8C09243AF8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94C5-2FD3-488B-AF65-8A36BA571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9023BD9-1353-4567-8CD8-C695CC114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952C477-DABE-41FF-A93D-DD9F8C16C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0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7492EFD4-D249-4DB5-9EBD-EA8D7ECA9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1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007C6-7D7D-41B3-B1FD-4939452AA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0324-F066-44D8-A511-84D6D814A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DED33-D115-47A6-996D-849E0A9A3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E732BEE-34A5-4433-889B-E2DA22B39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5164" y="762000"/>
            <a:ext cx="10101539" cy="4219194"/>
          </a:xfrm>
        </p:spPr>
        <p:txBody>
          <a:bodyPr>
            <a:normAutofit/>
          </a:bodyPr>
          <a:lstStyle/>
          <a:p>
            <a:r>
              <a:rPr lang="id-ID" sz="5000" b="1" dirty="0" err="1"/>
              <a:t>Ordinary</a:t>
            </a:r>
            <a:r>
              <a:rPr lang="id-ID" sz="5000" b="1" dirty="0"/>
              <a:t> </a:t>
            </a:r>
            <a:r>
              <a:rPr lang="id-ID" sz="5000" b="1" dirty="0" err="1"/>
              <a:t>Differential</a:t>
            </a:r>
            <a:r>
              <a:rPr lang="id-ID" sz="5000" b="1" dirty="0"/>
              <a:t> </a:t>
            </a:r>
            <a:r>
              <a:rPr lang="id-ID" sz="5000" b="1" dirty="0" err="1"/>
              <a:t>Equations</a:t>
            </a:r>
            <a:br>
              <a:rPr lang="id-ID" sz="5000" dirty="0"/>
            </a:b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Riccati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Equation</a:t>
            </a:r>
            <a:br>
              <a:rPr lang="id-ID" sz="5000" dirty="0"/>
            </a:br>
            <a:r>
              <a:rPr lang="id-ID" sz="2400" b="1" dirty="0"/>
              <a:t>Abadi</a:t>
            </a:r>
            <a:br>
              <a:rPr lang="id-ID" sz="2400" b="1" dirty="0"/>
            </a:br>
            <a:r>
              <a:rPr lang="id-ID" sz="2400" b="1" dirty="0"/>
              <a:t>Universitas Negeri Surabaya</a:t>
            </a:r>
            <a:br>
              <a:rPr lang="id-ID" sz="5000" dirty="0"/>
            </a:br>
            <a:endParaRPr lang="id-ID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4861112"/>
            <a:ext cx="2257425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19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F714D9-E79D-5145-A4BA-9619DF1E62A0}"/>
              </a:ext>
            </a:extLst>
          </p:cNvPr>
          <p:cNvSpPr/>
          <p:nvPr/>
        </p:nvSpPr>
        <p:spPr>
          <a:xfrm>
            <a:off x="1251678" y="4800600"/>
            <a:ext cx="9797322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>
                <a:solidFill>
                  <a:srgbClr val="2125D7"/>
                </a:solidFill>
              </a:rPr>
              <a:t>Riccati</a:t>
            </a:r>
            <a:r>
              <a:rPr lang="id-ID" dirty="0">
                <a:solidFill>
                  <a:srgbClr val="2125D7"/>
                </a:solidFill>
              </a:rPr>
              <a:t>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515980"/>
                <a:ext cx="10178322" cy="5005136"/>
              </a:xfrm>
            </p:spPr>
            <p:txBody>
              <a:bodyPr>
                <a:normAutofit/>
              </a:bodyPr>
              <a:lstStyle/>
              <a:p>
                <a:r>
                  <a:rPr lang="en-ID" sz="2000" dirty="0"/>
                  <a:t>The </a:t>
                </a:r>
                <a:r>
                  <a:rPr lang="en-ID" sz="2000" dirty="0" err="1"/>
                  <a:t>Riccati</a:t>
                </a:r>
                <a:r>
                  <a:rPr lang="en-ID" sz="2000" dirty="0"/>
                  <a:t> equation is one of the most interesting nonlinear differential equations of first order. It’s written in the form: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ID" sz="2000" dirty="0"/>
              </a:p>
              <a:p>
                <a:r>
                  <a:rPr lang="en-ID" sz="2000" dirty="0"/>
                  <a:t>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ID" sz="2000" dirty="0"/>
                  <a:t>are continuous functions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D" sz="2000" dirty="0"/>
                  <a:t>.</a:t>
                </a:r>
              </a:p>
              <a:p>
                <a:r>
                  <a:rPr lang="en-ID" sz="2000" dirty="0"/>
                  <a:t>The </a:t>
                </a:r>
                <a:r>
                  <a:rPr lang="en-ID" sz="2000" dirty="0" err="1"/>
                  <a:t>Riccati</a:t>
                </a:r>
                <a:r>
                  <a:rPr lang="en-ID" sz="2000" dirty="0"/>
                  <a:t> equation is used in different areas of mathematics (for example, in algebraic geometry and the theory of conformal mapping), and physics. It also appears in many applied problems.</a:t>
                </a:r>
              </a:p>
              <a:p>
                <a:r>
                  <a:rPr lang="en-ID" sz="2000" dirty="0"/>
                  <a:t>The differential equation given above is called the general </a:t>
                </a:r>
                <a:r>
                  <a:rPr lang="en-ID" sz="2000" dirty="0" err="1"/>
                  <a:t>Riccati</a:t>
                </a:r>
                <a:r>
                  <a:rPr lang="en-ID" sz="2000" dirty="0"/>
                  <a:t> equation. It can be solved with help of the following theorem:</a:t>
                </a:r>
              </a:p>
              <a:p>
                <a:pPr marL="0" indent="0">
                  <a:buNone/>
                </a:pPr>
                <a:r>
                  <a:rPr lang="en-ID" sz="2000" b="1" dirty="0">
                    <a:solidFill>
                      <a:schemeClr val="bg1"/>
                    </a:solidFill>
                  </a:rPr>
                  <a:t>Theorem.</a:t>
                </a:r>
              </a:p>
              <a:p>
                <a:pPr marL="0" indent="0">
                  <a:buNone/>
                </a:pPr>
                <a:r>
                  <a:rPr lang="en-ID" sz="2000" dirty="0">
                    <a:solidFill>
                      <a:schemeClr val="bg1"/>
                    </a:solidFill>
                  </a:rPr>
                  <a:t>If a particular solution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sz="2000" dirty="0">
                    <a:solidFill>
                      <a:schemeClr val="bg1"/>
                    </a:solidFill>
                  </a:rPr>
                  <a:t> of a </a:t>
                </a:r>
                <a:r>
                  <a:rPr lang="en-ID" sz="2000" dirty="0" err="1">
                    <a:solidFill>
                      <a:schemeClr val="bg1"/>
                    </a:solidFill>
                  </a:rPr>
                  <a:t>Riccati</a:t>
                </a:r>
                <a:r>
                  <a:rPr lang="en-ID" sz="2000" dirty="0">
                    <a:solidFill>
                      <a:schemeClr val="bg1"/>
                    </a:solidFill>
                  </a:rPr>
                  <a:t> equation is known, the general solution of the equation is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ID" sz="2000" dirty="0"/>
              </a:p>
              <a:p>
                <a:endParaRPr lang="en-ID" sz="2000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515980"/>
                <a:ext cx="10178322" cy="5005136"/>
              </a:xfrm>
              <a:blipFill>
                <a:blip r:embed="rId2"/>
                <a:stretch>
                  <a:fillRect l="-623" t="-506" r="-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38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3E2EB41-004C-0146-B3D9-9F5BFFACCDA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br>
                  <a:rPr lang="en-ID" dirty="0"/>
                </a:b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3E2EB41-004C-0146-B3D9-9F5BFFACCD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452AE6-746A-E643-8007-CBB214A0F2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5400" cy="441960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sz="2000" dirty="0"/>
                  <a:t>Substituting the solution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ID" sz="2000" dirty="0"/>
                  <a:t> into </a:t>
                </a:r>
                <a:r>
                  <a:rPr lang="en-ID" sz="2000" dirty="0" err="1"/>
                  <a:t>Riccati</a:t>
                </a:r>
                <a:r>
                  <a:rPr lang="en-ID" sz="2000" dirty="0"/>
                  <a:t> equation, we have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/>
                <a:endParaRPr lang="en-ID" sz="20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bSup>
                        <m:sSub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D" sz="200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ID" sz="2000" dirty="0"/>
                  <a:t>The </a:t>
                </a:r>
                <a:r>
                  <a:rPr lang="en-ID" sz="2000" dirty="0">
                    <a:solidFill>
                      <a:srgbClr val="FF0000"/>
                    </a:solidFill>
                  </a:rPr>
                  <a:t>red</a:t>
                </a:r>
                <a:r>
                  <a:rPr lang="en-ID" sz="2000" dirty="0"/>
                  <a:t> terms in the left and in the right side can be </a:t>
                </a:r>
                <a:r>
                  <a:rPr lang="en-ID" sz="2000" dirty="0" err="1"/>
                  <a:t>canceled</a:t>
                </a:r>
                <a:r>
                  <a:rPr lang="en-ID" sz="2000" dirty="0"/>
                  <a:t> 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sz="2000" dirty="0"/>
                  <a:t> is a particular solution satisfying the equation. As a result we obtain the differential equation for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sz="2000" dirty="0"/>
                  <a:t> 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2000" dirty="0"/>
                  <a:t>or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452AE6-746A-E643-8007-CBB214A0F2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5400" cy="4419600"/>
              </a:xfrm>
              <a:blipFill>
                <a:blip r:embed="rId3"/>
                <a:stretch>
                  <a:fillRect l="-712" r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04777B6-25F7-8846-9796-0998BCCCCA1C}"/>
              </a:ext>
            </a:extLst>
          </p:cNvPr>
          <p:cNvSpPr txBox="1"/>
          <p:nvPr/>
        </p:nvSpPr>
        <p:spPr>
          <a:xfrm>
            <a:off x="9066212" y="604922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Bernoulli Equation</a:t>
            </a:r>
          </a:p>
        </p:txBody>
      </p:sp>
    </p:spTree>
    <p:extLst>
      <p:ext uri="{BB962C8B-B14F-4D97-AF65-F5344CB8AC3E}">
        <p14:creationId xmlns:p14="http://schemas.microsoft.com/office/powerpoint/2010/main" val="360201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183D-261D-0F49-ABB9-CDDCA2D7F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A2C7F1-BD13-8E4F-A42D-0B63B90558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Substitute </a:t>
                </a:r>
                <a14:m>
                  <m:oMath xmlns:m="http://schemas.openxmlformats.org/officeDocument/2006/math">
                    <m:r>
                      <a:rPr lang="en-US" sz="2000" b="0" i="1" smtClean="0"/>
                      <m:t>𝑢</m:t>
                    </m:r>
                    <m:r>
                      <a:rPr lang="en-US" sz="2000" b="0" i="1" smtClean="0"/>
                      <m:t>=</m:t>
                    </m:r>
                    <m:f>
                      <m:fPr>
                        <m:ctrlPr>
                          <a:rPr lang="en-US" sz="2000" b="0" i="1" smtClean="0"/>
                        </m:ctrlPr>
                      </m:fPr>
                      <m:num>
                        <m:r>
                          <a:rPr lang="en-US" sz="2000" b="0" i="1" smtClean="0"/>
                          <m:t>1</m:t>
                        </m:r>
                      </m:num>
                      <m:den>
                        <m:r>
                          <a:rPr lang="en-US" sz="2000" b="0" i="1" smtClean="0"/>
                          <m:t>𝑧</m:t>
                        </m:r>
                      </m:den>
                    </m:f>
                  </m:oMath>
                </a14:m>
                <a:r>
                  <a:rPr lang="en-US" sz="2000" dirty="0"/>
                  <a:t>  to obtain: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A2C7F1-BD13-8E4F-A42D-0B63B90558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F2D711D-92BA-F744-81D9-29750B6076C3}"/>
              </a:ext>
            </a:extLst>
          </p:cNvPr>
          <p:cNvSpPr txBox="1"/>
          <p:nvPr/>
        </p:nvSpPr>
        <p:spPr>
          <a:xfrm>
            <a:off x="9066212" y="2590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Linear Equation</a:t>
            </a:r>
          </a:p>
        </p:txBody>
      </p:sp>
    </p:spTree>
    <p:extLst>
      <p:ext uri="{BB962C8B-B14F-4D97-AF65-F5344CB8AC3E}">
        <p14:creationId xmlns:p14="http://schemas.microsoft.com/office/powerpoint/2010/main" val="32357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5583-7A45-8B43-BE84-36AAC5C9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1DD7D3-17DC-2840-8234-CB91801AC1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Find the general solution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  if a particular solution is in the form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/>
                  <a:t>Solution:</a:t>
                </a:r>
              </a:p>
              <a:p>
                <a:r>
                  <a:rPr lang="en-US" sz="2000" dirty="0"/>
                  <a:t>Looking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of the particular solution,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Substituting into the ODE: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.  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−2=0⇒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1±3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Taking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=2, </m:t>
                    </m:r>
                  </m:oMath>
                </a14:m>
                <a:r>
                  <a:rPr lang="en-US" sz="2000" dirty="0"/>
                  <a:t>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000" dirty="0"/>
                  <a:t>.   </a:t>
                </a:r>
                <a:r>
                  <a:rPr lang="en-US" sz="2000" dirty="0" err="1">
                    <a:solidFill>
                      <a:srgbClr val="FF0000"/>
                    </a:solidFill>
                  </a:rPr>
                  <a:t>Cek</a:t>
                </a:r>
                <a:r>
                  <a:rPr lang="en-US" sz="2000" dirty="0">
                    <a:solidFill>
                      <a:srgbClr val="FF0000"/>
                    </a:solidFill>
                  </a:rPr>
                  <a:t>!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1DD7D3-17DC-2840-8234-CB91801AC1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32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EEDB878-6FC4-8240-A02B-31F752DF65C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EEDB878-6FC4-8240-A02B-31F752DF65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E8669A-17E7-9142-9A0A-8321ECF3C9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/>
                  <a:t>From the theorem, the solution is in the following form: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Substituting this into the ODE: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             (∗)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Taking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. Substituting these into (*)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E8669A-17E7-9142-9A0A-8321ECF3C9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12" t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7EC002-3E36-5240-9485-A930A7ADC8E0}"/>
              </a:ext>
            </a:extLst>
          </p:cNvPr>
          <p:cNvCxnSpPr/>
          <p:nvPr/>
        </p:nvCxnSpPr>
        <p:spPr>
          <a:xfrm flipV="1">
            <a:off x="5486400" y="3429000"/>
            <a:ext cx="457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9CF1047-FC52-6444-875B-7D074E8820EF}"/>
                  </a:ext>
                </a:extLst>
              </p:cNvPr>
              <p:cNvSpPr/>
              <p:nvPr/>
            </p:nvSpPr>
            <p:spPr>
              <a:xfrm>
                <a:off x="5904697" y="3244334"/>
                <a:ext cx="3826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9CF1047-FC52-6444-875B-7D074E8820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697" y="3244334"/>
                <a:ext cx="382605" cy="369332"/>
              </a:xfrm>
              <a:prstGeom prst="rect">
                <a:avLst/>
              </a:prstGeom>
              <a:blipFill>
                <a:blip r:embed="rId4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1DE68A-0AEC-DA42-8704-8C7EBD573F10}"/>
              </a:ext>
            </a:extLst>
          </p:cNvPr>
          <p:cNvCxnSpPr/>
          <p:nvPr/>
        </p:nvCxnSpPr>
        <p:spPr>
          <a:xfrm flipV="1">
            <a:off x="6589712" y="3429000"/>
            <a:ext cx="457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931131-F579-B643-87DF-EB912A552421}"/>
              </a:ext>
            </a:extLst>
          </p:cNvPr>
          <p:cNvCxnSpPr/>
          <p:nvPr/>
        </p:nvCxnSpPr>
        <p:spPr>
          <a:xfrm flipV="1">
            <a:off x="8374623" y="3429000"/>
            <a:ext cx="457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28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{7F17A67C-18EE-BF41-AC28-CD6F3364EFE7}tf10001069</Template>
  <TotalTime>4157</TotalTime>
  <Words>473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Century Gothic</vt:lpstr>
      <vt:lpstr>Wingdings 3</vt:lpstr>
      <vt:lpstr>Wisp</vt:lpstr>
      <vt:lpstr>Ordinary Differential Equations Riccati Equation Abadi Universitas Negeri Surabaya </vt:lpstr>
      <vt:lpstr>Riccati equation</vt:lpstr>
      <vt:lpstr>y^′=a(x)y+b(x) y^2+c(x) </vt:lpstr>
      <vt:lpstr>PowerPoint Presentation</vt:lpstr>
      <vt:lpstr>Example</vt:lpstr>
      <vt:lpstr>y^′+y^2=2/x^2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240:  Transition to Advanced Math</dc:title>
  <dc:creator>Phil Gustafson</dc:creator>
  <cp:lastModifiedBy>AA</cp:lastModifiedBy>
  <cp:revision>374</cp:revision>
  <cp:lastPrinted>1601-01-01T00:00:00Z</cp:lastPrinted>
  <dcterms:created xsi:type="dcterms:W3CDTF">2001-08-11T18:03:30Z</dcterms:created>
  <dcterms:modified xsi:type="dcterms:W3CDTF">2020-10-06T16:41:18Z</dcterms:modified>
</cp:coreProperties>
</file>