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0"/>
  </p:notesMasterIdLst>
  <p:handoutMasterIdLst>
    <p:handoutMasterId r:id="rId21"/>
  </p:handoutMasterIdLst>
  <p:sldIdLst>
    <p:sldId id="345" r:id="rId2"/>
    <p:sldId id="274" r:id="rId3"/>
    <p:sldId id="297" r:id="rId4"/>
    <p:sldId id="299" r:id="rId5"/>
    <p:sldId id="298" r:id="rId6"/>
    <p:sldId id="283" r:id="rId7"/>
    <p:sldId id="284" r:id="rId8"/>
    <p:sldId id="285" r:id="rId9"/>
    <p:sldId id="286" r:id="rId10"/>
    <p:sldId id="296" r:id="rId11"/>
    <p:sldId id="295" r:id="rId12"/>
    <p:sldId id="287" r:id="rId13"/>
    <p:sldId id="288" r:id="rId14"/>
    <p:sldId id="289" r:id="rId15"/>
    <p:sldId id="290" r:id="rId16"/>
    <p:sldId id="291" r:id="rId17"/>
    <p:sldId id="292" r:id="rId18"/>
    <p:sldId id="29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58" autoAdjust="0"/>
    <p:restoredTop sz="94660"/>
  </p:normalViewPr>
  <p:slideViewPr>
    <p:cSldViewPr>
      <p:cViewPr varScale="1">
        <p:scale>
          <a:sx n="98" d="100"/>
          <a:sy n="98" d="100"/>
        </p:scale>
        <p:origin x="288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2000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2000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200" smtClean="0"/>
            </a:lvl1pPr>
          </a:lstStyle>
          <a:p>
            <a:pPr>
              <a:defRPr/>
            </a:pPr>
            <a:fld id="{E6CDFE4A-A288-456F-8932-782012A26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0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085EC-E1D3-6446-B8B7-14966A6F6100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51E3C-1418-2A48-AE70-3AF2D90B2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493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300">
                <a:latin typeface="Arial" panose="020B0604020202020204" pitchFamily="34" charset="0"/>
              </a:rPr>
              <a:t>Persamaan Diferensial Biasa</a:t>
            </a:r>
          </a:p>
        </p:txBody>
      </p:sp>
      <p:sp>
        <p:nvSpPr>
          <p:cNvPr id="124933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A63FB12-5EE4-4887-8639-E82491D9A096}" type="datetime1">
              <a:rPr lang="en-US" sz="1300" smtClean="0">
                <a:latin typeface="Arial" panose="020B0604020202020204" pitchFamily="34" charset="0"/>
              </a:rPr>
              <a:pPr/>
              <a:t>10/19/20</a:t>
            </a:fld>
            <a:endParaRPr lang="en-US" sz="1300">
              <a:latin typeface="Arial" panose="020B0604020202020204" pitchFamily="34" charset="0"/>
            </a:endParaRPr>
          </a:p>
        </p:txBody>
      </p:sp>
      <p:sp>
        <p:nvSpPr>
          <p:cNvPr id="12493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49E53D7-9E03-4183-AA17-9544A03A18A5}" type="slidenum">
              <a:rPr lang="en-US" sz="1300">
                <a:latin typeface="Arial" panose="020B0604020202020204" pitchFamily="34" charset="0"/>
              </a:rPr>
              <a:pPr/>
              <a:t>3</a:t>
            </a:fld>
            <a:endParaRPr 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625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595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300">
                <a:latin typeface="Arial" panose="020B0604020202020204" pitchFamily="34" charset="0"/>
              </a:rPr>
              <a:t>Persamaan Diferensial Biasa</a:t>
            </a:r>
          </a:p>
        </p:txBody>
      </p:sp>
      <p:sp>
        <p:nvSpPr>
          <p:cNvPr id="125957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A9FAC7D-4ED7-4E8D-9553-03BC86EA8EC0}" type="datetime1">
              <a:rPr lang="en-US" sz="1300" smtClean="0">
                <a:latin typeface="Arial" panose="020B0604020202020204" pitchFamily="34" charset="0"/>
              </a:rPr>
              <a:pPr/>
              <a:t>10/19/20</a:t>
            </a:fld>
            <a:endParaRPr lang="en-US" sz="1300">
              <a:latin typeface="Arial" panose="020B0604020202020204" pitchFamily="34" charset="0"/>
            </a:endParaRPr>
          </a:p>
        </p:txBody>
      </p:sp>
      <p:sp>
        <p:nvSpPr>
          <p:cNvPr id="12595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F5E584C-8211-4BF4-A38E-A587A6E56655}" type="slidenum">
              <a:rPr lang="en-US" sz="1300">
                <a:latin typeface="Arial" panose="020B0604020202020204" pitchFamily="34" charset="0"/>
              </a:rPr>
              <a:pPr/>
              <a:t>5</a:t>
            </a:fld>
            <a:endParaRPr 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04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7B869E31-72AA-4868-A67D-724D1EF412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3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419473AF-71E2-4F9F-BACB-FA28B1E4F0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3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419473AF-71E2-4F9F-BACB-FA28B1E4F0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2866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419473AF-71E2-4F9F-BACB-FA28B1E4F0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7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419473AF-71E2-4F9F-BACB-FA28B1E4F0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8110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419473AF-71E2-4F9F-BACB-FA28B1E4F0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0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91C6C-14E0-40E7-AA98-1F614A0AAD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5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7E652-20E7-4D42-9C0A-8C09243AF8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14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194C5-2FD3-488B-AF65-8A36BA5719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2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19023BD9-1353-4567-8CD8-C695CC1140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8952C477-DABE-41FF-A93D-DD9F8C16CC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30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7492EFD4-D249-4DB5-9EBD-EA8D7ECA97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216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007C6-7D7D-41B3-B1FD-4939452AA1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5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10324-F066-44D8-A511-84D6D814A8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4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7DED33-D115-47A6-996D-849E0A9A3A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50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CE732BEE-34A5-4433-889B-E2DA22B39B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419473AF-71E2-4F9F-BACB-FA28B1E4F0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1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5164" y="762000"/>
            <a:ext cx="10101539" cy="4219194"/>
          </a:xfrm>
        </p:spPr>
        <p:txBody>
          <a:bodyPr>
            <a:normAutofit/>
          </a:bodyPr>
          <a:lstStyle/>
          <a:p>
            <a:r>
              <a:rPr lang="id-ID" sz="5000" b="1" dirty="0" err="1"/>
              <a:t>Ordinary</a:t>
            </a:r>
            <a:r>
              <a:rPr lang="id-ID" sz="5000" b="1" dirty="0"/>
              <a:t> </a:t>
            </a:r>
            <a:r>
              <a:rPr lang="id-ID" sz="5000" b="1" dirty="0" err="1"/>
              <a:t>Differential</a:t>
            </a:r>
            <a:r>
              <a:rPr lang="id-ID" sz="5000" b="1" dirty="0"/>
              <a:t> </a:t>
            </a:r>
            <a:r>
              <a:rPr lang="id-ID" sz="5000" b="1" dirty="0" err="1"/>
              <a:t>Equations</a:t>
            </a:r>
            <a:br>
              <a:rPr lang="id-ID" sz="5000" dirty="0"/>
            </a:br>
            <a:r>
              <a:rPr lang="id-ID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Implicit</a:t>
            </a:r>
            <a:r>
              <a:rPr lang="id-ID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d-ID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Equation</a:t>
            </a:r>
            <a:br>
              <a:rPr lang="id-ID" sz="5000" dirty="0"/>
            </a:br>
            <a:r>
              <a:rPr lang="id-ID" sz="2400" b="1" dirty="0"/>
              <a:t>Abadi</a:t>
            </a:r>
            <a:br>
              <a:rPr lang="id-ID" sz="2400" b="1" dirty="0"/>
            </a:br>
            <a:r>
              <a:rPr lang="id-ID" sz="2400" b="1" dirty="0"/>
              <a:t>Universitas Negeri Surabaya</a:t>
            </a:r>
            <a:br>
              <a:rPr lang="id-ID" sz="5000" dirty="0"/>
            </a:br>
            <a:endParaRPr lang="id-ID" sz="5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3" y="4861112"/>
            <a:ext cx="2257425" cy="2019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319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062992" y="462271"/>
                <a:ext cx="10178322" cy="3593591"/>
              </a:xfrm>
            </p:spPr>
            <p:txBody>
              <a:bodyPr/>
              <a:lstStyle/>
              <a:p>
                <a:r>
                  <a:rPr lang="en-US" dirty="0"/>
                  <a:t>Figure of the solution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the envelope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2992" y="462271"/>
                <a:ext cx="10178322" cy="3593591"/>
              </a:xfrm>
              <a:blipFill rotWithShape="0">
                <a:blip r:embed="rId2"/>
                <a:stretch>
                  <a:fillRect l="-539" t="-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628" y="1681335"/>
            <a:ext cx="4198257" cy="419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8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95367"/>
            <a:ext cx="10522857" cy="76786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Your turn</a:t>
            </a:r>
            <a:r>
              <a:rPr lang="en-US" sz="3600" b="1" dirty="0">
                <a:solidFill>
                  <a:srgbClr val="0070C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7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330235" y="1127874"/>
                <a:ext cx="10885714" cy="541377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Solve the differential equation :</a:t>
                </a:r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𝑥𝑝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74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30235" y="1127874"/>
                <a:ext cx="10885714" cy="5413771"/>
              </a:xfrm>
              <a:blipFill>
                <a:blip r:embed="rId2"/>
                <a:stretch>
                  <a:fillRect l="-1166" t="-1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9045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475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190171" y="295367"/>
                <a:ext cx="10522857" cy="767862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</a:rPr>
                  <a:t>Type 3:  Implicit Diff Equation of Type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b="1" dirty="0">
                    <a:solidFill>
                      <a:srgbClr val="0070C0"/>
                    </a:solidFill>
                    <a:latin typeface="Times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7475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90171" y="295367"/>
                <a:ext cx="10522857" cy="767862"/>
              </a:xfrm>
              <a:blipFill>
                <a:blip r:embed="rId2"/>
                <a:stretch>
                  <a:fillRect l="-1448" t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7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16000" y="932603"/>
                <a:ext cx="10885714" cy="5413771"/>
              </a:xfrm>
            </p:spPr>
            <p:txBody>
              <a:bodyPr>
                <a:noAutofit/>
              </a:bodyPr>
              <a:lstStyle/>
              <a:p>
                <a:r>
                  <a:rPr lang="en-US" sz="2200" dirty="0"/>
                  <a:t>The variable 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 is expressed explicitly in terms of 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 and the derivative 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200" dirty="0"/>
                  <a:t>. </a:t>
                </a:r>
              </a:p>
              <a:p>
                <a:r>
                  <a:rPr lang="en-US" sz="2200" dirty="0"/>
                  <a:t>Let the parameter 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200" dirty="0"/>
                  <a:t>. </a:t>
                </a:r>
              </a:p>
              <a:p>
                <a:r>
                  <a:rPr lang="en-US" sz="2200" dirty="0"/>
                  <a:t>Differentiate the equation 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 with respect to 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. </a:t>
                </a:r>
              </a:p>
              <a:p>
                <a:pPr marL="0" indent="0">
                  <a:buNone/>
                </a:pPr>
                <a:r>
                  <a:rPr lang="en-US" sz="2200" dirty="0"/>
                  <a:t>   This produces: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𝑑𝑝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   As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200" dirty="0"/>
                  <a:t>  , the last expression can be written as follows: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𝑑𝑝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</m:oMath>
                </a14:m>
                <a:endParaRPr lang="en-US" sz="2200" dirty="0"/>
              </a:p>
              <a:p>
                <a:r>
                  <a:rPr lang="en-US" sz="2200" dirty="0"/>
                  <a:t>We obtain an explicit differential equation such that its general solution is given by the function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/>
                  <a:t>  or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where 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200" dirty="0"/>
                  <a:t> is a constant.</a:t>
                </a:r>
              </a:p>
              <a:p>
                <a:r>
                  <a:rPr lang="en-US" sz="2200" dirty="0"/>
                  <a:t>Thus, the general solution of the original implicit differential equation is defined in the parametric form by the system of two algebraic equations: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200" dirty="0"/>
              </a:p>
              <a:p>
                <a:r>
                  <a:rPr lang="en-US" sz="2200" dirty="0"/>
                  <a:t>If the parameter 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 can be eliminated from the system, the general solution is given in the explicit form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4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16000" y="932603"/>
                <a:ext cx="10885714" cy="5413771"/>
              </a:xfrm>
              <a:blipFill rotWithShape="0">
                <a:blip r:embed="rId3"/>
                <a:stretch>
                  <a:fillRect l="-672" t="-676" b="-10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005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475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190171" y="295367"/>
                <a:ext cx="10522857" cy="767862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</a:rPr>
                  <a:t>Type 4:  Implicit Diff Equation of Type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b="1" dirty="0">
                    <a:solidFill>
                      <a:srgbClr val="0070C0"/>
                    </a:solidFill>
                    <a:latin typeface="Times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7475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90171" y="295367"/>
                <a:ext cx="10522857" cy="767862"/>
              </a:xfrm>
              <a:blipFill>
                <a:blip r:embed="rId2"/>
                <a:stretch>
                  <a:fillRect l="-1448" t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7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16000" y="1266430"/>
                <a:ext cx="10885714" cy="5413771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The equation of this kind does not contain the variable 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 and can be solved the similar way. Using the parameter 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400" dirty="0"/>
                  <a:t>, we can write 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r>
                  <a:rPr lang="en-US" sz="2400" dirty="0"/>
                  <a:t>. </a:t>
                </a:r>
              </a:p>
              <a:p>
                <a:r>
                  <a:rPr lang="en-US" sz="2400" dirty="0"/>
                  <a:t>Then it follows from the equation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𝑑𝑝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𝑑𝑝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Integrating the last expression gives the general solution of the original implicit equation in parametric form: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den>
                                    </m:f>
                                    <m:f>
                                      <m:f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𝑑𝑓</m:t>
                                        </m:r>
                                      </m:num>
                                      <m:den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𝑑𝑝</m:t>
                                        </m:r>
                                      </m:den>
                                    </m:f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𝑑𝑝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nary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    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74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16000" y="1266430"/>
                <a:ext cx="10885714" cy="5413771"/>
              </a:xfrm>
              <a:blipFill rotWithShape="0">
                <a:blip r:embed="rId3"/>
                <a:stretch>
                  <a:fillRect l="-784" t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16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0171" y="208283"/>
            <a:ext cx="10522857" cy="76786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Example 3:</a:t>
            </a:r>
            <a:r>
              <a:rPr lang="en-US" sz="3600" b="1" dirty="0">
                <a:solidFill>
                  <a:srgbClr val="0070C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7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161142" y="729399"/>
                <a:ext cx="10885714" cy="541377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Find the general solution of the differential equation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25+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400" i="1" dirty="0"/>
                  <a:t>Solution.</a:t>
                </a:r>
              </a:p>
              <a:p>
                <a:pPr marL="0" indent="0">
                  <a:buNone/>
                </a:pPr>
                <a:r>
                  <a:rPr lang="en-US" sz="2400" dirty="0"/>
                  <a:t>Using the parameter 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 we rewrite this equation :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25+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Take the differentials of both sides: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𝑑𝑦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𝑝𝑑𝑝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25+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As 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𝑑𝑦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𝑝𝑑𝑥</m:t>
                    </m:r>
                  </m:oMath>
                </a14:m>
                <a:r>
                  <a:rPr lang="en-US" sz="2400" dirty="0"/>
                  <a:t>,   we get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𝑝𝑑𝑥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𝑝𝑑𝑝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25+</m:t>
                          </m:r>
                          <m:sSup>
                            <m:sSup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𝑑𝑝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25+</m:t>
                          </m:r>
                          <m:sSup>
                            <m:sSup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=2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25+</m:t>
                              </m:r>
                              <m:sSup>
                                <m:sSupPr>
                                  <m:ctrlP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2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func>
                        <m:func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f>
                            <m:f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func>
                      <m:r>
                        <a:rPr lang="en-US" sz="21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100" i="1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74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61142" y="729399"/>
                <a:ext cx="10885714" cy="5413771"/>
              </a:xfrm>
              <a:blipFill>
                <a:blip r:embed="rId2"/>
                <a:stretch>
                  <a:fillRect l="-698" t="-701" b="-21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7248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47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161142" y="729399"/>
                <a:ext cx="10885714" cy="5413771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So we have the following parametric representation of the solution of the differential equation: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arctan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num>
                                      <m:den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func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25+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     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where 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 is an arbitrary constant.</a:t>
                </a:r>
              </a:p>
            </p:txBody>
          </p:sp>
        </mc:Choice>
        <mc:Fallback xmlns="">
          <p:sp>
            <p:nvSpPr>
              <p:cNvPr id="74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61142" y="729399"/>
                <a:ext cx="10885714" cy="5413771"/>
              </a:xfrm>
              <a:blipFill rotWithShape="0">
                <a:blip r:embed="rId2"/>
                <a:stretch>
                  <a:fillRect l="-728" t="-676" r="-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4820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475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190171" y="266339"/>
                <a:ext cx="10522857" cy="767862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</a:rPr>
                  <a:t>Type 5: Implicit Diff Equation of Type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b="1" dirty="0">
                    <a:solidFill>
                      <a:srgbClr val="0070C0"/>
                    </a:solidFill>
                    <a:latin typeface="Times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7475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90171" y="266339"/>
                <a:ext cx="10522857" cy="767862"/>
              </a:xfrm>
              <a:blipFill>
                <a:blip r:embed="rId2"/>
                <a:stretch>
                  <a:fillRect l="-1448" t="-8197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7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190168" y="1092262"/>
                <a:ext cx="10885714" cy="5413771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Here the differential equation does not contain the variable 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. </a:t>
                </a:r>
              </a:p>
              <a:p>
                <a:r>
                  <a:rPr lang="en-US" sz="2400" dirty="0"/>
                  <a:t>Using the parameter 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400" dirty="0"/>
                  <a:t>  , </a:t>
                </a:r>
              </a:p>
              <a:p>
                <a:pPr marL="0" indent="0">
                  <a:buNone/>
                </a:pPr>
                <a:r>
                  <a:rPr lang="en-US" sz="2400" dirty="0"/>
                  <a:t>   it’s easy to construct the general solution of the equation. </a:t>
                </a:r>
              </a:p>
              <a:p>
                <a:pPr marL="0" indent="0">
                  <a:buNone/>
                </a:pPr>
                <a:r>
                  <a:rPr lang="en-US" sz="2400" dirty="0"/>
                  <a:t>   As 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𝑑𝑝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𝑑𝑝</m:t>
                    </m:r>
                  </m:oMath>
                </a14:m>
                <a:r>
                  <a:rPr lang="en-US" sz="2400" dirty="0"/>
                  <a:t> 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𝑑𝑦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then the following relationship holds: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𝑝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𝑑𝑝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𝑑𝑝</m:t>
                      </m:r>
                    </m:oMath>
                  </m:oMathPara>
                </a14:m>
                <a:endParaRPr lang="en-US" sz="2200" dirty="0"/>
              </a:p>
              <a:p>
                <a:r>
                  <a:rPr lang="en-US" sz="2400" dirty="0"/>
                  <a:t>Integrating the last equation gives the general solution in the parametric form: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𝑑𝑓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𝑑𝑝</m:t>
                                        </m:r>
                                      </m:den>
                                    </m:f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𝑑𝑝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nary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  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90168" y="1092262"/>
                <a:ext cx="10885714" cy="5413771"/>
              </a:xfrm>
              <a:blipFill rotWithShape="0">
                <a:blip r:embed="rId3"/>
                <a:stretch>
                  <a:fillRect l="-728" t="-676" b="-3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4443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0171" y="150227"/>
            <a:ext cx="10522857" cy="76786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Example 4</a:t>
            </a:r>
            <a:r>
              <a:rPr lang="en-US" sz="3600" b="1" dirty="0">
                <a:solidFill>
                  <a:srgbClr val="0070C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7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161142" y="729399"/>
                <a:ext cx="10885714" cy="541377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Find the general solution of the equation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400" i="1" dirty="0"/>
                  <a:t>Solution.</a:t>
                </a:r>
              </a:p>
              <a:p>
                <a:pPr marL="0" indent="0">
                  <a:buNone/>
                </a:pPr>
                <a:r>
                  <a:rPr lang="en-US" sz="2300" dirty="0"/>
                  <a:t>Let the parameter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300" dirty="0"/>
                  <a:t> and write the equation in the form: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300" dirty="0"/>
              </a:p>
              <a:p>
                <a:pPr marL="0" indent="0">
                  <a:buNone/>
                </a:pPr>
                <a:r>
                  <a:rPr lang="en-US" sz="2300" dirty="0"/>
                  <a:t>By taking differentials of both sides, we obtain: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3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𝑝𝑑𝑝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300" i="1">
                          <a:latin typeface="Cambria Math" panose="02040503050406030204" pitchFamily="18" charset="0"/>
                        </a:rPr>
                        <m:t>𝑝𝑑𝑝</m:t>
                      </m:r>
                    </m:oMath>
                  </m:oMathPara>
                </a14:m>
                <a:endParaRPr lang="en-US" sz="2300" i="1" dirty="0"/>
              </a:p>
              <a:p>
                <a:pPr marL="0" indent="0">
                  <a:buNone/>
                </a:pPr>
                <a:r>
                  <a:rPr lang="en-US" sz="2300" dirty="0"/>
                  <a:t>Since 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𝑑𝑦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𝑝𝑑𝑥</m:t>
                    </m:r>
                  </m:oMath>
                </a14:m>
                <a:r>
                  <a:rPr lang="en-US" sz="2300" dirty="0"/>
                  <a:t>, the last expression can be presented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3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3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𝑑𝑝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 ⇒  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3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𝑑𝑝</m:t>
                      </m:r>
                    </m:oMath>
                  </m:oMathPara>
                </a14:m>
                <a:endParaRPr lang="en-US" sz="2300" dirty="0"/>
              </a:p>
              <a:p>
                <a:pPr marL="0" indent="0">
                  <a:buNone/>
                </a:pPr>
                <a:r>
                  <a:rPr lang="en-US" sz="2300" dirty="0"/>
                  <a:t>By integrating we find the dependence of the variable y on the parameter 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300" dirty="0"/>
                  <a:t> 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nary>
                    <m:sSup>
                      <m:sSup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3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𝑑𝑝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3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3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300" dirty="0"/>
                  <a:t>where 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300" dirty="0"/>
                  <a:t> is a constant.</a:t>
                </a:r>
                <a:endParaRPr lang="en-US" sz="2300" i="1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74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61142" y="729399"/>
                <a:ext cx="10885714" cy="5413771"/>
              </a:xfrm>
              <a:blipFill>
                <a:blip r:embed="rId2"/>
                <a:stretch>
                  <a:fillRect l="-698" t="-701" b="-17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155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47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161142" y="323001"/>
                <a:ext cx="10885714" cy="5413771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Thus, we get the general solution of the equation in parametric form: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200" dirty="0"/>
              </a:p>
              <a:p>
                <a:r>
                  <a:rPr lang="en-US" sz="2400" dirty="0"/>
                  <a:t>We can eliminate the parameter 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 from this system. It follows from the second equation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  ⇒ 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200" dirty="0"/>
              </a:p>
              <a:p>
                <a:r>
                  <a:rPr lang="en-US" sz="2400" dirty="0"/>
                  <a:t>Substituting this in the first equation, we obtain the general solution as the explicit function 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:</a:t>
                </a:r>
              </a:p>
              <a:p>
                <a:pPr marL="0" indent="0">
                  <a:buNone/>
                </a:pPr>
                <a:r>
                  <a:rPr lang="en-US" sz="2200" dirty="0"/>
                  <a:t>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±</m:t>
                            </m:r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4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61142" y="323001"/>
                <a:ext cx="10885714" cy="5413771"/>
              </a:xfrm>
              <a:blipFill rotWithShape="0">
                <a:blip r:embed="rId2"/>
                <a:stretch>
                  <a:fillRect l="-728" t="-676" b="-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969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95367"/>
            <a:ext cx="8839200" cy="76786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Definition and Methods of Solution</a:t>
            </a:r>
            <a:r>
              <a:rPr lang="en-US" sz="3600" b="1" dirty="0">
                <a:solidFill>
                  <a:srgbClr val="0070C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7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371600" y="1063229"/>
                <a:ext cx="10820400" cy="5413771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sz="2800" dirty="0"/>
                  <a:t>An equation of type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800" b="1" dirty="0"/>
              </a:p>
              <a:p>
                <a:pPr marL="0" indent="0">
                  <a:buNone/>
                </a:pPr>
                <a:r>
                  <a:rPr lang="en-US" sz="2800" dirty="0"/>
                  <a:t>where 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800" dirty="0"/>
                  <a:t> is a continuous function, is called the </a:t>
                </a:r>
                <a:r>
                  <a:rPr lang="en-US" sz="2800" b="1" dirty="0"/>
                  <a:t>first order implicit differential equation</a:t>
                </a:r>
                <a:r>
                  <a:rPr lang="en-US" sz="2800" dirty="0"/>
                  <a:t>.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The main techniques for solving an implicit differential equation is the method</a:t>
                </a:r>
              </a:p>
              <a:p>
                <a:pPr marL="0" indent="0">
                  <a:buNone/>
                </a:pPr>
                <a:r>
                  <a:rPr lang="en-US" sz="2800" dirty="0"/>
                  <a:t>of introducing a parameter. Below we show how this method works to find the general</a:t>
                </a:r>
              </a:p>
              <a:p>
                <a:pPr marL="0" indent="0">
                  <a:buNone/>
                </a:pPr>
                <a:r>
                  <a:rPr lang="en-US" sz="2800" dirty="0"/>
                  <a:t>solution for some most important particular cases of implicit differential equations.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There are five types in Implicit Differential Equations.</a:t>
                </a:r>
              </a:p>
              <a:p>
                <a:pPr lvl="0"/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…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/>
              </a:p>
              <a:p>
                <a:pPr lvl="0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/>
              </a:p>
              <a:p>
                <a:pPr lvl="0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74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71600" y="1063229"/>
                <a:ext cx="10820400" cy="5413771"/>
              </a:xfrm>
              <a:blipFill>
                <a:blip r:embed="rId2"/>
                <a:stretch>
                  <a:fillRect l="-587" t="-2582" r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765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CADA20-4A22-41AD-8681-4ED14212C755}" type="slidenum">
              <a:rPr lang="en-US" sz="1000">
                <a:latin typeface="Arial" panose="020B0604020202020204" pitchFamily="34" charset="0"/>
              </a:rPr>
              <a:pPr/>
              <a:t>3</a:t>
            </a:fld>
            <a:endParaRPr lang="en-US" sz="1000">
              <a:latin typeface="Arial" panose="020B0604020202020204" pitchFamily="34" charset="0"/>
            </a:endParaRPr>
          </a:p>
        </p:txBody>
      </p:sp>
      <p:sp>
        <p:nvSpPr>
          <p:cNvPr id="59397" name="Text Box 3"/>
          <p:cNvSpPr txBox="1">
            <a:spLocks noChangeArrowheads="1"/>
          </p:cNvSpPr>
          <p:nvPr/>
        </p:nvSpPr>
        <p:spPr bwMode="auto">
          <a:xfrm>
            <a:off x="2279651" y="2133600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398" name="Text Box 4"/>
              <p:cNvSpPr txBox="1">
                <a:spLocks noChangeArrowheads="1"/>
              </p:cNvSpPr>
              <p:nvPr/>
            </p:nvSpPr>
            <p:spPr bwMode="auto">
              <a:xfrm>
                <a:off x="2063750" y="1773238"/>
                <a:ext cx="8604250" cy="3758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dirty="0">
                    <a:latin typeface="+mn-lt"/>
                  </a:rPr>
                  <a:t>High degree (say </a:t>
                </a:r>
                <a:r>
                  <a:rPr lang="en-US" sz="2000" i="1" dirty="0">
                    <a:latin typeface="+mn-lt"/>
                  </a:rPr>
                  <a:t>n </a:t>
                </a:r>
                <a:r>
                  <a:rPr lang="en-US" sz="2000" dirty="0">
                    <a:latin typeface="+mn-lt"/>
                  </a:rPr>
                  <a:t>degree) of first order ODE of the following form</a:t>
                </a: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+mn-lt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+mn-lt"/>
                            </a:rPr>
                            <m:t>𝑝</m:t>
                          </m:r>
                        </m:e>
                        <m:sup>
                          <m:r>
                            <a:rPr lang="en-US" sz="2000" b="0" i="1" smtClean="0">
                              <a:latin typeface="+mn-lt"/>
                            </a:rPr>
                            <m:t>𝑛</m:t>
                          </m:r>
                        </m:sup>
                      </m:sSup>
                      <m:r>
                        <a:rPr lang="en-US" sz="2000" b="0" i="1" smtClean="0">
                          <a:latin typeface="+mn-lt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+mn-lt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+mn-lt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+mn-lt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+mn-lt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+mn-lt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+mn-lt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+mn-lt"/>
                            </a:rPr>
                            <m:t>𝑦</m:t>
                          </m:r>
                        </m:e>
                      </m:d>
                      <m:sSup>
                        <m:sSupPr>
                          <m:ctrlPr>
                            <a:rPr lang="en-US" sz="2000" b="0" i="1" smtClean="0">
                              <a:latin typeface="+mn-lt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+mn-lt"/>
                            </a:rPr>
                            <m:t>𝑝</m:t>
                          </m:r>
                        </m:e>
                        <m:sup>
                          <m:r>
                            <a:rPr lang="en-US" sz="2000" b="0" i="1" smtClean="0">
                              <a:latin typeface="+mn-lt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+mn-lt"/>
                            </a:rPr>
                            <m:t>−1 </m:t>
                          </m:r>
                        </m:sup>
                      </m:sSup>
                      <m:r>
                        <a:rPr lang="en-US" sz="2000" b="0" i="1" smtClean="0">
                          <a:latin typeface="+mn-lt"/>
                        </a:rPr>
                        <m:t>+ </m:t>
                      </m:r>
                      <m:r>
                        <m:rPr>
                          <m:lit/>
                        </m:rPr>
                        <a:rPr lang="en-US" sz="2000" b="0" i="1" smtClean="0">
                          <a:latin typeface="+mn-lt"/>
                        </a:rPr>
                        <m:t>…</m:t>
                      </m:r>
                      <m:r>
                        <a:rPr lang="en-US" sz="2000" b="0" i="1" smtClean="0">
                          <a:latin typeface="+mn-lt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+mn-lt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+mn-lt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+mn-lt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+mn-lt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+mn-lt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+mn-lt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+mn-lt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+mn-lt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latin typeface="+mn-lt"/>
                        </a:rPr>
                        <m:t>𝑝</m:t>
                      </m:r>
                      <m:r>
                        <a:rPr lang="en-US" sz="2000" b="0" i="1" smtClean="0">
                          <a:latin typeface="+mn-lt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+mn-lt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+mn-lt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+mn-lt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+mn-lt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+mn-lt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+mn-lt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+mn-lt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latin typeface="+mn-lt"/>
                        </a:rPr>
                        <m:t>=0    </m:t>
                      </m:r>
                      <m:d>
                        <m:dPr>
                          <m:ctrlPr>
                            <a:rPr lang="en-US" sz="2000" b="0" i="1" smtClean="0">
                              <a:latin typeface="+mn-lt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+mn-lt"/>
                            </a:rPr>
                            <m:t>∗</m:t>
                          </m:r>
                        </m:e>
                      </m:d>
                    </m:oMath>
                  </m:oMathPara>
                </a14:m>
                <a:endParaRPr lang="en-US" sz="2000" b="0" dirty="0">
                  <a:latin typeface="+mn-lt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2000" dirty="0">
                    <a:latin typeface="+mn-lt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+mn-lt"/>
                      </a:rPr>
                      <m:t>𝑝</m:t>
                    </m:r>
                    <m:r>
                      <a:rPr lang="en-US" sz="2000" b="0" i="1" smtClean="0">
                        <a:latin typeface="+mn-lt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𝑑𝑦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𝑑𝑥</m:t>
                        </m:r>
                      </m:den>
                    </m:f>
                    <m:r>
                      <a:rPr lang="en-US" sz="2000" b="0" i="1" smtClean="0">
                        <a:latin typeface="+mn-lt"/>
                      </a:rPr>
                      <m:t>.</m:t>
                    </m:r>
                  </m:oMath>
                </a14:m>
                <a:endParaRPr lang="en-US" sz="2000" b="0" dirty="0">
                  <a:latin typeface="+mn-lt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2000" b="0" dirty="0">
                    <a:latin typeface="+mn-lt"/>
                  </a:rPr>
                  <a:t>If the </a:t>
                </a:r>
                <a:r>
                  <a:rPr lang="en-US" sz="2000" b="0" dirty="0" err="1">
                    <a:latin typeface="+mn-lt"/>
                  </a:rPr>
                  <a:t>l.h.s</a:t>
                </a:r>
                <a:r>
                  <a:rPr lang="en-US" sz="2000" b="0" dirty="0">
                    <a:latin typeface="+mn-lt"/>
                  </a:rPr>
                  <a:t> of (*) can be factorized as follows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…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2000" dirty="0">
                    <a:latin typeface="+mn-lt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+mn-l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+mn-lt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+mn-lt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 are functions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+mn-lt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i="1" dirty="0">
                    <a:latin typeface="+mn-lt"/>
                  </a:rPr>
                  <a:t>, </a:t>
                </a:r>
                <a:r>
                  <a:rPr lang="en-US" sz="2000" dirty="0">
                    <a:latin typeface="+mn-lt"/>
                  </a:rPr>
                  <a:t>then the solution of (*) is the multiplication of the solution of each first order ODE of the following form</a:t>
                </a: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939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63750" y="1773238"/>
                <a:ext cx="8604250" cy="3758401"/>
              </a:xfrm>
              <a:prstGeom prst="rect">
                <a:avLst/>
              </a:prstGeom>
              <a:blipFill>
                <a:blip r:embed="rId3"/>
                <a:stretch>
                  <a:fillRect l="-737" t="-10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7F5D244-8E55-B443-BA44-6C2EA7B1B39E}"/>
              </a:ext>
            </a:extLst>
          </p:cNvPr>
          <p:cNvSpPr txBox="1"/>
          <p:nvPr/>
        </p:nvSpPr>
        <p:spPr>
          <a:xfrm>
            <a:off x="2102428" y="1071154"/>
            <a:ext cx="6928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Type 1: High Degree – First  order Implicit ODE</a:t>
            </a:r>
          </a:p>
        </p:txBody>
      </p:sp>
    </p:spTree>
    <p:extLst>
      <p:ext uri="{BB962C8B-B14F-4D97-AF65-F5344CB8AC3E}">
        <p14:creationId xmlns:p14="http://schemas.microsoft.com/office/powerpoint/2010/main" val="3745899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5A70-A3D1-E34D-818F-F4365EFC2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1" y="624110"/>
            <a:ext cx="9066212" cy="128089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Type 1: High Degree – First  order Implicit ODE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F60569-40D2-BB4B-BFBA-577A915897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If the solutions of each ODEs are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r>
                  <a:rPr lang="en-US" sz="2400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…,</m:t>
                    </m:r>
                  </m:oMath>
                </a14:m>
                <a:r>
                  <a:rPr lang="en-US" sz="2400" b="0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b="0" i="1" dirty="0"/>
              </a:p>
              <a:p>
                <a:pPr marL="0" indent="0">
                  <a:buNone/>
                </a:pPr>
                <a:r>
                  <a:rPr lang="en-US" sz="2400" dirty="0"/>
                  <a:t>then the general solution of (*)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 .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F60569-40D2-BB4B-BFBA-577A915897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6412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ED692A-FBE7-46C4-BE8B-79C89070F193}" type="slidenum">
              <a:rPr lang="en-US" sz="1000">
                <a:latin typeface="Arial" panose="020B0604020202020204" pitchFamily="34" charset="0"/>
              </a:rPr>
              <a:pPr/>
              <a:t>5</a:t>
            </a:fld>
            <a:endParaRPr lang="en-US" sz="100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420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471058" y="1540189"/>
                <a:ext cx="8915400" cy="3777622"/>
              </a:xfrm>
            </p:spPr>
            <p:txBody>
              <a:bodyPr>
                <a:normAutofit/>
              </a:bodyPr>
              <a:lstStyle/>
              <a:p>
                <a:pPr marL="609600" indent="-609600">
                  <a:buNone/>
                </a:pPr>
                <a:r>
                  <a:rPr lang="en-US" sz="2400" dirty="0"/>
                  <a:t>Solve the following ODE: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en-US" sz="2400" i="1" dirty="0"/>
              </a:p>
              <a:p>
                <a:pPr marL="0" indent="0">
                  <a:buNone/>
                </a:pPr>
                <a:r>
                  <a:rPr lang="en-US" sz="2400" dirty="0"/>
                  <a:t>Solution:</a:t>
                </a:r>
                <a:br>
                  <a:rPr lang="en-US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=0⟺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Thus, we have: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=0;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2400" dirty="0"/>
                  <a:t>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that each of them has the solution: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The general solution: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6042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471058" y="1540189"/>
                <a:ext cx="8915400" cy="3777622"/>
              </a:xfrm>
              <a:blipFill>
                <a:blip r:embed="rId3"/>
                <a:stretch>
                  <a:fillRect l="-996" t="-1003" r="-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5A1BE77C-62AB-DB4A-9F81-425F0B69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1" y="624110"/>
            <a:ext cx="9066212" cy="82369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 1 </a:t>
            </a:r>
          </a:p>
        </p:txBody>
      </p:sp>
    </p:spTree>
    <p:extLst>
      <p:ext uri="{BB962C8B-B14F-4D97-AF65-F5344CB8AC3E}">
        <p14:creationId xmlns:p14="http://schemas.microsoft.com/office/powerpoint/2010/main" val="1030036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475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190171" y="295367"/>
                <a:ext cx="10522857" cy="767862"/>
              </a:xfrm>
            </p:spPr>
            <p:txBody>
              <a:bodyPr>
                <a:no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</a:rPr>
                  <a:t>Type 2:  Implicit Diff Equation of Type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b="1" dirty="0">
                    <a:solidFill>
                      <a:srgbClr val="0070C0"/>
                    </a:solidFill>
                    <a:latin typeface="Times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7475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90171" y="295367"/>
                <a:ext cx="10522857" cy="767862"/>
              </a:xfrm>
              <a:blipFill>
                <a:blip r:embed="rId2"/>
                <a:stretch>
                  <a:fillRect l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7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16000" y="1063229"/>
                <a:ext cx="10885714" cy="541377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Let the parameter 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200" dirty="0"/>
                  <a:t> and differentiate the equation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200" dirty="0"/>
                  <a:t> with respect to 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to have:       </a:t>
                </a:r>
              </a:p>
              <a:p>
                <a:pPr marL="0" indent="0">
                  <a:buNone/>
                </a:pPr>
                <a:r>
                  <a:rPr lang="en-US" sz="2200" dirty="0"/>
                  <a:t> 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𝑑𝑝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200" dirty="0"/>
                  <a:t>   or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𝑑𝑝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Solving the last diff equation, we get the algebraic equation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/>
                  <a:t> or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. </a:t>
                </a:r>
              </a:p>
              <a:p>
                <a:pPr marL="0" indent="0">
                  <a:buNone/>
                </a:pPr>
                <a:r>
                  <a:rPr lang="en-US" sz="2200" dirty="0"/>
                  <a:t>Together with the original equation, they form the following system of equations: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which is the general solution of the given differential equation in the parametric form. In some cases, when the parameter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can be eliminated from the system, the general solution can be written in the explicit form </a:t>
                </a:r>
                <a:endParaRPr lang="en-US" sz="2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74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16000" y="1063229"/>
                <a:ext cx="10885714" cy="5413771"/>
              </a:xfrm>
              <a:blipFill>
                <a:blip r:embed="rId3"/>
                <a:stretch>
                  <a:fillRect l="-699" b="-19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8074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0171" y="295367"/>
            <a:ext cx="10522857" cy="76786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Example 2 </a:t>
            </a:r>
            <a:r>
              <a:rPr lang="en-US" sz="3600" b="1" dirty="0">
                <a:solidFill>
                  <a:srgbClr val="0070C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7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16000" y="1063229"/>
                <a:ext cx="10885714" cy="541377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Solve the differential equation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400" i="1" dirty="0"/>
                  <a:t>Solution: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Let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, so we can rewrite the equation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𝑥𝑝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Differentiate both sides and taking into account that 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𝑑𝑦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b="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𝑥𝑑𝑥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𝑝𝑑𝑥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𝑥𝑑𝑝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300" i="1" smtClean="0">
                          <a:latin typeface="Cambria Math" panose="02040503050406030204" pitchFamily="18" charset="0"/>
                        </a:rPr>
                        <m:t>𝑝𝑑𝑝</m:t>
                      </m:r>
                    </m:oMath>
                  </m:oMathPara>
                </a14:m>
                <a:endParaRPr lang="en-US" sz="23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𝑥𝑑𝑥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𝑝𝑑𝑥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𝑥𝑑𝑝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𝑝𝑑𝑝</m:t>
                      </m:r>
                    </m:oMath>
                  </m:oMathPara>
                </a14:m>
                <a:endParaRPr lang="en-US" sz="23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𝑝𝑑𝑥</m:t>
                          </m:r>
                        </m:e>
                      </m:bar>
                      <m:r>
                        <a:rPr lang="en-US" sz="23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𝑥𝑑𝑥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𝑝𝑑𝑥</m:t>
                          </m:r>
                        </m:e>
                      </m:bar>
                      <m:r>
                        <a:rPr lang="en-US" sz="23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𝑥𝑑𝑝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𝑝𝑑𝑝</m:t>
                      </m:r>
                    </m:oMath>
                  </m:oMathPara>
                </a14:m>
                <a:endParaRPr lang="en-US" sz="23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 panose="02040503050406030204" pitchFamily="18" charset="0"/>
                        </a:rPr>
                        <m:t>0=2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𝑥𝑑𝑥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𝑝𝑑𝑥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𝑥𝑑𝑝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𝑝𝑑𝑝</m:t>
                      </m:r>
                    </m:oMath>
                  </m:oMathPara>
                </a14:m>
                <a:endParaRPr lang="en-US" sz="23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 panose="02040503050406030204" pitchFamily="18" charset="0"/>
                        </a:rPr>
                        <m:t>0=(2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+(2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𝑑𝑝</m:t>
                      </m:r>
                    </m:oMath>
                  </m:oMathPara>
                </a14:m>
                <a:endParaRPr lang="en-US" sz="23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 panose="02040503050406030204" pitchFamily="18" charset="0"/>
                        </a:rPr>
                        <m:t>0=(2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𝑑𝑝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>
          <p:sp>
            <p:nvSpPr>
              <p:cNvPr id="74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16000" y="1063229"/>
                <a:ext cx="10885714" cy="5413771"/>
              </a:xfrm>
              <a:blipFill>
                <a:blip r:embed="rId2"/>
                <a:stretch>
                  <a:fillRect l="-816" t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509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47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88571" y="337515"/>
                <a:ext cx="10885714" cy="6280999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We have two solutions that satisfy the last equation, that is:   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Hence,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  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𝑑𝑦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𝑥𝑑𝑥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By integrating this simple equation, we obtain: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400" i="1" dirty="0"/>
              </a:p>
              <a:p>
                <a:pPr marL="0" indent="0">
                  <a:buNone/>
                </a:pPr>
                <a:r>
                  <a:rPr lang="en-US" sz="2400" dirty="0"/>
                  <a:t>where 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 is a constant. To determine the value of 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, we substitute this answer in the original differential equation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(−2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−8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=0  ⇒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Thus, the first solution is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300" dirty="0"/>
              </a:p>
              <a:p>
                <a:r>
                  <a:rPr lang="en-US" sz="2400" dirty="0"/>
                  <a:t>Now we consider the second solution: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𝑑𝑝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Then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𝑑𝑝</m:t>
                        </m:r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  ⇒ 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300" dirty="0"/>
              </a:p>
            </p:txBody>
          </p:sp>
        </mc:Choice>
        <mc:Fallback>
          <p:sp>
            <p:nvSpPr>
              <p:cNvPr id="74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88571" y="337515"/>
                <a:ext cx="10885714" cy="6280999"/>
              </a:xfrm>
              <a:blipFill>
                <a:blip r:embed="rId2"/>
                <a:stretch>
                  <a:fillRect l="-816" t="-80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901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47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88571" y="337515"/>
                <a:ext cx="10885714" cy="6280999"/>
              </a:xfrm>
            </p:spPr>
            <p:txBody>
              <a:bodyPr>
                <a:noAutofit/>
              </a:bodyPr>
              <a:lstStyle/>
              <a:p>
                <a:r>
                  <a:rPr lang="en-US" sz="2200" dirty="0"/>
                  <a:t>Remember that we have the differential equation :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𝑥𝑝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 dirty="0"/>
              </a:p>
              <a:p>
                <a:r>
                  <a:rPr lang="en-US" sz="2200" dirty="0"/>
                  <a:t>We can substitute the known expression for 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 (as a function of the parameter 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200" dirty="0"/>
                  <a:t>) to find the dependence of 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 on 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2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</a:rPr>
                        <m:t>+4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𝑝𝐶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𝑝𝐶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  <a:p>
                <a:r>
                  <a:rPr lang="en-US" sz="2200" dirty="0"/>
                  <a:t>Thus, the second solution is given parametrically by the following system: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where 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200" dirty="0"/>
                  <a:t> is a constant. Eliminating the parameter 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200" dirty="0"/>
                  <a:t>, we can write the explicit solution: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 ⇒  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  <a:p>
                <a:r>
                  <a:rPr lang="en-US" sz="2200" dirty="0"/>
                  <a:t>The final answer is given by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 </a:t>
                </a:r>
                <a:r>
                  <a:rPr lang="en-US" sz="2200" dirty="0"/>
                  <a:t>,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2200" dirty="0"/>
              </a:p>
            </p:txBody>
          </p:sp>
        </mc:Choice>
        <mc:Fallback>
          <p:sp>
            <p:nvSpPr>
              <p:cNvPr id="74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88571" y="337515"/>
                <a:ext cx="10885714" cy="6280999"/>
              </a:xfrm>
              <a:blipFill>
                <a:blip r:embed="rId2"/>
                <a:stretch>
                  <a:fillRect l="-14802" t="-606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15089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{7F17A67C-18EE-BF41-AC28-CD6F3364EFE7}tf10001069</Template>
  <TotalTime>4212</TotalTime>
  <Words>1609</Words>
  <Application>Microsoft Macintosh PowerPoint</Application>
  <PresentationFormat>Widescreen</PresentationFormat>
  <Paragraphs>143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 Math</vt:lpstr>
      <vt:lpstr>Century Gothic</vt:lpstr>
      <vt:lpstr>Times</vt:lpstr>
      <vt:lpstr>Times New Roman</vt:lpstr>
      <vt:lpstr>Wingdings 3</vt:lpstr>
      <vt:lpstr>Wisp</vt:lpstr>
      <vt:lpstr>Ordinary Differential Equations Implicit Equation Abadi Universitas Negeri Surabaya </vt:lpstr>
      <vt:lpstr>Definition and Methods of Solution </vt:lpstr>
      <vt:lpstr>PowerPoint Presentation</vt:lpstr>
      <vt:lpstr>Type 1: High Degree – First  order Implicit ODE</vt:lpstr>
      <vt:lpstr>Example 1 </vt:lpstr>
      <vt:lpstr>Type 2:  Implicit Diff Equation of Type  y=f(x,y^′) </vt:lpstr>
      <vt:lpstr>Example 2  </vt:lpstr>
      <vt:lpstr>PowerPoint Presentation</vt:lpstr>
      <vt:lpstr>PowerPoint Presentation</vt:lpstr>
      <vt:lpstr>PowerPoint Presentation</vt:lpstr>
      <vt:lpstr>Your turn </vt:lpstr>
      <vt:lpstr>Type 3:  Implicit Diff Equation of Type  x=f(y,y^′) </vt:lpstr>
      <vt:lpstr>Type 4:  Implicit Diff Equation of Type  y=f(y^′) </vt:lpstr>
      <vt:lpstr>Example 3: </vt:lpstr>
      <vt:lpstr>PowerPoint Presentation</vt:lpstr>
      <vt:lpstr>Type 5: Implicit Diff Equation of Type  x=f(y^′) </vt:lpstr>
      <vt:lpstr>Example 4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240:  Transition to Advanced Math</dc:title>
  <dc:creator>Phil Gustafson</dc:creator>
  <cp:lastModifiedBy>AA</cp:lastModifiedBy>
  <cp:revision>379</cp:revision>
  <cp:lastPrinted>1601-01-01T00:00:00Z</cp:lastPrinted>
  <dcterms:created xsi:type="dcterms:W3CDTF">2001-08-11T18:03:30Z</dcterms:created>
  <dcterms:modified xsi:type="dcterms:W3CDTF">2020-10-19T15:50:30Z</dcterms:modified>
</cp:coreProperties>
</file>