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345" r:id="rId2"/>
    <p:sldId id="258" r:id="rId3"/>
    <p:sldId id="32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0" autoAdjust="0"/>
    <p:restoredTop sz="94660"/>
  </p:normalViewPr>
  <p:slideViewPr>
    <p:cSldViewPr>
      <p:cViewPr>
        <p:scale>
          <a:sx n="81" d="100"/>
          <a:sy n="81" d="100"/>
        </p:scale>
        <p:origin x="-336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E6CDFE4A-A288-456F-8932-782012A26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085EC-E1D3-6446-B8B7-14966A6F6100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51E3C-1418-2A48-AE70-3AF2D90B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7B869E31-72AA-4868-A67D-724D1EF41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86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11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1C6C-14E0-40E7-AA98-1F614A0AA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7E652-20E7-4D42-9C0A-8C09243AF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2E3E77-2341-448B-96BB-063558B20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8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97134" y="1766888"/>
            <a:ext cx="5077884" cy="197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97134" y="3898900"/>
            <a:ext cx="5077884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17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CDC9179-B77B-4D96-A618-D3E918D09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194C5-2FD3-488B-AF65-8A36BA57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9023BD9-1353-4567-8CD8-C695CC114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952C477-DABE-41FF-A93D-DD9F8C16C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492EFD4-D249-4DB5-9EBD-EA8D7ECA9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1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007C6-7D7D-41B3-B1FD-4939452AA1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10324-F066-44D8-A511-84D6D814A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DED33-D115-47A6-996D-849E0A9A3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E732BEE-34A5-4433-889B-E2DA22B39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5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phet.colorado.edu/sims/html/masses-and-springs/latest/masses-and-springs_en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5164" y="762000"/>
            <a:ext cx="10101539" cy="4219194"/>
          </a:xfrm>
        </p:spPr>
        <p:txBody>
          <a:bodyPr>
            <a:normAutofit/>
          </a:bodyPr>
          <a:lstStyle/>
          <a:p>
            <a:r>
              <a:rPr lang="id-ID" sz="5000" b="1" dirty="0" err="1"/>
              <a:t>Ordinary</a:t>
            </a:r>
            <a:r>
              <a:rPr lang="id-ID" sz="5000" b="1" dirty="0"/>
              <a:t> </a:t>
            </a:r>
            <a:r>
              <a:rPr lang="id-ID" sz="5000" b="1" dirty="0" err="1"/>
              <a:t>Differential</a:t>
            </a:r>
            <a:r>
              <a:rPr lang="id-ID" sz="5000" b="1" dirty="0"/>
              <a:t> </a:t>
            </a:r>
            <a:r>
              <a:rPr lang="id-ID" sz="5000" b="1" dirty="0" err="1"/>
              <a:t>Equations</a:t>
            </a:r>
            <a:br>
              <a:rPr lang="id-ID" sz="5000" dirty="0"/>
            </a:br>
            <a:r>
              <a:rPr lang="id-ID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Second</a:t>
            </a:r>
            <a:r>
              <a:rPr lang="id-ID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Linear ODE</a:t>
            </a:r>
            <a:br>
              <a:rPr lang="id-ID" sz="5000" dirty="0"/>
            </a:br>
            <a:r>
              <a:rPr lang="id-ID" sz="2400" b="1" dirty="0"/>
              <a:t>Abadi</a:t>
            </a:r>
            <a:br>
              <a:rPr lang="id-ID" sz="2400" b="1" dirty="0"/>
            </a:br>
            <a:r>
              <a:rPr lang="id-ID" sz="2400" b="1" dirty="0"/>
              <a:t>Universitas Negeri Surabaya</a:t>
            </a:r>
            <a:br>
              <a:rPr lang="id-ID" sz="5000" dirty="0"/>
            </a:br>
            <a:endParaRPr lang="id-ID" sz="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4861112"/>
            <a:ext cx="2257425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19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Homogeneous Equations, Initial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76400"/>
            <a:ext cx="9372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The focus of this chapter is thus on homogeneous equations; and in particular, those with constant coefficients: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Initial conditions typically take the form</a:t>
            </a:r>
          </a:p>
          <a:p>
            <a:endParaRPr lang="en-US" sz="2400" dirty="0"/>
          </a:p>
          <a:p>
            <a:r>
              <a:rPr lang="en-US" sz="2400" dirty="0"/>
              <a:t>Thus solution passes through (</a:t>
            </a:r>
            <a:r>
              <a:rPr lang="en-US" sz="2400" i="1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), and slope of solution at (</a:t>
            </a:r>
            <a:r>
              <a:rPr lang="en-US" sz="2400" i="1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 is equal to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i="1" dirty="0">
                <a:cs typeface="Times New Roman" panose="02020603050405020304" pitchFamily="18" charset="0"/>
              </a:rPr>
              <a:t>'</a:t>
            </a:r>
            <a:r>
              <a:rPr lang="en-US" sz="2400" dirty="0"/>
              <a:t>.</a:t>
            </a:r>
          </a:p>
        </p:txBody>
      </p:sp>
      <p:graphicFrame>
        <p:nvGraphicFramePr>
          <p:cNvPr id="111629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1743492"/>
              </p:ext>
            </p:extLst>
          </p:nvPr>
        </p:nvGraphicFramePr>
        <p:xfrm>
          <a:off x="3962400" y="2842145"/>
          <a:ext cx="2057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066680" imgH="203040" progId="Equation.3">
                  <p:embed/>
                </p:oleObj>
              </mc:Choice>
              <mc:Fallback>
                <p:oleObj name="Equation" r:id="rId3" imgW="1066680" imgH="203040" progId="Equation.3">
                  <p:embed/>
                  <p:pic>
                    <p:nvPicPr>
                      <p:cNvPr id="1116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2145"/>
                        <a:ext cx="2057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4620"/>
              </p:ext>
            </p:extLst>
          </p:nvPr>
        </p:nvGraphicFramePr>
        <p:xfrm>
          <a:off x="3962400" y="3787775"/>
          <a:ext cx="2362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1333440" imgH="228600" progId="Equation.3">
                  <p:embed/>
                </p:oleObj>
              </mc:Choice>
              <mc:Fallback>
                <p:oleObj name="Equation" r:id="rId5" imgW="1333440" imgH="228600" progId="Equation.3">
                  <p:embed/>
                  <p:pic>
                    <p:nvPicPr>
                      <p:cNvPr id="1116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87775"/>
                        <a:ext cx="2362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01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Example 1: Infinitely Many Solutions   </a:t>
            </a:r>
            <a:r>
              <a:rPr lang="en-US" sz="2400">
                <a:solidFill>
                  <a:srgbClr val="2125D7"/>
                </a:solidFill>
                <a:cs typeface="Times New Roman" panose="02020603050405020304" pitchFamily="18" charset="0"/>
              </a:rPr>
              <a:t>(1 of 3)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8610600" cy="4876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Consider the second order linear differential equation</a:t>
            </a:r>
          </a:p>
          <a:p>
            <a:endParaRPr lang="en-US" sz="2400" dirty="0"/>
          </a:p>
          <a:p>
            <a:r>
              <a:rPr lang="en-US" sz="2400" dirty="0"/>
              <a:t>Two solutions of this equation are</a:t>
            </a:r>
          </a:p>
          <a:p>
            <a:endParaRPr lang="en-US" sz="2400" dirty="0"/>
          </a:p>
          <a:p>
            <a:r>
              <a:rPr lang="en-US" sz="2400" dirty="0"/>
              <a:t>Other solutions include</a:t>
            </a:r>
          </a:p>
          <a:p>
            <a:endParaRPr lang="en-US" sz="2400" dirty="0"/>
          </a:p>
          <a:p>
            <a:r>
              <a:rPr lang="en-US" sz="2400" dirty="0"/>
              <a:t>Based on these observations, we see that there are infinitely many solutions of the form</a:t>
            </a:r>
          </a:p>
          <a:p>
            <a:endParaRPr lang="en-US" sz="2400" dirty="0"/>
          </a:p>
          <a:p>
            <a:r>
              <a:rPr lang="en-US" sz="2400" dirty="0"/>
              <a:t>It will be shown in Section 3.2 that all solutions of the differential equation above can be expressed in this form.</a:t>
            </a:r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3733800" y="2133601"/>
          <a:ext cx="1295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634680" imgH="203040" progId="Equation.3">
                  <p:embed/>
                </p:oleObj>
              </mc:Choice>
              <mc:Fallback>
                <p:oleObj name="Equation" r:id="rId3" imgW="634680" imgH="203040" progId="Equation.3">
                  <p:embed/>
                  <p:pic>
                    <p:nvPicPr>
                      <p:cNvPr id="113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1"/>
                        <a:ext cx="12954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429000" y="2971800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113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281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3429000" y="3886201"/>
          <a:ext cx="5105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2781000" imgH="241200" progId="Equation.3">
                  <p:embed/>
                </p:oleObj>
              </mc:Choice>
              <mc:Fallback>
                <p:oleObj name="Equation" r:id="rId7" imgW="2781000" imgH="241200" progId="Equation.3">
                  <p:embed/>
                  <p:pic>
                    <p:nvPicPr>
                      <p:cNvPr id="1136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1"/>
                        <a:ext cx="51054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3581400" y="5105400"/>
          <a:ext cx="2133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1079280" imgH="228600" progId="Equation.3">
                  <p:embed/>
                </p:oleObj>
              </mc:Choice>
              <mc:Fallback>
                <p:oleObj name="Equation" r:id="rId9" imgW="1079280" imgH="228600" progId="Equation.3">
                  <p:embed/>
                  <p:pic>
                    <p:nvPicPr>
                      <p:cNvPr id="1136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2133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47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Example 1:  Initial Conditions  </a:t>
            </a:r>
            <a:r>
              <a:rPr lang="en-US" sz="2400">
                <a:solidFill>
                  <a:srgbClr val="2125D7"/>
                </a:solidFill>
                <a:cs typeface="Times New Roman" panose="02020603050405020304" pitchFamily="18" charset="0"/>
              </a:rPr>
              <a:t>(2 of 3)</a:t>
            </a:r>
          </a:p>
        </p:txBody>
      </p:sp>
      <p:sp>
        <p:nvSpPr>
          <p:cNvPr id="12902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Now consider the following initial value problem for our equation: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We have found a general solution of the form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Using the initial equations,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Thus</a:t>
            </a:r>
          </a:p>
        </p:txBody>
      </p:sp>
      <p:graphicFrame>
        <p:nvGraphicFramePr>
          <p:cNvPr id="129028" name="Object 2052"/>
          <p:cNvGraphicFramePr>
            <a:graphicFrameLocks noChangeAspect="1"/>
          </p:cNvGraphicFramePr>
          <p:nvPr/>
        </p:nvGraphicFramePr>
        <p:xfrm>
          <a:off x="3581400" y="2438401"/>
          <a:ext cx="3581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904760" imgH="203040" progId="Equation.3">
                  <p:embed/>
                </p:oleObj>
              </mc:Choice>
              <mc:Fallback>
                <p:oleObj name="Equation" r:id="rId3" imgW="1904760" imgH="203040" progId="Equation.3">
                  <p:embed/>
                  <p:pic>
                    <p:nvPicPr>
                      <p:cNvPr id="129028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38401"/>
                        <a:ext cx="3581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1" name="Object 2055"/>
          <p:cNvGraphicFramePr>
            <a:graphicFrameLocks noChangeAspect="1"/>
          </p:cNvGraphicFramePr>
          <p:nvPr/>
        </p:nvGraphicFramePr>
        <p:xfrm>
          <a:off x="3505200" y="3200400"/>
          <a:ext cx="2133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1079280" imgH="228600" progId="Equation.3">
                  <p:embed/>
                </p:oleObj>
              </mc:Choice>
              <mc:Fallback>
                <p:oleObj name="Equation" r:id="rId5" imgW="1079280" imgH="228600" progId="Equation.3">
                  <p:embed/>
                  <p:pic>
                    <p:nvPicPr>
                      <p:cNvPr id="129031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2133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3" name="Object 2057"/>
          <p:cNvGraphicFramePr>
            <a:graphicFrameLocks noChangeAspect="1"/>
          </p:cNvGraphicFramePr>
          <p:nvPr/>
        </p:nvGraphicFramePr>
        <p:xfrm>
          <a:off x="3352800" y="4114800"/>
          <a:ext cx="4343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7" imgW="2197080" imgH="482400" progId="Equation.3">
                  <p:embed/>
                </p:oleObj>
              </mc:Choice>
              <mc:Fallback>
                <p:oleObj name="Equation" r:id="rId7" imgW="2197080" imgH="482400" progId="Equation.3">
                  <p:embed/>
                  <p:pic>
                    <p:nvPicPr>
                      <p:cNvPr id="129033" name="Object 2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4343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2058"/>
          <p:cNvGraphicFramePr>
            <a:graphicFrameLocks noChangeAspect="1"/>
          </p:cNvGraphicFramePr>
          <p:nvPr/>
        </p:nvGraphicFramePr>
        <p:xfrm>
          <a:off x="3429000" y="54102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9" imgW="939600" imgH="228600" progId="Equation.3">
                  <p:embed/>
                </p:oleObj>
              </mc:Choice>
              <mc:Fallback>
                <p:oleObj name="Equation" r:id="rId9" imgW="939600" imgH="228600" progId="Equation.3">
                  <p:embed/>
                  <p:pic>
                    <p:nvPicPr>
                      <p:cNvPr id="129034" name="Object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10200"/>
                        <a:ext cx="1981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6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Example 1:  Solution Graphs  </a:t>
            </a:r>
            <a:r>
              <a:rPr lang="en-US" sz="2400">
                <a:solidFill>
                  <a:srgbClr val="2125D7"/>
                </a:solidFill>
                <a:cs typeface="Times New Roman" panose="02020603050405020304" pitchFamily="18" charset="0"/>
              </a:rPr>
              <a:t>(3 of 3)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399" y="1676400"/>
            <a:ext cx="8911687" cy="4876800"/>
          </a:xfrm>
        </p:spPr>
        <p:txBody>
          <a:bodyPr/>
          <a:lstStyle/>
          <a:p>
            <a:r>
              <a:rPr lang="en-US" sz="2400" dirty="0"/>
              <a:t>Our initial value problem and solution are</a:t>
            </a:r>
          </a:p>
          <a:p>
            <a:endParaRPr lang="en-US" sz="2400" dirty="0"/>
          </a:p>
          <a:p>
            <a:r>
              <a:rPr lang="en-US" sz="2400" dirty="0"/>
              <a:t>Graphs of this solution are given below.  The graph on the right suggests that both initial conditions are satisfied.</a:t>
            </a:r>
          </a:p>
        </p:txBody>
      </p:sp>
      <p:graphicFrame>
        <p:nvGraphicFramePr>
          <p:cNvPr id="114704" name="Object 16"/>
          <p:cNvGraphicFramePr>
            <a:graphicFrameLocks noChangeAspect="1"/>
          </p:cNvGraphicFramePr>
          <p:nvPr/>
        </p:nvGraphicFramePr>
        <p:xfrm>
          <a:off x="3124200" y="2133600"/>
          <a:ext cx="58737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1147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58737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70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081338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0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3081338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7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Characteristic Equation</a:t>
            </a:r>
            <a:endParaRPr lang="en-US" sz="2400">
              <a:solidFill>
                <a:srgbClr val="2125D7"/>
              </a:solidFill>
              <a:cs typeface="Times New Roman" panose="02020603050405020304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80010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To solve the 2</a:t>
            </a:r>
            <a:r>
              <a:rPr lang="en-US" sz="2400" baseline="30000"/>
              <a:t>nd</a:t>
            </a:r>
            <a:r>
              <a:rPr lang="en-US" sz="2400"/>
              <a:t> order equation with constant coefficients,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we begin by assuming a solution of the form </a:t>
            </a:r>
            <a:r>
              <a:rPr lang="en-US" sz="2400" i="1"/>
              <a:t>y</a:t>
            </a:r>
            <a:r>
              <a:rPr lang="en-US" sz="2400"/>
              <a:t> = </a:t>
            </a:r>
            <a:r>
              <a:rPr lang="en-US" sz="2400" i="1"/>
              <a:t>e</a:t>
            </a:r>
            <a:r>
              <a:rPr lang="en-US" sz="2400" i="1" baseline="30000"/>
              <a:t>rt</a:t>
            </a:r>
            <a:r>
              <a:rPr lang="en-US" sz="2400"/>
              <a:t>.  </a:t>
            </a:r>
            <a:endParaRPr lang="en-US" sz="2400" i="1" baseline="30000"/>
          </a:p>
          <a:p>
            <a:pPr>
              <a:lnSpc>
                <a:spcPct val="90000"/>
              </a:lnSpc>
            </a:pPr>
            <a:r>
              <a:rPr lang="en-US" sz="2400"/>
              <a:t>Substituting this into the differential equation, we obtain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Simplifying,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and hence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This last equation is called the </a:t>
            </a:r>
            <a:r>
              <a:rPr lang="en-US" sz="2400" b="1"/>
              <a:t>characteristic equation</a:t>
            </a:r>
            <a:r>
              <a:rPr lang="en-US" sz="2400"/>
              <a:t> of the differential equation.  </a:t>
            </a:r>
          </a:p>
          <a:p>
            <a:pPr>
              <a:lnSpc>
                <a:spcPct val="90000"/>
              </a:lnSpc>
            </a:pPr>
            <a:r>
              <a:rPr lang="en-US" sz="2400"/>
              <a:t>We then solve for </a:t>
            </a:r>
            <a:r>
              <a:rPr lang="en-US" sz="2400" i="1"/>
              <a:t>r </a:t>
            </a:r>
            <a:r>
              <a:rPr lang="en-US" sz="2400"/>
              <a:t>by factoring or using quadratic formula.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4343400" y="2133601"/>
          <a:ext cx="22939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1104840" imgH="203040" progId="Equation.3">
                  <p:embed/>
                </p:oleObj>
              </mc:Choice>
              <mc:Fallback>
                <p:oleObj name="Equation" r:id="rId3" imgW="1104840" imgH="203040" progId="Equation.3">
                  <p:embed/>
                  <p:pic>
                    <p:nvPicPr>
                      <p:cNvPr id="115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1"/>
                        <a:ext cx="229393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4191000" y="3429000"/>
          <a:ext cx="281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409400" imgH="203040" progId="Equation.3">
                  <p:embed/>
                </p:oleObj>
              </mc:Choice>
              <mc:Fallback>
                <p:oleObj name="Equation" r:id="rId5" imgW="1409400" imgH="203040" progId="Equation.3">
                  <p:embed/>
                  <p:pic>
                    <p:nvPicPr>
                      <p:cNvPr id="115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281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4191000" y="4191001"/>
          <a:ext cx="2514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1231560" imgH="228600" progId="Equation.3">
                  <p:embed/>
                </p:oleObj>
              </mc:Choice>
              <mc:Fallback>
                <p:oleObj name="Equation" r:id="rId7" imgW="1231560" imgH="228600" progId="Equation.3">
                  <p:embed/>
                  <p:pic>
                    <p:nvPicPr>
                      <p:cNvPr id="115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91001"/>
                        <a:ext cx="2514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75217"/>
              </p:ext>
            </p:extLst>
          </p:nvPr>
        </p:nvGraphicFramePr>
        <p:xfrm>
          <a:off x="4732338" y="4657726"/>
          <a:ext cx="1905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9" imgW="965160" imgH="203040" progId="Equation.3">
                  <p:embed/>
                </p:oleObj>
              </mc:Choice>
              <mc:Fallback>
                <p:oleObj name="Equation" r:id="rId9" imgW="965160" imgH="203040" progId="Equation.3">
                  <p:embed/>
                  <p:pic>
                    <p:nvPicPr>
                      <p:cNvPr id="1157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4657726"/>
                        <a:ext cx="19050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91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General Solution</a:t>
            </a:r>
            <a:endParaRPr lang="en-US" sz="2400">
              <a:solidFill>
                <a:srgbClr val="2125D7"/>
              </a:solidFill>
              <a:cs typeface="Times New Roman" panose="02020603050405020304" pitchFamily="18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Using the quadratic formula on the characteristic equation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we obtain two solutions,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.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are three possible results: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roots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r</a:t>
            </a:r>
            <a:r>
              <a:rPr lang="en-US" sz="2000" baseline="-25000" dirty="0"/>
              <a:t>2  </a:t>
            </a:r>
            <a:r>
              <a:rPr lang="en-US" sz="2000" dirty="0"/>
              <a:t>are real and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</a:t>
            </a:r>
            <a:r>
              <a:rPr lang="en-US" sz="2000" dirty="0"/>
              <a:t> </a:t>
            </a:r>
            <a:r>
              <a:rPr lang="en-US" sz="2000" i="1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roots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r</a:t>
            </a:r>
            <a:r>
              <a:rPr lang="en-US" sz="2000" baseline="-25000" dirty="0"/>
              <a:t>2  </a:t>
            </a:r>
            <a:r>
              <a:rPr lang="en-US" sz="2000" dirty="0"/>
              <a:t>are real and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 = </a:t>
            </a:r>
            <a:r>
              <a:rPr lang="en-US" sz="2000" i="1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roots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r</a:t>
            </a:r>
            <a:r>
              <a:rPr lang="en-US" sz="2000" baseline="-25000" dirty="0"/>
              <a:t>2  </a:t>
            </a:r>
            <a:r>
              <a:rPr lang="en-US" sz="2000" dirty="0"/>
              <a:t>are complex.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this section, we will assume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baseline="-25000" dirty="0"/>
              <a:t>2  </a:t>
            </a:r>
            <a:r>
              <a:rPr lang="en-US" sz="2400" dirty="0"/>
              <a:t>are real and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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this case, the general solution has the form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88059"/>
              </p:ext>
            </p:extLst>
          </p:nvPr>
        </p:nvGraphicFramePr>
        <p:xfrm>
          <a:off x="4089400" y="2287314"/>
          <a:ext cx="200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116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287314"/>
                        <a:ext cx="2006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5975"/>
              </p:ext>
            </p:extLst>
          </p:nvPr>
        </p:nvGraphicFramePr>
        <p:xfrm>
          <a:off x="4584092" y="6075362"/>
          <a:ext cx="2438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116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092" y="6075362"/>
                        <a:ext cx="24384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7467600" y="3200401"/>
          <a:ext cx="2209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7" imgW="1231560" imgH="444240" progId="Equation.3">
                  <p:embed/>
                </p:oleObj>
              </mc:Choice>
              <mc:Fallback>
                <p:oleObj name="Equation" r:id="rId7" imgW="1231560" imgH="444240" progId="Equation.3">
                  <p:embed/>
                  <p:pic>
                    <p:nvPicPr>
                      <p:cNvPr id="116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00401"/>
                        <a:ext cx="22098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71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2125D7"/>
                </a:solidFill>
                <a:cs typeface="Times New Roman" panose="02020603050405020304" pitchFamily="18" charset="0"/>
              </a:rPr>
            </a:br>
            <a:r>
              <a:rPr lang="id-ID" sz="3200" b="1" dirty="0" err="1">
                <a:solidFill>
                  <a:srgbClr val="2125D7"/>
                </a:solidFill>
                <a:cs typeface="Times New Roman" panose="02020603050405020304" pitchFamily="18" charset="0"/>
              </a:rPr>
              <a:t>Distinct</a:t>
            </a:r>
            <a:r>
              <a:rPr lang="en-US" sz="3200" b="1" dirty="0">
                <a:solidFill>
                  <a:srgbClr val="2125D7"/>
                </a:solidFill>
                <a:cs typeface="Times New Roman" panose="02020603050405020304" pitchFamily="18" charset="0"/>
              </a:rPr>
              <a:t> Roots of Characteristic Equation</a:t>
            </a:r>
            <a:br>
              <a:rPr lang="id-ID" sz="3200" dirty="0">
                <a:solidFill>
                  <a:srgbClr val="2125D7"/>
                </a:solidFill>
                <a:cs typeface="Times New Roman" panose="02020603050405020304" pitchFamily="18" charset="0"/>
              </a:rPr>
            </a:b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1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For the initial value problem</a:t>
            </a:r>
          </a:p>
          <a:p>
            <a:endParaRPr lang="en-US" sz="2800" dirty="0"/>
          </a:p>
          <a:p>
            <a:pPr>
              <a:buFontTx/>
              <a:buNone/>
            </a:pPr>
            <a:r>
              <a:rPr lang="en-US" sz="2400" dirty="0"/>
              <a:t>	we use the general solution 	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together with the initial conditions to find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.  That is,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800" dirty="0"/>
          </a:p>
          <a:p>
            <a:r>
              <a:rPr lang="en-US" sz="2400" dirty="0"/>
              <a:t>Since we are assuming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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 it follows that a solution of the form 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e</a:t>
            </a:r>
            <a:r>
              <a:rPr lang="en-US" sz="2400" i="1" baseline="30000" dirty="0" err="1"/>
              <a:t>rt</a:t>
            </a:r>
            <a:r>
              <a:rPr lang="en-US" sz="2400" dirty="0"/>
              <a:t> to the above initial value problem will always exist, for any set of initial conditions. </a:t>
            </a:r>
          </a:p>
        </p:txBody>
      </p:sp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3035301" y="2133600"/>
          <a:ext cx="5351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2577960" imgH="228600" progId="Equation.3">
                  <p:embed/>
                </p:oleObj>
              </mc:Choice>
              <mc:Fallback>
                <p:oleObj name="Equation" r:id="rId3" imgW="2577960" imgH="228600" progId="Equation.3">
                  <p:embed/>
                  <p:pic>
                    <p:nvPicPr>
                      <p:cNvPr id="132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1" y="2133600"/>
                        <a:ext cx="53514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2574925" y="4167981"/>
          <a:ext cx="75755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3962160" imgH="507960" progId="Equation.3">
                  <p:embed/>
                </p:oleObj>
              </mc:Choice>
              <mc:Fallback>
                <p:oleObj name="Equation" r:id="rId5" imgW="3962160" imgH="507960" progId="Equation.3">
                  <p:embed/>
                  <p:pic>
                    <p:nvPicPr>
                      <p:cNvPr id="132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167981"/>
                        <a:ext cx="75755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4419601" y="3048000"/>
          <a:ext cx="2263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7" imgW="1168200" imgH="228600" progId="Equation.3">
                  <p:embed/>
                </p:oleObj>
              </mc:Choice>
              <mc:Fallback>
                <p:oleObj name="Equation" r:id="rId7" imgW="1168200" imgH="228600" progId="Equation.3">
                  <p:embed/>
                  <p:pic>
                    <p:nvPicPr>
                      <p:cNvPr id="132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3048000"/>
                        <a:ext cx="22637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22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Example 2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8001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Consider the initial value problem</a:t>
            </a:r>
          </a:p>
          <a:p>
            <a:endParaRPr lang="en-US" sz="2400"/>
          </a:p>
          <a:p>
            <a:r>
              <a:rPr lang="en-US" sz="2400"/>
              <a:t>Assuming exponential soln leads to characteristic equation:</a:t>
            </a:r>
          </a:p>
          <a:p>
            <a:endParaRPr lang="en-US" sz="2400"/>
          </a:p>
          <a:p>
            <a:r>
              <a:rPr lang="en-US" sz="2400"/>
              <a:t>Factoring yields two solutions,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/>
              <a:t> = -4 and </a:t>
            </a:r>
            <a:r>
              <a:rPr lang="en-US" sz="2400" i="1"/>
              <a:t>r</a:t>
            </a:r>
            <a:r>
              <a:rPr lang="en-US" sz="2400" baseline="-25000"/>
              <a:t>2 </a:t>
            </a:r>
            <a:r>
              <a:rPr lang="en-US" sz="2400"/>
              <a:t>= 3</a:t>
            </a:r>
          </a:p>
          <a:p>
            <a:r>
              <a:rPr lang="en-US" sz="2400"/>
              <a:t>The general solution has the form</a:t>
            </a:r>
          </a:p>
          <a:p>
            <a:endParaRPr lang="en-US" sz="2400"/>
          </a:p>
          <a:p>
            <a:r>
              <a:rPr lang="en-US" sz="2400"/>
              <a:t>Using the initial conditions:</a:t>
            </a:r>
            <a:endParaRPr lang="en-US" sz="2400">
              <a:cs typeface="Times New Roman" panose="02020603050405020304" pitchFamily="18" charset="0"/>
            </a:endParaRP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Thus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3124200" y="2133601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3" imgW="2222280" imgH="203040" progId="Equation.3">
                  <p:embed/>
                </p:oleObj>
              </mc:Choice>
              <mc:Fallback>
                <p:oleObj name="Equation" r:id="rId3" imgW="2222280" imgH="203040" progId="Equation.3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1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3124200" y="2971800"/>
          <a:ext cx="624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5" imgW="3124080" imgH="228600" progId="Equation.3">
                  <p:embed/>
                </p:oleObj>
              </mc:Choice>
              <mc:Fallback>
                <p:oleObj name="Equation" r:id="rId5" imgW="3124080" imgH="228600" progId="Equation.3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71800"/>
                        <a:ext cx="624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657601" y="4267200"/>
          <a:ext cx="2308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7" imgW="1168200" imgH="228600" progId="Equation.3">
                  <p:embed/>
                </p:oleObj>
              </mc:Choice>
              <mc:Fallback>
                <p:oleObj name="Equation" r:id="rId7" imgW="1168200" imgH="228600" progId="Equation.3">
                  <p:embed/>
                  <p:pic>
                    <p:nvPicPr>
                      <p:cNvPr id="117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4267200"/>
                        <a:ext cx="2308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2895601" y="5181600"/>
          <a:ext cx="3794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9" imgW="2120760" imgH="482400" progId="Equation.3">
                  <p:embed/>
                </p:oleObj>
              </mc:Choice>
              <mc:Fallback>
                <p:oleObj name="Equation" r:id="rId9" imgW="2120760" imgH="482400" progId="Equation.3">
                  <p:embed/>
                  <p:pic>
                    <p:nvPicPr>
                      <p:cNvPr id="117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5181600"/>
                        <a:ext cx="3794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4038600" y="6015039"/>
          <a:ext cx="2281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1" imgW="1269720" imgH="393480" progId="Equation.3">
                  <p:embed/>
                </p:oleObj>
              </mc:Choice>
              <mc:Fallback>
                <p:oleObj name="Equation" r:id="rId11" imgW="1269720" imgH="393480" progId="Equation.3">
                  <p:embed/>
                  <p:pic>
                    <p:nvPicPr>
                      <p:cNvPr id="117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15039"/>
                        <a:ext cx="22812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24400"/>
            <a:ext cx="2705100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9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>
                <a:solidFill>
                  <a:srgbClr val="2125D7"/>
                </a:solidFill>
                <a:cs typeface="Times New Roman" panose="02020603050405020304" pitchFamily="18" charset="0"/>
              </a:rPr>
              <a:t>EXERCISE</a:t>
            </a:r>
            <a:endParaRPr lang="en-US" sz="3200" dirty="0">
              <a:solidFill>
                <a:srgbClr val="2125D7"/>
              </a:solidFill>
              <a:cs typeface="Times New Roman" panose="02020603050405020304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80010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Consider the initial value problem</a:t>
            </a:r>
            <a:r>
              <a:rPr lang="id-ID" sz="2400" dirty="0"/>
              <a:t> below, find the solution of IVP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id-ID" sz="2400" dirty="0"/>
              <a:t>1.</a:t>
            </a:r>
          </a:p>
          <a:p>
            <a:pPr marL="0" indent="0">
              <a:lnSpc>
                <a:spcPct val="90000"/>
              </a:lnSpc>
              <a:buNone/>
            </a:pPr>
            <a:endParaRPr lang="id-ID" sz="2400" dirty="0"/>
          </a:p>
          <a:p>
            <a:pPr marL="0" indent="0">
              <a:lnSpc>
                <a:spcPct val="90000"/>
              </a:lnSpc>
              <a:buNone/>
            </a:pPr>
            <a:r>
              <a:rPr lang="id-ID" sz="2400" dirty="0"/>
              <a:t>2. </a:t>
            </a:r>
            <a:endParaRPr lang="en-US" sz="2400" dirty="0"/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3285565" y="2756049"/>
          <a:ext cx="4038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2006280" imgH="215640" progId="Equation.3">
                  <p:embed/>
                </p:oleObj>
              </mc:Choice>
              <mc:Fallback>
                <p:oleObj name="Equation" r:id="rId3" imgW="2006280" imgH="215640" progId="Equation.3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565" y="2756049"/>
                        <a:ext cx="4038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121959" y="3643931"/>
          <a:ext cx="45720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2311200" imgH="215640" progId="Equation.3">
                  <p:embed/>
                </p:oleObj>
              </mc:Choice>
              <mc:Fallback>
                <p:oleObj name="Equation" r:id="rId5" imgW="2311200" imgH="2156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959" y="3643931"/>
                        <a:ext cx="45720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6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Mechanical &amp; Electrical Vibrations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2400" y="1027747"/>
            <a:ext cx="9474200" cy="4862513"/>
          </a:xfrm>
        </p:spPr>
        <p:txBody>
          <a:bodyPr/>
          <a:lstStyle/>
          <a:p>
            <a:r>
              <a:rPr lang="en-US" sz="2400" dirty="0"/>
              <a:t>Two important areas of application for second order linear equations with constant coefficients are in modeling mechanical and electrical oscillations.</a:t>
            </a:r>
          </a:p>
          <a:p>
            <a:r>
              <a:rPr lang="en-US" sz="2400" dirty="0"/>
              <a:t>We will study the motion of a mass on a spring in detail.</a:t>
            </a:r>
          </a:p>
          <a:p>
            <a:r>
              <a:rPr lang="en-US" sz="2400" dirty="0"/>
              <a:t>An understanding of the behavior of this simple system is the first step in investigation of more complex vibrating systems.</a:t>
            </a:r>
          </a:p>
        </p:txBody>
      </p:sp>
      <p:pic>
        <p:nvPicPr>
          <p:cNvPr id="162822" name="Picture 6" descr="w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400" y="4038600"/>
            <a:ext cx="43688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4" name="Picture 8" descr="w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01353"/>
            <a:ext cx="4575818" cy="221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3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41" y="147918"/>
            <a:ext cx="5045635" cy="1143000"/>
          </a:xfrm>
        </p:spPr>
        <p:txBody>
          <a:bodyPr/>
          <a:lstStyle/>
          <a:p>
            <a:r>
              <a:rPr lang="id-ID" dirty="0"/>
              <a:t>Videos</a:t>
            </a:r>
          </a:p>
        </p:txBody>
      </p:sp>
      <p:pic>
        <p:nvPicPr>
          <p:cNvPr id="13" name="Content Placeholder 12">
            <a:hlinkClick r:id="rId2"/>
            <a:extLst>
              <a:ext uri="{FF2B5EF4-FFF2-40B4-BE49-F238E27FC236}">
                <a16:creationId xmlns:a16="http://schemas.microsoft.com/office/drawing/2014/main" id="{25ED0E2B-FF41-4669-AB4E-B2F50C65F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03281" y="2147094"/>
            <a:ext cx="1047750" cy="3419475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69BE7C-AE72-470C-BA77-31BF0B23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12" y="2505075"/>
            <a:ext cx="3905250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53274-3F2C-45E2-9151-1D11F9385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643" y="2486025"/>
            <a:ext cx="10763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847" y="188915"/>
            <a:ext cx="10363200" cy="1143000"/>
          </a:xfrm>
        </p:spPr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Spring – Mass System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63270" y="760415"/>
            <a:ext cx="8001000" cy="411321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Suppose a mass </a:t>
            </a:r>
            <a:r>
              <a:rPr lang="en-US" sz="2400" i="1" dirty="0"/>
              <a:t>m</a:t>
            </a:r>
            <a:r>
              <a:rPr lang="en-US" sz="2400" dirty="0"/>
              <a:t> hangs from vertical spring of original length </a:t>
            </a:r>
            <a:r>
              <a:rPr lang="en-US" sz="2400" i="1" dirty="0"/>
              <a:t>l</a:t>
            </a:r>
            <a:r>
              <a:rPr lang="en-US" sz="2400" dirty="0"/>
              <a:t>.  The mass causes an elongation </a:t>
            </a:r>
            <a:r>
              <a:rPr lang="en-US" sz="2400" i="1" dirty="0"/>
              <a:t>L</a:t>
            </a:r>
            <a:r>
              <a:rPr lang="en-US" sz="2400" dirty="0"/>
              <a:t> of the spring. </a:t>
            </a:r>
          </a:p>
          <a:p>
            <a:r>
              <a:rPr lang="en-US" sz="2400" dirty="0"/>
              <a:t>The force </a:t>
            </a:r>
            <a:r>
              <a:rPr lang="en-US" sz="2400" i="1" dirty="0"/>
              <a:t>F</a:t>
            </a:r>
            <a:r>
              <a:rPr lang="en-US" sz="2400" i="1" baseline="-25000" dirty="0"/>
              <a:t>G  </a:t>
            </a:r>
            <a:r>
              <a:rPr lang="en-US" sz="2400" dirty="0"/>
              <a:t>of gravity pulls mass down.  This force has magnitude </a:t>
            </a:r>
            <a:r>
              <a:rPr lang="en-US" sz="2400" i="1" dirty="0"/>
              <a:t>mg</a:t>
            </a:r>
            <a:r>
              <a:rPr lang="en-US" sz="2400" dirty="0"/>
              <a:t>, where </a:t>
            </a:r>
            <a:r>
              <a:rPr lang="en-US" sz="2400" i="1" dirty="0"/>
              <a:t>g</a:t>
            </a:r>
            <a:r>
              <a:rPr lang="en-US" sz="2400" dirty="0"/>
              <a:t> is acceleration due to gravity. </a:t>
            </a:r>
          </a:p>
          <a:p>
            <a:r>
              <a:rPr lang="en-US" sz="2400" dirty="0"/>
              <a:t>The force </a:t>
            </a:r>
            <a:r>
              <a:rPr lang="en-US" sz="2400" i="1" dirty="0"/>
              <a:t>F</a:t>
            </a:r>
            <a:r>
              <a:rPr lang="en-US" sz="2400" i="1" baseline="-25000" dirty="0"/>
              <a:t>S </a:t>
            </a:r>
            <a:r>
              <a:rPr lang="en-US" sz="2400" dirty="0"/>
              <a:t> of spring stiffness pulls mass up. For small elongations </a:t>
            </a:r>
            <a:r>
              <a:rPr lang="en-US" sz="2400" i="1" dirty="0"/>
              <a:t>L</a:t>
            </a:r>
            <a:r>
              <a:rPr lang="en-US" sz="2400" dirty="0"/>
              <a:t>, this force is proportional to </a:t>
            </a:r>
            <a:r>
              <a:rPr lang="en-US" sz="2400" i="1" dirty="0"/>
              <a:t>L</a:t>
            </a:r>
            <a:r>
              <a:rPr lang="en-US" sz="2400" dirty="0"/>
              <a:t>.  </a:t>
            </a:r>
          </a:p>
          <a:p>
            <a:pPr>
              <a:buFontTx/>
              <a:buNone/>
            </a:pPr>
            <a:r>
              <a:rPr lang="en-US" sz="2400" dirty="0"/>
              <a:t>	That is,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s</a:t>
            </a:r>
            <a:r>
              <a:rPr lang="en-US" sz="2400" i="1" baseline="-25000" dirty="0"/>
              <a:t>  </a:t>
            </a:r>
            <a:r>
              <a:rPr lang="en-US" sz="2400" dirty="0"/>
              <a:t>= </a:t>
            </a:r>
            <a:r>
              <a:rPr lang="en-US" sz="2400" i="1" dirty="0" err="1"/>
              <a:t>kL</a:t>
            </a:r>
            <a:r>
              <a:rPr lang="en-US" sz="2400" dirty="0"/>
              <a:t> (Hooke’s Law). </a:t>
            </a:r>
          </a:p>
          <a:p>
            <a:r>
              <a:rPr lang="en-US" sz="2400" dirty="0"/>
              <a:t>Since mass is in equilibrium, the forces balance each other: </a:t>
            </a:r>
          </a:p>
        </p:txBody>
      </p:sp>
      <p:pic>
        <p:nvPicPr>
          <p:cNvPr id="193542" name="Picture 6" descr="w0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545106"/>
            <a:ext cx="3951742" cy="22033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2398060" y="4649787"/>
          <a:ext cx="10969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193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060" y="4649787"/>
                        <a:ext cx="10969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4" name="Picture 8" descr="w0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r="7736"/>
          <a:stretch>
            <a:fillRect/>
          </a:stretch>
        </p:blipFill>
        <p:spPr>
          <a:xfrm>
            <a:off x="4381551" y="4649787"/>
            <a:ext cx="1914476" cy="205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5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Spring Model</a:t>
            </a:r>
            <a:r>
              <a:rPr lang="en-US" sz="32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0164" y="1255900"/>
            <a:ext cx="8153400" cy="455771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We will study motion of mass when it is acted on by an external force (forcing function) or is initially displaced.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u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denote the displacement of the mass from its equilibrium position at time </a:t>
            </a:r>
            <a:r>
              <a:rPr lang="en-US" sz="2400" i="1" dirty="0"/>
              <a:t>t</a:t>
            </a:r>
            <a:r>
              <a:rPr lang="en-US" sz="2400" dirty="0"/>
              <a:t>, measured downward. </a:t>
            </a:r>
          </a:p>
          <a:p>
            <a:r>
              <a:rPr lang="en-US" sz="2400" dirty="0"/>
              <a:t>Let  </a:t>
            </a:r>
            <a:r>
              <a:rPr lang="en-US" sz="2400" i="1" dirty="0"/>
              <a:t>f</a:t>
            </a:r>
            <a:r>
              <a:rPr lang="en-US" sz="2400" dirty="0"/>
              <a:t>  be the net force acting on mass. Newton’s 2</a:t>
            </a:r>
            <a:r>
              <a:rPr lang="en-US" sz="2400" baseline="30000" dirty="0"/>
              <a:t>nd</a:t>
            </a:r>
            <a:r>
              <a:rPr lang="en-US" sz="2400" dirty="0"/>
              <a:t> Law:</a:t>
            </a:r>
          </a:p>
          <a:p>
            <a:endParaRPr lang="en-US" sz="2400" dirty="0"/>
          </a:p>
          <a:p>
            <a:r>
              <a:rPr lang="en-US" sz="2400" dirty="0"/>
              <a:t>In determining </a:t>
            </a:r>
            <a:r>
              <a:rPr lang="en-US" sz="2400" i="1" dirty="0"/>
              <a:t>f</a:t>
            </a:r>
            <a:r>
              <a:rPr lang="en-US" sz="2400" dirty="0"/>
              <a:t>, there are four separate forces to consider:</a:t>
            </a:r>
          </a:p>
          <a:p>
            <a:pPr lvl="1"/>
            <a:r>
              <a:rPr lang="en-US" sz="2000" dirty="0"/>
              <a:t>Weight:              </a:t>
            </a:r>
            <a:r>
              <a:rPr lang="en-US" sz="2000" i="1" dirty="0"/>
              <a:t>w</a:t>
            </a:r>
            <a:r>
              <a:rPr lang="en-US" sz="2000" dirty="0"/>
              <a:t> = </a:t>
            </a:r>
            <a:r>
              <a:rPr lang="en-US" sz="2000" i="1" dirty="0"/>
              <a:t>mg</a:t>
            </a:r>
            <a:r>
              <a:rPr lang="en-US" sz="2000" dirty="0"/>
              <a:t>                (downward force)</a:t>
            </a:r>
            <a:endParaRPr lang="en-US" sz="2000" i="1" dirty="0"/>
          </a:p>
          <a:p>
            <a:pPr lvl="1"/>
            <a:r>
              <a:rPr lang="en-US" sz="2000" dirty="0"/>
              <a:t>Spring force:     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s</a:t>
            </a:r>
            <a:r>
              <a:rPr lang="en-US" sz="2000" i="1" baseline="-25000" dirty="0"/>
              <a:t>  </a:t>
            </a:r>
            <a:r>
              <a:rPr lang="en-US" sz="2000" dirty="0"/>
              <a:t>= </a:t>
            </a:r>
            <a:r>
              <a:rPr lang="en-US" sz="2000" i="1" dirty="0"/>
              <a:t>-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i="1" dirty="0"/>
              <a:t>L+ u</a:t>
            </a:r>
            <a:r>
              <a:rPr lang="en-US" sz="2000" dirty="0"/>
              <a:t>)     (up or down force, see next slide)</a:t>
            </a:r>
          </a:p>
          <a:p>
            <a:pPr lvl="1"/>
            <a:r>
              <a:rPr lang="en-US" sz="2000" dirty="0"/>
              <a:t>Damping force: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d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</a:t>
            </a:r>
            <a:r>
              <a:rPr lang="en-US" sz="2000" i="1" baseline="-25000" dirty="0"/>
              <a:t>  </a:t>
            </a:r>
            <a:r>
              <a:rPr lang="en-US" sz="2000" dirty="0"/>
              <a:t>= </a:t>
            </a:r>
            <a:r>
              <a:rPr lang="en-US" sz="2000" i="1" dirty="0"/>
              <a:t>-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 </a:t>
            </a:r>
            <a:r>
              <a:rPr lang="en-US" sz="2000" i="1" dirty="0"/>
              <a:t>u</a:t>
            </a:r>
            <a:r>
              <a:rPr lang="en-US" sz="2000" i="1" dirty="0">
                <a:sym typeface="Symbol" panose="05050102010706020507" pitchFamily="18" charset="2"/>
              </a:rPr>
              <a:t> 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   (up or down, see following slide)</a:t>
            </a:r>
          </a:p>
          <a:p>
            <a:pPr lvl="1"/>
            <a:r>
              <a:rPr lang="en-US" sz="2000" dirty="0"/>
              <a:t>External force:  </a:t>
            </a:r>
            <a:r>
              <a:rPr lang="en-US" sz="2000" i="1" dirty="0"/>
              <a:t>F</a:t>
            </a:r>
            <a:r>
              <a:rPr lang="en-US" sz="2000" i="1" baseline="-25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</a:t>
            </a:r>
            <a:r>
              <a:rPr lang="en-US" sz="2000" i="1" baseline="-25000" dirty="0"/>
              <a:t>                                   </a:t>
            </a:r>
            <a:r>
              <a:rPr lang="en-US" sz="2000" dirty="0"/>
              <a:t>(up or down force, see text)</a:t>
            </a:r>
          </a:p>
        </p:txBody>
      </p:sp>
      <p:graphicFrame>
        <p:nvGraphicFramePr>
          <p:cNvPr id="117777" name="Object 17"/>
          <p:cNvGraphicFramePr>
            <a:graphicFrameLocks noChangeAspect="1"/>
          </p:cNvGraphicFramePr>
          <p:nvPr/>
        </p:nvGraphicFramePr>
        <p:xfrm>
          <a:off x="4616824" y="3145818"/>
          <a:ext cx="1666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117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824" y="3145818"/>
                        <a:ext cx="16668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92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Spring Model:  </a:t>
            </a:r>
            <a:b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Spring Force Details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362200" y="1766888"/>
                <a:ext cx="8153400" cy="41132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The spring force </a:t>
                </a:r>
                <a:r>
                  <a:rPr lang="en-US" sz="2400" i="1" dirty="0"/>
                  <a:t>F</a:t>
                </a:r>
                <a:r>
                  <a:rPr lang="en-US" sz="2400" i="1" baseline="-25000" dirty="0"/>
                  <a:t>s </a:t>
                </a:r>
                <a:r>
                  <a:rPr lang="en-US" sz="2400" dirty="0"/>
                  <a:t> acts to restore spring to natural position, and is proportional to </a:t>
                </a:r>
                <a:r>
                  <a:rPr lang="en-US" sz="2400" i="1" dirty="0"/>
                  <a:t>L</a:t>
                </a:r>
                <a:r>
                  <a:rPr lang="en-US" sz="2400" dirty="0"/>
                  <a:t> + </a:t>
                </a:r>
                <a:r>
                  <a:rPr lang="en-US" sz="2400" i="1" dirty="0"/>
                  <a:t>u</a:t>
                </a:r>
                <a:r>
                  <a:rPr lang="en-US" sz="2400" dirty="0"/>
                  <a:t>.  If </a:t>
                </a:r>
                <a:r>
                  <a:rPr lang="en-US" sz="2400" i="1" dirty="0"/>
                  <a:t>L</a:t>
                </a:r>
                <a:r>
                  <a:rPr lang="en-US" sz="2400" dirty="0"/>
                  <a:t> + </a:t>
                </a:r>
                <a:r>
                  <a:rPr lang="en-US" sz="2400" i="1" dirty="0"/>
                  <a:t>u </a:t>
                </a:r>
                <a:r>
                  <a:rPr lang="en-US" sz="2400" dirty="0"/>
                  <a:t>&gt; 0, then spring is extended and the spring force acts upward.  In this case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:r>
                  <a:rPr lang="en-US" sz="2400" i="1" dirty="0"/>
                  <a:t>L</a:t>
                </a:r>
                <a:r>
                  <a:rPr lang="en-US" sz="2400" dirty="0"/>
                  <a:t> + </a:t>
                </a:r>
                <a:r>
                  <a:rPr lang="en-US" sz="2400" i="1" dirty="0"/>
                  <a:t>u </a:t>
                </a:r>
                <a:r>
                  <a:rPr lang="en-US" sz="2400" dirty="0"/>
                  <a:t>&lt; 0, then spring is compressed a distance of |</a:t>
                </a:r>
                <a:r>
                  <a:rPr lang="en-US" sz="2400" i="1" dirty="0"/>
                  <a:t>L</a:t>
                </a:r>
                <a:r>
                  <a:rPr lang="en-US" sz="2400" dirty="0"/>
                  <a:t> + </a:t>
                </a:r>
                <a:r>
                  <a:rPr lang="en-US" sz="2400" i="1" dirty="0"/>
                  <a:t>u|</a:t>
                </a:r>
                <a:r>
                  <a:rPr lang="en-US" sz="2400" dirty="0"/>
                  <a:t>, and the spring force acts downward.  In this case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In either case,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362200" y="1766888"/>
                <a:ext cx="8153400" cy="4113212"/>
              </a:xfrm>
              <a:blipFill>
                <a:blip r:embed="rId2"/>
                <a:stretch>
                  <a:fillRect l="-933" t="-1538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7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Spring Model:  </a:t>
            </a:r>
            <a:b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2125D7"/>
                </a:solidFill>
                <a:cs typeface="Times New Roman" panose="02020603050405020304" pitchFamily="18" charset="0"/>
              </a:rPr>
              <a:t>Damping Force Details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0" y="1676400"/>
                <a:ext cx="81534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The damping or resistive force </a:t>
                </a:r>
                <a:r>
                  <a:rPr lang="en-US" sz="2400" i="1" dirty="0" err="1"/>
                  <a:t>F</a:t>
                </a:r>
                <a:r>
                  <a:rPr lang="en-US" sz="2400" i="1" baseline="-25000" dirty="0" err="1"/>
                  <a:t>d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 acts in opposite direction as motion of mass.  Can be complicated to model.</a:t>
                </a:r>
              </a:p>
              <a:p>
                <a:r>
                  <a:rPr lang="en-US" sz="2400" i="1" dirty="0" err="1"/>
                  <a:t>F</a:t>
                </a:r>
                <a:r>
                  <a:rPr lang="en-US" sz="2400" i="1" baseline="-25000" dirty="0" err="1"/>
                  <a:t>d</a:t>
                </a:r>
                <a:r>
                  <a:rPr lang="en-US" sz="2400" i="1" baseline="-25000" dirty="0"/>
                  <a:t>  </a:t>
                </a:r>
                <a:r>
                  <a:rPr lang="en-US" sz="2400" dirty="0"/>
                  <a:t>may be due to air resistance, internal energy dissipation due to action of spring, friction between mass and guides, or a mechanical device (dashpot) imparting resistive force to mass. </a:t>
                </a:r>
              </a:p>
              <a:p>
                <a:r>
                  <a:rPr lang="en-US" sz="2400" dirty="0"/>
                  <a:t>We keep it simple and assume </a:t>
                </a:r>
                <a:r>
                  <a:rPr lang="en-US" sz="2400" i="1" dirty="0" err="1"/>
                  <a:t>F</a:t>
                </a:r>
                <a:r>
                  <a:rPr lang="en-US" sz="2400" i="1" baseline="-25000" dirty="0" err="1"/>
                  <a:t>d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 is proportional to velocity. </a:t>
                </a:r>
              </a:p>
              <a:p>
                <a:r>
                  <a:rPr lang="en-US" sz="2400" dirty="0"/>
                  <a:t>In particular, we find that</a:t>
                </a:r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1" dirty="0"/>
                  <a:t>u</a:t>
                </a:r>
                <a:r>
                  <a:rPr lang="en-US" sz="2000" i="1" dirty="0">
                    <a:sym typeface="Symbol" panose="05050102010706020507" pitchFamily="18" charset="2"/>
                  </a:rPr>
                  <a:t></a:t>
                </a:r>
                <a:r>
                  <a:rPr lang="en-US" sz="2000" i="1" dirty="0"/>
                  <a:t>  </a:t>
                </a:r>
                <a:r>
                  <a:rPr lang="en-US" sz="2000" dirty="0"/>
                  <a:t>&gt; 0, then </a:t>
                </a:r>
                <a:r>
                  <a:rPr lang="en-US" sz="2000" i="1" dirty="0"/>
                  <a:t>u</a:t>
                </a:r>
                <a:r>
                  <a:rPr lang="en-US" sz="2000" dirty="0"/>
                  <a:t> is increasing, so mass is moving downward. Thus </a:t>
                </a:r>
                <a:r>
                  <a:rPr lang="en-US" sz="2000" i="1" dirty="0" err="1"/>
                  <a:t>F</a:t>
                </a:r>
                <a:r>
                  <a:rPr lang="en-US" sz="2000" i="1" baseline="-25000" dirty="0" err="1"/>
                  <a:t>d</a:t>
                </a:r>
                <a:r>
                  <a:rPr lang="en-US" sz="2000" i="1" baseline="-25000" dirty="0"/>
                  <a:t> </a:t>
                </a:r>
                <a:r>
                  <a:rPr lang="en-US" sz="2000" dirty="0"/>
                  <a:t> acts upward and hence </a:t>
                </a:r>
                <a:r>
                  <a:rPr lang="en-US" sz="2000" i="1" dirty="0" err="1"/>
                  <a:t>F</a:t>
                </a:r>
                <a:r>
                  <a:rPr lang="en-US" sz="2000" i="1" baseline="-25000" dirty="0" err="1"/>
                  <a:t>d</a:t>
                </a:r>
                <a:r>
                  <a:rPr lang="en-US" sz="2000" i="1" baseline="-25000" dirty="0"/>
                  <a:t>  </a:t>
                </a:r>
                <a:r>
                  <a:rPr lang="en-US" sz="2000" dirty="0"/>
                  <a:t>= </a:t>
                </a:r>
                <a:r>
                  <a:rPr lang="en-US" sz="2000" i="1" dirty="0"/>
                  <a:t>-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 </a:t>
                </a:r>
                <a:r>
                  <a:rPr lang="en-US" sz="2000" i="1" dirty="0"/>
                  <a:t>u</a:t>
                </a:r>
                <a:r>
                  <a:rPr lang="en-US" sz="2000" i="1" dirty="0">
                    <a:sym typeface="Symbol" panose="05050102010706020507" pitchFamily="18" charset="2"/>
                  </a:rPr>
                  <a:t></a:t>
                </a:r>
                <a:r>
                  <a:rPr lang="en-US" sz="2000" dirty="0">
                    <a:sym typeface="Symbol" panose="05050102010706020507" pitchFamily="18" charset="2"/>
                  </a:rPr>
                  <a:t>, where</a:t>
                </a:r>
                <a:r>
                  <a:rPr lang="en-US" sz="2000" i="1" dirty="0"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</a:t>
                </a:r>
                <a:r>
                  <a:rPr lang="en-US" sz="2000" dirty="0"/>
                  <a:t> &gt; 0.</a:t>
                </a:r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1" dirty="0"/>
                  <a:t>u</a:t>
                </a:r>
                <a:r>
                  <a:rPr lang="en-US" sz="2000" i="1" dirty="0">
                    <a:sym typeface="Symbol" panose="05050102010706020507" pitchFamily="18" charset="2"/>
                  </a:rPr>
                  <a:t></a:t>
                </a:r>
                <a:r>
                  <a:rPr lang="en-US" sz="2000" i="1" dirty="0"/>
                  <a:t>  </a:t>
                </a:r>
                <a:r>
                  <a:rPr lang="en-US" sz="2000" dirty="0"/>
                  <a:t>&lt; 0, then </a:t>
                </a:r>
                <a:r>
                  <a:rPr lang="en-US" sz="2000" i="1" dirty="0"/>
                  <a:t>u</a:t>
                </a:r>
                <a:r>
                  <a:rPr lang="en-US" sz="2000" dirty="0"/>
                  <a:t> is decreasing, so mass is moving upward. Thus </a:t>
                </a:r>
                <a:r>
                  <a:rPr lang="en-US" sz="2000" i="1" dirty="0" err="1"/>
                  <a:t>F</a:t>
                </a:r>
                <a:r>
                  <a:rPr lang="en-US" sz="2000" i="1" baseline="-25000" dirty="0" err="1"/>
                  <a:t>d</a:t>
                </a:r>
                <a:r>
                  <a:rPr lang="en-US" sz="2000" i="1" baseline="-25000" dirty="0"/>
                  <a:t> </a:t>
                </a:r>
                <a:r>
                  <a:rPr lang="en-US" sz="2000" dirty="0"/>
                  <a:t> acts downward and hence </a:t>
                </a:r>
                <a:r>
                  <a:rPr lang="en-US" sz="2000" i="1" dirty="0" err="1"/>
                  <a:t>F</a:t>
                </a:r>
                <a:r>
                  <a:rPr lang="en-US" sz="2000" i="1" baseline="-25000" dirty="0" err="1"/>
                  <a:t>d</a:t>
                </a:r>
                <a:r>
                  <a:rPr lang="en-US" sz="2000" i="1" baseline="-25000" dirty="0"/>
                  <a:t>  </a:t>
                </a:r>
                <a:r>
                  <a:rPr lang="en-US" sz="2000" dirty="0"/>
                  <a:t>= </a:t>
                </a:r>
                <a:r>
                  <a:rPr lang="en-US" sz="2000" i="1" dirty="0">
                    <a:sym typeface="Symbol" panose="05050102010706020507" pitchFamily="18" charset="2"/>
                  </a:rPr>
                  <a:t> </a:t>
                </a:r>
                <a:r>
                  <a:rPr lang="en-US" sz="2000" i="1" dirty="0"/>
                  <a:t>-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 </a:t>
                </a:r>
                <a:r>
                  <a:rPr lang="en-US" sz="2000" i="1" dirty="0"/>
                  <a:t>u</a:t>
                </a:r>
                <a:r>
                  <a:rPr lang="en-US" sz="2000" i="1" dirty="0">
                    <a:sym typeface="Symbol" panose="05050102010706020507" pitchFamily="18" charset="2"/>
                  </a:rPr>
                  <a:t> </a:t>
                </a:r>
                <a:r>
                  <a:rPr lang="en-US" sz="2000" dirty="0">
                    <a:sym typeface="Symbol" panose="05050102010706020507" pitchFamily="18" charset="2"/>
                  </a:rPr>
                  <a:t>, </a:t>
                </a:r>
                <a:r>
                  <a:rPr lang="en-US" sz="2000" i="1" dirty="0"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</a:t>
                </a:r>
                <a:r>
                  <a:rPr lang="en-US" sz="2000" dirty="0"/>
                  <a:t> &gt; 0</a:t>
                </a:r>
                <a:r>
                  <a:rPr lang="en-US" sz="2000" i="1" dirty="0">
                    <a:sym typeface="Symbol" panose="05050102010706020507" pitchFamily="18" charset="2"/>
                  </a:rPr>
                  <a:t>.</a:t>
                </a:r>
                <a:r>
                  <a:rPr lang="en-US" sz="2000" dirty="0"/>
                  <a:t> </a:t>
                </a:r>
              </a:p>
              <a:p>
                <a:r>
                  <a:rPr lang="en-US" sz="2400" dirty="0"/>
                  <a:t>In either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3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0" y="1676400"/>
                <a:ext cx="8153400" cy="4876800"/>
              </a:xfrm>
              <a:blipFill>
                <a:blip r:embed="rId2"/>
                <a:stretch>
                  <a:fillRect l="-935" t="-2604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14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125D7"/>
                </a:solidFill>
                <a:cs typeface="Times New Roman" panose="02020603050405020304" pitchFamily="18" charset="0"/>
              </a:rPr>
              <a:t>Spring Model:  </a:t>
            </a:r>
            <a:br>
              <a:rPr lang="en-US" sz="3200" dirty="0">
                <a:solidFill>
                  <a:srgbClr val="2125D7"/>
                </a:solidFill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125D7"/>
                </a:solidFill>
                <a:cs typeface="Times New Roman" panose="02020603050405020304" pitchFamily="18" charset="0"/>
              </a:rPr>
              <a:t>Differential Equation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8001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Taking into account these forces, Newton’s Law becomes: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Recalling that </a:t>
            </a:r>
            <a:r>
              <a:rPr lang="en-US" sz="2400" i="1" dirty="0"/>
              <a:t>mg = </a:t>
            </a:r>
            <a:r>
              <a:rPr lang="en-US" sz="2400" i="1" dirty="0" err="1"/>
              <a:t>kL</a:t>
            </a:r>
            <a:r>
              <a:rPr lang="en-US" sz="2400" dirty="0"/>
              <a:t>, this equation reduces to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where the constants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r>
              <a:rPr lang="en-US" sz="2400" dirty="0"/>
              <a:t>, and </a:t>
            </a:r>
            <a:r>
              <a:rPr lang="en-US" sz="2400" i="1" dirty="0"/>
              <a:t>k </a:t>
            </a:r>
            <a:r>
              <a:rPr lang="en-US" sz="2400" dirty="0"/>
              <a:t>are positive.  </a:t>
            </a:r>
          </a:p>
          <a:p>
            <a:r>
              <a:rPr lang="en-US" sz="2400" dirty="0"/>
              <a:t>We can prescribe initial conditions also:</a:t>
            </a:r>
          </a:p>
          <a:p>
            <a:endParaRPr lang="en-US" sz="2400" dirty="0"/>
          </a:p>
          <a:p>
            <a:r>
              <a:rPr lang="en-US" sz="2400" dirty="0"/>
              <a:t>It follows from Theorem 3.2.1 that there is a unique solution to this initial value problem.  Physically, if mass is set in motion with a given initial displacement and velocity, then its position is uniquely determined at all future times. </a:t>
            </a:r>
          </a:p>
        </p:txBody>
      </p:sp>
      <p:graphicFrame>
        <p:nvGraphicFramePr>
          <p:cNvPr id="154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56758"/>
              </p:ext>
            </p:extLst>
          </p:nvPr>
        </p:nvGraphicFramePr>
        <p:xfrm>
          <a:off x="3581400" y="2200275"/>
          <a:ext cx="4572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2450880" imgH="457200" progId="Equation.3">
                  <p:embed/>
                </p:oleObj>
              </mc:Choice>
              <mc:Fallback>
                <p:oleObj name="Equation" r:id="rId3" imgW="2450880" imgH="457200" progId="Equation.3">
                  <p:embed/>
                  <p:pic>
                    <p:nvPicPr>
                      <p:cNvPr id="154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0275"/>
                        <a:ext cx="45720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4171"/>
              </p:ext>
            </p:extLst>
          </p:nvPr>
        </p:nvGraphicFramePr>
        <p:xfrm>
          <a:off x="4038600" y="3505201"/>
          <a:ext cx="3505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1815840" imgH="203040" progId="Equation.3">
                  <p:embed/>
                </p:oleObj>
              </mc:Choice>
              <mc:Fallback>
                <p:oleObj name="Equation" r:id="rId5" imgW="1815840" imgH="203040" progId="Equation.3">
                  <p:embed/>
                  <p:pic>
                    <p:nvPicPr>
                      <p:cNvPr id="154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1"/>
                        <a:ext cx="3505200" cy="3905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7" name="Object 13"/>
          <p:cNvGraphicFramePr>
            <a:graphicFrameLocks noChangeAspect="1"/>
          </p:cNvGraphicFramePr>
          <p:nvPr/>
        </p:nvGraphicFramePr>
        <p:xfrm>
          <a:off x="4419600" y="4642756"/>
          <a:ext cx="2438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1269720" imgH="228600" progId="Equation.3">
                  <p:embed/>
                </p:oleObj>
              </mc:Choice>
              <mc:Fallback>
                <p:oleObj name="Equation" r:id="rId7" imgW="1269720" imgH="228600" progId="Equation.3">
                  <p:embed/>
                  <p:pic>
                    <p:nvPicPr>
                      <p:cNvPr id="154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2756"/>
                        <a:ext cx="24384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73828" y="3343870"/>
            <a:ext cx="173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Second order </a:t>
            </a:r>
            <a:r>
              <a:rPr lang="en-US" dirty="0"/>
              <a:t>ordinary </a:t>
            </a:r>
            <a:r>
              <a:rPr lang="id-ID" dirty="0"/>
              <a:t>differential equation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64824" y="3700463"/>
            <a:ext cx="1586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4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Second Order Linear Homogeneous ODE with Constant Coefficients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2400" y="1752600"/>
            <a:ext cx="94742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second order ordinary differential equation</a:t>
            </a:r>
            <a:r>
              <a:rPr lang="en-US" sz="2400" dirty="0"/>
              <a:t> has the general form 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where </a:t>
            </a:r>
            <a:r>
              <a:rPr lang="en-US" sz="2400" i="1" dirty="0"/>
              <a:t>f</a:t>
            </a:r>
            <a:r>
              <a:rPr lang="en-US" sz="2400" dirty="0"/>
              <a:t> is some given function.</a:t>
            </a:r>
          </a:p>
          <a:p>
            <a:r>
              <a:rPr lang="en-US" sz="2400" dirty="0"/>
              <a:t>This equation is said to be </a:t>
            </a:r>
            <a:r>
              <a:rPr lang="en-US" sz="2400" b="1" dirty="0"/>
              <a:t>linear</a:t>
            </a:r>
            <a:r>
              <a:rPr lang="en-US" sz="2400" dirty="0"/>
              <a:t> if </a:t>
            </a:r>
            <a:r>
              <a:rPr lang="en-US" sz="2400" i="1" dirty="0"/>
              <a:t>f</a:t>
            </a:r>
            <a:r>
              <a:rPr lang="en-US" sz="2400" dirty="0"/>
              <a:t> is linear in </a:t>
            </a:r>
            <a:r>
              <a:rPr lang="en-US" sz="2400" i="1" dirty="0"/>
              <a:t>y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i="1" dirty="0">
                <a:cs typeface="Times New Roman" panose="02020603050405020304" pitchFamily="18" charset="0"/>
              </a:rPr>
              <a:t>'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endParaRPr lang="en-US" sz="2400" dirty="0"/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Otherwise the equation is said to be </a:t>
            </a:r>
            <a:r>
              <a:rPr lang="en-US" sz="2400" b="1" dirty="0"/>
              <a:t>nonlinear</a:t>
            </a:r>
            <a:r>
              <a:rPr lang="en-US" sz="2400" dirty="0"/>
              <a:t>. </a:t>
            </a:r>
          </a:p>
          <a:p>
            <a:r>
              <a:rPr lang="en-US" sz="2400" dirty="0"/>
              <a:t>A second order linear equation often appears as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= 0 for all </a:t>
            </a:r>
            <a:r>
              <a:rPr lang="en-US" sz="2400" i="1" dirty="0"/>
              <a:t>t</a:t>
            </a:r>
            <a:r>
              <a:rPr lang="en-US" sz="2400" dirty="0"/>
              <a:t>, then the equation is called </a:t>
            </a:r>
            <a:r>
              <a:rPr lang="en-US" sz="2400" b="1" dirty="0"/>
              <a:t>homogeneous</a:t>
            </a:r>
            <a:r>
              <a:rPr lang="en-US" sz="2400" dirty="0"/>
              <a:t>.  Otherwise the equation is </a:t>
            </a:r>
            <a:r>
              <a:rPr lang="en-US" sz="2400" b="1" dirty="0"/>
              <a:t>nonhomogeneous</a:t>
            </a:r>
            <a:r>
              <a:rPr lang="en-US" sz="2400" dirty="0"/>
              <a:t>.</a:t>
            </a:r>
            <a:r>
              <a:rPr lang="en-US" dirty="0"/>
              <a:t> </a:t>
            </a:r>
          </a:p>
        </p:txBody>
      </p:sp>
      <p:graphicFrame>
        <p:nvGraphicFramePr>
          <p:cNvPr id="74768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6396304"/>
              </p:ext>
            </p:extLst>
          </p:nvPr>
        </p:nvGraphicFramePr>
        <p:xfrm>
          <a:off x="4267200" y="2362200"/>
          <a:ext cx="1752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927000" imgH="203040" progId="Equation.3">
                  <p:embed/>
                </p:oleObj>
              </mc:Choice>
              <mc:Fallback>
                <p:oleObj name="Equation" r:id="rId3" imgW="927000" imgH="203040" progId="Equation.3">
                  <p:embed/>
                  <p:pic>
                    <p:nvPicPr>
                      <p:cNvPr id="747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62200"/>
                        <a:ext cx="1752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84121"/>
              </p:ext>
            </p:extLst>
          </p:nvPr>
        </p:nvGraphicFramePr>
        <p:xfrm>
          <a:off x="3886200" y="3794125"/>
          <a:ext cx="3124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1587240" imgH="203040" progId="Equation.3">
                  <p:embed/>
                </p:oleObj>
              </mc:Choice>
              <mc:Fallback>
                <p:oleObj name="Equation" r:id="rId5" imgW="1587240" imgH="203040" progId="Equation.3">
                  <p:embed/>
                  <p:pic>
                    <p:nvPicPr>
                      <p:cNvPr id="747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94125"/>
                        <a:ext cx="31242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36427"/>
              </p:ext>
            </p:extLst>
          </p:nvPr>
        </p:nvGraphicFramePr>
        <p:xfrm>
          <a:off x="3810000" y="5286375"/>
          <a:ext cx="3276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1879560" imgH="203040" progId="Equation.3">
                  <p:embed/>
                </p:oleObj>
              </mc:Choice>
              <mc:Fallback>
                <p:oleObj name="Equation" r:id="rId7" imgW="1879560" imgH="203040" progId="Equation.3">
                  <p:embed/>
                  <p:pic>
                    <p:nvPicPr>
                      <p:cNvPr id="747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86375"/>
                        <a:ext cx="3276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7688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{7F17A67C-18EE-BF41-AC28-CD6F3364EFE7}tf10001069</Template>
  <TotalTime>4338</TotalTime>
  <Words>1248</Words>
  <Application>Microsoft Macintosh PowerPoint</Application>
  <PresentationFormat>Widescreen</PresentationFormat>
  <Paragraphs>138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</vt:lpstr>
      <vt:lpstr>Wingdings 3</vt:lpstr>
      <vt:lpstr>Wisp</vt:lpstr>
      <vt:lpstr>Equation</vt:lpstr>
      <vt:lpstr>Ordinary Differential Equations Second Order Linear ODE Abadi Universitas Negeri Surabaya </vt:lpstr>
      <vt:lpstr>Mechanical &amp; Electrical Vibrations</vt:lpstr>
      <vt:lpstr>Videos</vt:lpstr>
      <vt:lpstr>Spring – Mass System</vt:lpstr>
      <vt:lpstr>Spring Model </vt:lpstr>
      <vt:lpstr>Spring Model:   Spring Force Details</vt:lpstr>
      <vt:lpstr>Spring Model:   Damping Force Details</vt:lpstr>
      <vt:lpstr>Spring Model:   Differential Equation</vt:lpstr>
      <vt:lpstr>Second Order Linear Homogeneous ODE with Constant Coefficients</vt:lpstr>
      <vt:lpstr>Homogeneous Equations, Initial Values</vt:lpstr>
      <vt:lpstr>Example 1: Infinitely Many Solutions   (1 of 3)</vt:lpstr>
      <vt:lpstr>Example 1:  Initial Conditions  (2 of 3)</vt:lpstr>
      <vt:lpstr>Example 1:  Solution Graphs  (3 of 3)</vt:lpstr>
      <vt:lpstr>Characteristic Equation</vt:lpstr>
      <vt:lpstr>General Solution</vt:lpstr>
      <vt:lpstr> Distinct Roots of Characteristic Equation </vt:lpstr>
      <vt:lpstr>Example 2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240:  Transition to Advanced Math</dc:title>
  <dc:creator>Phil Gustafson</dc:creator>
  <cp:lastModifiedBy>AA</cp:lastModifiedBy>
  <cp:revision>392</cp:revision>
  <cp:lastPrinted>1601-01-01T00:00:00Z</cp:lastPrinted>
  <dcterms:created xsi:type="dcterms:W3CDTF">2001-08-11T18:03:30Z</dcterms:created>
  <dcterms:modified xsi:type="dcterms:W3CDTF">2020-11-17T16:38:38Z</dcterms:modified>
</cp:coreProperties>
</file>