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335" r:id="rId3"/>
    <p:sldId id="336" r:id="rId4"/>
    <p:sldId id="337" r:id="rId5"/>
    <p:sldId id="338" r:id="rId6"/>
    <p:sldId id="341" r:id="rId7"/>
    <p:sldId id="340" r:id="rId8"/>
    <p:sldId id="342" r:id="rId9"/>
    <p:sldId id="343" r:id="rId10"/>
    <p:sldId id="344" r:id="rId11"/>
    <p:sldId id="34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7fb3e54369516b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48" autoAdjust="0"/>
    <p:restoredTop sz="94631"/>
  </p:normalViewPr>
  <p:slideViewPr>
    <p:cSldViewPr snapToGrid="0">
      <p:cViewPr varScale="1">
        <p:scale>
          <a:sx n="30" d="100"/>
          <a:sy n="30" d="100"/>
        </p:scale>
        <p:origin x="78" y="7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F0806-88D9-4948-8A2F-4E4985FBAFBF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3982F-0B6E-4125-862B-FAFF66255A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7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Demokan</a:t>
            </a:r>
            <a:r>
              <a:rPr lang="en-US" dirty="0" smtClean="0"/>
              <a:t> d</a:t>
            </a:r>
            <a:r>
              <a:rPr lang="en-US" baseline="0" dirty="0" smtClean="0"/>
              <a:t>i </a:t>
            </a:r>
            <a:r>
              <a:rPr lang="en-US" baseline="0" dirty="0" err="1" smtClean="0"/>
              <a:t>sini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tunjukkan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bagaimana</a:t>
            </a:r>
            <a:r>
              <a:rPr lang="en-US" baseline="0" dirty="0" smtClean="0"/>
              <a:t> kalua </a:t>
            </a:r>
            <a:r>
              <a:rPr lang="en-US" baseline="0" dirty="0" err="1" smtClean="0"/>
              <a:t>pilihan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dibalik</a:t>
            </a:r>
            <a:r>
              <a:rPr lang="en-US" baseline="0" dirty="0" smtClean="0"/>
              <a:t>. Dan </a:t>
            </a:r>
            <a:r>
              <a:rPr lang="en-US" baseline="0" dirty="0" err="1" smtClean="0"/>
              <a:t>ingatkan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tujuan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metode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mempermudah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Apabila</a:t>
            </a:r>
            <a:r>
              <a:rPr lang="en-US" baseline="0" dirty="0" smtClean="0"/>
              <a:t> integral </a:t>
            </a:r>
            <a:r>
              <a:rPr lang="en-US" baseline="0" dirty="0" err="1" smtClean="0"/>
              <a:t>baru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sulit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kemungkinan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pilihan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tepat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8067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Demokan</a:t>
            </a:r>
            <a:r>
              <a:rPr lang="en-US" dirty="0" smtClean="0"/>
              <a:t> d</a:t>
            </a:r>
            <a:r>
              <a:rPr lang="en-US" baseline="0" dirty="0" smtClean="0"/>
              <a:t>i </a:t>
            </a:r>
            <a:r>
              <a:rPr lang="en-US" baseline="0" dirty="0" err="1" smtClean="0"/>
              <a:t>sini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kadang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metode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integrasi</a:t>
            </a:r>
            <a:r>
              <a:rPr lang="en-US" baseline="0" dirty="0" smtClean="0"/>
              <a:t> per </a:t>
            </a:r>
            <a:r>
              <a:rPr lang="en-US" baseline="0" dirty="0" err="1" smtClean="0"/>
              <a:t>bagian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lebih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sekali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57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Demokan</a:t>
            </a:r>
            <a:r>
              <a:rPr lang="en-US" baseline="0" dirty="0" smtClean="0"/>
              <a:t> di </a:t>
            </a:r>
            <a:r>
              <a:rPr lang="en-US" baseline="0" dirty="0" err="1" smtClean="0"/>
              <a:t>sini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12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Demokan</a:t>
            </a:r>
            <a:r>
              <a:rPr lang="en-US" dirty="0" smtClean="0"/>
              <a:t> d</a:t>
            </a:r>
            <a:r>
              <a:rPr lang="en-US" baseline="0" dirty="0" smtClean="0"/>
              <a:t>i </a:t>
            </a:r>
            <a:r>
              <a:rPr lang="en-US" baseline="0" dirty="0" err="1" smtClean="0"/>
              <a:t>sini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Jelaskan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beberapa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pilihan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minta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mhs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mencoba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3982F-0B6E-4125-862B-FAFF66255A7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80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/>
              <a:t>Kalkulus</a:t>
            </a:r>
            <a:r>
              <a:rPr lang="en-US" sz="6000" dirty="0"/>
              <a:t> Integral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Metode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Integrasi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>
                <a:solidFill>
                  <a:srgbClr val="C00000"/>
                </a:solidFill>
              </a:rPr>
              <a:t>per </a:t>
            </a:r>
            <a:r>
              <a:rPr lang="en-US" sz="2400" b="1" dirty="0" err="1">
                <a:solidFill>
                  <a:srgbClr val="C00000"/>
                </a:solidFill>
              </a:rPr>
              <a:t>Bagian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b="1" dirty="0"/>
          </a:p>
          <a:p>
            <a:r>
              <a:rPr lang="en-US" sz="2400" b="1" dirty="0" err="1"/>
              <a:t>Abadi</a:t>
            </a:r>
            <a:r>
              <a:rPr lang="en-US" sz="2400" b="1" dirty="0"/>
              <a:t> – </a:t>
            </a:r>
            <a:r>
              <a:rPr lang="en-US" sz="2400" b="1" dirty="0" err="1"/>
              <a:t>Universitas</a:t>
            </a:r>
            <a:r>
              <a:rPr lang="en-US" sz="2400" b="1" dirty="0"/>
              <a:t> </a:t>
            </a:r>
            <a:r>
              <a:rPr lang="en-US" sz="2400" b="1" dirty="0" err="1"/>
              <a:t>Negeri</a:t>
            </a:r>
            <a:r>
              <a:rPr lang="en-US" sz="2400" b="1" dirty="0"/>
              <a:t> Surabaya</a:t>
            </a:r>
          </a:p>
        </p:txBody>
      </p:sp>
    </p:spTree>
    <p:extLst>
      <p:ext uri="{BB962C8B-B14F-4D97-AF65-F5344CB8AC3E}">
        <p14:creationId xmlns:p14="http://schemas.microsoft.com/office/powerpoint/2010/main" val="270597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Kembali </a:t>
                </a:r>
                <a:r>
                  <a:rPr lang="en-US" sz="2400" dirty="0" err="1" smtClean="0"/>
                  <a:t>ke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Contoh</a:t>
                </a:r>
                <a:r>
                  <a:rPr lang="en-US" sz="2400" dirty="0" smtClean="0"/>
                  <a:t> 2, </a:t>
                </a:r>
                <a:r>
                  <a:rPr lang="en-US" sz="2400" dirty="0" err="1" smtClean="0"/>
                  <a:t>untuk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mengevaluasi</a:t>
                </a: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smtClean="0"/>
                  <a:t>Da[at </a:t>
                </a:r>
                <a:r>
                  <a:rPr lang="en-US" sz="2400" dirty="0" err="1" smtClean="0"/>
                  <a:t>dilakukan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langkah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tabulasi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sebagai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berikut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sz="2400" dirty="0" err="1" smtClean="0"/>
                  <a:t>Misalkan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4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7266470"/>
                  </p:ext>
                </p:extLst>
              </p:nvPr>
            </p:nvGraphicFramePr>
            <p:xfrm>
              <a:off x="2589212" y="4464884"/>
              <a:ext cx="8128000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4262701717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406260569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oMath>
                          </a14:m>
                          <a:r>
                            <a:rPr lang="en-US" sz="2400" dirty="0" smtClean="0"/>
                            <a:t>(x) </a:t>
                          </a:r>
                          <a:r>
                            <a:rPr lang="en-US" sz="2400" dirty="0" err="1" smtClean="0"/>
                            <a:t>dan</a:t>
                          </a:r>
                          <a:r>
                            <a:rPr lang="en-US" sz="2400" dirty="0" smtClean="0"/>
                            <a:t> </a:t>
                          </a:r>
                          <a:r>
                            <a:rPr lang="en-US" sz="2400" dirty="0" err="1" smtClean="0"/>
                            <a:t>turunannya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𝒈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400" dirty="0" smtClean="0"/>
                            <a:t> </a:t>
                          </a:r>
                          <a:r>
                            <a:rPr lang="en-US" sz="2400" dirty="0" err="1" smtClean="0"/>
                            <a:t>dan</a:t>
                          </a:r>
                          <a:r>
                            <a:rPr lang="en-US" sz="2400" dirty="0" smtClean="0"/>
                            <a:t> </a:t>
                          </a:r>
                          <a:r>
                            <a:rPr lang="en-US" sz="2400" dirty="0" err="1" smtClean="0"/>
                            <a:t>integralnya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4006378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6952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5568929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19126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688367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27266470"/>
                  </p:ext>
                </p:extLst>
              </p:nvPr>
            </p:nvGraphicFramePr>
            <p:xfrm>
              <a:off x="2589212" y="4464884"/>
              <a:ext cx="8128000" cy="22860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64000">
                      <a:extLst>
                        <a:ext uri="{9D8B030D-6E8A-4147-A177-3AD203B41FA5}">
                          <a16:colId xmlns:a16="http://schemas.microsoft.com/office/drawing/2014/main" val="4262701717"/>
                        </a:ext>
                      </a:extLst>
                    </a:gridCol>
                    <a:gridCol w="4064000">
                      <a:extLst>
                        <a:ext uri="{9D8B030D-6E8A-4147-A177-3AD203B41FA5}">
                          <a16:colId xmlns:a16="http://schemas.microsoft.com/office/drawing/2014/main" val="4062605695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0" t="-10667" r="-100449" b="-4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00" t="-10667" r="-600" b="-4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40063781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0" t="-110667" r="-100449" b="-304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00" t="-110667" r="-600" b="-304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7695237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0" t="-207895" r="-10044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00" t="-207895" r="-600" b="-2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5568929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0" t="-312000" r="-100449" b="-10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00" t="-312000" r="-600" b="-10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21912666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0" t="-412000" r="-100449" b="-2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300" t="-412000" r="-600" b="-2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68836712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9" name="Group 8"/>
          <p:cNvGrpSpPr/>
          <p:nvPr/>
        </p:nvGrpSpPr>
        <p:grpSpPr>
          <a:xfrm>
            <a:off x="5016843" y="5140407"/>
            <a:ext cx="3212757" cy="518989"/>
            <a:chOff x="5016843" y="5090979"/>
            <a:chExt cx="3212757" cy="51898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5016843" y="5239265"/>
              <a:ext cx="3212757" cy="370703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430786" y="5090979"/>
              <a:ext cx="538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(+)</a:t>
              </a:r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020959" y="5564661"/>
            <a:ext cx="3212757" cy="518989"/>
            <a:chOff x="5016843" y="5090979"/>
            <a:chExt cx="3212757" cy="518989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5016843" y="5239265"/>
              <a:ext cx="3212757" cy="370703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6430786" y="5090979"/>
                  <a:ext cx="5384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(</a:t>
                  </a:r>
                  <a14:m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en-US" dirty="0" smtClean="0"/>
                    <a:t>)</a:t>
                  </a:r>
                  <a:endParaRPr lang="en-US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30786" y="5090979"/>
                  <a:ext cx="538420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0227" t="-10000" r="-6818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/>
          <p:cNvGrpSpPr/>
          <p:nvPr/>
        </p:nvGrpSpPr>
        <p:grpSpPr>
          <a:xfrm>
            <a:off x="5020959" y="5960079"/>
            <a:ext cx="3212757" cy="518989"/>
            <a:chOff x="5016843" y="5090979"/>
            <a:chExt cx="3212757" cy="518989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5016843" y="5239265"/>
              <a:ext cx="3212757" cy="370703"/>
            </a:xfrm>
            <a:prstGeom prst="straightConnector1">
              <a:avLst/>
            </a:prstGeom>
            <a:ln w="12700"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430786" y="5090979"/>
              <a:ext cx="538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(+)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5638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Menjumlahkan </a:t>
                </a:r>
                <a:r>
                  <a:rPr lang="en-US" sz="2400" dirty="0" err="1" smtClean="0"/>
                  <a:t>hasil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perkalian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suku-suku</a:t>
                </a:r>
                <a:r>
                  <a:rPr lang="en-US" sz="2400" dirty="0" smtClean="0"/>
                  <a:t> yang </a:t>
                </a:r>
                <a:r>
                  <a:rPr lang="en-US" sz="2400" dirty="0" err="1" smtClean="0"/>
                  <a:t>terhubung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anak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panah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dengan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memperhatikan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tandanya</a:t>
                </a:r>
                <a:r>
                  <a:rPr lang="en-US" sz="2400" dirty="0" smtClean="0"/>
                  <a:t> </a:t>
                </a:r>
                <a:r>
                  <a:rPr lang="en-US" sz="2400" dirty="0" err="1" smtClean="0"/>
                  <a:t>diperoleh</a:t>
                </a:r>
                <a:r>
                  <a:rPr lang="en-US" sz="2400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58" t="-1290" r="-3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65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Kerjakan</a:t>
            </a:r>
            <a:r>
              <a:rPr lang="en-US" sz="2400" dirty="0"/>
              <a:t> </a:t>
            </a:r>
            <a:r>
              <a:rPr lang="en-US" sz="2400" dirty="0" err="1"/>
              <a:t>sebanyak-banyaknya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</a:t>
            </a:r>
            <a:r>
              <a:rPr lang="en-US" sz="2400" dirty="0" err="1"/>
              <a:t>latihan</a:t>
            </a:r>
            <a:r>
              <a:rPr lang="en-US" sz="2400" dirty="0"/>
              <a:t> di </a:t>
            </a:r>
            <a:r>
              <a:rPr lang="en-US" sz="2400" b="1" dirty="0" err="1"/>
              <a:t>subbab</a:t>
            </a:r>
            <a:r>
              <a:rPr lang="en-US" sz="2400" b="1"/>
              <a:t> </a:t>
            </a:r>
            <a:r>
              <a:rPr lang="en-US" sz="2400" b="1" smtClean="0"/>
              <a:t>8.1. </a:t>
            </a:r>
            <a:r>
              <a:rPr lang="en-US" sz="2400" b="1" dirty="0"/>
              <a:t>No 1 – 24</a:t>
            </a:r>
            <a:r>
              <a:rPr lang="en-US" sz="2400" dirty="0"/>
              <a:t> </a:t>
            </a:r>
            <a:r>
              <a:rPr lang="en-US" sz="2400" dirty="0" err="1"/>
              <a:t>buku</a:t>
            </a:r>
            <a:r>
              <a:rPr lang="en-US" sz="2400" dirty="0"/>
              <a:t> Thomas’ Calculus.</a:t>
            </a:r>
          </a:p>
        </p:txBody>
      </p:sp>
    </p:spTree>
    <p:extLst>
      <p:ext uri="{BB962C8B-B14F-4D97-AF65-F5344CB8AC3E}">
        <p14:creationId xmlns:p14="http://schemas.microsoft.com/office/powerpoint/2010/main" val="4314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2D74D-8FEC-CC4F-86DC-F440F3E11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/>
              <a:t>per </a:t>
            </a:r>
            <a:r>
              <a:rPr lang="en-US" dirty="0" err="1"/>
              <a:t>Bagian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F4066A-8602-494D-9439-96DE0AE154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sz="2400" dirty="0"/>
                  <a:t>Metode </a:t>
                </a:r>
                <a:r>
                  <a:rPr lang="en-US" sz="2400" dirty="0" err="1"/>
                  <a:t>ini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digunakan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integral yang </a:t>
                </a:r>
                <a:r>
                  <a:rPr lang="en-US" sz="2400" dirty="0" err="1"/>
                  <a:t>berbentuk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r>
                  <a:rPr lang="en-US" sz="2400" dirty="0"/>
                  <a:t> yang </a:t>
                </a:r>
                <a:r>
                  <a:rPr lang="en-US" sz="2400" dirty="0" err="1"/>
                  <a:t>lebih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dihitung</a:t>
                </a:r>
                <a:r>
                  <a:rPr lang="en-US" sz="2400" dirty="0"/>
                  <a:t> </a:t>
                </a:r>
                <a:r>
                  <a:rPr lang="en-US" sz="2400" dirty="0" err="1"/>
                  <a:t>apabila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diturunkan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beberapa</a:t>
                </a:r>
                <a:r>
                  <a:rPr lang="en-US" sz="2400" dirty="0"/>
                  <a:t> dan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diintegralkan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beberapa</a:t>
                </a:r>
                <a:r>
                  <a:rPr lang="en-US" sz="2400" dirty="0"/>
                  <a:t> kali </a:t>
                </a:r>
                <a:r>
                  <a:rPr lang="en-US" sz="2400" dirty="0" err="1"/>
                  <a:t>dengan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mudah</a:t>
                </a:r>
                <a:r>
                  <a:rPr lang="en-US" sz="2400" dirty="0"/>
                  <a:t>.</a:t>
                </a:r>
              </a:p>
              <a:p>
                <a:r>
                  <a:rPr lang="en-US" sz="2400" dirty="0" err="1"/>
                  <a:t>Contoh</a:t>
                </a:r>
                <a:r>
                  <a:rPr lang="en-US" sz="2400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diturunkan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sampai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nol</a:t>
                </a:r>
                <a:r>
                  <a:rPr lang="en-US" sz="2400" dirty="0"/>
                  <a:t>, dan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dapat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diintegralkan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berulang-ulang</a:t>
                </a:r>
                <a:r>
                  <a:rPr lang="en-US" sz="24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F4066A-8602-494D-9439-96DE0AE154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97" t="-29293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429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D8D4B-952D-A945-B297-FC3B21A59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Integral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A532DD-E7D9-BF43-AA1F-8F2D912D8D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sz="2400" dirty="0" smtClean="0"/>
                  <a:t>Jika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dan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fungsi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terdiferensialkan</a:t>
                </a:r>
                <a:r>
                  <a:rPr lang="en-US" sz="2400" dirty="0"/>
                  <a:t>, </a:t>
                </a:r>
                <a:r>
                  <a:rPr lang="en-US" sz="2400" dirty="0" err="1"/>
                  <a:t>maka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𝑔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/>
              </a:p>
              <a:p>
                <a:r>
                  <a:rPr lang="en-US" sz="2400" dirty="0" err="1"/>
                  <a:t>Kedua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ruas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diintegralkan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terhadap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nary>
                                <m:naryPr>
                                  <m:subHide m:val="on"/>
                                  <m:supHide m:val="on"/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𝑑𝑥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.</m:t>
                                  </m:r>
                                </m:e>
                              </m:nary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  <a:p>
                <a:r>
                  <a:rPr lang="en-US" sz="2400" dirty="0" err="1"/>
                  <a:t>Diatur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ulang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A532DD-E7D9-BF43-AA1F-8F2D912D8D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21" t="-1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812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C092E-7BB6-6E41-A637-2296C664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per </a:t>
            </a:r>
            <a:r>
              <a:rPr lang="en-US" dirty="0" err="1"/>
              <a:t>Bagian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DC3D8C-43BE-4A4D-A35F-DDAE7B61AF5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/>
                  <a:t>Bila </a:t>
                </a:r>
                <a:r>
                  <a:rPr lang="en-US" sz="2400" dirty="0" err="1"/>
                  <a:t>dimisalkan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dirty="0" err="1"/>
                  <a:t>maka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sehingga</a:t>
                </a:r>
                <a:r>
                  <a:rPr lang="en-US" sz="2400" dirty="0"/>
                  <a:t> </a:t>
                </a:r>
                <a:r>
                  <a:rPr lang="en-US" sz="2400" dirty="0" err="1"/>
                  <a:t>diperoleh</a:t>
                </a:r>
                <a:r>
                  <a:rPr lang="en-US" sz="2400" dirty="0"/>
                  <a:t> </a:t>
                </a:r>
                <a:r>
                  <a:rPr lang="en-US" sz="2400" dirty="0" err="1"/>
                  <a:t>rumus</a:t>
                </a:r>
                <a:r>
                  <a:rPr lang="en-US" sz="2400" dirty="0"/>
                  <a:t>:</a:t>
                </a:r>
              </a:p>
              <a:p>
                <a:endParaRPr lang="en-US" sz="2400" dirty="0"/>
              </a:p>
              <a:p>
                <a:endParaRPr lang="en-US" sz="2400" dirty="0"/>
              </a:p>
              <a:p>
                <a:endParaRPr lang="en-US" sz="2400" dirty="0"/>
              </a:p>
              <a:p>
                <a:r>
                  <a:rPr lang="en-US" sz="2400" dirty="0" err="1"/>
                  <a:t>Diperlukan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keterampilan</a:t>
                </a:r>
                <a:r>
                  <a:rPr lang="en-US" sz="2400" dirty="0"/>
                  <a:t> </a:t>
                </a:r>
                <a:r>
                  <a:rPr lang="en-US" sz="2400" dirty="0" err="1"/>
                  <a:t>untuk</a:t>
                </a:r>
                <a:r>
                  <a:rPr lang="en-US" sz="2400" dirty="0"/>
                  <a:t> </a:t>
                </a:r>
                <a:r>
                  <a:rPr lang="en-US" sz="2400" dirty="0" err="1"/>
                  <a:t>menentukan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400" dirty="0"/>
                  <a:t> dan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sz="2400" dirty="0"/>
                  <a:t> di </a:t>
                </a:r>
                <a:r>
                  <a:rPr lang="en-US" sz="2400" dirty="0" err="1"/>
                  <a:t>dalam</a:t>
                </a:r>
                <a:r>
                  <a:rPr lang="en-US" sz="2400" dirty="0"/>
                  <a:t> integrand.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9DC3D8C-43BE-4A4D-A35F-DDAE7B61AF5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97" t="-1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CB062ED-0DAD-0C40-ABF9-62925DDB9E10}"/>
                  </a:ext>
                </a:extLst>
              </p:cNvPr>
              <p:cNvSpPr/>
              <p:nvPr/>
            </p:nvSpPr>
            <p:spPr>
              <a:xfrm>
                <a:off x="2592925" y="3086091"/>
                <a:ext cx="8911687" cy="132261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𝑢𝑣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subHide m:val="on"/>
                              <m:sup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5CB062ED-0DAD-0C40-ABF9-62925DDB9E1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925" y="3086091"/>
                <a:ext cx="8911687" cy="1322614"/>
              </a:xfrm>
              <a:prstGeom prst="rect">
                <a:avLst/>
              </a:prstGeom>
              <a:blipFill>
                <a:blip r:embed="rId3"/>
                <a:stretch>
                  <a:fillRect t="-98113" b="-146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9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6855-7102-4145-8E64-0640A2F7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95A5E0-3DD0-E74B-9900-5651DD4D84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Tentukan </a:t>
                </a:r>
                <a:r>
                  <a:rPr lang="en-US" sz="2400" dirty="0" err="1" smtClean="0"/>
                  <a:t>hasil</a:t>
                </a:r>
                <a:r>
                  <a:rPr lang="en-US" sz="2400" dirty="0" smtClean="0"/>
                  <a:t> integral </a:t>
                </a:r>
                <a:r>
                  <a:rPr lang="en-US" sz="2400" dirty="0" err="1" smtClean="0"/>
                  <a:t>berikut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err="1" smtClean="0"/>
                  <a:t>Jawab</a:t>
                </a:r>
                <a:r>
                  <a:rPr lang="en-US" sz="2400" dirty="0"/>
                  <a:t>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95A5E0-3DD0-E74B-9900-5651DD4D84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58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74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6855-7102-4145-8E64-0640A2F7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95A5E0-3DD0-E74B-9900-5651DD4D84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Tentukan </a:t>
                </a:r>
                <a:r>
                  <a:rPr lang="en-US" sz="2400" dirty="0" err="1" smtClean="0"/>
                  <a:t>hasil</a:t>
                </a:r>
                <a:r>
                  <a:rPr lang="en-US" sz="2400" dirty="0" smtClean="0"/>
                  <a:t> integral </a:t>
                </a:r>
                <a:r>
                  <a:rPr lang="en-US" sz="2400" dirty="0" err="1" smtClean="0"/>
                  <a:t>berikut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err="1" smtClean="0"/>
                  <a:t>Jawab</a:t>
                </a:r>
                <a:r>
                  <a:rPr lang="en-US" sz="2400" dirty="0"/>
                  <a:t>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95A5E0-3DD0-E74B-9900-5651DD4D84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58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9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6855-7102-4145-8E64-0640A2F7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3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95A5E0-3DD0-E74B-9900-5651DD4D84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Tentukan </a:t>
                </a:r>
                <a:r>
                  <a:rPr lang="en-US" sz="2400" dirty="0" err="1" smtClean="0"/>
                  <a:t>hasil</a:t>
                </a:r>
                <a:r>
                  <a:rPr lang="en-US" sz="2400" dirty="0" smtClean="0"/>
                  <a:t> integral </a:t>
                </a:r>
                <a:r>
                  <a:rPr lang="en-US" sz="2400" dirty="0" err="1" smtClean="0"/>
                  <a:t>berikut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err="1" smtClean="0"/>
                  <a:t>Jawab</a:t>
                </a:r>
                <a:r>
                  <a:rPr lang="en-US" sz="2400" dirty="0"/>
                  <a:t>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95A5E0-3DD0-E74B-9900-5651DD4D84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58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691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A6855-7102-4145-8E64-0640A2F7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4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95A5E0-3DD0-E74B-9900-5651DD4D84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Tentukan </a:t>
                </a:r>
                <a:r>
                  <a:rPr lang="en-US" sz="2400" dirty="0" err="1" smtClean="0"/>
                  <a:t>hasil</a:t>
                </a:r>
                <a:r>
                  <a:rPr lang="en-US" sz="2400" dirty="0" smtClean="0"/>
                  <a:t> integral </a:t>
                </a:r>
                <a:r>
                  <a:rPr lang="en-US" sz="2400" dirty="0" err="1" smtClean="0"/>
                  <a:t>berikut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 smtClean="0"/>
              </a:p>
              <a:p>
                <a:r>
                  <a:rPr lang="en-US" sz="2400" dirty="0" err="1" smtClean="0"/>
                  <a:t>Jawab</a:t>
                </a:r>
                <a:r>
                  <a:rPr lang="en-US" sz="2400" dirty="0"/>
                  <a:t>: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95A5E0-3DD0-E74B-9900-5651DD4D84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58" t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7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Tabulasi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kasus</a:t>
            </a:r>
            <a:r>
              <a:rPr lang="en-US" sz="2400" dirty="0" smtClean="0"/>
              <a:t> integral, </a:t>
            </a:r>
            <a:r>
              <a:rPr lang="en-US" sz="2400" dirty="0" err="1" smtClean="0"/>
              <a:t>terkadang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integrasi</a:t>
            </a:r>
            <a:r>
              <a:rPr lang="en-US" sz="2400" dirty="0" smtClean="0"/>
              <a:t> per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berulang-ulang</a:t>
            </a:r>
            <a:r>
              <a:rPr lang="en-US" sz="2400" dirty="0" smtClean="0"/>
              <a:t>. Hal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tentu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memerlukan</a:t>
            </a:r>
            <a:r>
              <a:rPr lang="en-US" sz="2400" dirty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ketelitian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tersendiri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mengatasi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,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b="1" dirty="0" smtClean="0"/>
              <a:t>integrase </a:t>
            </a:r>
            <a:r>
              <a:rPr lang="en-US" sz="2400" b="1" dirty="0" err="1" smtClean="0"/>
              <a:t>tabulasi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52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9049</TotalTime>
  <Words>221</Words>
  <Application>Microsoft Office PowerPoint</Application>
  <PresentationFormat>Widescreen</PresentationFormat>
  <Paragraphs>73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Wingdings 3</vt:lpstr>
      <vt:lpstr>Wisp</vt:lpstr>
      <vt:lpstr>Kalkulus Integral</vt:lpstr>
      <vt:lpstr>Metode Integrasi per Bagian</vt:lpstr>
      <vt:lpstr>Aturan Perkalian dalam bentuk Integral</vt:lpstr>
      <vt:lpstr>Rumus Integrasi per Bagian</vt:lpstr>
      <vt:lpstr>Contoh 1 </vt:lpstr>
      <vt:lpstr>Contoh 2 </vt:lpstr>
      <vt:lpstr>Contoh 3 </vt:lpstr>
      <vt:lpstr>Contoh 4 </vt:lpstr>
      <vt:lpstr>Integrasi Tabulasi</vt:lpstr>
      <vt:lpstr>PowerPoint Presentation</vt:lpstr>
      <vt:lpstr>PowerPoint Presentation</vt:lpstr>
      <vt:lpstr>Latihan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Kalkulus Integral</dc:title>
  <dc:creator>user</dc:creator>
  <cp:lastModifiedBy>user</cp:lastModifiedBy>
  <cp:revision>169</cp:revision>
  <dcterms:created xsi:type="dcterms:W3CDTF">2021-01-31T09:54:29Z</dcterms:created>
  <dcterms:modified xsi:type="dcterms:W3CDTF">2021-02-28T14:52:28Z</dcterms:modified>
</cp:coreProperties>
</file>