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62" r:id="rId3"/>
    <p:sldId id="267" r:id="rId4"/>
    <p:sldId id="268" r:id="rId5"/>
    <p:sldId id="273" r:id="rId6"/>
    <p:sldId id="260" r:id="rId7"/>
    <p:sldId id="274" r:id="rId8"/>
    <p:sldId id="270" r:id="rId9"/>
    <p:sldId id="278" r:id="rId10"/>
    <p:sldId id="261" r:id="rId11"/>
    <p:sldId id="279" r:id="rId12"/>
    <p:sldId id="280" r:id="rId13"/>
    <p:sldId id="281" r:id="rId14"/>
    <p:sldId id="266" r:id="rId15"/>
    <p:sldId id="282" r:id="rId16"/>
    <p:sldId id="285" r:id="rId17"/>
    <p:sldId id="283" r:id="rId18"/>
    <p:sldId id="286" r:id="rId19"/>
    <p:sldId id="287" r:id="rId20"/>
    <p:sldId id="289" r:id="rId21"/>
    <p:sldId id="290" r:id="rId22"/>
    <p:sldId id="294" r:id="rId23"/>
    <p:sldId id="291" r:id="rId24"/>
    <p:sldId id="295" r:id="rId25"/>
    <p:sldId id="296" r:id="rId26"/>
  </p:sldIdLst>
  <p:sldSz cx="9144000" cy="6858000" type="screen4x3"/>
  <p:notesSz cx="6858000" cy="9144000"/>
  <p:embeddedFontLst>
    <p:embeddedFont>
      <p:font typeface="Cousine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CBD82A-7ED9-4042-9EFA-66BEE8D0B556}">
  <a:tblStyle styleId="{1DCBD82A-7ED9-4042-9EFA-66BEE8D0B5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2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41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62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73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45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252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7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66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0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4279286"/>
            <a:ext cx="721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11746" y="2218169"/>
            <a:ext cx="123450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671075" y="4860025"/>
            <a:ext cx="1326900" cy="13269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365300" y="3066475"/>
            <a:ext cx="0" cy="2766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10271" y="-439081"/>
            <a:ext cx="123450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7039675" y="2497866"/>
            <a:ext cx="1714200" cy="1714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32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74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645524"/>
            <a:ext cx="2631900" cy="4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3223964" y="1645524"/>
            <a:ext cx="2631900" cy="4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5990727" y="1645524"/>
            <a:ext cx="2631900" cy="4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22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413600" y="3187200"/>
            <a:ext cx="6316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 b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b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1"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3770056" y="1437725"/>
            <a:ext cx="1580939" cy="1544725"/>
            <a:chOff x="3754950" y="1132925"/>
            <a:chExt cx="1580939" cy="1544725"/>
          </a:xfrm>
        </p:grpSpPr>
        <p:sp>
          <p:nvSpPr>
            <p:cNvPr id="30" name="Google Shape;30;p4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3754950" y="1132925"/>
              <a:ext cx="1480500" cy="148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" name="Google Shape;32;p4"/>
            <p:cNvCxnSpPr>
              <a:endCxn id="30" idx="1"/>
            </p:cNvCxnSpPr>
            <p:nvPr/>
          </p:nvCxnSpPr>
          <p:spPr>
            <a:xfrm>
              <a:off x="3890221" y="1268193"/>
              <a:ext cx="211800" cy="211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34" name="Google Shape;34;p4"/>
            <p:cNvSpPr/>
            <p:nvPr/>
          </p:nvSpPr>
          <p:spPr>
            <a:xfrm>
              <a:off x="4222975" y="1683233"/>
              <a:ext cx="698050" cy="5499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Arial"/>
                </a:rPr>
                <a:t>“</a:t>
              </a:r>
            </a:p>
          </p:txBody>
        </p:sp>
        <p:cxnSp>
          <p:nvCxnSpPr>
            <p:cNvPr id="35" name="Google Shape;35;p4"/>
            <p:cNvCxnSpPr>
              <a:stCxn id="30" idx="5"/>
            </p:cNvCxnSpPr>
            <p:nvPr/>
          </p:nvCxnSpPr>
          <p:spPr>
            <a:xfrm>
              <a:off x="5041979" y="2419950"/>
              <a:ext cx="253800" cy="257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4"/>
            <p:cNvCxnSpPr/>
            <p:nvPr/>
          </p:nvCxnSpPr>
          <p:spPr>
            <a:xfrm>
              <a:off x="4244700" y="1591869"/>
              <a:ext cx="6546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78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5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3D85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lueprint.png"/>
          <p:cNvPicPr preferRelativeResize="0"/>
          <p:nvPr/>
        </p:nvPicPr>
        <p:blipFill rotWithShape="1">
          <a:blip r:embed="rId8">
            <a:alphaModFix/>
          </a:blip>
          <a:srcRect r="3297" b="329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128400" y="128397"/>
            <a:ext cx="8889600" cy="659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500000"/>
            <a:ext cx="82296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sine"/>
              <a:buChar char="▪"/>
              <a:defRPr sz="3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sine"/>
              <a:buChar char="▫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sine"/>
              <a:buChar char="■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○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■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○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■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965700" y="4872076"/>
            <a:ext cx="7212600" cy="731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dirty="0"/>
            </a:br>
            <a:r>
              <a:rPr lang="en-US" sz="3600" dirty="0" err="1"/>
              <a:t>Gambaran</a:t>
            </a:r>
            <a:r>
              <a:rPr lang="en-US" sz="3600" dirty="0"/>
              <a:t> </a:t>
            </a:r>
            <a:r>
              <a:rPr lang="en-US" sz="3600" dirty="0" err="1"/>
              <a:t>Umum</a:t>
            </a:r>
            <a:r>
              <a:rPr lang="en-US" sz="3600" dirty="0"/>
              <a:t> </a:t>
            </a:r>
            <a:r>
              <a:rPr lang="en-US" sz="3600" dirty="0" err="1"/>
              <a:t>Simulasi</a:t>
            </a:r>
            <a:br>
              <a:rPr lang="id-ID" sz="3600" dirty="0"/>
            </a:br>
            <a:r>
              <a:rPr lang="id-ID" sz="1800" dirty="0"/>
              <a:t>I Dewa Made Bayu Atmaja Darmawan</a:t>
            </a:r>
            <a:br>
              <a:rPr lang="id-ID" sz="1800" dirty="0"/>
            </a:br>
            <a:br>
              <a:rPr lang="id-ID" sz="1800" dirty="0"/>
            </a:br>
            <a:r>
              <a:rPr lang="id-ID" sz="1800" dirty="0"/>
              <a:t>PS. Teknik Informatika</a:t>
            </a:r>
            <a:endParaRPr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22DAB-6CFF-4404-B8AE-202E6689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5" y="1620361"/>
            <a:ext cx="1893887" cy="1916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EKSPERIMEN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dirty="0"/>
              <a:t>Mendapatkan pemahaman tentang permasalahan </a:t>
            </a: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dirty="0"/>
              <a:t>Proses analisis “What-I</a:t>
            </a:r>
            <a:r>
              <a:rPr lang="en-US" dirty="0"/>
              <a:t>f”</a:t>
            </a: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413600" y="3187200"/>
            <a:ext cx="6316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konkrit</a:t>
            </a:r>
            <a:r>
              <a:rPr lang="en-US" dirty="0"/>
              <a:t>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Banyak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Isu</a:t>
            </a:r>
            <a:r>
              <a:rPr lang="en-US" dirty="0"/>
              <a:t> Utama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Eksperimen</a:t>
            </a:r>
            <a:r>
              <a:rPr lang="en-US" dirty="0"/>
              <a:t> </a:t>
            </a:r>
            <a:r>
              <a:rPr lang="en-US" dirty="0" err="1"/>
              <a:t>Simulasi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dirty="0"/>
              <a:t>Mendapatkan hasil yang cukup akurat</a:t>
            </a: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dirty="0"/>
              <a:t>Pencarian menyeluruh terhadap potensi solusi yang ada</a:t>
            </a: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-US" dirty="0"/>
              <a:t>M</a:t>
            </a:r>
            <a:r>
              <a:rPr lang="en" dirty="0"/>
              <a:t>enguji kematangan solusi</a:t>
            </a: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7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IMPLEMENTASI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dunia </a:t>
            </a:r>
            <a:r>
              <a:rPr lang="en-US" dirty="0" err="1"/>
              <a:t>nyata</a:t>
            </a:r>
            <a:endParaRPr lang="en" dirty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dirty="0"/>
              <a:t>Mengimplementasikan model</a:t>
            </a: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Google Shape;167;p21">
            <a:extLst>
              <a:ext uri="{FF2B5EF4-FFF2-40B4-BE49-F238E27FC236}">
                <a16:creationId xmlns:a16="http://schemas.microsoft.com/office/drawing/2014/main" id="{99CDB423-A53E-4EF0-A5BC-6AEAB69568D2}"/>
              </a:ext>
            </a:extLst>
          </p:cNvPr>
          <p:cNvSpPr txBox="1">
            <a:spLocks/>
          </p:cNvSpPr>
          <p:nvPr/>
        </p:nvSpPr>
        <p:spPr>
          <a:xfrm>
            <a:off x="2127150" y="569514"/>
            <a:ext cx="4889700" cy="18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 b="0" i="0" u="none" strike="noStrike" cap="none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741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2127150" y="569514"/>
            <a:ext cx="4889700" cy="18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900" dirty="0" err="1"/>
              <a:t>Pemodelan</a:t>
            </a:r>
            <a:r>
              <a:rPr lang="en-US" sz="2900" dirty="0"/>
              <a:t> </a:t>
            </a:r>
            <a:r>
              <a:rPr lang="en-US" sz="2900" dirty="0" err="1"/>
              <a:t>Simulasi</a:t>
            </a:r>
            <a:br>
              <a:rPr lang="en-US" sz="2900" dirty="0"/>
            </a:br>
            <a:r>
              <a:rPr lang="en-US" sz="3600" b="1" dirty="0" err="1">
                <a:solidFill>
                  <a:schemeClr val="lt1"/>
                </a:solidFill>
              </a:rPr>
              <a:t>Tidak</a:t>
            </a:r>
            <a:r>
              <a:rPr lang="en-US" sz="3600" b="1" dirty="0">
                <a:solidFill>
                  <a:schemeClr val="lt1"/>
                </a:solidFill>
              </a:rPr>
              <a:t> Linier</a:t>
            </a:r>
            <a:endParaRPr lang="en-US" sz="3600" b="1" dirty="0"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4" name="Google Shape;153;p20">
            <a:extLst>
              <a:ext uri="{FF2B5EF4-FFF2-40B4-BE49-F238E27FC236}">
                <a16:creationId xmlns:a16="http://schemas.microsoft.com/office/drawing/2014/main" id="{2F621678-FC9C-49B5-BA2A-B269D750E6FE}"/>
              </a:ext>
            </a:extLst>
          </p:cNvPr>
          <p:cNvGrpSpPr/>
          <p:nvPr/>
        </p:nvGrpSpPr>
        <p:grpSpPr>
          <a:xfrm rot="5400000">
            <a:off x="2542300" y="1594674"/>
            <a:ext cx="4893711" cy="4700854"/>
            <a:chOff x="5708850" y="3417450"/>
            <a:chExt cx="2931161" cy="2815646"/>
          </a:xfrm>
        </p:grpSpPr>
        <p:sp>
          <p:nvSpPr>
            <p:cNvPr id="5" name="Google Shape;154;p20">
              <a:extLst>
                <a:ext uri="{FF2B5EF4-FFF2-40B4-BE49-F238E27FC236}">
                  <a16:creationId xmlns:a16="http://schemas.microsoft.com/office/drawing/2014/main" id="{E6910D55-972D-4FFE-AC3B-E08C6F8321C7}"/>
                </a:ext>
              </a:extLst>
            </p:cNvPr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5;p20">
              <a:extLst>
                <a:ext uri="{FF2B5EF4-FFF2-40B4-BE49-F238E27FC236}">
                  <a16:creationId xmlns:a16="http://schemas.microsoft.com/office/drawing/2014/main" id="{B321E7D6-2F43-4BE2-AA37-D60E9E172823}"/>
                </a:ext>
              </a:extLst>
            </p:cNvPr>
            <p:cNvSpPr/>
            <p:nvPr/>
          </p:nvSpPr>
          <p:spPr>
            <a:xfrm>
              <a:off x="8516561" y="39420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7" name="Google Shape;156;p20">
              <a:extLst>
                <a:ext uri="{FF2B5EF4-FFF2-40B4-BE49-F238E27FC236}">
                  <a16:creationId xmlns:a16="http://schemas.microsoft.com/office/drawing/2014/main" id="{D18695FA-44E9-43C1-B4C0-F4C93263E553}"/>
                </a:ext>
              </a:extLst>
            </p:cNvPr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8" name="Google Shape;157;p20">
              <a:extLst>
                <a:ext uri="{FF2B5EF4-FFF2-40B4-BE49-F238E27FC236}">
                  <a16:creationId xmlns:a16="http://schemas.microsoft.com/office/drawing/2014/main" id="{6411FAC1-9B08-403B-881E-0BC829BB66FC}"/>
                </a:ext>
              </a:extLst>
            </p:cNvPr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" name="Google Shape;158;p20">
              <a:extLst>
                <a:ext uri="{FF2B5EF4-FFF2-40B4-BE49-F238E27FC236}">
                  <a16:creationId xmlns:a16="http://schemas.microsoft.com/office/drawing/2014/main" id="{4DF31B52-D4DE-430B-9E45-72632DF27055}"/>
                </a:ext>
              </a:extLst>
            </p:cNvPr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59;p20">
              <a:extLst>
                <a:ext uri="{FF2B5EF4-FFF2-40B4-BE49-F238E27FC236}">
                  <a16:creationId xmlns:a16="http://schemas.microsoft.com/office/drawing/2014/main" id="{943545BB-44C2-4169-B922-4D28926BFF37}"/>
                </a:ext>
              </a:extLst>
            </p:cNvPr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60;p20">
              <a:extLst>
                <a:ext uri="{FF2B5EF4-FFF2-40B4-BE49-F238E27FC236}">
                  <a16:creationId xmlns:a16="http://schemas.microsoft.com/office/drawing/2014/main" id="{59112154-2DA4-4A23-870C-4B194A5B1AAD}"/>
                </a:ext>
              </a:extLst>
            </p:cNvPr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213B99-B4D2-434B-AAFF-C23C0559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04" y="2215397"/>
            <a:ext cx="3004592" cy="3682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2112914" y="211673"/>
            <a:ext cx="4889700" cy="108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900" dirty="0"/>
              <a:t>Something is missing!!</a:t>
            </a:r>
            <a:endParaRPr lang="en-US" sz="3600" b="1" dirty="0"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E4C14-A057-4B42-905B-B2DA4980B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68" y="1571694"/>
            <a:ext cx="8258175" cy="4695825"/>
          </a:xfrm>
          <a:prstGeom prst="rect">
            <a:avLst/>
          </a:prstGeom>
        </p:spPr>
      </p:pic>
      <p:sp>
        <p:nvSpPr>
          <p:cNvPr id="14" name="Google Shape;413;p37">
            <a:extLst>
              <a:ext uri="{FF2B5EF4-FFF2-40B4-BE49-F238E27FC236}">
                <a16:creationId xmlns:a16="http://schemas.microsoft.com/office/drawing/2014/main" id="{1458D2C7-997D-47A8-9E41-F48601E13B30}"/>
              </a:ext>
            </a:extLst>
          </p:cNvPr>
          <p:cNvSpPr/>
          <p:nvPr/>
        </p:nvSpPr>
        <p:spPr>
          <a:xfrm>
            <a:off x="2112914" y="265690"/>
            <a:ext cx="1118603" cy="972390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7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subTitle" idx="4294967295"/>
          </p:nvPr>
        </p:nvSpPr>
        <p:spPr>
          <a:xfrm>
            <a:off x="1594803" y="3601891"/>
            <a:ext cx="6326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Proses yang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 </a:t>
            </a:r>
            <a:r>
              <a:rPr lang="en-US" sz="2400" dirty="0" err="1"/>
              <a:t>pemodelan</a:t>
            </a:r>
            <a:endParaRPr sz="2400" dirty="0"/>
          </a:p>
        </p:txBody>
      </p:sp>
      <p:sp>
        <p:nvSpPr>
          <p:cNvPr id="238" name="Google Shape;238;p25"/>
          <p:cNvSpPr txBox="1">
            <a:spLocks noGrp="1"/>
          </p:cNvSpPr>
          <p:nvPr>
            <p:ph type="ctrTitle" idx="4294967295"/>
          </p:nvPr>
        </p:nvSpPr>
        <p:spPr>
          <a:xfrm>
            <a:off x="1594803" y="2382198"/>
            <a:ext cx="6129933" cy="1219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/>
              <a:t>testing</a:t>
            </a:r>
            <a:endParaRPr sz="7200" b="1" dirty="0"/>
          </a:p>
        </p:txBody>
      </p:sp>
      <p:sp>
        <p:nvSpPr>
          <p:cNvPr id="239" name="Google Shape;239;p25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SKALA WAKTU SIMULASI PROYEK</a:t>
            </a: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4D228-DC13-4737-93E4-372B89044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56" y="1840677"/>
            <a:ext cx="5967687" cy="31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SKALA WAKTU SIMULASI PROYEK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endParaRPr lang="en-US" dirty="0"/>
          </a:p>
          <a:p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simulasi</a:t>
            </a:r>
            <a:r>
              <a:rPr lang="en-US" dirty="0"/>
              <a:t>/</a:t>
            </a:r>
            <a:r>
              <a:rPr lang="en-US" dirty="0" err="1"/>
              <a:t>penelitian</a:t>
            </a:r>
            <a:endParaRPr lang="en-US" dirty="0"/>
          </a:p>
          <a:p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TIM PROYEK SIMULASI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oleh  </a:t>
            </a:r>
            <a:r>
              <a:rPr lang="en-US" dirty="0" err="1"/>
              <a:t>banyak</a:t>
            </a:r>
            <a:r>
              <a:rPr lang="en-US" dirty="0"/>
              <a:t> orang dan </a:t>
            </a:r>
            <a:r>
              <a:rPr lang="en-US" dirty="0" err="1"/>
              <a:t>bergantung</a:t>
            </a:r>
            <a:r>
              <a:rPr lang="en-US" dirty="0"/>
              <a:t> pada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Ormerod(2001) </a:t>
            </a: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7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 idx="4294967295"/>
          </p:nvPr>
        </p:nvSpPr>
        <p:spPr>
          <a:xfrm>
            <a:off x="685800" y="3429000"/>
            <a:ext cx="77724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TUJUAN</a:t>
            </a:r>
            <a:endParaRPr sz="4800" b="1"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294967295"/>
          </p:nvPr>
        </p:nvSpPr>
        <p:spPr>
          <a:xfrm>
            <a:off x="1613550" y="4140886"/>
            <a:ext cx="5916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Bab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penjabaran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–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,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dijelaskan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rinci</a:t>
            </a:r>
            <a:r>
              <a:rPr lang="en-US" sz="2400" dirty="0"/>
              <a:t> pada </a:t>
            </a:r>
            <a:r>
              <a:rPr lang="en-US" sz="2400" dirty="0" err="1"/>
              <a:t>bab</a:t>
            </a:r>
            <a:r>
              <a:rPr lang="en-US" sz="2400" dirty="0"/>
              <a:t> – </a:t>
            </a:r>
            <a:r>
              <a:rPr lang="en-US" sz="2400" dirty="0" err="1"/>
              <a:t>bab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endParaRPr sz="2400" dirty="0"/>
          </a:p>
        </p:txBody>
      </p:sp>
      <p:grpSp>
        <p:nvGrpSpPr>
          <p:cNvPr id="118" name="Google Shape;118;p17"/>
          <p:cNvGrpSpPr/>
          <p:nvPr/>
        </p:nvGrpSpPr>
        <p:grpSpPr>
          <a:xfrm>
            <a:off x="3030219" y="436097"/>
            <a:ext cx="2931161" cy="2815726"/>
            <a:chOff x="3075562" y="756050"/>
            <a:chExt cx="2931161" cy="2815726"/>
          </a:xfrm>
        </p:grpSpPr>
        <p:sp>
          <p:nvSpPr>
            <p:cNvPr id="119" name="Google Shape;119;p17"/>
            <p:cNvSpPr/>
            <p:nvPr/>
          </p:nvSpPr>
          <p:spPr>
            <a:xfrm>
              <a:off x="3950843" y="1762696"/>
              <a:ext cx="1326900" cy="132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3472643" y="1284496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5883273" y="12806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22" name="Google Shape;122;p17"/>
            <p:cNvSpPr/>
            <p:nvPr/>
          </p:nvSpPr>
          <p:spPr>
            <a:xfrm rot="-5400000">
              <a:off x="4546838" y="-5587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23" name="Google Shape;123;p17"/>
            <p:cNvSpPr/>
            <p:nvPr/>
          </p:nvSpPr>
          <p:spPr>
            <a:xfrm rot="-5400000">
              <a:off x="3075562" y="7560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4" name="Google Shape;124;p17"/>
            <p:cNvCxnSpPr/>
            <p:nvPr/>
          </p:nvCxnSpPr>
          <p:spPr>
            <a:xfrm>
              <a:off x="3480293" y="1292146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17"/>
            <p:cNvCxnSpPr>
              <a:endCxn id="119" idx="7"/>
            </p:cNvCxnSpPr>
            <p:nvPr/>
          </p:nvCxnSpPr>
          <p:spPr>
            <a:xfrm flipH="1">
              <a:off x="5083423" y="1280516"/>
              <a:ext cx="676500" cy="676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17"/>
            <p:cNvCxnSpPr/>
            <p:nvPr/>
          </p:nvCxnSpPr>
          <p:spPr>
            <a:xfrm>
              <a:off x="3345288" y="12883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127" name="Google Shape;127;p17"/>
            <p:cNvCxnSpPr>
              <a:stCxn id="119" idx="3"/>
            </p:cNvCxnSpPr>
            <p:nvPr/>
          </p:nvCxnSpPr>
          <p:spPr>
            <a:xfrm flipH="1">
              <a:off x="3468663" y="2895276"/>
              <a:ext cx="676500" cy="676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17"/>
          <p:cNvSpPr/>
          <p:nvPr/>
        </p:nvSpPr>
        <p:spPr>
          <a:xfrm>
            <a:off x="4177025" y="1677095"/>
            <a:ext cx="789947" cy="79778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 PROYEK SIMULASI</a:t>
            </a:r>
            <a:endParaRPr dirty="0"/>
          </a:p>
        </p:txBody>
      </p:sp>
      <p:sp>
        <p:nvSpPr>
          <p:cNvPr id="269" name="Google Shape;269;p28"/>
          <p:cNvSpPr txBox="1">
            <a:spLocks noGrp="1"/>
          </p:cNvSpPr>
          <p:nvPr>
            <p:ph type="body" idx="1"/>
          </p:nvPr>
        </p:nvSpPr>
        <p:spPr>
          <a:xfrm>
            <a:off x="457200" y="1897286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The Doers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Orang yang </a:t>
            </a:r>
            <a:r>
              <a:rPr lang="en-US" sz="1200" dirty="0" err="1"/>
              <a:t>ikut</a:t>
            </a:r>
            <a:r>
              <a:rPr lang="en-US" sz="1200" dirty="0"/>
              <a:t> </a:t>
            </a:r>
            <a:r>
              <a:rPr lang="en-US" sz="1200" dirty="0" err="1"/>
              <a:t>campur</a:t>
            </a:r>
            <a:r>
              <a:rPr lang="en-US" sz="1200" dirty="0"/>
              <a:t> </a:t>
            </a:r>
            <a:r>
              <a:rPr lang="en-US" sz="1200" dirty="0" err="1"/>
              <a:t>tangan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proses </a:t>
            </a:r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proyek</a:t>
            </a:r>
            <a:r>
              <a:rPr lang="en-US" sz="1200" dirty="0"/>
              <a:t>.</a:t>
            </a:r>
          </a:p>
          <a:p>
            <a:pPr marL="171450" indent="-171450" algn="ctr"/>
            <a:r>
              <a:rPr lang="en-US" sz="1200" b="1" dirty="0"/>
              <a:t>Project Manager</a:t>
            </a:r>
          </a:p>
          <a:p>
            <a:pPr marL="171450" indent="-171450" algn="ctr"/>
            <a:r>
              <a:rPr lang="en-US" sz="1200" b="1" dirty="0" err="1"/>
              <a:t>Modeller</a:t>
            </a:r>
            <a:endParaRPr sz="1200" b="1" dirty="0"/>
          </a:p>
        </p:txBody>
      </p:sp>
      <p:sp>
        <p:nvSpPr>
          <p:cNvPr id="270" name="Google Shape;270;p28"/>
          <p:cNvSpPr txBox="1">
            <a:spLocks noGrp="1"/>
          </p:cNvSpPr>
          <p:nvPr>
            <p:ph type="body" idx="2"/>
          </p:nvPr>
        </p:nvSpPr>
        <p:spPr>
          <a:xfrm>
            <a:off x="3223964" y="1897286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The Done For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Orang yang </a:t>
            </a:r>
            <a:r>
              <a:rPr lang="en-US" sz="1200" dirty="0" err="1"/>
              <a:t>menginginkan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proyek</a:t>
            </a:r>
            <a:r>
              <a:rPr lang="en-US" sz="1200" dirty="0"/>
              <a:t>.</a:t>
            </a:r>
          </a:p>
          <a:p>
            <a:pPr marL="171450" indent="-171450" algn="ctr"/>
            <a:r>
              <a:rPr lang="en-US" sz="1200" dirty="0"/>
              <a:t>Clients</a:t>
            </a:r>
          </a:p>
        </p:txBody>
      </p:sp>
      <p:sp>
        <p:nvSpPr>
          <p:cNvPr id="271" name="Google Shape;271;p28"/>
          <p:cNvSpPr txBox="1">
            <a:spLocks noGrp="1"/>
          </p:cNvSpPr>
          <p:nvPr>
            <p:ph type="body" idx="3"/>
          </p:nvPr>
        </p:nvSpPr>
        <p:spPr>
          <a:xfrm>
            <a:off x="5990727" y="1897286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The Done With</a:t>
            </a:r>
            <a:endParaRPr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Orang-orang yang </a:t>
            </a:r>
            <a:r>
              <a:rPr lang="en-US" sz="1200" dirty="0" err="1"/>
              <a:t>terlibat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pada </a:t>
            </a:r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proyek</a:t>
            </a:r>
            <a:r>
              <a:rPr lang="en-US" sz="1200" dirty="0"/>
              <a:t>.</a:t>
            </a:r>
          </a:p>
          <a:p>
            <a:pPr marL="171450" indent="-171450" algn="ctr"/>
            <a:r>
              <a:rPr lang="en-US" sz="1200" dirty="0" err="1"/>
              <a:t>Anggota</a:t>
            </a:r>
            <a:r>
              <a:rPr lang="en-US" sz="1200" dirty="0"/>
              <a:t> </a:t>
            </a:r>
            <a:r>
              <a:rPr lang="en-US" sz="1200" dirty="0" err="1"/>
              <a:t>tim</a:t>
            </a:r>
            <a:r>
              <a:rPr lang="en-US" sz="1200" dirty="0"/>
              <a:t> </a:t>
            </a:r>
            <a:r>
              <a:rPr lang="en-US" sz="1200" dirty="0" err="1"/>
              <a:t>proyek</a:t>
            </a:r>
            <a:endParaRPr sz="1200" dirty="0"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1940100" y="4491344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The Done to</a:t>
            </a:r>
            <a:endParaRPr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Orang-orang yang </a:t>
            </a:r>
            <a:r>
              <a:rPr lang="en-US" sz="1200" dirty="0" err="1"/>
              <a:t>memiliki</a:t>
            </a:r>
            <a:r>
              <a:rPr lang="en-US" sz="1200" dirty="0"/>
              <a:t> data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proyek</a:t>
            </a:r>
            <a:r>
              <a:rPr lang="en-US" sz="1200" dirty="0"/>
              <a:t>.</a:t>
            </a:r>
            <a:endParaRPr sz="1200"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5" name="Graphic 14" descr="Users">
            <a:extLst>
              <a:ext uri="{FF2B5EF4-FFF2-40B4-BE49-F238E27FC236}">
                <a16:creationId xmlns:a16="http://schemas.microsoft.com/office/drawing/2014/main" id="{EDB26A3B-B08F-424D-9511-B0B5B7CE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950" y="1277351"/>
            <a:ext cx="914400" cy="914400"/>
          </a:xfrm>
          <a:prstGeom prst="rect">
            <a:avLst/>
          </a:prstGeom>
        </p:spPr>
      </p:pic>
      <p:pic>
        <p:nvPicPr>
          <p:cNvPr id="16" name="Graphic 15" descr="Users">
            <a:extLst>
              <a:ext uri="{FF2B5EF4-FFF2-40B4-BE49-F238E27FC236}">
                <a16:creationId xmlns:a16="http://schemas.microsoft.com/office/drawing/2014/main" id="{04152257-DE9D-4A86-964F-D077FD307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2714" y="1277351"/>
            <a:ext cx="914400" cy="914400"/>
          </a:xfrm>
          <a:prstGeom prst="rect">
            <a:avLst/>
          </a:prstGeom>
        </p:spPr>
      </p:pic>
      <p:pic>
        <p:nvPicPr>
          <p:cNvPr id="17" name="Graphic 16" descr="Users">
            <a:extLst>
              <a:ext uri="{FF2B5EF4-FFF2-40B4-BE49-F238E27FC236}">
                <a16:creationId xmlns:a16="http://schemas.microsoft.com/office/drawing/2014/main" id="{B73D8BEA-638F-4138-8FC2-5F847845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477" y="1277351"/>
            <a:ext cx="914400" cy="914400"/>
          </a:xfrm>
          <a:prstGeom prst="rect">
            <a:avLst/>
          </a:prstGeom>
        </p:spPr>
      </p:pic>
      <p:pic>
        <p:nvPicPr>
          <p:cNvPr id="18" name="Graphic 17" descr="Users">
            <a:extLst>
              <a:ext uri="{FF2B5EF4-FFF2-40B4-BE49-F238E27FC236}">
                <a16:creationId xmlns:a16="http://schemas.microsoft.com/office/drawing/2014/main" id="{DE2A7628-B14F-4A46-AA44-F1333E3F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8850" y="3793645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C82F42-6F48-4B5C-B530-8748F8A9E5C2}"/>
              </a:ext>
            </a:extLst>
          </p:cNvPr>
          <p:cNvGrpSpPr/>
          <p:nvPr/>
        </p:nvGrpSpPr>
        <p:grpSpPr>
          <a:xfrm>
            <a:off x="4841727" y="3793645"/>
            <a:ext cx="2631900" cy="2441952"/>
            <a:chOff x="3358827" y="3867530"/>
            <a:chExt cx="2631900" cy="2441952"/>
          </a:xfrm>
        </p:grpSpPr>
        <p:sp>
          <p:nvSpPr>
            <p:cNvPr id="12" name="Google Shape;272;p28">
              <a:extLst>
                <a:ext uri="{FF2B5EF4-FFF2-40B4-BE49-F238E27FC236}">
                  <a16:creationId xmlns:a16="http://schemas.microsoft.com/office/drawing/2014/main" id="{006D7507-C785-4B8B-904A-6AF6E2AAA15D}"/>
                </a:ext>
              </a:extLst>
            </p:cNvPr>
            <p:cNvSpPr txBox="1">
              <a:spLocks/>
            </p:cNvSpPr>
            <p:nvPr/>
          </p:nvSpPr>
          <p:spPr>
            <a:xfrm>
              <a:off x="3358827" y="4569482"/>
              <a:ext cx="2631900" cy="17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▪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▫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■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●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○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■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●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○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usine"/>
                <a:buChar char="■"/>
                <a:defRPr sz="1800" b="0" i="0" u="none" strike="noStrike" cap="none">
                  <a:solidFill>
                    <a:srgbClr val="FFFFFF"/>
                  </a:solidFill>
                  <a:latin typeface="Cousine"/>
                  <a:ea typeface="Cousine"/>
                  <a:cs typeface="Cousine"/>
                  <a:sym typeface="Cousine"/>
                </a:defRPr>
              </a:lvl9pPr>
            </a:lstStyle>
            <a:p>
              <a:pPr marL="0" indent="0" algn="ctr">
                <a:buFont typeface="Cousine"/>
                <a:buNone/>
              </a:pPr>
              <a:r>
                <a:rPr lang="en-US" b="1" dirty="0"/>
                <a:t>The Done Without</a:t>
              </a:r>
            </a:p>
            <a:p>
              <a:pPr marL="0" indent="0" algn="ctr">
                <a:buFont typeface="Cousine"/>
                <a:buNone/>
              </a:pPr>
              <a:r>
                <a:rPr lang="en-US" sz="1200" dirty="0"/>
                <a:t>Orang-orang yang </a:t>
              </a:r>
              <a:r>
                <a:rPr lang="en-US" sz="1200" dirty="0" err="1"/>
                <a:t>tidak</a:t>
              </a:r>
              <a:r>
                <a:rPr lang="en-US" sz="1200" dirty="0"/>
                <a:t> </a:t>
              </a:r>
              <a:r>
                <a:rPr lang="en-US" sz="1200" dirty="0" err="1"/>
                <a:t>terlibat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proyek</a:t>
              </a:r>
              <a:r>
                <a:rPr lang="en-US" sz="1200" dirty="0"/>
                <a:t>, </a:t>
              </a:r>
              <a:r>
                <a:rPr lang="en-US" sz="1200" dirty="0" err="1"/>
                <a:t>namun</a:t>
              </a:r>
              <a:r>
                <a:rPr lang="en-US" sz="1200" dirty="0"/>
                <a:t> </a:t>
              </a:r>
              <a:r>
                <a:rPr lang="en-US" sz="1200" dirty="0" err="1"/>
                <a:t>terkena</a:t>
              </a:r>
              <a:r>
                <a:rPr lang="en-US" sz="1200" dirty="0"/>
                <a:t> </a:t>
              </a:r>
              <a:r>
                <a:rPr lang="en-US" sz="1200" dirty="0" err="1"/>
                <a:t>dampak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hasil</a:t>
              </a:r>
              <a:r>
                <a:rPr lang="en-US" sz="1200" dirty="0"/>
                <a:t> </a:t>
              </a:r>
              <a:r>
                <a:rPr lang="en-US" sz="1200" dirty="0" err="1"/>
                <a:t>proyek</a:t>
              </a:r>
              <a:r>
                <a:rPr lang="en-US" sz="1200" dirty="0"/>
                <a:t> </a:t>
              </a:r>
              <a:r>
                <a:rPr lang="en-US" sz="1200" dirty="0" err="1"/>
                <a:t>tersebut</a:t>
              </a:r>
              <a:r>
                <a:rPr lang="en-US" sz="1200" dirty="0"/>
                <a:t>.</a:t>
              </a:r>
            </a:p>
            <a:p>
              <a:pPr marL="171450" indent="-171450" algn="ctr"/>
              <a:r>
                <a:rPr lang="en-US" sz="1200" dirty="0" err="1"/>
                <a:t>Managemen</a:t>
              </a:r>
              <a:endParaRPr lang="en-US" sz="1200" dirty="0"/>
            </a:p>
            <a:p>
              <a:pPr marL="171450" indent="-171450" algn="ctr"/>
              <a:r>
                <a:rPr lang="en-US" sz="1200" dirty="0" err="1"/>
                <a:t>Staf</a:t>
              </a:r>
              <a:endParaRPr lang="en-US" sz="1200" dirty="0"/>
            </a:p>
          </p:txBody>
        </p:sp>
        <p:pic>
          <p:nvPicPr>
            <p:cNvPr id="19" name="Graphic 18" descr="Users">
              <a:extLst>
                <a:ext uri="{FF2B5EF4-FFF2-40B4-BE49-F238E27FC236}">
                  <a16:creationId xmlns:a16="http://schemas.microsoft.com/office/drawing/2014/main" id="{3038CBEF-C6CA-4798-A63F-6A2E3A4A6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17577" y="386753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3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DEFC-26FC-47A9-82AD-B54B9A8B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and Software Requirements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5EE5-E852-41FC-A2FD-719F75D9D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1026" name="Picture 2" descr="http://1000projects.org/wp-content/uploads/2012/07/SRS3.png">
            <a:extLst>
              <a:ext uri="{FF2B5EF4-FFF2-40B4-BE49-F238E27FC236}">
                <a16:creationId xmlns:a16="http://schemas.microsoft.com/office/drawing/2014/main" id="{35BF648D-E1E5-416C-A25D-1FD90E68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71" y="1715006"/>
            <a:ext cx="6077746" cy="41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00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E2D0F-727D-4BEC-BE52-99B2179598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7" name="Google Shape;406;p37">
            <a:extLst>
              <a:ext uri="{FF2B5EF4-FFF2-40B4-BE49-F238E27FC236}">
                <a16:creationId xmlns:a16="http://schemas.microsoft.com/office/drawing/2014/main" id="{200A217A-6025-49DE-A698-C099C9A37B93}"/>
              </a:ext>
            </a:extLst>
          </p:cNvPr>
          <p:cNvSpPr/>
          <p:nvPr/>
        </p:nvSpPr>
        <p:spPr>
          <a:xfrm>
            <a:off x="2859124" y="914400"/>
            <a:ext cx="3322220" cy="2711712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3;p15">
            <a:extLst>
              <a:ext uri="{FF2B5EF4-FFF2-40B4-BE49-F238E27FC236}">
                <a16:creationId xmlns:a16="http://schemas.microsoft.com/office/drawing/2014/main" id="{DA745C37-0A3C-4EA1-ACBB-5D57DF63C2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13600" y="3991872"/>
            <a:ext cx="6316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simulasi</a:t>
            </a:r>
            <a:r>
              <a:rPr lang="en-GB" dirty="0"/>
              <a:t> yang </a:t>
            </a:r>
            <a:r>
              <a:rPr lang="en-GB" dirty="0" err="1"/>
              <a:t>besar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diperlukan</a:t>
            </a:r>
            <a:r>
              <a:rPr lang="en-GB" dirty="0"/>
              <a:t> juga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komputasi</a:t>
            </a:r>
            <a:r>
              <a:rPr lang="en-GB" dirty="0"/>
              <a:t> yang </a:t>
            </a:r>
            <a:r>
              <a:rPr lang="en-GB" dirty="0" err="1"/>
              <a:t>kuat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06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46B0-1CBD-4041-9616-1982A4AF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Cost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DE065-B8ED-4B9B-8894-85D2E6416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2050" name="Picture 2" descr="http://livablebuckhead.com/wp-content/uploads/2015/06/Project-Cost-5-1-15.png">
            <a:extLst>
              <a:ext uri="{FF2B5EF4-FFF2-40B4-BE49-F238E27FC236}">
                <a16:creationId xmlns:a16="http://schemas.microsoft.com/office/drawing/2014/main" id="{47819223-30A1-4C49-87EF-81695BE3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52" y="1507426"/>
            <a:ext cx="6602789" cy="42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02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1E3F-0655-43CD-AB9A-F2501F50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Cost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D5743-7AEF-4702-A8BC-0FCE7EC04D9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52853" y="3933386"/>
            <a:ext cx="5438293" cy="1478626"/>
          </a:xfrm>
        </p:spPr>
        <p:txBody>
          <a:bodyPr/>
          <a:lstStyle/>
          <a:p>
            <a:pPr marL="114300" indent="0" algn="ctr">
              <a:buNone/>
            </a:pPr>
            <a:r>
              <a:rPr lang="en-GB" dirty="0" err="1"/>
              <a:t>Simulasi</a:t>
            </a:r>
            <a:r>
              <a:rPr lang="en-GB" dirty="0"/>
              <a:t> </a:t>
            </a:r>
            <a:r>
              <a:rPr lang="en-GB" dirty="0" err="1"/>
              <a:t>tidaklah</a:t>
            </a:r>
            <a:r>
              <a:rPr lang="en-GB" dirty="0"/>
              <a:t> </a:t>
            </a:r>
            <a:r>
              <a:rPr lang="en-GB" dirty="0" err="1"/>
              <a:t>murah</a:t>
            </a:r>
            <a:r>
              <a:rPr lang="en-GB" dirty="0"/>
              <a:t> </a:t>
            </a:r>
            <a:r>
              <a:rPr lang="en-GB" dirty="0" err="1"/>
              <a:t>dikarenakan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lunak</a:t>
            </a:r>
            <a:r>
              <a:rPr lang="en-GB" dirty="0"/>
              <a:t> yang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sungguh</a:t>
            </a:r>
            <a:r>
              <a:rPr lang="en-GB" dirty="0"/>
              <a:t> </a:t>
            </a:r>
            <a:r>
              <a:rPr lang="en-GB" dirty="0" err="1"/>
              <a:t>memakan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biaya</a:t>
            </a:r>
            <a:r>
              <a:rPr lang="en-GB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AB16-7412-40C7-8C9D-CFECAEB982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7" name="Google Shape;405;p37">
            <a:extLst>
              <a:ext uri="{FF2B5EF4-FFF2-40B4-BE49-F238E27FC236}">
                <a16:creationId xmlns:a16="http://schemas.microsoft.com/office/drawing/2014/main" id="{00F9B917-BB5C-4CF9-8B03-EA0E4B87859C}"/>
              </a:ext>
            </a:extLst>
          </p:cNvPr>
          <p:cNvSpPr/>
          <p:nvPr/>
        </p:nvSpPr>
        <p:spPr>
          <a:xfrm>
            <a:off x="3019197" y="1445988"/>
            <a:ext cx="2999866" cy="2251252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24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7C1D-B105-4BDD-8F86-64DF4AD0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Selection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6A596-7044-4040-B014-51BDDB19AFA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04330" y="4567044"/>
            <a:ext cx="8579927" cy="1632514"/>
          </a:xfrm>
        </p:spPr>
        <p:txBody>
          <a:bodyPr/>
          <a:lstStyle/>
          <a:p>
            <a:pPr marL="114300" indent="0">
              <a:buNone/>
            </a:pP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pilihan</a:t>
            </a:r>
            <a:r>
              <a:rPr lang="en-GB" dirty="0"/>
              <a:t> </a:t>
            </a:r>
            <a:r>
              <a:rPr lang="en-GB" dirty="0" err="1"/>
              <a:t>memang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</a:t>
            </a:r>
            <a:r>
              <a:rPr lang="en-GB" dirty="0" err="1"/>
              <a:t>perlu</a:t>
            </a:r>
            <a:r>
              <a:rPr lang="en-GB" dirty="0"/>
              <a:t> </a:t>
            </a:r>
            <a:r>
              <a:rPr lang="en-GB" dirty="0" err="1"/>
              <a:t>dipertimbangkan</a:t>
            </a:r>
            <a:r>
              <a:rPr lang="en-GB" dirty="0"/>
              <a:t>. </a:t>
            </a:r>
            <a:r>
              <a:rPr lang="en-GB" dirty="0" err="1"/>
              <a:t>Terlepas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yang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jelas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menjadikan</a:t>
            </a:r>
            <a:r>
              <a:rPr lang="en-GB" dirty="0"/>
              <a:t> </a:t>
            </a:r>
            <a:r>
              <a:rPr lang="en-GB" dirty="0" err="1"/>
              <a:t>pekerjaan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layak</a:t>
            </a:r>
            <a:r>
              <a:rPr lang="en-GB" dirty="0"/>
              <a:t>, </a:t>
            </a:r>
            <a:r>
              <a:rPr lang="en-GB" dirty="0" err="1"/>
              <a:t>potensi</a:t>
            </a:r>
            <a:r>
              <a:rPr lang="en-GB" dirty="0"/>
              <a:t> </a:t>
            </a:r>
            <a:r>
              <a:rPr lang="en-GB" dirty="0" err="1"/>
              <a:t>keuntungan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biaya</a:t>
            </a:r>
            <a:r>
              <a:rPr lang="en-GB" dirty="0"/>
              <a:t> juga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dipertimbangkan</a:t>
            </a:r>
            <a:r>
              <a:rPr lang="en-GB" dirty="0"/>
              <a:t> </a:t>
            </a:r>
            <a:r>
              <a:rPr lang="en-GB"/>
              <a:t>untuk </a:t>
            </a:r>
            <a:r>
              <a:rPr lang="en-GB" dirty="0" err="1"/>
              <a:t>pilihan</a:t>
            </a:r>
            <a:r>
              <a:rPr lang="en-GB" dirty="0"/>
              <a:t> yang </a:t>
            </a:r>
            <a:r>
              <a:rPr lang="en-GB" dirty="0" err="1"/>
              <a:t>berbeda</a:t>
            </a:r>
            <a:r>
              <a:rPr lang="en-GB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A2B4-ED33-40C1-8EC4-29C4CED5E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7" name="Google Shape;355;p37">
            <a:extLst>
              <a:ext uri="{FF2B5EF4-FFF2-40B4-BE49-F238E27FC236}">
                <a16:creationId xmlns:a16="http://schemas.microsoft.com/office/drawing/2014/main" id="{6C952758-E47E-45CB-B95B-4353CAA30238}"/>
              </a:ext>
            </a:extLst>
          </p:cNvPr>
          <p:cNvSpPr/>
          <p:nvPr/>
        </p:nvSpPr>
        <p:spPr>
          <a:xfrm>
            <a:off x="3017520" y="1829120"/>
            <a:ext cx="3017520" cy="2340544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6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SEKILAS TENTANG KUNCI PROSES PEMODELAN</a:t>
            </a:r>
            <a:endParaRPr dirty="0"/>
          </a:p>
        </p:txBody>
      </p:sp>
      <p:sp>
        <p:nvSpPr>
          <p:cNvPr id="174" name="Google Shape;174;p22"/>
          <p:cNvSpPr/>
          <p:nvPr/>
        </p:nvSpPr>
        <p:spPr>
          <a:xfrm>
            <a:off x="3190800" y="2057400"/>
            <a:ext cx="2724300" cy="2724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PADA DASARNYA MIRIP</a:t>
            </a:r>
            <a:endParaRPr sz="2400" dirty="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733350" y="2057400"/>
            <a:ext cx="2724300" cy="2724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BANYAK DIAGRAM</a:t>
            </a:r>
            <a:endParaRPr sz="2400" dirty="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5686350" y="2057400"/>
            <a:ext cx="2724300" cy="2724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MEMILIKI CARA TERSENDIRI</a:t>
            </a:r>
            <a:endParaRPr sz="2000" dirty="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LANJUTAN…</a:t>
            </a:r>
            <a:endParaRPr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B36E8-D3ED-4ED9-83C4-23E44272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452986"/>
            <a:ext cx="82581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KONSEPTUAL MODEL</a:t>
            </a:r>
            <a:endParaRPr dirty="0"/>
          </a:p>
        </p:txBody>
      </p:sp>
      <p:sp>
        <p:nvSpPr>
          <p:cNvPr id="269" name="Google Shape;269;p28"/>
          <p:cNvSpPr txBox="1">
            <a:spLocks noGrp="1"/>
          </p:cNvSpPr>
          <p:nvPr>
            <p:ph type="body" idx="1"/>
          </p:nvPr>
        </p:nvSpPr>
        <p:spPr>
          <a:xfrm>
            <a:off x="457200" y="1897286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/>
              <a:t>Pemahaman</a:t>
            </a:r>
            <a:endParaRPr lang="en-US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Mengembangkan</a:t>
            </a:r>
            <a:r>
              <a:rPr lang="en-US" sz="1200" dirty="0"/>
              <a:t> </a:t>
            </a:r>
            <a:r>
              <a:rPr lang="en-US" sz="1200" dirty="0" err="1"/>
              <a:t>pemahamnan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situasi</a:t>
            </a:r>
            <a:r>
              <a:rPr lang="en-US" sz="1200" dirty="0"/>
              <a:t> </a:t>
            </a:r>
            <a:r>
              <a:rPr lang="en-US" sz="1200" dirty="0" err="1"/>
              <a:t>permasalahan</a:t>
            </a:r>
            <a:endParaRPr sz="1200" dirty="0"/>
          </a:p>
        </p:txBody>
      </p:sp>
      <p:sp>
        <p:nvSpPr>
          <p:cNvPr id="270" name="Google Shape;270;p28"/>
          <p:cNvSpPr txBox="1">
            <a:spLocks noGrp="1"/>
          </p:cNvSpPr>
          <p:nvPr>
            <p:ph type="body" idx="2"/>
          </p:nvPr>
        </p:nvSpPr>
        <p:spPr>
          <a:xfrm>
            <a:off x="3223964" y="1897286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/>
              <a:t>Menentukan</a:t>
            </a:r>
            <a:endParaRPr lang="en-US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Menentukan</a:t>
            </a:r>
            <a:r>
              <a:rPr lang="en-US" sz="1200" dirty="0"/>
              <a:t> </a:t>
            </a:r>
            <a:r>
              <a:rPr lang="en-US" sz="1200" dirty="0" err="1"/>
              <a:t>objek</a:t>
            </a:r>
            <a:r>
              <a:rPr lang="en-US" sz="1200" dirty="0"/>
              <a:t> – </a:t>
            </a:r>
            <a:r>
              <a:rPr lang="en-US" sz="1200" dirty="0" err="1"/>
              <a:t>objek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digunakan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pemodelan</a:t>
            </a:r>
            <a:endParaRPr lang="en-US" sz="1200" dirty="0"/>
          </a:p>
        </p:txBody>
      </p:sp>
      <p:sp>
        <p:nvSpPr>
          <p:cNvPr id="271" name="Google Shape;271;p28"/>
          <p:cNvSpPr txBox="1">
            <a:spLocks noGrp="1"/>
          </p:cNvSpPr>
          <p:nvPr>
            <p:ph type="body" idx="3"/>
          </p:nvPr>
        </p:nvSpPr>
        <p:spPr>
          <a:xfrm>
            <a:off x="5990727" y="1897286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/>
              <a:t>Mendesain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Mendesain</a:t>
            </a:r>
            <a:r>
              <a:rPr lang="en-US" sz="1200" dirty="0"/>
              <a:t> </a:t>
            </a:r>
            <a:r>
              <a:rPr lang="en-US" sz="1200" dirty="0" err="1"/>
              <a:t>konseptual</a:t>
            </a:r>
            <a:r>
              <a:rPr lang="en-US" sz="1200" dirty="0"/>
              <a:t> model </a:t>
            </a:r>
            <a:r>
              <a:rPr lang="en-US" sz="1200" dirty="0" err="1"/>
              <a:t>berupa</a:t>
            </a:r>
            <a:r>
              <a:rPr lang="en-US" sz="1200" dirty="0"/>
              <a:t> input, proses, </a:t>
            </a:r>
            <a:r>
              <a:rPr lang="en-US" sz="1200" dirty="0" err="1"/>
              <a:t>ouput</a:t>
            </a:r>
            <a:r>
              <a:rPr lang="en-US" sz="1200" dirty="0"/>
              <a:t> dan model </a:t>
            </a:r>
            <a:r>
              <a:rPr lang="en-US" sz="1200" dirty="0" err="1"/>
              <a:t>konten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457200" y="4565229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/>
              <a:t>Mengumpulkan</a:t>
            </a:r>
            <a:r>
              <a:rPr lang="en-US" b="1" dirty="0"/>
              <a:t> dan Analisa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Mengumpulkan</a:t>
            </a:r>
            <a:r>
              <a:rPr lang="en-US" sz="1200" dirty="0"/>
              <a:t> dan </a:t>
            </a:r>
            <a:r>
              <a:rPr lang="en-US" sz="1200" dirty="0" err="1"/>
              <a:t>menganalisa</a:t>
            </a:r>
            <a:r>
              <a:rPr lang="en-US" sz="1200" dirty="0"/>
              <a:t> data yang </a:t>
            </a:r>
            <a:r>
              <a:rPr lang="en-US" sz="1200" dirty="0" err="1"/>
              <a:t>dibutuhkan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model</a:t>
            </a:r>
            <a:endParaRPr sz="1200" dirty="0"/>
          </a:p>
        </p:txBody>
      </p:sp>
      <p:sp>
        <p:nvSpPr>
          <p:cNvPr id="275" name="Google Shape;275;p28"/>
          <p:cNvSpPr/>
          <p:nvPr/>
        </p:nvSpPr>
        <p:spPr>
          <a:xfrm>
            <a:off x="3296347" y="1461050"/>
            <a:ext cx="430132" cy="497007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543061" y="1461053"/>
            <a:ext cx="455207" cy="45972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6116410" y="1493433"/>
            <a:ext cx="509875" cy="482237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" name="Google Shape;280;p28">
            <a:extLst>
              <a:ext uri="{FF2B5EF4-FFF2-40B4-BE49-F238E27FC236}">
                <a16:creationId xmlns:a16="http://schemas.microsoft.com/office/drawing/2014/main" id="{2E436D28-88F3-44C0-94EB-A5598E6086CD}"/>
              </a:ext>
            </a:extLst>
          </p:cNvPr>
          <p:cNvSpPr/>
          <p:nvPr/>
        </p:nvSpPr>
        <p:spPr>
          <a:xfrm>
            <a:off x="543061" y="4214877"/>
            <a:ext cx="480282" cy="353639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413600" y="3187200"/>
            <a:ext cx="6316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Perancangan</a:t>
            </a:r>
            <a:r>
              <a:rPr lang="en-US" dirty="0"/>
              <a:t> Model </a:t>
            </a:r>
            <a:r>
              <a:rPr lang="en-US" dirty="0" err="1"/>
              <a:t>Konseptual</a:t>
            </a:r>
            <a:r>
              <a:rPr lang="en-US" dirty="0"/>
              <a:t> :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alternative lain yang </a:t>
            </a:r>
            <a:r>
              <a:rPr lang="en-US" dirty="0" err="1"/>
              <a:t>cocok</a:t>
            </a: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PENTINGNYA PENGUMPULAN DAN ANALISIS DATA DALAM KONSEPTUAL MODEL</a:t>
            </a:r>
            <a:endParaRPr dirty="0"/>
          </a:p>
        </p:txBody>
      </p:sp>
      <p:sp>
        <p:nvSpPr>
          <p:cNvPr id="174" name="Google Shape;174;p22"/>
          <p:cNvSpPr/>
          <p:nvPr/>
        </p:nvSpPr>
        <p:spPr>
          <a:xfrm>
            <a:off x="3190800" y="2057400"/>
            <a:ext cx="2724300" cy="2724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Konseptual</a:t>
            </a:r>
            <a:r>
              <a:rPr lang="en-US" sz="2000" dirty="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 Model</a:t>
            </a:r>
            <a:endParaRPr sz="2000" dirty="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733350" y="2057400"/>
            <a:ext cx="2724300" cy="2724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Pemahaman</a:t>
            </a:r>
            <a:r>
              <a:rPr lang="en-US" sz="1800" dirty="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situasi</a:t>
            </a:r>
            <a:r>
              <a:rPr lang="en-US" sz="1800" dirty="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permasalahan</a:t>
            </a:r>
            <a:endParaRPr sz="1800" dirty="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5686350" y="2057400"/>
            <a:ext cx="2724300" cy="2724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Pengembangan</a:t>
            </a:r>
            <a:r>
              <a:rPr lang="en-US" sz="1800" dirty="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 model </a:t>
            </a:r>
            <a:r>
              <a:rPr lang="en-US" sz="1800" dirty="0" err="1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komputer</a:t>
            </a:r>
            <a:endParaRPr sz="1800" dirty="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subTitle" idx="4294967295"/>
          </p:nvPr>
        </p:nvSpPr>
        <p:spPr>
          <a:xfrm>
            <a:off x="1408950" y="4548750"/>
            <a:ext cx="6326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 Model </a:t>
            </a:r>
            <a:r>
              <a:rPr lang="en-US" dirty="0" err="1"/>
              <a:t>ke</a:t>
            </a:r>
            <a:r>
              <a:rPr lang="en-US" dirty="0"/>
              <a:t> Model </a:t>
            </a:r>
            <a:r>
              <a:rPr lang="en-US" dirty="0" err="1"/>
              <a:t>Komputer</a:t>
            </a:r>
            <a:endParaRPr dirty="0"/>
          </a:p>
        </p:txBody>
      </p:sp>
      <p:grpSp>
        <p:nvGrpSpPr>
          <p:cNvPr id="228" name="Google Shape;228;p25"/>
          <p:cNvGrpSpPr/>
          <p:nvPr/>
        </p:nvGrpSpPr>
        <p:grpSpPr>
          <a:xfrm>
            <a:off x="896619" y="1436969"/>
            <a:ext cx="7015214" cy="2888675"/>
            <a:chOff x="744219" y="1064075"/>
            <a:chExt cx="7015214" cy="2888675"/>
          </a:xfrm>
        </p:grpSpPr>
        <p:sp>
          <p:nvSpPr>
            <p:cNvPr id="229" name="Google Shape;229;p25"/>
            <p:cNvSpPr/>
            <p:nvPr/>
          </p:nvSpPr>
          <p:spPr>
            <a:xfrm>
              <a:off x="1361592" y="1665508"/>
              <a:ext cx="6099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7623181" y="1661600"/>
              <a:ext cx="136252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231" name="Google Shape;231;p25"/>
            <p:cNvSpPr/>
            <p:nvPr/>
          </p:nvSpPr>
          <p:spPr>
            <a:xfrm rot="-5400000">
              <a:off x="4334136" y="-1576459"/>
              <a:ext cx="123450" cy="6078917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232" name="Google Shape;232;p25"/>
            <p:cNvSpPr/>
            <p:nvPr/>
          </p:nvSpPr>
          <p:spPr>
            <a:xfrm rot="-5400000">
              <a:off x="744219" y="1064075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" name="Google Shape;233;p25"/>
            <p:cNvCxnSpPr/>
            <p:nvPr/>
          </p:nvCxnSpPr>
          <p:spPr>
            <a:xfrm flipH="1">
              <a:off x="6922735" y="1661528"/>
              <a:ext cx="548700" cy="219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25"/>
            <p:cNvCxnSpPr/>
            <p:nvPr/>
          </p:nvCxnSpPr>
          <p:spPr>
            <a:xfrm>
              <a:off x="1021397" y="1669336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235" name="Google Shape;235;p25"/>
            <p:cNvCxnSpPr/>
            <p:nvPr/>
          </p:nvCxnSpPr>
          <p:spPr>
            <a:xfrm flipH="1">
              <a:off x="1350875" y="3761350"/>
              <a:ext cx="529800" cy="1914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25"/>
            <p:cNvCxnSpPr/>
            <p:nvPr/>
          </p:nvCxnSpPr>
          <p:spPr>
            <a:xfrm>
              <a:off x="6941635" y="3761350"/>
              <a:ext cx="529800" cy="1914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25"/>
            <p:cNvCxnSpPr/>
            <p:nvPr/>
          </p:nvCxnSpPr>
          <p:spPr>
            <a:xfrm>
              <a:off x="1350875" y="1661528"/>
              <a:ext cx="548700" cy="219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38" name="Google Shape;238;p25"/>
          <p:cNvSpPr txBox="1">
            <a:spLocks noGrp="1"/>
          </p:cNvSpPr>
          <p:nvPr>
            <p:ph type="ctrTitle" idx="4294967295"/>
          </p:nvPr>
        </p:nvSpPr>
        <p:spPr>
          <a:xfrm>
            <a:off x="685800" y="2484017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Model Coding</a:t>
            </a:r>
            <a:endParaRPr sz="6000" b="1" dirty="0"/>
          </a:p>
        </p:txBody>
      </p:sp>
      <p:sp>
        <p:nvSpPr>
          <p:cNvPr id="239" name="Google Shape;239;p25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body" idx="4294967295"/>
          </p:nvPr>
        </p:nvSpPr>
        <p:spPr>
          <a:xfrm>
            <a:off x="410907" y="483942"/>
            <a:ext cx="6308100" cy="19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PERTANYAAN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/>
              <a:t>Apakah</a:t>
            </a:r>
            <a:r>
              <a:rPr lang="en-US" sz="1800" dirty="0"/>
              <a:t> model coding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computer programing ?</a:t>
            </a:r>
            <a:endParaRPr sz="1800" dirty="0"/>
          </a:p>
        </p:txBody>
      </p:sp>
      <p:sp>
        <p:nvSpPr>
          <p:cNvPr id="320" name="Google Shape;320;p33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Google Shape;380;p37">
            <a:extLst>
              <a:ext uri="{FF2B5EF4-FFF2-40B4-BE49-F238E27FC236}">
                <a16:creationId xmlns:a16="http://schemas.microsoft.com/office/drawing/2014/main" id="{3873A80C-B77A-4444-8756-784715F7CE35}"/>
              </a:ext>
            </a:extLst>
          </p:cNvPr>
          <p:cNvSpPr/>
          <p:nvPr/>
        </p:nvSpPr>
        <p:spPr>
          <a:xfrm>
            <a:off x="3927654" y="3426243"/>
            <a:ext cx="2633691" cy="2649649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88;p37">
            <a:extLst>
              <a:ext uri="{FF2B5EF4-FFF2-40B4-BE49-F238E27FC236}">
                <a16:creationId xmlns:a16="http://schemas.microsoft.com/office/drawing/2014/main" id="{AE2C95E5-49F2-48CD-9D1C-D9F2A72A11F7}"/>
              </a:ext>
            </a:extLst>
          </p:cNvPr>
          <p:cNvSpPr/>
          <p:nvPr/>
        </p:nvSpPr>
        <p:spPr>
          <a:xfrm>
            <a:off x="6451617" y="2721713"/>
            <a:ext cx="720958" cy="86517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422</Words>
  <Application>Microsoft Office PowerPoint</Application>
  <PresentationFormat>On-screen Show (4:3)</PresentationFormat>
  <Paragraphs>98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Cousine</vt:lpstr>
      <vt:lpstr>Valentine template</vt:lpstr>
      <vt:lpstr> Gambaran Umum Simulasi I Dewa Made Bayu Atmaja Darmawan  PS. Teknik Informatika</vt:lpstr>
      <vt:lpstr>TUJUAN</vt:lpstr>
      <vt:lpstr>SEKILAS TENTANG KUNCI PROSES PEMODELAN</vt:lpstr>
      <vt:lpstr>LANJUTAN…</vt:lpstr>
      <vt:lpstr>KONSEPTUAL MODEL</vt:lpstr>
      <vt:lpstr>PowerPoint Presentation</vt:lpstr>
      <vt:lpstr>PENTINGNYA PENGUMPULAN DAN ANALISIS DATA DALAM KONSEPTUAL MODEL</vt:lpstr>
      <vt:lpstr>Model Coding</vt:lpstr>
      <vt:lpstr>PowerPoint Presentation</vt:lpstr>
      <vt:lpstr>EKSPERIMEN</vt:lpstr>
      <vt:lpstr>PowerPoint Presentation</vt:lpstr>
      <vt:lpstr>Isu Utama Dalam Melakukan Eksperimen Simulasi</vt:lpstr>
      <vt:lpstr>IMPLEMENTASI</vt:lpstr>
      <vt:lpstr>Pemodelan Simulasi Tidak Linier</vt:lpstr>
      <vt:lpstr>Something is missing!!</vt:lpstr>
      <vt:lpstr>testing</vt:lpstr>
      <vt:lpstr>SKALA WAKTU SIMULASI PROYEK</vt:lpstr>
      <vt:lpstr>SKALA WAKTU SIMULASI PROYEK</vt:lpstr>
      <vt:lpstr>TIM PROYEK SIMULASI</vt:lpstr>
      <vt:lpstr>TIM PROYEK SIMULASI</vt:lpstr>
      <vt:lpstr>Hardware and Software Requirements</vt:lpstr>
      <vt:lpstr>PowerPoint Presentation</vt:lpstr>
      <vt:lpstr>Project Cost</vt:lpstr>
      <vt:lpstr>Project Cost</vt:lpstr>
      <vt:lpstr>Project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4 Gambaran Umum Simulasi</dc:title>
  <dc:creator>aloys</dc:creator>
  <cp:lastModifiedBy>Dewa Bayu</cp:lastModifiedBy>
  <cp:revision>56</cp:revision>
  <dcterms:modified xsi:type="dcterms:W3CDTF">2018-10-31T13:29:29Z</dcterms:modified>
</cp:coreProperties>
</file>