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Lato" panose="020B0604020202020204" charset="0"/>
      <p:regular r:id="rId27"/>
      <p:bold r:id="rId28"/>
      <p:italic r:id="rId29"/>
      <p:boldItalic r:id="rId30"/>
    </p:embeddedFont>
    <p:embeddedFont>
      <p:font typeface="Ralew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334a514a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334a514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34a514a9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34a514a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seperti yg sudah dibahas di ch. 2, pseudo random number stream. Ini adalah aliran angka acak yang urutannya dapat ditiru karena alirannya selalu dimulai dari awal yang sama. Sebagai akibatnya, jika menjalankan simulasi berulang kali, meskipun ada elemen acak dalam model, akan memperoleh hasil yang sama. Sebagian besar aplikasi simulasi memungkinkan pengguna untuk menentukan aliran nomor acak semu yang akan digunakan untuk setiap bagian dari model yang melibatkan sampling acak.</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Pertanyaannya adalah, aliran mana yang harus dipilih? Pada satu sisi, jawabannya adalah aliran apa saja,</a:t>
            </a:r>
            <a:endParaRPr/>
          </a:p>
          <a:p>
            <a:pPr marL="0" lvl="0" indent="0" algn="l" rtl="0">
              <a:lnSpc>
                <a:spcPct val="115000"/>
              </a:lnSpc>
              <a:spcBef>
                <a:spcPts val="0"/>
              </a:spcBef>
              <a:spcAft>
                <a:spcPts val="0"/>
              </a:spcAft>
              <a:buClr>
                <a:schemeClr val="dk1"/>
              </a:buClr>
              <a:buSzPts val="1100"/>
              <a:buFont typeface="Arial"/>
              <a:buNone/>
            </a:pPr>
            <a:r>
              <a:rPr lang="en-US"/>
              <a:t>karena semuanya memberikan urutan angka acak. Di sisi lainnya, jawaban atas pertanyaan tersebut adalah bahwa aliran yang berbeda harus digunakan pada setiap eksperimen. Dengan kata lain, aliran nomor acak semu harus direferensikan hanya sekali dalam model. Alasannya adalah untuk memastikan konsistensi dalam pengambilan sampel acak ketika membuat perubahan pada model selama eksperimen.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334a514a9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334a514a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Misalnya model pelayanan di sebuah restoran fast food. Pelanggan datang, mengantri, lalu dilayani di salah satu kasir dari 3 kasir yang ada.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334a514a9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334a514a9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334a514a9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334a514a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34a514a9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34a514a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334a514a9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334a514a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334a514a9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334a514a9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34a514a9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34a514a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misalnya ketika pengembangan model harus dilakukan oleh org lain yang bukan pemodel aslinya. Maka pemodel yang baru harus bisa mengerti apa saja yang sudah dilakukan. Tanpa dokumentasi yang tepat sulit bagi seseorang untuk menilai apakah model atau komponen sesuai untuk keadaan baru.</a:t>
            </a:r>
            <a:endParaRPr/>
          </a:p>
          <a:p>
            <a:pPr marL="457200" lvl="0" indent="-298450" algn="l" rtl="0">
              <a:spcBef>
                <a:spcPts val="0"/>
              </a:spcBef>
              <a:spcAft>
                <a:spcPts val="0"/>
              </a:spcAft>
              <a:buSzPts val="1100"/>
              <a:buAutoNum type="arabicPeriod"/>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34a514a9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34a514a9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34a514a9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34a514a9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Daftar di atas hanya panduan untuk dokumen yang mungkin diperlukan untuk mendokumentasikan model dan proyek, dan memberikan bantuan untuk pengguna model. Tidak selalu diperlukan untuk mendokumentasikan model sejauh ini.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34a514a9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34a514a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334a514a9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334a514a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1425" y="3785246"/>
            <a:ext cx="5216700" cy="1546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1pPr>
            <a:lvl2pPr lvl="1">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2pPr>
            <a:lvl3pPr lvl="2">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3pPr>
            <a:lvl4pPr lvl="3">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4pPr>
            <a:lvl5pPr lvl="4">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5pPr>
            <a:lvl6pPr lvl="5">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6pPr>
            <a:lvl7pPr lvl="6">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7pPr>
            <a:lvl8pPr lvl="7">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8pPr>
            <a:lvl9pPr lvl="8">
              <a:spcBef>
                <a:spcPts val="0"/>
              </a:spcBef>
              <a:spcAft>
                <a:spcPts val="0"/>
              </a:spcAft>
              <a:buClr>
                <a:srgbClr val="2185C5"/>
              </a:buClr>
              <a:buSzPts val="4800"/>
              <a:buFont typeface="Raleway"/>
              <a:buNone/>
              <a:defRPr sz="4800">
                <a:solidFill>
                  <a:srgbClr val="2185C5"/>
                </a:solidFill>
                <a:latin typeface="Raleway"/>
                <a:ea typeface="Raleway"/>
                <a:cs typeface="Raleway"/>
                <a:sym typeface="Raleway"/>
              </a:defRPr>
            </a:lvl9pPr>
          </a:lstStyle>
          <a:p>
            <a:endParaRPr/>
          </a:p>
        </p:txBody>
      </p:sp>
      <p:sp>
        <p:nvSpPr>
          <p:cNvPr id="10" name="Google Shape;10;p2"/>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893700" y="6199950"/>
            <a:ext cx="6462600" cy="4677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60"/>
              </a:spcBef>
              <a:spcAft>
                <a:spcPts val="0"/>
              </a:spcAft>
              <a:buClr>
                <a:srgbClr val="2185C5"/>
              </a:buClr>
              <a:buSzPts val="1400"/>
              <a:buFont typeface="Lato"/>
              <a:buNone/>
              <a:defRPr sz="1400" b="0" i="0" u="none" strike="noStrike" cap="none">
                <a:solidFill>
                  <a:srgbClr val="2185C5"/>
                </a:solidFill>
                <a:latin typeface="Lato"/>
                <a:ea typeface="Lato"/>
                <a:cs typeface="Lato"/>
                <a:sym typeface="Lato"/>
              </a:defRPr>
            </a:lvl1pPr>
            <a:lvl2pPr marL="914400" marR="0" lvl="1" indent="-381000"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70" name="Google Shape;70;p11"/>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1"/>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1"/>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1"/>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16" name="Google Shape;16;p3"/>
          <p:cNvSpPr txBox="1">
            <a:spLocks noGrp="1"/>
          </p:cNvSpPr>
          <p:nvPr>
            <p:ph type="body" idx="1"/>
          </p:nvPr>
        </p:nvSpPr>
        <p:spPr>
          <a:xfrm>
            <a:off x="893625" y="1600200"/>
            <a:ext cx="3136800" cy="49677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1pPr>
            <a:lvl2pPr marL="914400" marR="0" lvl="1"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2pPr>
            <a:lvl3pPr marL="1371600" marR="0" lvl="2"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17" name="Google Shape;17;p3"/>
          <p:cNvSpPr txBox="1">
            <a:spLocks noGrp="1"/>
          </p:cNvSpPr>
          <p:nvPr>
            <p:ph type="body" idx="2"/>
          </p:nvPr>
        </p:nvSpPr>
        <p:spPr>
          <a:xfrm>
            <a:off x="4219456" y="1600200"/>
            <a:ext cx="3136800" cy="49677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1pPr>
            <a:lvl2pPr marL="914400" marR="0" lvl="1"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2pPr>
            <a:lvl3pPr marL="1371600" marR="0" lvl="2"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18" name="Google Shape;18;p3"/>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7"/>
        <p:cNvGrpSpPr/>
        <p:nvPr/>
      </p:nvGrpSpPr>
      <p:grpSpPr>
        <a:xfrm>
          <a:off x="0" y="0"/>
          <a:ext cx="0" cy="0"/>
          <a:chOff x="0" y="0"/>
          <a:chExt cx="0" cy="0"/>
        </a:xfrm>
      </p:grpSpPr>
      <p:sp>
        <p:nvSpPr>
          <p:cNvPr id="28" name="Google Shape;28;p5"/>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
          <p:cNvSpPr txBox="1">
            <a:spLocks noGrp="1"/>
          </p:cNvSpPr>
          <p:nvPr>
            <p:ph type="ctrTitle"/>
          </p:nvPr>
        </p:nvSpPr>
        <p:spPr>
          <a:xfrm>
            <a:off x="685800" y="2111123"/>
            <a:ext cx="7772400" cy="1546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4800"/>
              <a:buFont typeface="Raleway"/>
              <a:buNone/>
              <a:defRPr sz="4800" b="0" i="0" u="none" strike="noStrike" cap="none">
                <a:solidFill>
                  <a:srgbClr val="FFFFFF"/>
                </a:solidFill>
                <a:latin typeface="Raleway"/>
                <a:ea typeface="Raleway"/>
                <a:cs typeface="Raleway"/>
                <a:sym typeface="Raleway"/>
              </a:defRPr>
            </a:lvl1pPr>
            <a:lvl2pPr lvl="1"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2pPr>
            <a:lvl3pPr lvl="2"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3pPr>
            <a:lvl4pPr lvl="3"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4pPr>
            <a:lvl5pPr lvl="4"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5pPr>
            <a:lvl6pPr lvl="5"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6pPr>
            <a:lvl7pPr lvl="6"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7pPr>
            <a:lvl8pPr lvl="7"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8pPr>
            <a:lvl9pPr lvl="8" algn="ctr" rtl="0">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9pPr>
          </a:lstStyle>
          <a:p>
            <a:endParaRPr/>
          </a:p>
        </p:txBody>
      </p:sp>
      <p:sp>
        <p:nvSpPr>
          <p:cNvPr id="30" name="Google Shape;30;p5"/>
          <p:cNvSpPr txBox="1">
            <a:spLocks noGrp="1"/>
          </p:cNvSpPr>
          <p:nvPr>
            <p:ph type="subTitle" idx="1"/>
          </p:nvPr>
        </p:nvSpPr>
        <p:spPr>
          <a:xfrm>
            <a:off x="685800" y="3786738"/>
            <a:ext cx="7772400" cy="1046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ts val="2400"/>
              <a:buFont typeface="Lato"/>
              <a:buNone/>
              <a:defRPr sz="2400" b="1" i="0" u="none" strike="noStrike" cap="none">
                <a:solidFill>
                  <a:srgbClr val="FFFFFF"/>
                </a:solidFill>
                <a:latin typeface="Lato"/>
                <a:ea typeface="Lato"/>
                <a:cs typeface="Lato"/>
                <a:sym typeface="Lato"/>
              </a:defRPr>
            </a:lvl9pPr>
          </a:lstStyle>
          <a:p>
            <a:endParaRPr/>
          </a:p>
        </p:txBody>
      </p:sp>
      <p:sp>
        <p:nvSpPr>
          <p:cNvPr id="31" name="Google Shape;31;p5"/>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1710425" y="2882400"/>
            <a:ext cx="5723700" cy="1093200"/>
          </a:xfrm>
          <a:prstGeom prst="rect">
            <a:avLst/>
          </a:prstGeom>
          <a:noFill/>
          <a:ln>
            <a:noFill/>
          </a:ln>
        </p:spPr>
        <p:txBody>
          <a:bodyPr spcFirstLastPara="1" wrap="square" lIns="91425" tIns="91425" rIns="91425" bIns="91425" anchor="t" anchorCtr="0"/>
          <a:lstStyle>
            <a:lvl1pPr marL="457200" marR="0" lvl="0" indent="-419100" algn="ctr" rtl="0">
              <a:lnSpc>
                <a:spcPct val="100000"/>
              </a:lnSpc>
              <a:spcBef>
                <a:spcPts val="0"/>
              </a:spcBef>
              <a:spcAft>
                <a:spcPts val="0"/>
              </a:spcAft>
              <a:buClr>
                <a:srgbClr val="677480"/>
              </a:buClr>
              <a:buSzPts val="3000"/>
              <a:buFont typeface="Lato"/>
              <a:buChar char="▷"/>
              <a:defRPr sz="3000" b="0" i="1" u="none" strike="noStrike" cap="none">
                <a:solidFill>
                  <a:srgbClr val="677480"/>
                </a:solidFill>
                <a:latin typeface="Lato"/>
                <a:ea typeface="Lato"/>
                <a:cs typeface="Lato"/>
                <a:sym typeface="Lato"/>
              </a:defRPr>
            </a:lvl1pPr>
            <a:lvl2pPr marL="914400" marR="0" lvl="1" indent="-381000" algn="ctr" rtl="0">
              <a:lnSpc>
                <a:spcPct val="100000"/>
              </a:lnSpc>
              <a:spcBef>
                <a:spcPts val="0"/>
              </a:spcBef>
              <a:spcAft>
                <a:spcPts val="0"/>
              </a:spcAft>
              <a:buClr>
                <a:srgbClr val="677480"/>
              </a:buClr>
              <a:buSzPts val="2400"/>
              <a:buFont typeface="Lato"/>
              <a:buChar char="○"/>
              <a:defRPr sz="2400" b="0" i="1" u="none" strike="noStrike" cap="none">
                <a:solidFill>
                  <a:srgbClr val="677480"/>
                </a:solidFill>
                <a:latin typeface="Lato"/>
                <a:ea typeface="Lato"/>
                <a:cs typeface="Lato"/>
                <a:sym typeface="Lato"/>
              </a:defRPr>
            </a:lvl2pPr>
            <a:lvl3pPr marL="1371600" marR="0" lvl="2" indent="-381000" algn="ctr" rtl="0">
              <a:lnSpc>
                <a:spcPct val="100000"/>
              </a:lnSpc>
              <a:spcBef>
                <a:spcPts val="0"/>
              </a:spcBef>
              <a:spcAft>
                <a:spcPts val="0"/>
              </a:spcAft>
              <a:buClr>
                <a:srgbClr val="677480"/>
              </a:buClr>
              <a:buSzPts val="2400"/>
              <a:buFont typeface="Lato"/>
              <a:buChar char="■"/>
              <a:defRPr sz="2400" b="0" i="1" u="none" strike="noStrike" cap="none">
                <a:solidFill>
                  <a:srgbClr val="677480"/>
                </a:solidFill>
                <a:latin typeface="Lato"/>
                <a:ea typeface="Lato"/>
                <a:cs typeface="Lato"/>
                <a:sym typeface="Lato"/>
              </a:defRPr>
            </a:lvl3pPr>
            <a:lvl4pPr marL="1828800" marR="0" lvl="3"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4pPr>
            <a:lvl5pPr marL="2286000" marR="0" lvl="4"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5pPr>
            <a:lvl6pPr marL="2743200" marR="0" lvl="5"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6pPr>
            <a:lvl7pPr marL="3200400" marR="0" lvl="6"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7pPr>
            <a:lvl8pPr marL="3657600" marR="0" lvl="7"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8pPr>
            <a:lvl9pPr marL="4114800" marR="0" lvl="8" indent="-342900" algn="ctr" rtl="0">
              <a:lnSpc>
                <a:spcPct val="100000"/>
              </a:lnSpc>
              <a:spcBef>
                <a:spcPts val="0"/>
              </a:spcBef>
              <a:spcAft>
                <a:spcPts val="0"/>
              </a:spcAft>
              <a:buClr>
                <a:srgbClr val="677480"/>
              </a:buClr>
              <a:buSzPts val="1800"/>
              <a:buFont typeface="Lato"/>
              <a:buChar char="■"/>
              <a:defRPr sz="1800" b="0" i="1" u="none" strike="noStrike" cap="none">
                <a:solidFill>
                  <a:srgbClr val="677480"/>
                </a:solidFill>
                <a:latin typeface="Lato"/>
                <a:ea typeface="Lato"/>
                <a:cs typeface="Lato"/>
                <a:sym typeface="Lato"/>
              </a:defRPr>
            </a:lvl9pPr>
          </a:lstStyle>
          <a:p>
            <a:endParaRPr/>
          </a:p>
        </p:txBody>
      </p:sp>
      <p:sp>
        <p:nvSpPr>
          <p:cNvPr id="36" name="Google Shape;36;p6"/>
          <p:cNvSpPr txBox="1"/>
          <p:nvPr/>
        </p:nvSpPr>
        <p:spPr>
          <a:xfrm>
            <a:off x="3593400" y="1575225"/>
            <a:ext cx="1957200" cy="8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7ABBC"/>
              </a:buClr>
              <a:buSzPts val="9600"/>
              <a:buFont typeface="Arial"/>
              <a:buNone/>
            </a:pPr>
            <a:r>
              <a:rPr lang="en-US" sz="9600" b="1" i="0" u="none" strike="noStrike" cap="none">
                <a:solidFill>
                  <a:srgbClr val="97ABBC"/>
                </a:solidFill>
                <a:latin typeface="Arial"/>
                <a:ea typeface="Arial"/>
                <a:cs typeface="Arial"/>
                <a:sym typeface="Arial"/>
              </a:rPr>
              <a:t>“</a:t>
            </a:r>
            <a:endParaRPr/>
          </a:p>
        </p:txBody>
      </p:sp>
      <p:sp>
        <p:nvSpPr>
          <p:cNvPr id="37" name="Google Shape;37;p6"/>
          <p:cNvSpPr/>
          <p:nvPr/>
        </p:nvSpPr>
        <p:spPr>
          <a:xfrm>
            <a:off x="5723283" y="2132900"/>
            <a:ext cx="17103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a:off x="7434177" y="2132900"/>
            <a:ext cx="17103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p:nvPr/>
        </p:nvSpPr>
        <p:spPr>
          <a:xfrm>
            <a:off x="0" y="2132900"/>
            <a:ext cx="17103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
          <p:cNvSpPr/>
          <p:nvPr/>
        </p:nvSpPr>
        <p:spPr>
          <a:xfrm>
            <a:off x="1710425" y="2132900"/>
            <a:ext cx="17103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43" name="Google Shape;43;p7"/>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44" name="Google Shape;44;p7"/>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2185C5"/>
        </a:solidFill>
        <a:effectLst/>
      </p:bgPr>
    </p:bg>
    <p:spTree>
      <p:nvGrpSpPr>
        <p:cNvPr id="1" name="Shape 48"/>
        <p:cNvGrpSpPr/>
        <p:nvPr/>
      </p:nvGrpSpPr>
      <p:grpSpPr>
        <a:xfrm>
          <a:off x="0" y="0"/>
          <a:ext cx="0" cy="0"/>
          <a:chOff x="0" y="0"/>
          <a:chExt cx="0" cy="0"/>
        </a:xfrm>
      </p:grpSpPr>
      <p:sp>
        <p:nvSpPr>
          <p:cNvPr id="49" name="Google Shape;49;p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p:nvPr/>
        </p:nvSpPr>
        <p:spPr>
          <a:xfrm>
            <a:off x="0" y="6755100"/>
            <a:ext cx="893700" cy="102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8"/>
          <p:cNvSpPr/>
          <p:nvPr/>
        </p:nvSpPr>
        <p:spPr>
          <a:xfrm>
            <a:off x="893710" y="6755100"/>
            <a:ext cx="64626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55" name="Google Shape;55;p9"/>
          <p:cNvSpPr txBox="1">
            <a:spLocks noGrp="1"/>
          </p:cNvSpPr>
          <p:nvPr>
            <p:ph type="body" idx="1"/>
          </p:nvPr>
        </p:nvSpPr>
        <p:spPr>
          <a:xfrm>
            <a:off x="893700" y="1600200"/>
            <a:ext cx="2371200" cy="49677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endParaRPr/>
          </a:p>
        </p:txBody>
      </p:sp>
      <p:sp>
        <p:nvSpPr>
          <p:cNvPr id="56" name="Google Shape;56;p9"/>
          <p:cNvSpPr txBox="1">
            <a:spLocks noGrp="1"/>
          </p:cNvSpPr>
          <p:nvPr>
            <p:ph type="body" idx="2"/>
          </p:nvPr>
        </p:nvSpPr>
        <p:spPr>
          <a:xfrm>
            <a:off x="3386404" y="1600200"/>
            <a:ext cx="2371200" cy="49677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endParaRPr/>
          </a:p>
        </p:txBody>
      </p:sp>
      <p:sp>
        <p:nvSpPr>
          <p:cNvPr id="57" name="Google Shape;57;p9"/>
          <p:cNvSpPr txBox="1">
            <a:spLocks noGrp="1"/>
          </p:cNvSpPr>
          <p:nvPr>
            <p:ph type="body" idx="3"/>
          </p:nvPr>
        </p:nvSpPr>
        <p:spPr>
          <a:xfrm>
            <a:off x="5879107" y="1600200"/>
            <a:ext cx="2371200" cy="49677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endParaRPr/>
          </a:p>
        </p:txBody>
      </p:sp>
      <p:sp>
        <p:nvSpPr>
          <p:cNvPr id="58" name="Google Shape;58;p9"/>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64" name="Google Shape;64;p1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ctrTitle"/>
          </p:nvPr>
        </p:nvSpPr>
        <p:spPr>
          <a:xfrm>
            <a:off x="640675" y="3632850"/>
            <a:ext cx="7263900" cy="10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185C5"/>
              </a:buClr>
              <a:buSzPts val="4800"/>
              <a:buFont typeface="Raleway"/>
              <a:buNone/>
            </a:pPr>
            <a:r>
              <a:rPr lang="en-US" sz="4800" b="1" i="0" u="none" strike="noStrike" cap="none">
                <a:solidFill>
                  <a:srgbClr val="0070C0"/>
                </a:solidFill>
                <a:latin typeface="Raleway"/>
                <a:ea typeface="Raleway"/>
                <a:cs typeface="Raleway"/>
                <a:sym typeface="Raleway"/>
              </a:rPr>
              <a:t>MODEL  CODING </a:t>
            </a:r>
            <a:endParaRPr sz="4800" b="1" i="0" u="none" strike="noStrike" cap="none">
              <a:solidFill>
                <a:srgbClr val="0070C0"/>
              </a:solidFill>
              <a:latin typeface="Raleway"/>
              <a:ea typeface="Raleway"/>
              <a:cs typeface="Raleway"/>
              <a:sym typeface="Raleway"/>
            </a:endParaRPr>
          </a:p>
        </p:txBody>
      </p:sp>
      <p:sp>
        <p:nvSpPr>
          <p:cNvPr id="79" name="Google Shape;79;p12"/>
          <p:cNvSpPr txBox="1">
            <a:spLocks noGrp="1"/>
          </p:cNvSpPr>
          <p:nvPr>
            <p:ph type="subTitle" idx="4294967295"/>
          </p:nvPr>
        </p:nvSpPr>
        <p:spPr>
          <a:xfrm>
            <a:off x="685800" y="4423053"/>
            <a:ext cx="7455310" cy="1463700"/>
          </a:xfrm>
          <a:prstGeom prst="rect">
            <a:avLst/>
          </a:prstGeom>
        </p:spPr>
        <p:txBody>
          <a:bodyPr spcFirstLastPara="1" wrap="square" lIns="91425" tIns="91425" rIns="91425" bIns="91425" anchor="t" anchorCtr="0">
            <a:noAutofit/>
          </a:bodyPr>
          <a:lstStyle/>
          <a:p>
            <a:pPr marL="38100" indent="0">
              <a:buNone/>
            </a:pPr>
            <a:r>
              <a:rPr lang="id-ID" sz="2400" dirty="0"/>
              <a:t>I Dewa Made Bayu Atmaja Darmawan,S.Kom.M.Cs.</a:t>
            </a:r>
          </a:p>
          <a:p>
            <a:r>
              <a:rPr lang="id-ID" sz="2400" dirty="0"/>
              <a:t>PS. Teknik Informatika, Universitas Udayana</a:t>
            </a:r>
          </a:p>
        </p:txBody>
      </p:sp>
      <p:pic>
        <p:nvPicPr>
          <p:cNvPr id="4" name="Picture 3">
            <a:extLst>
              <a:ext uri="{FF2B5EF4-FFF2-40B4-BE49-F238E27FC236}">
                <a16:creationId xmlns:a16="http://schemas.microsoft.com/office/drawing/2014/main" id="{AF8EF40B-BD5A-45D9-87AA-B55F0CC3DC1D}"/>
              </a:ext>
            </a:extLst>
          </p:cNvPr>
          <p:cNvPicPr>
            <a:picLocks noChangeAspect="1"/>
          </p:cNvPicPr>
          <p:nvPr/>
        </p:nvPicPr>
        <p:blipFill>
          <a:blip r:embed="rId3"/>
          <a:stretch>
            <a:fillRect/>
          </a:stretch>
        </p:blipFill>
        <p:spPr>
          <a:xfrm>
            <a:off x="640675" y="1439394"/>
            <a:ext cx="1893887" cy="1916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body" idx="1"/>
          </p:nvPr>
        </p:nvSpPr>
        <p:spPr>
          <a:xfrm>
            <a:off x="606188" y="962167"/>
            <a:ext cx="8216100" cy="52545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677480"/>
              </a:buClr>
              <a:buSzPts val="1500"/>
              <a:buFont typeface="Lato"/>
              <a:buNone/>
            </a:pPr>
            <a:r>
              <a:rPr lang="en-US" sz="1600" i="0" u="none" strike="noStrike" cap="none">
                <a:solidFill>
                  <a:srgbClr val="0070C0"/>
                </a:solidFill>
              </a:rPr>
              <a:t>Keuntungan:</a:t>
            </a:r>
            <a:endParaRPr sz="1600" i="0" u="none" strike="noStrike" cap="none">
              <a:solidFill>
                <a:srgbClr val="0070C0"/>
              </a:solidFill>
            </a:endParaRPr>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Keakraban: pengguna tidak perlu pelatihan ekstensif dalam input data dan perangkat lunak pembuat hasil.</a:t>
            </a:r>
            <a:endParaRPr sz="1600"/>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Kemudahan penggunaan: pemahaman mendalam tentang kode simulasi dan perangkat lunak simulasi tidak diperlukan.</a:t>
            </a:r>
            <a:endParaRPr sz="1600"/>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Presentasi: kemampuan untuk menggunakan perangkat lunak khusus (misalnya spreadsheet) untuk menyajikan data dan hasilnya.</a:t>
            </a:r>
            <a:endParaRPr sz="1600"/>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Analisis lebih lanjut: kemampuan untuk menggunakan fasilitas perangkat lunak khusus untuk analisis lebih lanjut dari data dan hasilnya.</a:t>
            </a:r>
            <a:endParaRPr sz="1600"/>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Kontrol versi: menyediakan mekanisme untuk menyimpan catatan semua skenario eksperimental dengan menyimpan versi terpisah dari file faktor eksperimen dan file hasil.</a:t>
            </a:r>
            <a:endParaRPr sz="1600"/>
          </a:p>
          <a:p>
            <a:pPr marL="0" marR="0" lvl="0" indent="0" algn="just" rtl="0">
              <a:lnSpc>
                <a:spcPct val="150000"/>
              </a:lnSpc>
              <a:spcBef>
                <a:spcPts val="0"/>
              </a:spcBef>
              <a:spcAft>
                <a:spcPts val="0"/>
              </a:spcAft>
              <a:buClr>
                <a:srgbClr val="677480"/>
              </a:buClr>
              <a:buSzPts val="1500"/>
              <a:buFont typeface="Lato"/>
              <a:buNone/>
            </a:pPr>
            <a:r>
              <a:rPr lang="en-US" sz="1600" i="0" u="none" strike="noStrike" cap="none">
                <a:solidFill>
                  <a:srgbClr val="0070C0"/>
                </a:solidFill>
              </a:rPr>
              <a:t>Kerugian: </a:t>
            </a:r>
            <a:endParaRPr sz="1600">
              <a:solidFill>
                <a:srgbClr val="0070C0"/>
              </a:solidFill>
            </a:endParaRPr>
          </a:p>
          <a:p>
            <a:pPr marL="285750" marR="0" lvl="0" indent="-292100" algn="just" rtl="0">
              <a:lnSpc>
                <a:spcPct val="150000"/>
              </a:lnSpc>
              <a:spcBef>
                <a:spcPts val="0"/>
              </a:spcBef>
              <a:spcAft>
                <a:spcPts val="0"/>
              </a:spcAft>
              <a:buClr>
                <a:srgbClr val="677480"/>
              </a:buClr>
              <a:buSzPts val="1600"/>
              <a:buFont typeface="Lato"/>
              <a:buChar char="•"/>
            </a:pPr>
            <a:r>
              <a:rPr lang="en-US" sz="1600" i="0" u="none" strike="noStrike" cap="none"/>
              <a:t>Kerugian utama adalah waktu pengembangan cenderung lebih besar. Dalam banyak kasus, ini lebih dari dikompensasi oleh keuntungan di atas, terutama karena perubahan yang diperlukan selama eksperimen harus dilakukan lebih cepat.</a:t>
            </a:r>
            <a:endParaRPr sz="1600" i="0" u="none" strike="noStrike" cap="none"/>
          </a:p>
        </p:txBody>
      </p:sp>
      <p:sp>
        <p:nvSpPr>
          <p:cNvPr id="129" name="Google Shape;129;p21"/>
          <p:cNvSpPr txBox="1">
            <a:spLocks noGrp="1"/>
          </p:cNvSpPr>
          <p:nvPr>
            <p:ph type="title"/>
          </p:nvPr>
        </p:nvSpPr>
        <p:spPr>
          <a:xfrm>
            <a:off x="682400" y="81872"/>
            <a:ext cx="8338800" cy="880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97ABBC"/>
              </a:buClr>
              <a:buSzPts val="1800"/>
              <a:buFont typeface="Raleway"/>
              <a:buNone/>
            </a:pPr>
            <a:r>
              <a:rPr lang="en-US" sz="2000" b="1" i="0" u="none" strike="noStrike" cap="none">
                <a:solidFill>
                  <a:srgbClr val="97ABBC"/>
                </a:solidFill>
                <a:latin typeface="Raleway"/>
                <a:ea typeface="Raleway"/>
                <a:cs typeface="Raleway"/>
                <a:sym typeface="Raleway"/>
              </a:rPr>
              <a:t>Ada berbagai keuntungan dan kerugian memisahkan data dari model dari hasil</a:t>
            </a:r>
            <a:endParaRPr sz="2000" b="1" i="0" u="none" strike="noStrike" cap="none">
              <a:solidFill>
                <a:srgbClr val="97ABBC"/>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Penggunaan Aliran Nomor Acak Semu</a:t>
            </a:r>
            <a:endParaRPr/>
          </a:p>
        </p:txBody>
      </p:sp>
      <p:sp>
        <p:nvSpPr>
          <p:cNvPr id="135" name="Google Shape;135;p2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7ECEFD"/>
                </a:solidFill>
              </a:rPr>
              <a:t>Use of pseudo random number streams</a:t>
            </a:r>
            <a:endParaRPr>
              <a:solidFill>
                <a:srgbClr val="7ECEF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ctrTitle"/>
          </p:nvPr>
        </p:nvSpPr>
        <p:spPr>
          <a:xfrm>
            <a:off x="687225" y="765746"/>
            <a:ext cx="5216700" cy="15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0070C0"/>
                </a:solidFill>
              </a:rPr>
              <a:t>Sebagian besar aplikasi simulasi memungkinkan pengguna untuk menentukan aliran nomor acak semu yang akan digunakan untuk setiap bagian dari model yang melibatkan sampling acak.</a:t>
            </a:r>
            <a:endParaRPr sz="2400">
              <a:solidFill>
                <a:srgbClr val="0070C0"/>
              </a:solidFill>
            </a:endParaRPr>
          </a:p>
        </p:txBody>
      </p:sp>
      <p:sp>
        <p:nvSpPr>
          <p:cNvPr id="141" name="Google Shape;141;p23"/>
          <p:cNvSpPr txBox="1">
            <a:spLocks noGrp="1"/>
          </p:cNvSpPr>
          <p:nvPr>
            <p:ph type="ctrTitle"/>
          </p:nvPr>
        </p:nvSpPr>
        <p:spPr>
          <a:xfrm>
            <a:off x="687225" y="3737546"/>
            <a:ext cx="5216700" cy="15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C000"/>
                </a:solidFill>
                <a:latin typeface="Lato"/>
                <a:ea typeface="Lato"/>
                <a:cs typeface="Lato"/>
                <a:sym typeface="Lato"/>
              </a:rPr>
              <a:t>Pertanyaannya adalah, </a:t>
            </a:r>
            <a:endParaRPr sz="3000">
              <a:solidFill>
                <a:srgbClr val="FFC000"/>
              </a:solidFill>
              <a:latin typeface="Lato"/>
              <a:ea typeface="Lato"/>
              <a:cs typeface="Lato"/>
              <a:sym typeface="Lato"/>
            </a:endParaRPr>
          </a:p>
          <a:p>
            <a:pPr marL="0" lvl="0" indent="0" algn="l" rtl="0">
              <a:spcBef>
                <a:spcPts val="0"/>
              </a:spcBef>
              <a:spcAft>
                <a:spcPts val="0"/>
              </a:spcAft>
              <a:buNone/>
            </a:pPr>
            <a:r>
              <a:rPr lang="en-US" sz="3000">
                <a:solidFill>
                  <a:srgbClr val="FFC000"/>
                </a:solidFill>
                <a:latin typeface="Lato"/>
                <a:ea typeface="Lato"/>
                <a:cs typeface="Lato"/>
                <a:sym typeface="Lato"/>
              </a:rPr>
              <a:t>aliran mana yang harus dipilih?</a:t>
            </a:r>
            <a:endParaRPr sz="3000">
              <a:solidFill>
                <a:srgbClr val="FFC000"/>
              </a:solidFill>
              <a:latin typeface="Lato"/>
              <a:ea typeface="Lato"/>
              <a:cs typeface="Lato"/>
              <a:sym typeface="Lato"/>
            </a:endParaRPr>
          </a:p>
        </p:txBody>
      </p:sp>
      <p:pic>
        <p:nvPicPr>
          <p:cNvPr id="142" name="Google Shape;142;p23"/>
          <p:cNvPicPr preferRelativeResize="0"/>
          <p:nvPr/>
        </p:nvPicPr>
        <p:blipFill>
          <a:blip r:embed="rId3">
            <a:alphaModFix/>
          </a:blip>
          <a:stretch>
            <a:fillRect/>
          </a:stretch>
        </p:blipFill>
        <p:spPr>
          <a:xfrm>
            <a:off x="5970466" y="0"/>
            <a:ext cx="3863659"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846875" y="952500"/>
            <a:ext cx="4889100" cy="53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t>Misalnya sebuah model dari proses layanan. Pelanggan datang, mengantri, lalu dilayani di salah satu dari tiga titik layanan. Agar lebih sederhana, asumsikan pelanggan diarahkan ke titik layanan dalam sebuah rotasi yang sudah diatur:</a:t>
            </a:r>
            <a:endParaRPr sz="2000"/>
          </a:p>
          <a:p>
            <a:pPr marL="457200" lvl="0" indent="-355600" algn="l" rtl="0">
              <a:lnSpc>
                <a:spcPct val="115000"/>
              </a:lnSpc>
              <a:spcBef>
                <a:spcPts val="0"/>
              </a:spcBef>
              <a:spcAft>
                <a:spcPts val="0"/>
              </a:spcAft>
              <a:buSzPts val="2000"/>
              <a:buChar char="●"/>
            </a:pPr>
            <a:r>
              <a:rPr lang="en-US" sz="2000"/>
              <a:t>pelanggan 1 dilayani di titik layanan 1</a:t>
            </a:r>
            <a:endParaRPr sz="2000"/>
          </a:p>
          <a:p>
            <a:pPr marL="457200" lvl="0" indent="-355600" algn="l" rtl="0">
              <a:lnSpc>
                <a:spcPct val="115000"/>
              </a:lnSpc>
              <a:spcBef>
                <a:spcPts val="0"/>
              </a:spcBef>
              <a:spcAft>
                <a:spcPts val="0"/>
              </a:spcAft>
              <a:buSzPts val="2000"/>
              <a:buChar char="●"/>
            </a:pPr>
            <a:r>
              <a:rPr lang="en-US" sz="2000"/>
              <a:t>pelanggan 2 dilayani di titik layanan 2</a:t>
            </a:r>
            <a:endParaRPr sz="2000"/>
          </a:p>
          <a:p>
            <a:pPr marL="457200" lvl="0" indent="-355600" algn="l" rtl="0">
              <a:lnSpc>
                <a:spcPct val="115000"/>
              </a:lnSpc>
              <a:spcBef>
                <a:spcPts val="0"/>
              </a:spcBef>
              <a:spcAft>
                <a:spcPts val="0"/>
              </a:spcAft>
              <a:buSzPts val="2000"/>
              <a:buChar char="●"/>
            </a:pPr>
            <a:r>
              <a:rPr lang="en-US" sz="2000"/>
              <a:t>pelanggan 3 dilayani di titik layanan 3</a:t>
            </a:r>
            <a:endParaRPr sz="2000"/>
          </a:p>
          <a:p>
            <a:pPr marL="457200" lvl="0" indent="-355600" algn="l" rtl="0">
              <a:lnSpc>
                <a:spcPct val="115000"/>
              </a:lnSpc>
              <a:spcBef>
                <a:spcPts val="0"/>
              </a:spcBef>
              <a:spcAft>
                <a:spcPts val="0"/>
              </a:spcAft>
              <a:buSzPts val="2000"/>
              <a:buChar char="●"/>
            </a:pPr>
            <a:r>
              <a:rPr lang="en-US" sz="2000"/>
              <a:t>pelanggan 4 dilayani di titik layanan 1</a:t>
            </a:r>
            <a:endParaRPr sz="2000"/>
          </a:p>
          <a:p>
            <a:pPr marL="457200" lvl="0" indent="-355600" algn="l" rtl="0">
              <a:lnSpc>
                <a:spcPct val="115000"/>
              </a:lnSpc>
              <a:spcBef>
                <a:spcPts val="0"/>
              </a:spcBef>
              <a:spcAft>
                <a:spcPts val="0"/>
              </a:spcAft>
              <a:buSzPts val="2000"/>
              <a:buChar char="●"/>
            </a:pPr>
            <a:r>
              <a:rPr lang="en-US" sz="2000"/>
              <a:t>pelanggan 5 dilayani di titik layanan 2 dan seterusnya.</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Clr>
                <a:schemeClr val="dk1"/>
              </a:buClr>
              <a:buSzPts val="1100"/>
              <a:buFont typeface="Arial"/>
              <a:buNone/>
            </a:pPr>
            <a:r>
              <a:rPr lang="en-US" sz="2000"/>
              <a:t>Waktu layanan didistribusikan secara eksponensial dengan rata-rata 5 menit.</a:t>
            </a:r>
            <a:endParaRPr sz="2000"/>
          </a:p>
        </p:txBody>
      </p:sp>
      <p:pic>
        <p:nvPicPr>
          <p:cNvPr id="148" name="Google Shape;148;p24"/>
          <p:cNvPicPr preferRelativeResize="0"/>
          <p:nvPr/>
        </p:nvPicPr>
        <p:blipFill rotWithShape="1">
          <a:blip r:embed="rId3">
            <a:alphaModFix/>
          </a:blip>
          <a:srcRect l="7606" r="62184" b="-10"/>
          <a:stretch/>
        </p:blipFill>
        <p:spPr>
          <a:xfrm>
            <a:off x="5829301" y="0"/>
            <a:ext cx="3314701"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5"/>
          <p:cNvPicPr preferRelativeResize="0"/>
          <p:nvPr/>
        </p:nvPicPr>
        <p:blipFill>
          <a:blip r:embed="rId3">
            <a:alphaModFix/>
          </a:blip>
          <a:stretch>
            <a:fillRect/>
          </a:stretch>
        </p:blipFill>
        <p:spPr>
          <a:xfrm>
            <a:off x="849827" y="2470950"/>
            <a:ext cx="3110075" cy="1013650"/>
          </a:xfrm>
          <a:prstGeom prst="rect">
            <a:avLst/>
          </a:prstGeom>
          <a:noFill/>
          <a:ln>
            <a:noFill/>
          </a:ln>
        </p:spPr>
      </p:pic>
      <p:sp>
        <p:nvSpPr>
          <p:cNvPr id="154" name="Google Shape;154;p25"/>
          <p:cNvSpPr txBox="1">
            <a:spLocks noGrp="1"/>
          </p:cNvSpPr>
          <p:nvPr>
            <p:ph type="body" idx="1"/>
          </p:nvPr>
        </p:nvSpPr>
        <p:spPr>
          <a:xfrm>
            <a:off x="495875" y="1213200"/>
            <a:ext cx="4395600" cy="473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Tabel 8.1 menyediakan urutan angka acak (aliran angka acak semu) dan sampel terkait dari distribusi eksponensial negatif dihitung dengan:</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t>x = sampel acak</a:t>
            </a:r>
            <a:endParaRPr sz="1800"/>
          </a:p>
          <a:p>
            <a:pPr marL="0" lvl="0" indent="0" algn="l" rtl="0">
              <a:lnSpc>
                <a:spcPct val="115000"/>
              </a:lnSpc>
              <a:spcBef>
                <a:spcPts val="0"/>
              </a:spcBef>
              <a:spcAft>
                <a:spcPts val="0"/>
              </a:spcAft>
              <a:buNone/>
            </a:pPr>
            <a:r>
              <a:rPr lang="en-US" sz="1800"/>
              <a:t>1 / λ = rata-rata waktu antar-kedatangan </a:t>
            </a:r>
            <a:endParaRPr sz="1800"/>
          </a:p>
          <a:p>
            <a:pPr marL="0" lvl="0" indent="0" algn="l" rtl="0">
              <a:lnSpc>
                <a:spcPct val="115000"/>
              </a:lnSpc>
              <a:spcBef>
                <a:spcPts val="0"/>
              </a:spcBef>
              <a:spcAft>
                <a:spcPts val="0"/>
              </a:spcAft>
              <a:buNone/>
            </a:pPr>
            <a:r>
              <a:rPr lang="en-US" sz="1800"/>
              <a:t>λ = rata-rata kedatangan</a:t>
            </a:r>
            <a:endParaRPr sz="1800"/>
          </a:p>
          <a:p>
            <a:pPr marL="0" lvl="0" indent="0" algn="l" rtl="0">
              <a:lnSpc>
                <a:spcPct val="115000"/>
              </a:lnSpc>
              <a:spcBef>
                <a:spcPts val="0"/>
              </a:spcBef>
              <a:spcAft>
                <a:spcPts val="0"/>
              </a:spcAft>
              <a:buNone/>
            </a:pPr>
            <a:r>
              <a:rPr lang="en-US" sz="1800"/>
              <a:t>u = nomor acak, 0 &lt;= u &lt;1</a:t>
            </a:r>
            <a:endParaRPr sz="1800"/>
          </a:p>
          <a:p>
            <a:pPr marL="0" lvl="0" indent="0" algn="l" rtl="0">
              <a:lnSpc>
                <a:spcPct val="115000"/>
              </a:lnSpc>
              <a:spcBef>
                <a:spcPts val="0"/>
              </a:spcBef>
              <a:spcAft>
                <a:spcPts val="0"/>
              </a:spcAft>
              <a:buClr>
                <a:schemeClr val="dk1"/>
              </a:buClr>
              <a:buSzPts val="1100"/>
              <a:buFont typeface="Arial"/>
              <a:buNone/>
            </a:pPr>
            <a:endParaRPr sz="1800"/>
          </a:p>
        </p:txBody>
      </p:sp>
      <p:pic>
        <p:nvPicPr>
          <p:cNvPr id="155" name="Google Shape;155;p25"/>
          <p:cNvPicPr preferRelativeResize="0"/>
          <p:nvPr/>
        </p:nvPicPr>
        <p:blipFill>
          <a:blip r:embed="rId4">
            <a:alphaModFix/>
          </a:blip>
          <a:stretch>
            <a:fillRect/>
          </a:stretch>
        </p:blipFill>
        <p:spPr>
          <a:xfrm>
            <a:off x="4891475" y="1311278"/>
            <a:ext cx="3970925" cy="43076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893700" y="443650"/>
            <a:ext cx="7510800" cy="612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a:t>Daripada menggunakan aliran angka acak yang berbeda untuk setiap titik layanan, asumsikanlah kita menggunakan aliran yang sama untuk setiap titik layanan(aliran angka ada di tabel sebelumnya). Hasil waktu pelayanan  seperti pada tabel dibawah ini:</a:t>
            </a:r>
            <a:endParaRPr sz="2500"/>
          </a:p>
          <a:p>
            <a:pPr marL="0" lvl="0" indent="0" algn="l" rtl="0">
              <a:spcBef>
                <a:spcPts val="0"/>
              </a:spcBef>
              <a:spcAft>
                <a:spcPts val="0"/>
              </a:spcAft>
              <a:buNone/>
            </a:pPr>
            <a:endParaRPr sz="2500"/>
          </a:p>
        </p:txBody>
      </p:sp>
      <p:pic>
        <p:nvPicPr>
          <p:cNvPr id="161" name="Google Shape;161;p26"/>
          <p:cNvPicPr preferRelativeResize="0"/>
          <p:nvPr/>
        </p:nvPicPr>
        <p:blipFill>
          <a:blip r:embed="rId3">
            <a:alphaModFix/>
          </a:blip>
          <a:stretch>
            <a:fillRect/>
          </a:stretch>
        </p:blipFill>
        <p:spPr>
          <a:xfrm>
            <a:off x="1548375" y="2794205"/>
            <a:ext cx="6064082" cy="324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body" idx="1"/>
          </p:nvPr>
        </p:nvSpPr>
        <p:spPr>
          <a:xfrm>
            <a:off x="893700" y="443650"/>
            <a:ext cx="7510800" cy="61242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r>
              <a:rPr lang="en-US" sz="1600"/>
              <a:t>Kemudian dilakukan eksperimen kedua tapi hanya ada dua titik layanan. Hasil waktu pelayanan dapat dilihat pada tabel di bawah ini. Dapat dilihat bahwa tidak hanya jumlah titik layanan yang berubah antara kedua simulasi berjalan, tetapi juga waktu layanan yang diambil sampelnya di setiap titik layanan. Dengan kata lain, sampling acak belum ditiru secara tepat dari satu eksperimen ke eksperimen lainnya. </a:t>
            </a:r>
            <a:endParaRPr sz="1600"/>
          </a:p>
          <a:p>
            <a:pPr marL="0" lvl="0" indent="457200" algn="just" rtl="0">
              <a:spcBef>
                <a:spcPts val="0"/>
              </a:spcBef>
              <a:spcAft>
                <a:spcPts val="0"/>
              </a:spcAft>
              <a:buNone/>
            </a:pPr>
            <a:r>
              <a:rPr lang="en-US" sz="1600"/>
              <a:t>Oleh karena itu, hasil dari dua percobaan tidak dapat dibandingkan secara langsung, setidaknya dalam hal efek perubahan dalam jumlah poin layanan. Masalah ini tidak akan terjadi, jika aliran angka acak semu yang berbeda digunakan untuk waktu layanan sampel pada masing-masing poin layanan.</a:t>
            </a:r>
            <a:endParaRPr sz="1600"/>
          </a:p>
        </p:txBody>
      </p:sp>
      <p:pic>
        <p:nvPicPr>
          <p:cNvPr id="167" name="Google Shape;167;p27"/>
          <p:cNvPicPr preferRelativeResize="0"/>
          <p:nvPr/>
        </p:nvPicPr>
        <p:blipFill>
          <a:blip r:embed="rId3">
            <a:alphaModFix/>
          </a:blip>
          <a:stretch>
            <a:fillRect/>
          </a:stretch>
        </p:blipFill>
        <p:spPr>
          <a:xfrm>
            <a:off x="1548375" y="3327605"/>
            <a:ext cx="6064082" cy="324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body" idx="1"/>
          </p:nvPr>
        </p:nvSpPr>
        <p:spPr>
          <a:xfrm>
            <a:off x="893700" y="1510450"/>
            <a:ext cx="7510800" cy="44118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r>
              <a:rPr lang="en-US" sz="2400"/>
              <a:t>Berkurangnya titik layanan dari 3 menjadi 2 tidak akan mempengaruhi waktu layanan di titik 1 dan 2.  Akibatnya, setiap perbedaan dalam hasil dari dua eksperimen dapat dikaitkan semata-mata dengan perubahan dalam jumlah titik layanan.</a:t>
            </a:r>
            <a:endParaRPr sz="2400"/>
          </a:p>
          <a:p>
            <a:pPr marL="0" lvl="0" indent="457200" algn="just" rtl="0">
              <a:spcBef>
                <a:spcPts val="0"/>
              </a:spcBef>
              <a:spcAft>
                <a:spcPts val="0"/>
              </a:spcAft>
              <a:buNone/>
            </a:pPr>
            <a:r>
              <a:rPr lang="en-US" sz="2400"/>
              <a:t>Penggunaan aliran angka acak semu yang berbeda-beda untuk setiap bagian model yang membutuhkan sampling acak disebut dengan </a:t>
            </a:r>
            <a:r>
              <a:rPr lang="en-US" sz="2400" i="1"/>
              <a:t>common random numbers</a:t>
            </a:r>
            <a:r>
              <a:rPr lang="en-US" sz="2400"/>
              <a:t> atau bilangan acak umum. </a:t>
            </a:r>
            <a:endParaRPr sz="2400"/>
          </a:p>
          <a:p>
            <a:pPr marL="0" lvl="0" indent="457200" algn="just" rtl="0">
              <a:spcBef>
                <a:spcPts val="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US" sz="4600">
                <a:solidFill>
                  <a:srgbClr val="FFFFFF"/>
                </a:solidFill>
              </a:rPr>
              <a:t>Mendokumentasikan Model dan Proyek Simulasi</a:t>
            </a:r>
            <a:endParaRPr sz="4600">
              <a:solidFill>
                <a:srgbClr val="FFFFFF"/>
              </a:solidFill>
            </a:endParaRPr>
          </a:p>
        </p:txBody>
      </p:sp>
      <p:sp>
        <p:nvSpPr>
          <p:cNvPr id="178" name="Google Shape;178;p29"/>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a:solidFill>
                  <a:srgbClr val="7ECEFD"/>
                </a:solidFill>
              </a:rPr>
              <a:t>Documenting the Model and the</a:t>
            </a:r>
            <a:endParaRPr>
              <a:solidFill>
                <a:srgbClr val="7ECEFD"/>
              </a:solidFill>
            </a:endParaRPr>
          </a:p>
          <a:p>
            <a:pPr marL="0" lvl="0" indent="0" algn="ctr" rtl="0">
              <a:spcBef>
                <a:spcPts val="0"/>
              </a:spcBef>
              <a:spcAft>
                <a:spcPts val="0"/>
              </a:spcAft>
              <a:buClr>
                <a:schemeClr val="dk1"/>
              </a:buClr>
              <a:buSzPts val="1100"/>
              <a:buFont typeface="Arial"/>
              <a:buNone/>
            </a:pPr>
            <a:r>
              <a:rPr lang="en-US">
                <a:solidFill>
                  <a:srgbClr val="7ECEFD"/>
                </a:solidFill>
              </a:rPr>
              <a:t>Simulation Project</a:t>
            </a:r>
            <a:endParaRPr>
              <a:solidFill>
                <a:srgbClr val="7ECEFD"/>
              </a:solidFill>
            </a:endParaRPr>
          </a:p>
          <a:p>
            <a:pPr marL="0" lvl="0" indent="0" algn="ctr" rtl="0">
              <a:spcBef>
                <a:spcPts val="0"/>
              </a:spcBef>
              <a:spcAft>
                <a:spcPts val="0"/>
              </a:spcAft>
              <a:buNone/>
            </a:pPr>
            <a:endParaRPr>
              <a:solidFill>
                <a:srgbClr val="7ECEF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Kenapa Mendokumentasikan Model Simulasi?</a:t>
            </a:r>
            <a:endParaRPr/>
          </a:p>
        </p:txBody>
      </p:sp>
      <p:sp>
        <p:nvSpPr>
          <p:cNvPr id="184" name="Google Shape;184;p30"/>
          <p:cNvSpPr txBox="1">
            <a:spLocks noGrp="1"/>
          </p:cNvSpPr>
          <p:nvPr>
            <p:ph type="body" idx="1"/>
          </p:nvPr>
        </p:nvSpPr>
        <p:spPr>
          <a:xfrm>
            <a:off x="893700" y="1602850"/>
            <a:ext cx="6462600" cy="47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0070C0"/>
                </a:solidFill>
              </a:rPr>
              <a:t>Kelebihan:</a:t>
            </a:r>
            <a:endParaRPr sz="1800">
              <a:solidFill>
                <a:srgbClr val="0070C0"/>
              </a:solidFill>
            </a:endParaRPr>
          </a:p>
          <a:p>
            <a:pPr marL="457200" lvl="0" indent="-342900" algn="l" rtl="0">
              <a:spcBef>
                <a:spcPts val="0"/>
              </a:spcBef>
              <a:spcAft>
                <a:spcPts val="0"/>
              </a:spcAft>
              <a:buSzPts val="1800"/>
              <a:buChar char="●"/>
            </a:pPr>
            <a:r>
              <a:rPr lang="en-US" sz="1800"/>
              <a:t>Membantu pemodel untuk mengingat apa saja yang telah dilakukan.</a:t>
            </a:r>
            <a:endParaRPr sz="1800"/>
          </a:p>
          <a:p>
            <a:pPr marL="457200" lvl="0" indent="-342900" algn="l" rtl="0">
              <a:spcBef>
                <a:spcPts val="0"/>
              </a:spcBef>
              <a:spcAft>
                <a:spcPts val="0"/>
              </a:spcAft>
              <a:buSzPts val="1800"/>
              <a:buChar char="●"/>
            </a:pPr>
            <a:r>
              <a:rPr lang="en-US" sz="1800"/>
              <a:t>Dokumentasi penting untuk klien dan pengguna simulasi. Hal ini agar mereka dapat memahami cara kerja model ketika bereksperimen dan menafsirkan hasil simulasi. </a:t>
            </a:r>
            <a:endParaRPr sz="1800"/>
          </a:p>
          <a:p>
            <a:pPr marL="457200" lvl="0" indent="-342900" algn="l" rtl="0">
              <a:lnSpc>
                <a:spcPct val="115000"/>
              </a:lnSpc>
              <a:spcBef>
                <a:spcPts val="0"/>
              </a:spcBef>
              <a:spcAft>
                <a:spcPts val="0"/>
              </a:spcAft>
              <a:buSzPts val="1800"/>
              <a:buChar char="●"/>
            </a:pPr>
            <a:r>
              <a:rPr lang="en-US" sz="1800"/>
              <a:t>Dokumentasi juga akan membantu meningkatkan kredibilitas model.</a:t>
            </a:r>
            <a:endParaRPr sz="1800"/>
          </a:p>
          <a:p>
            <a:pPr marL="457200" lvl="0" indent="-342900" algn="l" rtl="0">
              <a:lnSpc>
                <a:spcPct val="115000"/>
              </a:lnSpc>
              <a:spcBef>
                <a:spcPts val="0"/>
              </a:spcBef>
              <a:spcAft>
                <a:spcPts val="0"/>
              </a:spcAft>
              <a:buSzPts val="1800"/>
              <a:buChar char="●"/>
            </a:pPr>
            <a:r>
              <a:rPr lang="en-US" sz="1800"/>
              <a:t>Dokumentasi sangat penting untuk verifikasi dan validasi model</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solidFill>
                  <a:srgbClr val="0070C0"/>
                </a:solidFill>
              </a:rPr>
              <a:t>Kekurangan: </a:t>
            </a:r>
            <a:endParaRPr sz="1800">
              <a:solidFill>
                <a:srgbClr val="0070C0"/>
              </a:solidFill>
            </a:endParaRPr>
          </a:p>
          <a:p>
            <a:pPr marL="457200" lvl="0" indent="-342900" algn="l" rtl="0">
              <a:lnSpc>
                <a:spcPct val="115000"/>
              </a:lnSpc>
              <a:spcBef>
                <a:spcPts val="0"/>
              </a:spcBef>
              <a:spcAft>
                <a:spcPts val="0"/>
              </a:spcAft>
              <a:buSzPts val="1800"/>
              <a:buChar char="●"/>
            </a:pPr>
            <a:r>
              <a:rPr lang="en-US" sz="1800"/>
              <a:t>Waktu dan biaya yang dibutuhkan cukup besar</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93700" y="181349"/>
            <a:ext cx="7254013" cy="120840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97ABBC"/>
              </a:buClr>
              <a:buSzPts val="5000"/>
              <a:buFont typeface="Raleway"/>
              <a:buNone/>
            </a:pPr>
            <a:r>
              <a:rPr lang="en-US" sz="5000" b="1" i="0" u="none" strike="noStrike" cap="none">
                <a:solidFill>
                  <a:srgbClr val="97ABBC"/>
                </a:solidFill>
              </a:rPr>
              <a:t>Apa itu model coding ?</a:t>
            </a:r>
            <a:endParaRPr sz="5000" b="1" i="0" u="none" strike="noStrike" cap="none">
              <a:solidFill>
                <a:srgbClr val="97ABBC"/>
              </a:solidFill>
            </a:endParaRPr>
          </a:p>
        </p:txBody>
      </p:sp>
      <p:sp>
        <p:nvSpPr>
          <p:cNvPr id="85" name="Google Shape;85;p13"/>
          <p:cNvSpPr txBox="1"/>
          <p:nvPr/>
        </p:nvSpPr>
        <p:spPr>
          <a:xfrm>
            <a:off x="893701" y="1389757"/>
            <a:ext cx="7745331" cy="4901861"/>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1800"/>
              <a:buFont typeface="Times New Roman"/>
              <a:buNone/>
            </a:pPr>
            <a:r>
              <a:rPr lang="en-US" sz="1800" i="0" u="none" strike="noStrike" cap="none">
                <a:solidFill>
                  <a:srgbClr val="677480"/>
                </a:solidFill>
                <a:latin typeface="Lato"/>
                <a:ea typeface="Lato"/>
                <a:cs typeface="Lato"/>
                <a:sym typeface="Lato"/>
              </a:rPr>
              <a:t>Model coding adalah proses kunci kedua dalam studi simulasi. </a:t>
            </a:r>
            <a:endParaRPr sz="1800" i="0" u="none" strike="noStrike" cap="none">
              <a:solidFill>
                <a:srgbClr val="677480"/>
              </a:solidFill>
              <a:latin typeface="Lato"/>
              <a:ea typeface="Lato"/>
              <a:cs typeface="Lato"/>
              <a:sym typeface="Lato"/>
            </a:endParaRPr>
          </a:p>
          <a:p>
            <a:pPr marL="285750" marR="0" lvl="0" indent="-285750" algn="just" rtl="0">
              <a:lnSpc>
                <a:spcPct val="150000"/>
              </a:lnSpc>
              <a:spcBef>
                <a:spcPts val="0"/>
              </a:spcBef>
              <a:spcAft>
                <a:spcPts val="0"/>
              </a:spcAft>
              <a:buClr>
                <a:srgbClr val="677480"/>
              </a:buClr>
              <a:buSzPts val="1800"/>
              <a:buFont typeface="Lato"/>
              <a:buChar char="•"/>
            </a:pPr>
            <a:r>
              <a:rPr lang="en-US" sz="1800" i="0" u="none" strike="noStrike" cap="none">
                <a:solidFill>
                  <a:srgbClr val="677480"/>
                </a:solidFill>
                <a:latin typeface="Lato"/>
                <a:ea typeface="Lato"/>
                <a:cs typeface="Lato"/>
                <a:sym typeface="Lato"/>
              </a:rPr>
              <a:t>Dalam model pengkodean, model konseptual diubah menjadi model komputer. Di sini, coding didefinisikan dalam arti yang paling umum dan tidak sepenuhnya berarti pemrograman komputer. </a:t>
            </a:r>
            <a:endParaRPr>
              <a:solidFill>
                <a:srgbClr val="677480"/>
              </a:solidFill>
              <a:latin typeface="Lato"/>
              <a:ea typeface="Lato"/>
              <a:cs typeface="Lato"/>
              <a:sym typeface="Lato"/>
            </a:endParaRPr>
          </a:p>
          <a:p>
            <a:pPr marL="285750" marR="0" lvl="0" indent="-285750" algn="just" rtl="0">
              <a:lnSpc>
                <a:spcPct val="150000"/>
              </a:lnSpc>
              <a:spcBef>
                <a:spcPts val="0"/>
              </a:spcBef>
              <a:spcAft>
                <a:spcPts val="0"/>
              </a:spcAft>
              <a:buClr>
                <a:srgbClr val="677480"/>
              </a:buClr>
              <a:buSzPts val="1800"/>
              <a:buFont typeface="Lato"/>
              <a:buChar char="•"/>
            </a:pPr>
            <a:r>
              <a:rPr lang="en-US" sz="1800" i="0" u="none" strike="noStrike" cap="none">
                <a:solidFill>
                  <a:srgbClr val="677480"/>
                </a:solidFill>
                <a:latin typeface="Lato"/>
                <a:ea typeface="Lato"/>
                <a:cs typeface="Lato"/>
                <a:sym typeface="Lato"/>
              </a:rPr>
              <a:t>Sebaliknya itu hanya mengacu pada pengembangan model di komputer yang berarti memasukkan informasi ke </a:t>
            </a:r>
            <a:r>
              <a:rPr lang="en-US" sz="1800">
                <a:solidFill>
                  <a:srgbClr val="677480"/>
                </a:solidFill>
                <a:latin typeface="Lato"/>
                <a:ea typeface="Lato"/>
                <a:cs typeface="Lato"/>
                <a:sym typeface="Lato"/>
              </a:rPr>
              <a:t>k</a:t>
            </a:r>
            <a:r>
              <a:rPr lang="en-US" sz="1800" i="0" u="none" strike="noStrike" cap="none">
                <a:solidFill>
                  <a:srgbClr val="677480"/>
                </a:solidFill>
                <a:latin typeface="Lato"/>
                <a:ea typeface="Lato"/>
                <a:cs typeface="Lato"/>
                <a:sym typeface="Lato"/>
              </a:rPr>
              <a:t>omputer.</a:t>
            </a:r>
            <a:endParaRPr>
              <a:solidFill>
                <a:srgbClr val="677480"/>
              </a:solidFill>
              <a:latin typeface="Lato"/>
              <a:ea typeface="Lato"/>
              <a:cs typeface="Lato"/>
              <a:sym typeface="Lato"/>
            </a:endParaRPr>
          </a:p>
          <a:p>
            <a:pPr marL="0" marR="0" lvl="0" indent="0" algn="just" rtl="0">
              <a:lnSpc>
                <a:spcPct val="150000"/>
              </a:lnSpc>
              <a:spcBef>
                <a:spcPts val="0"/>
              </a:spcBef>
              <a:spcAft>
                <a:spcPts val="0"/>
              </a:spcAft>
              <a:buClr>
                <a:srgbClr val="000000"/>
              </a:buClr>
              <a:buSzPts val="1800"/>
              <a:buFont typeface="Times New Roman"/>
              <a:buNone/>
            </a:pPr>
            <a:r>
              <a:rPr lang="en-US" sz="1800" i="0" u="none" strike="noStrike" cap="none">
                <a:solidFill>
                  <a:srgbClr val="677480"/>
                </a:solidFill>
                <a:latin typeface="Lato"/>
                <a:ea typeface="Lato"/>
                <a:cs typeface="Lato"/>
                <a:sym typeface="Lato"/>
              </a:rPr>
              <a:t>Model sendiri dapat dikodekan menggunakan spreadsheet, perangkat lunak spesialis simulasi atau bahasa pemrograman.</a:t>
            </a:r>
            <a:endParaRPr>
              <a:solidFill>
                <a:srgbClr val="677480"/>
              </a:solidFill>
              <a:latin typeface="Lato"/>
              <a:ea typeface="Lato"/>
              <a:cs typeface="Lato"/>
              <a:sym typeface="Lato"/>
            </a:endParaRPr>
          </a:p>
          <a:p>
            <a:pPr marL="0" marR="0" lvl="0" indent="0" algn="just" rtl="0">
              <a:lnSpc>
                <a:spcPct val="150000"/>
              </a:lnSpc>
              <a:spcBef>
                <a:spcPts val="0"/>
              </a:spcBef>
              <a:spcAft>
                <a:spcPts val="0"/>
              </a:spcAft>
              <a:buClr>
                <a:srgbClr val="000000"/>
              </a:buClr>
              <a:buSzPts val="1800"/>
              <a:buFont typeface="Times New Roman"/>
              <a:buNone/>
            </a:pPr>
            <a:endParaRPr>
              <a:solidFill>
                <a:srgbClr val="677480"/>
              </a:solidFill>
              <a:latin typeface="Lato"/>
              <a:ea typeface="Lato"/>
              <a:cs typeface="Lato"/>
              <a:sym typeface="Lato"/>
            </a:endParaRPr>
          </a:p>
          <a:p>
            <a:pPr marL="0" marR="0" lvl="0" indent="0" algn="just" rtl="0">
              <a:lnSpc>
                <a:spcPct val="150000"/>
              </a:lnSpc>
              <a:spcBef>
                <a:spcPts val="0"/>
              </a:spcBef>
              <a:spcAft>
                <a:spcPts val="0"/>
              </a:spcAft>
              <a:buClr>
                <a:srgbClr val="000000"/>
              </a:buClr>
              <a:buSzPts val="1800"/>
              <a:buFont typeface="Times New Roman"/>
              <a:buNone/>
            </a:pPr>
            <a:r>
              <a:rPr lang="en-US" sz="1800" i="0" u="none" strike="noStrike" cap="none">
                <a:solidFill>
                  <a:srgbClr val="677480"/>
                </a:solidFill>
                <a:latin typeface="Lato"/>
                <a:ea typeface="Lato"/>
                <a:cs typeface="Lato"/>
                <a:sym typeface="Lato"/>
              </a:rPr>
              <a:t>Asumsinya di sini adalah bahwa simulasi dibangun dan dilakukan di komputer.</a:t>
            </a:r>
            <a:endParaRPr sz="1800" i="0" u="none" strike="noStrike" cap="none">
              <a:solidFill>
                <a:srgbClr val="67748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Jenis Dokumentasi</a:t>
            </a:r>
            <a:endParaRPr/>
          </a:p>
        </p:txBody>
      </p:sp>
      <p:sp>
        <p:nvSpPr>
          <p:cNvPr id="190" name="Google Shape;190;p31"/>
          <p:cNvSpPr txBox="1">
            <a:spLocks noGrp="1"/>
          </p:cNvSpPr>
          <p:nvPr>
            <p:ph type="body" idx="1"/>
          </p:nvPr>
        </p:nvSpPr>
        <p:spPr>
          <a:xfrm>
            <a:off x="893700" y="1602850"/>
            <a:ext cx="6462600" cy="473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B0F0"/>
              </a:buClr>
              <a:buSzPts val="1800"/>
              <a:buAutoNum type="arabicPeriod"/>
            </a:pPr>
            <a:r>
              <a:rPr lang="en-US" sz="1800" b="1">
                <a:solidFill>
                  <a:srgbClr val="00B0F0"/>
                </a:solidFill>
              </a:rPr>
              <a:t>Dokumentasi Model</a:t>
            </a:r>
            <a:endParaRPr sz="1800" b="1">
              <a:solidFill>
                <a:srgbClr val="00B0F0"/>
              </a:solidFill>
            </a:endParaRPr>
          </a:p>
          <a:p>
            <a:pPr marL="457200" lvl="0" indent="-342900" algn="l" rtl="0">
              <a:spcBef>
                <a:spcPts val="0"/>
              </a:spcBef>
              <a:spcAft>
                <a:spcPts val="0"/>
              </a:spcAft>
              <a:buSzPts val="1800"/>
              <a:buChar char="●"/>
            </a:pPr>
            <a:r>
              <a:rPr lang="en-US" sz="1800"/>
              <a:t>Model konseptual</a:t>
            </a:r>
            <a:endParaRPr sz="1800"/>
          </a:p>
          <a:p>
            <a:pPr marL="457200" lvl="0" indent="-342900" algn="l" rtl="0">
              <a:spcBef>
                <a:spcPts val="0"/>
              </a:spcBef>
              <a:spcAft>
                <a:spcPts val="0"/>
              </a:spcAft>
              <a:buSzPts val="1800"/>
              <a:buChar char="●"/>
            </a:pPr>
            <a:r>
              <a:rPr lang="en-US" sz="1800"/>
              <a:t>Daftar asumsi model dan penyederhanaan</a:t>
            </a:r>
            <a:endParaRPr sz="1800"/>
          </a:p>
          <a:p>
            <a:pPr marL="457200" lvl="0" indent="-342900" algn="l" rtl="0">
              <a:spcBef>
                <a:spcPts val="0"/>
              </a:spcBef>
              <a:spcAft>
                <a:spcPts val="0"/>
              </a:spcAft>
              <a:buSzPts val="1800"/>
              <a:buChar char="●"/>
            </a:pPr>
            <a:r>
              <a:rPr lang="en-US" sz="1800"/>
              <a:t>Struktur model</a:t>
            </a:r>
            <a:endParaRPr sz="1800"/>
          </a:p>
          <a:p>
            <a:pPr marL="457200" lvl="0" indent="-342900" algn="l" rtl="0">
              <a:lnSpc>
                <a:spcPct val="115000"/>
              </a:lnSpc>
              <a:spcBef>
                <a:spcPts val="0"/>
              </a:spcBef>
              <a:spcAft>
                <a:spcPts val="0"/>
              </a:spcAft>
              <a:buSzPts val="1800"/>
              <a:buChar char="●"/>
            </a:pPr>
            <a:r>
              <a:rPr lang="en-US" sz="1800"/>
              <a:t>Input data dan faktor eksperimental: termasuk interpretasi dan sumber data</a:t>
            </a:r>
            <a:endParaRPr sz="1800"/>
          </a:p>
          <a:p>
            <a:pPr marL="457200" lvl="0" indent="-342900" algn="l" rtl="0">
              <a:spcBef>
                <a:spcPts val="0"/>
              </a:spcBef>
              <a:spcAft>
                <a:spcPts val="0"/>
              </a:spcAft>
              <a:buSzPts val="1800"/>
              <a:buChar char="●"/>
            </a:pPr>
            <a:r>
              <a:rPr lang="en-US" sz="1800"/>
              <a:t>Format hasil: interpretasi hasil</a:t>
            </a:r>
            <a:endParaRPr sz="1800"/>
          </a:p>
          <a:p>
            <a:pPr marL="457200" lvl="0" indent="-342900" algn="l" rtl="0">
              <a:spcBef>
                <a:spcPts val="0"/>
              </a:spcBef>
              <a:spcAft>
                <a:spcPts val="0"/>
              </a:spcAft>
              <a:buSzPts val="1800"/>
              <a:buChar char="●"/>
            </a:pPr>
            <a:r>
              <a:rPr lang="en-US" sz="1800"/>
              <a:t>Menggunakan nama yang berarti untuk komponen, variabel, dan atribut.</a:t>
            </a:r>
            <a:endParaRPr sz="1800"/>
          </a:p>
          <a:p>
            <a:pPr marL="457200" lvl="0" indent="-342900" algn="l" rtl="0">
              <a:spcBef>
                <a:spcPts val="0"/>
              </a:spcBef>
              <a:spcAft>
                <a:spcPts val="0"/>
              </a:spcAft>
              <a:buSzPts val="1800"/>
              <a:buChar char="●"/>
            </a:pPr>
            <a:r>
              <a:rPr lang="en-US" sz="1800"/>
              <a:t>Komentar dan catatan dalam kode</a:t>
            </a:r>
            <a:endParaRPr sz="1800"/>
          </a:p>
          <a:p>
            <a:pPr marL="457200" lvl="0" indent="-342900" algn="l" rtl="0">
              <a:spcBef>
                <a:spcPts val="0"/>
              </a:spcBef>
              <a:spcAft>
                <a:spcPts val="0"/>
              </a:spcAft>
              <a:buSzPts val="1800"/>
              <a:buChar char="●"/>
            </a:pPr>
            <a:r>
              <a:rPr lang="en-US" sz="1800"/>
              <a:t>Tampilan visual dari model</a:t>
            </a:r>
            <a:endParaRPr sz="1800"/>
          </a:p>
          <a:p>
            <a:pPr marL="0" lvl="0" indent="0" algn="l" rtl="0">
              <a:spcBef>
                <a:spcPts val="0"/>
              </a:spcBef>
              <a:spcAft>
                <a:spcPts val="0"/>
              </a:spcAft>
              <a:buNone/>
            </a:pPr>
            <a:endParaRPr sz="1800"/>
          </a:p>
          <a:p>
            <a:pPr marL="457200" lvl="0" indent="0" algn="l" rtl="0">
              <a:spcBef>
                <a:spcPts val="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Jenis Dokumentasi</a:t>
            </a:r>
            <a:endParaRPr/>
          </a:p>
        </p:txBody>
      </p:sp>
      <p:sp>
        <p:nvSpPr>
          <p:cNvPr id="196" name="Google Shape;196;p32"/>
          <p:cNvSpPr txBox="1">
            <a:spLocks noGrp="1"/>
          </p:cNvSpPr>
          <p:nvPr>
            <p:ph type="body" idx="1"/>
          </p:nvPr>
        </p:nvSpPr>
        <p:spPr>
          <a:xfrm>
            <a:off x="893700" y="1450450"/>
            <a:ext cx="6462600" cy="47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B0F0"/>
                </a:solidFill>
              </a:rPr>
              <a:t>2.	Dokumentasi Proyek</a:t>
            </a:r>
            <a:endParaRPr sz="1800" b="1">
              <a:solidFill>
                <a:srgbClr val="00B0F0"/>
              </a:solidFill>
            </a:endParaRPr>
          </a:p>
          <a:p>
            <a:pPr marL="457200" lvl="0" indent="-342900" algn="l" rtl="0">
              <a:spcBef>
                <a:spcPts val="0"/>
              </a:spcBef>
              <a:spcAft>
                <a:spcPts val="0"/>
              </a:spcAft>
              <a:buSzPts val="1800"/>
              <a:buChar char="●"/>
            </a:pPr>
            <a:r>
              <a:rPr lang="en-US" sz="1800"/>
              <a:t>Spesifikasi proyek</a:t>
            </a:r>
            <a:endParaRPr sz="1800"/>
          </a:p>
          <a:p>
            <a:pPr marL="457200" lvl="0" indent="-342900" algn="l" rtl="0">
              <a:spcBef>
                <a:spcPts val="0"/>
              </a:spcBef>
              <a:spcAft>
                <a:spcPts val="0"/>
              </a:spcAft>
              <a:buSzPts val="1800"/>
              <a:buChar char="●"/>
            </a:pPr>
            <a:r>
              <a:rPr lang="en-US" sz="1800"/>
              <a:t>Notulensi pertemuan</a:t>
            </a:r>
            <a:endParaRPr sz="1800"/>
          </a:p>
          <a:p>
            <a:pPr marL="457200" lvl="0" indent="-342900" algn="l" rtl="0">
              <a:spcBef>
                <a:spcPts val="0"/>
              </a:spcBef>
              <a:spcAft>
                <a:spcPts val="0"/>
              </a:spcAft>
              <a:buSzPts val="1800"/>
              <a:buChar char="●"/>
            </a:pPr>
            <a:r>
              <a:rPr lang="en-US" sz="1800"/>
              <a:t>Verifikasi dan validasi yang dilakukan</a:t>
            </a:r>
            <a:endParaRPr sz="1800"/>
          </a:p>
          <a:p>
            <a:pPr marL="457200" lvl="0" indent="-342900" algn="l" rtl="0">
              <a:spcBef>
                <a:spcPts val="0"/>
              </a:spcBef>
              <a:spcAft>
                <a:spcPts val="0"/>
              </a:spcAft>
              <a:buSzPts val="1800"/>
              <a:buChar char="●"/>
            </a:pPr>
            <a:r>
              <a:rPr lang="en-US" sz="1800"/>
              <a:t>Skenario-skenario eksperimen yang dijalankan</a:t>
            </a:r>
            <a:endParaRPr sz="1800"/>
          </a:p>
          <a:p>
            <a:pPr marL="457200" lvl="0" indent="-342900" algn="l" rtl="0">
              <a:spcBef>
                <a:spcPts val="0"/>
              </a:spcBef>
              <a:spcAft>
                <a:spcPts val="0"/>
              </a:spcAft>
              <a:buSzPts val="1800"/>
              <a:buChar char="●"/>
            </a:pPr>
            <a:r>
              <a:rPr lang="en-US" sz="1800"/>
              <a:t>Hasil eksperimen(terkait dengan masing-masing skenario)</a:t>
            </a:r>
            <a:endParaRPr sz="1800"/>
          </a:p>
          <a:p>
            <a:pPr marL="457200" lvl="0" indent="-342900" algn="l" rtl="0">
              <a:spcBef>
                <a:spcPts val="0"/>
              </a:spcBef>
              <a:spcAft>
                <a:spcPts val="0"/>
              </a:spcAft>
              <a:buSzPts val="1800"/>
              <a:buChar char="●"/>
            </a:pPr>
            <a:r>
              <a:rPr lang="en-US" sz="1800"/>
              <a:t>Laporan terakhir</a:t>
            </a:r>
            <a:endParaRPr sz="1800"/>
          </a:p>
          <a:p>
            <a:pPr marL="457200" lvl="0" indent="-342900" algn="l" rtl="0">
              <a:spcBef>
                <a:spcPts val="0"/>
              </a:spcBef>
              <a:spcAft>
                <a:spcPts val="0"/>
              </a:spcAft>
              <a:buSzPts val="1800"/>
              <a:buChar char="●"/>
            </a:pPr>
            <a:r>
              <a:rPr lang="en-US" sz="1800"/>
              <a:t>Peninjauan ulang proyek</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b="1">
                <a:solidFill>
                  <a:srgbClr val="00B0F0"/>
                </a:solidFill>
              </a:rPr>
              <a:t>3.	Dokumentasi Pengguna</a:t>
            </a:r>
            <a:endParaRPr sz="1800" b="1">
              <a:solidFill>
                <a:srgbClr val="00B0F0"/>
              </a:solidFill>
            </a:endParaRPr>
          </a:p>
          <a:p>
            <a:pPr marL="457200" lvl="0" indent="-342900" algn="l" rtl="0">
              <a:spcBef>
                <a:spcPts val="0"/>
              </a:spcBef>
              <a:spcAft>
                <a:spcPts val="0"/>
              </a:spcAft>
              <a:buSzPts val="1800"/>
              <a:buChar char="●"/>
            </a:pPr>
            <a:r>
              <a:rPr lang="en-US" sz="1800"/>
              <a:t>Spesifikasi proyek: menyediakan latar belakang untuk proyek dan model konseptual</a:t>
            </a:r>
            <a:endParaRPr sz="1800"/>
          </a:p>
          <a:p>
            <a:pPr marL="457200" lvl="0" indent="-342900" algn="l" rtl="0">
              <a:spcBef>
                <a:spcPts val="0"/>
              </a:spcBef>
              <a:spcAft>
                <a:spcPts val="0"/>
              </a:spcAft>
              <a:buSzPts val="1800"/>
              <a:buChar char="●"/>
            </a:pPr>
            <a:r>
              <a:rPr lang="en-US" sz="1800"/>
              <a:t>Input data: interpretasi dan sumber data</a:t>
            </a:r>
            <a:endParaRPr sz="1800"/>
          </a:p>
          <a:p>
            <a:pPr marL="457200" lvl="0" indent="-342900" algn="l" rtl="0">
              <a:spcBef>
                <a:spcPts val="0"/>
              </a:spcBef>
              <a:spcAft>
                <a:spcPts val="0"/>
              </a:spcAft>
              <a:buSzPts val="1800"/>
              <a:buChar char="●"/>
            </a:pPr>
            <a:r>
              <a:rPr lang="en-US" sz="1800"/>
              <a:t>Faktor eksperimental: makna, jangkauan, dan cara mengubahnya</a:t>
            </a:r>
            <a:endParaRPr sz="1800"/>
          </a:p>
          <a:p>
            <a:pPr marL="457200" lvl="0" indent="-342900" algn="l" rtl="0">
              <a:spcBef>
                <a:spcPts val="0"/>
              </a:spcBef>
              <a:spcAft>
                <a:spcPts val="0"/>
              </a:spcAft>
              <a:buSzPts val="1800"/>
              <a:buChar char="●"/>
            </a:pPr>
            <a:r>
              <a:rPr lang="en-US" sz="1800"/>
              <a:t>Panduan untuk menjalankan model</a:t>
            </a:r>
            <a:endParaRPr sz="1800"/>
          </a:p>
          <a:p>
            <a:pPr marL="457200" lvl="0" indent="-342900" algn="l" rtl="0">
              <a:spcBef>
                <a:spcPts val="0"/>
              </a:spcBef>
              <a:spcAft>
                <a:spcPts val="0"/>
              </a:spcAft>
              <a:buSzPts val="1800"/>
              <a:buChar char="●"/>
            </a:pPr>
            <a:r>
              <a:rPr lang="en-US" sz="1800"/>
              <a:t>Hasil: mengakses dan menafsirkan hasil</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1224000" y="2866600"/>
            <a:ext cx="6696000" cy="2980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i="0">
                <a:solidFill>
                  <a:srgbClr val="0070C0"/>
                </a:solidFill>
                <a:latin typeface="Raleway"/>
                <a:ea typeface="Raleway"/>
                <a:cs typeface="Raleway"/>
                <a:sym typeface="Raleway"/>
              </a:rPr>
              <a:t>Tingkat dokumentasi yang berbeda diperlukan untuk audiens yang berbeda. Pemodel membutuhkan dokumentasi model yang lengkap, sementara klien lebih tertarik pada dokumentasi proyek. Sebuah kelompok yang lebih luas dari manajer mungkin hanya tertarik pada hasil dari proyek, yaitu, hasil-hasil, kesimpulan, dan rekomendasi.</a:t>
            </a:r>
            <a:endParaRPr sz="1800" i="0">
              <a:solidFill>
                <a:srgbClr val="0070C0"/>
              </a:solidFill>
              <a:latin typeface="Raleway"/>
              <a:ea typeface="Raleway"/>
              <a:cs typeface="Raleway"/>
              <a:sym typeface="Raleway"/>
            </a:endParaRPr>
          </a:p>
          <a:p>
            <a:pPr marL="0" lvl="0" indent="0" algn="ctr" rtl="0">
              <a:lnSpc>
                <a:spcPct val="115000"/>
              </a:lnSpc>
              <a:spcBef>
                <a:spcPts val="0"/>
              </a:spcBef>
              <a:spcAft>
                <a:spcPts val="0"/>
              </a:spcAft>
              <a:buNone/>
            </a:pPr>
            <a:endParaRPr sz="1800" i="0">
              <a:solidFill>
                <a:srgbClr val="0070C0"/>
              </a:solidFill>
              <a:latin typeface="Raleway"/>
              <a:ea typeface="Raleway"/>
              <a:cs typeface="Raleway"/>
              <a:sym typeface="Raleway"/>
            </a:endParaRPr>
          </a:p>
          <a:p>
            <a:pPr marL="0" lvl="0" indent="0" algn="ctr" rtl="0">
              <a:lnSpc>
                <a:spcPct val="115000"/>
              </a:lnSpc>
              <a:spcBef>
                <a:spcPts val="0"/>
              </a:spcBef>
              <a:spcAft>
                <a:spcPts val="0"/>
              </a:spcAft>
              <a:buNone/>
            </a:pPr>
            <a:r>
              <a:rPr lang="en-US" sz="1800" b="1" i="0">
                <a:solidFill>
                  <a:srgbClr val="0070C0"/>
                </a:solidFill>
                <a:latin typeface="Raleway"/>
                <a:ea typeface="Raleway"/>
                <a:cs typeface="Raleway"/>
                <a:sym typeface="Raleway"/>
              </a:rPr>
              <a:t>-Oscarsson and Urenda Moris (2002)-</a:t>
            </a:r>
            <a:endParaRPr sz="1800" b="1" i="0">
              <a:solidFill>
                <a:srgbClr val="0070C0"/>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endParaRPr sz="1800" i="0">
              <a:solidFill>
                <a:srgbClr val="0070C0"/>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idx="4294967295"/>
          </p:nvPr>
        </p:nvSpPr>
        <p:spPr>
          <a:xfrm>
            <a:off x="893700" y="46050"/>
            <a:ext cx="6462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solidFill>
                  <a:srgbClr val="FFFFFF"/>
                </a:solidFill>
              </a:rPr>
              <a:t>Kesimpulan</a:t>
            </a:r>
            <a:endParaRPr b="1">
              <a:solidFill>
                <a:srgbClr val="FFFFFF"/>
              </a:solidFill>
            </a:endParaRPr>
          </a:p>
        </p:txBody>
      </p:sp>
      <p:sp>
        <p:nvSpPr>
          <p:cNvPr id="207" name="Google Shape;207;p34"/>
          <p:cNvSpPr txBox="1">
            <a:spLocks noGrp="1"/>
          </p:cNvSpPr>
          <p:nvPr>
            <p:ph type="body" idx="4294967295"/>
          </p:nvPr>
        </p:nvSpPr>
        <p:spPr>
          <a:xfrm>
            <a:off x="893700" y="1145650"/>
            <a:ext cx="7291500" cy="473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rgbClr val="FFFFFF"/>
                </a:solidFill>
              </a:rPr>
              <a:t>Model coding melibatkan pengembangan struktur model, pengembangan kode model, dan pendokumentasian model. Dalam bab ini berbagai masalah yang harus diperhatikan selama pengkodean model adalah:</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Penting untuk menstruktur model, mengubah model konseptual ke deskripsi spesifik software, sebelum memodelkan pengkodean.</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Kode model harus dikembangkan dalam langkah-langkah kecil, mendokumentasikan dan menguji kode pada setiap tahap.</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Lebih baik memisahkan data, faktor-faktor eksperimental dan hasil dari kode model.</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Disarankan bahwa aliran nomor acak semu yang terpisah-pisah digunakan untuk setiap bagian dari model yang memerlukan sampling acak (nomor acak umum).</a:t>
            </a: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sz="1800">
                <a:solidFill>
                  <a:srgbClr val="FFFFFF"/>
                </a:solidFill>
              </a:rPr>
              <a:t>Tiga jenis dokumentasi diperlukan: dokumentasi model, dokumentasi proyek, dan dokumentasi pengguna. Tingkat dokumentasi yang diperlukan tergantung pada sifat model simulasi dan pembaca yang dituju.</a:t>
            </a:r>
            <a:endParaRPr sz="1800" b="1">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ctrTitle" idx="4294967295"/>
          </p:nvPr>
        </p:nvSpPr>
        <p:spPr>
          <a:xfrm>
            <a:off x="916025" y="968125"/>
            <a:ext cx="5561100" cy="1546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97ABBC"/>
              </a:buClr>
              <a:buSzPts val="6000"/>
              <a:buFont typeface="Raleway"/>
              <a:buNone/>
            </a:pPr>
            <a:r>
              <a:rPr lang="en-US" sz="6000" b="0" i="0" u="none" strike="noStrike" cap="none">
                <a:solidFill>
                  <a:srgbClr val="7ECEFD"/>
                </a:solidFill>
                <a:latin typeface="Raleway"/>
                <a:ea typeface="Raleway"/>
                <a:cs typeface="Raleway"/>
                <a:sym typeface="Raleway"/>
              </a:rPr>
              <a:t>Thanks!</a:t>
            </a:r>
            <a:endParaRPr/>
          </a:p>
        </p:txBody>
      </p:sp>
      <p:sp>
        <p:nvSpPr>
          <p:cNvPr id="213" name="Google Shape;213;p35"/>
          <p:cNvSpPr txBox="1">
            <a:spLocks noGrp="1"/>
          </p:cNvSpPr>
          <p:nvPr>
            <p:ph type="subTitle" idx="4294967295"/>
          </p:nvPr>
        </p:nvSpPr>
        <p:spPr>
          <a:xfrm>
            <a:off x="916025" y="2338950"/>
            <a:ext cx="5561100" cy="10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677480"/>
              </a:buClr>
              <a:buSzPts val="4800"/>
              <a:buFont typeface="Lato"/>
              <a:buNone/>
            </a:pPr>
            <a:r>
              <a:rPr lang="en-US" sz="4800" b="1" i="0" u="none" strike="noStrike" cap="none">
                <a:solidFill>
                  <a:srgbClr val="FFFFFF"/>
                </a:solidFill>
                <a:latin typeface="Lato"/>
                <a:ea typeface="Lato"/>
                <a:cs typeface="Lato"/>
                <a:sym typeface="Lato"/>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685800" y="3585083"/>
            <a:ext cx="7772400" cy="1546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7200"/>
              <a:buFont typeface="Raleway"/>
              <a:buNone/>
            </a:pPr>
            <a:r>
              <a:rPr lang="en-US" sz="7200" b="1" i="0" u="none" strike="noStrike" cap="none">
                <a:solidFill>
                  <a:srgbClr val="FFFFFF"/>
                </a:solidFill>
                <a:latin typeface="Raleway"/>
                <a:ea typeface="Raleway"/>
                <a:cs typeface="Raleway"/>
                <a:sym typeface="Raleway"/>
              </a:rPr>
              <a:t>Penataan Model</a:t>
            </a:r>
            <a:endParaRPr sz="4800" b="0" i="0" u="none" strike="noStrike" cap="none">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682387" y="1285530"/>
            <a:ext cx="8147713" cy="4774072"/>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677480"/>
              </a:buClr>
              <a:buSzPts val="1800"/>
              <a:buFont typeface="Lato"/>
              <a:buNone/>
            </a:pPr>
            <a:r>
              <a:rPr lang="en-US" sz="1800" i="0" strike="noStrike" cap="none"/>
              <a:t>Penataan Model bertujuan untuk menghindari penulisan kode yang tidak efisien atau harus dihapus dan ditulis ulang karena tidak pantas. Atau kemungkinan terburuk yaitu direstart karena kode dirancang dengan buruk.</a:t>
            </a:r>
            <a:endParaRPr/>
          </a:p>
          <a:p>
            <a:pPr marL="0" marR="0" lvl="0" indent="0" algn="just" rtl="0">
              <a:lnSpc>
                <a:spcPct val="150000"/>
              </a:lnSpc>
              <a:spcBef>
                <a:spcPts val="0"/>
              </a:spcBef>
              <a:spcAft>
                <a:spcPts val="0"/>
              </a:spcAft>
              <a:buClr>
                <a:srgbClr val="677480"/>
              </a:buClr>
              <a:buSzPts val="1800"/>
              <a:buFont typeface="Lato"/>
              <a:buNone/>
            </a:pPr>
            <a:r>
              <a:rPr lang="en-US" sz="1800" i="0" strike="noStrike" cap="none"/>
              <a:t>Maka sebelum baris kode ditulis dalam perangkat lunak simulasi,  perlu untuk menentukan bagaimana menyusun model dalam perangkat lunak yang dipilih.</a:t>
            </a:r>
            <a:endParaRPr/>
          </a:p>
          <a:p>
            <a:pPr marL="0" marR="0" lvl="0" indent="0" algn="just" rtl="0">
              <a:lnSpc>
                <a:spcPct val="150000"/>
              </a:lnSpc>
              <a:spcBef>
                <a:spcPts val="0"/>
              </a:spcBef>
              <a:spcAft>
                <a:spcPts val="0"/>
              </a:spcAft>
              <a:buClr>
                <a:srgbClr val="677480"/>
              </a:buClr>
              <a:buSzPts val="1800"/>
              <a:buFont typeface="Lato"/>
              <a:buNone/>
            </a:pPr>
            <a:endParaRPr sz="1800" i="0" strike="noStrike" cap="none"/>
          </a:p>
          <a:p>
            <a:pPr marL="0" marR="0" lvl="0" indent="0" algn="just" rtl="0">
              <a:lnSpc>
                <a:spcPct val="150000"/>
              </a:lnSpc>
              <a:spcBef>
                <a:spcPts val="0"/>
              </a:spcBef>
              <a:spcAft>
                <a:spcPts val="0"/>
              </a:spcAft>
              <a:buClr>
                <a:srgbClr val="677480"/>
              </a:buClr>
              <a:buSzPts val="1800"/>
              <a:buFont typeface="Lato"/>
              <a:buNone/>
            </a:pPr>
            <a:r>
              <a:rPr lang="en-US" sz="1800" i="0" strike="noStrike" cap="none"/>
              <a:t>Jadi sebelum membuat model simulasi kita perlu membuat model konseptual, model konseptual sendiri merupakan deskripsi spesifik non-perangkat lunak dari model simulasi yang akan dikembangkan, yang menjelaskan tujuan, input, output, konten, asumsi dan penyederhanaan model.</a:t>
            </a:r>
            <a:endParaRPr sz="1800" i="0" strike="noStrike" cap="none"/>
          </a:p>
          <a:p>
            <a:pPr marL="0" marR="0" lvl="0" indent="0" algn="just" rtl="0">
              <a:lnSpc>
                <a:spcPct val="150000"/>
              </a:lnSpc>
              <a:spcBef>
                <a:spcPts val="0"/>
              </a:spcBef>
              <a:spcAft>
                <a:spcPts val="0"/>
              </a:spcAft>
              <a:buClr>
                <a:srgbClr val="677480"/>
              </a:buClr>
              <a:buSzPts val="1800"/>
              <a:buFont typeface="Lato"/>
              <a:buNone/>
            </a:pPr>
            <a:endParaRPr sz="1800" i="0" strike="noStrike" cap="none"/>
          </a:p>
          <a:p>
            <a:pPr marL="228600" marR="0" lvl="0" indent="0" algn="l" rtl="0">
              <a:lnSpc>
                <a:spcPct val="150000"/>
              </a:lnSpc>
              <a:spcBef>
                <a:spcPts val="0"/>
              </a:spcBef>
              <a:spcAft>
                <a:spcPts val="0"/>
              </a:spcAft>
              <a:buClr>
                <a:srgbClr val="677480"/>
              </a:buClr>
              <a:buSzPts val="1800"/>
              <a:buFont typeface="Lato"/>
              <a:buNone/>
            </a:pPr>
            <a:endParaRPr sz="1800" i="0" strike="noStrike" cap="none"/>
          </a:p>
        </p:txBody>
      </p:sp>
      <p:sp>
        <p:nvSpPr>
          <p:cNvPr id="96" name="Google Shape;96;p15"/>
          <p:cNvSpPr txBox="1">
            <a:spLocks noGrp="1"/>
          </p:cNvSpPr>
          <p:nvPr>
            <p:ph type="title"/>
          </p:nvPr>
        </p:nvSpPr>
        <p:spPr>
          <a:xfrm>
            <a:off x="682388" y="245659"/>
            <a:ext cx="8338782"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97ABBC"/>
              </a:buClr>
              <a:buSzPts val="4000"/>
              <a:buFont typeface="Raleway"/>
              <a:buNone/>
            </a:pPr>
            <a:r>
              <a:rPr lang="en-US" sz="4000" b="1" i="0" u="none" strike="noStrike" cap="none">
                <a:solidFill>
                  <a:srgbClr val="97ABBC"/>
                </a:solidFill>
                <a:latin typeface="Raleway"/>
                <a:ea typeface="Raleway"/>
                <a:cs typeface="Raleway"/>
                <a:sym typeface="Raleway"/>
              </a:rPr>
              <a:t>Mengapa Perlu Penataan Model ?</a:t>
            </a:r>
            <a:endParaRPr sz="4000" b="1" i="0" u="none" strike="noStrike" cap="none">
              <a:solidFill>
                <a:srgbClr val="97ABBC"/>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726591" y="1207826"/>
            <a:ext cx="7690817" cy="2995684"/>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Dalam mendesain struktur model, </a:t>
            </a:r>
            <a:r>
              <a:rPr lang="en-US"/>
              <a:t>pemodel</a:t>
            </a:r>
            <a:r>
              <a:rPr lang="en-US" sz="1800" i="0" u="none" strike="noStrike" cap="none"/>
              <a:t> harus memiliki empat tujuan:</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Kecepatan coding		: kecepatan penulisan kode.</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Transparansi		: kemudahan penggunaan kode tersebut.</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Fleksibilitas		: kemudahan pengubahan kode.</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Run-speed		: kecepatan pelaksanaan kode.</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Ini tidak saling eksklusif, misalnya, untuk meningkatkan transparansi mungkin perlu menggunakan bentuk kode yang lebih bertele-tele.</a:t>
            </a:r>
            <a:endParaRPr sz="1800" i="0" u="none" strike="noStrike" cap="none"/>
          </a:p>
          <a:p>
            <a:pPr marL="0" marR="0" lvl="0" indent="0" algn="just" rtl="0">
              <a:lnSpc>
                <a:spcPct val="150000"/>
              </a:lnSpc>
              <a:spcBef>
                <a:spcPts val="0"/>
              </a:spcBef>
              <a:spcAft>
                <a:spcPts val="0"/>
              </a:spcAft>
              <a:buClr>
                <a:srgbClr val="677480"/>
              </a:buClr>
              <a:buSzPts val="1800"/>
              <a:buFont typeface="Lato"/>
              <a:buNone/>
            </a:pPr>
            <a:endParaRPr sz="1800" i="0" u="none" strike="noStrike" cap="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ctrTitle"/>
          </p:nvPr>
        </p:nvSpPr>
        <p:spPr>
          <a:xfrm>
            <a:off x="685800" y="3585083"/>
            <a:ext cx="7772400" cy="1546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7200"/>
              <a:buFont typeface="Raleway"/>
              <a:buNone/>
            </a:pPr>
            <a:r>
              <a:rPr lang="en-US" sz="7200" b="1" i="0" u="none" strike="noStrike" cap="none">
                <a:solidFill>
                  <a:srgbClr val="FFFFFF"/>
                </a:solidFill>
                <a:latin typeface="Raleway"/>
                <a:ea typeface="Raleway"/>
                <a:cs typeface="Raleway"/>
                <a:sym typeface="Raleway"/>
              </a:rPr>
              <a:t>Coding Model</a:t>
            </a:r>
            <a:endParaRPr sz="4800" b="0" i="0" u="none" strike="noStrike" cap="non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body" idx="1"/>
          </p:nvPr>
        </p:nvSpPr>
        <p:spPr>
          <a:xfrm>
            <a:off x="893700" y="1205545"/>
            <a:ext cx="7567912" cy="388507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Ketika mengembangkan model komputer itu sendiri, </a:t>
            </a:r>
            <a:r>
              <a:rPr lang="en-US" sz="1800"/>
              <a:t>pemodel</a:t>
            </a:r>
            <a:r>
              <a:rPr lang="en-US" sz="1800" i="0" u="none" strike="noStrike" cap="none"/>
              <a:t> harus memperhatikan tiga kegiatan penting:</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Pengodean		: mengembangkan kode dalam perangkat lunak simulasi.</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Pengujian		: memverifikasi dan validasi white-box model.</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 Dokumentasi	: merekam rincian model.</a:t>
            </a:r>
            <a:endParaRPr/>
          </a:p>
          <a:p>
            <a:pPr marL="0" marR="0" lvl="0" indent="0" algn="just" rtl="0">
              <a:lnSpc>
                <a:spcPct val="150000"/>
              </a:lnSpc>
              <a:spcBef>
                <a:spcPts val="0"/>
              </a:spcBef>
              <a:spcAft>
                <a:spcPts val="0"/>
              </a:spcAft>
              <a:buClr>
                <a:srgbClr val="677480"/>
              </a:buClr>
              <a:buSzPts val="1800"/>
              <a:buFont typeface="Lato"/>
              <a:buNone/>
            </a:pPr>
            <a:endParaRPr sz="1800" i="0" u="none" strike="noStrike" cap="none"/>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Daripada mengembangkan kode lengkap, kemudian menguji dan kemudian mendokumentasikan, yang terbaik adalah mengembangkan kode dalam langkah kecil, menguji dan mendokumentasikannya pada setiap tahap.</a:t>
            </a:r>
            <a:endParaRPr sz="1800" i="0" u="none" strike="noStrike" cap="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body" idx="1"/>
          </p:nvPr>
        </p:nvSpPr>
        <p:spPr>
          <a:xfrm>
            <a:off x="682388" y="1224883"/>
            <a:ext cx="7567912" cy="3019571"/>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Memungkinkan pengguna spreadsheet dapat dengan mudah mengubah data tanpa harus melihat melalui rumus untuk melihat di mana data mungkin berada. Ini juga berarti bahwa semua data dapat ditempatkan di satu area spreadsheet, hal ini membuatnya lebih mudah untuk mempertahankan dan menggunakan model.</a:t>
            </a:r>
            <a:endParaRPr/>
          </a:p>
          <a:p>
            <a:pPr marL="0" marR="0" lvl="0" indent="0" algn="just" rtl="0">
              <a:lnSpc>
                <a:spcPct val="150000"/>
              </a:lnSpc>
              <a:spcBef>
                <a:spcPts val="0"/>
              </a:spcBef>
              <a:spcAft>
                <a:spcPts val="0"/>
              </a:spcAft>
              <a:buClr>
                <a:srgbClr val="677480"/>
              </a:buClr>
              <a:buSzPts val="1800"/>
              <a:buFont typeface="Lato"/>
              <a:buNone/>
            </a:pPr>
            <a:r>
              <a:rPr lang="en-US" sz="1800" i="0" u="none" strike="noStrike" cap="none"/>
              <a:t>Ini merupakan cara yang baik dalam pemodelan simulasi untuk memisahkan data dan hasil dari kode model.</a:t>
            </a:r>
            <a:endParaRPr sz="1800" i="0" u="none" strike="noStrike" cap="none"/>
          </a:p>
        </p:txBody>
      </p:sp>
      <p:sp>
        <p:nvSpPr>
          <p:cNvPr id="117" name="Google Shape;117;p19"/>
          <p:cNvSpPr txBox="1">
            <a:spLocks noGrp="1"/>
          </p:cNvSpPr>
          <p:nvPr>
            <p:ph type="title"/>
          </p:nvPr>
        </p:nvSpPr>
        <p:spPr>
          <a:xfrm>
            <a:off x="682388" y="81883"/>
            <a:ext cx="8338782"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97ABBC"/>
              </a:buClr>
              <a:buSzPts val="4000"/>
              <a:buFont typeface="Raleway"/>
              <a:buNone/>
            </a:pPr>
            <a:r>
              <a:rPr lang="en-US" sz="4000" b="1" i="0" u="none" strike="noStrike" cap="none">
                <a:solidFill>
                  <a:srgbClr val="97ABBC"/>
                </a:solidFill>
                <a:latin typeface="Raleway"/>
                <a:ea typeface="Raleway"/>
                <a:cs typeface="Raleway"/>
                <a:sym typeface="Raleway"/>
              </a:rPr>
              <a:t>Pisahkan data dari kode dari hasil</a:t>
            </a:r>
            <a:endParaRPr sz="4000" b="1" i="0" u="none" strike="noStrike" cap="none">
              <a:solidFill>
                <a:srgbClr val="97ABBC"/>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body" idx="1"/>
          </p:nvPr>
        </p:nvSpPr>
        <p:spPr>
          <a:xfrm>
            <a:off x="682388" y="4940845"/>
            <a:ext cx="7567912" cy="50461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677480"/>
              </a:buClr>
              <a:buSzPts val="1800"/>
              <a:buFont typeface="Lato"/>
              <a:buNone/>
            </a:pPr>
            <a:r>
              <a:rPr lang="en-US" sz="1800" b="1" i="0" u="none" strike="noStrike" cap="none"/>
              <a:t>Gambar 1:  Pisahkan Data dari Kode dari Hasil.</a:t>
            </a:r>
            <a:endParaRPr sz="1800" i="0" u="none" strike="noStrike" cap="none"/>
          </a:p>
          <a:p>
            <a:pPr marL="0" marR="0" lvl="0" indent="0" algn="ctr" rtl="0">
              <a:lnSpc>
                <a:spcPct val="150000"/>
              </a:lnSpc>
              <a:spcBef>
                <a:spcPts val="0"/>
              </a:spcBef>
              <a:spcAft>
                <a:spcPts val="0"/>
              </a:spcAft>
              <a:buClr>
                <a:srgbClr val="677480"/>
              </a:buClr>
              <a:buSzPts val="1800"/>
              <a:buFont typeface="Lato"/>
              <a:buNone/>
            </a:pPr>
            <a:endParaRPr sz="1800" i="0" u="none" strike="noStrike" cap="none"/>
          </a:p>
        </p:txBody>
      </p:sp>
      <p:pic>
        <p:nvPicPr>
          <p:cNvPr id="123" name="Google Shape;123;p20"/>
          <p:cNvPicPr preferRelativeResize="0"/>
          <p:nvPr/>
        </p:nvPicPr>
        <p:blipFill rotWithShape="1">
          <a:blip r:embed="rId3">
            <a:alphaModFix/>
          </a:blip>
          <a:srcRect/>
          <a:stretch/>
        </p:blipFill>
        <p:spPr>
          <a:xfrm>
            <a:off x="682388" y="942762"/>
            <a:ext cx="7850217" cy="3438525"/>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On-screen Show (4:3)</PresentationFormat>
  <Paragraphs>125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Arial</vt:lpstr>
      <vt:lpstr>Lato</vt:lpstr>
      <vt:lpstr>Raleway</vt:lpstr>
      <vt:lpstr>Antonio template</vt:lpstr>
      <vt:lpstr>MODEL  CODING </vt:lpstr>
      <vt:lpstr>Apa itu model coding ?</vt:lpstr>
      <vt:lpstr>Penataan Model</vt:lpstr>
      <vt:lpstr>Mengapa Perlu Penataan Model ?</vt:lpstr>
      <vt:lpstr>PowerPoint Presentation</vt:lpstr>
      <vt:lpstr>Coding Model</vt:lpstr>
      <vt:lpstr>PowerPoint Presentation</vt:lpstr>
      <vt:lpstr>Pisahkan data dari kode dari hasil</vt:lpstr>
      <vt:lpstr>PowerPoint Presentation</vt:lpstr>
      <vt:lpstr>Ada berbagai keuntungan dan kerugian memisahkan data dari model dari hasil</vt:lpstr>
      <vt:lpstr>Penggunaan Aliran Nomor Acak Semu</vt:lpstr>
      <vt:lpstr>Sebagian besar aplikasi simulasi memungkinkan pengguna untuk menentukan aliran nomor acak semu yang akan digunakan untuk setiap bagian dari model yang melibatkan sampling acak.</vt:lpstr>
      <vt:lpstr>PowerPoint Presentation</vt:lpstr>
      <vt:lpstr>PowerPoint Presentation</vt:lpstr>
      <vt:lpstr>PowerPoint Presentation</vt:lpstr>
      <vt:lpstr>PowerPoint Presentation</vt:lpstr>
      <vt:lpstr>PowerPoint Presentation</vt:lpstr>
      <vt:lpstr>Mendokumentasikan Model dan Proyek Simulasi</vt:lpstr>
      <vt:lpstr>Kenapa Mendokumentasikan Model Simulasi?</vt:lpstr>
      <vt:lpstr>Jenis Dokumentasi</vt:lpstr>
      <vt:lpstr>Jenis Dokumentasi</vt:lpstr>
      <vt:lpstr>PowerPoint Presentation</vt:lpstr>
      <vt:lpstr>Kesimpulan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CODING </dc:title>
  <cp:lastModifiedBy>Dewa Bayu</cp:lastModifiedBy>
  <cp:revision>1</cp:revision>
  <dcterms:modified xsi:type="dcterms:W3CDTF">2018-10-31T13:34:32Z</dcterms:modified>
</cp:coreProperties>
</file>