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77" r:id="rId10"/>
    <p:sldId id="279" r:id="rId11"/>
    <p:sldId id="278" r:id="rId12"/>
    <p:sldId id="268" r:id="rId13"/>
    <p:sldId id="269" r:id="rId14"/>
    <p:sldId id="270" r:id="rId15"/>
    <p:sldId id="273" r:id="rId16"/>
    <p:sldId id="275" r:id="rId17"/>
  </p:sldIdLst>
  <p:sldSz cx="9144000" cy="6858000" type="screen4x3"/>
  <p:notesSz cx="6858000" cy="9144000"/>
  <p:custShowLst>
    <p:custShow name="Pengantar Sosiologi" id="0">
      <p:sldLst>
        <p:sld r:id="rId3"/>
        <p:sld r:id="rId4"/>
        <p:sld r:id="rId5"/>
        <p:sld r:id="rId6"/>
        <p:sld r:id="rId7"/>
        <p:sld r:id="rId8"/>
        <p:sld r:id="rId9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35" autoAdjust="0"/>
    <p:restoredTop sz="73310" autoAdjust="0"/>
  </p:normalViewPr>
  <p:slideViewPr>
    <p:cSldViewPr>
      <p:cViewPr varScale="1">
        <p:scale>
          <a:sx n="54" d="100"/>
          <a:sy n="54" d="100"/>
        </p:scale>
        <p:origin x="122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9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DE7BC-6A2D-4BC5-9A5F-8343EE00BF7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10511-0A70-40DD-9F65-6D2D7B8BA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84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212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9243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88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7448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2583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6919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804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Lecture</a:t>
            </a:r>
            <a:r>
              <a:rPr lang="en-US" baseline="0" dirty="0" smtClean="0"/>
              <a:t> Notes 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82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03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665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77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294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122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537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758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600200"/>
          </a:xfrm>
        </p:spPr>
        <p:txBody>
          <a:bodyPr>
            <a:normAutofit/>
          </a:bodyPr>
          <a:lstStyle>
            <a:lvl1pPr algn="ctr">
              <a:defRPr sz="4400"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838200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1219200" y="5715000"/>
            <a:ext cx="4038600" cy="400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 err="1" smtClean="0">
                <a:solidFill>
                  <a:srgbClr val="002060"/>
                </a:solidFill>
              </a:rPr>
              <a:t>Nama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Dosen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174661" y="5715000"/>
            <a:ext cx="1120739" cy="400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Font typeface="Arial" panose="020B0604020202020204" pitchFamily="34" charset="0"/>
              <a:buNone/>
              <a:defRPr sz="2000" b="1">
                <a:solidFill>
                  <a:srgbClr val="002060"/>
                </a:solidFill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DOSEN 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45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2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23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42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1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3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1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93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53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17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76200"/>
            <a:ext cx="7010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4478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6553200"/>
            <a:ext cx="1752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fld id="{31DB2422-387D-4E7D-BD13-DA96FC6E0F1E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00" y="6553200"/>
            <a:ext cx="495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5532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B3F74CC-6543-45BD-9478-04BA9142D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71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7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slide" Target="slide12.xml"/><Relationship Id="rId3" Type="http://schemas.openxmlformats.org/officeDocument/2006/relationships/slide" Target="slide2.xml"/><Relationship Id="rId7" Type="http://schemas.openxmlformats.org/officeDocument/2006/relationships/image" Target="../media/image3.jpeg"/><Relationship Id="rId12" Type="http://schemas.openxmlformats.org/officeDocument/2006/relationships/slide" Target="slide11.xml"/><Relationship Id="rId2" Type="http://schemas.openxmlformats.org/officeDocument/2006/relationships/notesSlide" Target="../notesSlides/notesSlide1.xml"/><Relationship Id="rId16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D:\My%20Documents\&#23380;&#24503;.JPG" TargetMode="External"/><Relationship Id="rId11" Type="http://schemas.openxmlformats.org/officeDocument/2006/relationships/slide" Target="slide8.xml"/><Relationship Id="rId5" Type="http://schemas.openxmlformats.org/officeDocument/2006/relationships/slide" Target="slide7.xml"/><Relationship Id="rId15" Type="http://schemas.openxmlformats.org/officeDocument/2006/relationships/slide" Target="slide10.xml"/><Relationship Id="rId10" Type="http://schemas.openxmlformats.org/officeDocument/2006/relationships/image" Target="../media/image5.jpeg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Callout 18"/>
          <p:cNvSpPr/>
          <p:nvPr/>
        </p:nvSpPr>
        <p:spPr>
          <a:xfrm>
            <a:off x="573229" y="457200"/>
            <a:ext cx="1898073" cy="762000"/>
          </a:xfrm>
          <a:prstGeom prst="wedgeEllipseCallout">
            <a:avLst>
              <a:gd name="adj1" fmla="val -14825"/>
              <a:gd name="adj2" fmla="val 110052"/>
            </a:avLst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Pengenalan</a:t>
            </a:r>
            <a:r>
              <a:rPr lang="en-US" dirty="0" smtClean="0"/>
              <a:t> SAP</a:t>
            </a:r>
          </a:p>
        </p:txBody>
      </p:sp>
      <p:sp>
        <p:nvSpPr>
          <p:cNvPr id="23" name="Pentagon 22"/>
          <p:cNvSpPr/>
          <p:nvPr/>
        </p:nvSpPr>
        <p:spPr>
          <a:xfrm>
            <a:off x="914400" y="3096491"/>
            <a:ext cx="1444337" cy="484632"/>
          </a:xfrm>
          <a:prstGeom prst="homePlate">
            <a:avLst>
              <a:gd name="adj" fmla="val 35706"/>
            </a:avLst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Pengantar</a:t>
            </a:r>
            <a:r>
              <a:rPr lang="en-US" dirty="0" smtClean="0"/>
              <a:t> / </a:t>
            </a:r>
            <a:r>
              <a:rPr lang="en-US" dirty="0" err="1" smtClean="0"/>
              <a:t>Pengenalan</a:t>
            </a:r>
            <a:endParaRPr lang="en-US" dirty="0"/>
          </a:p>
        </p:txBody>
      </p:sp>
      <p:sp>
        <p:nvSpPr>
          <p:cNvPr id="21" name="Rounded Rectangular Callout 20"/>
          <p:cNvSpPr/>
          <p:nvPr/>
        </p:nvSpPr>
        <p:spPr>
          <a:xfrm>
            <a:off x="2394858" y="336795"/>
            <a:ext cx="1676399" cy="904010"/>
          </a:xfrm>
          <a:prstGeom prst="wedgeRoundRectCallou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Sosiologi</a:t>
            </a:r>
            <a:r>
              <a:rPr lang="en-US" dirty="0" smtClean="0"/>
              <a:t>–</a:t>
            </a:r>
            <a:r>
              <a:rPr lang="en-US" dirty="0" err="1" smtClean="0"/>
              <a:t>etimologi</a:t>
            </a:r>
            <a:endParaRPr lang="en-US" dirty="0" smtClean="0"/>
          </a:p>
        </p:txBody>
      </p:sp>
      <p:sp>
        <p:nvSpPr>
          <p:cNvPr id="22" name="Cloud 21"/>
          <p:cNvSpPr/>
          <p:nvPr/>
        </p:nvSpPr>
        <p:spPr>
          <a:xfrm>
            <a:off x="6248400" y="3962400"/>
            <a:ext cx="2381365" cy="962727"/>
          </a:xfrm>
          <a:prstGeom prst="cloud">
            <a:avLst/>
          </a:prstGeom>
          <a:solidFill>
            <a:srgbClr val="4F81BD"/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n>
                  <a:solidFill>
                    <a:schemeClr val="bg2"/>
                  </a:solidFill>
                </a:ln>
                <a:solidFill>
                  <a:schemeClr val="bg1"/>
                </a:solidFill>
              </a:rPr>
              <a:t>Hakikat</a:t>
            </a:r>
            <a:r>
              <a:rPr lang="en-US" dirty="0" smtClean="0">
                <a:ln>
                  <a:solidFill>
                    <a:schemeClr val="bg2"/>
                  </a:solidFill>
                </a:ln>
                <a:solidFill>
                  <a:schemeClr val="bg1"/>
                </a:solidFill>
              </a:rPr>
              <a:t>   </a:t>
            </a:r>
            <a:r>
              <a:rPr lang="en-US" dirty="0" err="1" smtClean="0">
                <a:ln>
                  <a:solidFill>
                    <a:schemeClr val="bg2"/>
                  </a:solidFill>
                </a:ln>
                <a:solidFill>
                  <a:schemeClr val="bg1"/>
                </a:solidFill>
              </a:rPr>
              <a:t>Sosiologi</a:t>
            </a:r>
            <a:endParaRPr lang="en-US" dirty="0" smtClean="0">
              <a:ln>
                <a:solidFill>
                  <a:schemeClr val="bg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4" name="Cloud Callout 23"/>
          <p:cNvSpPr/>
          <p:nvPr/>
        </p:nvSpPr>
        <p:spPr>
          <a:xfrm>
            <a:off x="228600" y="4419600"/>
            <a:ext cx="1828801" cy="851207"/>
          </a:xfrm>
          <a:prstGeom prst="cloudCallout">
            <a:avLst>
              <a:gd name="adj1" fmla="val 10379"/>
              <a:gd name="adj2" fmla="val -862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Imajinasi</a:t>
            </a:r>
            <a:r>
              <a:rPr lang="en-US" dirty="0" smtClean="0"/>
              <a:t> </a:t>
            </a:r>
            <a:r>
              <a:rPr lang="en-US" dirty="0" err="1" smtClean="0"/>
              <a:t>Sosiologis</a:t>
            </a:r>
            <a:endParaRPr lang="en-US" dirty="0"/>
          </a:p>
        </p:txBody>
      </p:sp>
      <p:sp>
        <p:nvSpPr>
          <p:cNvPr id="2" name="Action Button: Custom 1">
            <a:hlinkClick r:id="rId3" action="ppaction://hlinksldjump" highlightClick="1"/>
          </p:cNvPr>
          <p:cNvSpPr/>
          <p:nvPr/>
        </p:nvSpPr>
        <p:spPr>
          <a:xfrm>
            <a:off x="914400" y="457200"/>
            <a:ext cx="1556902" cy="129540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ction Button: Custom 3">
            <a:hlinkClick r:id="rId4" action="ppaction://hlinksldjump" highlightClick="1"/>
          </p:cNvPr>
          <p:cNvSpPr/>
          <p:nvPr/>
        </p:nvSpPr>
        <p:spPr>
          <a:xfrm>
            <a:off x="2394858" y="278645"/>
            <a:ext cx="1676399" cy="113261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522265" y="1219200"/>
            <a:ext cx="0" cy="167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162964" y="1595406"/>
            <a:ext cx="841663" cy="12487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471302" y="3581123"/>
            <a:ext cx="3472298" cy="6098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295400" y="3810000"/>
            <a:ext cx="1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ction Button: Custom 4">
            <a:hlinkClick r:id="rId3" action="ppaction://hlinksldjump" highlightClick="1"/>
          </p:cNvPr>
          <p:cNvSpPr/>
          <p:nvPr/>
        </p:nvSpPr>
        <p:spPr>
          <a:xfrm>
            <a:off x="272667" y="336795"/>
            <a:ext cx="1898073" cy="114300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ction Button: Custom 12">
            <a:hlinkClick r:id="rId5" action="ppaction://hlinksldjump" highlightClick="1"/>
          </p:cNvPr>
          <p:cNvSpPr/>
          <p:nvPr/>
        </p:nvSpPr>
        <p:spPr>
          <a:xfrm>
            <a:off x="4848620" y="608332"/>
            <a:ext cx="762000" cy="1503607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lowchart: Document 32"/>
          <p:cNvSpPr/>
          <p:nvPr/>
        </p:nvSpPr>
        <p:spPr>
          <a:xfrm>
            <a:off x="4650608" y="457200"/>
            <a:ext cx="4340991" cy="1924613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err="1" smtClean="0"/>
              <a:t>Tokoh-tokoh</a:t>
            </a:r>
            <a:r>
              <a:rPr lang="en-US" dirty="0" smtClean="0"/>
              <a:t> </a:t>
            </a:r>
            <a:r>
              <a:rPr lang="en-US" dirty="0" err="1" smtClean="0"/>
              <a:t>Sosiologi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2641849" y="2057400"/>
            <a:ext cx="1889490" cy="10390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ction Button: Custom 36">
            <a:hlinkClick r:id="" action="ppaction://noaction" highlightClick="1"/>
          </p:cNvPr>
          <p:cNvSpPr/>
          <p:nvPr/>
        </p:nvSpPr>
        <p:spPr>
          <a:xfrm>
            <a:off x="4732663" y="1699559"/>
            <a:ext cx="914400" cy="544865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 smtClean="0">
                <a:hlinkClick r:id="rId6"/>
              </a:rPr>
              <a:t>August </a:t>
            </a:r>
            <a:r>
              <a:rPr lang="en-US" u="sng" dirty="0">
                <a:hlinkClick r:id="rId6"/>
              </a:rPr>
              <a:t>Comte</a:t>
            </a:r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38" name="Picture 37" descr="孔德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620" y="762712"/>
            <a:ext cx="762000" cy="956187"/>
          </a:xfrm>
          <a:prstGeom prst="rect">
            <a:avLst/>
          </a:prstGeo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9" name="Action Button: Custom 38">
            <a:hlinkClick r:id="rId5" action="ppaction://hlinksldjump" highlightClick="1"/>
          </p:cNvPr>
          <p:cNvSpPr/>
          <p:nvPr/>
        </p:nvSpPr>
        <p:spPr>
          <a:xfrm>
            <a:off x="4732664" y="762712"/>
            <a:ext cx="989358" cy="1508506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ction Button: Custom 39">
            <a:hlinkClick r:id="" action="ppaction://noaction" highlightClick="1"/>
          </p:cNvPr>
          <p:cNvSpPr/>
          <p:nvPr/>
        </p:nvSpPr>
        <p:spPr>
          <a:xfrm>
            <a:off x="8112124" y="1647154"/>
            <a:ext cx="1031876" cy="734659"/>
          </a:xfrm>
          <a:prstGeom prst="actionButtonBlank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u="sng" dirty="0">
                <a:solidFill>
                  <a:srgbClr val="00B0F0"/>
                </a:solidFill>
              </a:rPr>
              <a:t>Herbert Spencer </a:t>
            </a:r>
            <a:endParaRPr lang="en-US" dirty="0"/>
          </a:p>
        </p:txBody>
      </p:sp>
      <p:pic>
        <p:nvPicPr>
          <p:cNvPr id="41" name="Picture 40" descr="斯宾塞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24" y="783090"/>
            <a:ext cx="879475" cy="935809"/>
          </a:xfrm>
          <a:prstGeom prst="rect">
            <a:avLst/>
          </a:prstGeo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4" name="Action Button: Custom 43">
            <a:hlinkClick r:id="rId9" action="ppaction://hlinksldjump" highlightClick="1"/>
          </p:cNvPr>
          <p:cNvSpPr/>
          <p:nvPr/>
        </p:nvSpPr>
        <p:spPr>
          <a:xfrm>
            <a:off x="8189429" y="632027"/>
            <a:ext cx="877266" cy="1769876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ction Button: Custom 44">
            <a:hlinkClick r:id="" action="ppaction://noaction" highlightClick="1"/>
          </p:cNvPr>
          <p:cNvSpPr/>
          <p:nvPr/>
        </p:nvSpPr>
        <p:spPr>
          <a:xfrm>
            <a:off x="6324600" y="1673240"/>
            <a:ext cx="1113201" cy="740339"/>
          </a:xfrm>
          <a:prstGeom prst="actionButtonBlank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rgbClr val="00B0F0"/>
                </a:solidFill>
              </a:rPr>
              <a:t>John Stuart Mill </a:t>
            </a:r>
            <a:endParaRPr lang="en-US" dirty="0"/>
          </a:p>
        </p:txBody>
      </p:sp>
      <p:pic>
        <p:nvPicPr>
          <p:cNvPr id="46" name="Picture 45" descr="http://upload.wikimedia.org/wikipedia/commons/5/5c/PSM_V03_D380_John_Stuart_Mill.jp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330" y="808370"/>
            <a:ext cx="967740" cy="86487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Action Button: Custom 46">
            <a:hlinkClick r:id="rId11" action="ppaction://hlinksldjump" highlightClick="1"/>
          </p:cNvPr>
          <p:cNvSpPr/>
          <p:nvPr/>
        </p:nvSpPr>
        <p:spPr>
          <a:xfrm>
            <a:off x="6397330" y="919594"/>
            <a:ext cx="1040471" cy="135162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Custom 9">
            <a:hlinkClick r:id="rId12" action="ppaction://hlinksldjump" highlightClick="1"/>
          </p:cNvPr>
          <p:cNvSpPr/>
          <p:nvPr/>
        </p:nvSpPr>
        <p:spPr>
          <a:xfrm>
            <a:off x="6181896" y="4635478"/>
            <a:ext cx="2366348" cy="996656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lowchart: Alternate Process 30"/>
          <p:cNvSpPr/>
          <p:nvPr/>
        </p:nvSpPr>
        <p:spPr>
          <a:xfrm>
            <a:off x="4191000" y="4953000"/>
            <a:ext cx="2636924" cy="92132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Fokus Kajian Ilmu-Ilmu Sosial Dengan Sosiologi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133600" y="3581400"/>
            <a:ext cx="1878420" cy="14732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ction Button: Custom 41">
            <a:hlinkClick r:id="rId13" action="ppaction://hlinksldjump" highlightClick="1"/>
          </p:cNvPr>
          <p:cNvSpPr/>
          <p:nvPr/>
        </p:nvSpPr>
        <p:spPr>
          <a:xfrm>
            <a:off x="4114800" y="4953000"/>
            <a:ext cx="2636924" cy="921327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ction Button: Custom 15">
            <a:hlinkClick r:id="rId14" action="ppaction://hlinksldjump" highlightClick="1"/>
          </p:cNvPr>
          <p:cNvSpPr/>
          <p:nvPr/>
        </p:nvSpPr>
        <p:spPr>
          <a:xfrm>
            <a:off x="-1444337" y="4572000"/>
            <a:ext cx="1444337" cy="107605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ction Button: Custom 42">
            <a:hlinkClick r:id="rId13" action="ppaction://hlinksldjump" highlightClick="1"/>
          </p:cNvPr>
          <p:cNvSpPr/>
          <p:nvPr/>
        </p:nvSpPr>
        <p:spPr>
          <a:xfrm>
            <a:off x="6627329" y="2857418"/>
            <a:ext cx="3124200" cy="952582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ction Button: Custom 47">
            <a:hlinkClick r:id="rId13" action="ppaction://hlinksldjump" highlightClick="1"/>
          </p:cNvPr>
          <p:cNvSpPr/>
          <p:nvPr/>
        </p:nvSpPr>
        <p:spPr>
          <a:xfrm>
            <a:off x="5531658" y="2635287"/>
            <a:ext cx="3124200" cy="952582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loud Callout 48"/>
          <p:cNvSpPr/>
          <p:nvPr/>
        </p:nvSpPr>
        <p:spPr>
          <a:xfrm>
            <a:off x="5731605" y="2711210"/>
            <a:ext cx="3412395" cy="993648"/>
          </a:xfrm>
          <a:prstGeom prst="cloudCallout">
            <a:avLst>
              <a:gd name="adj1" fmla="val -71635"/>
              <a:gd name="adj2" fmla="val 20321"/>
            </a:avLst>
          </a:prstGeom>
          <a:ln>
            <a:solidFill>
              <a:schemeClr val="tx1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Obyek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studi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dan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ruang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</a:rPr>
              <a:t>lingkup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sosiologi</a:t>
            </a:r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2729910" y="3363409"/>
            <a:ext cx="2002753" cy="29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ction Button: Custom 8">
            <a:hlinkClick r:id="rId4" action="ppaction://hlinksldjump" highlightClick="1"/>
          </p:cNvPr>
          <p:cNvSpPr/>
          <p:nvPr/>
        </p:nvSpPr>
        <p:spPr>
          <a:xfrm>
            <a:off x="2362200" y="304800"/>
            <a:ext cx="1752600" cy="9906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5" name="Action Button: Custom 14">
            <a:hlinkClick r:id="rId5" action="ppaction://hlinksldjump" highlightClick="1"/>
          </p:cNvPr>
          <p:cNvSpPr/>
          <p:nvPr/>
        </p:nvSpPr>
        <p:spPr>
          <a:xfrm>
            <a:off x="4800600" y="533400"/>
            <a:ext cx="914400" cy="18288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ction Button: Custom 16">
            <a:hlinkClick r:id="rId11" action="ppaction://hlinksldjump" highlightClick="1"/>
          </p:cNvPr>
          <p:cNvSpPr/>
          <p:nvPr/>
        </p:nvSpPr>
        <p:spPr>
          <a:xfrm>
            <a:off x="6400800" y="914400"/>
            <a:ext cx="990600" cy="15240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Custom 19">
            <a:hlinkClick r:id="rId9" action="ppaction://hlinksldjump" highlightClick="1"/>
          </p:cNvPr>
          <p:cNvSpPr/>
          <p:nvPr/>
        </p:nvSpPr>
        <p:spPr>
          <a:xfrm>
            <a:off x="8153400" y="762000"/>
            <a:ext cx="990600" cy="18288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ction Button: Custom 24">
            <a:hlinkClick r:id="rId15" action="ppaction://hlinksldjump" highlightClick="1"/>
          </p:cNvPr>
          <p:cNvSpPr/>
          <p:nvPr/>
        </p:nvSpPr>
        <p:spPr>
          <a:xfrm>
            <a:off x="5715000" y="2743200"/>
            <a:ext cx="3048000" cy="9906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ction Button: Custom 27">
            <a:hlinkClick r:id="rId12" action="ppaction://hlinksldjump" highlightClick="1"/>
          </p:cNvPr>
          <p:cNvSpPr/>
          <p:nvPr/>
        </p:nvSpPr>
        <p:spPr>
          <a:xfrm>
            <a:off x="6172200" y="3962400"/>
            <a:ext cx="2438400" cy="9144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676400" y="5334000"/>
            <a:ext cx="21336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dirty="0"/>
              <a:t>Manfaat Ilmu-ilmu Sosial dan Hub. Ilmu-ilmu Sosial dengan </a:t>
            </a:r>
            <a:r>
              <a:rPr lang="nn-NO" dirty="0" smtClean="0"/>
              <a:t>Sosiologi</a:t>
            </a:r>
            <a:endParaRPr lang="en-US" dirty="0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1752600" y="3657600"/>
            <a:ext cx="685800" cy="16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Action Button: Custom 58">
            <a:hlinkClick r:id="rId16" action="ppaction://hlinksldjump" highlightClick="1"/>
          </p:cNvPr>
          <p:cNvSpPr/>
          <p:nvPr/>
        </p:nvSpPr>
        <p:spPr>
          <a:xfrm>
            <a:off x="1676400" y="5334000"/>
            <a:ext cx="2209800" cy="12954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Action Button: Custom 59">
            <a:hlinkClick r:id="rId14" action="ppaction://hlinksldjump" highlightClick="1"/>
          </p:cNvPr>
          <p:cNvSpPr/>
          <p:nvPr/>
        </p:nvSpPr>
        <p:spPr>
          <a:xfrm>
            <a:off x="228600" y="4495800"/>
            <a:ext cx="1828800" cy="7620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Action Button: Custom 61">
            <a:hlinkClick r:id="rId3" action="ppaction://hlinksldjump" highlightClick="1"/>
          </p:cNvPr>
          <p:cNvSpPr/>
          <p:nvPr/>
        </p:nvSpPr>
        <p:spPr>
          <a:xfrm>
            <a:off x="685800" y="381000"/>
            <a:ext cx="1524000" cy="9144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Action Button: Custom 62">
            <a:hlinkClick r:id="rId13" action="ppaction://hlinksldjump" highlightClick="1"/>
          </p:cNvPr>
          <p:cNvSpPr/>
          <p:nvPr/>
        </p:nvSpPr>
        <p:spPr>
          <a:xfrm>
            <a:off x="4114800" y="5029200"/>
            <a:ext cx="2743200" cy="8382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33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0"/>
            <a:ext cx="7010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7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Obyek Studi dan Ruang Lingkup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19200"/>
            <a:ext cx="8534400" cy="5181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Obyek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 smtClean="0"/>
              <a:t>Obyek</a:t>
            </a:r>
            <a:r>
              <a:rPr lang="en-US" dirty="0" smtClean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smtClean="0"/>
              <a:t>: </a:t>
            </a:r>
            <a:r>
              <a:rPr lang="en-US" dirty="0" err="1" smtClean="0"/>
              <a:t>masyarakat</a:t>
            </a:r>
            <a:r>
              <a:rPr lang="en-US" dirty="0" smtClean="0"/>
              <a:t> (</a:t>
            </a:r>
            <a:r>
              <a:rPr lang="en-US" dirty="0" err="1" smtClean="0"/>
              <a:t>realitas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		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</a:t>
            </a:r>
            <a:r>
              <a:rPr lang="en-US" dirty="0" err="1" smtClean="0"/>
              <a:t>interaksi</a:t>
            </a:r>
            <a:r>
              <a:rPr lang="en-US" dirty="0" smtClean="0"/>
              <a:t> 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 smtClean="0"/>
              <a:t>manusia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dirty="0" err="1" smtClean="0"/>
              <a:t>Sosiologi</a:t>
            </a:r>
            <a:r>
              <a:rPr lang="en-US" dirty="0" smtClean="0"/>
              <a:t> </a:t>
            </a:r>
            <a:r>
              <a:rPr lang="en-US" dirty="0" err="1" smtClean="0"/>
              <a:t>mempelajari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realitas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sosial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dalam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masyarakat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Arial" panose="020B0604020202020204" pitchFamily="34" charset="0"/>
              <a:buAutoNum type="arabicPeriod" startAt="2"/>
            </a:pP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lingkup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>
                <a:solidFill>
                  <a:srgbClr val="0070C0"/>
                </a:solidFill>
              </a:rPr>
              <a:t>Latar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belakang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Keluarga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err="1" smtClean="0">
                <a:solidFill>
                  <a:srgbClr val="0070C0"/>
                </a:solidFill>
              </a:rPr>
              <a:t>Kelompok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err="1" smtClean="0">
                <a:solidFill>
                  <a:srgbClr val="0070C0"/>
                </a:solidFill>
              </a:rPr>
              <a:t>Organisasi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err="1" smtClean="0">
                <a:solidFill>
                  <a:srgbClr val="0070C0"/>
                </a:solidFill>
              </a:rPr>
              <a:t>Etnis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err="1" smtClean="0">
                <a:solidFill>
                  <a:srgbClr val="0070C0"/>
                </a:solidFill>
              </a:rPr>
              <a:t>Kelas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sosial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70C0"/>
                </a:solidFill>
              </a:rPr>
              <a:t>Agama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70C0"/>
                </a:solidFill>
              </a:rPr>
              <a:t>Gender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0070C0"/>
                </a:solidFill>
              </a:rPr>
              <a:t>Jadi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kesemuanya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tidak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bersifat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individu</a:t>
            </a:r>
            <a:r>
              <a:rPr lang="en-US" dirty="0" smtClean="0">
                <a:solidFill>
                  <a:srgbClr val="0070C0"/>
                </a:solidFill>
              </a:rPr>
              <a:t> (orang per orang) </a:t>
            </a:r>
            <a:r>
              <a:rPr lang="en-US" dirty="0" err="1" smtClean="0">
                <a:solidFill>
                  <a:srgbClr val="0070C0"/>
                </a:solidFill>
              </a:rPr>
              <a:t>tetapi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bersifat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sosial</a:t>
            </a:r>
            <a:r>
              <a:rPr lang="en-US" dirty="0" smtClean="0">
                <a:solidFill>
                  <a:srgbClr val="0070C0"/>
                </a:solidFill>
              </a:rPr>
              <a:t> (</a:t>
            </a:r>
            <a:r>
              <a:rPr lang="en-US" dirty="0" err="1" smtClean="0">
                <a:solidFill>
                  <a:srgbClr val="0070C0"/>
                </a:solidFill>
              </a:rPr>
              <a:t>kumpulan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dari</a:t>
            </a:r>
            <a:r>
              <a:rPr lang="en-US" dirty="0" smtClean="0">
                <a:solidFill>
                  <a:srgbClr val="0070C0"/>
                </a:solidFill>
              </a:rPr>
              <a:t> orang per orang) </a:t>
            </a:r>
          </a:p>
          <a:p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2743200" y="1981200"/>
            <a:ext cx="381000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loud Callout 10"/>
          <p:cNvSpPr/>
          <p:nvPr/>
        </p:nvSpPr>
        <p:spPr>
          <a:xfrm>
            <a:off x="5753100" y="1220150"/>
            <a:ext cx="3505200" cy="2558920"/>
          </a:xfrm>
          <a:prstGeom prst="cloudCallout">
            <a:avLst>
              <a:gd name="adj1" fmla="val -87399"/>
              <a:gd name="adj2" fmla="val -733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324600" y="1501676"/>
            <a:ext cx="2362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/>
              <a:t>Menurut</a:t>
            </a:r>
            <a:r>
              <a:rPr lang="en-US" dirty="0"/>
              <a:t>  MacIver  </a:t>
            </a:r>
            <a:r>
              <a:rPr lang="en-US" dirty="0" err="1"/>
              <a:t>dan</a:t>
            </a:r>
            <a:r>
              <a:rPr lang="en-US" dirty="0"/>
              <a:t>  Page :</a:t>
            </a:r>
          </a:p>
          <a:p>
            <a:pPr algn="just"/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jalinan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. </a:t>
            </a:r>
            <a:r>
              <a:rPr lang="en-US" dirty="0" err="1"/>
              <a:t>Masyarakat</a:t>
            </a:r>
            <a:r>
              <a:rPr lang="en-US" dirty="0"/>
              <a:t>  </a:t>
            </a:r>
            <a:r>
              <a:rPr lang="en-US" dirty="0" err="1"/>
              <a:t>selalu</a:t>
            </a:r>
            <a:r>
              <a:rPr lang="en-US" dirty="0"/>
              <a:t>  </a:t>
            </a:r>
            <a:r>
              <a:rPr lang="en-US" dirty="0" err="1"/>
              <a:t>berubah</a:t>
            </a:r>
            <a:r>
              <a:rPr lang="en-US" dirty="0"/>
              <a:t>.</a:t>
            </a:r>
          </a:p>
        </p:txBody>
      </p:sp>
      <p:sp>
        <p:nvSpPr>
          <p:cNvPr id="3" name="Action Button: Home 2">
            <a:hlinkClick r:id="rId3" action="ppaction://hlinksldjump" highlightClick="1"/>
          </p:cNvPr>
          <p:cNvSpPr/>
          <p:nvPr/>
        </p:nvSpPr>
        <p:spPr>
          <a:xfrm>
            <a:off x="8001000" y="5867400"/>
            <a:ext cx="762000" cy="6858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2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n>
                  <a:solidFill>
                    <a:schemeClr val="bg2"/>
                  </a:solidFill>
                </a:ln>
              </a:rPr>
              <a:t/>
            </a:r>
            <a:br>
              <a:rPr lang="en-US" dirty="0" smtClean="0">
                <a:ln>
                  <a:solidFill>
                    <a:schemeClr val="bg2"/>
                  </a:solidFill>
                </a:ln>
              </a:rPr>
            </a:br>
            <a:r>
              <a:rPr lang="en-US" dirty="0" err="1" smtClean="0">
                <a:ln>
                  <a:solidFill>
                    <a:schemeClr val="bg2"/>
                  </a:solidFill>
                </a:ln>
              </a:rPr>
              <a:t>Hakikat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US" dirty="0" err="1" smtClean="0"/>
              <a:t>Sosiologi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gejala-gejala</a:t>
            </a:r>
            <a:r>
              <a:rPr lang="en-US" dirty="0"/>
              <a:t> </a:t>
            </a:r>
            <a:r>
              <a:rPr lang="en-US" dirty="0" err="1"/>
              <a:t>kemasyarakatan</a:t>
            </a:r>
            <a:r>
              <a:rPr lang="en-US" dirty="0" smtClean="0"/>
              <a:t>.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Sosiologi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normatif</a:t>
            </a:r>
            <a:r>
              <a:rPr lang="en-US" dirty="0" smtClean="0"/>
              <a:t>.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Sosiologi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murni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terapan</a:t>
            </a:r>
            <a:r>
              <a:rPr lang="en-US" dirty="0"/>
              <a:t> (</a:t>
            </a:r>
            <a:r>
              <a:rPr lang="en-US" dirty="0" err="1"/>
              <a:t>walaupun</a:t>
            </a:r>
            <a:r>
              <a:rPr lang="en-US" dirty="0"/>
              <a:t> </a:t>
            </a:r>
            <a:r>
              <a:rPr lang="en-US" dirty="0" err="1" smtClean="0"/>
              <a:t>sosiologi</a:t>
            </a:r>
            <a:r>
              <a:rPr lang="en-US" dirty="0" smtClean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 smtClean="0"/>
              <a:t>).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Sosiologi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abstraksi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</a:t>
            </a:r>
            <a:r>
              <a:rPr lang="en-US" dirty="0" err="1"/>
              <a:t>kongkrit</a:t>
            </a:r>
            <a:r>
              <a:rPr lang="en-US" dirty="0"/>
              <a:t> (</a:t>
            </a:r>
            <a:r>
              <a:rPr lang="en-US" dirty="0" err="1"/>
              <a:t>empirik</a:t>
            </a:r>
            <a:r>
              <a:rPr lang="en-US" dirty="0" smtClean="0"/>
              <a:t>).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Sosiologi</a:t>
            </a:r>
            <a:r>
              <a:rPr lang="en-US" dirty="0" smtClean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smtClean="0"/>
              <a:t>/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/>
              <a:t>pola-pola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di </a:t>
            </a:r>
            <a:r>
              <a:rPr lang="en-US" dirty="0" err="1"/>
              <a:t>masyarakat</a:t>
            </a:r>
            <a:r>
              <a:rPr lang="en-US" dirty="0" smtClean="0"/>
              <a:t>.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Sosiologi</a:t>
            </a:r>
            <a:r>
              <a:rPr lang="en-US" dirty="0" smtClean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yang </a:t>
            </a:r>
            <a:r>
              <a:rPr lang="en-US" dirty="0" err="1"/>
              <a:t>didasarkan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empirik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 smtClean="0"/>
              <a:t>rasional</a:t>
            </a:r>
            <a:r>
              <a:rPr lang="en-US" dirty="0"/>
              <a:t>.</a:t>
            </a:r>
          </a:p>
        </p:txBody>
      </p:sp>
      <p:sp>
        <p:nvSpPr>
          <p:cNvPr id="5" name="Action Button: Home 4">
            <a:hlinkClick r:id="rId3" action="ppaction://hlinksldjump" highlightClick="1"/>
          </p:cNvPr>
          <p:cNvSpPr/>
          <p:nvPr/>
        </p:nvSpPr>
        <p:spPr>
          <a:xfrm>
            <a:off x="8077200" y="5867400"/>
            <a:ext cx="685800" cy="6858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21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Fokus Kajian Ilmu-Ilmu Sosial Dengan Sosiologi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082" y="1371600"/>
            <a:ext cx="8534400" cy="4800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menganalisa</a:t>
            </a:r>
            <a:r>
              <a:rPr lang="en-US" dirty="0"/>
              <a:t> </a:t>
            </a:r>
            <a:r>
              <a:rPr lang="en-US" dirty="0" err="1"/>
              <a:t>tingkah</a:t>
            </a:r>
            <a:r>
              <a:rPr lang="en-US" dirty="0"/>
              <a:t> </a:t>
            </a:r>
            <a:r>
              <a:rPr lang="en-US" dirty="0" err="1"/>
              <a:t>laku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, </a:t>
            </a:r>
            <a:r>
              <a:rPr lang="en-US" dirty="0" err="1">
                <a:solidFill>
                  <a:srgbClr val="C00000"/>
                </a:solidFill>
              </a:rPr>
              <a:t>Sosiologi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menganalisa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tingkah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laku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masyarakat</a:t>
            </a:r>
            <a:r>
              <a:rPr lang="en-US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err="1"/>
              <a:t>Antropologi</a:t>
            </a:r>
            <a:r>
              <a:rPr lang="en-US" dirty="0"/>
              <a:t>  </a:t>
            </a:r>
            <a:r>
              <a:rPr lang="en-US" dirty="0" err="1"/>
              <a:t>menganalisa</a:t>
            </a:r>
            <a:r>
              <a:rPr lang="en-US" dirty="0"/>
              <a:t> </a:t>
            </a:r>
            <a:r>
              <a:rPr lang="en-US" dirty="0" err="1"/>
              <a:t>kebudayaan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;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kebudayaan</a:t>
            </a:r>
            <a:r>
              <a:rPr lang="en-US" dirty="0"/>
              <a:t> </a:t>
            </a:r>
            <a:r>
              <a:rPr lang="en-US" dirty="0" err="1"/>
              <a:t>sbg</a:t>
            </a:r>
            <a:r>
              <a:rPr lang="en-US" dirty="0"/>
              <a:t> basis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dgn</a:t>
            </a:r>
            <a:r>
              <a:rPr lang="en-US" dirty="0"/>
              <a:t> </a:t>
            </a:r>
            <a:r>
              <a:rPr lang="en-US" dirty="0" err="1"/>
              <a:t>mencoba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, </a:t>
            </a:r>
            <a:r>
              <a:rPr lang="en-US" dirty="0" err="1"/>
              <a:t>bgm</a:t>
            </a:r>
            <a:r>
              <a:rPr lang="en-US" dirty="0"/>
              <a:t> </a:t>
            </a:r>
            <a:r>
              <a:rPr lang="en-US" dirty="0" err="1"/>
              <a:t>keterlibatannya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perubahannya</a:t>
            </a:r>
            <a:r>
              <a:rPr lang="en-US" dirty="0"/>
              <a:t>. </a:t>
            </a:r>
            <a:r>
              <a:rPr lang="en-US" dirty="0" err="1">
                <a:solidFill>
                  <a:srgbClr val="C00000"/>
                </a:solidFill>
              </a:rPr>
              <a:t>Sosiologi</a:t>
            </a:r>
            <a:r>
              <a:rPr lang="en-US" dirty="0">
                <a:solidFill>
                  <a:srgbClr val="C00000"/>
                </a:solidFill>
              </a:rPr>
              <a:t>  </a:t>
            </a:r>
            <a:r>
              <a:rPr lang="en-US" dirty="0" err="1">
                <a:solidFill>
                  <a:srgbClr val="C00000"/>
                </a:solidFill>
              </a:rPr>
              <a:t>melihat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budaya</a:t>
            </a:r>
            <a:r>
              <a:rPr lang="en-US" dirty="0">
                <a:solidFill>
                  <a:srgbClr val="C00000"/>
                </a:solidFill>
              </a:rPr>
              <a:t> sebagai </a:t>
            </a:r>
            <a:r>
              <a:rPr lang="en-US" dirty="0" err="1">
                <a:solidFill>
                  <a:srgbClr val="C00000"/>
                </a:solidFill>
              </a:rPr>
              <a:t>bagian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dari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konfigurasi</a:t>
            </a:r>
            <a:r>
              <a:rPr lang="en-US" dirty="0">
                <a:solidFill>
                  <a:srgbClr val="C00000"/>
                </a:solidFill>
              </a:rPr>
              <a:t> yang </a:t>
            </a:r>
            <a:r>
              <a:rPr lang="en-US" dirty="0" err="1">
                <a:solidFill>
                  <a:srgbClr val="C00000"/>
                </a:solidFill>
              </a:rPr>
              <a:t>rumit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dari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sistem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sosial</a:t>
            </a:r>
            <a:r>
              <a:rPr lang="en-US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err="1"/>
              <a:t>Politik</a:t>
            </a:r>
            <a:r>
              <a:rPr lang="en-US" dirty="0"/>
              <a:t>  </a:t>
            </a:r>
            <a:r>
              <a:rPr lang="en-US" dirty="0" err="1"/>
              <a:t>menganalisa</a:t>
            </a:r>
            <a:r>
              <a:rPr lang="en-US" dirty="0"/>
              <a:t> </a:t>
            </a:r>
            <a:r>
              <a:rPr lang="en-US" dirty="0" err="1" smtClean="0"/>
              <a:t>tingkah-laku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, </a:t>
            </a:r>
            <a:r>
              <a:rPr lang="en-US" dirty="0" err="1" smtClean="0"/>
              <a:t>filsafat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,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,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/>
              <a:t>politik</a:t>
            </a:r>
            <a:r>
              <a:rPr lang="en-US" dirty="0"/>
              <a:t>,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menganalisa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, </a:t>
            </a:r>
            <a:r>
              <a:rPr lang="en-US" dirty="0" err="1"/>
              <a:t>distribusi</a:t>
            </a:r>
            <a:r>
              <a:rPr lang="en-US" dirty="0"/>
              <a:t>, </a:t>
            </a:r>
            <a:r>
              <a:rPr lang="en-US" dirty="0" err="1"/>
              <a:t>konsumsi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. </a:t>
            </a:r>
            <a:r>
              <a:rPr lang="en-US" dirty="0" err="1">
                <a:solidFill>
                  <a:srgbClr val="C00000"/>
                </a:solidFill>
              </a:rPr>
              <a:t>Sosiologi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menitik-beratkan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pada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kajian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tentang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prilaku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sosial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dan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perubahan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sosial</a:t>
            </a:r>
            <a:r>
              <a:rPr lang="en-US" dirty="0">
                <a:solidFill>
                  <a:srgbClr val="C00000"/>
                </a:solidFill>
              </a:rPr>
              <a:t>.</a:t>
            </a:r>
          </a:p>
          <a:p>
            <a:endParaRPr lang="en-US" dirty="0"/>
          </a:p>
        </p:txBody>
      </p:sp>
      <p:sp>
        <p:nvSpPr>
          <p:cNvPr id="5" name="Action Button: Home 4">
            <a:hlinkClick r:id="rId3" action="ppaction://hlinksldjump" highlightClick="1"/>
          </p:cNvPr>
          <p:cNvSpPr/>
          <p:nvPr/>
        </p:nvSpPr>
        <p:spPr>
          <a:xfrm>
            <a:off x="8001000" y="6172200"/>
            <a:ext cx="762000" cy="6858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65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n-NO" dirty="0"/>
              <a:t>Manfaat Ilmu-ilmu Sosial dan Hub. Ilmu-ilmu Sosial dengan Sosiologi</a:t>
            </a:r>
            <a:endParaRPr lang="en-US" dirty="0"/>
          </a:p>
        </p:txBody>
      </p:sp>
      <p:sp>
        <p:nvSpPr>
          <p:cNvPr id="4" name="Action Button: Forward or Next 3">
            <a:hlinkClick r:id="rId3" action="ppaction://hlinksldjump" highlightClick="1"/>
          </p:cNvPr>
          <p:cNvSpPr/>
          <p:nvPr/>
        </p:nvSpPr>
        <p:spPr>
          <a:xfrm>
            <a:off x="7772400" y="6096000"/>
            <a:ext cx="762000" cy="4572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209800" y="1524000"/>
            <a:ext cx="6629400" cy="441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v"/>
            </a:pPr>
            <a:r>
              <a:rPr lang="en-US" dirty="0" smtClean="0"/>
              <a:t> 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/>
              <a:t>terminologi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yang </a:t>
            </a:r>
            <a:r>
              <a:rPr lang="en-US" sz="2400" dirty="0" err="1"/>
              <a:t>kompleks</a:t>
            </a:r>
            <a:r>
              <a:rPr lang="en-US" sz="2400" dirty="0"/>
              <a:t>. 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/>
              <a:t> Sebagai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sintesis</a:t>
            </a:r>
            <a:r>
              <a:rPr lang="en-US" sz="2400" dirty="0"/>
              <a:t> yang </a:t>
            </a:r>
            <a:r>
              <a:rPr lang="en-US" sz="2400" dirty="0" smtClean="0"/>
              <a:t>     </a:t>
            </a:r>
          </a:p>
          <a:p>
            <a:pPr algn="just"/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 err="1" smtClean="0"/>
              <a:t>meniadakan</a:t>
            </a:r>
            <a:r>
              <a:rPr lang="en-US" sz="2400" dirty="0" smtClean="0"/>
              <a:t>  </a:t>
            </a:r>
            <a:r>
              <a:rPr lang="en-US" sz="2400" dirty="0" err="1" smtClean="0"/>
              <a:t>analisis</a:t>
            </a:r>
            <a:r>
              <a:rPr lang="en-US" sz="2400" dirty="0" smtClean="0"/>
              <a:t> </a:t>
            </a:r>
            <a:r>
              <a:rPr lang="en-US" sz="2400" dirty="0" err="1"/>
              <a:t>fragmentaris</a:t>
            </a:r>
            <a:r>
              <a:rPr lang="en-US" sz="2400" dirty="0"/>
              <a:t>. 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/>
              <a:t> </a:t>
            </a:r>
            <a:r>
              <a:rPr lang="en-US" sz="2400" dirty="0" err="1" smtClean="0"/>
              <a:t>Sudut</a:t>
            </a:r>
            <a:r>
              <a:rPr lang="en-US" sz="2400" dirty="0" smtClean="0"/>
              <a:t> </a:t>
            </a:r>
            <a:r>
              <a:rPr lang="en-US" sz="2400" dirty="0" err="1"/>
              <a:t>pandang</a:t>
            </a:r>
            <a:r>
              <a:rPr lang="en-US" sz="2400" dirty="0"/>
              <a:t> </a:t>
            </a:r>
            <a:r>
              <a:rPr lang="en-US" sz="2400" dirty="0" err="1"/>
              <a:t>yg</a:t>
            </a:r>
            <a:r>
              <a:rPr lang="en-US" sz="2400" dirty="0"/>
              <a:t>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analisis</a:t>
            </a:r>
            <a:r>
              <a:rPr lang="en-US" sz="2400" dirty="0"/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tertuju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endParaRPr lang="en-US" sz="2400" dirty="0" smtClean="0"/>
          </a:p>
          <a:p>
            <a:pPr algn="just"/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 err="1" smtClean="0"/>
              <a:t>bagian</a:t>
            </a:r>
            <a:r>
              <a:rPr lang="en-US" sz="2400" dirty="0" smtClean="0"/>
              <a:t>- </a:t>
            </a:r>
            <a:r>
              <a:rPr lang="en-US" sz="2400" dirty="0" err="1" smtClean="0"/>
              <a:t>bagian</a:t>
            </a:r>
            <a:r>
              <a:rPr lang="en-US" sz="2400" dirty="0"/>
              <a:t>. 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err="1"/>
              <a:t>Mengadakan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yg</a:t>
            </a:r>
            <a:r>
              <a:rPr lang="en-US" sz="2400" dirty="0"/>
              <a:t> 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obyektif</a:t>
            </a:r>
            <a:r>
              <a:rPr lang="en-US" sz="2400" dirty="0"/>
              <a:t> </a:t>
            </a:r>
            <a:endParaRPr lang="en-US" sz="2400" dirty="0" smtClean="0"/>
          </a:p>
          <a:p>
            <a:pPr algn="just"/>
            <a:r>
              <a:rPr lang="en-US" sz="2400" dirty="0" smtClean="0"/>
              <a:t>    </a:t>
            </a:r>
            <a:r>
              <a:rPr lang="en-US" sz="2400" dirty="0" err="1" smtClean="0"/>
              <a:t>dan</a:t>
            </a:r>
            <a:r>
              <a:rPr lang="en-US" sz="2400" dirty="0" smtClean="0"/>
              <a:t>   </a:t>
            </a:r>
            <a:r>
              <a:rPr lang="en-US" sz="2400" dirty="0" err="1" smtClean="0"/>
              <a:t>operatif</a:t>
            </a:r>
            <a:r>
              <a:rPr lang="en-US" sz="2400" dirty="0"/>
              <a:t>.</a:t>
            </a:r>
          </a:p>
        </p:txBody>
      </p:sp>
      <p:sp>
        <p:nvSpPr>
          <p:cNvPr id="7" name="Right Arrow Callout 6"/>
          <p:cNvSpPr/>
          <p:nvPr/>
        </p:nvSpPr>
        <p:spPr>
          <a:xfrm>
            <a:off x="152400" y="3505200"/>
            <a:ext cx="1752600" cy="838200"/>
          </a:xfrm>
          <a:prstGeom prst="right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n-NO" dirty="0"/>
              <a:t>Manfaat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7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Kenapa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?????</a:t>
            </a:r>
          </a:p>
        </p:txBody>
      </p:sp>
      <p:sp>
        <p:nvSpPr>
          <p:cNvPr id="5" name="Action Button: Home 4">
            <a:hlinkClick r:id="rId3" action="ppaction://hlinksldjump" highlightClick="1"/>
          </p:cNvPr>
          <p:cNvSpPr/>
          <p:nvPr/>
        </p:nvSpPr>
        <p:spPr>
          <a:xfrm>
            <a:off x="8077200" y="5791200"/>
            <a:ext cx="914400" cy="8382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loud Callout 3"/>
          <p:cNvSpPr/>
          <p:nvPr/>
        </p:nvSpPr>
        <p:spPr>
          <a:xfrm>
            <a:off x="5029200" y="685800"/>
            <a:ext cx="3886200" cy="2822448"/>
          </a:xfrm>
          <a:prstGeom prst="cloudCallout">
            <a:avLst>
              <a:gd name="adj1" fmla="val -63709"/>
              <a:gd name="adj2" fmla="val 42341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dihadapi</a:t>
            </a:r>
            <a:r>
              <a:rPr lang="en-US" dirty="0"/>
              <a:t> </a:t>
            </a:r>
            <a:r>
              <a:rPr lang="en-US" dirty="0" err="1"/>
              <a:t>masyarakat</a:t>
            </a:r>
            <a:endParaRPr lang="en-US" dirty="0"/>
          </a:p>
        </p:txBody>
      </p:sp>
      <p:sp>
        <p:nvSpPr>
          <p:cNvPr id="6" name="Oval Callout 5"/>
          <p:cNvSpPr/>
          <p:nvPr/>
        </p:nvSpPr>
        <p:spPr>
          <a:xfrm>
            <a:off x="6167120" y="3733800"/>
            <a:ext cx="2971800" cy="1524000"/>
          </a:xfrm>
          <a:prstGeom prst="wedgeEllipseCallout">
            <a:avLst>
              <a:gd name="adj1" fmla="val -102201"/>
              <a:gd name="adj2" fmla="val 69167"/>
            </a:avLst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pergeseran</a:t>
            </a:r>
            <a:r>
              <a:rPr lang="en-US" dirty="0"/>
              <a:t> 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masyarakat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209800" y="3352800"/>
            <a:ext cx="2133600" cy="3810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KEBIJAKAN SOSIAL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209800" y="5410200"/>
            <a:ext cx="2209800" cy="3810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PERUBAHAN SOSIAL</a:t>
            </a:r>
          </a:p>
        </p:txBody>
      </p:sp>
      <p:sp>
        <p:nvSpPr>
          <p:cNvPr id="9" name="Right Arrow Callout 8"/>
          <p:cNvSpPr/>
          <p:nvPr/>
        </p:nvSpPr>
        <p:spPr>
          <a:xfrm>
            <a:off x="0" y="4191000"/>
            <a:ext cx="1828800" cy="914400"/>
          </a:xfrm>
          <a:prstGeom prst="right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Hubungan</a:t>
            </a:r>
            <a:endParaRPr lang="en-US" dirty="0"/>
          </a:p>
        </p:txBody>
      </p:sp>
      <p:sp>
        <p:nvSpPr>
          <p:cNvPr id="11" name="Bent Arrow 10"/>
          <p:cNvSpPr/>
          <p:nvPr/>
        </p:nvSpPr>
        <p:spPr>
          <a:xfrm>
            <a:off x="1371600" y="3429000"/>
            <a:ext cx="813816" cy="868680"/>
          </a:xfrm>
          <a:prstGeom prst="ben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Bent Arrow 11"/>
          <p:cNvSpPr/>
          <p:nvPr/>
        </p:nvSpPr>
        <p:spPr>
          <a:xfrm flipV="1">
            <a:off x="1371600" y="4876800"/>
            <a:ext cx="813816" cy="838200"/>
          </a:xfrm>
          <a:prstGeom prst="bentArrow">
            <a:avLst>
              <a:gd name="adj1" fmla="val 22503"/>
              <a:gd name="adj2" fmla="val 25000"/>
              <a:gd name="adj3" fmla="val 25000"/>
              <a:gd name="adj4" fmla="val 36806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68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Imajinasi</a:t>
            </a:r>
            <a:r>
              <a:rPr lang="en-US" dirty="0"/>
              <a:t> </a:t>
            </a:r>
            <a:r>
              <a:rPr lang="en-US" dirty="0" err="1"/>
              <a:t>Sosiologis</a:t>
            </a:r>
            <a:endParaRPr lang="en-US" dirty="0"/>
          </a:p>
        </p:txBody>
      </p:sp>
      <p:pic>
        <p:nvPicPr>
          <p:cNvPr id="4" name="Picture 3" descr="http://upload.wikimedia.org/wikipedia/commons/e/e4/C._Wright_Mills_Imag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47" y="4724400"/>
            <a:ext cx="1143000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Action Button: Forward or Next 4">
            <a:hlinkClick r:id="rId4" action="ppaction://hlinksldjump" highlightClick="1"/>
          </p:cNvPr>
          <p:cNvSpPr/>
          <p:nvPr/>
        </p:nvSpPr>
        <p:spPr>
          <a:xfrm>
            <a:off x="8087360" y="2819400"/>
            <a:ext cx="1066800" cy="4572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loud Callout 5"/>
          <p:cNvSpPr/>
          <p:nvPr/>
        </p:nvSpPr>
        <p:spPr>
          <a:xfrm>
            <a:off x="3200400" y="838200"/>
            <a:ext cx="4114800" cy="2667000"/>
          </a:xfrm>
          <a:prstGeom prst="cloudCallout">
            <a:avLst>
              <a:gd name="adj1" fmla="val -75655"/>
              <a:gd name="adj2" fmla="val 85131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imajinasi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,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  </a:t>
            </a:r>
            <a:r>
              <a:rPr lang="en-US" dirty="0" err="1"/>
              <a:t>sejarah</a:t>
            </a:r>
            <a:r>
              <a:rPr lang="en-US" dirty="0"/>
              <a:t>  </a:t>
            </a:r>
            <a:r>
              <a:rPr lang="en-US" dirty="0" err="1"/>
              <a:t>masyarakat</a:t>
            </a:r>
            <a:r>
              <a:rPr lang="en-US" dirty="0"/>
              <a:t>, </a:t>
            </a:r>
            <a:r>
              <a:rPr lang="en-US" dirty="0" err="1"/>
              <a:t>riwayat</a:t>
            </a:r>
            <a:r>
              <a:rPr lang="en-US" dirty="0"/>
              <a:t> 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 </a:t>
            </a:r>
            <a:r>
              <a:rPr lang="en-US" dirty="0" err="1"/>
              <a:t>keduanya</a:t>
            </a:r>
            <a:r>
              <a:rPr lang="en-US" dirty="0"/>
              <a:t>. 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304800" y="1447800"/>
            <a:ext cx="2209800" cy="1828800"/>
          </a:xfrm>
          <a:prstGeom prst="wedgeRectCallout">
            <a:avLst>
              <a:gd name="adj1" fmla="val -10718"/>
              <a:gd name="adj2" fmla="val 1125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/>
              <a:t>Imajinasi</a:t>
            </a:r>
            <a:r>
              <a:rPr lang="en-US" dirty="0"/>
              <a:t> sebagai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di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/>
          </a:p>
        </p:txBody>
      </p:sp>
      <p:sp>
        <p:nvSpPr>
          <p:cNvPr id="8" name="Line Callout 2 7"/>
          <p:cNvSpPr/>
          <p:nvPr/>
        </p:nvSpPr>
        <p:spPr>
          <a:xfrm>
            <a:off x="3810000" y="3810000"/>
            <a:ext cx="5334000" cy="2514600"/>
          </a:xfrm>
          <a:prstGeom prst="borderCallout2">
            <a:avLst>
              <a:gd name="adj1" fmla="val 45417"/>
              <a:gd name="adj2" fmla="val -333"/>
              <a:gd name="adj3" fmla="val 46225"/>
              <a:gd name="adj4" fmla="val -17810"/>
              <a:gd name="adj5" fmla="val 80176"/>
              <a:gd name="adj6" fmla="val -32191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en-US" dirty="0"/>
              <a:t>Ada 2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imajinasi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:</a:t>
            </a:r>
          </a:p>
          <a:p>
            <a:pPr marL="514350" indent="-514350" algn="just">
              <a:buAutoNum type="arabicPeriod"/>
            </a:pPr>
            <a:r>
              <a:rPr lang="en-US" dirty="0">
                <a:solidFill>
                  <a:srgbClr val="92D050"/>
                </a:solidFill>
              </a:rPr>
              <a:t>Personal troubles of milieu. </a:t>
            </a:r>
            <a:r>
              <a:rPr lang="en-US" dirty="0" err="1"/>
              <a:t>Artinya</a:t>
            </a:r>
            <a:r>
              <a:rPr lang="en-US" dirty="0"/>
              <a:t>,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dihadapi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yang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. </a:t>
            </a:r>
          </a:p>
          <a:p>
            <a:pPr algn="just"/>
            <a:endParaRPr lang="en-US" dirty="0"/>
          </a:p>
          <a:p>
            <a:pPr algn="just"/>
            <a:r>
              <a:rPr lang="en-US" dirty="0">
                <a:solidFill>
                  <a:srgbClr val="92D050"/>
                </a:solidFill>
              </a:rPr>
              <a:t>2. Public issues of social structure.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jangkauan</a:t>
            </a:r>
            <a:r>
              <a:rPr lang="en-US" dirty="0"/>
              <a:t> 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,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(</a:t>
            </a:r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, </a:t>
            </a:r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)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6096000"/>
            <a:ext cx="3276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>
                <a:solidFill>
                  <a:srgbClr val="FFFF00"/>
                </a:solidFill>
              </a:rPr>
              <a:t>Charles Wright Mills (1916-1962)</a:t>
            </a:r>
          </a:p>
        </p:txBody>
      </p:sp>
    </p:spTree>
    <p:extLst>
      <p:ext uri="{BB962C8B-B14F-4D97-AF65-F5344CB8AC3E}">
        <p14:creationId xmlns:p14="http://schemas.microsoft.com/office/powerpoint/2010/main" val="638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295400" y="1253241"/>
            <a:ext cx="8534400" cy="4800600"/>
          </a:xfrm>
          <a:ln>
            <a:solidFill>
              <a:srgbClr val="C0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isometricRightUp"/>
            <a:lightRig rig="threePt" dir="t"/>
          </a:scene3d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>
                <a:latin typeface="Adobe Myungjo Std M" pitchFamily="18" charset="-128"/>
                <a:ea typeface="Adobe Myungjo Std M" pitchFamily="18" charset="-128"/>
              </a:rPr>
              <a:t>Sekian</a:t>
            </a:r>
            <a:r>
              <a:rPr lang="en-US" dirty="0" smtClean="0">
                <a:latin typeface="Adobe Myungjo Std M" pitchFamily="18" charset="-128"/>
                <a:ea typeface="Adobe Myungjo Std M" pitchFamily="18" charset="-128"/>
              </a:rPr>
              <a:t> </a:t>
            </a:r>
            <a:r>
              <a:rPr lang="en-US" dirty="0" err="1" smtClean="0">
                <a:latin typeface="Adobe Myungjo Std M" pitchFamily="18" charset="-128"/>
                <a:ea typeface="Adobe Myungjo Std M" pitchFamily="18" charset="-128"/>
              </a:rPr>
              <a:t>dan</a:t>
            </a:r>
            <a:r>
              <a:rPr lang="en-US" dirty="0" smtClean="0">
                <a:latin typeface="Adobe Myungjo Std M" pitchFamily="18" charset="-128"/>
                <a:ea typeface="Adobe Myungjo Std M" pitchFamily="18" charset="-128"/>
              </a:rPr>
              <a:t> </a:t>
            </a:r>
            <a:r>
              <a:rPr lang="en-US" dirty="0" err="1" smtClean="0">
                <a:latin typeface="Adobe Myungjo Std M" pitchFamily="18" charset="-128"/>
                <a:ea typeface="Adobe Myungjo Std M" pitchFamily="18" charset="-128"/>
              </a:rPr>
              <a:t>terima</a:t>
            </a:r>
            <a:r>
              <a:rPr lang="en-US" dirty="0" smtClean="0">
                <a:latin typeface="Adobe Myungjo Std M" pitchFamily="18" charset="-128"/>
                <a:ea typeface="Adobe Myungjo Std M" pitchFamily="18" charset="-128"/>
              </a:rPr>
              <a:t> </a:t>
            </a:r>
            <a:r>
              <a:rPr lang="en-US" dirty="0" err="1" smtClean="0">
                <a:latin typeface="Adobe Myungjo Std M" pitchFamily="18" charset="-128"/>
                <a:ea typeface="Adobe Myungjo Std M" pitchFamily="18" charset="-128"/>
              </a:rPr>
              <a:t>kasih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-659363" y="3048000"/>
            <a:ext cx="5791199" cy="1754326"/>
          </a:xfrm>
          <a:prstGeom prst="rect">
            <a:avLst/>
          </a:prstGeom>
          <a:noFill/>
          <a:scene3d>
            <a:camera prst="perspectiveLeft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dobe Myungjo Std M" pitchFamily="18" charset="-128"/>
                <a:ea typeface="Adobe Myungjo Std M" pitchFamily="18" charset="-128"/>
              </a:rPr>
              <a:t>Sekian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dobe Myungjo Std M" pitchFamily="18" charset="-128"/>
                <a:ea typeface="Adobe Myungjo Std M" pitchFamily="18" charset="-128"/>
              </a:rPr>
              <a:t> </a:t>
            </a:r>
          </a:p>
          <a:p>
            <a:pPr algn="ctr"/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dobe Myungjo Std M" pitchFamily="18" charset="-128"/>
                <a:ea typeface="Adobe Myungjo Std M" pitchFamily="18" charset="-128"/>
              </a:rPr>
              <a:t>Terima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dobe Myungjo Std M" pitchFamily="18" charset="-128"/>
                <a:ea typeface="Adobe Myungjo Std M" pitchFamily="18" charset="-128"/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dobe Myungjo Std M" pitchFamily="18" charset="-128"/>
                <a:ea typeface="Adobe Myungjo Std M" pitchFamily="18" charset="-128"/>
              </a:rPr>
              <a:t>kasih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Action Button: Home 5">
            <a:hlinkClick r:id="rId3" action="ppaction://hlinksldjump" highlightClick="1"/>
          </p:cNvPr>
          <p:cNvSpPr/>
          <p:nvPr/>
        </p:nvSpPr>
        <p:spPr>
          <a:xfrm>
            <a:off x="7772400" y="5410200"/>
            <a:ext cx="685800" cy="7620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44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Instruksional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65" y="1295400"/>
            <a:ext cx="8534400" cy="4419600"/>
          </a:xfrm>
        </p:spPr>
        <p:txBody>
          <a:bodyPr/>
          <a:lstStyle/>
          <a:p>
            <a:pPr lvl="0"/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 </a:t>
            </a:r>
            <a:r>
              <a:rPr lang="en-US" dirty="0" err="1" smtClean="0"/>
              <a:t>obyek</a:t>
            </a:r>
            <a:r>
              <a:rPr lang="en-US" dirty="0" smtClean="0"/>
              <a:t>,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lingkup</a:t>
            </a:r>
            <a:r>
              <a:rPr lang="en-US" dirty="0" smtClean="0"/>
              <a:t>, </a:t>
            </a:r>
            <a:r>
              <a:rPr lang="en-US" dirty="0" err="1" smtClean="0"/>
              <a:t>hakikat</a:t>
            </a:r>
            <a:r>
              <a:rPr lang="en-US" dirty="0" smtClean="0"/>
              <a:t> </a:t>
            </a:r>
            <a:r>
              <a:rPr lang="en-US" dirty="0" err="1" smtClean="0"/>
              <a:t>Sosiologi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hubungannya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ilmu-ilmu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yang lain.</a:t>
            </a:r>
            <a:endParaRPr lang="en-US" dirty="0"/>
          </a:p>
          <a:p>
            <a:pPr lvl="0"/>
            <a:r>
              <a:rPr lang="es-MX" dirty="0" err="1"/>
              <a:t>Mahasiswa</a:t>
            </a:r>
            <a:r>
              <a:rPr lang="es-MX" dirty="0"/>
              <a:t> </a:t>
            </a:r>
            <a:r>
              <a:rPr lang="es-MX" dirty="0" err="1"/>
              <a:t>dapat</a:t>
            </a:r>
            <a:r>
              <a:rPr lang="es-MX" dirty="0"/>
              <a:t> </a:t>
            </a:r>
            <a:r>
              <a:rPr lang="es-MX" dirty="0" err="1"/>
              <a:t>menunjukkan</a:t>
            </a:r>
            <a:r>
              <a:rPr lang="es-MX" dirty="0"/>
              <a:t> dan </a:t>
            </a:r>
            <a:r>
              <a:rPr lang="es-MX" dirty="0" err="1"/>
              <a:t>menjelaskan</a:t>
            </a:r>
            <a:r>
              <a:rPr lang="es-MX" dirty="0"/>
              <a:t> </a:t>
            </a:r>
            <a:r>
              <a:rPr lang="es-MX" dirty="0" err="1"/>
              <a:t>bentuk</a:t>
            </a:r>
            <a:r>
              <a:rPr lang="es-MX" dirty="0"/>
              <a:t> </a:t>
            </a:r>
            <a:r>
              <a:rPr lang="es-MX" dirty="0" err="1"/>
              <a:t>imajinasi</a:t>
            </a:r>
            <a:r>
              <a:rPr lang="es-MX" dirty="0"/>
              <a:t> </a:t>
            </a:r>
            <a:r>
              <a:rPr lang="es-MX" dirty="0" err="1"/>
              <a:t>sosiologis</a:t>
            </a:r>
            <a:r>
              <a:rPr lang="es-MX" dirty="0"/>
              <a:t> </a:t>
            </a:r>
            <a:r>
              <a:rPr lang="es-MX" dirty="0" err="1"/>
              <a:t>beserta</a:t>
            </a:r>
            <a:r>
              <a:rPr lang="es-MX" dirty="0"/>
              <a:t> </a:t>
            </a:r>
            <a:r>
              <a:rPr lang="es-MX" dirty="0" err="1"/>
              <a:t>contoh</a:t>
            </a:r>
            <a:r>
              <a:rPr lang="es-MX" dirty="0"/>
              <a:t> </a:t>
            </a:r>
            <a:r>
              <a:rPr lang="es-MX" dirty="0" err="1"/>
              <a:t>dalam</a:t>
            </a:r>
            <a:r>
              <a:rPr lang="es-MX" dirty="0"/>
              <a:t> </a:t>
            </a:r>
            <a:r>
              <a:rPr lang="es-MX" dirty="0" err="1"/>
              <a:t>realitas</a:t>
            </a:r>
            <a:r>
              <a:rPr lang="es-MX" dirty="0"/>
              <a:t> </a:t>
            </a:r>
            <a:r>
              <a:rPr lang="es-MX" dirty="0" err="1"/>
              <a:t>sosial</a:t>
            </a:r>
            <a:r>
              <a:rPr lang="es-MX" dirty="0"/>
              <a:t>. </a:t>
            </a:r>
            <a:endParaRPr lang="en-US" dirty="0"/>
          </a:p>
          <a:p>
            <a:endParaRPr lang="en-US" dirty="0"/>
          </a:p>
        </p:txBody>
      </p:sp>
      <p:sp>
        <p:nvSpPr>
          <p:cNvPr id="4" name="Action Button: Forward or Next 3">
            <a:hlinkClick r:id="rId3" action="ppaction://hlinksldjump" highlightClick="1"/>
          </p:cNvPr>
          <p:cNvSpPr/>
          <p:nvPr/>
        </p:nvSpPr>
        <p:spPr>
          <a:xfrm>
            <a:off x="7696200" y="5791200"/>
            <a:ext cx="990600" cy="4572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385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s-MX" dirty="0" err="1"/>
              <a:t>Soekanto</a:t>
            </a:r>
            <a:r>
              <a:rPr lang="es-MX" dirty="0"/>
              <a:t>, </a:t>
            </a:r>
            <a:r>
              <a:rPr lang="es-MX" dirty="0" err="1"/>
              <a:t>Soerjono</a:t>
            </a:r>
            <a:r>
              <a:rPr lang="es-MX" dirty="0" smtClean="0"/>
              <a:t>; </a:t>
            </a:r>
            <a:r>
              <a:rPr lang="fi-FI" b="1" i="1" dirty="0"/>
              <a:t>Sosiologi: Suatu Pengantar,</a:t>
            </a:r>
            <a:r>
              <a:rPr lang="fi-FI" dirty="0"/>
              <a:t> (Edisi Baru – 41), Jakarta: Raja Grafindo </a:t>
            </a:r>
            <a:r>
              <a:rPr lang="fi-FI" dirty="0" smtClean="0"/>
              <a:t>Perkasa,</a:t>
            </a:r>
            <a:r>
              <a:rPr lang="es-MX" dirty="0" smtClean="0"/>
              <a:t>  </a:t>
            </a:r>
            <a:r>
              <a:rPr lang="es-MX" dirty="0"/>
              <a:t>2012, </a:t>
            </a:r>
            <a:r>
              <a:rPr lang="es-MX" dirty="0" err="1"/>
              <a:t>hal</a:t>
            </a:r>
            <a:r>
              <a:rPr lang="es-MX" dirty="0"/>
              <a:t>. 1 – 25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s-MX" dirty="0"/>
              <a:t>Andersen, Margaret ; </a:t>
            </a:r>
            <a:r>
              <a:rPr lang="en-US" dirty="0"/>
              <a:t>Taylor, Howard; </a:t>
            </a:r>
            <a:r>
              <a:rPr lang="en-US" b="1" i="1" dirty="0"/>
              <a:t>Sociology</a:t>
            </a:r>
            <a:r>
              <a:rPr lang="en-US" dirty="0"/>
              <a:t>, USA : Thomson Learning, </a:t>
            </a:r>
            <a:r>
              <a:rPr lang="en-US" dirty="0" err="1"/>
              <a:t>Inc</a:t>
            </a:r>
            <a:r>
              <a:rPr lang="en-US" dirty="0"/>
              <a:t>, </a:t>
            </a:r>
            <a:r>
              <a:rPr lang="es-MX" dirty="0" smtClean="0"/>
              <a:t> </a:t>
            </a:r>
            <a:r>
              <a:rPr lang="es-MX" dirty="0"/>
              <a:t>2005, </a:t>
            </a:r>
            <a:r>
              <a:rPr lang="es-MX" dirty="0" err="1"/>
              <a:t>hal</a:t>
            </a:r>
            <a:r>
              <a:rPr lang="es-MX" dirty="0"/>
              <a:t>. 2-12, 21 – 35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fi-FI" dirty="0"/>
              <a:t>Sunarto, Kamanto</a:t>
            </a:r>
            <a:r>
              <a:rPr lang="fi-FI" dirty="0" smtClean="0"/>
              <a:t>; </a:t>
            </a:r>
            <a:r>
              <a:rPr lang="en-US" b="1" i="1" dirty="0" err="1"/>
              <a:t>Pengantar</a:t>
            </a:r>
            <a:r>
              <a:rPr lang="en-US" b="1" i="1" dirty="0"/>
              <a:t> </a:t>
            </a:r>
            <a:r>
              <a:rPr lang="en-US" b="1" i="1" dirty="0" err="1"/>
              <a:t>Sosiologi</a:t>
            </a:r>
            <a:r>
              <a:rPr lang="en-US" dirty="0"/>
              <a:t> (</a:t>
            </a:r>
            <a:r>
              <a:rPr lang="en-US" dirty="0" err="1"/>
              <a:t>Edisi</a:t>
            </a:r>
            <a:r>
              <a:rPr lang="en-US" dirty="0"/>
              <a:t> </a:t>
            </a:r>
            <a:r>
              <a:rPr lang="en-US" dirty="0" err="1"/>
              <a:t>Revisi</a:t>
            </a:r>
            <a:r>
              <a:rPr lang="en-US" dirty="0"/>
              <a:t>),  Jakarta: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Penerbit</a:t>
            </a:r>
            <a:r>
              <a:rPr lang="en-US" dirty="0"/>
              <a:t> FE </a:t>
            </a:r>
            <a:r>
              <a:rPr lang="en-US" dirty="0" err="1"/>
              <a:t>Universitas</a:t>
            </a:r>
            <a:r>
              <a:rPr lang="en-US" dirty="0"/>
              <a:t> Indonesia, </a:t>
            </a:r>
            <a:r>
              <a:rPr lang="fi-FI" dirty="0" smtClean="0"/>
              <a:t> </a:t>
            </a:r>
            <a:r>
              <a:rPr lang="en-US" dirty="0"/>
              <a:t>2004, </a:t>
            </a:r>
            <a:r>
              <a:rPr lang="en-US" dirty="0" err="1"/>
              <a:t>hal</a:t>
            </a:r>
            <a:r>
              <a:rPr lang="en-US" dirty="0"/>
              <a:t> 13, 51 – 59</a:t>
            </a:r>
          </a:p>
          <a:p>
            <a:pPr marL="0" lvl="0" indent="0">
              <a:buNone/>
            </a:pPr>
            <a:r>
              <a:rPr lang="en-US" dirty="0" smtClean="0"/>
              <a:t>								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Action Button: Home 4">
            <a:hlinkClick r:id="rId2" action="ppaction://hlinksldjump" highlightClick="1"/>
          </p:cNvPr>
          <p:cNvSpPr/>
          <p:nvPr/>
        </p:nvSpPr>
        <p:spPr>
          <a:xfrm>
            <a:off x="7848600" y="5638800"/>
            <a:ext cx="737616" cy="8382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1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Pengertian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105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err="1"/>
              <a:t>Etimologis</a:t>
            </a:r>
            <a:r>
              <a:rPr lang="en-US" dirty="0"/>
              <a:t>:  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en-US" dirty="0" err="1" smtClean="0"/>
              <a:t>Socius</a:t>
            </a:r>
            <a:r>
              <a:rPr lang="en-US" dirty="0" smtClean="0"/>
              <a:t>  </a:t>
            </a:r>
            <a:r>
              <a:rPr lang="en-US" dirty="0"/>
              <a:t>(Latin)	</a:t>
            </a:r>
            <a:r>
              <a:rPr lang="en-US" dirty="0" err="1"/>
              <a:t>artinya</a:t>
            </a:r>
            <a:r>
              <a:rPr lang="en-US" dirty="0"/>
              <a:t>     '</a:t>
            </a:r>
            <a:r>
              <a:rPr lang="en-US" dirty="0" err="1"/>
              <a:t>teman</a:t>
            </a:r>
            <a:r>
              <a:rPr lang="en-US" dirty="0"/>
              <a:t>‘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en-US" dirty="0"/>
              <a:t>Logos (</a:t>
            </a:r>
            <a:r>
              <a:rPr lang="en-US" dirty="0" err="1"/>
              <a:t>Yunani</a:t>
            </a:r>
            <a:r>
              <a:rPr lang="en-US" dirty="0"/>
              <a:t>)	</a:t>
            </a:r>
            <a:r>
              <a:rPr lang="en-US" dirty="0" err="1"/>
              <a:t>artinya</a:t>
            </a:r>
            <a:r>
              <a:rPr lang="en-US" dirty="0"/>
              <a:t>     'kata‘  </a:t>
            </a:r>
            <a:r>
              <a:rPr lang="en-US" dirty="0" err="1"/>
              <a:t>atau</a:t>
            </a:r>
            <a:r>
              <a:rPr lang="en-US" dirty="0"/>
              <a:t> '</a:t>
            </a:r>
            <a:r>
              <a:rPr lang="en-US" dirty="0" err="1"/>
              <a:t>berbicara</a:t>
            </a:r>
            <a:r>
              <a:rPr lang="en-US" dirty="0"/>
              <a:t>‘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dirty="0" err="1">
                <a:solidFill>
                  <a:srgbClr val="FF0000"/>
                </a:solidFill>
              </a:rPr>
              <a:t>Soci</a:t>
            </a:r>
            <a:r>
              <a:rPr lang="en-US" dirty="0" err="1"/>
              <a:t>-</a:t>
            </a:r>
            <a:r>
              <a:rPr lang="en-US" dirty="0" err="1">
                <a:solidFill>
                  <a:srgbClr val="0070C0"/>
                </a:solidFill>
              </a:rPr>
              <a:t>ety</a:t>
            </a:r>
            <a:r>
              <a:rPr lang="en-US" dirty="0"/>
              <a:t>  </a:t>
            </a:r>
            <a:r>
              <a:rPr lang="en-US" dirty="0">
                <a:solidFill>
                  <a:srgbClr val="FF0000"/>
                </a:solidFill>
              </a:rPr>
              <a:t>ology</a:t>
            </a:r>
            <a:r>
              <a:rPr lang="en-US" dirty="0"/>
              <a:t>-</a:t>
            </a:r>
            <a:r>
              <a:rPr lang="en-US" dirty="0">
                <a:solidFill>
                  <a:srgbClr val="0070C0"/>
                </a:solidFill>
              </a:rPr>
              <a:t>science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en-US" dirty="0" err="1">
                <a:solidFill>
                  <a:srgbClr val="FF0000"/>
                </a:solidFill>
              </a:rPr>
              <a:t>Soci</a:t>
            </a:r>
            <a:r>
              <a:rPr lang="en-US" dirty="0" err="1">
                <a:solidFill>
                  <a:srgbClr val="0070C0"/>
                </a:solidFill>
              </a:rPr>
              <a:t>-ety</a:t>
            </a:r>
            <a:r>
              <a:rPr lang="en-US" dirty="0">
                <a:solidFill>
                  <a:srgbClr val="0070C0"/>
                </a:solidFill>
              </a:rPr>
              <a:t> : </a:t>
            </a:r>
            <a:r>
              <a:rPr lang="en-US" dirty="0" err="1">
                <a:solidFill>
                  <a:srgbClr val="0070C0"/>
                </a:solidFill>
              </a:rPr>
              <a:t>pelajari</a:t>
            </a:r>
            <a:r>
              <a:rPr lang="en-US" dirty="0">
                <a:solidFill>
                  <a:srgbClr val="0070C0"/>
                </a:solidFill>
              </a:rPr>
              <a:t>  </a:t>
            </a:r>
            <a:r>
              <a:rPr lang="en-US" dirty="0" err="1">
                <a:solidFill>
                  <a:srgbClr val="0070C0"/>
                </a:solidFill>
              </a:rPr>
              <a:t>prilaku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manusia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dalam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masyarakat</a:t>
            </a:r>
            <a:endParaRPr lang="en-US" dirty="0">
              <a:solidFill>
                <a:srgbClr val="0070C0"/>
              </a:solidFill>
            </a:endParaRPr>
          </a:p>
          <a:p>
            <a:pPr marL="457200" indent="-457200" algn="just">
              <a:buFont typeface="Courier New" pitchFamily="49" charset="0"/>
              <a:buChar char="o"/>
            </a:pPr>
            <a:r>
              <a:rPr lang="en-US" dirty="0" err="1">
                <a:solidFill>
                  <a:srgbClr val="FF0000"/>
                </a:solidFill>
              </a:rPr>
              <a:t>Soci</a:t>
            </a:r>
            <a:r>
              <a:rPr lang="en-US" dirty="0">
                <a:solidFill>
                  <a:srgbClr val="FF0000"/>
                </a:solidFill>
              </a:rPr>
              <a:t>-ology</a:t>
            </a:r>
            <a:r>
              <a:rPr lang="en-US" dirty="0">
                <a:solidFill>
                  <a:srgbClr val="0070C0"/>
                </a:solidFill>
              </a:rPr>
              <a:t>-science :  </a:t>
            </a:r>
            <a:r>
              <a:rPr lang="en-US" dirty="0" err="1">
                <a:solidFill>
                  <a:srgbClr val="0070C0"/>
                </a:solidFill>
              </a:rPr>
              <a:t>cara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pikir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ilmiah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tentang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masyarakat</a:t>
            </a:r>
            <a:r>
              <a:rPr lang="en-US" dirty="0">
                <a:solidFill>
                  <a:srgbClr val="0070C0"/>
                </a:solidFill>
              </a:rPr>
              <a:t> 			        </a:t>
            </a:r>
            <a:r>
              <a:rPr lang="en-US" dirty="0" smtClean="0">
                <a:solidFill>
                  <a:srgbClr val="0070C0"/>
                </a:solidFill>
              </a:rPr>
              <a:t>	</a:t>
            </a:r>
            <a:r>
              <a:rPr lang="en-US" dirty="0" err="1" smtClean="0">
                <a:solidFill>
                  <a:srgbClr val="0070C0"/>
                </a:solidFill>
              </a:rPr>
              <a:t>dan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pengaruhnya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terhadap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kelompok</a:t>
            </a:r>
            <a:r>
              <a:rPr lang="en-US" dirty="0" smtClean="0">
                <a:solidFill>
                  <a:srgbClr val="0070C0"/>
                </a:solidFill>
              </a:rPr>
              <a:t>  				</a:t>
            </a:r>
            <a:r>
              <a:rPr lang="en-US" dirty="0" err="1" smtClean="0">
                <a:solidFill>
                  <a:srgbClr val="0070C0"/>
                </a:solidFill>
              </a:rPr>
              <a:t>manusia</a:t>
            </a:r>
            <a:endParaRPr lang="en-US" dirty="0" smtClean="0">
              <a:solidFill>
                <a:srgbClr val="0070C0"/>
              </a:solidFill>
            </a:endParaRPr>
          </a:p>
          <a:p>
            <a:pPr marL="457200" indent="-457200" algn="just">
              <a:buFont typeface="Courier New" pitchFamily="49" charset="0"/>
              <a:buChar char="o"/>
            </a:pPr>
            <a:endParaRPr lang="en-US" dirty="0">
              <a:solidFill>
                <a:srgbClr val="0070C0"/>
              </a:solidFill>
            </a:endParaRP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dirty="0" err="1" smtClean="0">
                <a:solidFill>
                  <a:srgbClr val="FF0000"/>
                </a:solidFill>
              </a:rPr>
              <a:t>Sosiology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is social science --- study human, social world, social reality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Scientific  study </a:t>
            </a:r>
            <a:r>
              <a:rPr lang="en-US" dirty="0">
                <a:solidFill>
                  <a:srgbClr val="0070C0"/>
                </a:solidFill>
              </a:rPr>
              <a:t>: </a:t>
            </a:r>
            <a:r>
              <a:rPr lang="en-US" dirty="0" smtClean="0">
                <a:solidFill>
                  <a:srgbClr val="0070C0"/>
                </a:solidFill>
              </a:rPr>
              <a:t>	- </a:t>
            </a:r>
            <a:r>
              <a:rPr lang="en-US" dirty="0">
                <a:solidFill>
                  <a:srgbClr val="0070C0"/>
                </a:solidFill>
              </a:rPr>
              <a:t>society      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0070C0"/>
                </a:solidFill>
              </a:rPr>
              <a:t>		     </a:t>
            </a:r>
            <a:r>
              <a:rPr lang="en-US" dirty="0" smtClean="0">
                <a:solidFill>
                  <a:srgbClr val="0070C0"/>
                </a:solidFill>
              </a:rPr>
              <a:t>  </a:t>
            </a:r>
            <a:r>
              <a:rPr lang="en-US" dirty="0">
                <a:solidFill>
                  <a:srgbClr val="0070C0"/>
                </a:solidFill>
              </a:rPr>
              <a:t>	</a:t>
            </a:r>
            <a:r>
              <a:rPr lang="en-US" dirty="0" smtClean="0">
                <a:solidFill>
                  <a:srgbClr val="0070C0"/>
                </a:solidFill>
              </a:rPr>
              <a:t>- </a:t>
            </a:r>
            <a:r>
              <a:rPr lang="en-US" dirty="0">
                <a:solidFill>
                  <a:srgbClr val="0070C0"/>
                </a:solidFill>
              </a:rPr>
              <a:t>human social behavior (individuals 				  </a:t>
            </a:r>
            <a:r>
              <a:rPr lang="en-US" dirty="0" smtClean="0">
                <a:solidFill>
                  <a:srgbClr val="0070C0"/>
                </a:solidFill>
              </a:rPr>
              <a:t>and </a:t>
            </a:r>
            <a:r>
              <a:rPr lang="en-US" dirty="0">
                <a:solidFill>
                  <a:srgbClr val="0070C0"/>
                </a:solidFill>
              </a:rPr>
              <a:t>society-interdependent 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Action Button: Forward or Next 3">
            <a:hlinkClick r:id="rId3" action="ppaction://hlinksldjump" highlightClick="1"/>
          </p:cNvPr>
          <p:cNvSpPr/>
          <p:nvPr/>
        </p:nvSpPr>
        <p:spPr>
          <a:xfrm>
            <a:off x="8001000" y="6019800"/>
            <a:ext cx="838200" cy="5334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4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Sosiologi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1752600"/>
            <a:ext cx="5257800" cy="37338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Sosiologi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yang </a:t>
            </a:r>
            <a:r>
              <a:rPr lang="en-US" dirty="0" err="1" smtClean="0"/>
              <a:t>mempelajari</a:t>
            </a:r>
            <a:r>
              <a:rPr lang="en-US" dirty="0" smtClean="0"/>
              <a:t> :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Hubungan</a:t>
            </a:r>
            <a:r>
              <a:rPr lang="en-US" dirty="0" smtClean="0"/>
              <a:t>,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timbal-balik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gejala-gejala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Hubungan</a:t>
            </a:r>
            <a:r>
              <a:rPr lang="en-US" dirty="0" smtClean="0"/>
              <a:t>,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timbal-balik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non </a:t>
            </a:r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Ciri-ciri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jenis-jenis</a:t>
            </a:r>
            <a:r>
              <a:rPr lang="en-US" dirty="0" smtClean="0"/>
              <a:t> </a:t>
            </a:r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Action Button: Forward or Next 3">
            <a:hlinkClick r:id="rId3" action="ppaction://hlinksldjump" highlightClick="1"/>
          </p:cNvPr>
          <p:cNvSpPr/>
          <p:nvPr/>
        </p:nvSpPr>
        <p:spPr>
          <a:xfrm>
            <a:off x="7772400" y="5867400"/>
            <a:ext cx="914400" cy="5334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http://media1.picsearch.com/is?nZ1A13yjOOAHwyPmfyOwc_nDo5oAZt3Tkmvzyz9YCy0&amp;height=9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" y="3352800"/>
            <a:ext cx="1600200" cy="2228851"/>
          </a:xfrm>
          <a:prstGeom prst="rect">
            <a:avLst/>
          </a:prstGeom>
          <a:ln>
            <a:solidFill>
              <a:srgbClr val="4F81BD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6" name="Flowchart: Alternate Process 5"/>
          <p:cNvSpPr/>
          <p:nvPr/>
        </p:nvSpPr>
        <p:spPr>
          <a:xfrm>
            <a:off x="0" y="5410200"/>
            <a:ext cx="2133600" cy="9144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/>
              <a:t>Pitirim</a:t>
            </a:r>
            <a:r>
              <a:rPr lang="en-US" b="1" dirty="0"/>
              <a:t> Sorokin</a:t>
            </a:r>
          </a:p>
        </p:txBody>
      </p:sp>
      <p:sp>
        <p:nvSpPr>
          <p:cNvPr id="7" name="Explosion 2 6"/>
          <p:cNvSpPr/>
          <p:nvPr/>
        </p:nvSpPr>
        <p:spPr>
          <a:xfrm>
            <a:off x="1295400" y="3124200"/>
            <a:ext cx="533400" cy="4572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xplosion 2 7"/>
          <p:cNvSpPr/>
          <p:nvPr/>
        </p:nvSpPr>
        <p:spPr>
          <a:xfrm>
            <a:off x="2514600" y="2438400"/>
            <a:ext cx="381000" cy="2286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xplosion 2 8"/>
          <p:cNvSpPr/>
          <p:nvPr/>
        </p:nvSpPr>
        <p:spPr>
          <a:xfrm>
            <a:off x="1981200" y="2743200"/>
            <a:ext cx="457200" cy="3048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9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Sosiologi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181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Action Button: Home 4">
            <a:hlinkClick r:id="rId3" action="ppaction://hlinksldjump" highlightClick="1"/>
          </p:cNvPr>
          <p:cNvSpPr/>
          <p:nvPr/>
        </p:nvSpPr>
        <p:spPr>
          <a:xfrm>
            <a:off x="7848600" y="6019800"/>
            <a:ext cx="838200" cy="6096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http://media1.picsearch.com/is?nZ1A13yjOOAHwyPmfyOwc_nDo5oAZt3Tkmvzyz9YCy0&amp;height=9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29000" y="4267200"/>
            <a:ext cx="1295400" cy="1314451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isometricOffAxis2Righ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media1.picsearch.com/is?nZ1A13yjOOAHwyPmfyOwc_nDo5oAZt3Tkmvzyz9YCy0&amp;height=9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66800" y="3962400"/>
            <a:ext cx="762000" cy="1314451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media1.picsearch.com/is?nZ1A13yjOOAHwyPmfyOwc_nDo5oAZt3Tkmvzyz9YCy0&amp;height=9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91400" y="3581400"/>
            <a:ext cx="762000" cy="1314451"/>
          </a:xfrm>
          <a:prstGeom prst="rect">
            <a:avLst/>
          </a:prstGeom>
          <a:noFill/>
          <a:ln>
            <a:solidFill>
              <a:srgbClr val="C00000"/>
            </a:solidFill>
          </a:ln>
          <a:scene3d>
            <a:camera prst="isometricOffAxis1Righ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loud Callout 3"/>
          <p:cNvSpPr/>
          <p:nvPr/>
        </p:nvSpPr>
        <p:spPr>
          <a:xfrm>
            <a:off x="2667000" y="838200"/>
            <a:ext cx="3429000" cy="2362200"/>
          </a:xfrm>
          <a:prstGeom prst="cloudCallout">
            <a:avLst>
              <a:gd name="adj1" fmla="val -6389"/>
              <a:gd name="adj2" fmla="val 79704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Sosiologi</a:t>
            </a:r>
            <a:r>
              <a:rPr lang="en-US" dirty="0"/>
              <a:t> sebagai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struktur-struktur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proses-proses </a:t>
            </a:r>
            <a:r>
              <a:rPr lang="en-US" dirty="0" err="1"/>
              <a:t>kemasyarakatan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stabil</a:t>
            </a:r>
            <a:endParaRPr lang="en-US" dirty="0"/>
          </a:p>
        </p:txBody>
      </p:sp>
      <p:sp>
        <p:nvSpPr>
          <p:cNvPr id="8" name="Oval Callout 7"/>
          <p:cNvSpPr/>
          <p:nvPr/>
        </p:nvSpPr>
        <p:spPr>
          <a:xfrm>
            <a:off x="5867400" y="838200"/>
            <a:ext cx="3276600" cy="1984248"/>
          </a:xfrm>
          <a:prstGeom prst="wedgeEllipseCallout">
            <a:avLst>
              <a:gd name="adj1" fmla="val -20"/>
              <a:gd name="adj2" fmla="val 80248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proses-proses </a:t>
            </a:r>
            <a:r>
              <a:rPr lang="en-US" dirty="0" err="1"/>
              <a:t>sosial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perubahan-perubahan</a:t>
            </a:r>
            <a:r>
              <a:rPr lang="en-US" dirty="0"/>
              <a:t> </a:t>
            </a:r>
            <a:r>
              <a:rPr lang="en-US" dirty="0" err="1"/>
              <a:t>sosial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0" y="1371600"/>
            <a:ext cx="2667000" cy="1143000"/>
          </a:xfrm>
          <a:prstGeom prst="wedgeRoundRectCallout">
            <a:avLst>
              <a:gd name="adj1" fmla="val -24685"/>
              <a:gd name="adj2" fmla="val 151840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kelompok-kelompok</a:t>
            </a:r>
            <a:endParaRPr lang="en-US" dirty="0"/>
          </a:p>
        </p:txBody>
      </p:sp>
      <p:pic>
        <p:nvPicPr>
          <p:cNvPr id="11" name="Picture 2" descr="http://media1.picsearch.com/is?nZ1A13yjOOAHwyPmfyOwc_nDo5oAZt3Tkmvzyz9YCy0&amp;height=9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" y="3962400"/>
            <a:ext cx="762000" cy="1314451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media1.picsearch.com/is?nZ1A13yjOOAHwyPmfyOwc_nDo5oAZt3Tkmvzyz9YCy0&amp;height=9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62400" y="4191000"/>
            <a:ext cx="1295400" cy="1314451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isometricOffAxis2Righ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media1.picsearch.com/is?nZ1A13yjOOAHwyPmfyOwc_nDo5oAZt3Tkmvzyz9YCy0&amp;height=9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58000" y="3581400"/>
            <a:ext cx="762000" cy="1314451"/>
          </a:xfrm>
          <a:prstGeom prst="rect">
            <a:avLst/>
          </a:prstGeom>
          <a:noFill/>
          <a:ln>
            <a:solidFill>
              <a:srgbClr val="C00000"/>
            </a:solidFill>
          </a:ln>
          <a:scene3d>
            <a:camera prst="isometricOffAxis1Righ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ound Diagonal Corner Rectangle 9"/>
          <p:cNvSpPr/>
          <p:nvPr/>
        </p:nvSpPr>
        <p:spPr>
          <a:xfrm>
            <a:off x="457200" y="5257800"/>
            <a:ext cx="1524000" cy="914400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/>
              <a:t>Roucek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r>
              <a:rPr lang="en-US" dirty="0" smtClean="0"/>
              <a:t>Warren</a:t>
            </a:r>
            <a:endParaRPr lang="en-US" dirty="0"/>
          </a:p>
        </p:txBody>
      </p:sp>
      <p:sp>
        <p:nvSpPr>
          <p:cNvPr id="14" name="Snip Diagonal Corner Rectangle 13"/>
          <p:cNvSpPr/>
          <p:nvPr/>
        </p:nvSpPr>
        <p:spPr>
          <a:xfrm>
            <a:off x="3276600" y="5562600"/>
            <a:ext cx="2590800" cy="914400"/>
          </a:xfrm>
          <a:prstGeom prst="snip2Diag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/>
              <a:t>J. A. A. van </a:t>
            </a:r>
            <a:r>
              <a:rPr lang="en-US" dirty="0" err="1" smtClean="0"/>
              <a:t>Doorn</a:t>
            </a:r>
            <a:endParaRPr lang="en-US" dirty="0" smtClean="0"/>
          </a:p>
          <a:p>
            <a:pPr algn="just"/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 algn="just"/>
            <a:r>
              <a:rPr lang="en-US" dirty="0" smtClean="0"/>
              <a:t>C. </a:t>
            </a:r>
            <a:r>
              <a:rPr lang="en-US" dirty="0"/>
              <a:t>J. </a:t>
            </a:r>
            <a:r>
              <a:rPr lang="en-US" dirty="0" err="1"/>
              <a:t>Lammers</a:t>
            </a:r>
            <a:endParaRPr lang="en-US" dirty="0"/>
          </a:p>
        </p:txBody>
      </p:sp>
      <p:sp>
        <p:nvSpPr>
          <p:cNvPr id="15" name="Snip Single Corner Rectangle 14"/>
          <p:cNvSpPr/>
          <p:nvPr/>
        </p:nvSpPr>
        <p:spPr>
          <a:xfrm>
            <a:off x="6477000" y="4876800"/>
            <a:ext cx="2438400" cy="990600"/>
          </a:xfrm>
          <a:prstGeom prst="snip1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/>
              <a:t>Selo</a:t>
            </a:r>
            <a:r>
              <a:rPr lang="en-US" dirty="0"/>
              <a:t> </a:t>
            </a:r>
            <a:r>
              <a:rPr lang="en-US" dirty="0" err="1" smtClean="0"/>
              <a:t>Soemardjan</a:t>
            </a:r>
            <a:endParaRPr lang="en-US" dirty="0" smtClean="0"/>
          </a:p>
          <a:p>
            <a:pPr algn="just"/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Soelaeman</a:t>
            </a:r>
            <a:r>
              <a:rPr lang="en-US" dirty="0" smtClean="0"/>
              <a:t>  </a:t>
            </a:r>
            <a:r>
              <a:rPr lang="en-US" dirty="0" err="1" smtClean="0"/>
              <a:t>Soemardi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Tokoh-tokoh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Pemikirannya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1341" y="1333500"/>
            <a:ext cx="4876800" cy="47244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en-US" dirty="0" smtClean="0"/>
              <a:t>August </a:t>
            </a:r>
            <a:r>
              <a:rPr lang="en-US" dirty="0"/>
              <a:t>Comte </a:t>
            </a:r>
            <a:r>
              <a:rPr lang="id-ID" dirty="0"/>
              <a:t>dianggap sebagai pendiri sosiologi</a:t>
            </a:r>
            <a:r>
              <a:rPr lang="id-ID" dirty="0" smtClean="0"/>
              <a:t>.</a:t>
            </a:r>
            <a:endParaRPr lang="en-US" dirty="0" smtClean="0"/>
          </a:p>
          <a:p>
            <a:pPr marL="0" lvl="0" indent="0"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1842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tulisannya</a:t>
            </a:r>
            <a:r>
              <a:rPr lang="en-US" dirty="0"/>
              <a:t> ‘</a:t>
            </a:r>
            <a:r>
              <a:rPr lang="en-US" i="1" dirty="0"/>
              <a:t>Positive-</a:t>
            </a:r>
            <a:r>
              <a:rPr lang="en-US" i="1" dirty="0" err="1"/>
              <a:t>Phylosophy</a:t>
            </a:r>
            <a:r>
              <a:rPr lang="en-US" i="1" dirty="0"/>
              <a:t>’</a:t>
            </a:r>
            <a:r>
              <a:rPr lang="en-US" dirty="0"/>
              <a:t>;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ttg</a:t>
            </a:r>
            <a:r>
              <a:rPr lang="en-US" dirty="0"/>
              <a:t> </a:t>
            </a:r>
            <a:r>
              <a:rPr lang="en-US" dirty="0" err="1"/>
              <a:t>kemasyarakatan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pengamatan</a:t>
            </a:r>
            <a:r>
              <a:rPr lang="en-US" dirty="0"/>
              <a:t>.</a:t>
            </a:r>
          </a:p>
          <a:p>
            <a:pPr marL="0" lvl="0" indent="0"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August </a:t>
            </a:r>
            <a:r>
              <a:rPr lang="id-ID" dirty="0"/>
              <a:t>Comte menciptakan istilah sosiologi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id-ID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menyebut</a:t>
            </a:r>
            <a:r>
              <a:rPr lang="id-ID" dirty="0"/>
              <a:t> disiplin "filsafat positif" (fisika sosial)</a:t>
            </a:r>
            <a:r>
              <a:rPr lang="en-US" dirty="0"/>
              <a:t>; </a:t>
            </a:r>
            <a:r>
              <a:rPr lang="id-ID" dirty="0"/>
              <a:t>untuk menekankan sifat ilmiah dan untuk membedakannya dari filsafat tradisional. </a:t>
            </a:r>
            <a:r>
              <a:rPr lang="en-US" dirty="0"/>
              <a:t>Di </a:t>
            </a:r>
            <a:r>
              <a:rPr lang="en-US" dirty="0" err="1"/>
              <a:t>sinilah</a:t>
            </a:r>
            <a:r>
              <a:rPr lang="en-US" dirty="0"/>
              <a:t> </a:t>
            </a:r>
            <a:r>
              <a:rPr lang="en-US" dirty="0" err="1"/>
              <a:t>asal</a:t>
            </a:r>
            <a:r>
              <a:rPr lang="en-US" dirty="0"/>
              <a:t> </a:t>
            </a:r>
            <a:r>
              <a:rPr lang="en-US" dirty="0" err="1"/>
              <a:t>mula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id-ID" dirty="0"/>
              <a:t> sosiologi</a:t>
            </a:r>
            <a:r>
              <a:rPr lang="en-US" dirty="0"/>
              <a:t>.</a:t>
            </a:r>
            <a:r>
              <a:rPr lang="id-ID" dirty="0"/>
              <a:t> </a:t>
            </a:r>
            <a:r>
              <a:rPr lang="en-US" dirty="0" smtClean="0"/>
              <a:t> </a:t>
            </a:r>
            <a:r>
              <a:rPr lang="en-US" dirty="0"/>
              <a:t>August Comte </a:t>
            </a:r>
            <a:r>
              <a:rPr lang="id-ID" dirty="0"/>
              <a:t>melihat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‘</a:t>
            </a:r>
            <a:r>
              <a:rPr lang="id-ID" dirty="0"/>
              <a:t>hukum tidak berubah-ubah</a:t>
            </a:r>
            <a:r>
              <a:rPr lang="en-US" dirty="0"/>
              <a:t>’.  </a:t>
            </a:r>
          </a:p>
          <a:p>
            <a:endParaRPr lang="en-US" dirty="0"/>
          </a:p>
        </p:txBody>
      </p:sp>
      <p:sp>
        <p:nvSpPr>
          <p:cNvPr id="5" name="Action Button: Home 4">
            <a:hlinkClick r:id="rId3" action="ppaction://hlinksldjump" highlightClick="1"/>
          </p:cNvPr>
          <p:cNvSpPr/>
          <p:nvPr/>
        </p:nvSpPr>
        <p:spPr>
          <a:xfrm>
            <a:off x="8153400" y="6019800"/>
            <a:ext cx="685800" cy="6096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media4.picsearch.com/is?zZE5oVd4U8OUcGMHoEJFUBuQy25QpvAuNPyDW1BJYaE&amp;height=25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524000"/>
            <a:ext cx="3962399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640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Tokoh-tokoh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Pemikirannya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029200"/>
          </a:xfrm>
        </p:spPr>
        <p:txBody>
          <a:bodyPr>
            <a:normAutofit/>
          </a:bodyPr>
          <a:lstStyle/>
          <a:p>
            <a:pPr algn="just"/>
            <a:r>
              <a:rPr lang="en-US" u="sng" dirty="0" smtClean="0">
                <a:solidFill>
                  <a:srgbClr val="00B0F0"/>
                </a:solidFill>
              </a:rPr>
              <a:t>John Stuart Mill (1806-1873)</a:t>
            </a:r>
          </a:p>
          <a:p>
            <a:pPr algn="just"/>
            <a:endParaRPr lang="en-US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5" name="Action Button: Home 4">
            <a:hlinkClick r:id="rId3" action="ppaction://hlinksldjump" highlightClick="1"/>
          </p:cNvPr>
          <p:cNvSpPr/>
          <p:nvPr/>
        </p:nvSpPr>
        <p:spPr>
          <a:xfrm>
            <a:off x="8041342" y="5636559"/>
            <a:ext cx="685800" cy="6858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ular Callout 3"/>
          <p:cNvSpPr/>
          <p:nvPr/>
        </p:nvSpPr>
        <p:spPr>
          <a:xfrm flipV="1">
            <a:off x="741828" y="2003516"/>
            <a:ext cx="1600200" cy="1676400"/>
          </a:xfrm>
          <a:prstGeom prst="wedgeRectCallout">
            <a:avLst>
              <a:gd name="adj1" fmla="val 85684"/>
              <a:gd name="adj2" fmla="val 22928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009464" y="1813016"/>
            <a:ext cx="4067735" cy="2057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err="1" smtClean="0"/>
              <a:t>Sebenarnya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ttg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/>
              <a:t>istilah</a:t>
            </a:r>
            <a:r>
              <a:rPr lang="en-US" dirty="0"/>
              <a:t> 'Ethology' sebagai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yang </a:t>
            </a:r>
            <a:r>
              <a:rPr lang="en-US" dirty="0" err="1"/>
              <a:t>baru</a:t>
            </a:r>
            <a:endParaRPr lang="en-US" dirty="0"/>
          </a:p>
        </p:txBody>
      </p:sp>
      <p:pic>
        <p:nvPicPr>
          <p:cNvPr id="2052" name="Picture 4" descr="Berkas:Mill - Essays on economics and society, 1967 - 5499347.t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003516"/>
            <a:ext cx="16002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700" y="2119403"/>
            <a:ext cx="1066800" cy="144462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9" name="Line Callout 1 8"/>
          <p:cNvSpPr/>
          <p:nvPr/>
        </p:nvSpPr>
        <p:spPr>
          <a:xfrm>
            <a:off x="4542865" y="4547347"/>
            <a:ext cx="3124200" cy="1775012"/>
          </a:xfrm>
          <a:prstGeom prst="borderCallout1">
            <a:avLst>
              <a:gd name="adj1" fmla="val -4482"/>
              <a:gd name="adj2" fmla="val 35281"/>
              <a:gd name="adj3" fmla="val -34975"/>
              <a:gd name="adj4" fmla="val 42012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/>
              <a:t>Mengkaji</a:t>
            </a:r>
            <a:r>
              <a:rPr lang="en-US" dirty="0"/>
              <a:t> 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keadaan</a:t>
            </a:r>
            <a:r>
              <a:rPr lang="en-US" dirty="0"/>
              <a:t>  </a:t>
            </a:r>
            <a:r>
              <a:rPr lang="en-US" dirty="0" err="1"/>
              <a:t>masyarakat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dijelaskan</a:t>
            </a:r>
            <a:r>
              <a:rPr lang="en-US" dirty="0"/>
              <a:t> 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pasti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terukur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03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534400" cy="5105400"/>
          </a:xfrm>
        </p:spPr>
        <p:txBody>
          <a:bodyPr>
            <a:normAutofit/>
          </a:bodyPr>
          <a:lstStyle/>
          <a:p>
            <a:pPr algn="just"/>
            <a:r>
              <a:rPr lang="en-US" u="sng" dirty="0">
                <a:solidFill>
                  <a:srgbClr val="00B0F0"/>
                </a:solidFill>
              </a:rPr>
              <a:t>Herbert Spencer (</a:t>
            </a:r>
            <a:r>
              <a:rPr lang="id-ID" u="sng" dirty="0">
                <a:solidFill>
                  <a:srgbClr val="00B0F0"/>
                </a:solidFill>
              </a:rPr>
              <a:t>1820-1903) </a:t>
            </a:r>
            <a:endParaRPr lang="en-US" u="sng" dirty="0">
              <a:solidFill>
                <a:srgbClr val="00B0F0"/>
              </a:solidFill>
            </a:endParaRPr>
          </a:p>
          <a:p>
            <a:pPr marL="0" indent="0" algn="just">
              <a:buNone/>
            </a:pPr>
            <a:endParaRPr lang="en-US" u="sng" dirty="0">
              <a:solidFill>
                <a:srgbClr val="00B0F0"/>
              </a:solidFill>
            </a:endParaRP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>
          <a:xfrm>
            <a:off x="8001000" y="5943600"/>
            <a:ext cx="762000" cy="6858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648200"/>
            <a:ext cx="1371600" cy="16002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Cloud Callout 1"/>
          <p:cNvSpPr/>
          <p:nvPr/>
        </p:nvSpPr>
        <p:spPr>
          <a:xfrm>
            <a:off x="152400" y="4343400"/>
            <a:ext cx="2895600" cy="2286000"/>
          </a:xfrm>
          <a:prstGeom prst="cloudCallout">
            <a:avLst>
              <a:gd name="adj1" fmla="val 34358"/>
              <a:gd name="adj2" fmla="val -9525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Display 4"/>
          <p:cNvSpPr/>
          <p:nvPr/>
        </p:nvSpPr>
        <p:spPr>
          <a:xfrm>
            <a:off x="2747682" y="2093976"/>
            <a:ext cx="4338918" cy="1908048"/>
          </a:xfrm>
          <a:prstGeom prst="flowChartDisplay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d-ID" dirty="0"/>
              <a:t>menempatkan ide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/>
              <a:t>‘</a:t>
            </a:r>
            <a:r>
              <a:rPr lang="id-ID" dirty="0"/>
              <a:t>masyarakat</a:t>
            </a:r>
            <a:r>
              <a:rPr lang="en-US" dirty="0"/>
              <a:t>’</a:t>
            </a:r>
            <a:r>
              <a:rPr lang="id-ID" dirty="0"/>
              <a:t> seperti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id-ID" dirty="0"/>
              <a:t>organisme</a:t>
            </a:r>
            <a:r>
              <a:rPr lang="en-US" dirty="0"/>
              <a:t>;</a:t>
            </a:r>
            <a:r>
              <a:rPr lang="id-ID" dirty="0"/>
              <a:t> mengatur diri sendiri</a:t>
            </a:r>
            <a:endParaRPr lang="en-US" dirty="0"/>
          </a:p>
        </p:txBody>
      </p:sp>
      <p:sp>
        <p:nvSpPr>
          <p:cNvPr id="7" name="Flowchart: Process 6"/>
          <p:cNvSpPr/>
          <p:nvPr/>
        </p:nvSpPr>
        <p:spPr>
          <a:xfrm>
            <a:off x="6248400" y="4800600"/>
            <a:ext cx="1524000" cy="61264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Process 8"/>
          <p:cNvSpPr/>
          <p:nvPr/>
        </p:nvSpPr>
        <p:spPr>
          <a:xfrm>
            <a:off x="6477000" y="4495800"/>
            <a:ext cx="1524000" cy="61264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lowchart: Process 9"/>
          <p:cNvSpPr/>
          <p:nvPr/>
        </p:nvSpPr>
        <p:spPr>
          <a:xfrm>
            <a:off x="6705600" y="4191000"/>
            <a:ext cx="1524000" cy="61264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/>
              <a:t>Principles of </a:t>
            </a:r>
            <a:r>
              <a:rPr lang="en-US" i="1" dirty="0" err="1"/>
              <a:t>Sosiology</a:t>
            </a:r>
            <a:endParaRPr lang="en-US" dirty="0"/>
          </a:p>
        </p:txBody>
      </p:sp>
      <p:sp>
        <p:nvSpPr>
          <p:cNvPr id="13" name="Explosion 1 12"/>
          <p:cNvSpPr/>
          <p:nvPr/>
        </p:nvSpPr>
        <p:spPr>
          <a:xfrm>
            <a:off x="6172200" y="3962400"/>
            <a:ext cx="304800" cy="381000"/>
          </a:xfrm>
          <a:prstGeom prst="irregularSeal1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Explosion 1 14"/>
          <p:cNvSpPr/>
          <p:nvPr/>
        </p:nvSpPr>
        <p:spPr>
          <a:xfrm>
            <a:off x="5791200" y="3810000"/>
            <a:ext cx="381000" cy="381000"/>
          </a:xfrm>
          <a:prstGeom prst="irregularSeal1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Explosion 1 15"/>
          <p:cNvSpPr/>
          <p:nvPr/>
        </p:nvSpPr>
        <p:spPr>
          <a:xfrm>
            <a:off x="6477000" y="4114800"/>
            <a:ext cx="228600" cy="228600"/>
          </a:xfrm>
          <a:prstGeom prst="irregularSeal1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2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2995</TotalTime>
  <Words>828</Words>
  <Application>Microsoft Office PowerPoint</Application>
  <PresentationFormat>On-screen Show (4:3)</PresentationFormat>
  <Paragraphs>163</Paragraphs>
  <Slides>16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  <vt:variant>
        <vt:lpstr>Custom Shows</vt:lpstr>
      </vt:variant>
      <vt:variant>
        <vt:i4>1</vt:i4>
      </vt:variant>
    </vt:vector>
  </HeadingPairs>
  <TitlesOfParts>
    <vt:vector size="23" baseType="lpstr">
      <vt:lpstr>Adobe Myungjo Std M</vt:lpstr>
      <vt:lpstr>Arial</vt:lpstr>
      <vt:lpstr>Calibri</vt:lpstr>
      <vt:lpstr>Courier New</vt:lpstr>
      <vt:lpstr>Wingdings</vt:lpstr>
      <vt:lpstr>Office Theme</vt:lpstr>
      <vt:lpstr>PowerPoint Presentation</vt:lpstr>
      <vt:lpstr>Tujuan Instruksional Khusus</vt:lpstr>
      <vt:lpstr>Referensi</vt:lpstr>
      <vt:lpstr>Pengertian</vt:lpstr>
      <vt:lpstr>Definisi Sosiologi</vt:lpstr>
      <vt:lpstr>Definisi Sosiologi</vt:lpstr>
      <vt:lpstr>Tokoh-tokoh Awal Sosiologi dan Pemikirannya</vt:lpstr>
      <vt:lpstr>Tokoh-tokoh Awal Sosiologi dan Pemikirannya</vt:lpstr>
      <vt:lpstr>PowerPoint Presentation</vt:lpstr>
      <vt:lpstr>PowerPoint Presentation</vt:lpstr>
      <vt:lpstr> Hakikat</vt:lpstr>
      <vt:lpstr>Fokus Kajian Ilmu-Ilmu Sosial Dengan Sosiologi</vt:lpstr>
      <vt:lpstr>Manfaat Ilmu-ilmu Sosial dan Hub. Ilmu-ilmu Sosial dengan Sosiologi</vt:lpstr>
      <vt:lpstr>Kenapa Sosiologi dan ilmu sosial lainnya saling berhubungan?????</vt:lpstr>
      <vt:lpstr>Imajinasi Sosiologis</vt:lpstr>
      <vt:lpstr>PowerPoint Presentation</vt:lpstr>
      <vt:lpstr>Pengantar Sosiologi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</dc:creator>
  <cp:lastModifiedBy>Devy Stany Walukau</cp:lastModifiedBy>
  <cp:revision>347</cp:revision>
  <dcterms:created xsi:type="dcterms:W3CDTF">2014-04-28T03:24:33Z</dcterms:created>
  <dcterms:modified xsi:type="dcterms:W3CDTF">2016-04-19T03:47:27Z</dcterms:modified>
</cp:coreProperties>
</file>