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8" r:id="rId2"/>
    <p:sldId id="256" r:id="rId3"/>
    <p:sldId id="257" r:id="rId4"/>
    <p:sldId id="258" r:id="rId5"/>
    <p:sldId id="259" r:id="rId6"/>
    <p:sldId id="260" r:id="rId7"/>
    <p:sldId id="262" r:id="rId8"/>
    <p:sldId id="264" r:id="rId9"/>
    <p:sldId id="265" r:id="rId10"/>
    <p:sldId id="266" r:id="rId11"/>
    <p:sldId id="268" r:id="rId12"/>
    <p:sldId id="270" r:id="rId13"/>
    <p:sldId id="271" r:id="rId14"/>
    <p:sldId id="272" r:id="rId15"/>
    <p:sldId id="273" r:id="rId16"/>
    <p:sldId id="274" r:id="rId17"/>
    <p:sldId id="275" r:id="rId18"/>
    <p:sldId id="276"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46" autoAdjust="0"/>
    <p:restoredTop sz="81867" autoAdjust="0"/>
  </p:normalViewPr>
  <p:slideViewPr>
    <p:cSldViewPr>
      <p:cViewPr varScale="1">
        <p:scale>
          <a:sx n="61" d="100"/>
          <a:sy n="61" d="100"/>
        </p:scale>
        <p:origin x="203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1DE7BC-6A2D-4BC5-9A5F-8343EE00BF7D}" type="datetimeFigureOut">
              <a:rPr lang="en-US" smtClean="0"/>
              <a:t>4/20/2016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510511-0A70-40DD-9F65-6D2D7B8BA804}" type="slidenum">
              <a:rPr lang="en-US" smtClean="0"/>
              <a:t>‹#›</a:t>
            </a:fld>
            <a:endParaRPr lang="en-US"/>
          </a:p>
        </p:txBody>
      </p:sp>
    </p:spTree>
    <p:extLst>
      <p:ext uri="{BB962C8B-B14F-4D97-AF65-F5344CB8AC3E}">
        <p14:creationId xmlns:p14="http://schemas.microsoft.com/office/powerpoint/2010/main" val="137518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2</a:t>
            </a:fld>
            <a:endParaRPr lang="en-US"/>
          </a:p>
        </p:txBody>
      </p:sp>
    </p:spTree>
    <p:extLst>
      <p:ext uri="{BB962C8B-B14F-4D97-AF65-F5344CB8AC3E}">
        <p14:creationId xmlns:p14="http://schemas.microsoft.com/office/powerpoint/2010/main" val="4031217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12</a:t>
            </a:fld>
            <a:endParaRPr lang="en-US"/>
          </a:p>
        </p:txBody>
      </p:sp>
    </p:spTree>
    <p:extLst>
      <p:ext uri="{BB962C8B-B14F-4D97-AF65-F5344CB8AC3E}">
        <p14:creationId xmlns:p14="http://schemas.microsoft.com/office/powerpoint/2010/main" val="1985308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13</a:t>
            </a:fld>
            <a:endParaRPr lang="en-US"/>
          </a:p>
        </p:txBody>
      </p:sp>
    </p:spTree>
    <p:extLst>
      <p:ext uri="{BB962C8B-B14F-4D97-AF65-F5344CB8AC3E}">
        <p14:creationId xmlns:p14="http://schemas.microsoft.com/office/powerpoint/2010/main" val="3524501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14</a:t>
            </a:fld>
            <a:endParaRPr lang="en-US"/>
          </a:p>
        </p:txBody>
      </p:sp>
    </p:spTree>
    <p:extLst>
      <p:ext uri="{BB962C8B-B14F-4D97-AF65-F5344CB8AC3E}">
        <p14:creationId xmlns:p14="http://schemas.microsoft.com/office/powerpoint/2010/main" val="125054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smtClean="0"/>
          </a:p>
        </p:txBody>
      </p:sp>
      <p:sp>
        <p:nvSpPr>
          <p:cNvPr id="4" name="Slide Number Placeholder 3"/>
          <p:cNvSpPr>
            <a:spLocks noGrp="1"/>
          </p:cNvSpPr>
          <p:nvPr>
            <p:ph type="sldNum" sz="quarter" idx="10"/>
          </p:nvPr>
        </p:nvSpPr>
        <p:spPr/>
        <p:txBody>
          <a:bodyPr/>
          <a:lstStyle/>
          <a:p>
            <a:fld id="{04510511-0A70-40DD-9F65-6D2D7B8BA804}" type="slidenum">
              <a:rPr lang="en-US" smtClean="0"/>
              <a:t>15</a:t>
            </a:fld>
            <a:endParaRPr lang="en-US"/>
          </a:p>
        </p:txBody>
      </p:sp>
    </p:spTree>
    <p:extLst>
      <p:ext uri="{BB962C8B-B14F-4D97-AF65-F5344CB8AC3E}">
        <p14:creationId xmlns:p14="http://schemas.microsoft.com/office/powerpoint/2010/main" val="2438370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16</a:t>
            </a:fld>
            <a:endParaRPr lang="en-US"/>
          </a:p>
        </p:txBody>
      </p:sp>
    </p:spTree>
    <p:extLst>
      <p:ext uri="{BB962C8B-B14F-4D97-AF65-F5344CB8AC3E}">
        <p14:creationId xmlns:p14="http://schemas.microsoft.com/office/powerpoint/2010/main" val="3113137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id-ID" dirty="0" smtClean="0"/>
          </a:p>
        </p:txBody>
      </p:sp>
      <p:sp>
        <p:nvSpPr>
          <p:cNvPr id="4" name="Slide Number Placeholder 3"/>
          <p:cNvSpPr>
            <a:spLocks noGrp="1"/>
          </p:cNvSpPr>
          <p:nvPr>
            <p:ph type="sldNum" sz="quarter" idx="10"/>
          </p:nvPr>
        </p:nvSpPr>
        <p:spPr/>
        <p:txBody>
          <a:bodyPr/>
          <a:lstStyle/>
          <a:p>
            <a:fld id="{04510511-0A70-40DD-9F65-6D2D7B8BA804}" type="slidenum">
              <a:rPr lang="en-US" smtClean="0"/>
              <a:t>17</a:t>
            </a:fld>
            <a:endParaRPr lang="en-US"/>
          </a:p>
        </p:txBody>
      </p:sp>
    </p:spTree>
    <p:extLst>
      <p:ext uri="{BB962C8B-B14F-4D97-AF65-F5344CB8AC3E}">
        <p14:creationId xmlns:p14="http://schemas.microsoft.com/office/powerpoint/2010/main" val="842450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18</a:t>
            </a:fld>
            <a:endParaRPr lang="en-US"/>
          </a:p>
        </p:txBody>
      </p:sp>
    </p:spTree>
    <p:extLst>
      <p:ext uri="{BB962C8B-B14F-4D97-AF65-F5344CB8AC3E}">
        <p14:creationId xmlns:p14="http://schemas.microsoft.com/office/powerpoint/2010/main" val="314562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Lecture</a:t>
            </a:r>
            <a:r>
              <a:rPr lang="en-US" baseline="0" dirty="0" smtClean="0"/>
              <a:t> Notes :</a:t>
            </a:r>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3</a:t>
            </a:fld>
            <a:endParaRPr lang="en-US"/>
          </a:p>
        </p:txBody>
      </p:sp>
    </p:spTree>
    <p:extLst>
      <p:ext uri="{BB962C8B-B14F-4D97-AF65-F5344CB8AC3E}">
        <p14:creationId xmlns:p14="http://schemas.microsoft.com/office/powerpoint/2010/main" val="2254582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5</a:t>
            </a:fld>
            <a:endParaRPr lang="en-US"/>
          </a:p>
        </p:txBody>
      </p:sp>
    </p:spTree>
    <p:extLst>
      <p:ext uri="{BB962C8B-B14F-4D97-AF65-F5344CB8AC3E}">
        <p14:creationId xmlns:p14="http://schemas.microsoft.com/office/powerpoint/2010/main" val="210280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6</a:t>
            </a:fld>
            <a:endParaRPr lang="en-US"/>
          </a:p>
        </p:txBody>
      </p:sp>
    </p:spTree>
    <p:extLst>
      <p:ext uri="{BB962C8B-B14F-4D97-AF65-F5344CB8AC3E}">
        <p14:creationId xmlns:p14="http://schemas.microsoft.com/office/powerpoint/2010/main" val="1768488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7</a:t>
            </a:fld>
            <a:endParaRPr lang="en-US"/>
          </a:p>
        </p:txBody>
      </p:sp>
    </p:spTree>
    <p:extLst>
      <p:ext uri="{BB962C8B-B14F-4D97-AF65-F5344CB8AC3E}">
        <p14:creationId xmlns:p14="http://schemas.microsoft.com/office/powerpoint/2010/main" val="2972542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8</a:t>
            </a:fld>
            <a:endParaRPr lang="en-US"/>
          </a:p>
        </p:txBody>
      </p:sp>
    </p:spTree>
    <p:extLst>
      <p:ext uri="{BB962C8B-B14F-4D97-AF65-F5344CB8AC3E}">
        <p14:creationId xmlns:p14="http://schemas.microsoft.com/office/powerpoint/2010/main" val="2541299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9</a:t>
            </a:fld>
            <a:endParaRPr lang="en-US"/>
          </a:p>
        </p:txBody>
      </p:sp>
    </p:spTree>
    <p:extLst>
      <p:ext uri="{BB962C8B-B14F-4D97-AF65-F5344CB8AC3E}">
        <p14:creationId xmlns:p14="http://schemas.microsoft.com/office/powerpoint/2010/main" val="1025471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10</a:t>
            </a:fld>
            <a:endParaRPr lang="en-US"/>
          </a:p>
        </p:txBody>
      </p:sp>
    </p:spTree>
    <p:extLst>
      <p:ext uri="{BB962C8B-B14F-4D97-AF65-F5344CB8AC3E}">
        <p14:creationId xmlns:p14="http://schemas.microsoft.com/office/powerpoint/2010/main" val="197104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endParaRPr lang="id-ID" dirty="0" smtClean="0"/>
          </a:p>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11</a:t>
            </a:fld>
            <a:endParaRPr lang="en-US"/>
          </a:p>
        </p:txBody>
      </p:sp>
    </p:spTree>
    <p:extLst>
      <p:ext uri="{BB962C8B-B14F-4D97-AF65-F5344CB8AC3E}">
        <p14:creationId xmlns:p14="http://schemas.microsoft.com/office/powerpoint/2010/main" val="17483841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600200"/>
          </a:xfrm>
        </p:spPr>
        <p:txBody>
          <a:bodyPr>
            <a:normAutofit/>
          </a:bodyPr>
          <a:lstStyle>
            <a:lvl1pPr algn="ctr">
              <a:defRPr sz="4400" b="1">
                <a:solidFill>
                  <a:srgbClr val="002060"/>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10000"/>
            <a:ext cx="6400800" cy="838200"/>
          </a:xfrm>
        </p:spPr>
        <p:txBody>
          <a:bodyPr>
            <a:normAutofit/>
          </a:bodyPr>
          <a:lstStyle>
            <a:lvl1pPr marL="0" indent="0" algn="ctr">
              <a:buNone/>
              <a:defRPr sz="2800" b="1">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
        <p:nvSpPr>
          <p:cNvPr id="7" name="Subtitle 2"/>
          <p:cNvSpPr txBox="1">
            <a:spLocks/>
          </p:cNvSpPr>
          <p:nvPr userDrawn="1"/>
        </p:nvSpPr>
        <p:spPr>
          <a:xfrm>
            <a:off x="1219200" y="5715000"/>
            <a:ext cx="4038600" cy="40011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2800" b="1" kern="1200">
                <a:solidFill>
                  <a:schemeClr val="accent6">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2000" dirty="0" err="1" smtClean="0">
                <a:solidFill>
                  <a:srgbClr val="002060"/>
                </a:solidFill>
              </a:rPr>
              <a:t>Nama</a:t>
            </a:r>
            <a:r>
              <a:rPr lang="en-US" sz="2000" dirty="0" smtClean="0">
                <a:solidFill>
                  <a:srgbClr val="002060"/>
                </a:solidFill>
              </a:rPr>
              <a:t> </a:t>
            </a:r>
            <a:r>
              <a:rPr lang="en-US" sz="2000" dirty="0" err="1" smtClean="0">
                <a:solidFill>
                  <a:srgbClr val="002060"/>
                </a:solidFill>
              </a:rPr>
              <a:t>Dosen</a:t>
            </a:r>
            <a:endParaRPr lang="en-US" sz="2000" dirty="0">
              <a:solidFill>
                <a:srgbClr val="002060"/>
              </a:solidFill>
            </a:endParaRPr>
          </a:p>
        </p:txBody>
      </p:sp>
      <p:sp>
        <p:nvSpPr>
          <p:cNvPr id="8" name="TextBox 7"/>
          <p:cNvSpPr txBox="1"/>
          <p:nvPr userDrawn="1"/>
        </p:nvSpPr>
        <p:spPr>
          <a:xfrm>
            <a:off x="174661" y="5715000"/>
            <a:ext cx="1120739" cy="400110"/>
          </a:xfrm>
          <a:prstGeom prst="rect">
            <a:avLst/>
          </a:prstGeom>
        </p:spPr>
        <p:txBody>
          <a:bodyPr vert="horz" lIns="91440" tIns="45720" rIns="91440" bIns="45720" rtlCol="0">
            <a:normAutofit/>
          </a:bodyPr>
          <a:lstStyle>
            <a:defPPr>
              <a:defRPr lang="en-US"/>
            </a:defPPr>
            <a:lvl1pPr indent="0">
              <a:spcBef>
                <a:spcPct val="20000"/>
              </a:spcBef>
              <a:buFont typeface="Arial" panose="020B0604020202020204" pitchFamily="34" charset="0"/>
              <a:buNone/>
              <a:defRPr sz="2000" b="1">
                <a:solidFill>
                  <a:srgbClr val="002060"/>
                </a:solidFill>
              </a:defRPr>
            </a:lvl1pPr>
            <a:lvl2pPr indent="0" algn="ctr">
              <a:spcBef>
                <a:spcPct val="20000"/>
              </a:spcBef>
              <a:buFont typeface="Arial" panose="020B0604020202020204" pitchFamily="34" charset="0"/>
              <a:buNone/>
              <a:defRPr sz="2800">
                <a:solidFill>
                  <a:schemeClr val="tx1">
                    <a:tint val="75000"/>
                  </a:schemeClr>
                </a:solidFill>
              </a:defRPr>
            </a:lvl2pPr>
            <a:lvl3pPr indent="0" algn="ctr">
              <a:spcBef>
                <a:spcPct val="20000"/>
              </a:spcBef>
              <a:buFont typeface="Arial" panose="020B0604020202020204" pitchFamily="34" charset="0"/>
              <a:buNone/>
              <a:defRPr sz="2400">
                <a:solidFill>
                  <a:schemeClr val="tx1">
                    <a:tint val="75000"/>
                  </a:schemeClr>
                </a:solidFill>
              </a:defRPr>
            </a:lvl3pPr>
            <a:lvl4pPr indent="0" algn="ctr">
              <a:spcBef>
                <a:spcPct val="20000"/>
              </a:spcBef>
              <a:buFont typeface="Arial" panose="020B0604020202020204" pitchFamily="34" charset="0"/>
              <a:buNone/>
              <a:defRPr sz="2000">
                <a:solidFill>
                  <a:schemeClr val="tx1">
                    <a:tint val="75000"/>
                  </a:schemeClr>
                </a:solidFill>
              </a:defRPr>
            </a:lvl4pPr>
            <a:lvl5pPr indent="0" algn="ctr">
              <a:spcBef>
                <a:spcPct val="20000"/>
              </a:spcBef>
              <a:buFont typeface="Arial" panose="020B0604020202020204" pitchFamily="34" charset="0"/>
              <a:buNone/>
              <a:defRPr sz="2000">
                <a:solidFill>
                  <a:schemeClr val="tx1">
                    <a:tint val="75000"/>
                  </a:schemeClr>
                </a:solidFill>
              </a:defRPr>
            </a:lvl5pPr>
            <a:lvl6pPr indent="0" algn="ctr">
              <a:spcBef>
                <a:spcPct val="20000"/>
              </a:spcBef>
              <a:buFont typeface="Arial" panose="020B0604020202020204" pitchFamily="34" charset="0"/>
              <a:buNone/>
              <a:defRPr sz="2000">
                <a:solidFill>
                  <a:schemeClr val="tx1">
                    <a:tint val="75000"/>
                  </a:schemeClr>
                </a:solidFill>
              </a:defRPr>
            </a:lvl6pPr>
            <a:lvl7pPr indent="0" algn="ctr">
              <a:spcBef>
                <a:spcPct val="20000"/>
              </a:spcBef>
              <a:buFont typeface="Arial" panose="020B0604020202020204" pitchFamily="34" charset="0"/>
              <a:buNone/>
              <a:defRPr sz="2000">
                <a:solidFill>
                  <a:schemeClr val="tx1">
                    <a:tint val="75000"/>
                  </a:schemeClr>
                </a:solidFill>
              </a:defRPr>
            </a:lvl7pPr>
            <a:lvl8pPr indent="0" algn="ctr">
              <a:spcBef>
                <a:spcPct val="20000"/>
              </a:spcBef>
              <a:buFont typeface="Arial" panose="020B0604020202020204" pitchFamily="34" charset="0"/>
              <a:buNone/>
              <a:defRPr sz="2000">
                <a:solidFill>
                  <a:schemeClr val="tx1">
                    <a:tint val="75000"/>
                  </a:schemeClr>
                </a:solidFill>
              </a:defRPr>
            </a:lvl8pPr>
            <a:lvl9pPr indent="0" algn="ctr">
              <a:spcBef>
                <a:spcPct val="20000"/>
              </a:spcBef>
              <a:buFont typeface="Arial" panose="020B0604020202020204" pitchFamily="34" charset="0"/>
              <a:buNone/>
              <a:defRPr sz="2000">
                <a:solidFill>
                  <a:schemeClr val="tx1">
                    <a:tint val="75000"/>
                  </a:schemeClr>
                </a:solidFill>
              </a:defRPr>
            </a:lvl9pPr>
          </a:lstStyle>
          <a:p>
            <a:pPr lvl="0"/>
            <a:r>
              <a:rPr lang="en-US" dirty="0" smtClean="0"/>
              <a:t>DOSEN : </a:t>
            </a:r>
            <a:endParaRPr lang="en-US" dirty="0"/>
          </a:p>
        </p:txBody>
      </p:sp>
    </p:spTree>
    <p:extLst>
      <p:ext uri="{BB962C8B-B14F-4D97-AF65-F5344CB8AC3E}">
        <p14:creationId xmlns:p14="http://schemas.microsoft.com/office/powerpoint/2010/main" val="415745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307962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3138223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417142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2232919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DB2422-387D-4E7D-BD13-DA96FC6E0F1E}"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3418833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DB2422-387D-4E7D-BD13-DA96FC6E0F1E}" type="datetimeFigureOut">
              <a:rPr lang="en-US" smtClean="0"/>
              <a:t>4/20/2016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410961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DB2422-387D-4E7D-BD13-DA96FC6E0F1E}" type="datetimeFigureOut">
              <a:rPr lang="en-US" smtClean="0"/>
              <a:t>4/20/2016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67548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B2422-387D-4E7D-BD13-DA96FC6E0F1E}" type="datetimeFigureOut">
              <a:rPr lang="en-US" smtClean="0"/>
              <a:t>4/20/2016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4182593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B2422-387D-4E7D-BD13-DA96FC6E0F1E}"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1865253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B2422-387D-4E7D-BD13-DA96FC6E0F1E}"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1975217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76200"/>
            <a:ext cx="7010400" cy="990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04800" y="1447800"/>
            <a:ext cx="85344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6200" y="6553200"/>
            <a:ext cx="1752600" cy="304800"/>
          </a:xfrm>
          <a:prstGeom prst="rect">
            <a:avLst/>
          </a:prstGeom>
        </p:spPr>
        <p:txBody>
          <a:bodyPr vert="horz" lIns="91440" tIns="45720" rIns="91440" bIns="45720" rtlCol="0" anchor="ctr"/>
          <a:lstStyle>
            <a:lvl1pPr algn="l">
              <a:defRPr sz="1100">
                <a:solidFill>
                  <a:schemeClr val="bg1"/>
                </a:solidFill>
              </a:defRPr>
            </a:lvl1pPr>
          </a:lstStyle>
          <a:p>
            <a:fld id="{31DB2422-387D-4E7D-BD13-DA96FC6E0F1E}" type="datetimeFigureOut">
              <a:rPr lang="en-US" smtClean="0"/>
              <a:pPr/>
              <a:t>4/20/2016</a:t>
            </a:fld>
            <a:endParaRPr lang="en-US"/>
          </a:p>
        </p:txBody>
      </p:sp>
      <p:sp>
        <p:nvSpPr>
          <p:cNvPr id="5" name="Footer Placeholder 4"/>
          <p:cNvSpPr>
            <a:spLocks noGrp="1"/>
          </p:cNvSpPr>
          <p:nvPr>
            <p:ph type="ftr" sz="quarter" idx="3"/>
          </p:nvPr>
        </p:nvSpPr>
        <p:spPr>
          <a:xfrm>
            <a:off x="1905000" y="6553200"/>
            <a:ext cx="4953000" cy="304800"/>
          </a:xfrm>
          <a:prstGeom prst="rect">
            <a:avLst/>
          </a:prstGeom>
        </p:spPr>
        <p:txBody>
          <a:bodyPr vert="horz" lIns="91440" tIns="45720" rIns="91440" bIns="45720" rtlCol="0" anchor="ctr"/>
          <a:lstStyle>
            <a:lvl1pPr algn="ctr">
              <a:defRPr sz="1100">
                <a:solidFill>
                  <a:schemeClr val="bg1"/>
                </a:solidFill>
              </a:defRPr>
            </a:lvl1pPr>
          </a:lstStyle>
          <a:p>
            <a:endParaRPr lang="en-US" dirty="0"/>
          </a:p>
        </p:txBody>
      </p:sp>
      <p:sp>
        <p:nvSpPr>
          <p:cNvPr id="6" name="Slide Number Placeholder 5"/>
          <p:cNvSpPr>
            <a:spLocks noGrp="1"/>
          </p:cNvSpPr>
          <p:nvPr>
            <p:ph type="sldNum" sz="quarter" idx="4"/>
          </p:nvPr>
        </p:nvSpPr>
        <p:spPr>
          <a:xfrm>
            <a:off x="6934200" y="6553200"/>
            <a:ext cx="2133600" cy="304800"/>
          </a:xfrm>
          <a:prstGeom prst="rect">
            <a:avLst/>
          </a:prstGeom>
        </p:spPr>
        <p:txBody>
          <a:bodyPr vert="horz" lIns="91440" tIns="45720" rIns="91440" bIns="45720" rtlCol="0" anchor="ctr"/>
          <a:lstStyle>
            <a:lvl1pPr algn="r">
              <a:defRPr sz="1100">
                <a:solidFill>
                  <a:schemeClr val="bg1"/>
                </a:solidFill>
              </a:defRPr>
            </a:lvl1pPr>
          </a:lstStyle>
          <a:p>
            <a:fld id="{DB3F74CC-6543-45BD-9478-04BA9142D5A0}" type="slidenum">
              <a:rPr lang="en-US" smtClean="0"/>
              <a:pPr/>
              <a:t>‹#›</a:t>
            </a:fld>
            <a:endParaRPr lang="en-US"/>
          </a:p>
        </p:txBody>
      </p:sp>
    </p:spTree>
    <p:extLst>
      <p:ext uri="{BB962C8B-B14F-4D97-AF65-F5344CB8AC3E}">
        <p14:creationId xmlns:p14="http://schemas.microsoft.com/office/powerpoint/2010/main" val="2427171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7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8.xml"/><Relationship Id="rId5" Type="http://schemas.openxmlformats.org/officeDocument/2006/relationships/slide" Target="slide12.xml"/><Relationship Id="rId4" Type="http://schemas.openxmlformats.org/officeDocument/2006/relationships/slide" Target="slide9.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slide" Target="slide19.xml"/></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1143000" y="2819400"/>
            <a:ext cx="2286000" cy="1600200"/>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err="1" smtClean="0"/>
              <a:t>Topik</a:t>
            </a:r>
            <a:r>
              <a:rPr lang="en-US" dirty="0" smtClean="0"/>
              <a:t>, TIK, </a:t>
            </a:r>
            <a:r>
              <a:rPr lang="en-US" dirty="0" err="1" smtClean="0"/>
              <a:t>Referensi</a:t>
            </a:r>
            <a:endParaRPr lang="en-US" dirty="0"/>
          </a:p>
        </p:txBody>
      </p:sp>
      <p:sp>
        <p:nvSpPr>
          <p:cNvPr id="5" name="Oval Callout 4"/>
          <p:cNvSpPr/>
          <p:nvPr/>
        </p:nvSpPr>
        <p:spPr>
          <a:xfrm>
            <a:off x="838200" y="228600"/>
            <a:ext cx="3429000" cy="1831848"/>
          </a:xfrm>
          <a:prstGeom prst="wedgeEllipseCallout">
            <a:avLst>
              <a:gd name="adj1" fmla="val -9209"/>
              <a:gd name="adj2" fmla="val 7529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 </a:t>
            </a:r>
            <a:r>
              <a:rPr lang="en-US" dirty="0" err="1" smtClean="0"/>
              <a:t>Sekolah</a:t>
            </a:r>
            <a:r>
              <a:rPr lang="en-US" dirty="0" smtClean="0"/>
              <a:t>  </a:t>
            </a:r>
            <a:r>
              <a:rPr lang="en-US" dirty="0" err="1" smtClean="0"/>
              <a:t>dan</a:t>
            </a:r>
            <a:r>
              <a:rPr lang="en-US" dirty="0" smtClean="0"/>
              <a:t> </a:t>
            </a:r>
            <a:r>
              <a:rPr lang="en-US" dirty="0" err="1"/>
              <a:t>Masyarakat</a:t>
            </a:r>
            <a:r>
              <a:rPr lang="en-US" dirty="0"/>
              <a:t> </a:t>
            </a:r>
          </a:p>
        </p:txBody>
      </p:sp>
      <p:sp>
        <p:nvSpPr>
          <p:cNvPr id="6" name="Rounded Rectangular Callout 5"/>
          <p:cNvSpPr/>
          <p:nvPr/>
        </p:nvSpPr>
        <p:spPr>
          <a:xfrm>
            <a:off x="4724400" y="1447800"/>
            <a:ext cx="2590800" cy="1908048"/>
          </a:xfrm>
          <a:prstGeom prst="wedgeRoundRectCallout">
            <a:avLst>
              <a:gd name="adj1" fmla="val -85087"/>
              <a:gd name="adj2" fmla="val 36696"/>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err="1"/>
              <a:t>Pentingnya</a:t>
            </a:r>
            <a:r>
              <a:rPr lang="en-US" dirty="0"/>
              <a:t> </a:t>
            </a:r>
            <a:r>
              <a:rPr lang="en-US" dirty="0" err="1"/>
              <a:t>Kepedulian</a:t>
            </a:r>
            <a:r>
              <a:rPr lang="en-US" dirty="0"/>
              <a:t> </a:t>
            </a:r>
            <a:r>
              <a:rPr lang="en-US" dirty="0" err="1"/>
              <a:t>Pendidikan</a:t>
            </a:r>
            <a:r>
              <a:rPr lang="en-US" dirty="0"/>
              <a:t> </a:t>
            </a:r>
          </a:p>
        </p:txBody>
      </p:sp>
      <p:sp>
        <p:nvSpPr>
          <p:cNvPr id="7" name="Cloud Callout 6"/>
          <p:cNvSpPr/>
          <p:nvPr/>
        </p:nvSpPr>
        <p:spPr>
          <a:xfrm>
            <a:off x="4953000" y="3962400"/>
            <a:ext cx="3124200" cy="1981200"/>
          </a:xfrm>
          <a:prstGeom prst="cloudCallout">
            <a:avLst>
              <a:gd name="adj1" fmla="val -94379"/>
              <a:gd name="adj2" fmla="val -39275"/>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err="1" smtClean="0"/>
              <a:t>Ketimpangan</a:t>
            </a:r>
            <a:r>
              <a:rPr lang="en-US" dirty="0" smtClean="0"/>
              <a:t> </a:t>
            </a:r>
            <a:r>
              <a:rPr lang="en-US" dirty="0" err="1" smtClean="0"/>
              <a:t>dalam</a:t>
            </a:r>
            <a:r>
              <a:rPr lang="en-US" dirty="0" smtClean="0"/>
              <a:t> </a:t>
            </a:r>
            <a:r>
              <a:rPr lang="en-US" dirty="0" err="1"/>
              <a:t>Pendidikan</a:t>
            </a:r>
            <a:r>
              <a:rPr lang="en-US" dirty="0"/>
              <a:t> </a:t>
            </a:r>
          </a:p>
        </p:txBody>
      </p:sp>
      <p:sp>
        <p:nvSpPr>
          <p:cNvPr id="8" name="Rectangular Callout 7"/>
          <p:cNvSpPr/>
          <p:nvPr/>
        </p:nvSpPr>
        <p:spPr>
          <a:xfrm>
            <a:off x="1066800" y="5105400"/>
            <a:ext cx="2743200" cy="1298448"/>
          </a:xfrm>
          <a:prstGeom prst="wedgeRectCallout">
            <a:avLst>
              <a:gd name="adj1" fmla="val -16560"/>
              <a:gd name="adj2" fmla="val -83762"/>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err="1"/>
              <a:t>Peran</a:t>
            </a:r>
            <a:r>
              <a:rPr lang="en-US" dirty="0"/>
              <a:t> Media Massa </a:t>
            </a:r>
          </a:p>
        </p:txBody>
      </p:sp>
      <p:sp>
        <p:nvSpPr>
          <p:cNvPr id="9" name="Action Button: Custom 8">
            <a:hlinkClick r:id="rId2" action="ppaction://hlinksldjump" highlightClick="1"/>
          </p:cNvPr>
          <p:cNvSpPr/>
          <p:nvPr/>
        </p:nvSpPr>
        <p:spPr>
          <a:xfrm>
            <a:off x="1295400" y="2971800"/>
            <a:ext cx="2057400" cy="12192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ction Button: Custom 9">
            <a:hlinkClick r:id="rId3" action="ppaction://hlinksldjump" highlightClick="1"/>
          </p:cNvPr>
          <p:cNvSpPr/>
          <p:nvPr/>
        </p:nvSpPr>
        <p:spPr>
          <a:xfrm>
            <a:off x="1295400" y="304800"/>
            <a:ext cx="2743200" cy="16764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ction Button: Custom 10">
            <a:hlinkClick r:id="rId4" action="ppaction://hlinksldjump" highlightClick="1"/>
          </p:cNvPr>
          <p:cNvSpPr/>
          <p:nvPr/>
        </p:nvSpPr>
        <p:spPr>
          <a:xfrm>
            <a:off x="4800600" y="1447800"/>
            <a:ext cx="2438400" cy="18288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ction Button: Custom 11">
            <a:hlinkClick r:id="rId5" action="ppaction://hlinksldjump" highlightClick="1"/>
          </p:cNvPr>
          <p:cNvSpPr/>
          <p:nvPr/>
        </p:nvSpPr>
        <p:spPr>
          <a:xfrm>
            <a:off x="5029200" y="4114800"/>
            <a:ext cx="2971800" cy="16764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ction Button: Custom 12">
            <a:hlinkClick r:id="rId6" action="ppaction://hlinksldjump" highlightClick="1"/>
          </p:cNvPr>
          <p:cNvSpPr/>
          <p:nvPr/>
        </p:nvSpPr>
        <p:spPr>
          <a:xfrm>
            <a:off x="1143000" y="5181600"/>
            <a:ext cx="2667000" cy="12954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9034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rved Down Ribbon 3"/>
          <p:cNvSpPr/>
          <p:nvPr/>
        </p:nvSpPr>
        <p:spPr>
          <a:xfrm>
            <a:off x="-914400" y="0"/>
            <a:ext cx="10744200" cy="758952"/>
          </a:xfrm>
          <a:prstGeom prst="ellipseRibbon">
            <a:avLst>
              <a:gd name="adj1" fmla="val 25000"/>
              <a:gd name="adj2" fmla="val 75000"/>
              <a:gd name="adj3" fmla="val 0"/>
            </a:avLst>
          </a:prstGeom>
        </p:spPr>
        <p:style>
          <a:lnRef idx="1">
            <a:schemeClr val="accent4"/>
          </a:lnRef>
          <a:fillRef idx="2">
            <a:schemeClr val="accent4"/>
          </a:fillRef>
          <a:effectRef idx="1">
            <a:schemeClr val="accent4"/>
          </a:effectRef>
          <a:fontRef idx="minor">
            <a:schemeClr val="dk1"/>
          </a:fontRef>
        </p:style>
        <p:txBody>
          <a:bodyPr rtlCol="0" anchor="ctr"/>
          <a:lstStyle/>
          <a:p>
            <a:r>
              <a:rPr lang="id-ID" sz="2000" dirty="0"/>
              <a:t>b. Efek latar belakang kelas </a:t>
            </a:r>
            <a:r>
              <a:rPr lang="en-US" sz="2000" dirty="0" smtClean="0"/>
              <a:t> </a:t>
            </a:r>
            <a:r>
              <a:rPr lang="id-ID" sz="2000" dirty="0" smtClean="0"/>
              <a:t>sosial </a:t>
            </a:r>
            <a:r>
              <a:rPr lang="en-US" sz="2000" dirty="0" smtClean="0"/>
              <a:t> </a:t>
            </a:r>
            <a:r>
              <a:rPr lang="id-ID" sz="2000" dirty="0" smtClean="0"/>
              <a:t>pada </a:t>
            </a:r>
            <a:r>
              <a:rPr lang="en-US" sz="2000" dirty="0" smtClean="0"/>
              <a:t> </a:t>
            </a:r>
            <a:r>
              <a:rPr lang="id-ID" sz="2000" dirty="0" smtClean="0"/>
              <a:t>pendidikan </a:t>
            </a:r>
            <a:r>
              <a:rPr lang="id-ID" sz="2000" dirty="0"/>
              <a:t>dan mobilitas </a:t>
            </a:r>
            <a:r>
              <a:rPr lang="en-US" sz="2000" dirty="0" smtClean="0"/>
              <a:t> </a:t>
            </a:r>
            <a:r>
              <a:rPr lang="id-ID" sz="2000" dirty="0" smtClean="0"/>
              <a:t>sosial</a:t>
            </a:r>
            <a:endParaRPr lang="id-ID" sz="2000" dirty="0"/>
          </a:p>
        </p:txBody>
      </p:sp>
      <p:sp>
        <p:nvSpPr>
          <p:cNvPr id="5" name="Rectangle 4"/>
          <p:cNvSpPr/>
          <p:nvPr/>
        </p:nvSpPr>
        <p:spPr>
          <a:xfrm>
            <a:off x="23446" y="838200"/>
            <a:ext cx="8610600" cy="601393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endParaRPr lang="en-US" dirty="0" smtClean="0"/>
          </a:p>
          <a:p>
            <a:pPr marL="285750" indent="-285750" algn="just">
              <a:buBlip>
                <a:blip r:embed="rId3"/>
              </a:buBlip>
            </a:pPr>
            <a:r>
              <a:rPr lang="id-ID" sz="1600" dirty="0" smtClean="0"/>
              <a:t>Pendidikan </a:t>
            </a:r>
            <a:r>
              <a:rPr lang="id-ID" sz="1600" dirty="0"/>
              <a:t>secara tradisional dipandang  sebagai jalan keluar dari kemiskinan, rendahnya status sosial  dan untuk mobilitas sosial. Asumsinya </a:t>
            </a:r>
            <a:r>
              <a:rPr lang="id-ID" sz="1600" dirty="0" smtClean="0"/>
              <a:t>bahwa </a:t>
            </a:r>
            <a:r>
              <a:rPr lang="id-ID" sz="1600" dirty="0"/>
              <a:t>seseorang dapat mengatasi  keterbelakangan, dimulai dengan belajar di sekolah. </a:t>
            </a:r>
            <a:endParaRPr lang="en-US" sz="1600" dirty="0" smtClean="0"/>
          </a:p>
          <a:p>
            <a:pPr marL="285750" indent="-285750" algn="just">
              <a:buBlip>
                <a:blip r:embed="rId3"/>
              </a:buBlip>
            </a:pPr>
            <a:r>
              <a:rPr lang="en-US" sz="1600" dirty="0" smtClean="0"/>
              <a:t>B</a:t>
            </a:r>
            <a:r>
              <a:rPr lang="id-ID" sz="1600" dirty="0" smtClean="0"/>
              <a:t>anyak </a:t>
            </a:r>
            <a:r>
              <a:rPr lang="id-ID" sz="1600" dirty="0"/>
              <a:t>penelitian sosiologi telah </a:t>
            </a:r>
            <a:r>
              <a:rPr lang="id-ID" sz="1600" dirty="0" smtClean="0"/>
              <a:t>menunjukkan</a:t>
            </a:r>
            <a:r>
              <a:rPr lang="en-US" sz="1600" dirty="0" smtClean="0"/>
              <a:t> </a:t>
            </a:r>
            <a:r>
              <a:rPr lang="id-ID" sz="1600" dirty="0" smtClean="0"/>
              <a:t>efek </a:t>
            </a:r>
            <a:r>
              <a:rPr lang="id-ID" sz="1600" dirty="0"/>
              <a:t>dari pendidikan pada </a:t>
            </a:r>
            <a:r>
              <a:rPr lang="id-ID" sz="1600" dirty="0" smtClean="0"/>
              <a:t>pekerjaan</a:t>
            </a:r>
            <a:r>
              <a:rPr lang="en-US" sz="1600" dirty="0" smtClean="0"/>
              <a:t> </a:t>
            </a:r>
            <a:r>
              <a:rPr lang="en-US" sz="1600" dirty="0" err="1" smtClean="0"/>
              <a:t>yaitu</a:t>
            </a:r>
            <a:r>
              <a:rPr lang="en-US" sz="1600" dirty="0" smtClean="0"/>
              <a:t> </a:t>
            </a:r>
            <a:r>
              <a:rPr lang="en-US" sz="1600" dirty="0" err="1" smtClean="0"/>
              <a:t>telah</a:t>
            </a:r>
            <a:r>
              <a:rPr lang="id-ID" sz="1600" dirty="0" smtClean="0"/>
              <a:t> </a:t>
            </a:r>
            <a:r>
              <a:rPr lang="id-ID" sz="1600" dirty="0"/>
              <a:t>mendorong seseorang dengan pendapatannya yang  sangat menentukan  kelas sosial.  Hal ini terjadi ketika pada masa lampau kelas sosial sangat ditentukan oleh ras, keturunan, dan kekayaan. Bahkan pada masa itu pendidikan bukanlah hal yang sangat penting untuk merubah status. Di antara orang kulit putih dari kelas atas, termasuk mereka yang mewarisi kekayaan, serta profesional dan manajer tingkat tinggi, menganggap kelas sosial  lebih penting daripada pendidikan dalam menentukan pekerjaan dan pendapatan</a:t>
            </a:r>
            <a:r>
              <a:rPr lang="id-ID" sz="1600" dirty="0" smtClean="0"/>
              <a:t>.</a:t>
            </a:r>
            <a:endParaRPr lang="en-US" sz="1600" dirty="0" smtClean="0"/>
          </a:p>
          <a:p>
            <a:pPr marL="285750" indent="-285750" algn="just">
              <a:buBlip>
                <a:blip r:embed="rId3"/>
              </a:buBlip>
            </a:pPr>
            <a:r>
              <a:rPr lang="en-US" sz="1600" dirty="0" smtClean="0"/>
              <a:t>K</a:t>
            </a:r>
            <a:r>
              <a:rPr lang="id-ID" sz="1600" dirty="0" smtClean="0"/>
              <a:t>elas </a:t>
            </a:r>
            <a:r>
              <a:rPr lang="id-ID" sz="1600" dirty="0"/>
              <a:t>dan ras bekerja sama untuk  melindungi kelas atas dari rongrongan kelas sosial bawah yang dapat terjadi karena mobilitas.  Kelas  atas berusaha untuk memblokir kelas bawah dari beberapa bentuk mobilitas untuk naik tingkat ke </a:t>
            </a:r>
            <a:r>
              <a:rPr lang="id-ID" sz="1600" dirty="0" smtClean="0"/>
              <a:t>atas. </a:t>
            </a:r>
            <a:r>
              <a:rPr lang="id-ID" sz="1600" dirty="0"/>
              <a:t>Pendidikan digunakan oleh kelas atas untuk menghindari mobilitas kelas  bawah, dengan cara seperti mengirim anak-anak mereka ke sekolah-sekolah menengah swasta elit. Bentuknya terlihat pada jumlah yang tidak proporsional dari anak upper-class mendapatkan pendidikan di asrama  dan sekolah elit, dibandingkan dengan anak-anak kelas pekerja yang jauh kurang terwakili. </a:t>
            </a:r>
            <a:endParaRPr lang="en-US" sz="1600" dirty="0" smtClean="0"/>
          </a:p>
          <a:p>
            <a:pPr marL="285750" indent="-285750" algn="just">
              <a:buBlip>
                <a:blip r:embed="rId3"/>
              </a:buBlip>
            </a:pPr>
            <a:r>
              <a:rPr lang="en-US" sz="1600" dirty="0" smtClean="0"/>
              <a:t>D</a:t>
            </a:r>
            <a:r>
              <a:rPr lang="id-ID" sz="1600" dirty="0" smtClean="0"/>
              <a:t>i </a:t>
            </a:r>
            <a:r>
              <a:rPr lang="id-ID" sz="1600" dirty="0"/>
              <a:t>antara kulit putih kelas menengah, pendidikan dapat meningkatkan kemungkinan mendapatkan pekerjaan </a:t>
            </a:r>
            <a:r>
              <a:rPr lang="id-ID" sz="1600" i="1" dirty="0"/>
              <a:t>upper class, </a:t>
            </a:r>
            <a:r>
              <a:rPr lang="id-ID" sz="1600" dirty="0"/>
              <a:t>namun akses ke posisi kelas atas terbatas. Di antara orang-orang dari kelas bawah, seperti buruh kasar atau menganggur, kemungkinan mendapatkan pendidikan yang baik serta pekerjaan bergengsi sangat sulit. Singkatnya, pendidikan dipengaruhi oleh asal-usul kelas </a:t>
            </a:r>
            <a:r>
              <a:rPr lang="id-ID" sz="1600" dirty="0" smtClean="0"/>
              <a:t>sosial, </a:t>
            </a:r>
            <a:r>
              <a:rPr lang="id-ID" sz="1600" dirty="0"/>
              <a:t>dan pekerjaan (termasuk pendapatan) yang tentu saja dipengaruhi oleh kelas sosial dan pendidikan.  Namun apabila individu yang berasal dari kelas bawah dapat mengikuti pendidikan tinggi, maka kemungkinannya untuk mendapatkan pekerjaan bergengsi sangat kecil. </a:t>
            </a:r>
            <a:endParaRPr lang="en-US" sz="1600" dirty="0"/>
          </a:p>
          <a:p>
            <a:pPr algn="just"/>
            <a:endParaRPr lang="id-ID" dirty="0"/>
          </a:p>
        </p:txBody>
      </p:sp>
      <p:sp>
        <p:nvSpPr>
          <p:cNvPr id="2" name="Action Button: Forward or Next 1">
            <a:hlinkClick r:id="rId4" action="ppaction://hlinksldjump" highlightClick="1"/>
          </p:cNvPr>
          <p:cNvSpPr/>
          <p:nvPr/>
        </p:nvSpPr>
        <p:spPr>
          <a:xfrm>
            <a:off x="8563303" y="6350876"/>
            <a:ext cx="609600" cy="5334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0853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own Ribbon 4"/>
          <p:cNvSpPr/>
          <p:nvPr/>
        </p:nvSpPr>
        <p:spPr>
          <a:xfrm>
            <a:off x="-1143000" y="35169"/>
            <a:ext cx="12344400" cy="838200"/>
          </a:xfrm>
          <a:prstGeom prst="ribbon">
            <a:avLst>
              <a:gd name="adj1" fmla="val 33333"/>
              <a:gd name="adj2" fmla="val 75000"/>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sz="2400" dirty="0"/>
              <a:t>c</a:t>
            </a:r>
            <a:r>
              <a:rPr lang="id-ID" sz="2400" dirty="0"/>
              <a:t>. Pandangan global tentang pendidikan, kelas sosial, dan mobilitas</a:t>
            </a:r>
          </a:p>
        </p:txBody>
      </p:sp>
      <p:sp>
        <p:nvSpPr>
          <p:cNvPr id="6" name="Folded Corner 5"/>
          <p:cNvSpPr/>
          <p:nvPr/>
        </p:nvSpPr>
        <p:spPr>
          <a:xfrm>
            <a:off x="-17585" y="1143000"/>
            <a:ext cx="8763000" cy="506437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Blip>
                <a:blip r:embed="rId3"/>
              </a:buBlip>
            </a:pPr>
            <a:endParaRPr lang="en-US" dirty="0" smtClean="0"/>
          </a:p>
          <a:p>
            <a:pPr marL="285750" indent="-285750" algn="just">
              <a:buBlip>
                <a:blip r:embed="rId3"/>
              </a:buBlip>
            </a:pPr>
            <a:endParaRPr lang="en-US" dirty="0" smtClean="0"/>
          </a:p>
          <a:p>
            <a:pPr marL="285750" indent="-285750" algn="just">
              <a:buBlip>
                <a:blip r:embed="rId3"/>
              </a:buBlip>
            </a:pPr>
            <a:r>
              <a:rPr lang="en-US" dirty="0" err="1" smtClean="0"/>
              <a:t>Opini</a:t>
            </a:r>
            <a:r>
              <a:rPr lang="en-US" dirty="0" smtClean="0"/>
              <a:t>  :</a:t>
            </a:r>
            <a:r>
              <a:rPr lang="id-ID" dirty="0" smtClean="0"/>
              <a:t> </a:t>
            </a:r>
            <a:r>
              <a:rPr lang="id-ID" dirty="0"/>
              <a:t>sistem pendidikan, banyak yang bekerja, dan mobilitas pendapatan  di Amerika Serikat  lebih baik daripada di negara-negara industri lainnya terutama Inggris, Jerman, dan Jepang. Secara umum ini benar, tetapi tidak banyak. Sampai beberapa tahun yang lalu, siswa di Inggris diminta untuk mengikuti ujian yang </a:t>
            </a:r>
            <a:r>
              <a:rPr lang="id-ID" dirty="0" smtClean="0"/>
              <a:t>disebut</a:t>
            </a:r>
            <a:r>
              <a:rPr lang="en-US" dirty="0" smtClean="0"/>
              <a:t> ‘</a:t>
            </a:r>
            <a:r>
              <a:rPr lang="id-ID" dirty="0" smtClean="0"/>
              <a:t>Eleven Plus</a:t>
            </a:r>
            <a:r>
              <a:rPr lang="en-US" dirty="0" smtClean="0"/>
              <a:t>’</a:t>
            </a:r>
            <a:r>
              <a:rPr lang="id-ID" dirty="0" smtClean="0"/>
              <a:t>, </a:t>
            </a:r>
            <a:r>
              <a:rPr lang="id-ID" dirty="0"/>
              <a:t>pada usia sebelas tahun.  Skor yang diperoleh  seseorang akan menentukan  penempatan ke jenjang universitas yang bergengsi seperti Oxford  atau Cambridge atau langsung bekerja.  Hasilnya adalah bahwa skor dari anak-anak  kelas atas  jauh lebih baik (skor tinggi)  dari pada skor capaian anak-anak kelas menengah (keluarga kelas pekerja), dan nilai dari  anak-anak kelompok minoritas, terutama Afrika dan Timur India</a:t>
            </a:r>
            <a:r>
              <a:rPr lang="id-ID" dirty="0" smtClean="0"/>
              <a:t>.</a:t>
            </a:r>
            <a:endParaRPr lang="en-US" dirty="0" smtClean="0"/>
          </a:p>
          <a:p>
            <a:pPr marL="285750" indent="-285750" algn="just">
              <a:buBlip>
                <a:blip r:embed="rId3"/>
              </a:buBlip>
            </a:pPr>
            <a:r>
              <a:rPr lang="en-US" dirty="0" smtClean="0"/>
              <a:t>D</a:t>
            </a:r>
            <a:r>
              <a:rPr lang="id-ID" dirty="0" smtClean="0"/>
              <a:t>i </a:t>
            </a:r>
            <a:r>
              <a:rPr lang="id-ID" dirty="0"/>
              <a:t>Jepang; </a:t>
            </a:r>
            <a:r>
              <a:rPr lang="id-ID" dirty="0" smtClean="0"/>
              <a:t>pe</a:t>
            </a:r>
            <a:r>
              <a:rPr lang="en-US" dirty="0" err="1" smtClean="0"/>
              <a:t>ngecekan</a:t>
            </a:r>
            <a:r>
              <a:rPr lang="id-ID" dirty="0" smtClean="0"/>
              <a:t> </a:t>
            </a:r>
            <a:r>
              <a:rPr lang="id-ID" dirty="0"/>
              <a:t>serupa diberikan pada usia dua belas  yang menentukan, dan bahkan lebih kaku bagi  kesempatan pendidikan anak selanjutnya. Bagi yang mendapatkan skor tinggi, mereka dijamin untuk masuk ke universitas terbaik.  Sebaliknya skor di bawahnya, </a:t>
            </a:r>
            <a:r>
              <a:rPr lang="id-ID" dirty="0" smtClean="0"/>
              <a:t> </a:t>
            </a:r>
            <a:r>
              <a:rPr lang="id-ID" dirty="0"/>
              <a:t>tidak diberikan kesempatan. Oleh sebab itu orang tua seringkali pada akhir pekan mengirim anak-anaknya untuk mengikuti sejenis seminar disebut </a:t>
            </a:r>
            <a:r>
              <a:rPr lang="en-US" dirty="0" smtClean="0"/>
              <a:t>‘</a:t>
            </a:r>
            <a:r>
              <a:rPr lang="id-ID" dirty="0" smtClean="0"/>
              <a:t>juku</a:t>
            </a:r>
            <a:r>
              <a:rPr lang="en-US" dirty="0" smtClean="0"/>
              <a:t>’</a:t>
            </a:r>
            <a:r>
              <a:rPr lang="id-ID" dirty="0" smtClean="0"/>
              <a:t> </a:t>
            </a:r>
            <a:r>
              <a:rPr lang="id-ID" dirty="0"/>
              <a:t>untuk mempersiapkan diri mengikuti ujian.  </a:t>
            </a:r>
            <a:endParaRPr lang="en-US" dirty="0" smtClean="0"/>
          </a:p>
          <a:p>
            <a:pPr marL="285750" indent="-285750" algn="just">
              <a:buBlip>
                <a:blip r:embed="rId3"/>
              </a:buBlip>
            </a:pPr>
            <a:r>
              <a:rPr lang="en-US" dirty="0" smtClean="0"/>
              <a:t>Di</a:t>
            </a:r>
            <a:r>
              <a:rPr lang="id-ID" dirty="0" smtClean="0"/>
              <a:t> Indonesia</a:t>
            </a:r>
            <a:r>
              <a:rPr lang="en-US" dirty="0" smtClean="0"/>
              <a:t> :</a:t>
            </a:r>
            <a:r>
              <a:rPr lang="id-ID" dirty="0" smtClean="0"/>
              <a:t> </a:t>
            </a:r>
            <a:r>
              <a:rPr lang="id-ID" dirty="0"/>
              <a:t>Ujian Nasional (UN) menjadi tolok ukur bagi siswa untuk dapat menduduki kursi di sekolah negeri. Tolok ukur ini disebut Nilai Evaluasi Murid (NEM).  </a:t>
            </a:r>
          </a:p>
        </p:txBody>
      </p:sp>
      <p:sp>
        <p:nvSpPr>
          <p:cNvPr id="2" name="Heart 1"/>
          <p:cNvSpPr/>
          <p:nvPr/>
        </p:nvSpPr>
        <p:spPr>
          <a:xfrm>
            <a:off x="-152400" y="6066692"/>
            <a:ext cx="1371600" cy="762000"/>
          </a:xfrm>
          <a:prstGeom prst="hear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7" name="Heart 6"/>
          <p:cNvSpPr/>
          <p:nvPr/>
        </p:nvSpPr>
        <p:spPr>
          <a:xfrm>
            <a:off x="-304800" y="6078415"/>
            <a:ext cx="1143000" cy="762000"/>
          </a:xfrm>
          <a:prstGeom prst="hear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8" name="Heart 7"/>
          <p:cNvSpPr/>
          <p:nvPr/>
        </p:nvSpPr>
        <p:spPr>
          <a:xfrm>
            <a:off x="-762000" y="6101862"/>
            <a:ext cx="1143000" cy="762000"/>
          </a:xfrm>
          <a:prstGeom prst="hear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4" name="Action Button: Home 3">
            <a:hlinkClick r:id="rId4" action="ppaction://hlinksldjump" highlightClick="1"/>
          </p:cNvPr>
          <p:cNvSpPr/>
          <p:nvPr/>
        </p:nvSpPr>
        <p:spPr>
          <a:xfrm>
            <a:off x="8305800" y="6096000"/>
            <a:ext cx="838200" cy="762000"/>
          </a:xfrm>
          <a:prstGeom prst="actionButtonHome">
            <a:avLst/>
          </a:prstGeom>
          <a:solidFill>
            <a:srgbClr val="FF0000"/>
          </a:solidFill>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59322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Ketimpangan dalam pendidikan</a:t>
            </a:r>
            <a:endParaRPr lang="en-US" dirty="0"/>
          </a:p>
        </p:txBody>
      </p:sp>
      <p:sp>
        <p:nvSpPr>
          <p:cNvPr id="4" name="Flowchart: Multidocument 3"/>
          <p:cNvSpPr/>
          <p:nvPr/>
        </p:nvSpPr>
        <p:spPr>
          <a:xfrm>
            <a:off x="1066800" y="1447800"/>
            <a:ext cx="7848600" cy="4419600"/>
          </a:xfrm>
          <a:prstGeom prst="flowChartMultidocument">
            <a:avLst/>
          </a:prstGeom>
          <a:solidFill>
            <a:srgbClr val="00B050"/>
          </a:solidFill>
        </p:spPr>
        <p:style>
          <a:lnRef idx="3">
            <a:schemeClr val="lt1"/>
          </a:lnRef>
          <a:fillRef idx="1">
            <a:schemeClr val="accent5"/>
          </a:fillRef>
          <a:effectRef idx="1">
            <a:schemeClr val="accent5"/>
          </a:effectRef>
          <a:fontRef idx="minor">
            <a:schemeClr val="lt1"/>
          </a:fontRef>
        </p:style>
        <p:txBody>
          <a:bodyPr rtlCol="0" anchor="ctr"/>
          <a:lstStyle/>
          <a:p>
            <a:pPr marL="285750" indent="-285750" algn="just">
              <a:buBlip>
                <a:blip r:embed="rId3"/>
              </a:buBlip>
            </a:pPr>
            <a:r>
              <a:rPr lang="id-ID" dirty="0"/>
              <a:t>Pada abad ke 19 di Amerika;   konsep awal tentang pendidikan disebut sistem asuhan, yakni untuk melayani masyarakat  menuju kesetaraan penuh bagi semua warga negara tanpa memandang ras, kelas sosial asal, agama, atau gender,  Yahudi dan bukan Yahudi, hitam dan putih, kaya dan miskin, laki-laki dan perempuan, akan belajar bersama-sama dan berdampingan. Melalui pendidikan, setiap siswa akan mempelajari cara orang lain, dan dengan demikian datang untuk memahami dan menghormati mereka. </a:t>
            </a:r>
          </a:p>
        </p:txBody>
      </p:sp>
      <p:sp>
        <p:nvSpPr>
          <p:cNvPr id="3" name="Smiley Face 2"/>
          <p:cNvSpPr/>
          <p:nvPr/>
        </p:nvSpPr>
        <p:spPr>
          <a:xfrm>
            <a:off x="685800" y="1828800"/>
            <a:ext cx="914400" cy="762000"/>
          </a:xfrm>
          <a:prstGeom prst="smileyFace">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5" name="Action Button: Forward or Next 4">
            <a:hlinkClick r:id="rId4" action="ppaction://hlinksldjump" highlightClick="1"/>
          </p:cNvPr>
          <p:cNvSpPr/>
          <p:nvPr/>
        </p:nvSpPr>
        <p:spPr>
          <a:xfrm>
            <a:off x="8305800" y="6207369"/>
            <a:ext cx="685800" cy="6858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3181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81000" y="1371600"/>
            <a:ext cx="8763000" cy="4800600"/>
          </a:xfrm>
          <a:prstGeom prst="round2DiagRect">
            <a:avLst>
              <a:gd name="adj1" fmla="val 10513"/>
              <a:gd name="adj2" fmla="val 14154"/>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marL="285750" indent="-285750" algn="just">
              <a:buBlip>
                <a:blip r:embed="rId3"/>
              </a:buBlip>
            </a:pPr>
            <a:r>
              <a:rPr lang="id-ID" dirty="0"/>
              <a:t>Pada jaman Yunani klasik, manusia telah berusaha untuk mengukur 'kemampuan mental' atau 'intelegensi’.  Dewasa  ini  disebut kemampuan-kognitif,  sebagai  kapasitas untuk berpikir abstrak. Sejak awal abad ke 20, </a:t>
            </a:r>
            <a:r>
              <a:rPr lang="id-ID" dirty="0" smtClean="0"/>
              <a:t>dari </a:t>
            </a:r>
            <a:r>
              <a:rPr lang="id-ID" dirty="0"/>
              <a:t>prasekolah hingga perguruan tinggi, telah berusaha </a:t>
            </a:r>
            <a:r>
              <a:rPr lang="id-ID" dirty="0" smtClean="0"/>
              <a:t>mengukur </a:t>
            </a:r>
            <a:r>
              <a:rPr lang="id-ID" dirty="0"/>
              <a:t>kecerdasan melalui tes kemampuan standar  seperti tes IQ </a:t>
            </a:r>
            <a:r>
              <a:rPr lang="en-US" dirty="0" smtClean="0"/>
              <a:t>(I</a:t>
            </a:r>
            <a:r>
              <a:rPr lang="en-US" dirty="0" smtClean="0"/>
              <a:t>ntelligence Quotient)</a:t>
            </a:r>
            <a:r>
              <a:rPr lang="en-US" b="1" dirty="0" smtClean="0"/>
              <a:t> </a:t>
            </a:r>
            <a:r>
              <a:rPr lang="id-ID" dirty="0" smtClean="0"/>
              <a:t>dan tes SAT</a:t>
            </a:r>
            <a:r>
              <a:rPr lang="en-US" dirty="0" smtClean="0"/>
              <a:t> (</a:t>
            </a:r>
            <a:r>
              <a:rPr lang="en-US" dirty="0"/>
              <a:t>Scholastic Aptitude </a:t>
            </a:r>
            <a:r>
              <a:rPr lang="en-US" dirty="0" smtClean="0"/>
              <a:t>Test</a:t>
            </a:r>
            <a:r>
              <a:rPr lang="en-US" dirty="0"/>
              <a:t>)</a:t>
            </a:r>
            <a:r>
              <a:rPr lang="id-ID" dirty="0" smtClean="0"/>
              <a:t>,  </a:t>
            </a:r>
            <a:r>
              <a:rPr lang="id-ID" dirty="0" smtClean="0"/>
              <a:t>untuk </a:t>
            </a:r>
            <a:r>
              <a:rPr lang="id-ID" dirty="0"/>
              <a:t>mengukur kemampuan potensial. </a:t>
            </a:r>
            <a:endParaRPr lang="en-US" dirty="0" smtClean="0"/>
          </a:p>
          <a:p>
            <a:pPr marL="285750" indent="-285750" algn="just">
              <a:buBlip>
                <a:blip r:embed="rId3"/>
              </a:buBlip>
            </a:pPr>
            <a:r>
              <a:rPr lang="en-US" dirty="0" smtClean="0"/>
              <a:t>T</a:t>
            </a:r>
            <a:r>
              <a:rPr lang="id-ID" dirty="0" smtClean="0"/>
              <a:t>es </a:t>
            </a:r>
            <a:r>
              <a:rPr lang="id-ID" dirty="0"/>
              <a:t>SAT mendapat kritikan. Pertama; tes cenderung mengukur hanya kisaran terbatas atau kemampuan (seperti bakat kuantitatif dan bakat lisan</a:t>
            </a:r>
            <a:r>
              <a:rPr lang="id-ID" dirty="0" smtClean="0"/>
              <a:t>)</a:t>
            </a:r>
            <a:r>
              <a:rPr lang="en-US" dirty="0" smtClean="0"/>
              <a:t>, yang</a:t>
            </a:r>
            <a:r>
              <a:rPr lang="id-ID" dirty="0" smtClean="0"/>
              <a:t> </a:t>
            </a:r>
            <a:r>
              <a:rPr lang="id-ID" dirty="0"/>
              <a:t>mengabaikan keabsahan kognitif lainnya seperti kreativitas, kemampuan musik, atau bahkan keterampilan politik. Kedua; tes memiliki setidaknya beberapa derajat bias budaya dan bias gender. Sebagai hasilnya, mereka dapat melanggengkan ketidak-setaraan antara kelompok yang berbeda budaya atau ras, dan kelas sosial, serta mengabadikan kesenjangan sosial, ekonomi, dan pendidikan antara laki-laki dan perempuan. Tes tersebut dirancang terutama terkait dengan  strata, </a:t>
            </a:r>
            <a:r>
              <a:rPr lang="id-ID" dirty="0" smtClean="0"/>
              <a:t>kondisi </a:t>
            </a:r>
            <a:r>
              <a:rPr lang="id-ID" dirty="0"/>
              <a:t>sosialnya sebagai 'standarisasi'  penilaian.  Kritik ketiga;  adalah bahwa mereka tidak memprediksi kinerja sekolah yang sangat baik.</a:t>
            </a:r>
          </a:p>
        </p:txBody>
      </p:sp>
      <p:sp>
        <p:nvSpPr>
          <p:cNvPr id="6" name="Horizontal Scroll 5"/>
          <p:cNvSpPr/>
          <p:nvPr/>
        </p:nvSpPr>
        <p:spPr>
          <a:xfrm>
            <a:off x="228600" y="304800"/>
            <a:ext cx="4495800" cy="1033272"/>
          </a:xfrm>
          <a:prstGeom prst="horizontalScroll">
            <a:avLst>
              <a:gd name="adj" fmla="val 25000"/>
            </a:avLst>
          </a:prstGeom>
          <a:solidFill>
            <a:schemeClr val="accent3">
              <a:lumMod val="20000"/>
              <a:lumOff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lang="en-US" dirty="0"/>
              <a:t>a</a:t>
            </a:r>
            <a:r>
              <a:rPr lang="id-ID" dirty="0"/>
              <a:t>.  Kemampuan kognitif dan pengukuran</a:t>
            </a:r>
          </a:p>
        </p:txBody>
      </p:sp>
      <p:sp>
        <p:nvSpPr>
          <p:cNvPr id="2" name="Sun 1"/>
          <p:cNvSpPr/>
          <p:nvPr/>
        </p:nvSpPr>
        <p:spPr>
          <a:xfrm>
            <a:off x="-152400" y="5562600"/>
            <a:ext cx="914400" cy="914400"/>
          </a:xfrm>
          <a:prstGeom prst="sun">
            <a:avLst>
              <a:gd name="adj" fmla="val 35256"/>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Sun 4"/>
          <p:cNvSpPr/>
          <p:nvPr/>
        </p:nvSpPr>
        <p:spPr>
          <a:xfrm>
            <a:off x="0" y="5715000"/>
            <a:ext cx="914400" cy="914400"/>
          </a:xfrm>
          <a:prstGeom prst="sun">
            <a:avLst>
              <a:gd name="adj" fmla="val 3525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un 6"/>
          <p:cNvSpPr/>
          <p:nvPr/>
        </p:nvSpPr>
        <p:spPr>
          <a:xfrm>
            <a:off x="152400" y="5867400"/>
            <a:ext cx="914400" cy="914400"/>
          </a:xfrm>
          <a:prstGeom prst="sun">
            <a:avLst>
              <a:gd name="adj" fmla="val 3525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ction Button: Forward or Next 2">
            <a:hlinkClick r:id="rId4" action="ppaction://hlinksldjump" highlightClick="1"/>
          </p:cNvPr>
          <p:cNvSpPr/>
          <p:nvPr/>
        </p:nvSpPr>
        <p:spPr>
          <a:xfrm>
            <a:off x="7696200" y="6172200"/>
            <a:ext cx="838200" cy="6858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6995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28600" y="381000"/>
            <a:ext cx="4114800" cy="1033272"/>
          </a:xfrm>
          <a:prstGeom prst="horizontalScroll">
            <a:avLst>
              <a:gd name="adj" fmla="val 23845"/>
            </a:avLst>
          </a:prstGeom>
          <a:solidFill>
            <a:schemeClr val="accent5">
              <a:lumMod val="75000"/>
            </a:schemeClr>
          </a:solidFill>
        </p:spPr>
        <p:style>
          <a:lnRef idx="3">
            <a:schemeClr val="lt1"/>
          </a:lnRef>
          <a:fillRef idx="1">
            <a:schemeClr val="accent3"/>
          </a:fillRef>
          <a:effectRef idx="1">
            <a:schemeClr val="accent3"/>
          </a:effectRef>
          <a:fontRef idx="minor">
            <a:schemeClr val="lt1"/>
          </a:fontRef>
        </p:style>
        <p:txBody>
          <a:bodyPr rtlCol="0" anchor="ctr"/>
          <a:lstStyle/>
          <a:p>
            <a:r>
              <a:rPr lang="id-ID" dirty="0"/>
              <a:t>b. Pengukuran dan Keberagaman</a:t>
            </a:r>
          </a:p>
        </p:txBody>
      </p:sp>
      <p:sp>
        <p:nvSpPr>
          <p:cNvPr id="5" name="Flowchart: Internal Storage 4"/>
          <p:cNvSpPr/>
          <p:nvPr/>
        </p:nvSpPr>
        <p:spPr>
          <a:xfrm>
            <a:off x="1752600" y="1447800"/>
            <a:ext cx="6324600" cy="4648200"/>
          </a:xfrm>
          <a:prstGeom prst="flowChartInternalStorag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Blip>
                <a:blip r:embed="rId3"/>
              </a:buBlip>
            </a:pPr>
            <a:r>
              <a:rPr lang="id-ID" dirty="0"/>
              <a:t>Skor rata-rata pada tes IQ , dan juga tes kemampuan kognitif seperti SAT, berbeda dengan ras , kelompok etnis, kelas </a:t>
            </a:r>
            <a:r>
              <a:rPr lang="id-ID" dirty="0" smtClean="0"/>
              <a:t>sosial, </a:t>
            </a:r>
            <a:r>
              <a:rPr lang="id-ID" dirty="0"/>
              <a:t>dan gender.  Secara keseluruhan;  kelompok kulit putih skornya lebih tinggi daripada rata-rata kelompok minoritas. Secara umum dapat dikatakan, semakin tinggi kelas sosial seseorang, semakin tinggi nilai tesnya. Perbedaan antara kelompok-kelompok dilihat oleh para ahli terkait dengan lingkungan asal, yang mencerminkan perbedaan kelompok status kelas </a:t>
            </a:r>
            <a:r>
              <a:rPr lang="id-ID" dirty="0" smtClean="0"/>
              <a:t>sosial, </a:t>
            </a:r>
            <a:r>
              <a:rPr lang="id-ID" dirty="0"/>
              <a:t>sosialisasi masa kanak-kanak , bahasa, gizi, dan keuntungan budaya yang diterima di rumah semasa muda.</a:t>
            </a:r>
          </a:p>
        </p:txBody>
      </p:sp>
      <p:sp>
        <p:nvSpPr>
          <p:cNvPr id="2" name="7-Point Star 1"/>
          <p:cNvSpPr/>
          <p:nvPr/>
        </p:nvSpPr>
        <p:spPr>
          <a:xfrm>
            <a:off x="1371600" y="5410200"/>
            <a:ext cx="914400" cy="914400"/>
          </a:xfrm>
          <a:prstGeom prst="star7">
            <a:avLst>
              <a:gd name="adj" fmla="val 19978"/>
              <a:gd name="hf" fmla="val 102572"/>
              <a:gd name="vf" fmla="val 10521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6" name="7-Point Star 5"/>
          <p:cNvSpPr/>
          <p:nvPr/>
        </p:nvSpPr>
        <p:spPr>
          <a:xfrm>
            <a:off x="1524000" y="5562600"/>
            <a:ext cx="914400" cy="914400"/>
          </a:xfrm>
          <a:prstGeom prst="star7">
            <a:avLst>
              <a:gd name="adj" fmla="val 19978"/>
              <a:gd name="hf" fmla="val 102572"/>
              <a:gd name="vf" fmla="val 105210"/>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7" name="7-Point Star 6"/>
          <p:cNvSpPr/>
          <p:nvPr/>
        </p:nvSpPr>
        <p:spPr>
          <a:xfrm>
            <a:off x="1524000" y="5257800"/>
            <a:ext cx="914400" cy="914400"/>
          </a:xfrm>
          <a:prstGeom prst="star7">
            <a:avLst>
              <a:gd name="adj" fmla="val 19978"/>
              <a:gd name="hf" fmla="val 102572"/>
              <a:gd name="vf" fmla="val 105210"/>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3" name="Action Button: Forward or Next 2">
            <a:hlinkClick r:id="rId4" action="ppaction://hlinksldjump" highlightClick="1"/>
          </p:cNvPr>
          <p:cNvSpPr/>
          <p:nvPr/>
        </p:nvSpPr>
        <p:spPr>
          <a:xfrm>
            <a:off x="7924800" y="6096000"/>
            <a:ext cx="914400" cy="762000"/>
          </a:xfrm>
          <a:prstGeom prst="actionButtonForwardNext">
            <a:avLst/>
          </a:prstGeom>
          <a:solidFill>
            <a:srgbClr val="FF0000"/>
          </a:solidFill>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6930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524000" y="457200"/>
            <a:ext cx="3352800" cy="1033272"/>
          </a:xfrm>
          <a:prstGeom prst="horizontalScroll">
            <a:avLst>
              <a:gd name="adj" fmla="val 2384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dirty="0"/>
              <a:t>c. Tingkat Harapan Pengajar</a:t>
            </a:r>
          </a:p>
        </p:txBody>
      </p:sp>
      <p:sp>
        <p:nvSpPr>
          <p:cNvPr id="5" name="Flowchart: Internal Storage 4"/>
          <p:cNvSpPr/>
          <p:nvPr/>
        </p:nvSpPr>
        <p:spPr>
          <a:xfrm>
            <a:off x="990600" y="1828800"/>
            <a:ext cx="7239000" cy="4419600"/>
          </a:xfrm>
          <a:prstGeom prst="flowChartInternalStorag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Blip>
                <a:blip r:embed="rId3"/>
              </a:buBlip>
            </a:pPr>
            <a:r>
              <a:rPr lang="id-ID" dirty="0"/>
              <a:t>Mirip dengan efek pelabelan, pelacakan adalah efek  dari harapan dosen; yang merupakan efek dari harapan dosen kepada mahasiswa yang sebenarnya kinerjanya </a:t>
            </a:r>
            <a:r>
              <a:rPr lang="en-US" dirty="0" err="1" smtClean="0"/>
              <a:t>tidak</a:t>
            </a:r>
            <a:r>
              <a:rPr lang="en-US" dirty="0" smtClean="0"/>
              <a:t> </a:t>
            </a:r>
            <a:r>
              <a:rPr lang="en-US" dirty="0" err="1" smtClean="0"/>
              <a:t>terkait</a:t>
            </a:r>
            <a:r>
              <a:rPr lang="en-US" dirty="0" smtClean="0"/>
              <a:t> </a:t>
            </a:r>
            <a:r>
              <a:rPr lang="en-US" dirty="0" err="1" smtClean="0"/>
              <a:t>dengan</a:t>
            </a:r>
            <a:r>
              <a:rPr lang="id-ID" dirty="0" smtClean="0"/>
              <a:t> </a:t>
            </a:r>
            <a:r>
              <a:rPr lang="id-ID" dirty="0"/>
              <a:t>kemampuan sebenarnya dari mahasiswa. Dosen mengharapkan mahasiswa untuk melakukan dan dapat mempengaruhi apa yang akan mereka lakukan</a:t>
            </a:r>
            <a:r>
              <a:rPr lang="id-ID" dirty="0" smtClean="0"/>
              <a:t>.</a:t>
            </a:r>
            <a:r>
              <a:rPr lang="en-US" dirty="0" smtClean="0"/>
              <a:t> </a:t>
            </a:r>
            <a:r>
              <a:rPr lang="id-ID" dirty="0" smtClean="0"/>
              <a:t> </a:t>
            </a:r>
            <a:r>
              <a:rPr lang="id-ID" dirty="0"/>
              <a:t>Harapan dosen untuk kinerja mahasiswa secara dramatis dapat mempengaruhi seberapa-banyak mahasiswa untuk belajar. </a:t>
            </a:r>
            <a:endParaRPr lang="en-US" dirty="0" smtClean="0"/>
          </a:p>
          <a:p>
            <a:pPr marL="285750" indent="-285750" algn="just">
              <a:buBlip>
                <a:blip r:embed="rId3"/>
              </a:buBlip>
            </a:pPr>
            <a:r>
              <a:rPr lang="en-US" dirty="0" smtClean="0"/>
              <a:t>K</a:t>
            </a:r>
            <a:r>
              <a:rPr lang="id-ID" dirty="0" smtClean="0"/>
              <a:t>utipan </a:t>
            </a:r>
            <a:r>
              <a:rPr lang="id-ID" dirty="0"/>
              <a:t>dari sosiolog awal W. I. Thomas; jika laki-laki mendefinisikan situasi sebagai sesuatu yang nyata, mereka nyata dalam konsekuensi mereka. Jika seorang </a:t>
            </a:r>
            <a:r>
              <a:rPr lang="en-US" dirty="0" err="1" smtClean="0"/>
              <a:t>maha</a:t>
            </a:r>
            <a:r>
              <a:rPr lang="id-ID" dirty="0" smtClean="0"/>
              <a:t>siswa </a:t>
            </a:r>
            <a:r>
              <a:rPr lang="id-ID" dirty="0"/>
              <a:t>didefinisikan </a:t>
            </a:r>
            <a:r>
              <a:rPr lang="en-US" dirty="0" err="1" smtClean="0"/>
              <a:t>berada</a:t>
            </a:r>
            <a:r>
              <a:rPr lang="en-US" dirty="0" smtClean="0"/>
              <a:t> </a:t>
            </a:r>
            <a:r>
              <a:rPr lang="en-US" dirty="0" err="1" smtClean="0"/>
              <a:t>pada</a:t>
            </a:r>
            <a:r>
              <a:rPr lang="en-US" dirty="0" smtClean="0"/>
              <a:t> </a:t>
            </a:r>
            <a:r>
              <a:rPr lang="en-US" dirty="0" err="1" smtClean="0"/>
              <a:t>tingkat</a:t>
            </a:r>
            <a:r>
              <a:rPr lang="en-US" dirty="0" smtClean="0"/>
              <a:t> </a:t>
            </a:r>
            <a:r>
              <a:rPr lang="en-US" dirty="0" err="1" smtClean="0"/>
              <a:t>pendidikan</a:t>
            </a:r>
            <a:r>
              <a:rPr lang="id-ID" dirty="0" smtClean="0"/>
              <a:t> </a:t>
            </a:r>
            <a:r>
              <a:rPr lang="id-ID" dirty="0"/>
              <a:t>tertentu, maka </a:t>
            </a:r>
            <a:r>
              <a:rPr lang="en-US" dirty="0" err="1" smtClean="0"/>
              <a:t>maha</a:t>
            </a:r>
            <a:r>
              <a:rPr lang="id-ID" dirty="0" smtClean="0"/>
              <a:t>siswa </a:t>
            </a:r>
            <a:r>
              <a:rPr lang="id-ID" dirty="0"/>
              <a:t>menjadi tipe </a:t>
            </a:r>
            <a:r>
              <a:rPr lang="en-US" dirty="0" err="1" smtClean="0"/>
              <a:t>tersebut</a:t>
            </a:r>
            <a:r>
              <a:rPr lang="en-US" dirty="0" smtClean="0"/>
              <a:t> </a:t>
            </a:r>
            <a:r>
              <a:rPr lang="en-US" dirty="0" err="1" smtClean="0"/>
              <a:t>dan</a:t>
            </a:r>
            <a:r>
              <a:rPr lang="en-US" dirty="0" smtClean="0"/>
              <a:t> </a:t>
            </a:r>
            <a:r>
              <a:rPr lang="en-US" dirty="0" err="1" smtClean="0"/>
              <a:t>berada</a:t>
            </a:r>
            <a:r>
              <a:rPr lang="en-US" dirty="0" smtClean="0"/>
              <a:t> </a:t>
            </a:r>
            <a:r>
              <a:rPr lang="en-US" dirty="0" err="1" smtClean="0"/>
              <a:t>pada</a:t>
            </a:r>
            <a:r>
              <a:rPr lang="en-US" dirty="0" smtClean="0"/>
              <a:t> </a:t>
            </a:r>
            <a:r>
              <a:rPr lang="en-US" dirty="0" err="1" smtClean="0"/>
              <a:t>tipe</a:t>
            </a:r>
            <a:r>
              <a:rPr lang="en-US" dirty="0" smtClean="0"/>
              <a:t> </a:t>
            </a:r>
            <a:r>
              <a:rPr lang="en-US" dirty="0" err="1" smtClean="0"/>
              <a:t>tersebut</a:t>
            </a:r>
            <a:r>
              <a:rPr lang="en-US" dirty="0" smtClean="0"/>
              <a:t> juga</a:t>
            </a:r>
            <a:r>
              <a:rPr lang="id-ID" dirty="0" smtClean="0"/>
              <a:t>. </a:t>
            </a:r>
            <a:endParaRPr lang="id-ID" dirty="0"/>
          </a:p>
        </p:txBody>
      </p:sp>
      <p:sp>
        <p:nvSpPr>
          <p:cNvPr id="2" name="6-Point Star 1"/>
          <p:cNvSpPr/>
          <p:nvPr/>
        </p:nvSpPr>
        <p:spPr>
          <a:xfrm>
            <a:off x="609600" y="1600200"/>
            <a:ext cx="914400" cy="914400"/>
          </a:xfrm>
          <a:prstGeom prst="star6">
            <a:avLst>
              <a:gd name="adj" fmla="val 16048"/>
              <a:gd name="hf" fmla="val 115470"/>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6" name="6-Point Star 5"/>
          <p:cNvSpPr/>
          <p:nvPr/>
        </p:nvSpPr>
        <p:spPr>
          <a:xfrm>
            <a:off x="838200" y="1905000"/>
            <a:ext cx="914400" cy="914400"/>
          </a:xfrm>
          <a:prstGeom prst="star6">
            <a:avLst>
              <a:gd name="adj" fmla="val 16048"/>
              <a:gd name="hf" fmla="val 115470"/>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7" name="6-Point Star 6"/>
          <p:cNvSpPr/>
          <p:nvPr/>
        </p:nvSpPr>
        <p:spPr>
          <a:xfrm>
            <a:off x="914400" y="1447800"/>
            <a:ext cx="914400" cy="1219200"/>
          </a:xfrm>
          <a:prstGeom prst="star6">
            <a:avLst>
              <a:gd name="adj" fmla="val 16048"/>
              <a:gd name="hf" fmla="val 115470"/>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8" name="Action Button: Forward or Next 7">
            <a:hlinkClick r:id="rId4" action="ppaction://hlinksldjump" highlightClick="1"/>
          </p:cNvPr>
          <p:cNvSpPr/>
          <p:nvPr/>
        </p:nvSpPr>
        <p:spPr>
          <a:xfrm>
            <a:off x="8001000" y="6013938"/>
            <a:ext cx="914400" cy="8382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6406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381000" y="685800"/>
            <a:ext cx="3429000" cy="1033272"/>
          </a:xfrm>
          <a:prstGeom prst="horizontalScroll">
            <a:avLst>
              <a:gd name="adj" fmla="val 25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en-US" dirty="0" smtClean="0"/>
          </a:p>
          <a:p>
            <a:r>
              <a:rPr lang="id-ID" dirty="0" smtClean="0"/>
              <a:t>d</a:t>
            </a:r>
            <a:r>
              <a:rPr lang="id-ID" dirty="0"/>
              <a:t>. Pengajaran dan Gender</a:t>
            </a:r>
          </a:p>
          <a:p>
            <a:endParaRPr lang="id-ID" dirty="0"/>
          </a:p>
        </p:txBody>
      </p:sp>
      <p:sp>
        <p:nvSpPr>
          <p:cNvPr id="5" name="Flowchart: Internal Storage 4"/>
          <p:cNvSpPr/>
          <p:nvPr/>
        </p:nvSpPr>
        <p:spPr>
          <a:xfrm>
            <a:off x="2057400" y="1828800"/>
            <a:ext cx="6629400" cy="4267200"/>
          </a:xfrm>
          <a:prstGeom prst="flowChartInternalStorag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lgn="just">
              <a:buBlip>
                <a:blip r:embed="rId3"/>
              </a:buBlip>
            </a:pPr>
            <a:r>
              <a:rPr lang="id-ID" dirty="0"/>
              <a:t>Tidak dapat disangkal </a:t>
            </a:r>
            <a:r>
              <a:rPr lang="id-ID" dirty="0" smtClean="0"/>
              <a:t> </a:t>
            </a:r>
            <a:r>
              <a:rPr lang="id-ID" dirty="0"/>
              <a:t>di tingkat sekolah </a:t>
            </a:r>
            <a:r>
              <a:rPr lang="id-ID" dirty="0" smtClean="0"/>
              <a:t>mene</a:t>
            </a:r>
            <a:r>
              <a:rPr lang="en-US" dirty="0" smtClean="0"/>
              <a:t>n</a:t>
            </a:r>
            <a:r>
              <a:rPr lang="id-ID" dirty="0" smtClean="0"/>
              <a:t>gah</a:t>
            </a:r>
            <a:r>
              <a:rPr lang="id-ID" dirty="0"/>
              <a:t>; ada guru memiliki  harapan yang berbeda untuk anak perempuan dan anak laki-laki di sekolah. Guru seringkali  menunjukkan pilihan  jurusan  di Perguruan Tinggi yang berbeda antara anak perempuan dan anak laki-laki.  Hasil pengamatan di Perguruan Tinggi, secara signifikan ada jurusan yang ditentukan berdasarkan jenis kelamin. Misalnya ; proporsi yang jauh lebih besar dari anak laki-laki  dalam ilmu pengetahuan dan matematika, daripada anak perempuan. </a:t>
            </a:r>
          </a:p>
        </p:txBody>
      </p:sp>
      <p:sp>
        <p:nvSpPr>
          <p:cNvPr id="2" name="5-Point Star 1"/>
          <p:cNvSpPr/>
          <p:nvPr/>
        </p:nvSpPr>
        <p:spPr>
          <a:xfrm>
            <a:off x="1600200" y="1371600"/>
            <a:ext cx="914400" cy="914400"/>
          </a:xfrm>
          <a:prstGeom prst="star5">
            <a:avLst>
              <a:gd name="adj" fmla="val 19098"/>
              <a:gd name="hf" fmla="val 105146"/>
              <a:gd name="vf" fmla="val 11055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p:cNvSpPr/>
          <p:nvPr/>
        </p:nvSpPr>
        <p:spPr>
          <a:xfrm>
            <a:off x="1676400" y="1676400"/>
            <a:ext cx="914400" cy="914400"/>
          </a:xfrm>
          <a:prstGeom prst="star5">
            <a:avLst>
              <a:gd name="adj" fmla="val 19098"/>
              <a:gd name="hf" fmla="val 105146"/>
              <a:gd name="vf" fmla="val 110557"/>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7" name="5-Point Star 6"/>
          <p:cNvSpPr/>
          <p:nvPr/>
        </p:nvSpPr>
        <p:spPr>
          <a:xfrm>
            <a:off x="2057400" y="1600200"/>
            <a:ext cx="914400" cy="914400"/>
          </a:xfrm>
          <a:prstGeom prst="star5">
            <a:avLst>
              <a:gd name="adj" fmla="val 19098"/>
              <a:gd name="hf" fmla="val 105146"/>
              <a:gd name="vf" fmla="val 1105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ction Button: Forward or Next 7">
            <a:hlinkClick r:id="rId4" action="ppaction://hlinksldjump" highlightClick="1"/>
          </p:cNvPr>
          <p:cNvSpPr/>
          <p:nvPr/>
        </p:nvSpPr>
        <p:spPr>
          <a:xfrm>
            <a:off x="7162800" y="5867400"/>
            <a:ext cx="914400" cy="6858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30250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609600" y="381000"/>
            <a:ext cx="3200400" cy="1033272"/>
          </a:xfrm>
          <a:prstGeom prst="horizontalScroll">
            <a:avLst>
              <a:gd name="adj" fmla="val 25000"/>
            </a:avLst>
          </a:prstGeom>
          <a:solidFill>
            <a:schemeClr val="accent5">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r>
              <a:rPr lang="id-ID" dirty="0"/>
              <a:t>e. Ancaman Stereo-type</a:t>
            </a:r>
          </a:p>
        </p:txBody>
      </p:sp>
      <p:sp>
        <p:nvSpPr>
          <p:cNvPr id="4" name="Flowchart: Internal Storage 3"/>
          <p:cNvSpPr/>
          <p:nvPr/>
        </p:nvSpPr>
        <p:spPr>
          <a:xfrm>
            <a:off x="1447800" y="1676400"/>
            <a:ext cx="5943600" cy="4648200"/>
          </a:xfrm>
          <a:prstGeom prst="flowChartInternalStorag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Blip>
                <a:blip r:embed="rId3"/>
              </a:buBlip>
            </a:pPr>
            <a:r>
              <a:rPr lang="id-ID" dirty="0">
                <a:solidFill>
                  <a:schemeClr val="tx1"/>
                </a:solidFill>
              </a:rPr>
              <a:t>Dewasa ini ancaman stereo-type masih berlaku dalam masyarakat. Stereo-type rasial dan jenis kelamin dapat mempengaruhi perilaku aktual.</a:t>
            </a:r>
          </a:p>
          <a:p>
            <a:pPr algn="just"/>
            <a:r>
              <a:rPr lang="id-ID" dirty="0">
                <a:solidFill>
                  <a:schemeClr val="tx1"/>
                </a:solidFill>
              </a:rPr>
              <a:t>Misalnya;</a:t>
            </a:r>
          </a:p>
          <a:p>
            <a:pPr algn="just"/>
            <a:r>
              <a:rPr lang="id-ID" dirty="0">
                <a:solidFill>
                  <a:schemeClr val="tx1"/>
                </a:solidFill>
              </a:rPr>
              <a:t>1).  Pada waktu Obama mencalonkan diri menjadi Presiden Amerika. Stereo-type kulit hitam yang berada pada kelas sosial bawah dalam masyarakat Amerika. </a:t>
            </a:r>
          </a:p>
          <a:p>
            <a:pPr algn="just"/>
            <a:r>
              <a:rPr lang="id-ID" dirty="0">
                <a:solidFill>
                  <a:schemeClr val="tx1"/>
                </a:solidFill>
              </a:rPr>
              <a:t>2). Pada waktu Megawati Soekarno Putri menjadi Presiden Indonesia. Stereo-type perempuan lemah, perempuan tidak boleh memimpin. </a:t>
            </a:r>
          </a:p>
        </p:txBody>
      </p:sp>
      <p:sp>
        <p:nvSpPr>
          <p:cNvPr id="6" name="Explosion 2 5"/>
          <p:cNvSpPr/>
          <p:nvPr/>
        </p:nvSpPr>
        <p:spPr>
          <a:xfrm>
            <a:off x="762000" y="1371600"/>
            <a:ext cx="1295400" cy="685800"/>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Explosion 2 6"/>
          <p:cNvSpPr/>
          <p:nvPr/>
        </p:nvSpPr>
        <p:spPr>
          <a:xfrm>
            <a:off x="914400" y="1524000"/>
            <a:ext cx="1295400" cy="685800"/>
          </a:xfrm>
          <a:prstGeom prst="irregularSeal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xplosion 2 7"/>
          <p:cNvSpPr/>
          <p:nvPr/>
        </p:nvSpPr>
        <p:spPr>
          <a:xfrm>
            <a:off x="1066800" y="1676400"/>
            <a:ext cx="1295400" cy="685800"/>
          </a:xfrm>
          <a:prstGeom prst="irregularSeal2">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ction Button: Home 2">
            <a:hlinkClick r:id="rId4" action="ppaction://hlinksldjump" highlightClick="1"/>
          </p:cNvPr>
          <p:cNvSpPr/>
          <p:nvPr/>
        </p:nvSpPr>
        <p:spPr>
          <a:xfrm>
            <a:off x="7924800" y="6019800"/>
            <a:ext cx="914400" cy="6096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6577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Peran Media Massa</a:t>
            </a:r>
            <a:endParaRPr lang="en-US" dirty="0"/>
          </a:p>
        </p:txBody>
      </p:sp>
      <p:sp>
        <p:nvSpPr>
          <p:cNvPr id="4" name="Flowchart: Card 3"/>
          <p:cNvSpPr/>
          <p:nvPr/>
        </p:nvSpPr>
        <p:spPr>
          <a:xfrm>
            <a:off x="228600" y="1295400"/>
            <a:ext cx="8915400" cy="5181600"/>
          </a:xfrm>
          <a:prstGeom prst="flowChartPunchedCard">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Blip>
                <a:blip r:embed="rId3"/>
              </a:buBlip>
            </a:pPr>
            <a:r>
              <a:rPr lang="en-US" dirty="0" smtClean="0"/>
              <a:t>P</a:t>
            </a:r>
            <a:r>
              <a:rPr lang="id-ID" dirty="0" smtClean="0"/>
              <a:t>eran media massa terhadap perubahan masyarakat sangatlah besar dan pesat</a:t>
            </a:r>
            <a:r>
              <a:rPr lang="en-US" dirty="0" smtClean="0"/>
              <a:t>. </a:t>
            </a:r>
            <a:r>
              <a:rPr lang="id-ID" dirty="0" smtClean="0"/>
              <a:t>Media massa menjadi perantara penyampaian berita sebuah diskripsi peristiwa atau pendapat sumber berita kepada orang lain. </a:t>
            </a:r>
            <a:endParaRPr lang="en-US" dirty="0" smtClean="0"/>
          </a:p>
          <a:p>
            <a:pPr marL="285750" indent="-285750" algn="just">
              <a:buBlip>
                <a:blip r:embed="rId3"/>
              </a:buBlip>
            </a:pPr>
            <a:r>
              <a:rPr lang="id-ID" dirty="0" smtClean="0"/>
              <a:t>Menurut  </a:t>
            </a:r>
            <a:r>
              <a:rPr lang="id-ID" dirty="0"/>
              <a:t>Rohman Budijanto  dalam  ‘Teknologi Industri Media Dan Perubahan Sosial’ yang diterbitkan tahun 2010, menjelaskan  peran  media  sebagai medium dan dan messenger. </a:t>
            </a:r>
            <a:endParaRPr lang="en-US" dirty="0" smtClean="0"/>
          </a:p>
          <a:p>
            <a:pPr marL="285750" indent="-285750" algn="just">
              <a:buBlip>
                <a:blip r:embed="rId3"/>
              </a:buBlip>
            </a:pPr>
            <a:r>
              <a:rPr lang="id-ID" dirty="0" smtClean="0"/>
              <a:t>Mc </a:t>
            </a:r>
            <a:r>
              <a:rPr lang="id-ID" dirty="0"/>
              <a:t>Luhan  menguraikan bahwa teknologi media modern memberikan dampak fundamental terhadap indra dan daya kognitif manusia. Bahkan dengan keberadaan teknologi media modern melahirkan kultur baru yang didominasi oleh indra visual atau penglihatan manusia. Perkembangan teknologi media elektronik modern mampu menyatukan individu dalam sebuah jaringan komunikasi yang lebih bersifat instan yang disebut </a:t>
            </a:r>
            <a:r>
              <a:rPr lang="id-ID" i="1" dirty="0"/>
              <a:t>global village</a:t>
            </a:r>
            <a:r>
              <a:rPr lang="id-ID" dirty="0" smtClean="0"/>
              <a:t>.</a:t>
            </a:r>
            <a:endParaRPr lang="en-US" dirty="0" smtClean="0"/>
          </a:p>
          <a:p>
            <a:pPr marL="285750" indent="-285750" algn="just">
              <a:buBlip>
                <a:blip r:embed="rId3"/>
              </a:buBlip>
            </a:pPr>
            <a:r>
              <a:rPr lang="en-US" dirty="0" smtClean="0"/>
              <a:t>P</a:t>
            </a:r>
            <a:r>
              <a:rPr lang="id-ID" dirty="0" smtClean="0"/>
              <a:t>eran </a:t>
            </a:r>
            <a:r>
              <a:rPr lang="id-ID" dirty="0"/>
              <a:t>yang bersifat edukasi dari media massa dalam mencerdaskan kehidupan masyarakat ada 2 jenis. Pertama; </a:t>
            </a:r>
            <a:r>
              <a:rPr lang="id-ID" i="1" dirty="0"/>
              <a:t>Direct role</a:t>
            </a:r>
            <a:r>
              <a:rPr lang="id-ID" dirty="0"/>
              <a:t>, peran yang secara langsung mempertemukan komukator dengan komunikan. Kedua; </a:t>
            </a:r>
            <a:r>
              <a:rPr lang="id-ID" i="1" dirty="0"/>
              <a:t>Indirect role</a:t>
            </a:r>
            <a:r>
              <a:rPr lang="id-ID" dirty="0"/>
              <a:t>, peran yang tidak langsung mempertemukan komunikator dan komunikan.</a:t>
            </a:r>
            <a:endParaRPr lang="en-US" dirty="0"/>
          </a:p>
        </p:txBody>
      </p:sp>
      <p:sp>
        <p:nvSpPr>
          <p:cNvPr id="5" name="4-Point Star 4"/>
          <p:cNvSpPr/>
          <p:nvPr/>
        </p:nvSpPr>
        <p:spPr>
          <a:xfrm>
            <a:off x="8572500" y="1143000"/>
            <a:ext cx="1143000" cy="914400"/>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4-Point Star 5"/>
          <p:cNvSpPr/>
          <p:nvPr/>
        </p:nvSpPr>
        <p:spPr>
          <a:xfrm>
            <a:off x="8001000" y="990600"/>
            <a:ext cx="1143000" cy="914400"/>
          </a:xfrm>
          <a:prstGeom prst="star4">
            <a:avLst>
              <a:gd name="adj" fmla="val 993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4-Point Star 6"/>
          <p:cNvSpPr/>
          <p:nvPr/>
        </p:nvSpPr>
        <p:spPr>
          <a:xfrm>
            <a:off x="8305800" y="1066800"/>
            <a:ext cx="1143000" cy="914400"/>
          </a:xfrm>
          <a:prstGeom prst="star4">
            <a:avLst>
              <a:gd name="adj" fmla="val 1249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ction Button: Forward or Next 2">
            <a:hlinkClick r:id="rId4" action="ppaction://hlinksldjump" highlightClick="1"/>
          </p:cNvPr>
          <p:cNvSpPr/>
          <p:nvPr/>
        </p:nvSpPr>
        <p:spPr>
          <a:xfrm>
            <a:off x="8364415" y="6324600"/>
            <a:ext cx="762000" cy="5334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88303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295400"/>
            <a:ext cx="7848600" cy="5029200"/>
          </a:xfrm>
        </p:spPr>
      </p:pic>
      <p:sp>
        <p:nvSpPr>
          <p:cNvPr id="2" name="Action Button: Home 1">
            <a:hlinkClick r:id="rId3" action="ppaction://hlinksldjump" highlightClick="1"/>
          </p:cNvPr>
          <p:cNvSpPr/>
          <p:nvPr/>
        </p:nvSpPr>
        <p:spPr>
          <a:xfrm>
            <a:off x="8229600" y="6172200"/>
            <a:ext cx="685800" cy="685800"/>
          </a:xfrm>
          <a:prstGeom prst="actionButtonHome">
            <a:avLst/>
          </a:prstGeom>
          <a:solidFill>
            <a:srgbClr val="FF0000"/>
          </a:solidFill>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2111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676400"/>
          </a:xfrm>
        </p:spPr>
        <p:txBody>
          <a:bodyPr/>
          <a:lstStyle/>
          <a:p>
            <a:r>
              <a:rPr lang="en-US" dirty="0" err="1"/>
              <a:t>Pendidikan</a:t>
            </a:r>
            <a:r>
              <a:rPr lang="en-US" dirty="0"/>
              <a:t> </a:t>
            </a:r>
            <a:r>
              <a:rPr lang="en-US" dirty="0" err="1" smtClean="0"/>
              <a:t>dan</a:t>
            </a:r>
            <a:r>
              <a:rPr lang="en-US" dirty="0" smtClean="0"/>
              <a:t> </a:t>
            </a:r>
            <a:r>
              <a:rPr lang="en-US" dirty="0"/>
              <a:t>Media Massa</a:t>
            </a:r>
          </a:p>
        </p:txBody>
      </p:sp>
      <p:sp>
        <p:nvSpPr>
          <p:cNvPr id="3" name="Subtitle 2"/>
          <p:cNvSpPr>
            <a:spLocks noGrp="1"/>
          </p:cNvSpPr>
          <p:nvPr>
            <p:ph type="subTitle" idx="1"/>
          </p:nvPr>
        </p:nvSpPr>
        <p:spPr>
          <a:xfrm>
            <a:off x="1371600" y="3200400"/>
            <a:ext cx="6400800" cy="2362200"/>
          </a:xfrm>
        </p:spPr>
        <p:txBody>
          <a:bodyPr>
            <a:normAutofit fontScale="55000" lnSpcReduction="20000"/>
          </a:bodyPr>
          <a:lstStyle/>
          <a:p>
            <a:pPr algn="l"/>
            <a:r>
              <a:rPr lang="en-US" dirty="0" smtClean="0"/>
              <a:t>• </a:t>
            </a:r>
            <a:r>
              <a:rPr lang="en-US" dirty="0" err="1" smtClean="0"/>
              <a:t>Sekolah</a:t>
            </a:r>
            <a:r>
              <a:rPr lang="en-US" dirty="0" smtClean="0"/>
              <a:t> </a:t>
            </a:r>
            <a:r>
              <a:rPr lang="en-US" dirty="0" err="1" smtClean="0"/>
              <a:t>dan</a:t>
            </a:r>
            <a:r>
              <a:rPr lang="en-US" dirty="0" smtClean="0"/>
              <a:t> </a:t>
            </a:r>
            <a:r>
              <a:rPr lang="en-US" dirty="0" err="1"/>
              <a:t>Masyarakat</a:t>
            </a:r>
            <a:r>
              <a:rPr lang="en-US" dirty="0"/>
              <a:t> : a).</a:t>
            </a:r>
            <a:r>
              <a:rPr lang="en-US" dirty="0" err="1"/>
              <a:t>Pandangan</a:t>
            </a:r>
            <a:r>
              <a:rPr lang="en-US" dirty="0"/>
              <a:t> </a:t>
            </a:r>
            <a:r>
              <a:rPr lang="en-US" dirty="0" err="1"/>
              <a:t>Fungsionalis</a:t>
            </a:r>
            <a:r>
              <a:rPr lang="en-US" dirty="0"/>
              <a:t> </a:t>
            </a:r>
            <a:r>
              <a:rPr lang="en-US" dirty="0" err="1"/>
              <a:t>t</a:t>
            </a:r>
            <a:r>
              <a:rPr lang="en-US" dirty="0" err="1" smtClean="0"/>
              <a:t>entang</a:t>
            </a:r>
            <a:r>
              <a:rPr lang="en-US" dirty="0" smtClean="0"/>
              <a:t> </a:t>
            </a:r>
            <a:r>
              <a:rPr lang="en-US" dirty="0" err="1"/>
              <a:t>Pendidikan</a:t>
            </a:r>
            <a:r>
              <a:rPr lang="en-US" dirty="0"/>
              <a:t>  </a:t>
            </a:r>
            <a:r>
              <a:rPr lang="en-US" dirty="0" smtClean="0"/>
              <a:t>	b</a:t>
            </a:r>
            <a:r>
              <a:rPr lang="en-US" dirty="0"/>
              <a:t>).</a:t>
            </a:r>
            <a:r>
              <a:rPr lang="en-US" dirty="0" err="1"/>
              <a:t>Pandangan</a:t>
            </a:r>
            <a:r>
              <a:rPr lang="en-US" dirty="0"/>
              <a:t> </a:t>
            </a:r>
            <a:r>
              <a:rPr lang="en-US" dirty="0" smtClean="0"/>
              <a:t> </a:t>
            </a:r>
            <a:r>
              <a:rPr lang="en-US" dirty="0" err="1" smtClean="0"/>
              <a:t>Pemikiran</a:t>
            </a:r>
            <a:r>
              <a:rPr lang="en-US" dirty="0" smtClean="0"/>
              <a:t> </a:t>
            </a:r>
            <a:r>
              <a:rPr lang="en-US" dirty="0" err="1"/>
              <a:t>Konflik</a:t>
            </a:r>
            <a:r>
              <a:rPr lang="en-US" dirty="0"/>
              <a:t> </a:t>
            </a:r>
            <a:r>
              <a:rPr lang="en-US" dirty="0" err="1"/>
              <a:t>t</a:t>
            </a:r>
            <a:r>
              <a:rPr lang="en-US" dirty="0" err="1" smtClean="0"/>
              <a:t>entang</a:t>
            </a:r>
            <a:r>
              <a:rPr lang="en-US" dirty="0" smtClean="0"/>
              <a:t> </a:t>
            </a:r>
            <a:r>
              <a:rPr lang="en-US" dirty="0" err="1"/>
              <a:t>Pendidikan</a:t>
            </a:r>
            <a:r>
              <a:rPr lang="en-US" dirty="0"/>
              <a:t>  </a:t>
            </a:r>
            <a:r>
              <a:rPr lang="en-US" dirty="0" smtClean="0"/>
              <a:t>	c</a:t>
            </a:r>
            <a:r>
              <a:rPr lang="en-US" dirty="0"/>
              <a:t>).</a:t>
            </a:r>
            <a:r>
              <a:rPr lang="en-US" dirty="0" err="1"/>
              <a:t>Pandangan</a:t>
            </a:r>
            <a:r>
              <a:rPr lang="en-US" dirty="0"/>
              <a:t> </a:t>
            </a:r>
            <a:r>
              <a:rPr lang="en-US" dirty="0" err="1"/>
              <a:t>Interaksionis-Simbolik</a:t>
            </a:r>
            <a:r>
              <a:rPr lang="en-US" dirty="0"/>
              <a:t> </a:t>
            </a:r>
            <a:r>
              <a:rPr lang="en-US" dirty="0" smtClean="0"/>
              <a:t> </a:t>
            </a:r>
            <a:r>
              <a:rPr lang="en-US" dirty="0" err="1"/>
              <a:t>t</a:t>
            </a:r>
            <a:r>
              <a:rPr lang="en-US" dirty="0" err="1" smtClean="0"/>
              <a:t>entang</a:t>
            </a:r>
            <a:r>
              <a:rPr lang="en-US" dirty="0" smtClean="0"/>
              <a:t> </a:t>
            </a:r>
            <a:r>
              <a:rPr lang="en-US" dirty="0" err="1"/>
              <a:t>Pendidikan</a:t>
            </a:r>
            <a:endParaRPr lang="en-US" dirty="0"/>
          </a:p>
          <a:p>
            <a:pPr algn="l"/>
            <a:r>
              <a:rPr lang="en-US" dirty="0" smtClean="0"/>
              <a:t>• </a:t>
            </a:r>
            <a:r>
              <a:rPr lang="en-US" dirty="0" err="1" smtClean="0"/>
              <a:t>Pentingnya</a:t>
            </a:r>
            <a:r>
              <a:rPr lang="en-US" dirty="0" smtClean="0"/>
              <a:t> </a:t>
            </a:r>
            <a:r>
              <a:rPr lang="en-US" dirty="0" err="1"/>
              <a:t>Kepedulian</a:t>
            </a:r>
            <a:r>
              <a:rPr lang="en-US" dirty="0"/>
              <a:t> </a:t>
            </a:r>
            <a:r>
              <a:rPr lang="en-US" dirty="0" err="1"/>
              <a:t>Pendidikan</a:t>
            </a:r>
            <a:r>
              <a:rPr lang="en-US" dirty="0"/>
              <a:t> : a). </a:t>
            </a:r>
            <a:r>
              <a:rPr lang="en-US" dirty="0" err="1"/>
              <a:t>Efek</a:t>
            </a:r>
            <a:r>
              <a:rPr lang="en-US" dirty="0"/>
              <a:t> </a:t>
            </a:r>
            <a:r>
              <a:rPr lang="en-US" dirty="0" err="1"/>
              <a:t>u</a:t>
            </a:r>
            <a:r>
              <a:rPr lang="en-US" dirty="0" err="1" smtClean="0"/>
              <a:t>ntuk</a:t>
            </a:r>
            <a:r>
              <a:rPr lang="en-US" dirty="0" smtClean="0"/>
              <a:t> </a:t>
            </a:r>
            <a:r>
              <a:rPr lang="en-US" dirty="0" err="1"/>
              <a:t>Pekerjaan</a:t>
            </a:r>
            <a:r>
              <a:rPr lang="en-US" dirty="0"/>
              <a:t> </a:t>
            </a:r>
            <a:r>
              <a:rPr lang="en-US" dirty="0" err="1" smtClean="0"/>
              <a:t>dan</a:t>
            </a:r>
            <a:r>
              <a:rPr lang="en-US" dirty="0" smtClean="0"/>
              <a:t> 	</a:t>
            </a:r>
            <a:r>
              <a:rPr lang="en-US" dirty="0" err="1" smtClean="0"/>
              <a:t>Penghasilan</a:t>
            </a:r>
            <a:r>
              <a:rPr lang="en-US" dirty="0" smtClean="0"/>
              <a:t>  </a:t>
            </a:r>
            <a:r>
              <a:rPr lang="en-US" dirty="0"/>
              <a:t>b).</a:t>
            </a:r>
            <a:r>
              <a:rPr lang="en-US" dirty="0" err="1"/>
              <a:t>Efek</a:t>
            </a:r>
            <a:r>
              <a:rPr lang="en-US" dirty="0"/>
              <a:t> </a:t>
            </a:r>
            <a:r>
              <a:rPr lang="en-US" dirty="0" smtClean="0"/>
              <a:t> </a:t>
            </a:r>
            <a:r>
              <a:rPr lang="en-US" dirty="0" err="1" smtClean="0"/>
              <a:t>latar</a:t>
            </a:r>
            <a:r>
              <a:rPr lang="en-US" dirty="0" smtClean="0"/>
              <a:t> </a:t>
            </a:r>
            <a:r>
              <a:rPr lang="en-US" dirty="0" err="1"/>
              <a:t>belakang</a:t>
            </a:r>
            <a:r>
              <a:rPr lang="en-US" dirty="0"/>
              <a:t> </a:t>
            </a:r>
            <a:r>
              <a:rPr lang="en-US" dirty="0" err="1"/>
              <a:t>kelas</a:t>
            </a:r>
            <a:r>
              <a:rPr lang="en-US" dirty="0"/>
              <a:t> </a:t>
            </a:r>
            <a:r>
              <a:rPr lang="en-US" dirty="0" err="1"/>
              <a:t>sosial</a:t>
            </a:r>
            <a:r>
              <a:rPr lang="en-US" dirty="0"/>
              <a:t> </a:t>
            </a:r>
            <a:r>
              <a:rPr lang="en-US" dirty="0" err="1"/>
              <a:t>pada</a:t>
            </a:r>
            <a:r>
              <a:rPr lang="en-US" dirty="0"/>
              <a:t> </a:t>
            </a:r>
            <a:r>
              <a:rPr lang="en-US" dirty="0" err="1"/>
              <a:t>pendidikan</a:t>
            </a:r>
            <a:r>
              <a:rPr lang="en-US" dirty="0"/>
              <a:t> </a:t>
            </a:r>
            <a:r>
              <a:rPr lang="en-US" dirty="0" smtClean="0"/>
              <a:t>	</a:t>
            </a:r>
            <a:r>
              <a:rPr lang="en-US" dirty="0" err="1" smtClean="0"/>
              <a:t>dan</a:t>
            </a:r>
            <a:r>
              <a:rPr lang="en-US" dirty="0" smtClean="0"/>
              <a:t> </a:t>
            </a:r>
            <a:r>
              <a:rPr lang="en-US" dirty="0" err="1"/>
              <a:t>mobilitas</a:t>
            </a:r>
            <a:r>
              <a:rPr lang="en-US" dirty="0"/>
              <a:t> </a:t>
            </a:r>
            <a:r>
              <a:rPr lang="en-US" dirty="0" err="1"/>
              <a:t>sosial</a:t>
            </a:r>
            <a:r>
              <a:rPr lang="en-US" dirty="0"/>
              <a:t> </a:t>
            </a:r>
            <a:r>
              <a:rPr lang="en-US" dirty="0" smtClean="0"/>
              <a:t>  c</a:t>
            </a:r>
            <a:r>
              <a:rPr lang="en-US" dirty="0"/>
              <a:t>).</a:t>
            </a:r>
            <a:r>
              <a:rPr lang="en-US" dirty="0" err="1"/>
              <a:t>Pandangan</a:t>
            </a:r>
            <a:r>
              <a:rPr lang="en-US" dirty="0"/>
              <a:t> Global </a:t>
            </a:r>
            <a:r>
              <a:rPr lang="en-US" dirty="0" err="1"/>
              <a:t>t</a:t>
            </a:r>
            <a:r>
              <a:rPr lang="en-US" dirty="0" err="1" smtClean="0"/>
              <a:t>entang</a:t>
            </a:r>
            <a:r>
              <a:rPr lang="en-US" dirty="0" smtClean="0"/>
              <a:t> </a:t>
            </a:r>
            <a:r>
              <a:rPr lang="en-US" dirty="0" err="1"/>
              <a:t>Pendidikan</a:t>
            </a:r>
            <a:r>
              <a:rPr lang="en-US" dirty="0"/>
              <a:t>, </a:t>
            </a:r>
            <a:r>
              <a:rPr lang="en-US" dirty="0" smtClean="0"/>
              <a:t>	</a:t>
            </a:r>
            <a:r>
              <a:rPr lang="en-US" dirty="0" err="1" smtClean="0"/>
              <a:t>Kelas</a:t>
            </a:r>
            <a:r>
              <a:rPr lang="en-US" dirty="0" smtClean="0"/>
              <a:t> </a:t>
            </a:r>
            <a:r>
              <a:rPr lang="en-US" dirty="0" err="1"/>
              <a:t>Sosial</a:t>
            </a:r>
            <a:r>
              <a:rPr lang="en-US" dirty="0"/>
              <a:t>, </a:t>
            </a:r>
            <a:r>
              <a:rPr lang="en-US" dirty="0" err="1"/>
              <a:t>dan</a:t>
            </a:r>
            <a:r>
              <a:rPr lang="en-US" dirty="0"/>
              <a:t> </a:t>
            </a:r>
            <a:r>
              <a:rPr lang="en-US" dirty="0" err="1"/>
              <a:t>Mobilitas</a:t>
            </a:r>
            <a:r>
              <a:rPr lang="en-US" dirty="0"/>
              <a:t>.</a:t>
            </a:r>
          </a:p>
          <a:p>
            <a:pPr algn="l"/>
            <a:r>
              <a:rPr lang="en-US" dirty="0" smtClean="0"/>
              <a:t>• </a:t>
            </a:r>
            <a:r>
              <a:rPr lang="en-US" dirty="0" err="1" smtClean="0"/>
              <a:t>Ketimpangan</a:t>
            </a:r>
            <a:r>
              <a:rPr lang="en-US" dirty="0" smtClean="0"/>
              <a:t> </a:t>
            </a:r>
            <a:r>
              <a:rPr lang="en-US" dirty="0" err="1"/>
              <a:t>d</a:t>
            </a:r>
            <a:r>
              <a:rPr lang="en-US" dirty="0" err="1" smtClean="0"/>
              <a:t>alam</a:t>
            </a:r>
            <a:r>
              <a:rPr lang="en-US" dirty="0" smtClean="0"/>
              <a:t> </a:t>
            </a:r>
            <a:r>
              <a:rPr lang="en-US" dirty="0" err="1"/>
              <a:t>Pendidikan</a:t>
            </a:r>
            <a:r>
              <a:rPr lang="en-US" dirty="0"/>
              <a:t> : a).</a:t>
            </a:r>
            <a:r>
              <a:rPr lang="en-US" dirty="0" err="1"/>
              <a:t>Kemampuan</a:t>
            </a:r>
            <a:r>
              <a:rPr lang="en-US" dirty="0"/>
              <a:t> </a:t>
            </a:r>
            <a:r>
              <a:rPr lang="en-US" dirty="0" err="1"/>
              <a:t>Kognitif</a:t>
            </a:r>
            <a:r>
              <a:rPr lang="en-US" dirty="0"/>
              <a:t>  </a:t>
            </a:r>
            <a:r>
              <a:rPr lang="en-US" dirty="0" err="1"/>
              <a:t>dan</a:t>
            </a:r>
            <a:r>
              <a:rPr lang="en-US" dirty="0"/>
              <a:t> </a:t>
            </a:r>
            <a:r>
              <a:rPr lang="en-US" dirty="0" err="1"/>
              <a:t>Pengukuran</a:t>
            </a:r>
            <a:r>
              <a:rPr lang="en-US" dirty="0"/>
              <a:t>  </a:t>
            </a:r>
            <a:r>
              <a:rPr lang="en-US" dirty="0" smtClean="0"/>
              <a:t>	b</a:t>
            </a:r>
            <a:r>
              <a:rPr lang="en-US" dirty="0"/>
              <a:t>).</a:t>
            </a:r>
            <a:r>
              <a:rPr lang="en-US" dirty="0" err="1"/>
              <a:t>Pengukuran</a:t>
            </a:r>
            <a:r>
              <a:rPr lang="en-US" dirty="0"/>
              <a:t> </a:t>
            </a:r>
            <a:r>
              <a:rPr lang="en-US" dirty="0" err="1"/>
              <a:t>dan</a:t>
            </a:r>
            <a:r>
              <a:rPr lang="en-US" dirty="0"/>
              <a:t> </a:t>
            </a:r>
            <a:r>
              <a:rPr lang="en-US" dirty="0" err="1"/>
              <a:t>Keberagaman</a:t>
            </a:r>
            <a:r>
              <a:rPr lang="en-US" dirty="0"/>
              <a:t>  c).Tingkat </a:t>
            </a:r>
            <a:r>
              <a:rPr lang="en-US" dirty="0" err="1"/>
              <a:t>Harapan</a:t>
            </a:r>
            <a:r>
              <a:rPr lang="en-US" dirty="0"/>
              <a:t> </a:t>
            </a:r>
            <a:r>
              <a:rPr lang="en-US" dirty="0" err="1"/>
              <a:t>Pengajar</a:t>
            </a:r>
            <a:r>
              <a:rPr lang="en-US" dirty="0"/>
              <a:t>  </a:t>
            </a:r>
            <a:r>
              <a:rPr lang="en-US" dirty="0" smtClean="0"/>
              <a:t>	d</a:t>
            </a:r>
            <a:r>
              <a:rPr lang="en-US" dirty="0"/>
              <a:t>).</a:t>
            </a:r>
            <a:r>
              <a:rPr lang="en-US" dirty="0" err="1"/>
              <a:t>Pengajaran</a:t>
            </a:r>
            <a:r>
              <a:rPr lang="en-US" dirty="0"/>
              <a:t> </a:t>
            </a:r>
            <a:r>
              <a:rPr lang="en-US" dirty="0" smtClean="0"/>
              <a:t>  </a:t>
            </a:r>
            <a:r>
              <a:rPr lang="en-US" dirty="0" err="1" smtClean="0"/>
              <a:t>dan</a:t>
            </a:r>
            <a:r>
              <a:rPr lang="en-US" dirty="0" smtClean="0"/>
              <a:t> </a:t>
            </a:r>
            <a:r>
              <a:rPr lang="en-US" dirty="0"/>
              <a:t>Gender  e).</a:t>
            </a:r>
            <a:r>
              <a:rPr lang="en-US" dirty="0" err="1" smtClean="0"/>
              <a:t>Ancaman</a:t>
            </a:r>
            <a:r>
              <a:rPr lang="en-US" dirty="0" smtClean="0"/>
              <a:t>  </a:t>
            </a:r>
            <a:r>
              <a:rPr lang="en-US" dirty="0"/>
              <a:t>Stereo-type</a:t>
            </a:r>
          </a:p>
          <a:p>
            <a:pPr algn="l"/>
            <a:r>
              <a:rPr lang="en-US" dirty="0" smtClean="0"/>
              <a:t>• </a:t>
            </a:r>
            <a:r>
              <a:rPr lang="en-US" dirty="0" err="1" smtClean="0"/>
              <a:t>Peran</a:t>
            </a:r>
            <a:r>
              <a:rPr lang="en-US" dirty="0" smtClean="0"/>
              <a:t> </a:t>
            </a:r>
            <a:r>
              <a:rPr lang="en-US" dirty="0"/>
              <a:t>Media Massa </a:t>
            </a:r>
          </a:p>
        </p:txBody>
      </p:sp>
      <p:sp>
        <p:nvSpPr>
          <p:cNvPr id="4" name="Action Button: Forward or Next 3">
            <a:hlinkClick r:id="rId3" action="ppaction://hlinksldjump" highlightClick="1"/>
          </p:cNvPr>
          <p:cNvSpPr/>
          <p:nvPr/>
        </p:nvSpPr>
        <p:spPr>
          <a:xfrm>
            <a:off x="3581400" y="5791200"/>
            <a:ext cx="838200" cy="6096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554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a:t>
            </a:r>
            <a:r>
              <a:rPr lang="en-US" dirty="0" err="1" smtClean="0"/>
              <a:t>Instruksional</a:t>
            </a:r>
            <a:r>
              <a:rPr lang="en-US" dirty="0" smtClean="0"/>
              <a:t> </a:t>
            </a:r>
            <a:r>
              <a:rPr lang="en-US" dirty="0" err="1" smtClean="0"/>
              <a:t>Khusus</a:t>
            </a:r>
            <a:endParaRPr lang="en-US" dirty="0"/>
          </a:p>
        </p:txBody>
      </p:sp>
      <p:sp>
        <p:nvSpPr>
          <p:cNvPr id="3" name="Content Placeholder 2"/>
          <p:cNvSpPr>
            <a:spLocks noGrp="1"/>
          </p:cNvSpPr>
          <p:nvPr>
            <p:ph idx="1"/>
          </p:nvPr>
        </p:nvSpPr>
        <p:spPr/>
        <p:txBody>
          <a:bodyPr/>
          <a:lstStyle/>
          <a:p>
            <a:r>
              <a:rPr lang="en-US" dirty="0" err="1" smtClean="0"/>
              <a:t>Mahasiswa</a:t>
            </a:r>
            <a:r>
              <a:rPr lang="en-US" dirty="0" smtClean="0"/>
              <a:t>  </a:t>
            </a:r>
            <a:r>
              <a:rPr lang="en-US" dirty="0" err="1"/>
              <a:t>dapat</a:t>
            </a:r>
            <a:r>
              <a:rPr lang="en-US" dirty="0"/>
              <a:t>  </a:t>
            </a:r>
            <a:r>
              <a:rPr lang="en-US" dirty="0" err="1"/>
              <a:t>menjelaskan</a:t>
            </a:r>
            <a:r>
              <a:rPr lang="en-US" dirty="0"/>
              <a:t> </a:t>
            </a:r>
            <a:r>
              <a:rPr lang="en-US" dirty="0" err="1"/>
              <a:t>setiap</a:t>
            </a:r>
            <a:r>
              <a:rPr lang="en-US" dirty="0"/>
              <a:t> </a:t>
            </a:r>
            <a:r>
              <a:rPr lang="en-US" dirty="0" err="1"/>
              <a:t>pandangan</a:t>
            </a:r>
            <a:r>
              <a:rPr lang="en-US" dirty="0"/>
              <a:t> </a:t>
            </a:r>
            <a:r>
              <a:rPr lang="en-US" dirty="0" err="1"/>
              <a:t>tentang</a:t>
            </a:r>
            <a:r>
              <a:rPr lang="en-US" dirty="0"/>
              <a:t> </a:t>
            </a:r>
            <a:r>
              <a:rPr lang="en-US" dirty="0" err="1"/>
              <a:t>pendidikan</a:t>
            </a:r>
            <a:r>
              <a:rPr lang="en-US" dirty="0"/>
              <a:t> </a:t>
            </a:r>
            <a:r>
              <a:rPr lang="en-US" dirty="0" err="1"/>
              <a:t>dengan</a:t>
            </a:r>
            <a:r>
              <a:rPr lang="en-US" dirty="0"/>
              <a:t> </a:t>
            </a:r>
            <a:r>
              <a:rPr lang="en-US" dirty="0" err="1"/>
              <a:t>memberikan</a:t>
            </a:r>
            <a:r>
              <a:rPr lang="en-US" dirty="0"/>
              <a:t> </a:t>
            </a:r>
            <a:r>
              <a:rPr lang="en-US" dirty="0" err="1"/>
              <a:t>kritik</a:t>
            </a:r>
            <a:r>
              <a:rPr lang="en-US" dirty="0"/>
              <a:t>  </a:t>
            </a:r>
            <a:r>
              <a:rPr lang="en-US" dirty="0" err="1"/>
              <a:t>tentang</a:t>
            </a:r>
            <a:r>
              <a:rPr lang="en-US" dirty="0"/>
              <a:t> </a:t>
            </a:r>
            <a:r>
              <a:rPr lang="en-US" dirty="0" err="1"/>
              <a:t>aspek</a:t>
            </a:r>
            <a:r>
              <a:rPr lang="en-US" dirty="0"/>
              <a:t> </a:t>
            </a:r>
            <a:r>
              <a:rPr lang="en-US" dirty="0" err="1"/>
              <a:t>positif</a:t>
            </a:r>
            <a:r>
              <a:rPr lang="en-US" dirty="0"/>
              <a:t> </a:t>
            </a:r>
            <a:r>
              <a:rPr lang="en-US" dirty="0" err="1"/>
              <a:t>dan</a:t>
            </a:r>
            <a:r>
              <a:rPr lang="en-US" dirty="0"/>
              <a:t> </a:t>
            </a:r>
            <a:r>
              <a:rPr lang="en-US" dirty="0" err="1"/>
              <a:t>negatif</a:t>
            </a:r>
            <a:r>
              <a:rPr lang="en-US" dirty="0"/>
              <a:t> </a:t>
            </a:r>
            <a:r>
              <a:rPr lang="en-US" dirty="0" err="1"/>
              <a:t>bagi</a:t>
            </a:r>
            <a:r>
              <a:rPr lang="en-US" dirty="0"/>
              <a:t> </a:t>
            </a:r>
            <a:r>
              <a:rPr lang="en-US" dirty="0" err="1"/>
              <a:t>masyarakat</a:t>
            </a:r>
            <a:r>
              <a:rPr lang="en-US" dirty="0"/>
              <a:t>.</a:t>
            </a:r>
          </a:p>
        </p:txBody>
      </p:sp>
      <p:sp>
        <p:nvSpPr>
          <p:cNvPr id="5" name="Action Button: Forward or Next 4">
            <a:hlinkClick r:id="rId3" action="ppaction://hlinksldjump" highlightClick="1"/>
          </p:cNvPr>
          <p:cNvSpPr/>
          <p:nvPr/>
        </p:nvSpPr>
        <p:spPr>
          <a:xfrm>
            <a:off x="8001000" y="6248400"/>
            <a:ext cx="838200" cy="6096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3854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Referensi</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Andersen, Margaret, L; Taylor, Howard, F; </a:t>
            </a:r>
            <a:r>
              <a:rPr lang="en-US" b="1" i="1" dirty="0"/>
              <a:t>Sociology</a:t>
            </a:r>
            <a:r>
              <a:rPr lang="en-US" dirty="0"/>
              <a:t>, USA : Thomson Learning, </a:t>
            </a:r>
            <a:r>
              <a:rPr lang="en-US" dirty="0" err="1"/>
              <a:t>Inc</a:t>
            </a:r>
            <a:r>
              <a:rPr lang="en-US" dirty="0"/>
              <a:t>, </a:t>
            </a:r>
            <a:r>
              <a:rPr lang="en-US" dirty="0" smtClean="0"/>
              <a:t>2005, </a:t>
            </a:r>
            <a:r>
              <a:rPr lang="en-US" dirty="0" err="1" smtClean="0"/>
              <a:t>hal</a:t>
            </a:r>
            <a:r>
              <a:rPr lang="en-US" dirty="0" smtClean="0"/>
              <a:t>. 350 – 363</a:t>
            </a:r>
          </a:p>
          <a:p>
            <a:endParaRPr lang="en-US" dirty="0"/>
          </a:p>
          <a:p>
            <a:pPr lvl="0"/>
            <a:r>
              <a:rPr lang="en-US" dirty="0" err="1"/>
              <a:t>Poythress</a:t>
            </a:r>
            <a:r>
              <a:rPr lang="en-US" dirty="0"/>
              <a:t>, Vern, Sheridan; </a:t>
            </a:r>
            <a:r>
              <a:rPr lang="en-US" b="1" i="1" dirty="0"/>
              <a:t>Redeeming Sociology</a:t>
            </a:r>
            <a:r>
              <a:rPr lang="en-US" dirty="0"/>
              <a:t>, USA : Illinois, </a:t>
            </a:r>
            <a:r>
              <a:rPr lang="en-US" dirty="0" smtClean="0"/>
              <a:t>2011, </a:t>
            </a:r>
            <a:r>
              <a:rPr lang="en-US" dirty="0" err="1"/>
              <a:t>hal</a:t>
            </a:r>
            <a:r>
              <a:rPr lang="en-US" dirty="0"/>
              <a:t>. 249 – 252</a:t>
            </a:r>
          </a:p>
          <a:p>
            <a:endParaRPr lang="en-US" dirty="0"/>
          </a:p>
          <a:p>
            <a:pPr lvl="0"/>
            <a:r>
              <a:rPr lang="en-US" dirty="0" err="1"/>
              <a:t>Budijanto</a:t>
            </a:r>
            <a:r>
              <a:rPr lang="en-US" dirty="0"/>
              <a:t>, </a:t>
            </a:r>
            <a:r>
              <a:rPr lang="en-US" dirty="0" err="1"/>
              <a:t>Rohman</a:t>
            </a:r>
            <a:r>
              <a:rPr lang="en-US" dirty="0"/>
              <a:t>; </a:t>
            </a:r>
            <a:r>
              <a:rPr lang="en-US" b="1" i="1" dirty="0" err="1"/>
              <a:t>Teknologi</a:t>
            </a:r>
            <a:r>
              <a:rPr lang="en-US" b="1" i="1" dirty="0"/>
              <a:t> </a:t>
            </a:r>
            <a:r>
              <a:rPr lang="en-US" b="1" i="1" dirty="0" err="1"/>
              <a:t>Industri</a:t>
            </a:r>
            <a:r>
              <a:rPr lang="en-US" b="1" i="1" dirty="0"/>
              <a:t> Media Dan </a:t>
            </a:r>
            <a:r>
              <a:rPr lang="en-US" b="1" i="1" dirty="0" err="1"/>
              <a:t>Perubahan</a:t>
            </a:r>
            <a:r>
              <a:rPr lang="en-US" b="1" i="1" dirty="0"/>
              <a:t> </a:t>
            </a:r>
            <a:r>
              <a:rPr lang="en-US" b="1" i="1" dirty="0" err="1"/>
              <a:t>Sosial</a:t>
            </a:r>
            <a:r>
              <a:rPr lang="en-US" dirty="0"/>
              <a:t>; Malang : </a:t>
            </a:r>
            <a:r>
              <a:rPr lang="en-US" dirty="0" err="1"/>
              <a:t>Sosiologi</a:t>
            </a:r>
            <a:r>
              <a:rPr lang="en-US" dirty="0"/>
              <a:t> </a:t>
            </a:r>
            <a:r>
              <a:rPr lang="en-US" dirty="0" err="1"/>
              <a:t>Komunikasi</a:t>
            </a:r>
            <a:r>
              <a:rPr lang="en-US" dirty="0"/>
              <a:t> </a:t>
            </a:r>
            <a:r>
              <a:rPr lang="en-US" dirty="0" err="1"/>
              <a:t>Pascasarjana</a:t>
            </a:r>
            <a:r>
              <a:rPr lang="en-US" dirty="0"/>
              <a:t> UMM &amp; </a:t>
            </a:r>
            <a:r>
              <a:rPr lang="en-US" dirty="0" err="1"/>
              <a:t>Buku</a:t>
            </a:r>
            <a:r>
              <a:rPr lang="en-US" dirty="0"/>
              <a:t> </a:t>
            </a:r>
            <a:r>
              <a:rPr lang="id-ID" dirty="0"/>
              <a:t>	</a:t>
            </a:r>
            <a:r>
              <a:rPr lang="en-US" dirty="0" err="1"/>
              <a:t>Litera</a:t>
            </a:r>
            <a:r>
              <a:rPr lang="en-US"/>
              <a:t>,    </a:t>
            </a:r>
            <a:r>
              <a:rPr lang="en-US" smtClean="0"/>
              <a:t>2010, </a:t>
            </a:r>
            <a:r>
              <a:rPr lang="en-US" dirty="0" err="1"/>
              <a:t>hal</a:t>
            </a:r>
            <a:r>
              <a:rPr lang="en-US" dirty="0"/>
              <a:t>. Vi, 51</a:t>
            </a:r>
          </a:p>
          <a:p>
            <a:endParaRPr lang="en-US" dirty="0"/>
          </a:p>
          <a:p>
            <a:endParaRPr lang="en-US" dirty="0"/>
          </a:p>
          <a:p>
            <a:endParaRPr lang="en-US" dirty="0"/>
          </a:p>
        </p:txBody>
      </p:sp>
      <p:sp>
        <p:nvSpPr>
          <p:cNvPr id="4" name="Action Button: Home 3">
            <a:hlinkClick r:id="rId2" action="ppaction://hlinksldjump" highlightClick="1"/>
          </p:cNvPr>
          <p:cNvSpPr/>
          <p:nvPr/>
        </p:nvSpPr>
        <p:spPr>
          <a:xfrm>
            <a:off x="7772400" y="5943600"/>
            <a:ext cx="990600" cy="6858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9911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Sekolah dan Masyarakat</a:t>
            </a:r>
            <a:endParaRPr lang="en-US" dirty="0"/>
          </a:p>
        </p:txBody>
      </p:sp>
      <p:sp>
        <p:nvSpPr>
          <p:cNvPr id="4" name="Vertical Scroll 3"/>
          <p:cNvSpPr/>
          <p:nvPr/>
        </p:nvSpPr>
        <p:spPr>
          <a:xfrm>
            <a:off x="533400" y="990600"/>
            <a:ext cx="8610600" cy="5638800"/>
          </a:xfrm>
          <a:prstGeom prst="verticalScroll">
            <a:avLst>
              <a:gd name="adj" fmla="val 15722"/>
            </a:avLst>
          </a:prstGeom>
        </p:spPr>
        <p:style>
          <a:lnRef idx="3">
            <a:schemeClr val="lt1"/>
          </a:lnRef>
          <a:fillRef idx="1">
            <a:schemeClr val="dk1"/>
          </a:fillRef>
          <a:effectRef idx="1">
            <a:schemeClr val="dk1"/>
          </a:effectRef>
          <a:fontRef idx="minor">
            <a:schemeClr val="lt1"/>
          </a:fontRef>
        </p:style>
        <p:txBody>
          <a:bodyPr rtlCol="0" anchor="ctr"/>
          <a:lstStyle/>
          <a:p>
            <a:pPr marL="285750" indent="-285750" algn="just">
              <a:buBlip>
                <a:blip r:embed="rId3"/>
              </a:buBlip>
            </a:pPr>
            <a:r>
              <a:rPr lang="id-ID" dirty="0"/>
              <a:t>Pendidikan merupakan aspek yang sangat penting bagi  kehidupan dan perkembangan masyarakat. Mengajarkan pengetahuan formal seperti;  membaca, menulis, dan berhitung, serta moral, nilai-nilai, dan etika. Pendidikan mempersiapkan  anak muda untuk masuk ke dalam masyarakat</a:t>
            </a:r>
            <a:r>
              <a:rPr lang="id-ID" dirty="0" smtClean="0"/>
              <a:t>.</a:t>
            </a:r>
            <a:endParaRPr lang="en-US" dirty="0" smtClean="0"/>
          </a:p>
          <a:p>
            <a:pPr marL="285750" indent="-285750" algn="just">
              <a:buBlip>
                <a:blip r:embed="rId3"/>
              </a:buBlip>
            </a:pPr>
            <a:r>
              <a:rPr lang="id-ID" dirty="0" smtClean="0"/>
              <a:t>Sosiolog </a:t>
            </a:r>
            <a:r>
              <a:rPr lang="en-US" dirty="0" err="1" smtClean="0"/>
              <a:t>lebih</a:t>
            </a:r>
            <a:r>
              <a:rPr lang="en-US" dirty="0" smtClean="0"/>
              <a:t> </a:t>
            </a:r>
            <a:r>
              <a:rPr lang="en-US" dirty="0" err="1" smtClean="0"/>
              <a:t>tertarik</a:t>
            </a:r>
            <a:r>
              <a:rPr lang="en-US" dirty="0" smtClean="0"/>
              <a:t> </a:t>
            </a:r>
            <a:r>
              <a:rPr lang="en-US" dirty="0" err="1" smtClean="0"/>
              <a:t>untuk</a:t>
            </a:r>
            <a:r>
              <a:rPr lang="en-US" dirty="0" smtClean="0"/>
              <a:t> </a:t>
            </a:r>
            <a:r>
              <a:rPr lang="en-US" dirty="0" err="1" smtClean="0"/>
              <a:t>dilembagakan</a:t>
            </a:r>
            <a:r>
              <a:rPr lang="en-US" dirty="0" smtClean="0"/>
              <a:t> </a:t>
            </a:r>
            <a:r>
              <a:rPr lang="en-US" dirty="0" err="1" smtClean="0"/>
              <a:t>sekolah</a:t>
            </a:r>
            <a:r>
              <a:rPr lang="en-US" dirty="0" smtClean="0"/>
              <a:t> </a:t>
            </a:r>
            <a:r>
              <a:rPr lang="en-US" dirty="0" err="1" smtClean="0"/>
              <a:t>sbg</a:t>
            </a:r>
            <a:r>
              <a:rPr lang="en-US" dirty="0" smtClean="0"/>
              <a:t> </a:t>
            </a:r>
            <a:r>
              <a:rPr lang="id-ID" dirty="0" smtClean="0"/>
              <a:t>pendidikan </a:t>
            </a:r>
            <a:r>
              <a:rPr lang="id-ID" dirty="0"/>
              <a:t>formal.</a:t>
            </a:r>
          </a:p>
          <a:p>
            <a:pPr marL="742950" lvl="1" indent="-285750" algn="just">
              <a:buFont typeface="Wingdings" pitchFamily="2" charset="2"/>
              <a:buChar char="ü"/>
            </a:pPr>
            <a:r>
              <a:rPr lang="id-ID" dirty="0" smtClean="0"/>
              <a:t>Wajib </a:t>
            </a:r>
            <a:r>
              <a:rPr lang="id-ID" dirty="0"/>
              <a:t>belajar adalah ide yang relatif baru. </a:t>
            </a:r>
            <a:endParaRPr lang="en-US" dirty="0" smtClean="0"/>
          </a:p>
          <a:p>
            <a:pPr marL="742950" lvl="1" indent="-285750" algn="just">
              <a:buFont typeface="Wingdings" pitchFamily="2" charset="2"/>
              <a:buChar char="ü"/>
            </a:pPr>
            <a:r>
              <a:rPr lang="id-ID" dirty="0" smtClean="0"/>
              <a:t>Selama </a:t>
            </a:r>
            <a:r>
              <a:rPr lang="id-ID" dirty="0"/>
              <a:t>abad ke 19, banyak negara belum memiliki Undang-undang Pendidikan sebagai kebutuhan untuk semua orang. </a:t>
            </a:r>
            <a:endParaRPr lang="en-US" dirty="0" smtClean="0"/>
          </a:p>
          <a:p>
            <a:pPr marL="742950" lvl="1" indent="-285750" algn="just">
              <a:buFont typeface="Wingdings" pitchFamily="2" charset="2"/>
              <a:buChar char="ü"/>
            </a:pPr>
            <a:r>
              <a:rPr lang="id-ID" dirty="0" smtClean="0"/>
              <a:t>Sebagian </a:t>
            </a:r>
            <a:r>
              <a:rPr lang="id-ID" dirty="0"/>
              <a:t>besar pekerjaan di pertengahan abad ke </a:t>
            </a:r>
            <a:r>
              <a:rPr lang="id-ID" dirty="0" smtClean="0"/>
              <a:t>19</a:t>
            </a:r>
            <a:r>
              <a:rPr lang="en-US" dirty="0" smtClean="0"/>
              <a:t> </a:t>
            </a:r>
            <a:r>
              <a:rPr lang="en-US" dirty="0" err="1" smtClean="0"/>
              <a:t>tidak</a:t>
            </a:r>
            <a:r>
              <a:rPr lang="id-ID" dirty="0" smtClean="0"/>
              <a:t> </a:t>
            </a:r>
            <a:r>
              <a:rPr lang="id-ID" dirty="0"/>
              <a:t>menuntut </a:t>
            </a:r>
            <a:r>
              <a:rPr lang="en-US" dirty="0" smtClean="0"/>
              <a:t>a</a:t>
            </a:r>
            <a:r>
              <a:rPr lang="id-ID" dirty="0" smtClean="0"/>
              <a:t>da</a:t>
            </a:r>
            <a:r>
              <a:rPr lang="en-US" dirty="0" err="1" smtClean="0"/>
              <a:t>nya</a:t>
            </a:r>
            <a:r>
              <a:rPr lang="id-ID" dirty="0" smtClean="0"/>
              <a:t> </a:t>
            </a:r>
            <a:r>
              <a:rPr lang="id-ID" dirty="0"/>
              <a:t>pendidikan atau keaksaraan apapun.  Pendidikan dianggap mewah, tersedia hanya untuk anak-anak dari kelas atas.</a:t>
            </a:r>
          </a:p>
        </p:txBody>
      </p:sp>
      <p:sp>
        <p:nvSpPr>
          <p:cNvPr id="3" name="5-Point Star 2"/>
          <p:cNvSpPr/>
          <p:nvPr/>
        </p:nvSpPr>
        <p:spPr>
          <a:xfrm>
            <a:off x="381000" y="3200400"/>
            <a:ext cx="914400" cy="914400"/>
          </a:xfrm>
          <a:prstGeom prst="star5">
            <a:avLst>
              <a:gd name="adj" fmla="val 9277"/>
              <a:gd name="hf" fmla="val 105146"/>
              <a:gd name="vf" fmla="val 110557"/>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5" name="Action Button: Forward or Next 4">
            <a:hlinkClick r:id="rId4" action="ppaction://hlinksldjump" highlightClick="1"/>
          </p:cNvPr>
          <p:cNvSpPr/>
          <p:nvPr/>
        </p:nvSpPr>
        <p:spPr>
          <a:xfrm>
            <a:off x="8305800" y="6248400"/>
            <a:ext cx="838200" cy="6096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2572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rved Down Ribbon 3"/>
          <p:cNvSpPr/>
          <p:nvPr/>
        </p:nvSpPr>
        <p:spPr>
          <a:xfrm>
            <a:off x="-1066800" y="609600"/>
            <a:ext cx="9144000" cy="758952"/>
          </a:xfrm>
          <a:prstGeom prst="ellipseRibbon">
            <a:avLst>
              <a:gd name="adj1" fmla="val 25000"/>
              <a:gd name="adj2" fmla="val 69601"/>
              <a:gd name="adj3" fmla="val 12500"/>
            </a:avLst>
          </a:prstGeom>
        </p:spPr>
        <p:style>
          <a:lnRef idx="1">
            <a:schemeClr val="accent3"/>
          </a:lnRef>
          <a:fillRef idx="2">
            <a:schemeClr val="accent3"/>
          </a:fillRef>
          <a:effectRef idx="1">
            <a:schemeClr val="accent3"/>
          </a:effectRef>
          <a:fontRef idx="minor">
            <a:schemeClr val="dk1"/>
          </a:fontRef>
        </p:style>
        <p:txBody>
          <a:bodyPr rtlCol="0" anchor="ctr"/>
          <a:lstStyle/>
          <a:p>
            <a:pPr marL="514350" indent="-514350">
              <a:buAutoNum type="alphaLcPeriod"/>
            </a:pPr>
            <a:r>
              <a:rPr lang="id-ID" sz="2400" dirty="0"/>
              <a:t>Pandangan </a:t>
            </a:r>
            <a:r>
              <a:rPr lang="en-US" sz="2400" dirty="0" smtClean="0"/>
              <a:t> </a:t>
            </a:r>
            <a:r>
              <a:rPr lang="id-ID" sz="2400" dirty="0" smtClean="0"/>
              <a:t>fungsionalis </a:t>
            </a:r>
            <a:r>
              <a:rPr lang="en-US" sz="2400" dirty="0" smtClean="0"/>
              <a:t> </a:t>
            </a:r>
            <a:r>
              <a:rPr lang="id-ID" sz="2400" dirty="0" smtClean="0"/>
              <a:t>tentang </a:t>
            </a:r>
            <a:r>
              <a:rPr lang="en-US" sz="2400" dirty="0" smtClean="0"/>
              <a:t> </a:t>
            </a:r>
            <a:r>
              <a:rPr lang="id-ID" sz="2400" dirty="0" smtClean="0"/>
              <a:t>pendidikan</a:t>
            </a:r>
            <a:endParaRPr lang="id-ID" sz="2400" dirty="0"/>
          </a:p>
        </p:txBody>
      </p:sp>
      <p:sp>
        <p:nvSpPr>
          <p:cNvPr id="8" name="Flowchart: Display 7"/>
          <p:cNvSpPr/>
          <p:nvPr/>
        </p:nvSpPr>
        <p:spPr>
          <a:xfrm>
            <a:off x="-457200" y="1676400"/>
            <a:ext cx="9601200" cy="4724400"/>
          </a:xfrm>
          <a:prstGeom prst="flowChartDisplay">
            <a:avLst/>
          </a:prstGeom>
        </p:spPr>
        <p:style>
          <a:lnRef idx="0">
            <a:schemeClr val="accent3"/>
          </a:lnRef>
          <a:fillRef idx="3">
            <a:schemeClr val="accent3"/>
          </a:fillRef>
          <a:effectRef idx="3">
            <a:schemeClr val="accent3"/>
          </a:effectRef>
          <a:fontRef idx="minor">
            <a:schemeClr val="lt1"/>
          </a:fontRef>
        </p:style>
        <p:txBody>
          <a:bodyPr rtlCol="0" anchor="ctr"/>
          <a:lstStyle/>
          <a:p>
            <a:pPr marL="285750" indent="-285750" algn="just">
              <a:buBlip>
                <a:blip r:embed="rId3"/>
              </a:buBlip>
            </a:pPr>
            <a:r>
              <a:rPr lang="id-ID" dirty="0"/>
              <a:t>Di Amerika Serikat dan negara-negara berbasis masyarakat </a:t>
            </a:r>
            <a:r>
              <a:rPr lang="id-ID" dirty="0" smtClean="0"/>
              <a:t>industri; </a:t>
            </a:r>
            <a:r>
              <a:rPr lang="id-ID" dirty="0"/>
              <a:t>sistem pendidikan  menjadi kebutuhan dan diformalkan. Namun dalam masyarakat lain; seperti masyarakat</a:t>
            </a:r>
            <a:r>
              <a:rPr lang="en-US" dirty="0"/>
              <a:t> </a:t>
            </a:r>
            <a:r>
              <a:rPr lang="en-US" dirty="0" err="1"/>
              <a:t>yg</a:t>
            </a:r>
            <a:r>
              <a:rPr lang="en-US" dirty="0"/>
              <a:t> </a:t>
            </a:r>
            <a:r>
              <a:rPr lang="en-US" dirty="0" err="1"/>
              <a:t>bersifat</a:t>
            </a:r>
            <a:r>
              <a:rPr lang="id-ID" dirty="0"/>
              <a:t> pastoral</a:t>
            </a:r>
            <a:r>
              <a:rPr lang="en-US" dirty="0"/>
              <a:t>; </a:t>
            </a:r>
            <a:r>
              <a:rPr lang="id-ID" dirty="0"/>
              <a:t> orang tua yang mengajar anak-anak bagaimana untuk mampu bertahan hidup </a:t>
            </a:r>
            <a:r>
              <a:rPr lang="id-ID" dirty="0" smtClean="0"/>
              <a:t>seperti; </a:t>
            </a:r>
            <a:r>
              <a:rPr lang="id-ID" dirty="0"/>
              <a:t>mengumpulkan makanan dan me</a:t>
            </a:r>
            <a:r>
              <a:rPr lang="en-US" dirty="0"/>
              <a:t>n</a:t>
            </a:r>
            <a:r>
              <a:rPr lang="id-ID" dirty="0"/>
              <a:t>dapatkan lahan. Oleh sebab itu pendidikan dalam keluarga merupakan sistem pendidikan  yang sangat baik  dan  melembaga. </a:t>
            </a:r>
            <a:endParaRPr lang="en-US" dirty="0"/>
          </a:p>
          <a:p>
            <a:pPr marL="285750" indent="-285750" algn="just">
              <a:buBlip>
                <a:blip r:embed="rId3"/>
              </a:buBlip>
            </a:pPr>
            <a:r>
              <a:rPr lang="en-US" dirty="0"/>
              <a:t>T</a:t>
            </a:r>
            <a:r>
              <a:rPr lang="id-ID" dirty="0"/>
              <a:t>eori fungsionalis </a:t>
            </a:r>
            <a:r>
              <a:rPr lang="id-ID" dirty="0" smtClean="0"/>
              <a:t>berpendapat</a:t>
            </a:r>
            <a:r>
              <a:rPr lang="en-US" dirty="0" smtClean="0"/>
              <a:t> </a:t>
            </a:r>
            <a:r>
              <a:rPr lang="en-US" dirty="0" err="1"/>
              <a:t>pendi</a:t>
            </a:r>
            <a:r>
              <a:rPr lang="id-ID" dirty="0"/>
              <a:t>dikan </a:t>
            </a:r>
            <a:r>
              <a:rPr lang="en-US" dirty="0" err="1" smtClean="0"/>
              <a:t>dapat</a:t>
            </a:r>
            <a:r>
              <a:rPr lang="en-US" dirty="0" smtClean="0"/>
              <a:t> </a:t>
            </a:r>
            <a:r>
              <a:rPr lang="id-ID" dirty="0" smtClean="0"/>
              <a:t>menyelesaikan </a:t>
            </a:r>
            <a:r>
              <a:rPr lang="id-ID" dirty="0"/>
              <a:t>konsekuensi  atau berfungsi untuk masyarakat</a:t>
            </a:r>
            <a:r>
              <a:rPr lang="id-ID" dirty="0" smtClean="0"/>
              <a:t>.</a:t>
            </a:r>
            <a:r>
              <a:rPr lang="en-US" dirty="0" smtClean="0"/>
              <a:t> </a:t>
            </a:r>
            <a:endParaRPr lang="en-US" dirty="0"/>
          </a:p>
          <a:p>
            <a:pPr marL="285750" indent="-285750" algn="just">
              <a:buBlip>
                <a:blip r:embed="rId3"/>
              </a:buBlip>
            </a:pPr>
            <a:r>
              <a:rPr lang="en-US" dirty="0"/>
              <a:t>P</a:t>
            </a:r>
            <a:r>
              <a:rPr lang="id-ID" dirty="0"/>
              <a:t>erspektif sosiologis; pendidikan tidak cukup</a:t>
            </a:r>
            <a:r>
              <a:rPr lang="en-US" dirty="0"/>
              <a:t> s</a:t>
            </a:r>
            <a:r>
              <a:rPr lang="id-ID" dirty="0"/>
              <a:t>ekedar mendapatkan kemajuan dalam masyarakat. </a:t>
            </a:r>
            <a:endParaRPr lang="en-US" dirty="0"/>
          </a:p>
          <a:p>
            <a:pPr marL="285750" indent="-285750" algn="just">
              <a:buBlip>
                <a:blip r:embed="rId3"/>
              </a:buBlip>
            </a:pPr>
            <a:r>
              <a:rPr lang="id-ID" dirty="0"/>
              <a:t>Kesuksesan  tergantung  dan dipengaruhi oleh kelas sosial dalam masyarakat,  pendidikan formal,  ras, etnis, dan gender.</a:t>
            </a:r>
          </a:p>
        </p:txBody>
      </p:sp>
      <p:sp>
        <p:nvSpPr>
          <p:cNvPr id="2" name="Freeform 1"/>
          <p:cNvSpPr/>
          <p:nvPr/>
        </p:nvSpPr>
        <p:spPr>
          <a:xfrm>
            <a:off x="-435210" y="3581400"/>
            <a:ext cx="870420" cy="806960"/>
          </a:xfrm>
          <a:custGeom>
            <a:avLst/>
            <a:gdLst>
              <a:gd name="connsiteX0" fmla="*/ 235802 w 870420"/>
              <a:gd name="connsiteY0" fmla="*/ 100932 h 806960"/>
              <a:gd name="connsiteX1" fmla="*/ 212356 w 870420"/>
              <a:gd name="connsiteY1" fmla="*/ 546409 h 806960"/>
              <a:gd name="connsiteX2" fmla="*/ 142017 w 870420"/>
              <a:gd name="connsiteY2" fmla="*/ 569855 h 806960"/>
              <a:gd name="connsiteX3" fmla="*/ 235802 w 870420"/>
              <a:gd name="connsiteY3" fmla="*/ 687086 h 806960"/>
              <a:gd name="connsiteX4" fmla="*/ 259248 w 870420"/>
              <a:gd name="connsiteY4" fmla="*/ 687086 h 806960"/>
              <a:gd name="connsiteX5" fmla="*/ 282694 w 870420"/>
              <a:gd name="connsiteY5" fmla="*/ 757424 h 806960"/>
              <a:gd name="connsiteX6" fmla="*/ 353033 w 870420"/>
              <a:gd name="connsiteY6" fmla="*/ 780871 h 806960"/>
              <a:gd name="connsiteX7" fmla="*/ 493709 w 870420"/>
              <a:gd name="connsiteY7" fmla="*/ 757424 h 806960"/>
              <a:gd name="connsiteX8" fmla="*/ 446817 w 870420"/>
              <a:gd name="connsiteY8" fmla="*/ 616747 h 806960"/>
              <a:gd name="connsiteX9" fmla="*/ 376479 w 870420"/>
              <a:gd name="connsiteY9" fmla="*/ 358840 h 806960"/>
              <a:gd name="connsiteX10" fmla="*/ 235802 w 870420"/>
              <a:gd name="connsiteY10" fmla="*/ 405732 h 806960"/>
              <a:gd name="connsiteX11" fmla="*/ 24786 w 870420"/>
              <a:gd name="connsiteY11" fmla="*/ 358840 h 806960"/>
              <a:gd name="connsiteX12" fmla="*/ 1340 w 870420"/>
              <a:gd name="connsiteY12" fmla="*/ 288501 h 806960"/>
              <a:gd name="connsiteX13" fmla="*/ 306140 w 870420"/>
              <a:gd name="connsiteY13" fmla="*/ 30594 h 806960"/>
              <a:gd name="connsiteX14" fmla="*/ 353033 w 870420"/>
              <a:gd name="connsiteY14" fmla="*/ 77486 h 806960"/>
              <a:gd name="connsiteX15" fmla="*/ 399925 w 870420"/>
              <a:gd name="connsiteY15" fmla="*/ 311947 h 806960"/>
              <a:gd name="connsiteX16" fmla="*/ 470263 w 870420"/>
              <a:gd name="connsiteY16" fmla="*/ 288501 h 806960"/>
              <a:gd name="connsiteX17" fmla="*/ 517156 w 870420"/>
              <a:gd name="connsiteY17" fmla="*/ 147824 h 806960"/>
              <a:gd name="connsiteX18" fmla="*/ 540602 w 870420"/>
              <a:gd name="connsiteY18" fmla="*/ 54040 h 806960"/>
              <a:gd name="connsiteX19" fmla="*/ 610940 w 870420"/>
              <a:gd name="connsiteY19" fmla="*/ 30594 h 806960"/>
              <a:gd name="connsiteX20" fmla="*/ 704725 w 870420"/>
              <a:gd name="connsiteY20" fmla="*/ 7147 h 806960"/>
              <a:gd name="connsiteX21" fmla="*/ 681279 w 870420"/>
              <a:gd name="connsiteY21" fmla="*/ 171271 h 806960"/>
              <a:gd name="connsiteX22" fmla="*/ 587494 w 870420"/>
              <a:gd name="connsiteY22" fmla="*/ 358840 h 806960"/>
              <a:gd name="connsiteX23" fmla="*/ 493709 w 870420"/>
              <a:gd name="connsiteY23" fmla="*/ 382286 h 806960"/>
              <a:gd name="connsiteX24" fmla="*/ 564048 w 870420"/>
              <a:gd name="connsiteY24" fmla="*/ 429178 h 806960"/>
              <a:gd name="connsiteX25" fmla="*/ 587494 w 870420"/>
              <a:gd name="connsiteY25" fmla="*/ 499517 h 806960"/>
              <a:gd name="connsiteX26" fmla="*/ 634386 w 870420"/>
              <a:gd name="connsiteY26" fmla="*/ 569855 h 806960"/>
              <a:gd name="connsiteX27" fmla="*/ 657833 w 870420"/>
              <a:gd name="connsiteY27" fmla="*/ 733978 h 806960"/>
              <a:gd name="connsiteX28" fmla="*/ 681279 w 870420"/>
              <a:gd name="connsiteY28" fmla="*/ 804317 h 806960"/>
              <a:gd name="connsiteX29" fmla="*/ 751617 w 870420"/>
              <a:gd name="connsiteY29" fmla="*/ 780871 h 806960"/>
              <a:gd name="connsiteX30" fmla="*/ 821956 w 870420"/>
              <a:gd name="connsiteY30" fmla="*/ 733978 h 806960"/>
              <a:gd name="connsiteX31" fmla="*/ 821956 w 870420"/>
              <a:gd name="connsiteY31" fmla="*/ 499517 h 806960"/>
              <a:gd name="connsiteX32" fmla="*/ 798509 w 870420"/>
              <a:gd name="connsiteY32" fmla="*/ 429178 h 806960"/>
              <a:gd name="connsiteX33" fmla="*/ 704725 w 870420"/>
              <a:gd name="connsiteY33" fmla="*/ 405732 h 806960"/>
              <a:gd name="connsiteX34" fmla="*/ 470263 w 870420"/>
              <a:gd name="connsiteY34" fmla="*/ 405732 h 80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870420" h="806960">
                <a:moveTo>
                  <a:pt x="235802" y="100932"/>
                </a:moveTo>
                <a:cubicBezTo>
                  <a:pt x="227987" y="249424"/>
                  <a:pt x="241518" y="400599"/>
                  <a:pt x="212356" y="546409"/>
                </a:cubicBezTo>
                <a:cubicBezTo>
                  <a:pt x="207509" y="570644"/>
                  <a:pt x="148011" y="545878"/>
                  <a:pt x="142017" y="569855"/>
                </a:cubicBezTo>
                <a:cubicBezTo>
                  <a:pt x="136101" y="593518"/>
                  <a:pt x="220028" y="671313"/>
                  <a:pt x="235802" y="687086"/>
                </a:cubicBezTo>
                <a:cubicBezTo>
                  <a:pt x="58898" y="805021"/>
                  <a:pt x="236366" y="682510"/>
                  <a:pt x="259248" y="687086"/>
                </a:cubicBezTo>
                <a:cubicBezTo>
                  <a:pt x="283482" y="691933"/>
                  <a:pt x="265218" y="739948"/>
                  <a:pt x="282694" y="757424"/>
                </a:cubicBezTo>
                <a:cubicBezTo>
                  <a:pt x="300170" y="774900"/>
                  <a:pt x="329587" y="773055"/>
                  <a:pt x="353033" y="780871"/>
                </a:cubicBezTo>
                <a:cubicBezTo>
                  <a:pt x="399925" y="773055"/>
                  <a:pt x="470123" y="798699"/>
                  <a:pt x="493709" y="757424"/>
                </a:cubicBezTo>
                <a:cubicBezTo>
                  <a:pt x="518232" y="714508"/>
                  <a:pt x="460396" y="664274"/>
                  <a:pt x="446817" y="616747"/>
                </a:cubicBezTo>
                <a:cubicBezTo>
                  <a:pt x="391073" y="421640"/>
                  <a:pt x="413725" y="507822"/>
                  <a:pt x="376479" y="358840"/>
                </a:cubicBezTo>
                <a:cubicBezTo>
                  <a:pt x="329587" y="374471"/>
                  <a:pt x="282694" y="421363"/>
                  <a:pt x="235802" y="405732"/>
                </a:cubicBezTo>
                <a:cubicBezTo>
                  <a:pt x="120363" y="367253"/>
                  <a:pt x="189841" y="386349"/>
                  <a:pt x="24786" y="358840"/>
                </a:cubicBezTo>
                <a:cubicBezTo>
                  <a:pt x="16971" y="335394"/>
                  <a:pt x="1340" y="313216"/>
                  <a:pt x="1340" y="288501"/>
                </a:cubicBezTo>
                <a:cubicBezTo>
                  <a:pt x="1340" y="-89243"/>
                  <a:pt x="-37737" y="1937"/>
                  <a:pt x="306140" y="30594"/>
                </a:cubicBezTo>
                <a:cubicBezTo>
                  <a:pt x="321771" y="46225"/>
                  <a:pt x="341660" y="58531"/>
                  <a:pt x="353033" y="77486"/>
                </a:cubicBezTo>
                <a:cubicBezTo>
                  <a:pt x="383724" y="128637"/>
                  <a:pt x="395860" y="283492"/>
                  <a:pt x="399925" y="311947"/>
                </a:cubicBezTo>
                <a:cubicBezTo>
                  <a:pt x="423371" y="304132"/>
                  <a:pt x="455898" y="308612"/>
                  <a:pt x="470263" y="288501"/>
                </a:cubicBezTo>
                <a:cubicBezTo>
                  <a:pt x="498993" y="248279"/>
                  <a:pt x="505168" y="195777"/>
                  <a:pt x="517156" y="147824"/>
                </a:cubicBezTo>
                <a:cubicBezTo>
                  <a:pt x="524971" y="116563"/>
                  <a:pt x="520472" y="79202"/>
                  <a:pt x="540602" y="54040"/>
                </a:cubicBezTo>
                <a:cubicBezTo>
                  <a:pt x="556041" y="34741"/>
                  <a:pt x="587177" y="37384"/>
                  <a:pt x="610940" y="30594"/>
                </a:cubicBezTo>
                <a:cubicBezTo>
                  <a:pt x="641924" y="21741"/>
                  <a:pt x="673463" y="14963"/>
                  <a:pt x="704725" y="7147"/>
                </a:cubicBezTo>
                <a:cubicBezTo>
                  <a:pt x="743892" y="163818"/>
                  <a:pt x="738274" y="43033"/>
                  <a:pt x="681279" y="171271"/>
                </a:cubicBezTo>
                <a:cubicBezTo>
                  <a:pt x="656593" y="226813"/>
                  <a:pt x="656279" y="324447"/>
                  <a:pt x="587494" y="358840"/>
                </a:cubicBezTo>
                <a:cubicBezTo>
                  <a:pt x="558672" y="373251"/>
                  <a:pt x="524971" y="374471"/>
                  <a:pt x="493709" y="382286"/>
                </a:cubicBezTo>
                <a:cubicBezTo>
                  <a:pt x="517155" y="397917"/>
                  <a:pt x="546445" y="407174"/>
                  <a:pt x="564048" y="429178"/>
                </a:cubicBezTo>
                <a:cubicBezTo>
                  <a:pt x="579487" y="448477"/>
                  <a:pt x="576441" y="477412"/>
                  <a:pt x="587494" y="499517"/>
                </a:cubicBezTo>
                <a:cubicBezTo>
                  <a:pt x="600096" y="524721"/>
                  <a:pt x="618755" y="546409"/>
                  <a:pt x="634386" y="569855"/>
                </a:cubicBezTo>
                <a:cubicBezTo>
                  <a:pt x="642202" y="624563"/>
                  <a:pt x="646995" y="679788"/>
                  <a:pt x="657833" y="733978"/>
                </a:cubicBezTo>
                <a:cubicBezTo>
                  <a:pt x="662680" y="758213"/>
                  <a:pt x="659174" y="793264"/>
                  <a:pt x="681279" y="804317"/>
                </a:cubicBezTo>
                <a:cubicBezTo>
                  <a:pt x="703384" y="815370"/>
                  <a:pt x="728171" y="788686"/>
                  <a:pt x="751617" y="780871"/>
                </a:cubicBezTo>
                <a:cubicBezTo>
                  <a:pt x="775063" y="765240"/>
                  <a:pt x="802030" y="753904"/>
                  <a:pt x="821956" y="733978"/>
                </a:cubicBezTo>
                <a:cubicBezTo>
                  <a:pt x="908420" y="647514"/>
                  <a:pt x="860413" y="627707"/>
                  <a:pt x="821956" y="499517"/>
                </a:cubicBezTo>
                <a:cubicBezTo>
                  <a:pt x="814854" y="475845"/>
                  <a:pt x="817808" y="444617"/>
                  <a:pt x="798509" y="429178"/>
                </a:cubicBezTo>
                <a:cubicBezTo>
                  <a:pt x="773347" y="409048"/>
                  <a:pt x="736867" y="408028"/>
                  <a:pt x="704725" y="405732"/>
                </a:cubicBezTo>
                <a:cubicBezTo>
                  <a:pt x="626770" y="400164"/>
                  <a:pt x="548417" y="405732"/>
                  <a:pt x="470263" y="405732"/>
                </a:cubicBezTo>
              </a:path>
            </a:pathLst>
          </a:cu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3" name="Action Button: Forward or Next 2">
            <a:hlinkClick r:id="rId4" action="ppaction://hlinksldjump" highlightClick="1"/>
          </p:cNvPr>
          <p:cNvSpPr/>
          <p:nvPr/>
        </p:nvSpPr>
        <p:spPr>
          <a:xfrm>
            <a:off x="8382000" y="6019800"/>
            <a:ext cx="762000" cy="6096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0858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Ribbon 3"/>
          <p:cNvSpPr/>
          <p:nvPr/>
        </p:nvSpPr>
        <p:spPr>
          <a:xfrm>
            <a:off x="-496614" y="0"/>
            <a:ext cx="9677400" cy="612648"/>
          </a:xfrm>
          <a:prstGeom prst="ribbon">
            <a:avLst>
              <a:gd name="adj1" fmla="val 24522"/>
              <a:gd name="adj2" fmla="val 75000"/>
            </a:avLst>
          </a:prstGeom>
        </p:spPr>
        <p:style>
          <a:lnRef idx="2">
            <a:schemeClr val="accent6"/>
          </a:lnRef>
          <a:fillRef idx="1">
            <a:schemeClr val="lt1"/>
          </a:fillRef>
          <a:effectRef idx="0">
            <a:schemeClr val="accent6"/>
          </a:effectRef>
          <a:fontRef idx="minor">
            <a:schemeClr val="dk1"/>
          </a:fontRef>
        </p:style>
        <p:txBody>
          <a:bodyPr rtlCol="0" anchor="ctr"/>
          <a:lstStyle/>
          <a:p>
            <a:r>
              <a:rPr lang="id-ID" sz="2400" dirty="0"/>
              <a:t>b. Pandangan </a:t>
            </a:r>
            <a:r>
              <a:rPr lang="id-ID" sz="2400" dirty="0" smtClean="0"/>
              <a:t> </a:t>
            </a:r>
            <a:r>
              <a:rPr lang="id-ID" sz="2400" dirty="0"/>
              <a:t>Konflik </a:t>
            </a:r>
            <a:r>
              <a:rPr lang="en-US" sz="2400" dirty="0" smtClean="0"/>
              <a:t> </a:t>
            </a:r>
            <a:r>
              <a:rPr lang="id-ID" sz="2400" dirty="0" smtClean="0"/>
              <a:t>tentang </a:t>
            </a:r>
            <a:r>
              <a:rPr lang="id-ID" sz="2400" dirty="0"/>
              <a:t>pendidikan</a:t>
            </a:r>
          </a:p>
        </p:txBody>
      </p:sp>
      <p:sp>
        <p:nvSpPr>
          <p:cNvPr id="5" name="Flowchart: Delay 4"/>
          <p:cNvSpPr/>
          <p:nvPr/>
        </p:nvSpPr>
        <p:spPr>
          <a:xfrm>
            <a:off x="228600" y="838200"/>
            <a:ext cx="10134600" cy="5715000"/>
          </a:xfrm>
          <a:prstGeom prst="flowChartDelay">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id-ID" dirty="0"/>
          </a:p>
          <a:p>
            <a:pPr algn="just"/>
            <a:endParaRPr lang="en-US" dirty="0" smtClean="0"/>
          </a:p>
          <a:p>
            <a:pPr marL="285750" indent="-285750" algn="just">
              <a:buBlip>
                <a:blip r:embed="rId3"/>
              </a:buBlip>
            </a:pPr>
            <a:endParaRPr lang="en-US" dirty="0" smtClean="0"/>
          </a:p>
          <a:p>
            <a:pPr marL="285750" indent="-285750" algn="just">
              <a:buBlip>
                <a:blip r:embed="rId3"/>
              </a:buBlip>
            </a:pPr>
            <a:r>
              <a:rPr lang="en-US" dirty="0" smtClean="0"/>
              <a:t>T</a:t>
            </a:r>
            <a:r>
              <a:rPr lang="id-ID" sz="1600" dirty="0" smtClean="0"/>
              <a:t>eori </a:t>
            </a:r>
            <a:r>
              <a:rPr lang="id-ID" sz="1600" dirty="0"/>
              <a:t>konflik </a:t>
            </a:r>
            <a:r>
              <a:rPr lang="id-ID" sz="1600" dirty="0" smtClean="0"/>
              <a:t>menekankan </a:t>
            </a:r>
            <a:r>
              <a:rPr lang="id-ID" sz="1600" dirty="0"/>
              <a:t>adanya </a:t>
            </a:r>
            <a:r>
              <a:rPr lang="id-ID" sz="1600" dirty="0" smtClean="0"/>
              <a:t>disintegratif</a:t>
            </a:r>
            <a:r>
              <a:rPr lang="en-US" sz="1600" dirty="0" smtClean="0"/>
              <a:t> </a:t>
            </a:r>
            <a:r>
              <a:rPr lang="id-ID" sz="1600" dirty="0" smtClean="0"/>
              <a:t> dan</a:t>
            </a:r>
            <a:r>
              <a:rPr lang="en-US" sz="1600" dirty="0" smtClean="0"/>
              <a:t> </a:t>
            </a:r>
            <a:r>
              <a:rPr lang="id-ID" sz="1600" dirty="0" smtClean="0"/>
              <a:t> </a:t>
            </a:r>
            <a:r>
              <a:rPr lang="id-ID" sz="1600" dirty="0"/>
              <a:t>aspek yang mengganggu pendidikan. Teori konflik berfokus pada persaingan antara kelompok-kelompok kekuasaan, pendapatan, dan status sosial, </a:t>
            </a:r>
            <a:r>
              <a:rPr lang="en-US" sz="1600" dirty="0" smtClean="0"/>
              <a:t> </a:t>
            </a:r>
            <a:r>
              <a:rPr lang="id-ID" sz="1600" dirty="0" smtClean="0"/>
              <a:t>sehingga </a:t>
            </a:r>
            <a:r>
              <a:rPr lang="id-ID" sz="1600" dirty="0"/>
              <a:t>melihat pentingnya adanya lembaga dalam konflik. Salah satu persimpangan antara kelompok pendidikan dan </a:t>
            </a:r>
            <a:r>
              <a:rPr lang="id-ID" sz="1600" dirty="0" smtClean="0"/>
              <a:t>per</a:t>
            </a:r>
            <a:r>
              <a:rPr lang="en-US" sz="1600" dirty="0" err="1" smtClean="0"/>
              <a:t>sa</a:t>
            </a:r>
            <a:r>
              <a:rPr lang="id-ID" sz="1600" dirty="0" smtClean="0"/>
              <a:t>ingan </a:t>
            </a:r>
            <a:r>
              <a:rPr lang="id-ID" sz="1600" dirty="0"/>
              <a:t>kelas diwujudkan dalam korelasi yang signifikan yang ada antara pendidikan, kelas, ras, dan </a:t>
            </a:r>
            <a:r>
              <a:rPr lang="id-ID" sz="1600" dirty="0" smtClean="0"/>
              <a:t>gender. </a:t>
            </a:r>
            <a:r>
              <a:rPr lang="id-ID" sz="1600" dirty="0"/>
              <a:t>Semakin tinggi tingkat pendidikan seseorang, semakin besar kemungkinan orang pada kelas menengah </a:t>
            </a:r>
            <a:r>
              <a:rPr lang="id-ID" sz="1600" dirty="0" smtClean="0"/>
              <a:t>berpinda</a:t>
            </a:r>
            <a:r>
              <a:rPr lang="en-US" sz="1600" dirty="0" smtClean="0"/>
              <a:t>h</a:t>
            </a:r>
            <a:r>
              <a:rPr lang="id-ID" sz="1600" dirty="0" smtClean="0"/>
              <a:t>  </a:t>
            </a:r>
            <a:r>
              <a:rPr lang="id-ID" sz="1600" dirty="0"/>
              <a:t>ke kelas atas, </a:t>
            </a:r>
            <a:r>
              <a:rPr lang="en-US" sz="1600" dirty="0" err="1" smtClean="0"/>
              <a:t>kulit</a:t>
            </a:r>
            <a:r>
              <a:rPr lang="en-US" sz="1600" dirty="0" smtClean="0"/>
              <a:t> </a:t>
            </a:r>
            <a:r>
              <a:rPr lang="id-ID" sz="1600" dirty="0" smtClean="0"/>
              <a:t>putih</a:t>
            </a:r>
            <a:r>
              <a:rPr lang="id-ID" sz="1600" dirty="0"/>
              <a:t>, dan laki-laki. Teori konflik berpendapat bahwa tingkat pendidikan adalah mekanisme untuk memproduksi dan mereproduksi ketidak-setaraan</a:t>
            </a:r>
            <a:r>
              <a:rPr lang="id-ID" sz="1600" dirty="0" smtClean="0"/>
              <a:t>.</a:t>
            </a:r>
            <a:endParaRPr lang="en-US" sz="1600" dirty="0" smtClean="0"/>
          </a:p>
          <a:p>
            <a:pPr marL="285750" indent="-285750" algn="just">
              <a:buBlip>
                <a:blip r:embed="rId3"/>
              </a:buBlip>
            </a:pPr>
            <a:r>
              <a:rPr lang="en-US" sz="1600" dirty="0" smtClean="0"/>
              <a:t>M</a:t>
            </a:r>
            <a:r>
              <a:rPr lang="id-ID" sz="1600" dirty="0" smtClean="0"/>
              <a:t>enurut </a:t>
            </a:r>
            <a:r>
              <a:rPr lang="id-ID" sz="1600" dirty="0"/>
              <a:t>teori konflik tingkat pendidikan dapat menjadi alat bagi diskriminasi dengan menggunakan mekanisme yakni  desakan kepercayaan terhadap  pendidikan untuk kepentingan mereka sendiri.  Perangkat ini digunakan oleh majikan yang sangat berpotensi untuk melakukan diskriminasi terhadap kelompok minoritas, orang-orang kelas pekerja,  perempuan,  dan orang-orang yang pendidikannya rendah. </a:t>
            </a:r>
            <a:endParaRPr lang="en-US" sz="1600" dirty="0" smtClean="0"/>
          </a:p>
          <a:p>
            <a:pPr marL="285750" indent="-285750" algn="just">
              <a:buBlip>
                <a:blip r:embed="rId3"/>
              </a:buBlip>
            </a:pPr>
            <a:r>
              <a:rPr lang="en-US" sz="1600" dirty="0" smtClean="0"/>
              <a:t>T</a:t>
            </a:r>
            <a:r>
              <a:rPr lang="id-ID" sz="1600" dirty="0" smtClean="0"/>
              <a:t>eori </a:t>
            </a:r>
            <a:r>
              <a:rPr lang="id-ID" sz="1600" dirty="0" smtClean="0"/>
              <a:t>konflik</a:t>
            </a:r>
            <a:r>
              <a:rPr lang="en-US" sz="1600" dirty="0" smtClean="0"/>
              <a:t> juga</a:t>
            </a:r>
            <a:r>
              <a:rPr lang="id-ID" sz="1600" dirty="0" smtClean="0"/>
              <a:t> berpendapat</a:t>
            </a:r>
            <a:r>
              <a:rPr lang="en-US" sz="1600" dirty="0"/>
              <a:t>;</a:t>
            </a:r>
            <a:r>
              <a:rPr lang="id-ID" sz="1600" dirty="0" smtClean="0"/>
              <a:t> </a:t>
            </a:r>
            <a:r>
              <a:rPr lang="id-ID" sz="1600" dirty="0"/>
              <a:t>kategori pendidikan menimbulkan pekerjaan yang kurang kompleks. Oleh sebab itu tetap memerlukan pendidikan yang tradisional seperti pelatihan.  Meskipun demikian, majikan tetap berpotensi akan bersikeras pada tingkat tertentu bagi pekerjaannya, dimana harus ada sedikit harapan terhadap tingkat </a:t>
            </a:r>
            <a:r>
              <a:rPr lang="id-ID" sz="1600" dirty="0" smtClean="0"/>
              <a:t>pendidikan</a:t>
            </a:r>
            <a:r>
              <a:rPr lang="en-US" sz="1600" dirty="0" smtClean="0"/>
              <a:t>,</a:t>
            </a:r>
            <a:r>
              <a:rPr lang="id-ID" sz="1600" dirty="0" smtClean="0"/>
              <a:t> </a:t>
            </a:r>
            <a:r>
              <a:rPr lang="id-ID" sz="1600" dirty="0"/>
              <a:t>yang pasti akan mempengaruhi kinerja kerja. </a:t>
            </a:r>
            <a:r>
              <a:rPr lang="id-ID" sz="1600" dirty="0" smtClean="0"/>
              <a:t>Sehingga</a:t>
            </a:r>
            <a:r>
              <a:rPr lang="en-US" sz="1600" dirty="0" smtClean="0"/>
              <a:t> di </a:t>
            </a:r>
            <a:r>
              <a:rPr lang="en-US" sz="1600" dirty="0" err="1" smtClean="0"/>
              <a:t>sini</a:t>
            </a:r>
            <a:r>
              <a:rPr lang="id-ID" sz="1600" dirty="0" smtClean="0"/>
              <a:t> </a:t>
            </a:r>
            <a:r>
              <a:rPr lang="id-ID" sz="1600" dirty="0"/>
              <a:t>pendidikan berfungsi sebagai diskriminatif.</a:t>
            </a:r>
          </a:p>
          <a:p>
            <a:endParaRPr lang="en-US" sz="1600" dirty="0"/>
          </a:p>
          <a:p>
            <a:endParaRPr lang="en-US" dirty="0"/>
          </a:p>
          <a:p>
            <a:pPr algn="just"/>
            <a:endParaRPr lang="id-ID" dirty="0"/>
          </a:p>
        </p:txBody>
      </p:sp>
      <p:sp>
        <p:nvSpPr>
          <p:cNvPr id="3" name="Flowchart: Or 2"/>
          <p:cNvSpPr/>
          <p:nvPr/>
        </p:nvSpPr>
        <p:spPr>
          <a:xfrm>
            <a:off x="-457200" y="6025662"/>
            <a:ext cx="914400" cy="838200"/>
          </a:xfrm>
          <a:prstGeom prst="flowChartOr">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Flowchart: Summing Junction 5"/>
          <p:cNvSpPr/>
          <p:nvPr/>
        </p:nvSpPr>
        <p:spPr>
          <a:xfrm>
            <a:off x="-373732" y="609600"/>
            <a:ext cx="747463" cy="612648"/>
          </a:xfrm>
          <a:prstGeom prst="flowChartSummingJunction">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 name="Action Button: Forward or Next 1">
            <a:hlinkClick r:id="rId4" action="ppaction://hlinksldjump" highlightClick="1"/>
          </p:cNvPr>
          <p:cNvSpPr/>
          <p:nvPr/>
        </p:nvSpPr>
        <p:spPr>
          <a:xfrm>
            <a:off x="8153400" y="6172200"/>
            <a:ext cx="838200" cy="6858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0045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rved Down Ribbon 3"/>
          <p:cNvSpPr/>
          <p:nvPr/>
        </p:nvSpPr>
        <p:spPr>
          <a:xfrm>
            <a:off x="-609600" y="533400"/>
            <a:ext cx="10668000" cy="758952"/>
          </a:xfrm>
          <a:prstGeom prst="ellipseRibbon">
            <a:avLst>
              <a:gd name="adj1" fmla="val 25000"/>
              <a:gd name="adj2" fmla="val 73248"/>
              <a:gd name="adj3" fmla="val 12500"/>
            </a:avLst>
          </a:prstGeom>
        </p:spPr>
        <p:style>
          <a:lnRef idx="2">
            <a:schemeClr val="accent4"/>
          </a:lnRef>
          <a:fillRef idx="1">
            <a:schemeClr val="lt1"/>
          </a:fillRef>
          <a:effectRef idx="0">
            <a:schemeClr val="accent4"/>
          </a:effectRef>
          <a:fontRef idx="minor">
            <a:schemeClr val="dk1"/>
          </a:fontRef>
        </p:style>
        <p:txBody>
          <a:bodyPr rtlCol="0" anchor="ctr"/>
          <a:lstStyle/>
          <a:p>
            <a:r>
              <a:rPr lang="id-ID" sz="2400" dirty="0"/>
              <a:t>c. Pandangan Interaksionis-simbolik tentang pendidikan</a:t>
            </a:r>
          </a:p>
        </p:txBody>
      </p:sp>
      <p:sp>
        <p:nvSpPr>
          <p:cNvPr id="5" name="Flowchart: Multidocument 4"/>
          <p:cNvSpPr/>
          <p:nvPr/>
        </p:nvSpPr>
        <p:spPr>
          <a:xfrm>
            <a:off x="797169" y="1676400"/>
            <a:ext cx="8382000" cy="5029200"/>
          </a:xfrm>
          <a:prstGeom prst="flowChartMultidocument">
            <a:avLst/>
          </a:prstGeom>
        </p:spPr>
        <p:style>
          <a:lnRef idx="3">
            <a:schemeClr val="lt1"/>
          </a:lnRef>
          <a:fillRef idx="1">
            <a:schemeClr val="accent4"/>
          </a:fillRef>
          <a:effectRef idx="1">
            <a:schemeClr val="accent4"/>
          </a:effectRef>
          <a:fontRef idx="minor">
            <a:schemeClr val="lt1"/>
          </a:fontRef>
        </p:style>
        <p:txBody>
          <a:bodyPr rtlCol="0" anchor="ctr"/>
          <a:lstStyle/>
          <a:p>
            <a:pPr marL="285750" indent="-285750" algn="just">
              <a:buBlip>
                <a:blip r:embed="rId3"/>
              </a:buBlip>
            </a:pPr>
            <a:r>
              <a:rPr lang="id-ID" dirty="0"/>
              <a:t>Interaksi simbolik berfokus pada apa yang muncul dari proses interaksi selama  sekolah. Melalui interaksi antara mahasiswa dan dosen, harapan tertentu muncul pada bagian kedua. Akibatnya, dosen mulai mengharapkan atau mengantisipasi perilaku tertentu seperti; baik atau buruk dari mahasiswa. Melalui pengoperasian efek harapan,  maka harapan seorang dosen untuk mahasiswa  adalah dosen akan dapat menciptakan perilaku yang bersangkutan menjadi baik</a:t>
            </a:r>
            <a:r>
              <a:rPr lang="id-ID" dirty="0" smtClean="0"/>
              <a:t>.</a:t>
            </a:r>
            <a:endParaRPr lang="en-US" dirty="0" smtClean="0"/>
          </a:p>
          <a:p>
            <a:pPr marL="285750" indent="-285750" algn="just">
              <a:buBlip>
                <a:blip r:embed="rId3"/>
              </a:buBlip>
            </a:pPr>
            <a:r>
              <a:rPr lang="en-US" dirty="0" smtClean="0"/>
              <a:t>D</a:t>
            </a:r>
            <a:r>
              <a:rPr lang="id-ID" dirty="0" smtClean="0"/>
              <a:t>engan </a:t>
            </a:r>
            <a:r>
              <a:rPr lang="id-ID" dirty="0"/>
              <a:t>demikian perilaku sebenarnya di sebabkan karena harapan, bukan sebaliknya</a:t>
            </a:r>
            <a:r>
              <a:rPr lang="id-ID" dirty="0" smtClean="0"/>
              <a:t>.</a:t>
            </a:r>
            <a:endParaRPr lang="id-ID" dirty="0"/>
          </a:p>
        </p:txBody>
      </p:sp>
      <p:sp>
        <p:nvSpPr>
          <p:cNvPr id="2" name="Quad Arrow 1"/>
          <p:cNvSpPr/>
          <p:nvPr/>
        </p:nvSpPr>
        <p:spPr>
          <a:xfrm>
            <a:off x="457200" y="1905000"/>
            <a:ext cx="814754" cy="987552"/>
          </a:xfrm>
          <a:prstGeom prst="quadArrow">
            <a:avLst>
              <a:gd name="adj1" fmla="val 7077"/>
              <a:gd name="adj2" fmla="val 22500"/>
              <a:gd name="adj3" fmla="val 225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ad Arrow 5"/>
          <p:cNvSpPr/>
          <p:nvPr/>
        </p:nvSpPr>
        <p:spPr>
          <a:xfrm>
            <a:off x="762000" y="1752600"/>
            <a:ext cx="814754" cy="987552"/>
          </a:xfrm>
          <a:prstGeom prst="quadArrow">
            <a:avLst>
              <a:gd name="adj1" fmla="val 7077"/>
              <a:gd name="adj2" fmla="val 22500"/>
              <a:gd name="adj3" fmla="val 22500"/>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7" name="Quad Arrow 6"/>
          <p:cNvSpPr/>
          <p:nvPr/>
        </p:nvSpPr>
        <p:spPr>
          <a:xfrm>
            <a:off x="838200" y="1981200"/>
            <a:ext cx="814754" cy="987552"/>
          </a:xfrm>
          <a:prstGeom prst="quadArrow">
            <a:avLst>
              <a:gd name="adj1" fmla="val 7077"/>
              <a:gd name="adj2" fmla="val 22500"/>
              <a:gd name="adj3" fmla="val 225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ction Button: Home 2">
            <a:hlinkClick r:id="rId4" action="ppaction://hlinksldjump" highlightClick="1"/>
          </p:cNvPr>
          <p:cNvSpPr/>
          <p:nvPr/>
        </p:nvSpPr>
        <p:spPr>
          <a:xfrm>
            <a:off x="7772400" y="6248400"/>
            <a:ext cx="838200" cy="6096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5304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Pentingnya Kepedulian Pendidikan</a:t>
            </a:r>
            <a:endParaRPr lang="en-US" dirty="0"/>
          </a:p>
        </p:txBody>
      </p:sp>
      <p:sp>
        <p:nvSpPr>
          <p:cNvPr id="4" name="Curved Down Ribbon 3"/>
          <p:cNvSpPr/>
          <p:nvPr/>
        </p:nvSpPr>
        <p:spPr>
          <a:xfrm>
            <a:off x="-838200" y="1219200"/>
            <a:ext cx="9144000" cy="758952"/>
          </a:xfrm>
          <a:prstGeom prst="ellipseRibbon">
            <a:avLst>
              <a:gd name="adj1" fmla="val 25000"/>
              <a:gd name="adj2" fmla="val 74080"/>
              <a:gd name="adj3" fmla="val 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514350" indent="-514350">
              <a:buAutoNum type="alphaLcPeriod"/>
            </a:pPr>
            <a:r>
              <a:rPr lang="id-ID" sz="2400" dirty="0"/>
              <a:t>Efek untuk pekerjaan dan penghasilan</a:t>
            </a:r>
          </a:p>
        </p:txBody>
      </p:sp>
      <p:sp>
        <p:nvSpPr>
          <p:cNvPr id="5" name="Snip and Round Single Corner Rectangle 4"/>
          <p:cNvSpPr/>
          <p:nvPr/>
        </p:nvSpPr>
        <p:spPr>
          <a:xfrm>
            <a:off x="2590800" y="2286000"/>
            <a:ext cx="6553200" cy="3657600"/>
          </a:xfrm>
          <a:prstGeom prst="snipRoundRect">
            <a:avLst>
              <a:gd name="adj1" fmla="val 24667"/>
              <a:gd name="adj2" fmla="val 26923"/>
            </a:avLst>
          </a:prstGeom>
        </p:spPr>
        <p:style>
          <a:lnRef idx="1">
            <a:schemeClr val="dk1"/>
          </a:lnRef>
          <a:fillRef idx="2">
            <a:schemeClr val="dk1"/>
          </a:fillRef>
          <a:effectRef idx="1">
            <a:schemeClr val="dk1"/>
          </a:effectRef>
          <a:fontRef idx="minor">
            <a:schemeClr val="dk1"/>
          </a:fontRef>
        </p:style>
        <p:txBody>
          <a:bodyPr rtlCol="0" anchor="ctr"/>
          <a:lstStyle/>
          <a:p>
            <a:pPr marL="285750" indent="-285750" algn="just">
              <a:buBlip>
                <a:blip r:embed="rId3"/>
              </a:buBlip>
            </a:pPr>
            <a:r>
              <a:rPr lang="id-ID" dirty="0"/>
              <a:t>Salah satu cara sosiolog mengukur kelas sosial </a:t>
            </a:r>
            <a:r>
              <a:rPr lang="id-ID" dirty="0" smtClean="0"/>
              <a:t>seseorang</a:t>
            </a:r>
            <a:r>
              <a:rPr lang="en-US" dirty="0" smtClean="0"/>
              <a:t>, </a:t>
            </a:r>
            <a:r>
              <a:rPr lang="id-ID" dirty="0" smtClean="0"/>
              <a:t>atau </a:t>
            </a:r>
            <a:r>
              <a:rPr lang="id-ID" dirty="0"/>
              <a:t>tingkat kesejahteraan negara adalah melalui jumlah orang yang berpendidikan, pendapatan, dan jenis pekerjaan.  Secara umum; ada hubungan yang kuat antara pendidikan formal dan pekerjaan, meskipun hubungan ini tidak sempurna. </a:t>
            </a:r>
            <a:endParaRPr lang="en-US" dirty="0" smtClean="0"/>
          </a:p>
          <a:p>
            <a:pPr marL="285750" indent="-285750" algn="just">
              <a:buBlip>
                <a:blip r:embed="rId3"/>
              </a:buBlip>
            </a:pPr>
            <a:r>
              <a:rPr lang="en-US" dirty="0" smtClean="0"/>
              <a:t>M</a:t>
            </a:r>
            <a:r>
              <a:rPr lang="id-ID" dirty="0" smtClean="0"/>
              <a:t>engukur </a:t>
            </a:r>
            <a:r>
              <a:rPr lang="id-ID" dirty="0"/>
              <a:t>pekerjaan dalam hal status sosial atau </a:t>
            </a:r>
            <a:r>
              <a:rPr lang="id-ID" dirty="0" smtClean="0"/>
              <a:t>prestise</a:t>
            </a:r>
            <a:r>
              <a:rPr lang="en-US" dirty="0" smtClean="0"/>
              <a:t>:</a:t>
            </a:r>
            <a:r>
              <a:rPr lang="id-ID" dirty="0" smtClean="0"/>
              <a:t> </a:t>
            </a:r>
            <a:r>
              <a:rPr lang="id-ID" dirty="0"/>
              <a:t>semakin tinggi status pekerjaan seseorang, dan pendidikan yang lebih formal. </a:t>
            </a:r>
          </a:p>
        </p:txBody>
      </p:sp>
      <p:sp>
        <p:nvSpPr>
          <p:cNvPr id="3" name="Quad Arrow Callout 2"/>
          <p:cNvSpPr/>
          <p:nvPr/>
        </p:nvSpPr>
        <p:spPr>
          <a:xfrm>
            <a:off x="1905000" y="5257800"/>
            <a:ext cx="1216152" cy="1216152"/>
          </a:xfrm>
          <a:prstGeom prst="quadArrowCallout">
            <a:avLst>
              <a:gd name="adj1" fmla="val 0"/>
              <a:gd name="adj2" fmla="val 18515"/>
              <a:gd name="adj3" fmla="val 18515"/>
              <a:gd name="adj4" fmla="val 327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ad Arrow Callout 5"/>
          <p:cNvSpPr/>
          <p:nvPr/>
        </p:nvSpPr>
        <p:spPr>
          <a:xfrm>
            <a:off x="2362200" y="5673969"/>
            <a:ext cx="1216152" cy="1184031"/>
          </a:xfrm>
          <a:prstGeom prst="quadArrowCallout">
            <a:avLst>
              <a:gd name="adj1" fmla="val 0"/>
              <a:gd name="adj2" fmla="val 18515"/>
              <a:gd name="adj3" fmla="val 18515"/>
              <a:gd name="adj4" fmla="val 32700"/>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7" name="Quad Arrow Callout 6"/>
          <p:cNvSpPr/>
          <p:nvPr/>
        </p:nvSpPr>
        <p:spPr>
          <a:xfrm>
            <a:off x="2209800" y="5486400"/>
            <a:ext cx="1143000" cy="1031631"/>
          </a:xfrm>
          <a:prstGeom prst="quadArrowCallout">
            <a:avLst>
              <a:gd name="adj1" fmla="val 0"/>
              <a:gd name="adj2" fmla="val 18515"/>
              <a:gd name="adj3" fmla="val 18515"/>
              <a:gd name="adj4" fmla="val 327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8" name="Action Button: Forward or Next 7">
            <a:hlinkClick r:id="rId4" action="ppaction://hlinksldjump" highlightClick="1"/>
          </p:cNvPr>
          <p:cNvSpPr/>
          <p:nvPr/>
        </p:nvSpPr>
        <p:spPr>
          <a:xfrm>
            <a:off x="7620000" y="6172200"/>
            <a:ext cx="990600" cy="6858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1929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TotalTime>
  <Words>2106</Words>
  <Application>Microsoft Office PowerPoint</Application>
  <PresentationFormat>On-screen Show (4:3)</PresentationFormat>
  <Paragraphs>97</Paragraphs>
  <Slides>19</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Office Theme</vt:lpstr>
      <vt:lpstr>PowerPoint Presentation</vt:lpstr>
      <vt:lpstr>Pendidikan dan Media Massa</vt:lpstr>
      <vt:lpstr>Tujuan Instruksional Khusus</vt:lpstr>
      <vt:lpstr>Referensi</vt:lpstr>
      <vt:lpstr>Sekolah dan Masyarakat</vt:lpstr>
      <vt:lpstr>PowerPoint Presentation</vt:lpstr>
      <vt:lpstr>PowerPoint Presentation</vt:lpstr>
      <vt:lpstr>PowerPoint Presentation</vt:lpstr>
      <vt:lpstr>Pentingnya Kepedulian Pendidikan</vt:lpstr>
      <vt:lpstr>PowerPoint Presentation</vt:lpstr>
      <vt:lpstr>PowerPoint Presentation</vt:lpstr>
      <vt:lpstr>Ketimpangan dalam pendidikan</vt:lpstr>
      <vt:lpstr>PowerPoint Presentation</vt:lpstr>
      <vt:lpstr>PowerPoint Presentation</vt:lpstr>
      <vt:lpstr>PowerPoint Presentation</vt:lpstr>
      <vt:lpstr>PowerPoint Presentation</vt:lpstr>
      <vt:lpstr>PowerPoint Presentation</vt:lpstr>
      <vt:lpstr>Peran Media Massa</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dc:creator>
  <cp:lastModifiedBy>Devy Stany Walukau</cp:lastModifiedBy>
  <cp:revision>84</cp:revision>
  <dcterms:created xsi:type="dcterms:W3CDTF">2014-04-28T03:24:33Z</dcterms:created>
  <dcterms:modified xsi:type="dcterms:W3CDTF">2016-04-20T04:26:24Z</dcterms:modified>
</cp:coreProperties>
</file>