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10231438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234" cy="3548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4919" y="0"/>
            <a:ext cx="4434234" cy="3548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08485-63AE-41EE-8779-92AE5658AA61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6525"/>
            <a:ext cx="4434234" cy="3548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4919" y="6746525"/>
            <a:ext cx="4434234" cy="3548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9F82D-2E9A-478E-9BE2-646BD8575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24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824F-5F5B-4313-AC93-94F871D42B7D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9D6ED-29FE-49EB-B039-1E4915F2D6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824F-5F5B-4313-AC93-94F871D42B7D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9D6ED-29FE-49EB-B039-1E4915F2D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824F-5F5B-4313-AC93-94F871D42B7D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9D6ED-29FE-49EB-B039-1E4915F2D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824F-5F5B-4313-AC93-94F871D42B7D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9D6ED-29FE-49EB-B039-1E4915F2D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824F-5F5B-4313-AC93-94F871D42B7D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9D6ED-29FE-49EB-B039-1E4915F2D6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824F-5F5B-4313-AC93-94F871D42B7D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9D6ED-29FE-49EB-B039-1E4915F2D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824F-5F5B-4313-AC93-94F871D42B7D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9D6ED-29FE-49EB-B039-1E4915F2D63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824F-5F5B-4313-AC93-94F871D42B7D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9D6ED-29FE-49EB-B039-1E4915F2D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824F-5F5B-4313-AC93-94F871D42B7D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9D6ED-29FE-49EB-B039-1E4915F2D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824F-5F5B-4313-AC93-94F871D42B7D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9D6ED-29FE-49EB-B039-1E4915F2D6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824F-5F5B-4313-AC93-94F871D42B7D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9D6ED-29FE-49EB-B039-1E4915F2D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2DC824F-5F5B-4313-AC93-94F871D42B7D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F29D6ED-29FE-49EB-B039-1E4915F2D6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668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METODE </a:t>
            </a:r>
            <a:b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LAGRANGE MULTIPLIER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962400"/>
            <a:ext cx="6400800" cy="129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Mata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Kuliah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: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Teknik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Optimasi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Materi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        :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Metode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Lagrange Multiplier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32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57200" y="457200"/>
                <a:ext cx="8839200" cy="6362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err="1"/>
                  <a:t>Syarat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perlu</a:t>
                </a:r>
                <a:endParaRPr lang="en-US" sz="2000" dirty="0"/>
              </a:p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𝜕</m:t>
                        </m:r>
                        <m:r>
                          <a:rPr lang="en-US" sz="2000" i="1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𝜕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2</m:t>
                    </m:r>
                    <m:r>
                      <a:rPr lang="en-US" sz="2000" i="1">
                        <a:latin typeface="Cambria Math"/>
                      </a:rPr>
                      <m:t>𝑦</m:t>
                    </m:r>
                    <m:r>
                      <a:rPr lang="en-US" sz="2000" i="1">
                        <a:latin typeface="Cambria Math"/>
                      </a:rPr>
                      <m:t>+2</m:t>
                    </m:r>
                    <m:r>
                      <a:rPr lang="en-US" sz="2000" i="1">
                        <a:latin typeface="Cambria Math"/>
                      </a:rPr>
                      <m:t>𝜆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/>
                  <a:t>	… (1)</a:t>
                </a:r>
              </a:p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𝜕</m:t>
                        </m:r>
                        <m:r>
                          <a:rPr lang="en-US" sz="2000" i="1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𝜕</m:t>
                        </m:r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2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+2</m:t>
                    </m:r>
                    <m:r>
                      <a:rPr lang="en-US" sz="2000" i="1">
                        <a:latin typeface="Cambria Math"/>
                      </a:rPr>
                      <m:t>𝜆</m:t>
                    </m:r>
                    <m:r>
                      <a:rPr lang="en-US" sz="2000" i="1">
                        <a:latin typeface="Cambria Math"/>
                      </a:rPr>
                      <m:t>𝑦</m:t>
                    </m:r>
                    <m:r>
                      <a:rPr lang="en-US" sz="20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/>
                  <a:t> 	… (2)</a:t>
                </a:r>
              </a:p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𝜕</m:t>
                        </m:r>
                        <m:r>
                          <a:rPr lang="en-US" sz="2000" i="1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𝜕𝜆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/>
                  <a:t>	… (3)</a:t>
                </a:r>
              </a:p>
              <a:p>
                <a:r>
                  <a:rPr lang="en-US" sz="2000" dirty="0"/>
                  <a:t>Dari </a:t>
                </a:r>
                <a:r>
                  <a:rPr lang="en-US" sz="2000" dirty="0" err="1"/>
                  <a:t>persaaan</a:t>
                </a:r>
                <a:r>
                  <a:rPr lang="en-US" sz="2000" dirty="0"/>
                  <a:t> (1) </a:t>
                </a:r>
                <a:r>
                  <a:rPr lang="en-US" sz="2000" dirty="0" err="1"/>
                  <a:t>dan</a:t>
                </a:r>
                <a:r>
                  <a:rPr lang="en-US" sz="2000" dirty="0"/>
                  <a:t> (2) </a:t>
                </a:r>
                <a:r>
                  <a:rPr lang="en-US" sz="2000" dirty="0" err="1"/>
                  <a:t>diperoleh</a:t>
                </a:r>
                <a:r>
                  <a:rPr lang="en-US" sz="200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𝜆</m:t>
                    </m:r>
                    <m:r>
                      <a:rPr lang="en-US" sz="20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000" dirty="0"/>
                  <a:t> 		… (4)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𝜆</m:t>
                    </m:r>
                    <m:r>
                      <a:rPr lang="en-US" sz="20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2000" dirty="0"/>
                  <a:t> 		… (5)</a:t>
                </a:r>
              </a:p>
              <a:p>
                <a:r>
                  <a:rPr lang="en-US" sz="2000" dirty="0"/>
                  <a:t>Dari </a:t>
                </a:r>
                <a:r>
                  <a:rPr lang="en-US" sz="2000" dirty="0" err="1"/>
                  <a:t>persaman</a:t>
                </a:r>
                <a:r>
                  <a:rPr lang="en-US" sz="2000" dirty="0"/>
                  <a:t> (4) </a:t>
                </a:r>
                <a:r>
                  <a:rPr lang="en-US" sz="2000" dirty="0" err="1"/>
                  <a:t>dan</a:t>
                </a:r>
                <a:r>
                  <a:rPr lang="en-US" sz="2000" dirty="0"/>
                  <a:t> (5) </a:t>
                </a:r>
                <a:r>
                  <a:rPr lang="en-US" sz="2000" dirty="0" err="1"/>
                  <a:t>diperoleh</a:t>
                </a:r>
                <a:r>
                  <a:rPr lang="en-US" sz="2000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kemudian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subtitusikan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persamaan</a:t>
                </a:r>
                <a:r>
                  <a:rPr lang="en-US" sz="2000" dirty="0"/>
                  <a:t> (3), </a:t>
                </a:r>
                <a:r>
                  <a:rPr lang="en-US" sz="2000" dirty="0" err="1"/>
                  <a:t>sehingga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diperoleh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hasil</a:t>
                </a:r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𝑅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/>
              </a:p>
              <a:p>
                <a:r>
                  <a:rPr lang="en-US" sz="2000" dirty="0" err="1"/>
                  <a:t>Karena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panjang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maka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nilai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dan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2000" dirty="0"/>
                  <a:t> yang </a:t>
                </a:r>
                <a:r>
                  <a:rPr lang="en-US" sz="2000" dirty="0" err="1"/>
                  <a:t>memenuhi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dan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𝑦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dengan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luas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maksimum</a:t>
                </a:r>
                <a:r>
                  <a:rPr lang="en-US" sz="2000" dirty="0"/>
                  <a:t> yang </a:t>
                </a:r>
                <a:r>
                  <a:rPr lang="en-US" sz="2000" dirty="0" err="1"/>
                  <a:t>terbentuk</a:t>
                </a:r>
                <a:endParaRPr lang="en-US" sz="2000" dirty="0"/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𝑅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𝑅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57200"/>
                <a:ext cx="8839200" cy="6362639"/>
              </a:xfrm>
              <a:prstGeom prst="rect">
                <a:avLst/>
              </a:prstGeom>
              <a:blipFill rotWithShape="1">
                <a:blip r:embed="rId2"/>
                <a:stretch>
                  <a:fillRect l="-690" t="-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617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0210564"/>
                  </p:ext>
                </p:extLst>
              </p:nvPr>
            </p:nvGraphicFramePr>
            <p:xfrm>
              <a:off x="221672" y="4724400"/>
              <a:ext cx="8222673" cy="190500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2026900"/>
                    <a:gridCol w="2201774"/>
                    <a:gridCol w="1060113"/>
                    <a:gridCol w="1304755"/>
                    <a:gridCol w="1629131"/>
                  </a:tblGrid>
                  <a:tr h="1905000">
                    <a:tc>
                      <a:txBody>
                        <a:bodyPr/>
                        <a:lstStyle/>
                        <a:p>
                          <a:pPr marL="45720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𝝏</m:t>
                                        </m:r>
                                      </m:e>
                                      <m:sup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𝑳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𝝏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𝝀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𝝏</m:t>
                                        </m:r>
                                      </m:e>
                                      <m:sup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𝑳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𝝏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𝒚</m:t>
                                        </m:r>
                                      </m:e>
                                      <m:sup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𝝀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𝝏</m:t>
                                        </m:r>
                                      </m:e>
                                      <m:sup>
                                        <m:r>
                                          <a:rPr lang="en-US" sz="1800">
                                            <a:effectLst/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𝑳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𝝏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𝒙𝒚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𝝏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𝒈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𝝏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𝑹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𝝏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𝒈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𝝏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𝒚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𝑹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0210564"/>
                  </p:ext>
                </p:extLst>
              </p:nvPr>
            </p:nvGraphicFramePr>
            <p:xfrm>
              <a:off x="221672" y="4724400"/>
              <a:ext cx="8222673" cy="190500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2026900"/>
                    <a:gridCol w="2201774"/>
                    <a:gridCol w="1060113"/>
                    <a:gridCol w="1304755"/>
                    <a:gridCol w="1629131"/>
                  </a:tblGrid>
                  <a:tr h="1905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r="-3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92244" r="-1817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98851" r="-2770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05607" r="-1252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05243" r="-3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1"/>
              <p:cNvSpPr>
                <a:spLocks noChangeArrowheads="1"/>
              </p:cNvSpPr>
              <p:nvPr/>
            </p:nvSpPr>
            <p:spPr bwMode="auto">
              <a:xfrm>
                <a:off x="144465" y="381000"/>
                <a:ext cx="8693727" cy="4223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err="1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Syarat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400" b="1" i="0" u="none" strike="noStrike" cap="none" normalizeH="0" baseline="0" dirty="0" err="1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cukup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Matriks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Hesian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yang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terbentuk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−2−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𝑅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−2−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𝑅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𝑅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𝑅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</m:oMath>
                </a14:m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Nilai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z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yang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memenuhi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z=-4&lt;0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.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Karena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nilai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z&lt;0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,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maka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penyelesaian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x=R2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,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dan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y=R2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merupakan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titik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maksimum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dengan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luas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yang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dapat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terbentuk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adalah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R2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Kesimpulan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Jadi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panjang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dan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lebar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berturut-turut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dari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persegi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panjang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pada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setengah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lingkaran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tersebut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agar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maksimum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adalah</a:t>
                </a: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R2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dan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R2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,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dengan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luas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maksimumnya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itchFamily="18" charset="0"/>
                    <a:ea typeface="Times New Roman" pitchFamily="18" charset="0"/>
                    <a:cs typeface="Times New Roman" pitchFamily="18" charset="0"/>
                  </a:rPr>
                  <a:t>R2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465" y="381000"/>
                <a:ext cx="8693727" cy="4223336"/>
              </a:xfrm>
              <a:prstGeom prst="rect">
                <a:avLst/>
              </a:prstGeom>
              <a:blipFill rotWithShape="1">
                <a:blip r:embed="rId3"/>
                <a:stretch>
                  <a:fillRect l="-1122" t="-723" r="-701" b="-21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760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33400" y="533400"/>
                <a:ext cx="8458200" cy="5477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>
                    <a:solidFill>
                      <a:srgbClr val="0070C0"/>
                    </a:solidFill>
                  </a:rPr>
                  <a:t>Multivariabel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</a:rPr>
                  <a:t>dengan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</a:rPr>
                  <a:t>Kendala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0070C0"/>
                    </a:solidFill>
                  </a:rPr>
                  <a:t>Pertidaksamaan</a:t>
                </a:r>
                <a:endParaRPr lang="en-US" sz="2800" b="1" dirty="0" smtClean="0">
                  <a:solidFill>
                    <a:srgbClr val="0070C0"/>
                  </a:solidFill>
                </a:endParaRPr>
              </a:p>
              <a:p>
                <a:pPr algn="ctr"/>
                <a:endParaRPr lang="en-US" sz="3200" dirty="0"/>
              </a:p>
              <a:p>
                <a:r>
                  <a:rPr lang="en-US" sz="2400" dirty="0" err="1"/>
                  <a:t>Bentuk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umum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:</a:t>
                </a:r>
              </a:p>
              <a:p>
                <a:endParaRPr lang="en-US" sz="2400" dirty="0"/>
              </a:p>
              <a:p>
                <a:r>
                  <a:rPr lang="en-US" sz="2400" dirty="0" err="1"/>
                  <a:t>Maksimumkan</a:t>
                </a:r>
                <a:r>
                  <a:rPr lang="en-US" sz="2400" dirty="0"/>
                  <a:t>/</a:t>
                </a:r>
                <a:r>
                  <a:rPr lang="en-US" sz="2400" dirty="0" err="1"/>
                  <a:t>minimumkan</a:t>
                </a:r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;</m:t>
                      </m:r>
                      <m:r>
                        <a:rPr lang="en-US" sz="2400" i="1">
                          <a:latin typeface="Cambria Math"/>
                        </a:rPr>
                        <m:t>𝑖</m:t>
                      </m:r>
                      <m:r>
                        <a:rPr lang="en-US" sz="2400" i="1">
                          <a:latin typeface="Cambria Math"/>
                        </a:rPr>
                        <m:t>=1,2,…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 err="1"/>
                  <a:t>Kendala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𝑎𝑡𝑎𝑢</m:t>
                    </m:r>
                    <m:r>
                      <a:rPr lang="en-US" sz="2400" i="1">
                        <a:latin typeface="Cambria Math"/>
                      </a:rPr>
                      <m:t>≥0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=1,2,…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</m:oMath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𝑋</m:t>
                      </m:r>
                      <m:r>
                        <a:rPr lang="en-US" sz="2400" i="1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Multivariable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Kendala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Pertidaksamaan</a:t>
                </a:r>
                <a:endParaRPr lang="en-US" sz="2400" dirty="0"/>
              </a:p>
              <a:p>
                <a:pPr lvl="0"/>
                <a:r>
                  <a:rPr lang="en-US" sz="2400" dirty="0" err="1"/>
                  <a:t>Mengubah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tanda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pertidaksamaan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menjadi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persamaan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Menambahkan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ruas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kiri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pertidaksamaan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i="1" dirty="0"/>
                  <a:t>slack variable </a:t>
                </a:r>
                <a:r>
                  <a:rPr lang="en-US" sz="2400" dirty="0"/>
                  <a:t>(</a:t>
                </a:r>
                <a:r>
                  <a:rPr lang="en-US" sz="2400" dirty="0" err="1"/>
                  <a:t>peubah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penambahan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  </m:t>
                    </m:r>
                  </m:oMath>
                </a14:m>
                <a:endParaRPr lang="en-US" sz="2400" dirty="0"/>
              </a:p>
              <a:p>
                <a:pPr lvl="0"/>
                <a14:m>
                  <m:oMath xmlns:m="http://schemas.openxmlformats.org/officeDocument/2006/math">
                    <m:r>
                      <a:rPr lang="da-DK" sz="2400" i="1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𝐾𝑈𝑅𝐴𝑁𝐺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𝐷𝐴𝑅𝐼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𝐴𝑇𝐴𝑈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𝑆𝐴𝑀𝐴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𝐷𝐸𝑁𝐺𝐴𝑁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33400"/>
                <a:ext cx="8458200" cy="5477397"/>
              </a:xfrm>
              <a:prstGeom prst="rect">
                <a:avLst/>
              </a:prstGeom>
              <a:blipFill rotWithShape="1">
                <a:blip r:embed="rId2"/>
                <a:stretch>
                  <a:fillRect l="-1514" t="-1114" b="-1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903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40890" y="685800"/>
                <a:ext cx="8610600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/>
                  <a:t>Misalnya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batasan</a:t>
                </a:r>
                <a:endParaRPr lang="en-US" sz="2400" dirty="0"/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+2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≤6 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menambahkan</a:t>
                </a:r>
                <a:r>
                  <a:rPr lang="en-US" sz="2400" dirty="0"/>
                  <a:t> slack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≥0 </m:t>
                    </m:r>
                  </m:oMath>
                </a14:m>
                <a:r>
                  <a:rPr lang="en-US" sz="2400" dirty="0" err="1"/>
                  <a:t>pada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kiri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pertidaksamaan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diperoleh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persamaan</a:t>
                </a:r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+2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=6 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≥0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err="1"/>
                  <a:t>Mengurangkan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ruas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kiri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pertidaksamaan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i="1" dirty="0"/>
                  <a:t>surplus variable </a:t>
                </a:r>
                <a:r>
                  <a:rPr lang="en-US" sz="2400" dirty="0"/>
                  <a:t>(</a:t>
                </a:r>
                <a:r>
                  <a:rPr lang="en-US" sz="2400" dirty="0" err="1"/>
                  <a:t>peubah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penambah</a:t>
                </a:r>
                <a:r>
                  <a:rPr lang="en-US" sz="2400" dirty="0"/>
                  <a:t> negative)               </a:t>
                </a:r>
                <a:endParaRPr lang="en-US" sz="2400" dirty="0" smtClean="0"/>
              </a:p>
              <a:p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r>
                      <a:rPr lang="da-DK" sz="2400" i="1">
                        <a:latin typeface="Cambria Math"/>
                      </a:rPr>
                      <m:t>≥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𝐿𝐸𝐵𝐼𝐻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𝐷𝐴𝑅𝐼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𝐴𝑇𝐴𝑈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𝑆𝐴𝑀𝐴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𝐷𝐸𝑁𝐺𝐴𝑁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err="1"/>
                  <a:t>Misalnya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batasan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3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+2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−5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≥9</m:t>
                    </m:r>
                  </m:oMath>
                </a14:m>
                <a:endParaRPr lang="en-US" sz="2400" dirty="0"/>
              </a:p>
              <a:p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menambahkan</a:t>
                </a:r>
                <a:r>
                  <a:rPr lang="en-US" sz="2400" dirty="0"/>
                  <a:t> surplus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≥0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pada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kiri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pertidaksamaan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diperoleh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persamaan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3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+2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−5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=9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90" y="685800"/>
                <a:ext cx="8610600" cy="5632311"/>
              </a:xfrm>
              <a:prstGeom prst="rect">
                <a:avLst/>
              </a:prstGeom>
              <a:blipFill rotWithShape="1">
                <a:blip r:embed="rId2"/>
                <a:stretch>
                  <a:fillRect l="-1133" t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828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49826" y="533400"/>
                <a:ext cx="8686800" cy="5693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 err="1">
                    <a:solidFill>
                      <a:srgbClr val="0070C0"/>
                    </a:solidFill>
                  </a:rPr>
                  <a:t>Contoh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</a:rPr>
                  <a:t>Kasus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0070C0"/>
                    </a:solidFill>
                  </a:rPr>
                  <a:t>Maksimasi</a:t>
                </a:r>
                <a:endParaRPr lang="en-US" sz="2800" b="1" dirty="0" smtClean="0">
                  <a:solidFill>
                    <a:srgbClr val="0070C0"/>
                  </a:solidFill>
                </a:endParaRPr>
              </a:p>
              <a:p>
                <a:pPr algn="ctr"/>
                <a:endParaRPr lang="en-US" sz="2800" dirty="0"/>
              </a:p>
              <a:p>
                <a:r>
                  <a:rPr lang="en-US" sz="2400" dirty="0" err="1"/>
                  <a:t>Fungsi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tujuan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merepresentasikan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tujuan</a:t>
                </a:r>
                <a:r>
                  <a:rPr lang="en-US" sz="2400" dirty="0"/>
                  <a:t> yang </a:t>
                </a:r>
                <a:r>
                  <a:rPr lang="en-US" sz="2400" dirty="0" err="1"/>
                  <a:t>ingin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dicapai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oleh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perusahaan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yaitu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mencari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keuntungan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maksimum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penjualan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sepatu</a:t>
                </a:r>
                <a:r>
                  <a:rPr lang="en-US" sz="2400" dirty="0"/>
                  <a:t>. </a:t>
                </a:r>
              </a:p>
              <a:p>
                <a:r>
                  <a:rPr lang="en-US" sz="2400" dirty="0" err="1"/>
                  <a:t>Fungsi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tujuan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Shoes Shop ID Bali </a:t>
                </a:r>
                <a:r>
                  <a:rPr lang="en-US" sz="2400" dirty="0" err="1" smtClean="0"/>
                  <a:t>yaitu</a:t>
                </a:r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000" dirty="0" err="1"/>
                  <a:t>Maks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=80000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+75000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+65000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+50000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+55000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400" dirty="0"/>
                  <a:t> </a:t>
                </a:r>
              </a:p>
              <a:p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variabel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keputusan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:r>
                  <a:rPr lang="en-US" sz="2400" dirty="0" err="1"/>
                  <a:t>jumlah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terjualnya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sepatu</a:t>
                </a:r>
                <a:r>
                  <a:rPr lang="en-US" sz="2400" dirty="0"/>
                  <a:t> Nike,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:r>
                  <a:rPr lang="en-US" sz="2400" dirty="0" err="1"/>
                  <a:t>jumlah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terjualnya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sepatu</a:t>
                </a:r>
                <a:r>
                  <a:rPr lang="en-US" sz="2400" dirty="0"/>
                  <a:t> Vans,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:r>
                  <a:rPr lang="en-US" sz="2400" dirty="0" err="1"/>
                  <a:t>jumlah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terjualnya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sepatu</a:t>
                </a:r>
                <a:r>
                  <a:rPr lang="en-US" sz="2400" dirty="0"/>
                  <a:t> Converse,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:r>
                  <a:rPr lang="en-US" sz="2400" dirty="0" err="1"/>
                  <a:t>jumlah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terjualnya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sepatu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Addidas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dan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:r>
                  <a:rPr lang="en-US" sz="2400" dirty="0" err="1"/>
                  <a:t>jumlah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terjualnya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sepatu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Wakai</a:t>
                </a:r>
                <a:r>
                  <a:rPr lang="en-US" sz="2400" dirty="0"/>
                  <a:t>. 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26" y="533400"/>
                <a:ext cx="8686800" cy="5693866"/>
              </a:xfrm>
              <a:prstGeom prst="rect">
                <a:avLst/>
              </a:prstGeom>
              <a:blipFill rotWithShape="1">
                <a:blip r:embed="rId2"/>
                <a:stretch>
                  <a:fillRect l="-1123" t="-1071" b="-1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257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529" y="9144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batasan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kasus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mewakili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sepatu</a:t>
            </a:r>
            <a:r>
              <a:rPr lang="en-US" sz="2400" dirty="0"/>
              <a:t> yang </a:t>
            </a:r>
            <a:r>
              <a:rPr lang="en-US" sz="2400" dirty="0" err="1"/>
              <a:t>terjual</a:t>
            </a:r>
            <a:r>
              <a:rPr lang="en-US" sz="2400" dirty="0"/>
              <a:t>, total </a:t>
            </a:r>
            <a:r>
              <a:rPr lang="en-US" sz="2400" dirty="0" err="1"/>
              <a:t>stok</a:t>
            </a:r>
            <a:r>
              <a:rPr lang="en-US" sz="2400" dirty="0"/>
              <a:t> </a:t>
            </a:r>
            <a:r>
              <a:rPr lang="en-US" sz="2400" dirty="0" err="1"/>
              <a:t>tiap</a:t>
            </a:r>
            <a:r>
              <a:rPr lang="en-US" sz="2400" dirty="0"/>
              <a:t> </a:t>
            </a:r>
            <a:r>
              <a:rPr lang="en-US" sz="2400" dirty="0" err="1"/>
              <a:t>triwulan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minimum </a:t>
            </a:r>
            <a:r>
              <a:rPr lang="en-US" sz="2400" dirty="0" err="1"/>
              <a:t>terjualnya</a:t>
            </a:r>
            <a:r>
              <a:rPr lang="en-US" sz="2400" dirty="0"/>
              <a:t> </a:t>
            </a:r>
            <a:r>
              <a:rPr lang="en-US" sz="2400" dirty="0" err="1"/>
              <a:t>masing-masing</a:t>
            </a:r>
            <a:r>
              <a:rPr lang="en-US" sz="2400" dirty="0"/>
              <a:t> </a:t>
            </a:r>
            <a:r>
              <a:rPr lang="en-US" sz="2400" dirty="0" err="1"/>
              <a:t>sepatu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triwulan</a:t>
            </a:r>
            <a:r>
              <a:rPr lang="en-US" sz="2400" dirty="0"/>
              <a:t>. </a:t>
            </a:r>
            <a:r>
              <a:rPr lang="en-US" sz="2400" dirty="0" err="1"/>
              <a:t>Koefisien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batasan</a:t>
            </a:r>
            <a:r>
              <a:rPr lang="en-US" sz="2400" dirty="0"/>
              <a:t>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peluang</a:t>
            </a:r>
            <a:r>
              <a:rPr lang="en-US" sz="2400" dirty="0"/>
              <a:t> </a:t>
            </a:r>
            <a:r>
              <a:rPr lang="en-US" sz="2400" dirty="0" err="1"/>
              <a:t>masing-masing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total </a:t>
            </a:r>
            <a:r>
              <a:rPr lang="en-US" sz="2400" dirty="0" err="1"/>
              <a:t>terjualnya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21546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55639" y="304800"/>
                <a:ext cx="8915400" cy="6349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C00000"/>
                    </a:solidFill>
                  </a:rPr>
                  <a:t>Fungsi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kendala</a:t>
                </a:r>
                <a:endParaRPr lang="en-US" sz="2800" dirty="0">
                  <a:solidFill>
                    <a:srgbClr val="C00000"/>
                  </a:solidFill>
                </a:endParaRPr>
              </a:p>
              <a:p>
                <a:r>
                  <a:rPr lang="en-US" sz="2000" b="1" dirty="0" err="1"/>
                  <a:t>Triwulan</a:t>
                </a:r>
                <a:r>
                  <a:rPr lang="en-US" sz="2000" b="1" dirty="0"/>
                  <a:t> I (</a:t>
                </a:r>
                <a:r>
                  <a:rPr lang="en-US" sz="2000" b="1" dirty="0" err="1"/>
                  <a:t>Januari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Februari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Maret</a:t>
                </a:r>
                <a:r>
                  <a:rPr lang="en-US" sz="2000" b="1" dirty="0"/>
                  <a:t>)</a:t>
                </a:r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0,545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+0,291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+0,125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+0.012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+0.028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≤446</m:t>
                      </m:r>
                      <m:r>
                        <a:rPr lang="en-US" sz="2000">
                          <a:latin typeface="Cambria Math"/>
                        </a:rPr>
                        <m:t>,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≤500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≥182,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≥107,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≥40,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≥5,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≥5</m:t>
                      </m:r>
                    </m:oMath>
                  </m:oMathPara>
                </a14:m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sz="2000" b="1" dirty="0" err="1"/>
                  <a:t>Triwulan</a:t>
                </a:r>
                <a:r>
                  <a:rPr lang="en-US" sz="2000" b="1" dirty="0"/>
                  <a:t> II (April, Mei, </a:t>
                </a:r>
                <a:r>
                  <a:rPr lang="en-US" sz="2000" b="1" dirty="0" err="1"/>
                  <a:t>Juni</a:t>
                </a:r>
                <a:r>
                  <a:rPr lang="en-US" sz="2000" b="1" dirty="0"/>
                  <a:t>)</a:t>
                </a:r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0,596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+0,216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+0,139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+0.021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+0.028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≤64, </m:t>
                      </m:r>
                    </m:oMath>
                  </m:oMathPara>
                </a14:m>
                <a:endParaRPr lang="en-US" sz="20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≤700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≥330,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≥136,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≥66,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≥4,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≥14</m:t>
                      </m:r>
                    </m:oMath>
                  </m:oMathPara>
                </a14:m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sz="2000" b="1" dirty="0" err="1"/>
                  <a:t>Triwulan</a:t>
                </a:r>
                <a:r>
                  <a:rPr lang="en-US" sz="2000" b="1" dirty="0"/>
                  <a:t> III (</a:t>
                </a:r>
                <a:r>
                  <a:rPr lang="en-US" sz="2000" b="1" dirty="0" err="1"/>
                  <a:t>Juli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Agustus</a:t>
                </a:r>
                <a:r>
                  <a:rPr lang="en-US" sz="2000" b="1" dirty="0"/>
                  <a:t>, September)</a:t>
                </a:r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0,558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+0,223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+0,147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+0.048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+0.024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≤1075</m:t>
                      </m:r>
                      <m:r>
                        <a:rPr lang="en-US" sz="2000">
                          <a:latin typeface="Cambria Math"/>
                        </a:rPr>
                        <m:t>,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≤1100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≥540,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≥217,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≥149,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≥29,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≥20</m:t>
                      </m:r>
                    </m:oMath>
                  </m:oMathPara>
                </a14:m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sz="2000" b="1" dirty="0" err="1"/>
                  <a:t>Triwulan</a:t>
                </a:r>
                <a:r>
                  <a:rPr lang="en-US" sz="2000" b="1" dirty="0"/>
                  <a:t> IV (</a:t>
                </a:r>
                <a:r>
                  <a:rPr lang="en-US" sz="2000" b="1" dirty="0" err="1"/>
                  <a:t>Oktober</a:t>
                </a:r>
                <a:r>
                  <a:rPr lang="en-US" sz="2000" b="1" dirty="0"/>
                  <a:t>, November, </a:t>
                </a:r>
                <a:r>
                  <a:rPr lang="en-US" sz="2000" b="1" dirty="0" err="1"/>
                  <a:t>Desember</a:t>
                </a:r>
                <a:r>
                  <a:rPr lang="en-US" sz="2000" b="1" dirty="0"/>
                  <a:t>)</a:t>
                </a:r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0,411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+0,254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+0,112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+0.183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+0.040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≤1210</m:t>
                      </m:r>
                      <m:r>
                        <a:rPr lang="en-US" sz="2000">
                          <a:latin typeface="Cambria Math"/>
                        </a:rPr>
                        <m:t>,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≤1250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≥438,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≥269,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≥122,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≥179,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≥40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9" y="304800"/>
                <a:ext cx="8915400" cy="6349623"/>
              </a:xfrm>
              <a:prstGeom prst="rect">
                <a:avLst/>
              </a:prstGeom>
              <a:blipFill rotWithShape="1">
                <a:blip r:embed="rId2"/>
                <a:stretch>
                  <a:fillRect l="-1436" t="-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2056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828675"/>
            <a:ext cx="8591550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menggunakan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Sofware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Mapple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91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0458987"/>
                  </p:ext>
                </p:extLst>
              </p:nvPr>
            </p:nvGraphicFramePr>
            <p:xfrm>
              <a:off x="256308" y="1447800"/>
              <a:ext cx="8506691" cy="304799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23466"/>
                    <a:gridCol w="889360"/>
                    <a:gridCol w="888465"/>
                    <a:gridCol w="888465"/>
                    <a:gridCol w="831144"/>
                    <a:gridCol w="819501"/>
                    <a:gridCol w="2666290"/>
                  </a:tblGrid>
                  <a:tr h="69043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 dirty="0" err="1">
                              <a:effectLst/>
                            </a:rPr>
                            <a:t>Triwulan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Keuntungan (Rp)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8939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I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343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107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38.590.000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8939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II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480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136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66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53.860.000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8939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III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685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217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149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29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83.310.000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8939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IV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640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269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122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179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90.455.000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0458987"/>
                  </p:ext>
                </p:extLst>
              </p:nvPr>
            </p:nvGraphicFramePr>
            <p:xfrm>
              <a:off x="256308" y="1447800"/>
              <a:ext cx="8506691" cy="304799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23466"/>
                    <a:gridCol w="889360"/>
                    <a:gridCol w="888465"/>
                    <a:gridCol w="888465"/>
                    <a:gridCol w="831144"/>
                    <a:gridCol w="819501"/>
                    <a:gridCol w="2666290"/>
                  </a:tblGrid>
                  <a:tr h="69043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 dirty="0" err="1">
                              <a:effectLst/>
                            </a:rPr>
                            <a:t>Triwulan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71233" t="-885" r="-684932" b="-342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73103" t="-885" r="-589655" b="-342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70548" t="-885" r="-485616" b="-342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505147" t="-885" r="-421324" b="-342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609630" t="-885" r="-324444" b="-342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Keuntungan (Rp)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8939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I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343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107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38.590.000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8939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II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480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136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66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14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53.860.000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8939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III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685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217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149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29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83.310.000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8939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IV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640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269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122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179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90.455.000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" y="609600"/>
            <a:ext cx="708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Keuntungan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Maksimum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Shoes Shop ID Bali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4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TERIMA KASIH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8763000" cy="17526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Bradley Hand ITC" pitchFamily="66" charset="0"/>
              </a:rPr>
              <a:t>SELAMAT BELAJAR</a:t>
            </a:r>
            <a:endParaRPr lang="en-US" sz="5400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9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80219" y="378542"/>
                <a:ext cx="8839200" cy="6004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err="1">
                    <a:latin typeface="+mj-lt"/>
                    <a:cs typeface="Times New Roman" pitchFamily="18" charset="0"/>
                  </a:rPr>
                  <a:t>Suatu</a:t>
                </a:r>
                <a:r>
                  <a:rPr lang="en-US" sz="2200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+mj-lt"/>
                    <a:cs typeface="Times New Roman" pitchFamily="18" charset="0"/>
                  </a:rPr>
                  <a:t>kasus</a:t>
                </a:r>
                <a:r>
                  <a:rPr lang="en-US" sz="2200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+mj-lt"/>
                    <a:cs typeface="Times New Roman" pitchFamily="18" charset="0"/>
                  </a:rPr>
                  <a:t>optimasi</a:t>
                </a:r>
                <a:r>
                  <a:rPr lang="en-US" sz="2200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+mj-lt"/>
                    <a:cs typeface="Times New Roman" pitchFamily="18" charset="0"/>
                  </a:rPr>
                  <a:t>dikatakan</a:t>
                </a:r>
                <a:r>
                  <a:rPr lang="en-US" sz="2200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+mj-lt"/>
                    <a:cs typeface="Times New Roman" pitchFamily="18" charset="0"/>
                  </a:rPr>
                  <a:t>nonlinier</a:t>
                </a:r>
                <a:r>
                  <a:rPr lang="en-US" sz="2200" dirty="0">
                    <a:latin typeface="+mj-lt"/>
                    <a:cs typeface="Times New Roman" pitchFamily="18" charset="0"/>
                  </a:rPr>
                  <a:t>, </a:t>
                </a:r>
                <a:r>
                  <a:rPr lang="en-US" sz="2200" dirty="0" err="1">
                    <a:latin typeface="+mj-lt"/>
                    <a:cs typeface="Times New Roman" pitchFamily="18" charset="0"/>
                  </a:rPr>
                  <a:t>jika</a:t>
                </a:r>
                <a:r>
                  <a:rPr lang="en-US" sz="2200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+mj-lt"/>
                    <a:cs typeface="Times New Roman" pitchFamily="18" charset="0"/>
                  </a:rPr>
                  <a:t>fungsi</a:t>
                </a:r>
                <a:r>
                  <a:rPr lang="en-US" sz="2200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+mj-lt"/>
                    <a:cs typeface="Times New Roman" pitchFamily="18" charset="0"/>
                  </a:rPr>
                  <a:t>tujuan</a:t>
                </a:r>
                <a:r>
                  <a:rPr lang="en-US" sz="2200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+mj-lt"/>
                    <a:cs typeface="Times New Roman" pitchFamily="18" charset="0"/>
                  </a:rPr>
                  <a:t>dan</a:t>
                </a:r>
                <a:r>
                  <a:rPr lang="en-US" sz="2200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+mj-lt"/>
                    <a:cs typeface="Times New Roman" pitchFamily="18" charset="0"/>
                  </a:rPr>
                  <a:t>kendalannya</a:t>
                </a:r>
                <a:r>
                  <a:rPr lang="en-US" sz="2200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+mj-lt"/>
                    <a:cs typeface="Times New Roman" pitchFamily="18" charset="0"/>
                  </a:rPr>
                  <a:t>mempunyai</a:t>
                </a:r>
                <a:r>
                  <a:rPr lang="en-US" sz="2200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+mj-lt"/>
                    <a:cs typeface="Times New Roman" pitchFamily="18" charset="0"/>
                  </a:rPr>
                  <a:t>bentuk</a:t>
                </a:r>
                <a:r>
                  <a:rPr lang="en-US" sz="2200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+mj-lt"/>
                    <a:cs typeface="Times New Roman" pitchFamily="18" charset="0"/>
                  </a:rPr>
                  <a:t>nonlinier</a:t>
                </a:r>
                <a:r>
                  <a:rPr lang="en-US" sz="2200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+mj-lt"/>
                    <a:cs typeface="Times New Roman" pitchFamily="18" charset="0"/>
                  </a:rPr>
                  <a:t>pada</a:t>
                </a:r>
                <a:r>
                  <a:rPr lang="en-US" sz="2200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+mj-lt"/>
                    <a:cs typeface="Times New Roman" pitchFamily="18" charset="0"/>
                  </a:rPr>
                  <a:t>salah</a:t>
                </a:r>
                <a:r>
                  <a:rPr lang="en-US" sz="2200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+mj-lt"/>
                    <a:cs typeface="Times New Roman" pitchFamily="18" charset="0"/>
                  </a:rPr>
                  <a:t>satu</a:t>
                </a:r>
                <a:r>
                  <a:rPr lang="en-US" sz="2200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+mj-lt"/>
                    <a:cs typeface="Times New Roman" pitchFamily="18" charset="0"/>
                  </a:rPr>
                  <a:t>atau</a:t>
                </a:r>
                <a:r>
                  <a:rPr lang="en-US" sz="2200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+mj-lt"/>
                    <a:cs typeface="Times New Roman" pitchFamily="18" charset="0"/>
                  </a:rPr>
                  <a:t>keduannya</a:t>
                </a:r>
                <a:r>
                  <a:rPr lang="en-US" sz="2200" dirty="0" smtClean="0">
                    <a:latin typeface="+mj-lt"/>
                    <a:cs typeface="Times New Roman" pitchFamily="18" charset="0"/>
                  </a:rPr>
                  <a:t>. </a:t>
                </a:r>
                <a:r>
                  <a:rPr lang="en-US" sz="2200" dirty="0" err="1" smtClean="0">
                    <a:latin typeface="+mj-lt"/>
                    <a:cs typeface="Times New Roman" pitchFamily="18" charset="0"/>
                  </a:rPr>
                  <a:t>Fungsi</a:t>
                </a:r>
                <a:r>
                  <a:rPr lang="en-US" sz="220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200" dirty="0">
                    <a:latin typeface="+mj-lt"/>
                    <a:cs typeface="Times New Roman" pitchFamily="18" charset="0"/>
                  </a:rPr>
                  <a:t>yang </a:t>
                </a:r>
                <a:r>
                  <a:rPr lang="en-US" sz="2200" dirty="0" err="1">
                    <a:latin typeface="+mj-lt"/>
                    <a:cs typeface="Times New Roman" pitchFamily="18" charset="0"/>
                  </a:rPr>
                  <a:t>terbentuk</a:t>
                </a:r>
                <a:r>
                  <a:rPr lang="en-US" sz="2200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+mj-lt"/>
                    <a:cs typeface="Times New Roman" pitchFamily="18" charset="0"/>
                  </a:rPr>
                  <a:t>yaitu</a:t>
                </a:r>
                <a:r>
                  <a:rPr lang="en-US" sz="220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+mj-lt"/>
                    <a:cs typeface="Times New Roman" pitchFamily="18" charset="0"/>
                  </a:rPr>
                  <a:t>Fungsi</a:t>
                </a:r>
                <a:r>
                  <a:rPr lang="en-US" sz="2200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+mj-lt"/>
                    <a:cs typeface="Times New Roman" pitchFamily="18" charset="0"/>
                  </a:rPr>
                  <a:t>Lagrangiang</a:t>
                </a:r>
                <a:r>
                  <a:rPr lang="en-US" sz="2200" dirty="0" smtClean="0">
                    <a:latin typeface="+mj-lt"/>
                    <a:cs typeface="Times New Roman" pitchFamily="18" charset="0"/>
                  </a:rPr>
                  <a:t>.</a:t>
                </a:r>
              </a:p>
              <a:p>
                <a:endParaRPr lang="en-US" sz="2000" dirty="0">
                  <a:latin typeface="+mj-lt"/>
                  <a:cs typeface="Times New Roman" pitchFamily="18" charset="0"/>
                </a:endParaRPr>
              </a:p>
              <a:p>
                <a:r>
                  <a:rPr lang="en-US" sz="2000" dirty="0" err="1">
                    <a:latin typeface="+mj-lt"/>
                    <a:cs typeface="Times New Roman" pitchFamily="18" charset="0"/>
                  </a:rPr>
                  <a:t>Definisi</a:t>
                </a:r>
                <a:r>
                  <a:rPr lang="en-US" sz="2000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latin typeface="+mj-lt"/>
                    <a:cs typeface="Times New Roman" pitchFamily="18" charset="0"/>
                  </a:rPr>
                  <a:t>. </a:t>
                </a:r>
                <a:endParaRPr lang="en-US" sz="2000" dirty="0">
                  <a:latin typeface="+mj-lt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+mj-lt"/>
                        </a:rPr>
                        <m:t>𝐿</m:t>
                      </m:r>
                      <m:d>
                        <m:dPr>
                          <m:ctrlPr>
                            <a:rPr lang="en-US" sz="2000" i="1">
                              <a:latin typeface="+mj-lt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+mj-lt"/>
                            </a:rPr>
                            <m:t>𝑥</m:t>
                          </m:r>
                          <m:r>
                            <a:rPr lang="en-US" sz="2000" i="1">
                              <a:latin typeface="+mj-lt"/>
                            </a:rPr>
                            <m:t>,</m:t>
                          </m:r>
                          <m:r>
                            <a:rPr lang="en-US" sz="2000" i="1">
                              <a:latin typeface="+mj-lt"/>
                            </a:rPr>
                            <m:t>𝜆</m:t>
                          </m:r>
                        </m:e>
                      </m:d>
                      <m:r>
                        <a:rPr lang="en-US" sz="2000" i="1">
                          <a:latin typeface="+mj-lt"/>
                        </a:rPr>
                        <m:t>=</m:t>
                      </m:r>
                      <m:r>
                        <a:rPr lang="en-US" sz="2000" i="1">
                          <a:latin typeface="+mj-lt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+mj-lt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+mj-lt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+mj-lt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i="1">
                              <a:latin typeface="+mj-lt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+mj-lt"/>
                            </a:rPr>
                            <m:t>𝑗</m:t>
                          </m:r>
                          <m:r>
                            <a:rPr lang="en-US" sz="2000" i="1">
                              <a:latin typeface="+mj-lt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+mj-lt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+mj-lt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+mj-lt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i="1">
                                  <a:latin typeface="+mj-lt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+mj-lt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+mj-lt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i="1">
                                  <a:latin typeface="+mj-lt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+mj-lt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+mj-lt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latin typeface="+mj-lt"/>
                            </a:rPr>
                            <m:t>            (1)</m:t>
                          </m:r>
                        </m:e>
                      </m:nary>
                    </m:oMath>
                  </m:oMathPara>
                </a14:m>
                <a:endParaRPr lang="en-US" sz="2000" dirty="0">
                  <a:latin typeface="+mj-lt"/>
                  <a:cs typeface="Times New Roman" pitchFamily="18" charset="0"/>
                </a:endParaRPr>
              </a:p>
              <a:p>
                <a:r>
                  <a:rPr lang="en-US" sz="2000" dirty="0" err="1" smtClean="0">
                    <a:latin typeface="+mj-lt"/>
                    <a:cs typeface="Times New Roman" pitchFamily="18" charset="0"/>
                  </a:rPr>
                  <a:t>Keterangan</a:t>
                </a:r>
                <a:endParaRPr lang="en-US" sz="2000" dirty="0" smtClean="0">
                  <a:latin typeface="+mj-lt"/>
                  <a:cs typeface="Times New Roman" pitchFamily="18" charset="0"/>
                </a:endParaRPr>
              </a:p>
              <a:p>
                <a:endParaRPr lang="en-US" sz="2000" dirty="0">
                  <a:latin typeface="+mj-lt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+mj-lt"/>
                      </a:rPr>
                      <m:t>𝐿</m:t>
                    </m:r>
                    <m:d>
                      <m:dPr>
                        <m:ctrlPr>
                          <a:rPr lang="en-US" sz="2000" i="1">
                            <a:latin typeface="+mj-lt"/>
                          </a:rPr>
                        </m:ctrlPr>
                      </m:dPr>
                      <m:e>
                        <m:r>
                          <a:rPr lang="en-US" sz="2000" i="1">
                            <a:latin typeface="+mj-lt"/>
                          </a:rPr>
                          <m:t>𝑥</m:t>
                        </m:r>
                        <m:r>
                          <a:rPr lang="en-US" sz="2000" i="1">
                            <a:latin typeface="+mj-lt"/>
                          </a:rPr>
                          <m:t>,</m:t>
                        </m:r>
                        <m:r>
                          <a:rPr lang="en-US" sz="2000" i="1">
                            <a:latin typeface="+mj-lt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000" dirty="0">
                    <a:latin typeface="+mj-lt"/>
                    <a:cs typeface="Times New Roman" pitchFamily="18" charset="0"/>
                  </a:rPr>
                  <a:t>	: </a:t>
                </a:r>
                <a:r>
                  <a:rPr lang="en-US" sz="2000" dirty="0" err="1">
                    <a:latin typeface="+mj-lt"/>
                    <a:cs typeface="Times New Roman" pitchFamily="18" charset="0"/>
                  </a:rPr>
                  <a:t>Fungsi</a:t>
                </a:r>
                <a:r>
                  <a:rPr lang="en-US" sz="2000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+mj-lt"/>
                    <a:cs typeface="Times New Roman" pitchFamily="18" charset="0"/>
                  </a:rPr>
                  <a:t>Lagrangian</a:t>
                </a:r>
                <a:r>
                  <a:rPr lang="en-US" sz="2000" dirty="0">
                    <a:latin typeface="+mj-lt"/>
                    <a:cs typeface="Times New Roman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+mj-lt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+mj-lt"/>
                          </a:rPr>
                        </m:ctrlPr>
                      </m:dPr>
                      <m:e>
                        <m:r>
                          <a:rPr lang="en-US" sz="2000" i="1">
                            <a:latin typeface="+mj-lt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>
                    <a:latin typeface="+mj-lt"/>
                    <a:cs typeface="Times New Roman" pitchFamily="18" charset="0"/>
                  </a:rPr>
                  <a:t>	: </a:t>
                </a:r>
                <a:r>
                  <a:rPr lang="en-US" sz="2000" dirty="0" err="1">
                    <a:latin typeface="+mj-lt"/>
                    <a:cs typeface="Times New Roman" pitchFamily="18" charset="0"/>
                  </a:rPr>
                  <a:t>Fungsi</a:t>
                </a:r>
                <a:r>
                  <a:rPr lang="en-US" sz="2000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+mj-lt"/>
                    <a:cs typeface="Times New Roman" pitchFamily="18" charset="0"/>
                  </a:rPr>
                  <a:t>tujuan</a:t>
                </a:r>
                <a:endParaRPr lang="en-US" sz="2000" dirty="0">
                  <a:latin typeface="+mj-lt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+mj-lt"/>
                          </a:rPr>
                        </m:ctrlPr>
                      </m:sSubPr>
                      <m:e>
                        <m:r>
                          <a:rPr lang="en-US" sz="2000" i="1">
                            <a:latin typeface="+mj-lt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latin typeface="+mj-lt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+mj-lt"/>
                      </a:rPr>
                      <m:t>(</m:t>
                    </m:r>
                    <m:r>
                      <a:rPr lang="en-US" sz="2000" i="1">
                        <a:latin typeface="+mj-lt"/>
                      </a:rPr>
                      <m:t>𝑥</m:t>
                    </m:r>
                    <m:r>
                      <a:rPr lang="en-US" sz="2000" i="1">
                        <a:latin typeface="+mj-lt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  <a:cs typeface="Times New Roman" pitchFamily="18" charset="0"/>
                  </a:rPr>
                  <a:t>	: </a:t>
                </a:r>
                <a:r>
                  <a:rPr lang="en-US" sz="2000" dirty="0" err="1">
                    <a:latin typeface="+mj-lt"/>
                    <a:cs typeface="Times New Roman" pitchFamily="18" charset="0"/>
                  </a:rPr>
                  <a:t>Fungsi</a:t>
                </a:r>
                <a:r>
                  <a:rPr lang="en-US" sz="2000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+mj-lt"/>
                    <a:cs typeface="Times New Roman" pitchFamily="18" charset="0"/>
                  </a:rPr>
                  <a:t>kendala</a:t>
                </a:r>
                <a:endParaRPr lang="en-US" sz="2000" dirty="0">
                  <a:latin typeface="+mj-lt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+mj-lt"/>
                          </a:rPr>
                        </m:ctrlPr>
                      </m:sSubPr>
                      <m:e>
                        <m:r>
                          <a:rPr lang="en-US" sz="2000" i="1">
                            <a:latin typeface="+mj-lt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+mj-lt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  <a:cs typeface="Times New Roman" pitchFamily="18" charset="0"/>
                  </a:rPr>
                  <a:t>	: </a:t>
                </a:r>
                <a:r>
                  <a:rPr lang="en-US" sz="2000" dirty="0" err="1">
                    <a:latin typeface="+mj-lt"/>
                    <a:cs typeface="Times New Roman" pitchFamily="18" charset="0"/>
                  </a:rPr>
                  <a:t>Pengali</a:t>
                </a:r>
                <a:r>
                  <a:rPr lang="en-US" sz="2000" dirty="0">
                    <a:latin typeface="+mj-lt"/>
                    <a:cs typeface="Times New Roman" pitchFamily="18" charset="0"/>
                  </a:rPr>
                  <a:t> Lagrange</a:t>
                </a:r>
              </a:p>
              <a:p>
                <a:r>
                  <a:rPr lang="en-US" sz="2000" dirty="0">
                    <a:latin typeface="+mj-lt"/>
                    <a:cs typeface="Times New Roman" pitchFamily="18" charset="0"/>
                  </a:rPr>
                  <a:t> 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dirty="0" err="1">
                    <a:latin typeface="+mj-lt"/>
                    <a:cs typeface="Times New Roman" pitchFamily="18" charset="0"/>
                  </a:rPr>
                  <a:t>Fungsi</a:t>
                </a:r>
                <a:r>
                  <a:rPr lang="en-US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+mj-lt"/>
                    <a:cs typeface="Times New Roman" pitchFamily="18" charset="0"/>
                  </a:rPr>
                  <a:t>Tujuan</a:t>
                </a:r>
                <a:r>
                  <a:rPr lang="en-US" dirty="0" smtClean="0">
                    <a:latin typeface="+mj-lt"/>
                    <a:cs typeface="Times New Roman" pitchFamily="18" charset="0"/>
                  </a:rPr>
                  <a:t>: </a:t>
                </a:r>
                <a:r>
                  <a:rPr lang="en-US" dirty="0" err="1">
                    <a:latin typeface="+mj-lt"/>
                    <a:cs typeface="Times New Roman" pitchFamily="18" charset="0"/>
                  </a:rPr>
                  <a:t>merepresentasikan</a:t>
                </a:r>
                <a:r>
                  <a:rPr lang="en-US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+mj-lt"/>
                    <a:cs typeface="Times New Roman" pitchFamily="18" charset="0"/>
                  </a:rPr>
                  <a:t>tujuan</a:t>
                </a:r>
                <a:r>
                  <a:rPr lang="en-US" dirty="0">
                    <a:latin typeface="+mj-lt"/>
                    <a:cs typeface="Times New Roman" pitchFamily="18" charset="0"/>
                  </a:rPr>
                  <a:t> yang </a:t>
                </a:r>
                <a:r>
                  <a:rPr lang="en-US" dirty="0" err="1">
                    <a:latin typeface="+mj-lt"/>
                    <a:cs typeface="Times New Roman" pitchFamily="18" charset="0"/>
                  </a:rPr>
                  <a:t>ingin</a:t>
                </a:r>
                <a:r>
                  <a:rPr lang="en-US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+mj-lt"/>
                    <a:cs typeface="Times New Roman" pitchFamily="18" charset="0"/>
                  </a:rPr>
                  <a:t>dicapai</a:t>
                </a:r>
                <a:r>
                  <a:rPr lang="en-US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+mj-lt"/>
                    <a:cs typeface="Times New Roman" pitchFamily="18" charset="0"/>
                  </a:rPr>
                  <a:t>dalam</a:t>
                </a:r>
                <a:r>
                  <a:rPr lang="en-US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+mj-lt"/>
                    <a:cs typeface="Times New Roman" pitchFamily="18" charset="0"/>
                  </a:rPr>
                  <a:t>kasus</a:t>
                </a:r>
                <a:r>
                  <a:rPr lang="en-US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+mj-lt"/>
                    <a:cs typeface="Times New Roman" pitchFamily="18" charset="0"/>
                  </a:rPr>
                  <a:t>optimasi</a:t>
                </a:r>
                <a:r>
                  <a:rPr lang="en-US" dirty="0" smtClean="0">
                    <a:latin typeface="+mj-lt"/>
                    <a:cs typeface="Times New Roman" pitchFamily="18" charset="0"/>
                  </a:rPr>
                  <a:t>.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dirty="0" err="1" smtClean="0">
                    <a:latin typeface="+mj-lt"/>
                    <a:cs typeface="Times New Roman" pitchFamily="18" charset="0"/>
                  </a:rPr>
                  <a:t>Fungsi</a:t>
                </a:r>
                <a:r>
                  <a:rPr lang="en-US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+mj-lt"/>
                    <a:cs typeface="Times New Roman" pitchFamily="18" charset="0"/>
                  </a:rPr>
                  <a:t>kendala</a:t>
                </a:r>
                <a:r>
                  <a:rPr lang="en-US" b="1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dirty="0">
                    <a:latin typeface="+mj-lt"/>
                    <a:cs typeface="Times New Roman" pitchFamily="18" charset="0"/>
                  </a:rPr>
                  <a:t>: </a:t>
                </a:r>
                <a:r>
                  <a:rPr lang="en-US" dirty="0" err="1">
                    <a:latin typeface="+mj-lt"/>
                    <a:cs typeface="Times New Roman" pitchFamily="18" charset="0"/>
                  </a:rPr>
                  <a:t>merepresentasikan</a:t>
                </a:r>
                <a:r>
                  <a:rPr lang="en-US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+mj-lt"/>
                    <a:cs typeface="Times New Roman" pitchFamily="18" charset="0"/>
                  </a:rPr>
                  <a:t>kondisi</a:t>
                </a:r>
                <a:r>
                  <a:rPr lang="en-US" dirty="0">
                    <a:latin typeface="+mj-lt"/>
                    <a:cs typeface="Times New Roman" pitchFamily="18" charset="0"/>
                  </a:rPr>
                  <a:t> / </a:t>
                </a:r>
                <a:r>
                  <a:rPr lang="en-US" dirty="0" err="1">
                    <a:latin typeface="+mj-lt"/>
                    <a:cs typeface="Times New Roman" pitchFamily="18" charset="0"/>
                  </a:rPr>
                  <a:t>faktor-faktor</a:t>
                </a:r>
                <a:r>
                  <a:rPr lang="en-US" dirty="0">
                    <a:latin typeface="+mj-lt"/>
                    <a:cs typeface="Times New Roman" pitchFamily="18" charset="0"/>
                  </a:rPr>
                  <a:t> yang </a:t>
                </a:r>
                <a:r>
                  <a:rPr lang="en-US" dirty="0" err="1">
                    <a:latin typeface="+mj-lt"/>
                    <a:cs typeface="Times New Roman" pitchFamily="18" charset="0"/>
                  </a:rPr>
                  <a:t>membatasi</a:t>
                </a:r>
                <a:r>
                  <a:rPr lang="en-US" dirty="0">
                    <a:latin typeface="+mj-lt"/>
                    <a:cs typeface="Times New Roman" pitchFamily="18" charset="0"/>
                  </a:rPr>
                  <a:t> agar </a:t>
                </a:r>
                <a:r>
                  <a:rPr lang="en-US" dirty="0" err="1">
                    <a:latin typeface="+mj-lt"/>
                    <a:cs typeface="Times New Roman" pitchFamily="18" charset="0"/>
                  </a:rPr>
                  <a:t>tercapainya</a:t>
                </a:r>
                <a:r>
                  <a:rPr lang="en-US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+mj-lt"/>
                    <a:cs typeface="Times New Roman" pitchFamily="18" charset="0"/>
                  </a:rPr>
                  <a:t>kondisi</a:t>
                </a:r>
                <a:r>
                  <a:rPr lang="en-US" dirty="0">
                    <a:latin typeface="+mj-lt"/>
                    <a:cs typeface="Times New Roman" pitchFamily="18" charset="0"/>
                  </a:rPr>
                  <a:t> optimum. </a:t>
                </a:r>
                <a:endParaRPr lang="en-US" dirty="0" smtClean="0">
                  <a:latin typeface="+mj-lt"/>
                  <a:cs typeface="Times New Roman" pitchFamily="18" charset="0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dirty="0" err="1" smtClean="0">
                    <a:latin typeface="+mj-lt"/>
                    <a:cs typeface="Times New Roman" pitchFamily="18" charset="0"/>
                  </a:rPr>
                  <a:t>Pengali</a:t>
                </a:r>
                <a:r>
                  <a:rPr lang="en-US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dirty="0">
                    <a:latin typeface="+mj-lt"/>
                    <a:cs typeface="Times New Roman" pitchFamily="18" charset="0"/>
                  </a:rPr>
                  <a:t>Lagrange</a:t>
                </a:r>
                <a:r>
                  <a:rPr lang="en-US" b="1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dirty="0">
                    <a:latin typeface="+mj-lt"/>
                    <a:cs typeface="Times New Roman" pitchFamily="18" charset="0"/>
                  </a:rPr>
                  <a:t>: </a:t>
                </a:r>
                <a:r>
                  <a:rPr lang="en-US" dirty="0" err="1">
                    <a:latin typeface="+mj-lt"/>
                    <a:cs typeface="Times New Roman" pitchFamily="18" charset="0"/>
                  </a:rPr>
                  <a:t>ukuran</a:t>
                </a:r>
                <a:r>
                  <a:rPr lang="en-US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+mj-lt"/>
                    <a:cs typeface="Times New Roman" pitchFamily="18" charset="0"/>
                  </a:rPr>
                  <a:t>sensitivitas</a:t>
                </a:r>
                <a:r>
                  <a:rPr lang="en-US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+mj-lt"/>
                    <a:cs typeface="Times New Roman" pitchFamily="18" charset="0"/>
                  </a:rPr>
                  <a:t>dari</a:t>
                </a:r>
                <a:r>
                  <a:rPr lang="en-US" dirty="0">
                    <a:latin typeface="+mj-lt"/>
                    <a:cs typeface="Times New Roman" pitchFamily="18" charset="0"/>
                  </a:rPr>
                  <a:t> L </a:t>
                </a:r>
                <a:r>
                  <a:rPr lang="en-US" dirty="0" err="1">
                    <a:latin typeface="+mj-lt"/>
                    <a:cs typeface="Times New Roman" pitchFamily="18" charset="0"/>
                  </a:rPr>
                  <a:t>terhadap</a:t>
                </a:r>
                <a:r>
                  <a:rPr lang="en-US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+mj-lt"/>
                    <a:cs typeface="Times New Roman" pitchFamily="18" charset="0"/>
                  </a:rPr>
                  <a:t>perubahan</a:t>
                </a:r>
                <a:r>
                  <a:rPr lang="en-US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+mj-lt"/>
                    <a:cs typeface="Times New Roman" pitchFamily="18" charset="0"/>
                  </a:rPr>
                  <a:t>dari</a:t>
                </a:r>
                <a:r>
                  <a:rPr lang="en-US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+mj-lt"/>
                    <a:cs typeface="Times New Roman" pitchFamily="18" charset="0"/>
                  </a:rPr>
                  <a:t>kendala</a:t>
                </a:r>
                <a:endParaRPr lang="en-US" dirty="0">
                  <a:latin typeface="+mj-lt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19" y="378542"/>
                <a:ext cx="8839200" cy="6004336"/>
              </a:xfrm>
              <a:prstGeom prst="rect">
                <a:avLst/>
              </a:prstGeom>
              <a:blipFill rotWithShape="1">
                <a:blip r:embed="rId2"/>
                <a:stretch>
                  <a:fillRect l="-897" t="-508" b="-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398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04800" y="762000"/>
                <a:ext cx="8534400" cy="5151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Langkah-Langkah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Metode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Lagrange Multiplier </a:t>
                </a:r>
                <a:endParaRPr lang="en-US" sz="2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lvl="0" indent="-514350">
                  <a:buAutoNum type="arabicPeriod"/>
                </a:pP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Membuat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tujuan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f</m:t>
                    </m:r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X</m:t>
                    </m:r>
                    <m:r>
                      <a:rPr lang="en-US" sz="240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514350" lvl="0" indent="-514350">
                  <a:buAutoNum type="arabicPeriod"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Membentuk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fungsi-fungsi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kendala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g</m:t>
                    </m:r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X</m:t>
                    </m:r>
                    <m:r>
                      <a:rPr lang="en-US" sz="240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Maksimumkan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Minimumkan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Kendala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untuk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=1,2,3,…,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Dengan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b="1" i="1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Membuat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Lagrange</a:t>
                </a:r>
              </a:p>
              <a:p>
                <a:pPr lvl="0"/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untuk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=1,2,3,…,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762000"/>
                <a:ext cx="8534400" cy="5151154"/>
              </a:xfrm>
              <a:prstGeom prst="rect">
                <a:avLst/>
              </a:prstGeom>
              <a:blipFill rotWithShape="1">
                <a:blip r:embed="rId2"/>
                <a:stretch>
                  <a:fillRect l="-1429" t="-1183" b="-1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765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800" y="381000"/>
                <a:ext cx="8610600" cy="5492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800" dirty="0" err="1"/>
                  <a:t>Menentukan</a:t>
                </a:r>
                <a:r>
                  <a:rPr lang="en-US" sz="2800" dirty="0"/>
                  <a:t> </a:t>
                </a:r>
                <a:r>
                  <a:rPr lang="en-US" sz="2800" b="1" i="1" u="sng" dirty="0" err="1"/>
                  <a:t>syarat</a:t>
                </a:r>
                <a:r>
                  <a:rPr lang="en-US" sz="2800" b="1" i="1" u="sng" dirty="0"/>
                  <a:t> </a:t>
                </a:r>
                <a:r>
                  <a:rPr lang="en-US" sz="2800" b="1" i="1" u="sng" dirty="0" err="1"/>
                  <a:t>perlu</a:t>
                </a:r>
                <a:r>
                  <a:rPr lang="en-US" sz="2800" b="1" dirty="0"/>
                  <a:t> </a:t>
                </a:r>
                <a:r>
                  <a:rPr lang="en-US" sz="2800" dirty="0" err="1"/>
                  <a:t>untuk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mencari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titik</a:t>
                </a:r>
                <a:r>
                  <a:rPr lang="en-US" sz="2800" dirty="0"/>
                  <a:t> </a:t>
                </a:r>
                <a:r>
                  <a:rPr lang="en-US" sz="2800" dirty="0" err="1"/>
                  <a:t>ekstrim</a:t>
                </a:r>
                <a:r>
                  <a:rPr lang="en-US" sz="2800" dirty="0"/>
                  <a:t>,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𝜕</m:t>
                        </m:r>
                        <m:r>
                          <a:rPr lang="en-US" sz="2800" i="1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dan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𝜕</m:t>
                        </m:r>
                        <m:r>
                          <a:rPr lang="en-US" sz="2800" i="1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untuk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=1,2,3,…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, </a:t>
                </a:r>
                <a:endParaRPr lang="en-US" sz="2800" dirty="0" smtClean="0"/>
              </a:p>
              <a:p>
                <a:r>
                  <a:rPr lang="en-US" sz="2800" dirty="0" err="1" smtClean="0"/>
                  <a:t>dan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𝑗</m:t>
                    </m:r>
                    <m:r>
                      <a:rPr lang="en-US" sz="2800" i="1">
                        <a:latin typeface="Cambria Math"/>
                      </a:rPr>
                      <m:t>=1,2,3,…,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 err="1"/>
                  <a:t>Menentukan</a:t>
                </a:r>
                <a:r>
                  <a:rPr lang="en-US" sz="2800" dirty="0"/>
                  <a:t> </a:t>
                </a:r>
                <a:r>
                  <a:rPr lang="en-US" sz="2800" b="1" i="1" u="sng" dirty="0" err="1"/>
                  <a:t>syarat</a:t>
                </a:r>
                <a:r>
                  <a:rPr lang="en-US" sz="2800" b="1" i="1" u="sng" dirty="0"/>
                  <a:t> </a:t>
                </a:r>
                <a:r>
                  <a:rPr lang="en-US" sz="2800" b="1" i="1" u="sng" dirty="0" err="1"/>
                  <a:t>cukup</a:t>
                </a:r>
                <a:r>
                  <a:rPr lang="en-US" sz="2800" b="1" i="1" dirty="0"/>
                  <a:t> </a:t>
                </a:r>
                <a:r>
                  <a:rPr lang="en-US" sz="2800" dirty="0" err="1"/>
                  <a:t>untuk</a:t>
                </a:r>
                <a:r>
                  <a:rPr lang="en-US" sz="2800" dirty="0"/>
                  <a:t> </a:t>
                </a:r>
                <a:r>
                  <a:rPr lang="en-US" sz="2800" dirty="0" err="1"/>
                  <a:t>ekstrim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relatif</a:t>
                </a:r>
                <a:r>
                  <a:rPr lang="en-US" sz="2800" b="1" dirty="0"/>
                  <a:t>. </a:t>
                </a:r>
                <a:r>
                  <a:rPr lang="en-US" sz="2800" dirty="0" err="1"/>
                  <a:t>Dievaluasi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pada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titik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𝑋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harus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definit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positif</a:t>
                </a:r>
                <a:r>
                  <a:rPr lang="en-US" sz="2800" dirty="0"/>
                  <a:t> (</a:t>
                </a:r>
                <a:r>
                  <a:rPr lang="en-US" sz="2800" dirty="0" err="1"/>
                  <a:t>atau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definit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negatif</a:t>
                </a:r>
                <a:r>
                  <a:rPr lang="en-US" sz="2800" dirty="0"/>
                  <a:t>) </a:t>
                </a:r>
                <a:r>
                  <a:rPr lang="en-US" sz="2800" dirty="0" err="1"/>
                  <a:t>untuk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setiap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variansi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nilai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𝑑𝑥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 err="1"/>
                  <a:t>adalah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setiap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akar</a:t>
                </a:r>
                <a:r>
                  <a:rPr lang="en-US" sz="2800" dirty="0"/>
                  <a:t> 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yang </a:t>
                </a:r>
                <a:r>
                  <a:rPr lang="en-US" sz="2800" dirty="0" err="1"/>
                  <a:t>didapat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dari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determinan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persamaan</a:t>
                </a:r>
                <a:r>
                  <a:rPr lang="en-US" sz="2800" dirty="0"/>
                  <a:t>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𝑄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 i="1"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81000"/>
                <a:ext cx="8610600" cy="5492209"/>
              </a:xfrm>
              <a:prstGeom prst="rect">
                <a:avLst/>
              </a:prstGeom>
              <a:blipFill rotWithShape="1">
                <a:blip r:embed="rId2"/>
                <a:stretch>
                  <a:fillRect l="-1415" t="-1000" r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150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81000" y="609600"/>
                <a:ext cx="8305800" cy="4678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>
                    <a:solidFill>
                      <a:schemeClr val="accent3">
                        <a:lumMod val="50000"/>
                      </a:schemeClr>
                    </a:solidFill>
                  </a:rPr>
                  <a:t>Contoh</a:t>
                </a:r>
                <a:r>
                  <a:rPr lang="en-US" sz="2800" b="1" dirty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accent3">
                        <a:lumMod val="50000"/>
                      </a:schemeClr>
                    </a:solidFill>
                  </a:rPr>
                  <a:t>soal</a:t>
                </a:r>
                <a:r>
                  <a:rPr lang="en-US" sz="2800" b="1" dirty="0">
                    <a:solidFill>
                      <a:schemeClr val="accent3">
                        <a:lumMod val="50000"/>
                      </a:schemeClr>
                    </a:solidFill>
                  </a:rPr>
                  <a:t>: </a:t>
                </a:r>
                <a:r>
                  <a:rPr lang="en-US" sz="2800" b="1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Kasus</a:t>
                </a:r>
                <a:r>
                  <a:rPr lang="en-US" sz="28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Minimasi</a:t>
                </a:r>
                <a:endParaRPr lang="en-US" sz="2800" b="1" dirty="0" smtClean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endParaRPr lang="en-US" sz="2800" dirty="0"/>
              </a:p>
              <a:p>
                <a:r>
                  <a:rPr lang="en-US" sz="2200" dirty="0" err="1"/>
                  <a:t>Suatu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kawat</a:t>
                </a:r>
                <a:r>
                  <a:rPr lang="en-US" sz="2200" dirty="0"/>
                  <a:t> yang </a:t>
                </a:r>
                <a:r>
                  <a:rPr lang="en-US" sz="2200" dirty="0" err="1"/>
                  <a:t>panjangnya</a:t>
                </a:r>
                <a:r>
                  <a:rPr lang="en-US" sz="2200" dirty="0"/>
                  <a:t> 12 meter </a:t>
                </a:r>
                <a:r>
                  <a:rPr lang="en-US" sz="2200" dirty="0" err="1"/>
                  <a:t>dipotong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menjadi</a:t>
                </a:r>
                <a:r>
                  <a:rPr lang="en-US" sz="2200" dirty="0"/>
                  <a:t> 2 </a:t>
                </a:r>
                <a:r>
                  <a:rPr lang="en-US" sz="2200" dirty="0" err="1"/>
                  <a:t>bagian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Bagian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pertama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dipakai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untuk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membentuk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lingkaran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dan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bagian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kedua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dipakai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untuk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membentuk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bujur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sangkar</a:t>
                </a:r>
                <a:r>
                  <a:rPr lang="en-US" sz="2200" dirty="0"/>
                  <a:t>.</a:t>
                </a:r>
              </a:p>
              <a:p>
                <a:r>
                  <a:rPr lang="en-US" sz="2200" dirty="0" err="1"/>
                  <a:t>Bagaimana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kawat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tersebut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harus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dipotong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supaya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jumlah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luas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kedua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bangun</a:t>
                </a:r>
                <a:r>
                  <a:rPr lang="en-US" sz="2200" dirty="0"/>
                  <a:t> minimum.</a:t>
                </a:r>
              </a:p>
              <a:p>
                <a:pPr lvl="0"/>
                <a:r>
                  <a:rPr lang="en-US" sz="2200" dirty="0" err="1"/>
                  <a:t>Membuat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fungsi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tujuan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𝑓</m:t>
                    </m:r>
                    <m:r>
                      <a:rPr lang="en-US" sz="2200" i="1">
                        <a:latin typeface="Cambria Math"/>
                      </a:rPr>
                      <m:t>(</m:t>
                    </m:r>
                    <m:r>
                      <a:rPr lang="en-US" sz="2200" i="1">
                        <a:latin typeface="Cambria Math"/>
                      </a:rPr>
                      <m:t>𝑋</m:t>
                    </m:r>
                    <m:r>
                      <a:rPr lang="en-US" sz="2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dan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fungsi-fungsi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kendala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𝑔</m:t>
                    </m:r>
                    <m:r>
                      <a:rPr lang="en-US" sz="2200" i="1">
                        <a:latin typeface="Cambria Math"/>
                      </a:rPr>
                      <m:t>(</m:t>
                    </m:r>
                    <m:r>
                      <a:rPr lang="en-US" sz="2200" i="1">
                        <a:latin typeface="Cambria Math"/>
                      </a:rPr>
                      <m:t>𝑋</m:t>
                    </m:r>
                    <m:r>
                      <a:rPr lang="en-US" sz="2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r>
                  <a:rPr lang="en-US" sz="2200" dirty="0" err="1"/>
                  <a:t>Fungsi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tujuan</a:t>
                </a:r>
                <a:r>
                  <a:rPr lang="en-US" sz="2200" dirty="0"/>
                  <a:t>: </a:t>
                </a:r>
                <a:r>
                  <a:rPr lang="en-US" sz="2200" dirty="0" err="1"/>
                  <a:t>Minimumkan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𝑓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 </m:t>
                    </m:r>
                  </m:oMath>
                </a14:m>
                <a:endParaRPr lang="en-US" sz="2200" dirty="0"/>
              </a:p>
              <a:p>
                <a:r>
                  <a:rPr lang="en-US" sz="2200" dirty="0" err="1"/>
                  <a:t>Fungsi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kendala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2</m:t>
                    </m:r>
                    <m:r>
                      <a:rPr lang="en-US" sz="2200" i="1">
                        <a:latin typeface="Cambria Math"/>
                      </a:rPr>
                      <m:t>𝜋</m:t>
                    </m:r>
                    <m:r>
                      <a:rPr lang="en-US" sz="2200" i="1">
                        <a:latin typeface="Cambria Math"/>
                      </a:rPr>
                      <m:t>𝑟</m:t>
                    </m:r>
                    <m:r>
                      <a:rPr lang="en-US" sz="2200" i="1">
                        <a:latin typeface="Cambria Math"/>
                      </a:rPr>
                      <m:t>+4</m:t>
                    </m:r>
                    <m:r>
                      <a:rPr lang="en-US" sz="2200" i="1">
                        <a:latin typeface="Cambria Math"/>
                      </a:rPr>
                      <m:t>𝑠</m:t>
                    </m:r>
                    <m:r>
                      <a:rPr lang="en-US" sz="2200" i="1">
                        <a:latin typeface="Cambria Math"/>
                      </a:rPr>
                      <m:t>=12</m:t>
                    </m:r>
                  </m:oMath>
                </a14:m>
                <a:endParaRPr lang="en-US" sz="2200" dirty="0"/>
              </a:p>
              <a:p>
                <a:pPr lvl="0"/>
                <a:endParaRPr lang="en-US" sz="2200" dirty="0" smtClean="0"/>
              </a:p>
              <a:p>
                <a:pPr lvl="0"/>
                <a:r>
                  <a:rPr lang="en-US" sz="2200" dirty="0" err="1" smtClean="0"/>
                  <a:t>Membuat</a:t>
                </a:r>
                <a:r>
                  <a:rPr lang="en-US" sz="2200" dirty="0" smtClean="0"/>
                  <a:t> </a:t>
                </a:r>
                <a:r>
                  <a:rPr lang="en-US" sz="2200" dirty="0" err="1"/>
                  <a:t>fungsi</a:t>
                </a:r>
                <a:r>
                  <a:rPr lang="en-US" sz="2200" dirty="0"/>
                  <a:t> Lagrange,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220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20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sz="2200">
                              <a:latin typeface="Cambria Math"/>
                            </a:rPr>
                            <m:t>=</m:t>
                          </m:r>
                          <m:r>
                            <a:rPr lang="en-US" sz="2200" i="1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2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2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atin typeface="Cambria Math"/>
                            </a:rPr>
                            <m:t>𝜆</m:t>
                          </m:r>
                          <m:r>
                            <a:rPr lang="en-US" sz="2200">
                              <a:latin typeface="Cambria Math"/>
                            </a:rPr>
                            <m:t>(2</m:t>
                          </m:r>
                          <m:r>
                            <a:rPr lang="en-US" sz="2200" i="1">
                              <a:latin typeface="Cambria Math"/>
                            </a:rPr>
                            <m:t>𝜋</m:t>
                          </m:r>
                          <m:r>
                            <a:rPr lang="en-US" sz="2200" i="1">
                              <a:latin typeface="Cambria Math"/>
                            </a:rPr>
                            <m:t>𝑟</m:t>
                          </m:r>
                          <m:r>
                            <a:rPr lang="en-US" sz="2200">
                              <a:latin typeface="Cambria Math"/>
                            </a:rPr>
                            <m:t>+4</m:t>
                          </m:r>
                          <m:r>
                            <a:rPr lang="en-US" sz="2200" i="1">
                              <a:latin typeface="Cambria Math"/>
                            </a:rPr>
                            <m:t>𝑠</m:t>
                          </m:r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>
                              <a:latin typeface="Cambria Math"/>
                            </a:rPr>
                            <m:t>12</m:t>
                          </m:r>
                          <m:r>
                            <m:rPr>
                              <m:nor/>
                            </m:rPr>
                            <a:rPr lang="en-US" sz="2200" i="1"/>
                            <m:t> 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09600"/>
                <a:ext cx="8305800" cy="4678204"/>
              </a:xfrm>
              <a:prstGeom prst="rect">
                <a:avLst/>
              </a:prstGeom>
              <a:blipFill rotWithShape="1">
                <a:blip r:embed="rId2"/>
                <a:stretch>
                  <a:fillRect l="-1542" t="-1304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49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38200" y="371544"/>
                <a:ext cx="7543800" cy="5692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 err="1">
                    <a:solidFill>
                      <a:schemeClr val="accent3">
                        <a:lumMod val="50000"/>
                      </a:schemeClr>
                    </a:solidFill>
                  </a:rPr>
                  <a:t>Syarat</a:t>
                </a:r>
                <a:r>
                  <a:rPr lang="en-US" sz="2800" b="1" i="1" dirty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n-US" sz="2800" b="1" i="1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perlu</a:t>
                </a:r>
                <a:endParaRPr lang="en-US" sz="2800" b="1" i="1" dirty="0" smtClean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endParaRPr lang="en-US" sz="2800" b="1" i="1" dirty="0"/>
              </a:p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𝜋</m:t>
                    </m:r>
                    <m:r>
                      <a:rPr lang="en-US" sz="2400" i="1">
                        <a:latin typeface="Cambria Math"/>
                      </a:rPr>
                      <m:t>𝑟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𝜆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/>
                  <a:t>		…(1)</a:t>
                </a:r>
              </a:p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𝑠</m:t>
                    </m:r>
                    <m:r>
                      <a:rPr lang="en-US" sz="2400" i="1">
                        <a:latin typeface="Cambria Math"/>
                      </a:rPr>
                      <m:t>+4</m:t>
                    </m:r>
                    <m:r>
                      <a:rPr lang="en-US" sz="2400" i="1">
                        <a:latin typeface="Cambria Math"/>
                      </a:rPr>
                      <m:t>𝜆</m:t>
                    </m:r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/>
                  <a:t> 		… (2)</a:t>
                </a:r>
              </a:p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𝜕𝜆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𝜋</m:t>
                    </m:r>
                    <m:r>
                      <a:rPr lang="en-US" sz="2400" i="1">
                        <a:latin typeface="Cambria Math"/>
                      </a:rPr>
                      <m:t>𝑟</m:t>
                    </m:r>
                    <m:r>
                      <a:rPr lang="en-US" sz="2400" i="1">
                        <a:latin typeface="Cambria Math"/>
                      </a:rPr>
                      <m:t>+4</m:t>
                    </m:r>
                    <m:r>
                      <a:rPr lang="en-US" sz="2400" i="1">
                        <a:latin typeface="Cambria Math"/>
                      </a:rPr>
                      <m:t>𝑠</m:t>
                    </m:r>
                    <m:r>
                      <a:rPr lang="en-US" sz="2400" i="1">
                        <a:latin typeface="Cambria Math"/>
                      </a:rPr>
                      <m:t>−12=0</m:t>
                    </m:r>
                  </m:oMath>
                </a14:m>
                <a:r>
                  <a:rPr lang="en-US" sz="2400" dirty="0"/>
                  <a:t>	…(3</a:t>
                </a:r>
                <a:r>
                  <a:rPr lang="en-US" sz="2400" dirty="0" smtClean="0"/>
                  <a:t>)</a:t>
                </a:r>
              </a:p>
              <a:p>
                <a:endParaRPr lang="en-US" sz="2400" dirty="0"/>
              </a:p>
              <a:p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eliminasi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subtitusi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diperoleh</a:t>
                </a:r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𝜆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  <m:r>
                          <a:rPr lang="en-US" sz="2400" i="1">
                            <a:latin typeface="Cambria Math"/>
                          </a:rPr>
                          <m:t>+4</m:t>
                        </m:r>
                      </m:den>
                    </m:f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  <m:r>
                          <a:rPr lang="en-US" sz="2400" i="1">
                            <a:latin typeface="Cambria Math"/>
                          </a:rPr>
                          <m:t>+4</m:t>
                        </m:r>
                      </m:den>
                    </m:f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dan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  <m:r>
                          <a:rPr lang="en-US" sz="2400" i="1">
                            <a:latin typeface="Cambria Math"/>
                          </a:rPr>
                          <m:t>+4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err="1"/>
                  <a:t>Sehingga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diperoleh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/>
                      </a:rPr>
                      <m:t>≈5,04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1544"/>
                <a:ext cx="7543800" cy="5692840"/>
              </a:xfrm>
              <a:prstGeom prst="rect">
                <a:avLst/>
              </a:prstGeom>
              <a:blipFill rotWithShape="1">
                <a:blip r:embed="rId2"/>
                <a:stretch>
                  <a:fillRect l="-1698" t="-1071" b="-1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978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28600" y="228600"/>
                <a:ext cx="8686800" cy="6262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err="1">
                    <a:solidFill>
                      <a:schemeClr val="accent3">
                        <a:lumMod val="50000"/>
                      </a:schemeClr>
                    </a:solidFill>
                  </a:rPr>
                  <a:t>Syarat</a:t>
                </a:r>
                <a:r>
                  <a:rPr lang="en-US" sz="2400" b="1" i="1" dirty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n-US" sz="2400" b="1" i="1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cukup</a:t>
                </a:r>
                <a:endParaRPr lang="en-US" sz="2400" b="1" i="1" dirty="0" smtClean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endParaRPr lang="en-US" sz="2400" b="1" i="1" dirty="0"/>
              </a:p>
              <a:p>
                <a:r>
                  <a:rPr lang="en-US" sz="2400" dirty="0" err="1"/>
                  <a:t>Matriks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Hesian</a:t>
                </a:r>
                <a:r>
                  <a:rPr lang="en-US" sz="2400" dirty="0"/>
                  <a:t> yang </a:t>
                </a:r>
                <a:r>
                  <a:rPr lang="en-US" sz="2400" dirty="0" err="1"/>
                  <a:t>terbentuk</a:t>
                </a:r>
                <a:r>
                  <a:rPr lang="en-US" sz="2400" dirty="0" smtClean="0"/>
                  <a:t>,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𝜋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𝜋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/>
                  <a:t>Dari </a:t>
                </a:r>
                <a:r>
                  <a:rPr lang="en-US" sz="2400" dirty="0" err="1"/>
                  <a:t>matriks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Hesian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diatas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diperoleh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nilai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𝑧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+8</m:t>
                        </m:r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+4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r>
                  <a:rPr lang="en-US" sz="2400" dirty="0" err="1"/>
                  <a:t>Karena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nilai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𝑧</m:t>
                    </m:r>
                    <m:r>
                      <a:rPr lang="en-US" sz="24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penyelesaian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  <m:r>
                          <a:rPr lang="en-US" sz="2400" i="1">
                            <a:latin typeface="Cambria Math"/>
                          </a:rPr>
                          <m:t>+4</m:t>
                        </m:r>
                      </m:den>
                    </m:f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dan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  <m:r>
                          <a:rPr lang="en-US" sz="2400" i="1">
                            <a:latin typeface="Cambria Math"/>
                          </a:rPr>
                          <m:t>+4</m:t>
                        </m:r>
                      </m:den>
                    </m:f>
                  </m:oMath>
                </a14:m>
                <a:r>
                  <a:rPr lang="en-US" sz="2400" dirty="0"/>
                  <a:t>  </a:t>
                </a:r>
                <a:r>
                  <a:rPr lang="en-US" sz="2400" dirty="0" err="1"/>
                  <a:t>merupakan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titik</a:t>
                </a:r>
                <a:r>
                  <a:rPr lang="en-US" sz="2400" dirty="0"/>
                  <a:t> minimum.</a:t>
                </a:r>
              </a:p>
              <a:p>
                <a:r>
                  <a:rPr lang="en-US" sz="2400" dirty="0"/>
                  <a:t> </a:t>
                </a:r>
              </a:p>
              <a:p>
                <a:r>
                  <a:rPr lang="en-US" sz="2400" dirty="0" err="1"/>
                  <a:t>Kesimpulan</a:t>
                </a:r>
                <a:endParaRPr lang="en-US" sz="2400" dirty="0"/>
              </a:p>
              <a:p>
                <a:r>
                  <a:rPr lang="en-US" sz="2400" dirty="0"/>
                  <a:t>Agar </a:t>
                </a:r>
                <a:r>
                  <a:rPr lang="en-US" sz="2400" dirty="0" err="1"/>
                  <a:t>luas</a:t>
                </a:r>
                <a:r>
                  <a:rPr lang="en-US" sz="2400" dirty="0"/>
                  <a:t> yang </a:t>
                </a:r>
                <a:r>
                  <a:rPr lang="en-US" sz="2400" dirty="0" err="1"/>
                  <a:t>terbentuk</a:t>
                </a:r>
                <a:r>
                  <a:rPr lang="en-US" sz="2400" dirty="0"/>
                  <a:t> minimum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jari-jari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lingkaran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sebesar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≈0,84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dan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persegi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sebesar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≈1.68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luas</a:t>
                </a:r>
                <a:r>
                  <a:rPr lang="en-US" sz="2400" dirty="0"/>
                  <a:t> yang </a:t>
                </a:r>
                <a:r>
                  <a:rPr lang="en-US" sz="2400" dirty="0" err="1"/>
                  <a:t>terbentuk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≈5,04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6262868"/>
              </a:xfrm>
              <a:prstGeom prst="rect">
                <a:avLst/>
              </a:prstGeom>
              <a:blipFill rotWithShape="1">
                <a:blip r:embed="rId2"/>
                <a:stretch>
                  <a:fillRect l="-1123" t="-682" b="-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905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61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Kasus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Maksimasi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 err="1"/>
              <a:t>Carilah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persegi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 </a:t>
            </a:r>
            <a:r>
              <a:rPr lang="en-US" sz="2400" dirty="0" err="1"/>
              <a:t>terbesar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dimasukkan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setengah</a:t>
            </a:r>
            <a:r>
              <a:rPr lang="en-US" sz="2400" dirty="0"/>
              <a:t> </a:t>
            </a:r>
            <a:r>
              <a:rPr lang="en-US" sz="2400" dirty="0" err="1"/>
              <a:t>lingkaran</a:t>
            </a:r>
            <a:r>
              <a:rPr lang="en-US" sz="2400" dirty="0"/>
              <a:t> </a:t>
            </a:r>
            <a:r>
              <a:rPr lang="en-US" sz="2400" dirty="0" err="1"/>
              <a:t>berjari-jari</a:t>
            </a:r>
            <a:r>
              <a:rPr lang="en-US" sz="2400" dirty="0"/>
              <a:t> R. 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2209800"/>
            <a:ext cx="4572000" cy="2286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71948" y="4495800"/>
                <a:ext cx="8153400" cy="197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Dari </a:t>
                </a:r>
                <a:r>
                  <a:rPr lang="en-US" sz="2400" dirty="0" err="1"/>
                  <a:t>gambar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diatas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panjang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persegi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panjang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dan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lebarnya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selain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itu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panjang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garis</a:t>
                </a:r>
                <a:r>
                  <a:rPr lang="en-US" sz="2400" dirty="0"/>
                  <a:t> AC </a:t>
                </a:r>
                <a:r>
                  <a:rPr lang="en-US" sz="2400" dirty="0" err="1"/>
                  <a:t>sama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panjang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jari-jari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lingkaran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demikian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terdapat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segitiga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siku-siku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menggunakan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teorema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phytagoras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diperoleh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persamaan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𝐴𝐶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48" y="4495800"/>
                <a:ext cx="8153400" cy="1973041"/>
              </a:xfrm>
              <a:prstGeom prst="rect">
                <a:avLst/>
              </a:prstGeom>
              <a:blipFill rotWithShape="1">
                <a:blip r:embed="rId3"/>
                <a:stretch>
                  <a:fillRect l="-1121" t="-2167" r="-673" b="-4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073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33400" y="990600"/>
                <a:ext cx="8382000" cy="4832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800" dirty="0" err="1" smtClean="0"/>
                  <a:t>Langkah-langkah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penyelesaian</a:t>
                </a:r>
                <a:r>
                  <a:rPr lang="en-US" sz="2800" dirty="0" smtClean="0"/>
                  <a:t>:</a:t>
                </a:r>
              </a:p>
              <a:p>
                <a:pPr lvl="0"/>
                <a:endParaRPr lang="en-US" sz="2800" dirty="0"/>
              </a:p>
              <a:p>
                <a:pPr marL="514350" lvl="0" indent="-514350">
                  <a:buAutoNum type="arabicPeriod"/>
                </a:pPr>
                <a:r>
                  <a:rPr lang="en-US" sz="2800" dirty="0" err="1" smtClean="0"/>
                  <a:t>Membuat</a:t>
                </a:r>
                <a:r>
                  <a:rPr lang="en-US" sz="2800" dirty="0" smtClean="0"/>
                  <a:t> </a:t>
                </a:r>
                <a:r>
                  <a:rPr lang="en-US" sz="2800" dirty="0" err="1"/>
                  <a:t>fungsi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tujuan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𝑋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dan</a:t>
                </a:r>
                <a:r>
                  <a:rPr lang="en-US" sz="2800" dirty="0"/>
                  <a:t> </a:t>
                </a:r>
                <a:endParaRPr lang="en-US" sz="2800" dirty="0" smtClean="0"/>
              </a:p>
              <a:p>
                <a:pPr marL="514350" lvl="0" indent="-514350">
                  <a:buAutoNum type="arabicPeriod"/>
                </a:pPr>
                <a:r>
                  <a:rPr lang="en-US" sz="2800" dirty="0" err="1" smtClean="0"/>
                  <a:t>fungsi-fungsi</a:t>
                </a:r>
                <a:r>
                  <a:rPr lang="en-US" sz="2800" dirty="0" smtClean="0"/>
                  <a:t> </a:t>
                </a:r>
                <a:r>
                  <a:rPr lang="en-US" sz="2800" dirty="0" err="1"/>
                  <a:t>kendala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𝑔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𝑋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  <a:endParaRPr lang="en-US" sz="2800" dirty="0" smtClean="0"/>
              </a:p>
              <a:p>
                <a:pPr lvl="0"/>
                <a:endParaRPr lang="en-US" sz="2800" dirty="0"/>
              </a:p>
              <a:p>
                <a:r>
                  <a:rPr lang="en-US" sz="2800" dirty="0" err="1"/>
                  <a:t>Fungsi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tujuan</a:t>
                </a:r>
                <a:r>
                  <a:rPr lang="en-US" sz="2800" dirty="0"/>
                  <a:t>: </a:t>
                </a:r>
                <a:r>
                  <a:rPr lang="en-US" sz="2800" dirty="0" err="1"/>
                  <a:t>Memaksimumkan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=2</m:t>
                    </m:r>
                    <m:r>
                      <a:rPr lang="en-US" sz="2800" i="1">
                        <a:latin typeface="Cambria Math"/>
                      </a:rPr>
                      <m:t>𝑥𝑦</m:t>
                    </m:r>
                  </m:oMath>
                </a14:m>
                <a:endParaRPr lang="en-US" sz="2800" dirty="0"/>
              </a:p>
              <a:p>
                <a:r>
                  <a:rPr lang="en-US" sz="2800" dirty="0" err="1"/>
                  <a:t>Fungsi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kendala</a:t>
                </a:r>
                <a:r>
                  <a:rPr lang="en-US" sz="2800" dirty="0"/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pPr lvl="0"/>
                <a:r>
                  <a:rPr lang="en-US" sz="2800" dirty="0" err="1"/>
                  <a:t>Membuat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fungsi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Lagrange</a:t>
                </a:r>
              </a:p>
              <a:p>
                <a:pPr lvl="0"/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</a:rPr>
                            <m:t>𝑦</m:t>
                          </m:r>
                          <m:r>
                            <a:rPr lang="en-US" sz="2800" i="1">
                              <a:latin typeface="Cambria Math"/>
                            </a:rPr>
                            <m:t>;</m:t>
                          </m:r>
                          <m:r>
                            <a:rPr lang="en-US" sz="2800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=2</m:t>
                      </m:r>
                      <m:r>
                        <a:rPr lang="en-US" sz="2800" i="1">
                          <a:latin typeface="Cambria Math"/>
                        </a:rPr>
                        <m:t>𝑥𝑦</m:t>
                      </m:r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𝜆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990600"/>
                <a:ext cx="8382000" cy="4832092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901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127</TotalTime>
  <Words>1662</Words>
  <Application>Microsoft Office PowerPoint</Application>
  <PresentationFormat>On-screen Show (4:3)</PresentationFormat>
  <Paragraphs>204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Clarity</vt:lpstr>
      <vt:lpstr>METODE  LAGRANGE MULTIPLIER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 LAGRANGE MULTIPLIER</dc:title>
  <dc:creator>ASIH ASUS</dc:creator>
  <cp:lastModifiedBy>acer</cp:lastModifiedBy>
  <cp:revision>12</cp:revision>
  <cp:lastPrinted>2018-10-15T16:43:58Z</cp:lastPrinted>
  <dcterms:created xsi:type="dcterms:W3CDTF">2018-10-13T15:32:05Z</dcterms:created>
  <dcterms:modified xsi:type="dcterms:W3CDTF">2018-11-21T16:07:12Z</dcterms:modified>
</cp:coreProperties>
</file>