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10231438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5447" y="0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5B24D04-63A8-4537-A034-4C513C272359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5447" y="6746119"/>
            <a:ext cx="4433623" cy="355124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125D151-487A-41E6-B3CB-73DFF5BFD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22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7DF0A5A-3297-4E33-A1D4-EB3696F80363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CB96B46-ECFF-400F-B59B-B0533B0822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Newton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</a:rPr>
              <a:t>Raphson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5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15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Hal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diperhatikan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/>
              <a:t>hitungan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numeris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kebalikan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analitis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analitis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optimum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dihitung</a:t>
            </a:r>
            <a:r>
              <a:rPr lang="en-US" sz="2800" dirty="0"/>
              <a:t>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 smtClean="0"/>
              <a:t>optimumnya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/>
              <a:t>P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numeris</a:t>
            </a:r>
            <a:r>
              <a:rPr lang="en-US" sz="2800" dirty="0"/>
              <a:t> </a:t>
            </a:r>
            <a:r>
              <a:rPr lang="en-US" sz="2800" dirty="0" err="1"/>
              <a:t>letak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optimum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menyelidiki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fungsinya</a:t>
            </a:r>
            <a:r>
              <a:rPr lang="en-US" sz="2800" dirty="0"/>
              <a:t>.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optimunya</a:t>
            </a:r>
            <a:r>
              <a:rPr lang="en-US" sz="2800" dirty="0"/>
              <a:t> </a:t>
            </a:r>
            <a:r>
              <a:rPr lang="en-US" sz="2800" dirty="0" err="1"/>
              <a:t>dihitung</a:t>
            </a:r>
            <a:r>
              <a:rPr lang="en-US" sz="2800" dirty="0"/>
              <a:t> </a:t>
            </a:r>
            <a:r>
              <a:rPr lang="en-US" sz="2800" dirty="0" err="1"/>
              <a:t>terakhir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510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" y="304800"/>
                <a:ext cx="8763000" cy="4003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 smtClean="0"/>
                  <a:t>Metode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Newton-</a:t>
                </a:r>
                <a:r>
                  <a:rPr lang="en-US" sz="2400" dirty="0" err="1"/>
                  <a:t>Raphson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diinterpretasikan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pendekan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kuadratik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tujuan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. </a:t>
                </a:r>
                <a:r>
                  <a:rPr lang="en-US" sz="2400" dirty="0" err="1"/>
                  <a:t>Dilihat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suku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deret</a:t>
                </a:r>
                <a:r>
                  <a:rPr lang="en-US" sz="2400" dirty="0"/>
                  <a:t> Taylor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"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 </a:t>
                </a:r>
                <a:endParaRPr lang="en-US" sz="2400" dirty="0" smtClean="0"/>
              </a:p>
              <a:p>
                <a:r>
                  <a:rPr lang="en-US" sz="2400" dirty="0" smtClean="0"/>
                  <a:t>      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menunjukan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pendekatan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kuadratik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mempunyai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derivasi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sama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𝑘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/>
                  <a:t>.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maksimisasi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.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763000" cy="4003275"/>
              </a:xfrm>
              <a:prstGeom prst="rect">
                <a:avLst/>
              </a:prstGeom>
              <a:blipFill rotWithShape="1">
                <a:blip r:embed="rId2"/>
                <a:stretch>
                  <a:fillRect l="-1113" t="-1065" r="-2714" b="-2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422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4800" y="727918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x(k)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disekitar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optimum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f(x)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kurva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F(x)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f(x)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optimum.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maksimisasi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pendekatan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F(x)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merupakan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pedekatan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maksimisasi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sebenarnya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F(x).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5" t="29076" r="21635" b="11632"/>
          <a:stretch>
            <a:fillRect/>
          </a:stretch>
        </p:blipFill>
        <p:spPr bwMode="auto">
          <a:xfrm>
            <a:off x="914400" y="2581275"/>
            <a:ext cx="7924799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7160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1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62000" y="457200"/>
                <a:ext cx="7924800" cy="3588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Syarat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perlu</a:t>
                </a:r>
                <a:r>
                  <a:rPr lang="en-US" sz="2800" dirty="0"/>
                  <a:t> </a:t>
                </a:r>
                <a:r>
                  <a:rPr lang="en-US" sz="2800" dirty="0" err="1"/>
                  <a:t>untuk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mencari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titik</a:t>
                </a:r>
                <a:r>
                  <a:rPr lang="en-US" sz="2800" dirty="0"/>
                  <a:t> optimum </a:t>
                </a:r>
                <a:endParaRPr lang="en-US" sz="2800" dirty="0" smtClean="0"/>
              </a:p>
              <a:p>
                <a:endParaRPr lang="en-US" sz="28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</m:sup>
                              </m:sSup>
                            </m:e>
                          </m:d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"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en-US" sz="28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err="1" smtClean="0"/>
                  <a:t>atau</a:t>
                </a:r>
                <a:r>
                  <a:rPr lang="en-US" sz="2800" dirty="0" smtClean="0"/>
                  <a:t> </a:t>
                </a:r>
              </a:p>
              <a:p>
                <a:endParaRPr lang="en-US" sz="280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"</m:t>
                            </m:r>
                          </m:sup>
                        </m:sSup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den>
                    </m:f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7200"/>
                <a:ext cx="7924800" cy="3588098"/>
              </a:xfrm>
              <a:prstGeom prst="rect">
                <a:avLst/>
              </a:prstGeom>
              <a:blipFill rotWithShape="1">
                <a:blip r:embed="rId2"/>
                <a:stretch>
                  <a:fillRect l="-1538" t="-1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32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85800" y="685800"/>
                <a:ext cx="7924800" cy="2858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>
                    <a:solidFill>
                      <a:srgbClr val="C00000"/>
                    </a:solidFill>
                  </a:rPr>
                  <a:t>Contoh</a:t>
                </a:r>
                <a:r>
                  <a:rPr lang="en-US" sz="28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</a:rPr>
                  <a:t>soal</a:t>
                </a:r>
                <a:endParaRPr lang="en-US" sz="2800" b="1" dirty="0" smtClean="0">
                  <a:solidFill>
                    <a:srgbClr val="C00000"/>
                  </a:solidFill>
                </a:endParaRPr>
              </a:p>
              <a:p>
                <a:endParaRPr lang="en-US" sz="2800" dirty="0"/>
              </a:p>
              <a:p>
                <a:r>
                  <a:rPr lang="en-US" sz="2800" dirty="0" err="1"/>
                  <a:t>Carilah</a:t>
                </a:r>
                <a:r>
                  <a:rPr lang="en-US" sz="2800" dirty="0"/>
                  <a:t> </a:t>
                </a:r>
                <a:r>
                  <a:rPr lang="en-US" sz="2800" dirty="0" err="1"/>
                  <a:t>maksimum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dari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fungsi</a:t>
                </a:r>
                <a:r>
                  <a:rPr lang="en-US" sz="2800" dirty="0"/>
                  <a:t> </a:t>
                </a:r>
                <a:endParaRPr lang="en-US" sz="280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=720−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−108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 smtClean="0"/>
              </a:p>
              <a:p>
                <a:r>
                  <a:rPr lang="en-US" sz="2800" dirty="0" smtClean="0"/>
                  <a:t>mulai </a:t>
                </a:r>
                <a:r>
                  <a:rPr lang="en-US" sz="2800" dirty="0" err="1"/>
                  <a:t>dengan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=0.25</m:t>
                    </m:r>
                  </m:oMath>
                </a14:m>
                <a:r>
                  <a:rPr lang="en-US" sz="2800" dirty="0"/>
                  <a:t> </a:t>
                </a:r>
                <a:endParaRPr lang="en-US" sz="2800" dirty="0" smtClean="0"/>
              </a:p>
              <a:p>
                <a:r>
                  <a:rPr lang="en-US" sz="2800" dirty="0" smtClean="0"/>
                  <a:t>dan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𝜀</m:t>
                    </m:r>
                    <m:r>
                      <a:rPr lang="en-US" sz="2800" i="1">
                        <a:latin typeface="Cambria Math"/>
                      </a:rPr>
                      <m:t>=0.01</m:t>
                    </m:r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85800"/>
                <a:ext cx="7924800" cy="2858347"/>
              </a:xfrm>
              <a:prstGeom prst="rect">
                <a:avLst/>
              </a:prstGeom>
              <a:blipFill rotWithShape="1">
                <a:blip r:embed="rId2"/>
                <a:stretch>
                  <a:fillRect l="-1615" t="-2137" b="-4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80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3400" y="609600"/>
                <a:ext cx="8305800" cy="52500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dirty="0" err="1">
                    <a:solidFill>
                      <a:srgbClr val="C00000"/>
                    </a:solidFill>
                  </a:rPr>
                  <a:t>Penyelesaian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:</a:t>
                </a:r>
              </a:p>
              <a:p>
                <a:r>
                  <a:rPr lang="en-US" sz="2400" dirty="0" err="1"/>
                  <a:t>Derivasi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tujuan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diatas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berikut</a:t>
                </a:r>
                <a:r>
                  <a:rPr lang="en-US" sz="2400" dirty="0"/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12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/>
                      </a:rPr>
                      <m:t>−108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"(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−24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 err="1"/>
                  <a:t>Pada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(1)</m:t>
                        </m:r>
                      </m:sup>
                    </m:sSup>
                    <m:r>
                      <a:rPr lang="en-US" sz="2400" i="1">
                        <a:latin typeface="Cambria Math"/>
                      </a:rPr>
                      <m:t>=0.25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(1)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=84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"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</a:rPr>
                              <m:t>(1)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/>
                      </a:rPr>
                      <m:t>=−1536</m:t>
                    </m:r>
                  </m:oMath>
                </a14:m>
                <a:endParaRPr lang="en-US" sz="2400" dirty="0"/>
              </a:p>
              <a:p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=576+468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−768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mencari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optimum, </a:t>
                </a:r>
                <a:r>
                  <a:rPr lang="en-US" sz="2400" dirty="0" err="1"/>
                  <a:t>syarat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perlu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harus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dipenuhi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=84+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−1536</m:t>
                          </m:r>
                        </m:e>
                      </m:d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−0.25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⇔84−1536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+384=0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⟺1536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=468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⟺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=0.305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9600"/>
                <a:ext cx="8305800" cy="5250027"/>
              </a:xfrm>
              <a:prstGeom prst="rect">
                <a:avLst/>
              </a:prstGeom>
              <a:blipFill rotWithShape="1">
                <a:blip r:embed="rId2"/>
                <a:stretch>
                  <a:fillRect l="-1175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71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8158521"/>
                  </p:ext>
                </p:extLst>
              </p:nvPr>
            </p:nvGraphicFramePr>
            <p:xfrm>
              <a:off x="381000" y="2438400"/>
              <a:ext cx="8382000" cy="3581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0885"/>
                    <a:gridCol w="926377"/>
                    <a:gridCol w="1105843"/>
                    <a:gridCol w="1203356"/>
                    <a:gridCol w="1176385"/>
                    <a:gridCol w="1029077"/>
                    <a:gridCol w="1105843"/>
                    <a:gridCol w="1394234"/>
                  </a:tblGrid>
                  <a:tr h="81049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"(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sz="16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sz="16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𝑘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0.2500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645.0000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84.0000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-1536.0000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-7.4286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1523.9011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-7.6786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-7.4286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1523.9011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-107.7825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0.0585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6.7101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-6.4783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14.1387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6.7101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-6.4783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-107.7335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-0.0794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-0.0001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-0.0601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-0.0001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-107.7286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-0.0816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-1.3x10^6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8158521"/>
                  </p:ext>
                </p:extLst>
              </p:nvPr>
            </p:nvGraphicFramePr>
            <p:xfrm>
              <a:off x="381000" y="2438400"/>
              <a:ext cx="8382000" cy="35813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0885"/>
                    <a:gridCol w="926377"/>
                    <a:gridCol w="1105843"/>
                    <a:gridCol w="1203356"/>
                    <a:gridCol w="1176385"/>
                    <a:gridCol w="1029077"/>
                    <a:gridCol w="1105843"/>
                    <a:gridCol w="1394234"/>
                  </a:tblGrid>
                  <a:tr h="8104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1389" r="-1809722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48026" r="-757237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123626" r="-532418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206599" r="-391878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312953" r="-300000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471598" r="-242604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533702" r="-126519" b="-3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b">
                        <a:blipFill rotWithShape="1">
                          <a:blip r:embed="rId2"/>
                          <a:stretch>
                            <a:fillRect l="-500873" b="-357143"/>
                          </a:stretch>
                        </a:blipFill>
                      </a:tcPr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0.2500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645.0000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84.0000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-1536.0000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-7.4286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1523.9011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-7.6786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-7.4286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1523.9011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-107.7825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0.0585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6.7101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-6.4783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14.1387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6.7101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-6.4783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-107.7335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-0.0794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-0.0001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-0.0601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  <a:tr h="692727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4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-0.0001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-107.7286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-0.0816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6.6500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solidFill>
                                <a:schemeClr val="tx1"/>
                              </a:solidFill>
                              <a:effectLst/>
                            </a:rPr>
                            <a:t>0.0000</a:t>
                          </a:r>
                          <a:endParaRPr lang="en-US" sz="160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-1.3x10^6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b"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" y="861959"/>
            <a:ext cx="8763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Sehingga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persamaan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(3)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diperoleh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hasil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berikut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7055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Dilihat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bahwa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iterasi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ketiga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x(k+1)-x(k)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=0.003&lt;0.01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optimum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iterasi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keempat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x=6.65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maksimum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diperoleh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39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81000" y="306364"/>
                <a:ext cx="83820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 smtClean="0"/>
                  <a:t>Pada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dasarnya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metode</a:t>
                </a:r>
                <a:r>
                  <a:rPr lang="en-US" sz="2400" dirty="0"/>
                  <a:t> Newton-</a:t>
                </a:r>
                <a:r>
                  <a:rPr lang="en-US" sz="2400" dirty="0" err="1"/>
                  <a:t>Raphson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mencari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pendekatan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dimulai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terlebih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dahulu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perhitungan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menggunakan</a:t>
                </a:r>
                <a:r>
                  <a:rPr lang="en-US" sz="2400" dirty="0" smtClean="0"/>
                  <a:t> Maple.</a:t>
                </a:r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6364"/>
                <a:ext cx="8382000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164" t="-2713" b="-8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36" y="2362200"/>
            <a:ext cx="2971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39" y="2667000"/>
            <a:ext cx="5153888" cy="64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35" y="3505200"/>
            <a:ext cx="1219201" cy="29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26" y="3856615"/>
            <a:ext cx="6259042" cy="5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68" y="4648200"/>
            <a:ext cx="6172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36" y="5181600"/>
            <a:ext cx="631767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7200" y="92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5720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25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127</TotalTime>
  <Words>600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Newton Raphson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 Raphson</dc:title>
  <dc:creator>ASIH ASUS</dc:creator>
  <cp:lastModifiedBy>acer</cp:lastModifiedBy>
  <cp:revision>9</cp:revision>
  <cp:lastPrinted>2018-10-15T16:55:08Z</cp:lastPrinted>
  <dcterms:created xsi:type="dcterms:W3CDTF">2018-10-14T06:21:37Z</dcterms:created>
  <dcterms:modified xsi:type="dcterms:W3CDTF">2018-11-21T16:27:11Z</dcterms:modified>
</cp:coreProperties>
</file>