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306" r:id="rId6"/>
    <p:sldId id="307" r:id="rId7"/>
    <p:sldId id="259" r:id="rId8"/>
    <p:sldId id="261" r:id="rId9"/>
    <p:sldId id="260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24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01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784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8425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320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1748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327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658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3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54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52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48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572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51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220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438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BEA72-33EB-4242-97F6-DDDE947B22FF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7FA17-A3B1-4C50-9EF9-D9EFB14A5A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825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DC82FC-726A-40A0-9F39-6222E8AC8A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MATAKULIAH TEKNOLOGI PENDIDIKAN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DEC8961-CAE8-4FEC-B04E-83BD57E36C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OLEH </a:t>
            </a:r>
          </a:p>
          <a:p>
            <a:pPr eaLnBrk="1" hangingPunct="1">
              <a:defRPr/>
            </a:pPr>
            <a:r>
              <a:rPr lang="en-US"/>
              <a:t>DR. H. SULTON, M.Pd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6FA0307-4622-42EB-9485-FE9A397E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8229600" cy="1447800"/>
          </a:xfrm>
        </p:spPr>
        <p:txBody>
          <a:bodyPr/>
          <a:lstStyle/>
          <a:p>
            <a:pPr algn="ctr"/>
            <a:r>
              <a:rPr lang="en-US" b="1" dirty="0" err="1"/>
              <a:t>Perkembangan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Pendidikan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411850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862CE6-3AC9-4A92-A180-329B75FEB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/>
              <a:t>KONSEP TEKNOLOGI PENDIDIKAN </a:t>
            </a:r>
            <a:br>
              <a:rPr lang="en-US" sz="4000" b="1" dirty="0"/>
            </a:br>
            <a:r>
              <a:rPr lang="en-US" sz="4000" b="1" dirty="0"/>
              <a:t>Era </a:t>
            </a:r>
            <a:r>
              <a:rPr lang="en-US" sz="4000" b="1" dirty="0" err="1"/>
              <a:t>Tahun</a:t>
            </a:r>
            <a:r>
              <a:rPr lang="en-US" sz="4000" b="1" dirty="0"/>
              <a:t> 1970/1980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C86995D-FF48-463D-86CD-D94152612F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TECHNOLOGY,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sain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err="1"/>
              <a:t>Teknologi</a:t>
            </a:r>
            <a:r>
              <a:rPr lang="en-US" b="1" dirty="0"/>
              <a:t> Pendidikan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proses yang </a:t>
            </a:r>
            <a:r>
              <a:rPr lang="en-US" b="1" dirty="0" err="1">
                <a:solidFill>
                  <a:srgbClr val="00FF00"/>
                </a:solidFill>
              </a:rPr>
              <a:t>kompleks</a:t>
            </a:r>
            <a:r>
              <a:rPr lang="en-US" b="1" dirty="0">
                <a:solidFill>
                  <a:srgbClr val="00FF00"/>
                </a:solidFill>
              </a:rPr>
              <a:t> dan </a:t>
            </a:r>
            <a:r>
              <a:rPr lang="en-US" b="1" dirty="0" err="1">
                <a:solidFill>
                  <a:srgbClr val="00FF00"/>
                </a:solidFill>
              </a:rPr>
              <a:t>terpadu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manusia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, ide, </a:t>
            </a:r>
            <a:r>
              <a:rPr lang="en-US" b="1" dirty="0" err="1">
                <a:solidFill>
                  <a:srgbClr val="FF0000"/>
                </a:solidFill>
              </a:rPr>
              <a:t>peralatan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serta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pengorganisasian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menganalisa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merancang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melaksanakan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mengevaluasi</a:t>
            </a:r>
            <a:r>
              <a:rPr lang="en-US" b="1" dirty="0">
                <a:solidFill>
                  <a:srgbClr val="FF0000"/>
                </a:solidFill>
              </a:rPr>
              <a:t>, dan </a:t>
            </a:r>
            <a:r>
              <a:rPr lang="en-US" b="1" dirty="0" err="1">
                <a:solidFill>
                  <a:srgbClr val="FF0000"/>
                </a:solidFill>
              </a:rPr>
              <a:t>mengelola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FF00"/>
                </a:solidFill>
              </a:rPr>
              <a:t>pemecahan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masalah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segala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aspek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tindakan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belajar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manusia</a:t>
            </a:r>
            <a:r>
              <a:rPr lang="en-US" dirty="0">
                <a:solidFill>
                  <a:srgbClr val="00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Istruksional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proses yang </a:t>
            </a:r>
            <a:r>
              <a:rPr lang="en-US" b="1" dirty="0" err="1">
                <a:solidFill>
                  <a:srgbClr val="00FF00"/>
                </a:solidFill>
              </a:rPr>
              <a:t>kompleks</a:t>
            </a:r>
            <a:r>
              <a:rPr lang="en-US" b="1" dirty="0">
                <a:solidFill>
                  <a:srgbClr val="00FF00"/>
                </a:solidFill>
              </a:rPr>
              <a:t> dan </a:t>
            </a:r>
            <a:r>
              <a:rPr lang="en-US" b="1" dirty="0" err="1">
                <a:solidFill>
                  <a:srgbClr val="00FF00"/>
                </a:solidFill>
              </a:rPr>
              <a:t>terpadu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manusia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prosedur</a:t>
            </a:r>
            <a:r>
              <a:rPr lang="en-US" b="1" dirty="0">
                <a:solidFill>
                  <a:srgbClr val="FF0000"/>
                </a:solidFill>
              </a:rPr>
              <a:t>, ide, </a:t>
            </a:r>
            <a:r>
              <a:rPr lang="en-US" b="1" dirty="0" err="1">
                <a:solidFill>
                  <a:srgbClr val="FF0000"/>
                </a:solidFill>
              </a:rPr>
              <a:t>peralatan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serta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organisasi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menganalisa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merancang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melaksanakan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mengevaluasi</a:t>
            </a:r>
            <a:r>
              <a:rPr lang="en-US" b="1" dirty="0">
                <a:solidFill>
                  <a:srgbClr val="FF0000"/>
                </a:solidFill>
              </a:rPr>
              <a:t>, dan </a:t>
            </a:r>
            <a:r>
              <a:rPr lang="en-US" b="1" dirty="0" err="1">
                <a:solidFill>
                  <a:srgbClr val="FF0000"/>
                </a:solidFill>
              </a:rPr>
              <a:t>mengelola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FF00"/>
                </a:solidFill>
              </a:rPr>
              <a:t>pemecahan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masalah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dalam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situasi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dimana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belajar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rgbClr val="00FF00"/>
                </a:solidFill>
              </a:rPr>
              <a:t>itu</a:t>
            </a: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b="1" dirty="0" err="1">
                <a:solidFill>
                  <a:schemeClr val="accent4"/>
                </a:solidFill>
              </a:rPr>
              <a:t>bertujuan</a:t>
            </a:r>
            <a:r>
              <a:rPr lang="en-US" b="1" dirty="0">
                <a:solidFill>
                  <a:schemeClr val="accent4"/>
                </a:solidFill>
              </a:rPr>
              <a:t> dan </a:t>
            </a:r>
            <a:r>
              <a:rPr lang="en-US" b="1" dirty="0" err="1">
                <a:solidFill>
                  <a:schemeClr val="accent4"/>
                </a:solidFill>
              </a:rPr>
              <a:t>terkontrol</a:t>
            </a:r>
            <a:r>
              <a:rPr lang="en-US" b="1" dirty="0">
                <a:solidFill>
                  <a:schemeClr val="accent4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C33E8A18-E47F-4A26-A72C-153F82F25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81200"/>
            <a:ext cx="18288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4BE4B580-5516-4F63-995B-BEE491509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981200"/>
            <a:ext cx="17526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B786AD5-79A4-4154-8A99-53D15D619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81200"/>
            <a:ext cx="1676400" cy="34735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Pesan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Orang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Bahan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Peralatan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lingkungan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90EE0AFE-D835-4076-AAB5-CF2E4DDEA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2438400"/>
            <a:ext cx="914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C000"/>
                </a:solidFill>
              </a:rPr>
              <a:t>Leaners</a:t>
            </a:r>
          </a:p>
        </p:txBody>
      </p:sp>
      <p:sp>
        <p:nvSpPr>
          <p:cNvPr id="7174" name="Text Box 11">
            <a:extLst>
              <a:ext uri="{FF2B5EF4-FFF2-40B4-BE49-F238E27FC236}">
                <a16:creationId xmlns:a16="http://schemas.microsoft.com/office/drawing/2014/main" id="{0177726A-E447-4150-BBC5-162BF8099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78063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chemeClr val="accent4"/>
                </a:solidFill>
              </a:rPr>
              <a:t>Sumber</a:t>
            </a:r>
            <a:r>
              <a:rPr lang="en-US" altLang="en-US" sz="1800" b="1" dirty="0">
                <a:solidFill>
                  <a:schemeClr val="accent4"/>
                </a:solidFill>
              </a:rPr>
              <a:t> </a:t>
            </a:r>
            <a:r>
              <a:rPr lang="en-US" altLang="en-US" sz="1800" b="1" dirty="0" err="1">
                <a:solidFill>
                  <a:schemeClr val="accent4"/>
                </a:solidFill>
              </a:rPr>
              <a:t>Belajar</a:t>
            </a:r>
            <a:endParaRPr lang="en-US" altLang="en-US" sz="1800" b="1" dirty="0">
              <a:solidFill>
                <a:schemeClr val="accent4"/>
              </a:solidFill>
            </a:endParaRPr>
          </a:p>
        </p:txBody>
      </p:sp>
      <p:sp>
        <p:nvSpPr>
          <p:cNvPr id="7175" name="Text Box 12">
            <a:extLst>
              <a:ext uri="{FF2B5EF4-FFF2-40B4-BE49-F238E27FC236}">
                <a16:creationId xmlns:a16="http://schemas.microsoft.com/office/drawing/2014/main" id="{2CD1C91A-3FAB-4BA0-9EB4-38D45131E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057" y="2182076"/>
            <a:ext cx="168728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rgbClr val="FFC000"/>
                </a:solidFill>
              </a:rPr>
              <a:t>Fungsi</a:t>
            </a:r>
            <a:r>
              <a:rPr lang="en-US" altLang="en-US" sz="1800" b="1" dirty="0">
                <a:solidFill>
                  <a:srgbClr val="FFC000"/>
                </a:solidFill>
              </a:rPr>
              <a:t> pe-</a:t>
            </a:r>
            <a:r>
              <a:rPr lang="en-US" altLang="en-US" sz="1800" b="1" dirty="0" err="1">
                <a:solidFill>
                  <a:srgbClr val="FFC000"/>
                </a:solidFill>
              </a:rPr>
              <a:t>ngembangan</a:t>
            </a:r>
            <a:endParaRPr lang="en-US" altLang="en-US" sz="1800" b="1" dirty="0">
              <a:solidFill>
                <a:srgbClr val="FFC000"/>
              </a:solidFill>
            </a:endParaRPr>
          </a:p>
        </p:txBody>
      </p:sp>
      <p:sp>
        <p:nvSpPr>
          <p:cNvPr id="7176" name="Text Box 13">
            <a:extLst>
              <a:ext uri="{FF2B5EF4-FFF2-40B4-BE49-F238E27FC236}">
                <a16:creationId xmlns:a16="http://schemas.microsoft.com/office/drawing/2014/main" id="{E8A1EC53-8580-4431-800E-3047DCB54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24301"/>
            <a:ext cx="1600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Riset</a:t>
            </a:r>
            <a:r>
              <a:rPr lang="en-US" altLang="en-US" sz="1800" dirty="0">
                <a:solidFill>
                  <a:srgbClr val="FF0000"/>
                </a:solidFill>
              </a:rPr>
              <a:t>/</a:t>
            </a:r>
            <a:r>
              <a:rPr lang="en-US" altLang="en-US" sz="1800" dirty="0" err="1">
                <a:solidFill>
                  <a:srgbClr val="FF0000"/>
                </a:solidFill>
              </a:rPr>
              <a:t>teori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Rancangan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Evaluasi</a:t>
            </a:r>
            <a:r>
              <a:rPr lang="en-US" altLang="en-US" sz="18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Logistik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Pemanfaatan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Penyebaran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7177" name="Text Box 14">
            <a:extLst>
              <a:ext uri="{FF2B5EF4-FFF2-40B4-BE49-F238E27FC236}">
                <a16:creationId xmlns:a16="http://schemas.microsoft.com/office/drawing/2014/main" id="{C942F11D-F0C5-44B7-9795-D090AEFEE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rgbClr val="FFC000"/>
                </a:solidFill>
              </a:rPr>
              <a:t>Fungsi</a:t>
            </a:r>
            <a:r>
              <a:rPr lang="en-US" altLang="en-US" sz="1800" dirty="0">
                <a:solidFill>
                  <a:srgbClr val="FFC000"/>
                </a:solidFill>
              </a:rPr>
              <a:t> </a:t>
            </a:r>
            <a:r>
              <a:rPr lang="en-US" altLang="en-US" sz="1800" b="1" dirty="0" err="1">
                <a:solidFill>
                  <a:srgbClr val="FFC000"/>
                </a:solidFill>
              </a:rPr>
              <a:t>Pengelolaan</a:t>
            </a:r>
            <a:endParaRPr lang="en-US" altLang="en-US" sz="1800" b="1" dirty="0">
              <a:solidFill>
                <a:srgbClr val="FFC000"/>
              </a:solidFill>
            </a:endParaRPr>
          </a:p>
        </p:txBody>
      </p:sp>
      <p:sp>
        <p:nvSpPr>
          <p:cNvPr id="7178" name="Text Box 15">
            <a:extLst>
              <a:ext uri="{FF2B5EF4-FFF2-40B4-BE49-F238E27FC236}">
                <a16:creationId xmlns:a16="http://schemas.microsoft.com/office/drawing/2014/main" id="{A937F6F8-B0B0-4A0A-8682-3FE4A5C73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352801"/>
            <a:ext cx="1295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solidFill>
                  <a:srgbClr val="FF0000"/>
                </a:solidFill>
              </a:rPr>
              <a:t>Organisasi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Personalia</a:t>
            </a:r>
          </a:p>
        </p:txBody>
      </p:sp>
      <p:sp>
        <p:nvSpPr>
          <p:cNvPr id="7179" name="Line 16">
            <a:extLst>
              <a:ext uri="{FF2B5EF4-FFF2-40B4-BE49-F238E27FC236}">
                <a16:creationId xmlns:a16="http://schemas.microsoft.com/office/drawing/2014/main" id="{A755B237-0C5C-4890-963A-D9B1BFE621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80" name="Line 17">
            <a:extLst>
              <a:ext uri="{FF2B5EF4-FFF2-40B4-BE49-F238E27FC236}">
                <a16:creationId xmlns:a16="http://schemas.microsoft.com/office/drawing/2014/main" id="{96D8283C-E07C-4DEF-9456-1DF904802D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81" name="Line 18">
            <a:extLst>
              <a:ext uri="{FF2B5EF4-FFF2-40B4-BE49-F238E27FC236}">
                <a16:creationId xmlns:a16="http://schemas.microsoft.com/office/drawing/2014/main" id="{52C7D6CD-0990-4313-9C8A-1625EF24CC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82" name="Line 19">
            <a:extLst>
              <a:ext uri="{FF2B5EF4-FFF2-40B4-BE49-F238E27FC236}">
                <a16:creationId xmlns:a16="http://schemas.microsoft.com/office/drawing/2014/main" id="{B25C8F07-ADFD-4979-BEA4-8C5DBC85AB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83" name="Line 20">
            <a:extLst>
              <a:ext uri="{FF2B5EF4-FFF2-40B4-BE49-F238E27FC236}">
                <a16:creationId xmlns:a16="http://schemas.microsoft.com/office/drawing/2014/main" id="{30BAD5CA-E41B-4B03-B99C-7320325C03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7184" name="Line 21">
            <a:extLst>
              <a:ext uri="{FF2B5EF4-FFF2-40B4-BE49-F238E27FC236}">
                <a16:creationId xmlns:a16="http://schemas.microsoft.com/office/drawing/2014/main" id="{774FABED-BB74-4D9A-8B25-0B49EDC305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0C9FDDB-1BEE-4AA1-9617-9B02AD93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057400"/>
            <a:ext cx="18288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E35BC01-0F13-4F6D-AA33-F2CC54C31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981200"/>
            <a:ext cx="17526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FD62DDA-2B46-4B0A-A734-C2A748534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981200"/>
            <a:ext cx="16764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Pesan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Orang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Bahan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Peralatan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lingkungan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46810FEA-9875-4309-AD43-9F43DAB2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2438400"/>
            <a:ext cx="914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accent4"/>
                </a:solidFill>
              </a:rPr>
              <a:t>Leaners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D7BD2A2F-F5DB-4B2F-B72F-0D237A17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78064"/>
            <a:ext cx="1524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chemeClr val="accent4"/>
                </a:solidFill>
              </a:rPr>
              <a:t>Sistem</a:t>
            </a:r>
            <a:r>
              <a:rPr lang="en-US" altLang="en-US" sz="1800" b="1" dirty="0">
                <a:solidFill>
                  <a:schemeClr val="accent4"/>
                </a:solidFill>
              </a:rPr>
              <a:t> </a:t>
            </a:r>
            <a:r>
              <a:rPr lang="en-US" altLang="en-US" sz="1800" b="1" dirty="0" err="1">
                <a:solidFill>
                  <a:schemeClr val="accent4"/>
                </a:solidFill>
              </a:rPr>
              <a:t>Instruksi-onal</a:t>
            </a:r>
            <a:endParaRPr lang="en-US" altLang="en-US" sz="1800" b="1" dirty="0">
              <a:solidFill>
                <a:schemeClr val="accent4"/>
              </a:solidFill>
            </a:endParaRP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9D9A1E23-77C5-43A3-B29D-084A325E0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09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chemeClr val="accent4"/>
                </a:solidFill>
              </a:rPr>
              <a:t>Fungsi</a:t>
            </a:r>
            <a:r>
              <a:rPr lang="en-US" altLang="en-US" sz="1800" b="1" dirty="0">
                <a:solidFill>
                  <a:schemeClr val="accent4"/>
                </a:solidFill>
              </a:rPr>
              <a:t> pe-</a:t>
            </a:r>
            <a:r>
              <a:rPr lang="en-US" altLang="en-US" sz="1800" b="1" dirty="0" err="1">
                <a:solidFill>
                  <a:schemeClr val="accent4"/>
                </a:solidFill>
              </a:rPr>
              <a:t>ngembangan</a:t>
            </a:r>
            <a:endParaRPr lang="en-US" altLang="en-US" sz="1800" b="1" dirty="0">
              <a:solidFill>
                <a:schemeClr val="accent4"/>
              </a:solidFill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DD147D1-DE4B-4B7C-965E-3F0A5702A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971801"/>
            <a:ext cx="1600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Riset/teori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Rancangan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Evaluasi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Logistik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Pemanfaatan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Penyebaran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9AEE95BE-89F5-4C83-81DC-3B49ABDB8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solidFill>
                  <a:schemeClr val="accent4"/>
                </a:solidFill>
              </a:rPr>
              <a:t>Fungsi</a:t>
            </a:r>
            <a:r>
              <a:rPr lang="en-US" altLang="en-US" sz="1800" dirty="0">
                <a:solidFill>
                  <a:schemeClr val="accent4"/>
                </a:solidFill>
              </a:rPr>
              <a:t> </a:t>
            </a:r>
            <a:r>
              <a:rPr lang="en-US" altLang="en-US" sz="1800" b="1" dirty="0" err="1">
                <a:solidFill>
                  <a:schemeClr val="accent4"/>
                </a:solidFill>
              </a:rPr>
              <a:t>Pengelolaan</a:t>
            </a:r>
            <a:endParaRPr lang="en-US" altLang="en-US" sz="1800" b="1" dirty="0">
              <a:solidFill>
                <a:schemeClr val="accent4"/>
              </a:solidFill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38B38C62-6ED8-4651-92C3-22EA49BF2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352801"/>
            <a:ext cx="1295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Organisasi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Personalia</a:t>
            </a:r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5B0F5EE7-823A-4CD1-A0B7-F6000AA9D0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BA42A321-FA58-4F58-B3BB-43183D0540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B8620772-9071-45F6-BC18-8E13CFFD0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24D98F20-135D-4CC3-A821-F1E70FF069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635A4F8F-D527-4040-BF93-192A17462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5D9C2F96-8D8E-4526-A004-3476B6BBC0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91921B-1180-44FE-80D0-03393DF09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err="1"/>
              <a:t>Pahami</a:t>
            </a:r>
            <a:r>
              <a:rPr lang="en-US" b="1" dirty="0"/>
              <a:t> </a:t>
            </a:r>
            <a:r>
              <a:rPr lang="en-US" b="1" dirty="0" err="1"/>
              <a:t>Perbedaannya</a:t>
            </a:r>
            <a:endParaRPr lang="en-US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CCF8359-25DF-402E-9BA0-5C6B35E8B0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160905"/>
            <a:ext cx="10515600" cy="302069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Teknologi</a:t>
            </a:r>
            <a:r>
              <a:rPr lang="en-US" dirty="0"/>
              <a:t> Pendidikan Vs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Pendidikan.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err="1"/>
              <a:t>Teknologi</a:t>
            </a:r>
            <a:r>
              <a:rPr lang="en-US" dirty="0"/>
              <a:t> Pendidikan,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4228B72-BA10-4D68-A705-E49248E99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/>
              <a:t>Bagan </a:t>
            </a:r>
            <a:r>
              <a:rPr lang="en-US" sz="4000" b="1" dirty="0" err="1"/>
              <a:t>hubungan</a:t>
            </a:r>
            <a:r>
              <a:rPr lang="en-US" sz="4000" b="1" dirty="0"/>
              <a:t> Pendidikan, </a:t>
            </a:r>
            <a:r>
              <a:rPr lang="en-US" sz="4000" b="1" dirty="0" err="1"/>
              <a:t>Pengajaran,dan</a:t>
            </a:r>
            <a:r>
              <a:rPr lang="en-US" sz="4000" b="1" dirty="0"/>
              <a:t> </a:t>
            </a:r>
            <a:r>
              <a:rPr lang="en-US" sz="4000" b="1" dirty="0" err="1"/>
              <a:t>Instruksional</a:t>
            </a:r>
            <a:endParaRPr lang="en-US" sz="4000" dirty="0"/>
          </a:p>
        </p:txBody>
      </p:sp>
      <p:sp>
        <p:nvSpPr>
          <p:cNvPr id="9219" name="Oval 4">
            <a:extLst>
              <a:ext uri="{FF2B5EF4-FFF2-40B4-BE49-F238E27FC236}">
                <a16:creationId xmlns:a16="http://schemas.microsoft.com/office/drawing/2014/main" id="{E2C483BD-B392-4F30-9295-CDACA41F2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019300"/>
            <a:ext cx="2971800" cy="3733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0" name="Oval 5">
            <a:extLst>
              <a:ext uri="{FF2B5EF4-FFF2-40B4-BE49-F238E27FC236}">
                <a16:creationId xmlns:a16="http://schemas.microsoft.com/office/drawing/2014/main" id="{5FD6AAC1-EE07-42BC-AC62-F92AFDDE4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17526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1" name="Oval 6">
            <a:extLst>
              <a:ext uri="{FF2B5EF4-FFF2-40B4-BE49-F238E27FC236}">
                <a16:creationId xmlns:a16="http://schemas.microsoft.com/office/drawing/2014/main" id="{3B0DA192-EE61-4761-86AF-CB483C175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038600"/>
            <a:ext cx="12192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2" name="Oval 7">
            <a:extLst>
              <a:ext uri="{FF2B5EF4-FFF2-40B4-BE49-F238E27FC236}">
                <a16:creationId xmlns:a16="http://schemas.microsoft.com/office/drawing/2014/main" id="{7CCE9C43-E6FF-4660-93EF-D2AF30F33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802" y="2019300"/>
            <a:ext cx="3124200" cy="3733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3" name="Oval 8">
            <a:extLst>
              <a:ext uri="{FF2B5EF4-FFF2-40B4-BE49-F238E27FC236}">
                <a16:creationId xmlns:a16="http://schemas.microsoft.com/office/drawing/2014/main" id="{A3B5B41C-DC3D-4D73-8A22-0B70B5B11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895600"/>
            <a:ext cx="18288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4" name="Oval 9">
            <a:extLst>
              <a:ext uri="{FF2B5EF4-FFF2-40B4-BE49-F238E27FC236}">
                <a16:creationId xmlns:a16="http://schemas.microsoft.com/office/drawing/2014/main" id="{17D0B9C8-454B-4F06-AF5F-ADC776F59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886200"/>
            <a:ext cx="1371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5" name="Text Box 10">
            <a:extLst>
              <a:ext uri="{FF2B5EF4-FFF2-40B4-BE49-F238E27FC236}">
                <a16:creationId xmlns:a16="http://schemas.microsoft.com/office/drawing/2014/main" id="{4DA82787-46C4-4F93-8EE4-09DBB3DE9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62201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Pendidikan</a:t>
            </a:r>
          </a:p>
        </p:txBody>
      </p:sp>
      <p:sp>
        <p:nvSpPr>
          <p:cNvPr id="9226" name="Text Box 11">
            <a:extLst>
              <a:ext uri="{FF2B5EF4-FFF2-40B4-BE49-F238E27FC236}">
                <a16:creationId xmlns:a16="http://schemas.microsoft.com/office/drawing/2014/main" id="{C04AA216-56D4-41BC-91C5-78CF09A9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Pengajaran</a:t>
            </a:r>
          </a:p>
        </p:txBody>
      </p:sp>
      <p:sp>
        <p:nvSpPr>
          <p:cNvPr id="9227" name="Text Box 12">
            <a:extLst>
              <a:ext uri="{FF2B5EF4-FFF2-40B4-BE49-F238E27FC236}">
                <a16:creationId xmlns:a16="http://schemas.microsoft.com/office/drawing/2014/main" id="{9FFFDB6D-733C-4DDC-8750-071046141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4958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Instruksional</a:t>
            </a:r>
          </a:p>
        </p:txBody>
      </p:sp>
      <p:sp>
        <p:nvSpPr>
          <p:cNvPr id="9228" name="Text Box 13">
            <a:extLst>
              <a:ext uri="{FF2B5EF4-FFF2-40B4-BE49-F238E27FC236}">
                <a16:creationId xmlns:a16="http://schemas.microsoft.com/office/drawing/2014/main" id="{68EFC388-054D-4CDB-BFFD-88AEBC594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09801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Pendidikan</a:t>
            </a:r>
          </a:p>
        </p:txBody>
      </p:sp>
      <p:sp>
        <p:nvSpPr>
          <p:cNvPr id="9229" name="Text Box 14">
            <a:extLst>
              <a:ext uri="{FF2B5EF4-FFF2-40B4-BE49-F238E27FC236}">
                <a16:creationId xmlns:a16="http://schemas.microsoft.com/office/drawing/2014/main" id="{13A3B6E1-68F7-474C-843B-846D75402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44863"/>
            <a:ext cx="160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Instruksional</a:t>
            </a:r>
          </a:p>
        </p:txBody>
      </p:sp>
      <p:sp>
        <p:nvSpPr>
          <p:cNvPr id="9230" name="Text Box 15">
            <a:extLst>
              <a:ext uri="{FF2B5EF4-FFF2-40B4-BE49-F238E27FC236}">
                <a16:creationId xmlns:a16="http://schemas.microsoft.com/office/drawing/2014/main" id="{F8A1B5CC-78E4-4D48-B7D3-CEEB102D0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958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Pengajaran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426F6D3-927B-48B2-BB34-436D973C7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/>
              <a:t>Karakteristik</a:t>
            </a:r>
            <a:r>
              <a:rPr lang="en-US" sz="4000" dirty="0"/>
              <a:t> TP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pemecahan</a:t>
            </a:r>
            <a:r>
              <a:rPr lang="en-US" sz="4000" dirty="0"/>
              <a:t> </a:t>
            </a:r>
            <a:r>
              <a:rPr lang="en-US" sz="4000" dirty="0" err="1"/>
              <a:t>masalah</a:t>
            </a:r>
            <a:r>
              <a:rPr lang="en-US" sz="4000" dirty="0"/>
              <a:t>: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C9E4503-C18B-4C44-B6B2-35CF5F7F2D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/>
              <a:t>Mendayagunakan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learners.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799557A-B4F1-41B2-A77A-CA7729014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/>
              <a:t>TIGA SUDUT PANDANG TERHADAP TP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53BB83-26D6-46D9-A099-FFD3801391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4440" y="2392680"/>
            <a:ext cx="8229600" cy="34747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ide dan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bgmn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: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pelaksana</a:t>
            </a:r>
            <a:r>
              <a:rPr lang="en-US" dirty="0"/>
              <a:t> yang </a:t>
            </a:r>
            <a:r>
              <a:rPr lang="en-US" dirty="0" err="1"/>
              <a:t>diorganisir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dan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FA42679C26A47B85D81F24CA76FCD" ma:contentTypeVersion="2" ma:contentTypeDescription="Create a new document." ma:contentTypeScope="" ma:versionID="24b61ca02c8649c60d2af2e8007664ca">
  <xsd:schema xmlns:xsd="http://www.w3.org/2001/XMLSchema" xmlns:xs="http://www.w3.org/2001/XMLSchema" xmlns:p="http://schemas.microsoft.com/office/2006/metadata/properties" xmlns:ns3="717eb8ba-c3ab-4bd5-8425-a00abf9b45b1" targetNamespace="http://schemas.microsoft.com/office/2006/metadata/properties" ma:root="true" ma:fieldsID="00109626456b666f1788436ad52fad05" ns3:_="">
    <xsd:import namespace="717eb8ba-c3ab-4bd5-8425-a00abf9b45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eb8ba-c3ab-4bd5-8425-a00abf9b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587267-FDC5-477B-892A-0286F078E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eb8ba-c3ab-4bd5-8425-a00abf9b4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A495C7-7C19-49B7-9AD8-BA62D078C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312188-9C8D-4A32-BC7D-CC9D99155028}">
  <ds:schemaRefs>
    <ds:schemaRef ds:uri="717eb8ba-c3ab-4bd5-8425-a00abf9b45b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1765</TotalTime>
  <Words>267</Words>
  <Application>Microsoft Office PowerPoint</Application>
  <PresentationFormat>Layar Lebar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</vt:lpstr>
      <vt:lpstr>MATAKULIAH TEKNOLOGI PENDIDIKAN</vt:lpstr>
      <vt:lpstr>Perkembangan Konsep Teknologi Pendidikan</vt:lpstr>
      <vt:lpstr>KONSEP TEKNOLOGI PENDIDIKAN  Era Tahun 1970/1980</vt:lpstr>
      <vt:lpstr>Presentasi PowerPoint</vt:lpstr>
      <vt:lpstr>Presentasi PowerPoint</vt:lpstr>
      <vt:lpstr>Pahami Perbedaannya</vt:lpstr>
      <vt:lpstr>Bagan hubungan Pendidikan, Pengajaran,dan Instruksional</vt:lpstr>
      <vt:lpstr>Karakteristik TP dalam pemecahan masalah: </vt:lpstr>
      <vt:lpstr>TIGA SUDUT PANDANG TERHADAP TP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TEKNOLOGI PENDIDIKAN</dc:title>
  <dc:creator>sulton</dc:creator>
  <cp:lastModifiedBy>sulton</cp:lastModifiedBy>
  <cp:revision>3</cp:revision>
  <dcterms:created xsi:type="dcterms:W3CDTF">2020-09-27T10:08:05Z</dcterms:created>
  <dcterms:modified xsi:type="dcterms:W3CDTF">2020-09-28T15:33:40Z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0x010100441FA42679C26A47B85D81F24CA76FCD</vt:lpwstr>
  </property>
</Properties>
</file>