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63" r:id="rId2"/>
    <p:sldId id="271" r:id="rId3"/>
    <p:sldId id="272" r:id="rId4"/>
    <p:sldId id="273" r:id="rId5"/>
    <p:sldId id="275" r:id="rId6"/>
    <p:sldId id="276" r:id="rId7"/>
    <p:sldId id="277" r:id="rId8"/>
    <p:sldId id="289" r:id="rId9"/>
    <p:sldId id="274" r:id="rId10"/>
    <p:sldId id="278" r:id="rId11"/>
    <p:sldId id="279" r:id="rId12"/>
    <p:sldId id="280" r:id="rId13"/>
    <p:sldId id="283" r:id="rId14"/>
    <p:sldId id="284" r:id="rId15"/>
    <p:sldId id="285" r:id="rId16"/>
    <p:sldId id="286" r:id="rId17"/>
    <p:sldId id="287" r:id="rId18"/>
    <p:sldId id="28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lton" initials="s" lastIdx="1" clrIdx="0">
    <p:extLst>
      <p:ext uri="{19B8F6BF-5375-455C-9EA6-DF929625EA0E}">
        <p15:presenceInfo xmlns:p15="http://schemas.microsoft.com/office/powerpoint/2012/main" userId="S::sulton@365desk.pw::5a80eb84-17cd-4b0b-b990-7ba034562d8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28T22:23:58.975" idx="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7B2D0B-73BA-4435-A803-E9BEF15DEF5E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B31FE07-4145-4E2E-9DEF-0EEC58C2C8C0}">
      <dgm:prSet/>
      <dgm:spPr/>
      <dgm:t>
        <a:bodyPr/>
        <a:lstStyle/>
        <a:p>
          <a:r>
            <a:rPr lang="en-US"/>
            <a:t>Menggunakan pendekatan sistem</a:t>
          </a:r>
        </a:p>
      </dgm:t>
    </dgm:pt>
    <dgm:pt modelId="{DD7738CD-1737-4AE1-8D8A-B3FE537F615C}" type="parTrans" cxnId="{1EC838C8-A419-4B71-AF97-EA671399D10F}">
      <dgm:prSet/>
      <dgm:spPr/>
      <dgm:t>
        <a:bodyPr/>
        <a:lstStyle/>
        <a:p>
          <a:endParaRPr lang="en-US"/>
        </a:p>
      </dgm:t>
    </dgm:pt>
    <dgm:pt modelId="{EC26DA8E-6C1A-4EB6-A271-294F163C646A}" type="sibTrans" cxnId="{1EC838C8-A419-4B71-AF97-EA671399D10F}">
      <dgm:prSet/>
      <dgm:spPr/>
      <dgm:t>
        <a:bodyPr/>
        <a:lstStyle/>
        <a:p>
          <a:endParaRPr lang="en-US"/>
        </a:p>
      </dgm:t>
    </dgm:pt>
    <dgm:pt modelId="{63A43317-9C76-4E60-9428-EA6109D7862E}">
      <dgm:prSet/>
      <dgm:spPr/>
      <dgm:t>
        <a:bodyPr/>
        <a:lstStyle/>
        <a:p>
          <a:r>
            <a:rPr lang="en-US"/>
            <a:t>Mendayagunakan sumber belajar</a:t>
          </a:r>
        </a:p>
      </dgm:t>
    </dgm:pt>
    <dgm:pt modelId="{B1B011AC-7807-4BB6-A21D-4A6C8179C8B9}" type="parTrans" cxnId="{D8BADCBA-2E0D-4BCD-A076-5765F7DFC636}">
      <dgm:prSet/>
      <dgm:spPr/>
      <dgm:t>
        <a:bodyPr/>
        <a:lstStyle/>
        <a:p>
          <a:endParaRPr lang="en-US"/>
        </a:p>
      </dgm:t>
    </dgm:pt>
    <dgm:pt modelId="{8FB852C3-E506-4D19-876C-C91B19689EA3}" type="sibTrans" cxnId="{D8BADCBA-2E0D-4BCD-A076-5765F7DFC636}">
      <dgm:prSet/>
      <dgm:spPr/>
      <dgm:t>
        <a:bodyPr/>
        <a:lstStyle/>
        <a:p>
          <a:endParaRPr lang="en-US"/>
        </a:p>
      </dgm:t>
    </dgm:pt>
    <dgm:pt modelId="{343775A6-966B-41A4-A290-E27C3D04E997}">
      <dgm:prSet/>
      <dgm:spPr/>
      <dgm:t>
        <a:bodyPr/>
        <a:lstStyle/>
        <a:p>
          <a:r>
            <a:rPr lang="en-US"/>
            <a:t>Orientasi pada learners.</a:t>
          </a:r>
        </a:p>
      </dgm:t>
    </dgm:pt>
    <dgm:pt modelId="{11217C6D-1D25-4503-9E9E-00D8CC7D06CA}" type="parTrans" cxnId="{2073D64F-A5E3-4EB8-8524-5DF4DE1FAB24}">
      <dgm:prSet/>
      <dgm:spPr/>
      <dgm:t>
        <a:bodyPr/>
        <a:lstStyle/>
        <a:p>
          <a:endParaRPr lang="en-US"/>
        </a:p>
      </dgm:t>
    </dgm:pt>
    <dgm:pt modelId="{A9389F05-2EC5-4587-A8AF-71B4F42A59EF}" type="sibTrans" cxnId="{2073D64F-A5E3-4EB8-8524-5DF4DE1FAB24}">
      <dgm:prSet/>
      <dgm:spPr/>
      <dgm:t>
        <a:bodyPr/>
        <a:lstStyle/>
        <a:p>
          <a:endParaRPr lang="en-US"/>
        </a:p>
      </dgm:t>
    </dgm:pt>
    <dgm:pt modelId="{849AA194-282F-441A-879B-6FCB2D24C05B}" type="pres">
      <dgm:prSet presAssocID="{497B2D0B-73BA-4435-A803-E9BEF15DEF5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E0AAB69-D2C1-4448-A7A0-9DBD4BF1E986}" type="pres">
      <dgm:prSet presAssocID="{BB31FE07-4145-4E2E-9DEF-0EEC58C2C8C0}" presName="hierRoot1" presStyleCnt="0"/>
      <dgm:spPr/>
    </dgm:pt>
    <dgm:pt modelId="{E8611EFE-86C8-4162-BFE7-AF295605C483}" type="pres">
      <dgm:prSet presAssocID="{BB31FE07-4145-4E2E-9DEF-0EEC58C2C8C0}" presName="composite" presStyleCnt="0"/>
      <dgm:spPr/>
    </dgm:pt>
    <dgm:pt modelId="{35BBF3FE-6B16-45DB-B2AA-23D0A725E2FC}" type="pres">
      <dgm:prSet presAssocID="{BB31FE07-4145-4E2E-9DEF-0EEC58C2C8C0}" presName="background" presStyleLbl="node0" presStyleIdx="0" presStyleCnt="3"/>
      <dgm:spPr/>
    </dgm:pt>
    <dgm:pt modelId="{BC379658-28A5-4789-8877-3925F43D9201}" type="pres">
      <dgm:prSet presAssocID="{BB31FE07-4145-4E2E-9DEF-0EEC58C2C8C0}" presName="text" presStyleLbl="fgAcc0" presStyleIdx="0" presStyleCnt="3">
        <dgm:presLayoutVars>
          <dgm:chPref val="3"/>
        </dgm:presLayoutVars>
      </dgm:prSet>
      <dgm:spPr/>
    </dgm:pt>
    <dgm:pt modelId="{CE5599CC-3014-4674-B748-A61665366AA3}" type="pres">
      <dgm:prSet presAssocID="{BB31FE07-4145-4E2E-9DEF-0EEC58C2C8C0}" presName="hierChild2" presStyleCnt="0"/>
      <dgm:spPr/>
    </dgm:pt>
    <dgm:pt modelId="{02ABF557-4D0E-48AF-9F43-051EF7BACBDE}" type="pres">
      <dgm:prSet presAssocID="{63A43317-9C76-4E60-9428-EA6109D7862E}" presName="hierRoot1" presStyleCnt="0"/>
      <dgm:spPr/>
    </dgm:pt>
    <dgm:pt modelId="{2B172D55-F39F-4277-8300-7F5B3C8CB259}" type="pres">
      <dgm:prSet presAssocID="{63A43317-9C76-4E60-9428-EA6109D7862E}" presName="composite" presStyleCnt="0"/>
      <dgm:spPr/>
    </dgm:pt>
    <dgm:pt modelId="{D8894FD1-0BB3-4F49-9C5B-CD569D35F611}" type="pres">
      <dgm:prSet presAssocID="{63A43317-9C76-4E60-9428-EA6109D7862E}" presName="background" presStyleLbl="node0" presStyleIdx="1" presStyleCnt="3"/>
      <dgm:spPr/>
    </dgm:pt>
    <dgm:pt modelId="{7619C188-BD56-4CC2-A0D5-B9182BF9C722}" type="pres">
      <dgm:prSet presAssocID="{63A43317-9C76-4E60-9428-EA6109D7862E}" presName="text" presStyleLbl="fgAcc0" presStyleIdx="1" presStyleCnt="3">
        <dgm:presLayoutVars>
          <dgm:chPref val="3"/>
        </dgm:presLayoutVars>
      </dgm:prSet>
      <dgm:spPr/>
    </dgm:pt>
    <dgm:pt modelId="{DF87EED7-8720-4FB0-8BB5-F3297938AE0F}" type="pres">
      <dgm:prSet presAssocID="{63A43317-9C76-4E60-9428-EA6109D7862E}" presName="hierChild2" presStyleCnt="0"/>
      <dgm:spPr/>
    </dgm:pt>
    <dgm:pt modelId="{2DCA7DB5-77B4-4099-AF1F-48AFCCC5E3BF}" type="pres">
      <dgm:prSet presAssocID="{343775A6-966B-41A4-A290-E27C3D04E997}" presName="hierRoot1" presStyleCnt="0"/>
      <dgm:spPr/>
    </dgm:pt>
    <dgm:pt modelId="{FEA17700-1469-434F-9F96-F4C78B0A5FB0}" type="pres">
      <dgm:prSet presAssocID="{343775A6-966B-41A4-A290-E27C3D04E997}" presName="composite" presStyleCnt="0"/>
      <dgm:spPr/>
    </dgm:pt>
    <dgm:pt modelId="{448FCA56-41B6-456C-98D5-B9BF8E86DAAD}" type="pres">
      <dgm:prSet presAssocID="{343775A6-966B-41A4-A290-E27C3D04E997}" presName="background" presStyleLbl="node0" presStyleIdx="2" presStyleCnt="3"/>
      <dgm:spPr/>
    </dgm:pt>
    <dgm:pt modelId="{58127AD8-0174-46BC-8B89-DD3246F051B2}" type="pres">
      <dgm:prSet presAssocID="{343775A6-966B-41A4-A290-E27C3D04E997}" presName="text" presStyleLbl="fgAcc0" presStyleIdx="2" presStyleCnt="3">
        <dgm:presLayoutVars>
          <dgm:chPref val="3"/>
        </dgm:presLayoutVars>
      </dgm:prSet>
      <dgm:spPr/>
    </dgm:pt>
    <dgm:pt modelId="{149EF68F-FA2A-47DA-840F-23AB9A8830AD}" type="pres">
      <dgm:prSet presAssocID="{343775A6-966B-41A4-A290-E27C3D04E997}" presName="hierChild2" presStyleCnt="0"/>
      <dgm:spPr/>
    </dgm:pt>
  </dgm:ptLst>
  <dgm:cxnLst>
    <dgm:cxn modelId="{04FFBD60-F487-4E1E-8409-89A425B3146B}" type="presOf" srcId="{497B2D0B-73BA-4435-A803-E9BEF15DEF5E}" destId="{849AA194-282F-441A-879B-6FCB2D24C05B}" srcOrd="0" destOrd="0" presId="urn:microsoft.com/office/officeart/2005/8/layout/hierarchy1"/>
    <dgm:cxn modelId="{2073D64F-A5E3-4EB8-8524-5DF4DE1FAB24}" srcId="{497B2D0B-73BA-4435-A803-E9BEF15DEF5E}" destId="{343775A6-966B-41A4-A290-E27C3D04E997}" srcOrd="2" destOrd="0" parTransId="{11217C6D-1D25-4503-9E9E-00D8CC7D06CA}" sibTransId="{A9389F05-2EC5-4587-A8AF-71B4F42A59EF}"/>
    <dgm:cxn modelId="{39563988-37C4-4D2B-ABF3-14D630CFB4FB}" type="presOf" srcId="{BB31FE07-4145-4E2E-9DEF-0EEC58C2C8C0}" destId="{BC379658-28A5-4789-8877-3925F43D9201}" srcOrd="0" destOrd="0" presId="urn:microsoft.com/office/officeart/2005/8/layout/hierarchy1"/>
    <dgm:cxn modelId="{93E23291-D224-41DD-A95C-80646DAC75CE}" type="presOf" srcId="{63A43317-9C76-4E60-9428-EA6109D7862E}" destId="{7619C188-BD56-4CC2-A0D5-B9182BF9C722}" srcOrd="0" destOrd="0" presId="urn:microsoft.com/office/officeart/2005/8/layout/hierarchy1"/>
    <dgm:cxn modelId="{DB522F9F-F5CD-49D7-9221-18D4EDB440B1}" type="presOf" srcId="{343775A6-966B-41A4-A290-E27C3D04E997}" destId="{58127AD8-0174-46BC-8B89-DD3246F051B2}" srcOrd="0" destOrd="0" presId="urn:microsoft.com/office/officeart/2005/8/layout/hierarchy1"/>
    <dgm:cxn modelId="{D8BADCBA-2E0D-4BCD-A076-5765F7DFC636}" srcId="{497B2D0B-73BA-4435-A803-E9BEF15DEF5E}" destId="{63A43317-9C76-4E60-9428-EA6109D7862E}" srcOrd="1" destOrd="0" parTransId="{B1B011AC-7807-4BB6-A21D-4A6C8179C8B9}" sibTransId="{8FB852C3-E506-4D19-876C-C91B19689EA3}"/>
    <dgm:cxn modelId="{1EC838C8-A419-4B71-AF97-EA671399D10F}" srcId="{497B2D0B-73BA-4435-A803-E9BEF15DEF5E}" destId="{BB31FE07-4145-4E2E-9DEF-0EEC58C2C8C0}" srcOrd="0" destOrd="0" parTransId="{DD7738CD-1737-4AE1-8D8A-B3FE537F615C}" sibTransId="{EC26DA8E-6C1A-4EB6-A271-294F163C646A}"/>
    <dgm:cxn modelId="{1F31B11D-DDF3-44D3-BA77-E3B8B8076A92}" type="presParOf" srcId="{849AA194-282F-441A-879B-6FCB2D24C05B}" destId="{3E0AAB69-D2C1-4448-A7A0-9DBD4BF1E986}" srcOrd="0" destOrd="0" presId="urn:microsoft.com/office/officeart/2005/8/layout/hierarchy1"/>
    <dgm:cxn modelId="{0937493A-644E-4B12-A967-FE46A7F18FC0}" type="presParOf" srcId="{3E0AAB69-D2C1-4448-A7A0-9DBD4BF1E986}" destId="{E8611EFE-86C8-4162-BFE7-AF295605C483}" srcOrd="0" destOrd="0" presId="urn:microsoft.com/office/officeart/2005/8/layout/hierarchy1"/>
    <dgm:cxn modelId="{466F978C-E5A9-404D-B334-FE34824623F5}" type="presParOf" srcId="{E8611EFE-86C8-4162-BFE7-AF295605C483}" destId="{35BBF3FE-6B16-45DB-B2AA-23D0A725E2FC}" srcOrd="0" destOrd="0" presId="urn:microsoft.com/office/officeart/2005/8/layout/hierarchy1"/>
    <dgm:cxn modelId="{F920F83B-7CEE-4D8D-9A72-6FEF9E5D3F07}" type="presParOf" srcId="{E8611EFE-86C8-4162-BFE7-AF295605C483}" destId="{BC379658-28A5-4789-8877-3925F43D9201}" srcOrd="1" destOrd="0" presId="urn:microsoft.com/office/officeart/2005/8/layout/hierarchy1"/>
    <dgm:cxn modelId="{171154A6-C240-4401-9646-96ADA622F5B9}" type="presParOf" srcId="{3E0AAB69-D2C1-4448-A7A0-9DBD4BF1E986}" destId="{CE5599CC-3014-4674-B748-A61665366AA3}" srcOrd="1" destOrd="0" presId="urn:microsoft.com/office/officeart/2005/8/layout/hierarchy1"/>
    <dgm:cxn modelId="{9B64431B-19C6-431A-A63A-4EA5FA4EFF4E}" type="presParOf" srcId="{849AA194-282F-441A-879B-6FCB2D24C05B}" destId="{02ABF557-4D0E-48AF-9F43-051EF7BACBDE}" srcOrd="1" destOrd="0" presId="urn:microsoft.com/office/officeart/2005/8/layout/hierarchy1"/>
    <dgm:cxn modelId="{43CFDABA-906C-4057-818B-CD320485C2D2}" type="presParOf" srcId="{02ABF557-4D0E-48AF-9F43-051EF7BACBDE}" destId="{2B172D55-F39F-4277-8300-7F5B3C8CB259}" srcOrd="0" destOrd="0" presId="urn:microsoft.com/office/officeart/2005/8/layout/hierarchy1"/>
    <dgm:cxn modelId="{4881D632-3BF3-4431-9315-B2A05340B84D}" type="presParOf" srcId="{2B172D55-F39F-4277-8300-7F5B3C8CB259}" destId="{D8894FD1-0BB3-4F49-9C5B-CD569D35F611}" srcOrd="0" destOrd="0" presId="urn:microsoft.com/office/officeart/2005/8/layout/hierarchy1"/>
    <dgm:cxn modelId="{0D913192-E452-40DE-8BC9-571907215BE8}" type="presParOf" srcId="{2B172D55-F39F-4277-8300-7F5B3C8CB259}" destId="{7619C188-BD56-4CC2-A0D5-B9182BF9C722}" srcOrd="1" destOrd="0" presId="urn:microsoft.com/office/officeart/2005/8/layout/hierarchy1"/>
    <dgm:cxn modelId="{1FABD459-62DA-4829-BF9F-24DC37155DA3}" type="presParOf" srcId="{02ABF557-4D0E-48AF-9F43-051EF7BACBDE}" destId="{DF87EED7-8720-4FB0-8BB5-F3297938AE0F}" srcOrd="1" destOrd="0" presId="urn:microsoft.com/office/officeart/2005/8/layout/hierarchy1"/>
    <dgm:cxn modelId="{C2C43E59-D2DD-4EDA-8234-48F73CB16800}" type="presParOf" srcId="{849AA194-282F-441A-879B-6FCB2D24C05B}" destId="{2DCA7DB5-77B4-4099-AF1F-48AFCCC5E3BF}" srcOrd="2" destOrd="0" presId="urn:microsoft.com/office/officeart/2005/8/layout/hierarchy1"/>
    <dgm:cxn modelId="{F70BA65F-D4CB-40C3-8414-B9C015D03EE8}" type="presParOf" srcId="{2DCA7DB5-77B4-4099-AF1F-48AFCCC5E3BF}" destId="{FEA17700-1469-434F-9F96-F4C78B0A5FB0}" srcOrd="0" destOrd="0" presId="urn:microsoft.com/office/officeart/2005/8/layout/hierarchy1"/>
    <dgm:cxn modelId="{F1BA345D-A735-4951-A94B-F5F5B3FA6A9A}" type="presParOf" srcId="{FEA17700-1469-434F-9F96-F4C78B0A5FB0}" destId="{448FCA56-41B6-456C-98D5-B9BF8E86DAAD}" srcOrd="0" destOrd="0" presId="urn:microsoft.com/office/officeart/2005/8/layout/hierarchy1"/>
    <dgm:cxn modelId="{B312F9D7-63B3-45F0-BEEB-646EE70A3E28}" type="presParOf" srcId="{FEA17700-1469-434F-9F96-F4C78B0A5FB0}" destId="{58127AD8-0174-46BC-8B89-DD3246F051B2}" srcOrd="1" destOrd="0" presId="urn:microsoft.com/office/officeart/2005/8/layout/hierarchy1"/>
    <dgm:cxn modelId="{161A5EF0-0BB7-4B2C-A4EF-CAD8E6CD4296}" type="presParOf" srcId="{2DCA7DB5-77B4-4099-AF1F-48AFCCC5E3BF}" destId="{149EF68F-FA2A-47DA-840F-23AB9A8830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F123B0-2BBA-4E3C-8858-B6BA59DE7854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B5F080D-B39B-49EC-8FAC-D4111D3F00B1}">
      <dgm:prSet/>
      <dgm:spPr/>
      <dgm:t>
        <a:bodyPr/>
        <a:lstStyle/>
        <a:p>
          <a:r>
            <a:rPr lang="en-US"/>
            <a:t>Berbagai bentuk sumber belajar: cetak, non cetak, berupa fasilitas, kegiatan dan lingkungan dari masyarakat. </a:t>
          </a:r>
        </a:p>
      </dgm:t>
    </dgm:pt>
    <dgm:pt modelId="{853BF4F3-339D-433B-8AFD-2875FD54DD78}" type="parTrans" cxnId="{A1EBBB15-EF0F-47A1-96B3-C928D9148398}">
      <dgm:prSet/>
      <dgm:spPr/>
      <dgm:t>
        <a:bodyPr/>
        <a:lstStyle/>
        <a:p>
          <a:endParaRPr lang="en-US"/>
        </a:p>
      </dgm:t>
    </dgm:pt>
    <dgm:pt modelId="{EC0F15CD-DD00-46AB-83EE-15CCE9F25D69}" type="sibTrans" cxnId="{A1EBBB15-EF0F-47A1-96B3-C928D9148398}">
      <dgm:prSet/>
      <dgm:spPr/>
      <dgm:t>
        <a:bodyPr/>
        <a:lstStyle/>
        <a:p>
          <a:endParaRPr lang="en-US"/>
        </a:p>
      </dgm:t>
    </dgm:pt>
    <dgm:pt modelId="{574DBD65-D250-412C-B326-9B4194A3317B}">
      <dgm:prSet/>
      <dgm:spPr/>
      <dgm:t>
        <a:bodyPr/>
        <a:lstStyle/>
        <a:p>
          <a:r>
            <a:rPr lang="en-US"/>
            <a:t>Manfaat : memberi pengalaman kongkrit, memudahkan dalam mengamati sesuatu, memperluas cakrawala sajian, dan informasi yang akurat.   </a:t>
          </a:r>
        </a:p>
      </dgm:t>
    </dgm:pt>
    <dgm:pt modelId="{7C2EBA36-AA15-4739-8FF2-FF1FC628B4A2}" type="parTrans" cxnId="{80B084A0-BAF9-40D7-9054-0B6C9C161F62}">
      <dgm:prSet/>
      <dgm:spPr/>
      <dgm:t>
        <a:bodyPr/>
        <a:lstStyle/>
        <a:p>
          <a:endParaRPr lang="en-US"/>
        </a:p>
      </dgm:t>
    </dgm:pt>
    <dgm:pt modelId="{1686B19C-2D97-475E-A638-9E045D7DAEE3}" type="sibTrans" cxnId="{80B084A0-BAF9-40D7-9054-0B6C9C161F62}">
      <dgm:prSet/>
      <dgm:spPr/>
      <dgm:t>
        <a:bodyPr/>
        <a:lstStyle/>
        <a:p>
          <a:endParaRPr lang="en-US"/>
        </a:p>
      </dgm:t>
    </dgm:pt>
    <dgm:pt modelId="{B17D9831-F011-454E-B260-E7651464ED3C}" type="pres">
      <dgm:prSet presAssocID="{94F123B0-2BBA-4E3C-8858-B6BA59DE785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F3D9815-3C98-4624-8B85-A4A5C34B6167}" type="pres">
      <dgm:prSet presAssocID="{7B5F080D-B39B-49EC-8FAC-D4111D3F00B1}" presName="hierRoot1" presStyleCnt="0"/>
      <dgm:spPr/>
    </dgm:pt>
    <dgm:pt modelId="{863EFC87-941D-454A-B6FB-A4EDD76176C2}" type="pres">
      <dgm:prSet presAssocID="{7B5F080D-B39B-49EC-8FAC-D4111D3F00B1}" presName="composite" presStyleCnt="0"/>
      <dgm:spPr/>
    </dgm:pt>
    <dgm:pt modelId="{9FD8CE15-F80E-4C7C-B8C1-830C4C640F74}" type="pres">
      <dgm:prSet presAssocID="{7B5F080D-B39B-49EC-8FAC-D4111D3F00B1}" presName="background" presStyleLbl="node0" presStyleIdx="0" presStyleCnt="2"/>
      <dgm:spPr/>
    </dgm:pt>
    <dgm:pt modelId="{C7DF6DD4-A613-48F7-B772-D181CCE10F83}" type="pres">
      <dgm:prSet presAssocID="{7B5F080D-B39B-49EC-8FAC-D4111D3F00B1}" presName="text" presStyleLbl="fgAcc0" presStyleIdx="0" presStyleCnt="2">
        <dgm:presLayoutVars>
          <dgm:chPref val="3"/>
        </dgm:presLayoutVars>
      </dgm:prSet>
      <dgm:spPr/>
    </dgm:pt>
    <dgm:pt modelId="{7C5CB197-D968-44C0-98F2-6CC7BE1C4F85}" type="pres">
      <dgm:prSet presAssocID="{7B5F080D-B39B-49EC-8FAC-D4111D3F00B1}" presName="hierChild2" presStyleCnt="0"/>
      <dgm:spPr/>
    </dgm:pt>
    <dgm:pt modelId="{2D686AD3-147F-4097-A86C-62B5D55325FC}" type="pres">
      <dgm:prSet presAssocID="{574DBD65-D250-412C-B326-9B4194A3317B}" presName="hierRoot1" presStyleCnt="0"/>
      <dgm:spPr/>
    </dgm:pt>
    <dgm:pt modelId="{35713834-2A8A-4246-ACBC-8879815C4CE7}" type="pres">
      <dgm:prSet presAssocID="{574DBD65-D250-412C-B326-9B4194A3317B}" presName="composite" presStyleCnt="0"/>
      <dgm:spPr/>
    </dgm:pt>
    <dgm:pt modelId="{9B23C20C-0322-4246-8192-34A06248AC2C}" type="pres">
      <dgm:prSet presAssocID="{574DBD65-D250-412C-B326-9B4194A3317B}" presName="background" presStyleLbl="node0" presStyleIdx="1" presStyleCnt="2"/>
      <dgm:spPr/>
    </dgm:pt>
    <dgm:pt modelId="{0D50880B-B317-4FD0-887C-3BB91A289555}" type="pres">
      <dgm:prSet presAssocID="{574DBD65-D250-412C-B326-9B4194A3317B}" presName="text" presStyleLbl="fgAcc0" presStyleIdx="1" presStyleCnt="2">
        <dgm:presLayoutVars>
          <dgm:chPref val="3"/>
        </dgm:presLayoutVars>
      </dgm:prSet>
      <dgm:spPr/>
    </dgm:pt>
    <dgm:pt modelId="{1FDED4DB-572A-4148-810B-BF4FBAB8F1DB}" type="pres">
      <dgm:prSet presAssocID="{574DBD65-D250-412C-B326-9B4194A3317B}" presName="hierChild2" presStyleCnt="0"/>
      <dgm:spPr/>
    </dgm:pt>
  </dgm:ptLst>
  <dgm:cxnLst>
    <dgm:cxn modelId="{A1EBBB15-EF0F-47A1-96B3-C928D9148398}" srcId="{94F123B0-2BBA-4E3C-8858-B6BA59DE7854}" destId="{7B5F080D-B39B-49EC-8FAC-D4111D3F00B1}" srcOrd="0" destOrd="0" parTransId="{853BF4F3-339D-433B-8AFD-2875FD54DD78}" sibTransId="{EC0F15CD-DD00-46AB-83EE-15CCE9F25D69}"/>
    <dgm:cxn modelId="{80B084A0-BAF9-40D7-9054-0B6C9C161F62}" srcId="{94F123B0-2BBA-4E3C-8858-B6BA59DE7854}" destId="{574DBD65-D250-412C-B326-9B4194A3317B}" srcOrd="1" destOrd="0" parTransId="{7C2EBA36-AA15-4739-8FF2-FF1FC628B4A2}" sibTransId="{1686B19C-2D97-475E-A638-9E045D7DAEE3}"/>
    <dgm:cxn modelId="{A5C6ECA8-9432-43AE-B1CA-3987D218D02C}" type="presOf" srcId="{94F123B0-2BBA-4E3C-8858-B6BA59DE7854}" destId="{B17D9831-F011-454E-B260-E7651464ED3C}" srcOrd="0" destOrd="0" presId="urn:microsoft.com/office/officeart/2005/8/layout/hierarchy1"/>
    <dgm:cxn modelId="{8ACD4DB4-993E-410A-B7EF-22E97D903C26}" type="presOf" srcId="{7B5F080D-B39B-49EC-8FAC-D4111D3F00B1}" destId="{C7DF6DD4-A613-48F7-B772-D181CCE10F83}" srcOrd="0" destOrd="0" presId="urn:microsoft.com/office/officeart/2005/8/layout/hierarchy1"/>
    <dgm:cxn modelId="{EEFB1CD2-4611-4B01-896C-8DFC6EB1115E}" type="presOf" srcId="{574DBD65-D250-412C-B326-9B4194A3317B}" destId="{0D50880B-B317-4FD0-887C-3BB91A289555}" srcOrd="0" destOrd="0" presId="urn:microsoft.com/office/officeart/2005/8/layout/hierarchy1"/>
    <dgm:cxn modelId="{8A7AF8DE-2A29-4907-9630-F6DC2DBD3EC0}" type="presParOf" srcId="{B17D9831-F011-454E-B260-E7651464ED3C}" destId="{5F3D9815-3C98-4624-8B85-A4A5C34B6167}" srcOrd="0" destOrd="0" presId="urn:microsoft.com/office/officeart/2005/8/layout/hierarchy1"/>
    <dgm:cxn modelId="{E5606B38-A452-4ACC-9EAD-0E2F398F009D}" type="presParOf" srcId="{5F3D9815-3C98-4624-8B85-A4A5C34B6167}" destId="{863EFC87-941D-454A-B6FB-A4EDD76176C2}" srcOrd="0" destOrd="0" presId="urn:microsoft.com/office/officeart/2005/8/layout/hierarchy1"/>
    <dgm:cxn modelId="{ADF1A14A-C38A-4739-8B00-EABF0EED19BD}" type="presParOf" srcId="{863EFC87-941D-454A-B6FB-A4EDD76176C2}" destId="{9FD8CE15-F80E-4C7C-B8C1-830C4C640F74}" srcOrd="0" destOrd="0" presId="urn:microsoft.com/office/officeart/2005/8/layout/hierarchy1"/>
    <dgm:cxn modelId="{23533FD7-0D15-4AE5-8422-32A7FEBF40F9}" type="presParOf" srcId="{863EFC87-941D-454A-B6FB-A4EDD76176C2}" destId="{C7DF6DD4-A613-48F7-B772-D181CCE10F83}" srcOrd="1" destOrd="0" presId="urn:microsoft.com/office/officeart/2005/8/layout/hierarchy1"/>
    <dgm:cxn modelId="{A578712F-A31C-41BC-91F0-9FEC6445109A}" type="presParOf" srcId="{5F3D9815-3C98-4624-8B85-A4A5C34B6167}" destId="{7C5CB197-D968-44C0-98F2-6CC7BE1C4F85}" srcOrd="1" destOrd="0" presId="urn:microsoft.com/office/officeart/2005/8/layout/hierarchy1"/>
    <dgm:cxn modelId="{002B9D22-34C1-411B-8162-A1CEE2E54F61}" type="presParOf" srcId="{B17D9831-F011-454E-B260-E7651464ED3C}" destId="{2D686AD3-147F-4097-A86C-62B5D55325FC}" srcOrd="1" destOrd="0" presId="urn:microsoft.com/office/officeart/2005/8/layout/hierarchy1"/>
    <dgm:cxn modelId="{86D3DA02-69EE-4A8B-9438-3BE5EC2F1EA4}" type="presParOf" srcId="{2D686AD3-147F-4097-A86C-62B5D55325FC}" destId="{35713834-2A8A-4246-ACBC-8879815C4CE7}" srcOrd="0" destOrd="0" presId="urn:microsoft.com/office/officeart/2005/8/layout/hierarchy1"/>
    <dgm:cxn modelId="{F23FAF27-05C4-452A-B4B4-1E0EBA8D892C}" type="presParOf" srcId="{35713834-2A8A-4246-ACBC-8879815C4CE7}" destId="{9B23C20C-0322-4246-8192-34A06248AC2C}" srcOrd="0" destOrd="0" presId="urn:microsoft.com/office/officeart/2005/8/layout/hierarchy1"/>
    <dgm:cxn modelId="{E4F0CFF1-69CC-4297-A764-BD878D25A0D4}" type="presParOf" srcId="{35713834-2A8A-4246-ACBC-8879815C4CE7}" destId="{0D50880B-B317-4FD0-887C-3BB91A289555}" srcOrd="1" destOrd="0" presId="urn:microsoft.com/office/officeart/2005/8/layout/hierarchy1"/>
    <dgm:cxn modelId="{AE8F45A4-2792-404B-B0FE-9D7403D38A2C}" type="presParOf" srcId="{2D686AD3-147F-4097-A86C-62B5D55325FC}" destId="{1FDED4DB-572A-4148-810B-BF4FBAB8F1D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BF3FE-6B16-45DB-B2AA-23D0A725E2FC}">
      <dsp:nvSpPr>
        <dsp:cNvPr id="0" name=""/>
        <dsp:cNvSpPr/>
      </dsp:nvSpPr>
      <dsp:spPr>
        <a:xfrm>
          <a:off x="0" y="680525"/>
          <a:ext cx="3043237" cy="193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C379658-28A5-4789-8877-3925F43D9201}">
      <dsp:nvSpPr>
        <dsp:cNvPr id="0" name=""/>
        <dsp:cNvSpPr/>
      </dsp:nvSpPr>
      <dsp:spPr>
        <a:xfrm>
          <a:off x="338137" y="1001756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Menggunakan pendekatan sistem</a:t>
          </a:r>
        </a:p>
      </dsp:txBody>
      <dsp:txXfrm>
        <a:off x="394737" y="1058356"/>
        <a:ext cx="2930037" cy="1819255"/>
      </dsp:txXfrm>
    </dsp:sp>
    <dsp:sp modelId="{D8894FD1-0BB3-4F49-9C5B-CD569D35F611}">
      <dsp:nvSpPr>
        <dsp:cNvPr id="0" name=""/>
        <dsp:cNvSpPr/>
      </dsp:nvSpPr>
      <dsp:spPr>
        <a:xfrm>
          <a:off x="3719512" y="680525"/>
          <a:ext cx="3043237" cy="193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619C188-BD56-4CC2-A0D5-B9182BF9C722}">
      <dsp:nvSpPr>
        <dsp:cNvPr id="0" name=""/>
        <dsp:cNvSpPr/>
      </dsp:nvSpPr>
      <dsp:spPr>
        <a:xfrm>
          <a:off x="4057649" y="1001756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Mendayagunakan sumber belajar</a:t>
          </a:r>
        </a:p>
      </dsp:txBody>
      <dsp:txXfrm>
        <a:off x="4114249" y="1058356"/>
        <a:ext cx="2930037" cy="1819255"/>
      </dsp:txXfrm>
    </dsp:sp>
    <dsp:sp modelId="{448FCA56-41B6-456C-98D5-B9BF8E86DAAD}">
      <dsp:nvSpPr>
        <dsp:cNvPr id="0" name=""/>
        <dsp:cNvSpPr/>
      </dsp:nvSpPr>
      <dsp:spPr>
        <a:xfrm>
          <a:off x="7439024" y="680525"/>
          <a:ext cx="3043237" cy="19324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8127AD8-0174-46BC-8B89-DD3246F051B2}">
      <dsp:nvSpPr>
        <dsp:cNvPr id="0" name=""/>
        <dsp:cNvSpPr/>
      </dsp:nvSpPr>
      <dsp:spPr>
        <a:xfrm>
          <a:off x="7777161" y="1001756"/>
          <a:ext cx="3043237" cy="1932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Orientasi pada learners.</a:t>
          </a:r>
        </a:p>
      </dsp:txBody>
      <dsp:txXfrm>
        <a:off x="7833761" y="1058356"/>
        <a:ext cx="2930037" cy="18192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8CE15-F80E-4C7C-B8C1-830C4C640F74}">
      <dsp:nvSpPr>
        <dsp:cNvPr id="0" name=""/>
        <dsp:cNvSpPr/>
      </dsp:nvSpPr>
      <dsp:spPr>
        <a:xfrm>
          <a:off x="1320" y="90693"/>
          <a:ext cx="4636181" cy="2943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7DF6DD4-A613-48F7-B772-D181CCE10F83}">
      <dsp:nvSpPr>
        <dsp:cNvPr id="0" name=""/>
        <dsp:cNvSpPr/>
      </dsp:nvSpPr>
      <dsp:spPr>
        <a:xfrm>
          <a:off x="516452" y="580068"/>
          <a:ext cx="4636181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Berbagai bentuk sumber belajar: cetak, non cetak, berupa fasilitas, kegiatan dan lingkungan dari masyarakat. </a:t>
          </a:r>
        </a:p>
      </dsp:txBody>
      <dsp:txXfrm>
        <a:off x="602678" y="666294"/>
        <a:ext cx="4463729" cy="2771523"/>
      </dsp:txXfrm>
    </dsp:sp>
    <dsp:sp modelId="{9B23C20C-0322-4246-8192-34A06248AC2C}">
      <dsp:nvSpPr>
        <dsp:cNvPr id="0" name=""/>
        <dsp:cNvSpPr/>
      </dsp:nvSpPr>
      <dsp:spPr>
        <a:xfrm>
          <a:off x="5667765" y="90693"/>
          <a:ext cx="4636181" cy="2943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D50880B-B317-4FD0-887C-3BB91A289555}">
      <dsp:nvSpPr>
        <dsp:cNvPr id="0" name=""/>
        <dsp:cNvSpPr/>
      </dsp:nvSpPr>
      <dsp:spPr>
        <a:xfrm>
          <a:off x="6182896" y="580068"/>
          <a:ext cx="4636181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Manfaat : memberi pengalaman kongkrit, memudahkan dalam mengamati sesuatu, memperluas cakrawala sajian, dan informasi yang akurat.   </a:t>
          </a:r>
        </a:p>
      </dsp:txBody>
      <dsp:txXfrm>
        <a:off x="6269122" y="666294"/>
        <a:ext cx="4463729" cy="2771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mpungan Hea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Tampungan Tangga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EED2B-3E17-46E2-92B3-9A6F80655D59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4" name="Tampungan Gambar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Tampungan Catatan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ID"/>
          </a:p>
        </p:txBody>
      </p:sp>
      <p:sp>
        <p:nvSpPr>
          <p:cNvPr id="6" name="Tampungan Ka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Tampungan Nomor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D682F-F4A7-4333-AA63-A7974966CBD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6061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B979B64-59E1-4890-BCD3-0620EAD140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7C12ED-3F91-47AB-820B-A3FEA2FA6DDD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D0C141C-19D4-401C-9C16-8F1682F053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F13F5EE-CBAD-4CF4-900E-5745FCA317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7919-336D-4177-AB1E-FE65958E3830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CF3-8887-4110-AADB-A87471ACF37C}" type="slidenum">
              <a:rPr lang="en-ID" smtClean="0"/>
              <a:t>‹#›</a:t>
            </a:fld>
            <a:endParaRPr lang="en-ID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84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Panorama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7919-336D-4177-AB1E-FE65958E3830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CF3-8887-4110-AADB-A87471ACF3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7399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7919-336D-4177-AB1E-FE65958E3830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CF3-8887-4110-AADB-A87471ACF3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17865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7919-336D-4177-AB1E-FE65958E3830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CF3-8887-4110-AADB-A87471ACF37C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8283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7919-336D-4177-AB1E-FE65958E3830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CF3-8887-4110-AADB-A87471ACF3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1393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 dengan Kutip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7919-336D-4177-AB1E-FE65958E3830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CF3-8887-4110-AADB-A87471ACF37C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7632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ar atau Sal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d-ID"/>
              <a:t>Klik untuk edit gaya teks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7919-336D-4177-AB1E-FE65958E3830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CF3-8887-4110-AADB-A87471ACF3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7965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7919-336D-4177-AB1E-FE65958E3830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CF3-8887-4110-AADB-A87471ACF3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42262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7919-336D-4177-AB1E-FE65958E3830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CF3-8887-4110-AADB-A87471ACF3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6118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7919-336D-4177-AB1E-FE65958E3830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CF3-8887-4110-AADB-A87471ACF3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57440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eader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7919-336D-4177-AB1E-FE65958E3830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CF3-8887-4110-AADB-A87471ACF3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953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7919-336D-4177-AB1E-FE65958E3830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CF3-8887-4110-AADB-A87471ACF3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109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7919-336D-4177-AB1E-FE65958E3830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CF3-8887-4110-AADB-A87471ACF3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8637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7919-336D-4177-AB1E-FE65958E3830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CF3-8887-4110-AADB-A87471ACF3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169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7919-336D-4177-AB1E-FE65958E3830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CF3-8887-4110-AADB-A87471ACF3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082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7919-336D-4177-AB1E-FE65958E3830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CF3-8887-4110-AADB-A87471ACF3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61910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d-ID"/>
              <a:t>Klik ikon untuk menambahkan gambar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B7919-336D-4177-AB1E-FE65958E3830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BCF3-8887-4110-AADB-A87471ACF3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4660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d-ID"/>
              <a:t>Klik untuk edit gaya teks Master</a:t>
            </a:r>
          </a:p>
          <a:p>
            <a:pPr lvl="1"/>
            <a:r>
              <a:rPr lang="id-ID"/>
              <a:t>Tingkat kedua</a:t>
            </a:r>
          </a:p>
          <a:p>
            <a:pPr lvl="2"/>
            <a:r>
              <a:rPr lang="id-ID"/>
              <a:t>Tingkat ketiga</a:t>
            </a:r>
          </a:p>
          <a:p>
            <a:pPr lvl="3"/>
            <a:r>
              <a:rPr lang="id-ID"/>
              <a:t>Tingkat keempat</a:t>
            </a:r>
          </a:p>
          <a:p>
            <a:pPr lvl="4"/>
            <a:r>
              <a:rPr lang="id-ID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12B7919-336D-4177-AB1E-FE65958E3830}" type="datetimeFigureOut">
              <a:rPr lang="en-ID" smtClean="0"/>
              <a:t>27/09/2020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AF6BCF3-8887-4110-AADB-A87471ACF37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305873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426F6D3-927B-48B2-BB34-436D973C7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2371" y="4456852"/>
            <a:ext cx="10302239" cy="150706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 err="1"/>
              <a:t>Karakteristik</a:t>
            </a:r>
            <a:r>
              <a:rPr lang="en-US" sz="3200" b="1" dirty="0"/>
              <a:t> TP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pemecahan</a:t>
            </a:r>
            <a:r>
              <a:rPr lang="en-US" sz="3200" b="1" dirty="0"/>
              <a:t> </a:t>
            </a:r>
            <a:r>
              <a:rPr lang="en-US" sz="3200" b="1" dirty="0" err="1"/>
              <a:t>masalah</a:t>
            </a:r>
            <a:r>
              <a:rPr lang="en-US" sz="3200" b="1" dirty="0"/>
              <a:t> </a:t>
            </a:r>
          </a:p>
        </p:txBody>
      </p:sp>
      <p:graphicFrame>
        <p:nvGraphicFramePr>
          <p:cNvPr id="9221" name="Rectangle 3">
            <a:extLst>
              <a:ext uri="{FF2B5EF4-FFF2-40B4-BE49-F238E27FC236}">
                <a16:creationId xmlns:a16="http://schemas.microsoft.com/office/drawing/2014/main" id="{9F733197-39EB-4124-A1C5-AEC9B38535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9952620"/>
              </p:ext>
            </p:extLst>
          </p:nvPr>
        </p:nvGraphicFramePr>
        <p:xfrm>
          <a:off x="684212" y="685800"/>
          <a:ext cx="10820399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0325D65A-F995-4729-875B-02209C26AA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4919" y="929639"/>
            <a:ext cx="4017241" cy="4450081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700" b="1" dirty="0">
                <a:solidFill>
                  <a:srgbClr val="FFFFFF"/>
                </a:solidFill>
              </a:rPr>
              <a:t>2</a:t>
            </a:r>
            <a:br>
              <a:rPr lang="en-US" sz="2700" b="1" dirty="0">
                <a:solidFill>
                  <a:srgbClr val="FFFFFF"/>
                </a:solidFill>
              </a:rPr>
            </a:br>
            <a:r>
              <a:rPr lang="en-US" sz="2700" b="1" dirty="0">
                <a:solidFill>
                  <a:srgbClr val="FFFFFF"/>
                </a:solidFill>
              </a:rPr>
              <a:t>MENDAYAGUNAKAN SUMBER BELAJAR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8B2E844B-4FF3-41AE-B67C-C3233A7696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16553" y="685800"/>
            <a:ext cx="4754563" cy="5410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800" dirty="0" err="1">
                <a:solidFill>
                  <a:srgbClr val="FFFFFF"/>
                </a:solidFill>
              </a:rPr>
              <a:t>secara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sempit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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buku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/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bahan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cetak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lainnya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.</a:t>
            </a:r>
          </a:p>
          <a:p>
            <a:pPr eaLnBrk="1" hangingPunct="1">
              <a:defRPr/>
            </a:pP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Sumber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belajar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adalah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segala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sesuatu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yang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dapat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dimanfaatkan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untuk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kegiatan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belajar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.</a:t>
            </a:r>
          </a:p>
          <a:p>
            <a:pPr eaLnBrk="1" hangingPunct="1">
              <a:defRPr/>
            </a:pP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Bedanya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dengan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media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tergantung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pada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penekanan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fungsinya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.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Dikatakan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media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kalau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tekanannya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sebagai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perantara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pesan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dan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disebut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sumber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belajar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kalau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sebagi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sumber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yang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memudahkan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aktifitas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 </a:t>
            </a:r>
            <a:r>
              <a:rPr lang="en-US" sz="1800" dirty="0" err="1">
                <a:solidFill>
                  <a:srgbClr val="FFFFFF"/>
                </a:solidFill>
                <a:sym typeface="Wingdings" pitchFamily="2" charset="2"/>
              </a:rPr>
              <a:t>belajar</a:t>
            </a:r>
            <a:r>
              <a:rPr lang="en-US" sz="1800" dirty="0">
                <a:solidFill>
                  <a:srgbClr val="FFFFFF"/>
                </a:solidFill>
                <a:sym typeface="Wingdings" pitchFamily="2" charset="2"/>
              </a:rPr>
              <a:t>. </a:t>
            </a:r>
          </a:p>
          <a:p>
            <a:pPr eaLnBrk="1" hangingPunct="1">
              <a:defRPr/>
            </a:pPr>
            <a:r>
              <a:rPr lang="en-US" sz="1800" dirty="0" err="1">
                <a:solidFill>
                  <a:srgbClr val="FFFFFF"/>
                </a:solidFill>
              </a:rPr>
              <a:t>Suber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belajar</a:t>
            </a:r>
            <a:r>
              <a:rPr lang="en-US" sz="1800" dirty="0">
                <a:solidFill>
                  <a:srgbClr val="FFFFFF"/>
                </a:solidFill>
              </a:rPr>
              <a:t> pada </a:t>
            </a:r>
            <a:r>
              <a:rPr lang="en-US" sz="1800" dirty="0" err="1">
                <a:solidFill>
                  <a:srgbClr val="FFFFFF"/>
                </a:solidFill>
              </a:rPr>
              <a:t>dasarnya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lebih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luas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dari</a:t>
            </a:r>
            <a:r>
              <a:rPr lang="en-US" sz="1800" dirty="0">
                <a:solidFill>
                  <a:srgbClr val="FFFFFF"/>
                </a:solidFill>
              </a:rPr>
              <a:t> media audio visual. </a:t>
            </a:r>
            <a:r>
              <a:rPr lang="en-US" sz="1800" dirty="0" err="1">
                <a:solidFill>
                  <a:srgbClr val="FFFFFF"/>
                </a:solidFill>
              </a:rPr>
              <a:t>Bahkan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sumber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belajar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disamakan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dengan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pengalaman</a:t>
            </a:r>
            <a:r>
              <a:rPr lang="en-US" sz="1800" dirty="0">
                <a:solidFill>
                  <a:srgbClr val="FFFFFF"/>
                </a:solidFill>
              </a:rPr>
              <a:t>. (Edgar Dale)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Kotak Teks 1">
            <a:extLst>
              <a:ext uri="{FF2B5EF4-FFF2-40B4-BE49-F238E27FC236}">
                <a16:creationId xmlns:a16="http://schemas.microsoft.com/office/drawing/2014/main" id="{25987616-072A-44D6-A7C5-490665C88722}"/>
              </a:ext>
            </a:extLst>
          </p:cNvPr>
          <p:cNvSpPr txBox="1"/>
          <p:nvPr/>
        </p:nvSpPr>
        <p:spPr>
          <a:xfrm>
            <a:off x="1834919" y="685800"/>
            <a:ext cx="3705269" cy="53085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3200" cap="all">
                <a:ln w="3175" cmpd="sng">
                  <a:noFill/>
                </a:ln>
                <a:solidFill>
                  <a:srgbClr val="FFFFFF"/>
                </a:solidFill>
                <a:latin typeface="+mj-lt"/>
                <a:ea typeface="+mj-ea"/>
                <a:cs typeface="+mj-cs"/>
              </a:rPr>
              <a:t>Pembagian Sumber Belajar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endParaRPr lang="en-US" sz="3200" cap="all">
              <a:ln w="3175" cmpd="sng">
                <a:noFill/>
              </a:ln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3B34CF5-BDA8-478A-9690-8E93C6ADA9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16553" y="685800"/>
            <a:ext cx="4754563" cy="5410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65125" indent="-365125">
              <a:defRPr/>
            </a:pPr>
            <a:r>
              <a:rPr lang="en-US" sz="1800" dirty="0" err="1">
                <a:solidFill>
                  <a:srgbClr val="FFFFFF"/>
                </a:solidFill>
              </a:rPr>
              <a:t>Sumber</a:t>
            </a:r>
            <a:r>
              <a:rPr lang="en-US" sz="1800" dirty="0">
                <a:solidFill>
                  <a:srgbClr val="FFFFFF"/>
                </a:solidFill>
              </a:rPr>
              <a:t> yang </a:t>
            </a:r>
            <a:r>
              <a:rPr lang="en-US" sz="1800" dirty="0" err="1">
                <a:solidFill>
                  <a:srgbClr val="FFFFFF"/>
                </a:solidFill>
              </a:rPr>
              <a:t>Dirancang</a:t>
            </a:r>
            <a:r>
              <a:rPr lang="en-US" sz="1800" dirty="0">
                <a:solidFill>
                  <a:srgbClr val="FFFFFF"/>
                </a:solidFill>
              </a:rPr>
              <a:t> (by design) yang </a:t>
            </a:r>
            <a:r>
              <a:rPr lang="en-US" sz="1800" dirty="0" err="1">
                <a:solidFill>
                  <a:srgbClr val="FFFFFF"/>
                </a:solidFill>
              </a:rPr>
              <a:t>secara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spesifik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dikembangkan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sebagai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komponen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sistem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instruksional</a:t>
            </a:r>
            <a:r>
              <a:rPr lang="en-US" sz="1800" dirty="0">
                <a:solidFill>
                  <a:srgbClr val="FFFFFF"/>
                </a:solidFill>
              </a:rPr>
              <a:t>. </a:t>
            </a:r>
          </a:p>
          <a:p>
            <a:pPr marL="365125" indent="-365125">
              <a:defRPr/>
            </a:pPr>
            <a:r>
              <a:rPr lang="en-US" sz="1800" dirty="0" err="1">
                <a:solidFill>
                  <a:srgbClr val="FFFFFF"/>
                </a:solidFill>
              </a:rPr>
              <a:t>Sumber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belajar</a:t>
            </a:r>
            <a:r>
              <a:rPr lang="en-US" sz="1800" dirty="0">
                <a:solidFill>
                  <a:srgbClr val="FFFFFF"/>
                </a:solidFill>
              </a:rPr>
              <a:t> yang </a:t>
            </a:r>
            <a:r>
              <a:rPr lang="en-US" sz="1800" dirty="0" err="1">
                <a:solidFill>
                  <a:srgbClr val="FFFFFF"/>
                </a:solidFill>
              </a:rPr>
              <a:t>Dimanfaatkan</a:t>
            </a:r>
            <a:r>
              <a:rPr lang="en-US" sz="1800" dirty="0">
                <a:solidFill>
                  <a:srgbClr val="FFFFFF"/>
                </a:solidFill>
              </a:rPr>
              <a:t> (by utilization) </a:t>
            </a:r>
            <a:r>
              <a:rPr lang="en-US" sz="1800" dirty="0" err="1">
                <a:solidFill>
                  <a:srgbClr val="FFFFFF"/>
                </a:solidFill>
              </a:rPr>
              <a:t>sumber</a:t>
            </a:r>
            <a:r>
              <a:rPr lang="en-US" sz="1800" dirty="0">
                <a:solidFill>
                  <a:srgbClr val="FFFFFF"/>
                </a:solidFill>
              </a:rPr>
              <a:t> yang </a:t>
            </a:r>
            <a:r>
              <a:rPr lang="en-US" sz="1800" dirty="0" err="1">
                <a:solidFill>
                  <a:srgbClr val="FFFFFF"/>
                </a:solidFill>
              </a:rPr>
              <a:t>secara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spisifik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tidak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dirancang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untuk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intsruksional</a:t>
            </a:r>
            <a:r>
              <a:rPr lang="en-US" sz="1800" dirty="0">
                <a:solidFill>
                  <a:srgbClr val="FFFFFF"/>
                </a:solidFill>
              </a:rPr>
              <a:t>, </a:t>
            </a:r>
            <a:r>
              <a:rPr lang="en-US" sz="1800" dirty="0" err="1">
                <a:solidFill>
                  <a:srgbClr val="FFFFFF"/>
                </a:solidFill>
              </a:rPr>
              <a:t>tetapi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dapat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dimanfaatkan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dalam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kegiatan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instruksional</a:t>
            </a:r>
            <a:r>
              <a:rPr lang="en-US" sz="1800" dirty="0">
                <a:solidFill>
                  <a:srgbClr val="FFFFFF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25" name="Rectangle 3">
            <a:extLst>
              <a:ext uri="{FF2B5EF4-FFF2-40B4-BE49-F238E27FC236}">
                <a16:creationId xmlns:a16="http://schemas.microsoft.com/office/drawing/2014/main" id="{BC1CF7B5-25FA-4D70-80D1-7FAA01BBD3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198883"/>
              </p:ext>
            </p:extLst>
          </p:nvPr>
        </p:nvGraphicFramePr>
        <p:xfrm>
          <a:off x="684212" y="685800"/>
          <a:ext cx="10820399" cy="3614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9CA8B18A-08E1-47E0-B9BC-CCC2C2C514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52007" y="141003"/>
            <a:ext cx="3705269" cy="5308599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FFFFFF"/>
                </a:solidFill>
              </a:rPr>
              <a:t>3</a:t>
            </a:r>
            <a:br>
              <a:rPr lang="en-US" sz="3200" b="1" dirty="0">
                <a:solidFill>
                  <a:srgbClr val="FFFFFF"/>
                </a:solidFill>
              </a:rPr>
            </a:br>
            <a:r>
              <a:rPr lang="en-US" sz="3200" b="1" dirty="0">
                <a:solidFill>
                  <a:srgbClr val="FFFFFF"/>
                </a:solidFill>
              </a:rPr>
              <a:t>ORIENTASI PADA PESERTA DIDIK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48389AF-6D4D-4093-AF08-8E2795B1849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16553" y="685800"/>
            <a:ext cx="4754563" cy="5410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800">
                <a:solidFill>
                  <a:srgbClr val="FFFFFF"/>
                </a:solidFill>
              </a:rPr>
              <a:t>Salah satu langkah dalam penyusunan desain pembelajaran.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800">
              <a:solidFill>
                <a:srgbClr val="FFFFFF"/>
              </a:solidFill>
            </a:endParaRPr>
          </a:p>
          <a:p>
            <a:pPr eaLnBrk="1" hangingPunct="1">
              <a:defRPr/>
            </a:pPr>
            <a:r>
              <a:rPr lang="en-US" sz="1800">
                <a:solidFill>
                  <a:srgbClr val="FFFFFF"/>
                </a:solidFill>
              </a:rPr>
              <a:t>Salah satu variabel kondisi yang perlu diperhatikan / ditentukan dalam penentuan variabel metode pembelajaran yang efektif dan efisien. </a:t>
            </a:r>
          </a:p>
          <a:p>
            <a:pPr eaLnBrk="1" hangingPunct="1">
              <a:defRPr/>
            </a:pPr>
            <a:endParaRPr lang="en-US" sz="1800">
              <a:solidFill>
                <a:srgbClr val="FFFFFF"/>
              </a:solidFill>
            </a:endParaRPr>
          </a:p>
          <a:p>
            <a:pPr eaLnBrk="1" hangingPunct="1"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1B77B3C7-6A73-45C5-81BE-938601D4EC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4919" y="685800"/>
            <a:ext cx="3705269" cy="530859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>
                <a:solidFill>
                  <a:srgbClr val="FFFFFF"/>
                </a:solidFill>
              </a:rPr>
              <a:t>Pengertian dan Ruang lingkup</a:t>
            </a:r>
            <a:r>
              <a:rPr lang="en-US" sz="32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5B07FA7-D750-4923-9FE6-F97584F9B6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16553" y="685800"/>
            <a:ext cx="4754563" cy="5410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800" dirty="0" err="1">
                <a:solidFill>
                  <a:srgbClr val="FFFFFF"/>
                </a:solidFill>
              </a:rPr>
              <a:t>Pengenalan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karakteristik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peserta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didik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merupakan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penentuan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asumsi-asumsi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dasar</a:t>
            </a:r>
            <a:r>
              <a:rPr lang="en-US" sz="1800" dirty="0">
                <a:solidFill>
                  <a:srgbClr val="FFFFFF"/>
                </a:solidFill>
              </a:rPr>
              <a:t> yang </a:t>
            </a:r>
            <a:r>
              <a:rPr lang="en-US" sz="1800" dirty="0" err="1">
                <a:solidFill>
                  <a:srgbClr val="FFFFFF"/>
                </a:solidFill>
              </a:rPr>
              <a:t>diambil</a:t>
            </a:r>
            <a:r>
              <a:rPr lang="en-US" sz="1800" dirty="0">
                <a:solidFill>
                  <a:srgbClr val="FFFFFF"/>
                </a:solidFill>
              </a:rPr>
              <a:t> oleh </a:t>
            </a:r>
            <a:r>
              <a:rPr lang="en-US" sz="1800" dirty="0" err="1">
                <a:solidFill>
                  <a:srgbClr val="FFFFFF"/>
                </a:solidFill>
              </a:rPr>
              <a:t>seorang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pengem</a:t>
            </a:r>
            <a:r>
              <a:rPr lang="en-US" sz="1800" dirty="0">
                <a:solidFill>
                  <a:srgbClr val="FFFFFF"/>
                </a:solidFill>
              </a:rPr>
              <a:t>-bang </a:t>
            </a:r>
            <a:r>
              <a:rPr lang="en-US" sz="1800" dirty="0" err="1">
                <a:solidFill>
                  <a:srgbClr val="FFFFFF"/>
                </a:solidFill>
              </a:rPr>
              <a:t>terkait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dengan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b="1" dirty="0" err="1">
                <a:solidFill>
                  <a:srgbClr val="FFFFFF"/>
                </a:solidFill>
              </a:rPr>
              <a:t>tingkah</a:t>
            </a:r>
            <a:r>
              <a:rPr lang="en-US" sz="1800" b="1" dirty="0">
                <a:solidFill>
                  <a:srgbClr val="FFFFFF"/>
                </a:solidFill>
              </a:rPr>
              <a:t> </a:t>
            </a:r>
            <a:r>
              <a:rPr lang="en-US" sz="1800" b="1" dirty="0" err="1">
                <a:solidFill>
                  <a:srgbClr val="FFFFFF"/>
                </a:solidFill>
              </a:rPr>
              <a:t>laku</a:t>
            </a:r>
            <a:r>
              <a:rPr lang="en-US" sz="1800" b="1" dirty="0">
                <a:solidFill>
                  <a:srgbClr val="FFFFFF"/>
                </a:solidFill>
              </a:rPr>
              <a:t> </a:t>
            </a:r>
            <a:r>
              <a:rPr lang="en-US" sz="1800" b="1" dirty="0" err="1">
                <a:solidFill>
                  <a:srgbClr val="FFFFFF"/>
                </a:solidFill>
              </a:rPr>
              <a:t>masukan</a:t>
            </a:r>
            <a:r>
              <a:rPr lang="en-US" sz="1800" dirty="0">
                <a:solidFill>
                  <a:srgbClr val="FFFFFF"/>
                </a:solidFill>
              </a:rPr>
              <a:t> dan </a:t>
            </a:r>
            <a:r>
              <a:rPr lang="en-US" sz="1800" b="1" dirty="0" err="1">
                <a:solidFill>
                  <a:srgbClr val="FFFFFF"/>
                </a:solidFill>
              </a:rPr>
              <a:t>sifat-sifat</a:t>
            </a:r>
            <a:r>
              <a:rPr lang="en-US" sz="1800" b="1" dirty="0">
                <a:solidFill>
                  <a:srgbClr val="FFFFFF"/>
                </a:solidFill>
              </a:rPr>
              <a:t> </a:t>
            </a:r>
            <a:r>
              <a:rPr lang="en-US" sz="1800" b="1" dirty="0" err="1">
                <a:solidFill>
                  <a:srgbClr val="FFFFFF"/>
                </a:solidFill>
              </a:rPr>
              <a:t>umum</a:t>
            </a:r>
            <a:r>
              <a:rPr lang="en-US" sz="1800" b="1" dirty="0">
                <a:solidFill>
                  <a:srgbClr val="FFFFFF"/>
                </a:solidFill>
              </a:rPr>
              <a:t> </a:t>
            </a:r>
            <a:r>
              <a:rPr lang="en-US" sz="1800" b="1" dirty="0" err="1">
                <a:solidFill>
                  <a:srgbClr val="FFFFFF"/>
                </a:solidFill>
              </a:rPr>
              <a:t>populasi</a:t>
            </a:r>
            <a:r>
              <a:rPr lang="en-US" sz="1800" b="1" dirty="0">
                <a:solidFill>
                  <a:srgbClr val="FFFFFF"/>
                </a:solidFill>
              </a:rPr>
              <a:t> </a:t>
            </a:r>
            <a:r>
              <a:rPr lang="en-US" sz="1800" b="1" dirty="0" err="1">
                <a:solidFill>
                  <a:srgbClr val="FFFFFF"/>
                </a:solidFill>
              </a:rPr>
              <a:t>sasaran</a:t>
            </a:r>
            <a:r>
              <a:rPr lang="en-US" sz="1800" dirty="0">
                <a:solidFill>
                  <a:srgbClr val="FFFFFF"/>
                </a:solidFill>
              </a:rPr>
              <a:t>, </a:t>
            </a:r>
            <a:r>
              <a:rPr lang="en-US" sz="1800" dirty="0" err="1">
                <a:solidFill>
                  <a:srgbClr val="FFFFFF"/>
                </a:solidFill>
              </a:rPr>
              <a:t>terkait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dengan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kegiatan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pembelajaran</a:t>
            </a:r>
            <a:r>
              <a:rPr lang="en-US" sz="1800" dirty="0">
                <a:solidFill>
                  <a:srgbClr val="FFFFFF"/>
                </a:solidFill>
              </a:rPr>
              <a:t>.</a:t>
            </a:r>
          </a:p>
          <a:p>
            <a:pPr marL="0" indent="0" eaLnBrk="1" hangingPunct="1">
              <a:buNone/>
              <a:defRPr/>
            </a:pPr>
            <a:endParaRPr lang="en-US" sz="1800" dirty="0">
              <a:solidFill>
                <a:srgbClr val="FFFFFF"/>
              </a:solidFill>
            </a:endParaRPr>
          </a:p>
          <a:p>
            <a:pPr eaLnBrk="1" hangingPunct="1">
              <a:defRPr/>
            </a:pPr>
            <a:r>
              <a:rPr lang="en-US" sz="1800" dirty="0" err="1">
                <a:solidFill>
                  <a:srgbClr val="FFFFFF"/>
                </a:solidFill>
              </a:rPr>
              <a:t>Dua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lingkup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kajiannya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tingkah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laku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masukan</a:t>
            </a:r>
            <a:r>
              <a:rPr lang="en-US" sz="1800" dirty="0">
                <a:solidFill>
                  <a:srgbClr val="FFFFFF"/>
                </a:solidFill>
              </a:rPr>
              <a:t> dan </a:t>
            </a:r>
            <a:r>
              <a:rPr lang="en-US" sz="1800" dirty="0" err="1">
                <a:solidFill>
                  <a:srgbClr val="FFFFFF"/>
                </a:solidFill>
              </a:rPr>
              <a:t>sifat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umum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populasi</a:t>
            </a:r>
            <a:r>
              <a:rPr lang="en-US" sz="1800" dirty="0">
                <a:solidFill>
                  <a:srgbClr val="FFFFFF"/>
                </a:solidFill>
              </a:rPr>
              <a:t>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987A8B6C-640B-44A9-B3CA-C7E7D574A7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4919" y="685800"/>
            <a:ext cx="3705269" cy="530859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 err="1">
                <a:solidFill>
                  <a:srgbClr val="FFFFFF"/>
                </a:solidFill>
              </a:rPr>
              <a:t>Tingkah</a:t>
            </a:r>
            <a:r>
              <a:rPr lang="en-US" sz="3200" b="1" dirty="0">
                <a:solidFill>
                  <a:srgbClr val="FFFFFF"/>
                </a:solidFill>
              </a:rPr>
              <a:t> </a:t>
            </a:r>
            <a:r>
              <a:rPr lang="en-US" sz="3200" b="1" dirty="0" err="1">
                <a:solidFill>
                  <a:srgbClr val="FFFFFF"/>
                </a:solidFill>
              </a:rPr>
              <a:t>laku</a:t>
            </a:r>
            <a:r>
              <a:rPr lang="en-US" sz="3200" b="1" dirty="0">
                <a:solidFill>
                  <a:srgbClr val="FFFFFF"/>
                </a:solidFill>
              </a:rPr>
              <a:t> </a:t>
            </a:r>
            <a:r>
              <a:rPr lang="en-US" sz="3200" b="1" dirty="0" err="1">
                <a:solidFill>
                  <a:srgbClr val="FFFFFF"/>
                </a:solidFill>
              </a:rPr>
              <a:t>masukan</a:t>
            </a:r>
            <a:r>
              <a:rPr lang="en-US" sz="3200" b="1" dirty="0">
                <a:solidFill>
                  <a:srgbClr val="FFFFFF"/>
                </a:solidFill>
              </a:rPr>
              <a:t>: 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3F88C49-037F-418E-8BB9-0764B10CC8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16553" y="685800"/>
            <a:ext cx="4754563" cy="5410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800" dirty="0" err="1">
                <a:solidFill>
                  <a:srgbClr val="FFFFFF"/>
                </a:solidFill>
              </a:rPr>
              <a:t>Terkait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dengan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hal-hal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apa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saja</a:t>
            </a:r>
            <a:r>
              <a:rPr lang="en-US" sz="1800" dirty="0">
                <a:solidFill>
                  <a:srgbClr val="FFFFFF"/>
                </a:solidFill>
              </a:rPr>
              <a:t> yang </a:t>
            </a:r>
            <a:r>
              <a:rPr lang="en-US" sz="1800" dirty="0" err="1">
                <a:solidFill>
                  <a:srgbClr val="FFFFFF"/>
                </a:solidFill>
              </a:rPr>
              <a:t>sudah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dimiliki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populasi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sasaran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sebelum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mereka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mempelajari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sesuatu</a:t>
            </a:r>
            <a:r>
              <a:rPr lang="en-US" sz="1800" dirty="0">
                <a:solidFill>
                  <a:srgbClr val="FFFFFF"/>
                </a:solidFill>
              </a:rPr>
              <a:t>. </a:t>
            </a:r>
          </a:p>
          <a:p>
            <a:pPr marL="0" indent="0" eaLnBrk="1" hangingPunct="1">
              <a:buNone/>
              <a:defRPr/>
            </a:pPr>
            <a:endParaRPr lang="en-US" sz="1800" dirty="0">
              <a:solidFill>
                <a:srgbClr val="FFFFFF"/>
              </a:solidFill>
            </a:endParaRPr>
          </a:p>
          <a:p>
            <a:pPr eaLnBrk="1" hangingPunct="1">
              <a:defRPr/>
            </a:pPr>
            <a:r>
              <a:rPr lang="en-US" sz="1800" dirty="0" err="1">
                <a:solidFill>
                  <a:srgbClr val="FFFFFF"/>
                </a:solidFill>
              </a:rPr>
              <a:t>Pengenalan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dilakukan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dengan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cara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analisis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herarkhis</a:t>
            </a:r>
            <a:r>
              <a:rPr lang="en-US" sz="1800" dirty="0">
                <a:solidFill>
                  <a:srgbClr val="FFFFFF"/>
                </a:solidFill>
              </a:rPr>
              <a:t>, </a:t>
            </a:r>
            <a:r>
              <a:rPr lang="en-US" sz="1800" dirty="0" err="1">
                <a:solidFill>
                  <a:srgbClr val="FFFFFF"/>
                </a:solidFill>
              </a:rPr>
              <a:t>yaitu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mengajukan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pertanyaan</a:t>
            </a:r>
            <a:r>
              <a:rPr lang="en-US" sz="1800" dirty="0">
                <a:solidFill>
                  <a:srgbClr val="FFFFFF"/>
                </a:solidFill>
              </a:rPr>
              <a:t> : </a:t>
            </a:r>
            <a:r>
              <a:rPr lang="en-US" sz="1800" dirty="0" err="1">
                <a:solidFill>
                  <a:srgbClr val="FFFFFF"/>
                </a:solidFill>
              </a:rPr>
              <a:t>Apa</a:t>
            </a:r>
            <a:r>
              <a:rPr lang="en-US" sz="1800" dirty="0">
                <a:solidFill>
                  <a:srgbClr val="FFFFFF"/>
                </a:solidFill>
              </a:rPr>
              <a:t> yang </a:t>
            </a:r>
            <a:r>
              <a:rPr lang="en-US" sz="1800" dirty="0" err="1">
                <a:solidFill>
                  <a:srgbClr val="FFFFFF"/>
                </a:solidFill>
              </a:rPr>
              <a:t>perlu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diketahui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siswa</a:t>
            </a:r>
            <a:r>
              <a:rPr lang="en-US" sz="1800" dirty="0">
                <a:solidFill>
                  <a:srgbClr val="FFFFFF"/>
                </a:solidFill>
              </a:rPr>
              <a:t> agar </a:t>
            </a:r>
            <a:r>
              <a:rPr lang="en-US" sz="1800" dirty="0" err="1">
                <a:solidFill>
                  <a:srgbClr val="FFFFFF"/>
                </a:solidFill>
              </a:rPr>
              <a:t>dapat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belajar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menguasai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ketrampilan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ini</a:t>
            </a:r>
            <a:r>
              <a:rPr lang="en-US" sz="1800" dirty="0">
                <a:solidFill>
                  <a:srgbClr val="FFFFFF"/>
                </a:solidFill>
              </a:rPr>
              <a:t>? </a:t>
            </a:r>
            <a:r>
              <a:rPr lang="en-US" sz="1800" dirty="0" err="1">
                <a:solidFill>
                  <a:srgbClr val="FFFFFF"/>
                </a:solidFill>
              </a:rPr>
              <a:t>Sehingga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ditemukan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satu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r>
              <a:rPr lang="en-US" sz="1800" dirty="0" err="1">
                <a:solidFill>
                  <a:srgbClr val="FFFFFF"/>
                </a:solidFill>
              </a:rPr>
              <a:t>ketrampilan</a:t>
            </a:r>
            <a:r>
              <a:rPr lang="en-US" sz="1800" dirty="0">
                <a:solidFill>
                  <a:srgbClr val="FFFFFF"/>
                </a:solidFill>
              </a:rPr>
              <a:t> sub </a:t>
            </a:r>
            <a:r>
              <a:rPr lang="en-US" sz="1800" dirty="0" err="1">
                <a:solidFill>
                  <a:srgbClr val="FFFFFF"/>
                </a:solidFill>
              </a:rPr>
              <a:t>ordinat</a:t>
            </a:r>
            <a:r>
              <a:rPr lang="en-US" sz="1800" dirty="0">
                <a:solidFill>
                  <a:srgbClr val="FFFFFF"/>
                </a:solidFill>
              </a:rPr>
              <a:t>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6984F116-6DB4-4AF3-B071-03E9E4319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101600"/>
            <a:ext cx="8534400" cy="150706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hasil</a:t>
            </a:r>
            <a:r>
              <a:rPr lang="en-US" b="1" dirty="0"/>
              <a:t> </a:t>
            </a:r>
            <a:r>
              <a:rPr lang="en-US" b="1" dirty="0" err="1"/>
              <a:t>kajian</a:t>
            </a:r>
            <a:r>
              <a:rPr lang="en-US" b="1" dirty="0"/>
              <a:t> </a:t>
            </a:r>
            <a:r>
              <a:rPr lang="en-US" b="1" dirty="0" err="1"/>
              <a:t>subordinat</a:t>
            </a:r>
            <a:endParaRPr lang="en-US" b="1" dirty="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79E9F8B-0DA6-47A9-BF72-2BE023C29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7432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88F19352-9E09-4142-90B8-F3924DA6FD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8006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30515265-1D83-42E5-B85D-F3DAA1D95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7432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798" name="Rectangle 6">
            <a:extLst>
              <a:ext uri="{FF2B5EF4-FFF2-40B4-BE49-F238E27FC236}">
                <a16:creationId xmlns:a16="http://schemas.microsoft.com/office/drawing/2014/main" id="{CACC7D09-9604-4C44-8CDC-2F6DA4D5F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7338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A11F89B7-5FFE-4543-BEAF-45AF02D34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6002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800" name="Rectangle 8">
            <a:extLst>
              <a:ext uri="{FF2B5EF4-FFF2-40B4-BE49-F238E27FC236}">
                <a16:creationId xmlns:a16="http://schemas.microsoft.com/office/drawing/2014/main" id="{B6F4E966-DBA5-4C4A-B76A-6C06BD481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7912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801" name="Rectangle 9">
            <a:extLst>
              <a:ext uri="{FF2B5EF4-FFF2-40B4-BE49-F238E27FC236}">
                <a16:creationId xmlns:a16="http://schemas.microsoft.com/office/drawing/2014/main" id="{B3067EE2-170A-43D3-927D-989BAF242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8006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802" name="Rectangle 10">
            <a:extLst>
              <a:ext uri="{FF2B5EF4-FFF2-40B4-BE49-F238E27FC236}">
                <a16:creationId xmlns:a16="http://schemas.microsoft.com/office/drawing/2014/main" id="{5C18CDFA-E0E4-48EF-B56B-C86C97E52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7338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803" name="Rectangle 11">
            <a:extLst>
              <a:ext uri="{FF2B5EF4-FFF2-40B4-BE49-F238E27FC236}">
                <a16:creationId xmlns:a16="http://schemas.microsoft.com/office/drawing/2014/main" id="{3817FB6D-2108-49ED-AD50-3D57F43932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7338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804" name="Rectangle 12">
            <a:extLst>
              <a:ext uri="{FF2B5EF4-FFF2-40B4-BE49-F238E27FC236}">
                <a16:creationId xmlns:a16="http://schemas.microsoft.com/office/drawing/2014/main" id="{F80D8629-A729-46D5-BFAB-109AF0B85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37338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805" name="Line 13">
            <a:extLst>
              <a:ext uri="{FF2B5EF4-FFF2-40B4-BE49-F238E27FC236}">
                <a16:creationId xmlns:a16="http://schemas.microsoft.com/office/drawing/2014/main" id="{202E99E7-51DF-4780-BBAB-5C1FAADFB8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362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06" name="Line 14">
            <a:extLst>
              <a:ext uri="{FF2B5EF4-FFF2-40B4-BE49-F238E27FC236}">
                <a16:creationId xmlns:a16="http://schemas.microsoft.com/office/drawing/2014/main" id="{FE69297D-F3C2-4E22-A896-CBB61BD81F9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07" name="Line 15">
            <a:extLst>
              <a:ext uri="{FF2B5EF4-FFF2-40B4-BE49-F238E27FC236}">
                <a16:creationId xmlns:a16="http://schemas.microsoft.com/office/drawing/2014/main" id="{A43D3C46-5A3A-4C07-A43A-EB055D4C6E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08" name="Line 16">
            <a:extLst>
              <a:ext uri="{FF2B5EF4-FFF2-40B4-BE49-F238E27FC236}">
                <a16:creationId xmlns:a16="http://schemas.microsoft.com/office/drawing/2014/main" id="{CCF7AA61-9B08-4ACF-B18F-82398F8081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458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09" name="Line 17">
            <a:extLst>
              <a:ext uri="{FF2B5EF4-FFF2-40B4-BE49-F238E27FC236}">
                <a16:creationId xmlns:a16="http://schemas.microsoft.com/office/drawing/2014/main" id="{1F717D86-2710-4FE1-BCB4-52899352D6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10" name="Line 18">
            <a:extLst>
              <a:ext uri="{FF2B5EF4-FFF2-40B4-BE49-F238E27FC236}">
                <a16:creationId xmlns:a16="http://schemas.microsoft.com/office/drawing/2014/main" id="{0C80B95E-AD62-4BD4-8302-148E4AD97FD5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429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11" name="Line 19">
            <a:extLst>
              <a:ext uri="{FF2B5EF4-FFF2-40B4-BE49-F238E27FC236}">
                <a16:creationId xmlns:a16="http://schemas.microsoft.com/office/drawing/2014/main" id="{00A8F5ED-51E3-4019-8DA6-EA7844DB2DF8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12" name="Line 20">
            <a:extLst>
              <a:ext uri="{FF2B5EF4-FFF2-40B4-BE49-F238E27FC236}">
                <a16:creationId xmlns:a16="http://schemas.microsoft.com/office/drawing/2014/main" id="{8E5AF548-88EA-4F28-9B13-EE7F715ED4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667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13" name="Line 21">
            <a:extLst>
              <a:ext uri="{FF2B5EF4-FFF2-40B4-BE49-F238E27FC236}">
                <a16:creationId xmlns:a16="http://schemas.microsoft.com/office/drawing/2014/main" id="{45327A01-B393-403D-91C5-7110CBD329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14" name="Line 22">
            <a:extLst>
              <a:ext uri="{FF2B5EF4-FFF2-40B4-BE49-F238E27FC236}">
                <a16:creationId xmlns:a16="http://schemas.microsoft.com/office/drawing/2014/main" id="{FE9E358F-A450-4CFE-9833-311D8355E9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10400" y="3505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15" name="Line 23">
            <a:extLst>
              <a:ext uri="{FF2B5EF4-FFF2-40B4-BE49-F238E27FC236}">
                <a16:creationId xmlns:a16="http://schemas.microsoft.com/office/drawing/2014/main" id="{EDBADA08-9EDC-4240-A7A0-3BFFB9D4EFA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56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16" name="Line 24">
            <a:extLst>
              <a:ext uri="{FF2B5EF4-FFF2-40B4-BE49-F238E27FC236}">
                <a16:creationId xmlns:a16="http://schemas.microsoft.com/office/drawing/2014/main" id="{968281D0-C69F-4E6E-B3F8-0CCBE4DE94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5840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17" name="Line 25">
            <a:extLst>
              <a:ext uri="{FF2B5EF4-FFF2-40B4-BE49-F238E27FC236}">
                <a16:creationId xmlns:a16="http://schemas.microsoft.com/office/drawing/2014/main" id="{A31688F0-7793-4B41-814A-00BDD324D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505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18" name="Line 26">
            <a:extLst>
              <a:ext uri="{FF2B5EF4-FFF2-40B4-BE49-F238E27FC236}">
                <a16:creationId xmlns:a16="http://schemas.microsoft.com/office/drawing/2014/main" id="{CA7C45F1-B33D-4DBE-A4A9-5DC41FC01A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19" name="Line 27">
            <a:extLst>
              <a:ext uri="{FF2B5EF4-FFF2-40B4-BE49-F238E27FC236}">
                <a16:creationId xmlns:a16="http://schemas.microsoft.com/office/drawing/2014/main" id="{B24455DF-46A9-4B71-B8A6-C5176DB3F875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3124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20" name="Line 28">
            <a:extLst>
              <a:ext uri="{FF2B5EF4-FFF2-40B4-BE49-F238E27FC236}">
                <a16:creationId xmlns:a16="http://schemas.microsoft.com/office/drawing/2014/main" id="{ACCCBEF9-827A-4729-BC3A-233377E3CB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21" name="Line 29">
            <a:extLst>
              <a:ext uri="{FF2B5EF4-FFF2-40B4-BE49-F238E27FC236}">
                <a16:creationId xmlns:a16="http://schemas.microsoft.com/office/drawing/2014/main" id="{CA0FC5C3-53DC-4964-A1A4-B34B7172AD2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572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22" name="Line 30">
            <a:extLst>
              <a:ext uri="{FF2B5EF4-FFF2-40B4-BE49-F238E27FC236}">
                <a16:creationId xmlns:a16="http://schemas.microsoft.com/office/drawing/2014/main" id="{94FDF78B-04BD-41CD-B5C9-36E27962A545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457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23" name="Rectangle 31">
            <a:extLst>
              <a:ext uri="{FF2B5EF4-FFF2-40B4-BE49-F238E27FC236}">
                <a16:creationId xmlns:a16="http://schemas.microsoft.com/office/drawing/2014/main" id="{B53CFCDC-941D-421E-A227-64EF3DC71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791200"/>
            <a:ext cx="990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824" name="Line 32">
            <a:extLst>
              <a:ext uri="{FF2B5EF4-FFF2-40B4-BE49-F238E27FC236}">
                <a16:creationId xmlns:a16="http://schemas.microsoft.com/office/drawing/2014/main" id="{C6B97859-A444-4D40-9CD1-34B0B719CD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5562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25" name="Line 33">
            <a:extLst>
              <a:ext uri="{FF2B5EF4-FFF2-40B4-BE49-F238E27FC236}">
                <a16:creationId xmlns:a16="http://schemas.microsoft.com/office/drawing/2014/main" id="{5667F158-4E29-4891-9DA6-B1A4272751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257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26" name="Line 34">
            <a:extLst>
              <a:ext uri="{FF2B5EF4-FFF2-40B4-BE49-F238E27FC236}">
                <a16:creationId xmlns:a16="http://schemas.microsoft.com/office/drawing/2014/main" id="{EC7F27A0-B1C8-419D-92BF-A67FC4A4EE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556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27" name="Line 35">
            <a:extLst>
              <a:ext uri="{FF2B5EF4-FFF2-40B4-BE49-F238E27FC236}">
                <a16:creationId xmlns:a16="http://schemas.microsoft.com/office/drawing/2014/main" id="{992287DF-F930-4AAF-89B5-1EFE4F2C0A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5486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3828" name="Text Box 36">
            <a:extLst>
              <a:ext uri="{FF2B5EF4-FFF2-40B4-BE49-F238E27FC236}">
                <a16:creationId xmlns:a16="http://schemas.microsoft.com/office/drawing/2014/main" id="{A425C9C8-58B2-45B2-90EF-6ABCE7803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029200"/>
            <a:ext cx="1219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Entry behavior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843B9FCF-E5D1-4291-BC8F-1A4A366BC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4731" y="224850"/>
            <a:ext cx="3760750" cy="5308599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br>
              <a:rPr lang="en-US" sz="2800" b="1" dirty="0">
                <a:solidFill>
                  <a:srgbClr val="FFFFFF"/>
                </a:solidFill>
              </a:rPr>
            </a:br>
            <a:r>
              <a:rPr lang="en-US" sz="2800" b="1" dirty="0" err="1">
                <a:solidFill>
                  <a:srgbClr val="FFFFFF"/>
                </a:solidFill>
              </a:rPr>
              <a:t>Ciri</a:t>
            </a:r>
            <a:r>
              <a:rPr lang="en-US" sz="2800" b="1" dirty="0">
                <a:solidFill>
                  <a:srgbClr val="FFFFFF"/>
                </a:solidFill>
              </a:rPr>
              <a:t> </a:t>
            </a:r>
            <a:r>
              <a:rPr lang="en-US" sz="2800" b="1" dirty="0" err="1">
                <a:solidFill>
                  <a:srgbClr val="FFFFFF"/>
                </a:solidFill>
              </a:rPr>
              <a:t>Umum</a:t>
            </a:r>
            <a:r>
              <a:rPr lang="en-US" sz="2800" b="1" dirty="0">
                <a:solidFill>
                  <a:srgbClr val="FFFFFF"/>
                </a:solidFill>
              </a:rPr>
              <a:t> </a:t>
            </a:r>
            <a:r>
              <a:rPr lang="en-US" sz="2800" b="1" dirty="0" err="1">
                <a:solidFill>
                  <a:srgbClr val="FFFFFF"/>
                </a:solidFill>
              </a:rPr>
              <a:t>Populasi</a:t>
            </a:r>
            <a:r>
              <a:rPr lang="en-US" sz="2800" b="1" dirty="0">
                <a:solidFill>
                  <a:srgbClr val="FFFFFF"/>
                </a:solidFill>
              </a:rPr>
              <a:t> </a:t>
            </a:r>
            <a:r>
              <a:rPr lang="en-US" sz="2800" b="1" dirty="0" err="1">
                <a:solidFill>
                  <a:srgbClr val="FFFFFF"/>
                </a:solidFill>
              </a:rPr>
              <a:t>Sasaran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D288C8B-1161-42B3-AF0C-80BCCBB4A3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16553" y="685800"/>
            <a:ext cx="4754563" cy="54102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800">
                <a:solidFill>
                  <a:srgbClr val="FFFFFF"/>
                </a:solidFill>
              </a:rPr>
              <a:t>1. Perkembangan kognitif: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800">
                <a:solidFill>
                  <a:srgbClr val="FFFFFF"/>
                </a:solidFill>
              </a:rPr>
              <a:t>   Tahap sensory - praoperasional – operasional kongkrit – operasi formal.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800">
                <a:solidFill>
                  <a:srgbClr val="FFFFFF"/>
                </a:solidFill>
              </a:rPr>
              <a:t>2. Perkembangan Moral: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800">
                <a:solidFill>
                  <a:srgbClr val="FFFFFF"/>
                </a:solidFill>
              </a:rPr>
              <a:t>    tingkat Prakonvensional, tingkat konven- sional, dan post konvensional.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800">
                <a:solidFill>
                  <a:srgbClr val="FFFFFF"/>
                </a:solidFill>
              </a:rPr>
              <a:t>3. Gaya belajar: visual, auditif, dan kinestik.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1800">
                <a:solidFill>
                  <a:srgbClr val="FFFFFF"/>
                </a:solidFill>
              </a:rPr>
              <a:t>4. Tinjauan lain: krt. Kognitif, psikososial, dan fisiologis.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sz="1800">
              <a:solidFill>
                <a:srgbClr val="FFFFFF"/>
              </a:solidFill>
            </a:endParaRPr>
          </a:p>
          <a:p>
            <a:pPr eaLnBrk="1" hangingPunct="1">
              <a:defRPr/>
            </a:pPr>
            <a:endParaRPr 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8AE3CAD5-7574-4A95-AFEC-25233F52D3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30200"/>
            <a:ext cx="8534400" cy="150706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err="1"/>
              <a:t>Karakateristik</a:t>
            </a:r>
            <a:r>
              <a:rPr lang="en-US" sz="4000" b="1" dirty="0"/>
              <a:t> </a:t>
            </a:r>
            <a:r>
              <a:rPr lang="en-US" sz="4000" b="1" dirty="0" err="1"/>
              <a:t>Peserta</a:t>
            </a:r>
            <a:r>
              <a:rPr lang="en-US" sz="4000" b="1" dirty="0"/>
              <a:t> </a:t>
            </a:r>
            <a:r>
              <a:rPr lang="en-US" sz="4000" b="1" dirty="0" err="1"/>
              <a:t>didik</a:t>
            </a:r>
            <a:r>
              <a:rPr lang="en-US" sz="4000" b="1" dirty="0"/>
              <a:t> </a:t>
            </a:r>
            <a:r>
              <a:rPr lang="en-US" sz="4000" b="1" dirty="0" err="1"/>
              <a:t>dalam</a:t>
            </a:r>
            <a:r>
              <a:rPr lang="en-US" sz="4000" b="1" dirty="0"/>
              <a:t> </a:t>
            </a:r>
            <a:r>
              <a:rPr lang="en-US" sz="4000" b="1" dirty="0" err="1"/>
              <a:t>teori</a:t>
            </a:r>
            <a:r>
              <a:rPr lang="en-US" sz="4000" b="1" dirty="0"/>
              <a:t> </a:t>
            </a:r>
            <a:r>
              <a:rPr lang="en-US" sz="4000" b="1" dirty="0" err="1"/>
              <a:t>pembelajaran</a:t>
            </a:r>
            <a:endParaRPr lang="en-US" sz="4000" b="1" dirty="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96A6850-C9DE-4A77-AFAD-283451E56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8440" y="4754880"/>
            <a:ext cx="2743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HASIL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A2C73152-B45B-4593-ACFB-66C527442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7560" y="3573780"/>
            <a:ext cx="2667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912E867B-EE77-4D9C-B3FD-D9EF19FDC1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8440" y="2240280"/>
            <a:ext cx="2590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5846" name="Line 6">
            <a:extLst>
              <a:ext uri="{FF2B5EF4-FFF2-40B4-BE49-F238E27FC236}">
                <a16:creationId xmlns:a16="http://schemas.microsoft.com/office/drawing/2014/main" id="{CAC89C8F-7C21-4F89-A9F1-37CB3066F7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7640" y="315468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47" name="Line 7">
            <a:extLst>
              <a:ext uri="{FF2B5EF4-FFF2-40B4-BE49-F238E27FC236}">
                <a16:creationId xmlns:a16="http://schemas.microsoft.com/office/drawing/2014/main" id="{D7816074-DA86-4FFC-A2C0-B79C518C64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4840" y="368808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48" name="Line 8">
            <a:extLst>
              <a:ext uri="{FF2B5EF4-FFF2-40B4-BE49-F238E27FC236}">
                <a16:creationId xmlns:a16="http://schemas.microsoft.com/office/drawing/2014/main" id="{5F646BA5-AB29-47BA-B2B2-E1BFB0BDA2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1440" y="44500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49" name="Line 9">
            <a:extLst>
              <a:ext uri="{FF2B5EF4-FFF2-40B4-BE49-F238E27FC236}">
                <a16:creationId xmlns:a16="http://schemas.microsoft.com/office/drawing/2014/main" id="{28D37A6C-0431-4E83-9198-1B230260F7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01440" y="437388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50" name="Line 10">
            <a:extLst>
              <a:ext uri="{FF2B5EF4-FFF2-40B4-BE49-F238E27FC236}">
                <a16:creationId xmlns:a16="http://schemas.microsoft.com/office/drawing/2014/main" id="{AE11AA31-C37E-4976-93B2-F99E5C3EFF4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34840" y="406908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51" name="Line 11">
            <a:extLst>
              <a:ext uri="{FF2B5EF4-FFF2-40B4-BE49-F238E27FC236}">
                <a16:creationId xmlns:a16="http://schemas.microsoft.com/office/drawing/2014/main" id="{BA6821E5-35DD-4CB8-8F7F-5E60FFCB1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7640" y="368808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52" name="Line 12">
            <a:extLst>
              <a:ext uri="{FF2B5EF4-FFF2-40B4-BE49-F238E27FC236}">
                <a16:creationId xmlns:a16="http://schemas.microsoft.com/office/drawing/2014/main" id="{AA7EB948-A76C-4C3D-A47F-B60C4DEAF5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92240" y="406908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35853" name="Text Box 13">
            <a:extLst>
              <a:ext uri="{FF2B5EF4-FFF2-40B4-BE49-F238E27FC236}">
                <a16:creationId xmlns:a16="http://schemas.microsoft.com/office/drawing/2014/main" id="{52594A73-890D-4D04-9889-1D65BBACA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0440" y="2545081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/>
              <a:t>KONDISI</a:t>
            </a:r>
          </a:p>
        </p:txBody>
      </p:sp>
      <p:sp>
        <p:nvSpPr>
          <p:cNvPr id="35854" name="Text Box 14">
            <a:extLst>
              <a:ext uri="{FF2B5EF4-FFF2-40B4-BE49-F238E27FC236}">
                <a16:creationId xmlns:a16="http://schemas.microsoft.com/office/drawing/2014/main" id="{BF845453-8715-4949-AB56-E6762A93F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239" y="3885723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b="1" dirty="0"/>
              <a:t>METODE</a:t>
            </a:r>
          </a:p>
        </p:txBody>
      </p:sp>
      <p:sp>
        <p:nvSpPr>
          <p:cNvPr id="35855" name="Text Box 15">
            <a:extLst>
              <a:ext uri="{FF2B5EF4-FFF2-40B4-BE49-F238E27FC236}">
                <a16:creationId xmlns:a16="http://schemas.microsoft.com/office/drawing/2014/main" id="{0F4DD948-B9FB-4486-A241-E772AA849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783263"/>
            <a:ext cx="4800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Interelasi antar variabel teori pengajaran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533" name="Rectangle 71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721F2D69-5EEB-44E4-AA75-0C08304569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290" y="685800"/>
            <a:ext cx="4818656" cy="4603749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5200" b="1" dirty="0"/>
              <a:t>1</a:t>
            </a:r>
            <a:br>
              <a:rPr lang="en-US" sz="5200" b="1" dirty="0"/>
            </a:br>
            <a:r>
              <a:rPr lang="en-US" sz="5200" b="1" dirty="0"/>
              <a:t>PENDEKATAN SISTEM DALAM  TEKNOLOGI PENDIDIKAN</a:t>
            </a:r>
          </a:p>
        </p:txBody>
      </p:sp>
      <p:sp>
        <p:nvSpPr>
          <p:cNvPr id="22534" name="Rectangle 73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7D3AA7B-0163-4C28-B402-530109E8E4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34211" y="1386840"/>
            <a:ext cx="4878959" cy="48615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sejumlah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keseluruhan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bagian-bagian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saling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bekerja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mencapai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diharapkan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berdasarkan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kebutuhan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ditentukan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rang-</a:t>
            </a:r>
            <a:r>
              <a:rPr lang="en-US" dirty="0" err="1">
                <a:solidFill>
                  <a:schemeClr val="tx1"/>
                </a:solidFill>
              </a:rPr>
              <a:t>kaian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komponen-komponen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mempunyai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tujuan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sama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eaLnBrk="1" hangingPunct="1"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581" name="Rectangle 71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Kotak Teks 1">
            <a:extLst>
              <a:ext uri="{FF2B5EF4-FFF2-40B4-BE49-F238E27FC236}">
                <a16:creationId xmlns:a16="http://schemas.microsoft.com/office/drawing/2014/main" id="{540E68F5-F9B7-4F24-9BBA-506157A311D4}"/>
              </a:ext>
            </a:extLst>
          </p:cNvPr>
          <p:cNvSpPr txBox="1"/>
          <p:nvPr/>
        </p:nvSpPr>
        <p:spPr>
          <a:xfrm>
            <a:off x="0" y="518160"/>
            <a:ext cx="4818656" cy="46037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5200" b="1" cap="all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Ciri-Ciri</a:t>
            </a:r>
            <a:r>
              <a:rPr lang="en-US" sz="5200" b="1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</a:t>
            </a:r>
            <a:r>
              <a:rPr lang="en-US" sz="5200" b="1" cap="all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Sistem</a:t>
            </a:r>
            <a:r>
              <a:rPr lang="en-US" sz="5200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4582" name="Rectangle 73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9D61E0B-435D-4370-A9A9-6EA8E1F11C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412291" y="792480"/>
            <a:ext cx="4878959" cy="4603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1400" b="1" dirty="0" err="1">
                <a:solidFill>
                  <a:schemeClr val="tx1"/>
                </a:solidFill>
              </a:rPr>
              <a:t>Tujuan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sesuatu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ingin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dicapai</a:t>
            </a:r>
            <a:r>
              <a:rPr lang="en-US" sz="1400" dirty="0">
                <a:solidFill>
                  <a:schemeClr val="tx1"/>
                </a:solidFill>
              </a:rPr>
              <a:t> oleh </a:t>
            </a:r>
            <a:r>
              <a:rPr lang="en-US" sz="1400" dirty="0" err="1">
                <a:solidFill>
                  <a:schemeClr val="tx1"/>
                </a:solidFill>
              </a:rPr>
              <a:t>suatu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90000"/>
              </a:lnSpc>
              <a:defRPr/>
            </a:pPr>
            <a:r>
              <a:rPr lang="en-US" sz="1400" b="1" dirty="0" err="1">
                <a:solidFill>
                  <a:schemeClr val="tx1"/>
                </a:solidFill>
              </a:rPr>
              <a:t>Fungsi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menuntut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terlaksananya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berbagai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fungsi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diperlukan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menunjang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usaha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mencapai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tujuan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1400" b="1" dirty="0" err="1">
                <a:solidFill>
                  <a:schemeClr val="tx1"/>
                </a:solidFill>
              </a:rPr>
              <a:t>Komponen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bagian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melaksanakan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fungsi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menun-jang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usaha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mencapai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tujuan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disebut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komponen</a:t>
            </a:r>
            <a:r>
              <a:rPr lang="en-US" sz="1400" dirty="0">
                <a:solidFill>
                  <a:schemeClr val="tx1"/>
                </a:solidFill>
              </a:rPr>
              <a:t>.  </a:t>
            </a:r>
          </a:p>
          <a:p>
            <a:pPr marL="625475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1400" dirty="0" err="1">
                <a:solidFill>
                  <a:schemeClr val="tx1"/>
                </a:solidFill>
              </a:rPr>
              <a:t>Komponen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membentuk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disebut</a:t>
            </a:r>
            <a:r>
              <a:rPr lang="en-US" sz="1400" dirty="0">
                <a:solidFill>
                  <a:schemeClr val="tx1"/>
                </a:solidFill>
              </a:rPr>
              <a:t> sub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, yang </a:t>
            </a:r>
            <a:r>
              <a:rPr lang="en-US" sz="1400" dirty="0" err="1">
                <a:solidFill>
                  <a:schemeClr val="tx1"/>
                </a:solidFill>
              </a:rPr>
              <a:t>berguna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melakukan</a:t>
            </a:r>
            <a:r>
              <a:rPr lang="en-US" sz="1400" dirty="0">
                <a:solidFill>
                  <a:schemeClr val="tx1"/>
                </a:solidFill>
              </a:rPr>
              <a:t> proses </a:t>
            </a:r>
            <a:r>
              <a:rPr lang="en-US" sz="1400" dirty="0" err="1">
                <a:solidFill>
                  <a:schemeClr val="tx1"/>
                </a:solidFill>
              </a:rPr>
              <a:t>transformasi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</a:p>
          <a:p>
            <a:pPr marL="625475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1400" dirty="0" err="1">
                <a:solidFill>
                  <a:schemeClr val="tx1"/>
                </a:solidFill>
              </a:rPr>
              <a:t>Perpaduan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membentuk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suatu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besar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disebut</a:t>
            </a:r>
            <a:r>
              <a:rPr lang="en-US" sz="1400" dirty="0">
                <a:solidFill>
                  <a:schemeClr val="tx1"/>
                </a:solidFill>
              </a:rPr>
              <a:t> supra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marL="625475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en-US" sz="1400" dirty="0" err="1">
                <a:solidFill>
                  <a:schemeClr val="tx1"/>
                </a:solidFill>
              </a:rPr>
              <a:t>Komponen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dibedakan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komponen</a:t>
            </a:r>
            <a:r>
              <a:rPr lang="en-US" sz="1400" dirty="0">
                <a:solidFill>
                  <a:schemeClr val="tx1"/>
                </a:solidFill>
              </a:rPr>
              <a:t> integral dan </a:t>
            </a:r>
            <a:r>
              <a:rPr lang="en-US" sz="1400" dirty="0" err="1">
                <a:solidFill>
                  <a:schemeClr val="tx1"/>
                </a:solidFill>
              </a:rPr>
              <a:t>komponen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integral. </a:t>
            </a:r>
          </a:p>
          <a:p>
            <a:pPr marL="625475">
              <a:lnSpc>
                <a:spcPct val="90000"/>
              </a:lnSpc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274637">
              <a:lnSpc>
                <a:spcPct val="90000"/>
              </a:lnSpc>
              <a:defRPr/>
            </a:pP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7509B08A-C1EC-478C-86AF-60ADE06D9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Kotak Teks 1">
            <a:extLst>
              <a:ext uri="{FF2B5EF4-FFF2-40B4-BE49-F238E27FC236}">
                <a16:creationId xmlns:a16="http://schemas.microsoft.com/office/drawing/2014/main" id="{E5ADE1F7-D85D-4B0A-A3DA-BB09EAC065C7}"/>
              </a:ext>
            </a:extLst>
          </p:cNvPr>
          <p:cNvSpPr txBox="1"/>
          <p:nvPr/>
        </p:nvSpPr>
        <p:spPr>
          <a:xfrm>
            <a:off x="640290" y="685800"/>
            <a:ext cx="4818656" cy="46037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5200" b="1" cap="all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Ciri-Ciri</a:t>
            </a:r>
            <a:r>
              <a:rPr lang="en-US" sz="5200" b="1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</a:t>
            </a:r>
            <a:r>
              <a:rPr lang="en-US" sz="5200" b="1" cap="all" dirty="0" err="1">
                <a:ln w="3175" cmpd="sng">
                  <a:noFill/>
                </a:ln>
                <a:latin typeface="+mj-lt"/>
                <a:ea typeface="+mj-ea"/>
                <a:cs typeface="+mj-cs"/>
              </a:rPr>
              <a:t>Sistem</a:t>
            </a:r>
            <a:r>
              <a:rPr lang="en-US" sz="5200" b="1" cap="all" dirty="0">
                <a:ln w="3175" cmpd="sng">
                  <a:noFill/>
                </a:ln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21CC330-4259-4C32-BF8B-5FE13FFAB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6553F82-78D4-44D6-B30F-33C36356F4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625651" y="685800"/>
            <a:ext cx="4878959" cy="4603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b="1">
                <a:solidFill>
                  <a:schemeClr val="tx1"/>
                </a:solidFill>
              </a:rPr>
              <a:t>Interaksi atau saling hubungan</a:t>
            </a:r>
            <a:r>
              <a:rPr lang="en-US">
                <a:solidFill>
                  <a:schemeClr val="tx1"/>
                </a:solidFill>
              </a:rPr>
              <a:t>, semua komponen dalam satu sistem.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</a:rPr>
              <a:t>Jalinan keterpaduan</a:t>
            </a:r>
            <a:r>
              <a:rPr lang="en-US">
                <a:solidFill>
                  <a:schemeClr val="tx1"/>
                </a:solidFill>
              </a:rPr>
              <a:t>, memiliki nilai synergesti effect. 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</a:rPr>
              <a:t>Daerah batasan dan lingkungan,</a:t>
            </a:r>
            <a:r>
              <a:rPr lang="en-US">
                <a:solidFill>
                  <a:schemeClr val="tx1"/>
                </a:solidFill>
              </a:rPr>
              <a:t> perlu ada ketegasan batasann antara sistem dan lingkungannya.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2027F75A-D83D-4EC8-B9BB-89081730AD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44980" y="666115"/>
            <a:ext cx="9006840" cy="5231766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/>
              <a:t>Proses </a:t>
            </a:r>
            <a:r>
              <a:rPr lang="en-US" dirty="0" err="1"/>
              <a:t>pengubah</a:t>
            </a:r>
            <a:r>
              <a:rPr lang="en-US" dirty="0"/>
              <a:t> </a:t>
            </a:r>
            <a:r>
              <a:rPr lang="en-US" dirty="0" err="1"/>
              <a:t>masukan</a:t>
            </a:r>
            <a:r>
              <a:rPr lang="en-US" dirty="0"/>
              <a:t> (input)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(output).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sp>
        <p:nvSpPr>
          <p:cNvPr id="22531" name="Rectangle 4">
            <a:extLst>
              <a:ext uri="{FF2B5EF4-FFF2-40B4-BE49-F238E27FC236}">
                <a16:creationId xmlns:a16="http://schemas.microsoft.com/office/drawing/2014/main" id="{7EE899D1-C8BB-49D4-9E4F-FEA722B2C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72212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32" name="Rectangle 5">
            <a:extLst>
              <a:ext uri="{FF2B5EF4-FFF2-40B4-BE49-F238E27FC236}">
                <a16:creationId xmlns:a16="http://schemas.microsoft.com/office/drawing/2014/main" id="{F08B152E-253C-4971-B7A1-E775933D9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1722120"/>
            <a:ext cx="2286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33" name="Rectangle 6">
            <a:extLst>
              <a:ext uri="{FF2B5EF4-FFF2-40B4-BE49-F238E27FC236}">
                <a16:creationId xmlns:a16="http://schemas.microsoft.com/office/drawing/2014/main" id="{5942797B-B200-4EB8-9D61-C9BCC191F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164592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34" name="Line 7">
            <a:extLst>
              <a:ext uri="{FF2B5EF4-FFF2-40B4-BE49-F238E27FC236}">
                <a16:creationId xmlns:a16="http://schemas.microsoft.com/office/drawing/2014/main" id="{CB65171B-82E4-4D21-8359-1134DDA53CC2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02692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2535" name="Line 8">
            <a:extLst>
              <a:ext uri="{FF2B5EF4-FFF2-40B4-BE49-F238E27FC236}">
                <a16:creationId xmlns:a16="http://schemas.microsoft.com/office/drawing/2014/main" id="{E7310CF3-17EF-443E-AFEC-0682C5FB9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02692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2536" name="Text Box 9">
            <a:extLst>
              <a:ext uri="{FF2B5EF4-FFF2-40B4-BE49-F238E27FC236}">
                <a16:creationId xmlns:a16="http://schemas.microsoft.com/office/drawing/2014/main" id="{525B6FFD-597F-4859-8A5F-100139D9F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1874520"/>
            <a:ext cx="838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/>
              <a:t>INPUT</a:t>
            </a:r>
          </a:p>
        </p:txBody>
      </p:sp>
      <p:sp>
        <p:nvSpPr>
          <p:cNvPr id="22537" name="Text Box 10">
            <a:extLst>
              <a:ext uri="{FF2B5EF4-FFF2-40B4-BE49-F238E27FC236}">
                <a16:creationId xmlns:a16="http://schemas.microsoft.com/office/drawing/2014/main" id="{1E82B4C8-6AFD-4E7D-B834-47AA7B642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798320"/>
            <a:ext cx="1752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/>
              <a:t>PROSES TRANFORMASI</a:t>
            </a:r>
          </a:p>
        </p:txBody>
      </p:sp>
      <p:sp>
        <p:nvSpPr>
          <p:cNvPr id="22538" name="Text Box 12">
            <a:extLst>
              <a:ext uri="{FF2B5EF4-FFF2-40B4-BE49-F238E27FC236}">
                <a16:creationId xmlns:a16="http://schemas.microsoft.com/office/drawing/2014/main" id="{144AF2DB-82EA-4537-8A3F-86F25E7A4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1798321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/>
              <a:t>OUTPUT</a:t>
            </a:r>
          </a:p>
        </p:txBody>
      </p:sp>
      <p:sp>
        <p:nvSpPr>
          <p:cNvPr id="22539" name="Rectangle 13">
            <a:extLst>
              <a:ext uri="{FF2B5EF4-FFF2-40B4-BE49-F238E27FC236}">
                <a16:creationId xmlns:a16="http://schemas.microsoft.com/office/drawing/2014/main" id="{F1D68FA1-8280-4FCF-80AF-B977758CF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703320"/>
            <a:ext cx="1828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40" name="Line 14">
            <a:extLst>
              <a:ext uri="{FF2B5EF4-FFF2-40B4-BE49-F238E27FC236}">
                <a16:creationId xmlns:a16="http://schemas.microsoft.com/office/drawing/2014/main" id="{682AE8FF-D27C-418B-90C6-385544E9F8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16052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2541" name="Text Box 15">
            <a:extLst>
              <a:ext uri="{FF2B5EF4-FFF2-40B4-BE49-F238E27FC236}">
                <a16:creationId xmlns:a16="http://schemas.microsoft.com/office/drawing/2014/main" id="{5372B26B-024B-43A3-AFA1-88D8CD4F8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305057"/>
            <a:ext cx="9144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/>
              <a:t>INPUT A</a:t>
            </a:r>
          </a:p>
        </p:txBody>
      </p:sp>
      <p:sp>
        <p:nvSpPr>
          <p:cNvPr id="22542" name="Text Box 16">
            <a:extLst>
              <a:ext uri="{FF2B5EF4-FFF2-40B4-BE49-F238E27FC236}">
                <a16:creationId xmlns:a16="http://schemas.microsoft.com/office/drawing/2014/main" id="{54C809EA-8BDC-4F72-B276-FC8B2D58B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169921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 err="1"/>
              <a:t>Sistem</a:t>
            </a:r>
            <a:r>
              <a:rPr lang="en-US" altLang="en-US" sz="1800" dirty="0"/>
              <a:t> A</a:t>
            </a:r>
          </a:p>
        </p:txBody>
      </p:sp>
      <p:sp>
        <p:nvSpPr>
          <p:cNvPr id="22543" name="Rectangle 17">
            <a:extLst>
              <a:ext uri="{FF2B5EF4-FFF2-40B4-BE49-F238E27FC236}">
                <a16:creationId xmlns:a16="http://schemas.microsoft.com/office/drawing/2014/main" id="{47A8F5A9-AEBE-45B1-B04A-BA8C58D81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703320"/>
            <a:ext cx="2438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44" name="Text Box 18">
            <a:extLst>
              <a:ext uri="{FF2B5EF4-FFF2-40B4-BE49-F238E27FC236}">
                <a16:creationId xmlns:a16="http://schemas.microsoft.com/office/drawing/2014/main" id="{19784B55-7F7A-4DFA-A653-0FC62818D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779520"/>
            <a:ext cx="190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Proses Transformasi</a:t>
            </a:r>
          </a:p>
        </p:txBody>
      </p:sp>
      <p:sp>
        <p:nvSpPr>
          <p:cNvPr id="22545" name="Line 19">
            <a:extLst>
              <a:ext uri="{FF2B5EF4-FFF2-40B4-BE49-F238E27FC236}">
                <a16:creationId xmlns:a16="http://schemas.microsoft.com/office/drawing/2014/main" id="{C0CC4731-E405-4360-A854-189C9A8B44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08432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2546" name="Line 20">
            <a:extLst>
              <a:ext uri="{FF2B5EF4-FFF2-40B4-BE49-F238E27FC236}">
                <a16:creationId xmlns:a16="http://schemas.microsoft.com/office/drawing/2014/main" id="{1201A148-387C-473A-8208-EE9724DE5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408432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2547" name="Text Box 21">
            <a:extLst>
              <a:ext uri="{FF2B5EF4-FFF2-40B4-BE49-F238E27FC236}">
                <a16:creationId xmlns:a16="http://schemas.microsoft.com/office/drawing/2014/main" id="{EAD85F94-138E-4BA7-AD1E-F462170E0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236721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48" name="Text Box 22">
            <a:extLst>
              <a:ext uri="{FF2B5EF4-FFF2-40B4-BE49-F238E27FC236}">
                <a16:creationId xmlns:a16="http://schemas.microsoft.com/office/drawing/2014/main" id="{816E5664-C07D-47E6-9A7A-970CE195C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70332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/>
              <a:t>Proses </a:t>
            </a:r>
            <a:r>
              <a:rPr lang="en-US" altLang="en-US" sz="1800" dirty="0" err="1"/>
              <a:t>Transformasi</a:t>
            </a:r>
            <a:endParaRPr lang="en-US" altLang="en-US" sz="1800" dirty="0"/>
          </a:p>
        </p:txBody>
      </p:sp>
      <p:sp>
        <p:nvSpPr>
          <p:cNvPr id="22549" name="Rectangle 23">
            <a:extLst>
              <a:ext uri="{FF2B5EF4-FFF2-40B4-BE49-F238E27FC236}">
                <a16:creationId xmlns:a16="http://schemas.microsoft.com/office/drawing/2014/main" id="{2FDFF86E-169F-40B6-A107-28D0C92CE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169921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Sistem B</a:t>
            </a:r>
          </a:p>
        </p:txBody>
      </p:sp>
      <p:sp>
        <p:nvSpPr>
          <p:cNvPr id="22550" name="Text Box 24">
            <a:extLst>
              <a:ext uri="{FF2B5EF4-FFF2-40B4-BE49-F238E27FC236}">
                <a16:creationId xmlns:a16="http://schemas.microsoft.com/office/drawing/2014/main" id="{947166E4-80C9-4FB3-8506-8D041CD4D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46121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Output A</a:t>
            </a:r>
          </a:p>
        </p:txBody>
      </p:sp>
      <p:sp>
        <p:nvSpPr>
          <p:cNvPr id="22551" name="Text Box 25">
            <a:extLst>
              <a:ext uri="{FF2B5EF4-FFF2-40B4-BE49-F238E27FC236}">
                <a16:creationId xmlns:a16="http://schemas.microsoft.com/office/drawing/2014/main" id="{9FDB41D0-63D3-4021-B522-8E8267D80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801870"/>
            <a:ext cx="6400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 err="1"/>
              <a:t>Hubungan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antar</a:t>
            </a:r>
            <a:r>
              <a:rPr lang="en-US" altLang="en-US" sz="1800" dirty="0"/>
              <a:t> sub system </a:t>
            </a:r>
            <a:r>
              <a:rPr lang="en-US" altLang="en-US" sz="1800" dirty="0" err="1"/>
              <a:t>dalam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satu</a:t>
            </a:r>
            <a:r>
              <a:rPr lang="en-US" altLang="en-US" sz="1800" dirty="0"/>
              <a:t> system yang </a:t>
            </a:r>
            <a:r>
              <a:rPr lang="en-US" altLang="en-US" sz="1800" dirty="0" err="1"/>
              <a:t>besar</a:t>
            </a:r>
            <a:r>
              <a:rPr lang="en-US" altLang="en-US" sz="1800" dirty="0"/>
              <a:t> </a:t>
            </a:r>
          </a:p>
        </p:txBody>
      </p:sp>
      <p:sp>
        <p:nvSpPr>
          <p:cNvPr id="22552" name="Text Box 26">
            <a:extLst>
              <a:ext uri="{FF2B5EF4-FFF2-40B4-BE49-F238E27FC236}">
                <a16:creationId xmlns:a16="http://schemas.microsoft.com/office/drawing/2014/main" id="{42A032F3-21E3-44B3-A826-631722B41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0" y="3658077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/>
              <a:t> output B</a:t>
            </a:r>
          </a:p>
        </p:txBody>
      </p:sp>
      <p:sp>
        <p:nvSpPr>
          <p:cNvPr id="22554" name="Rectangle 28">
            <a:extLst>
              <a:ext uri="{FF2B5EF4-FFF2-40B4-BE49-F238E27FC236}">
                <a16:creationId xmlns:a16="http://schemas.microsoft.com/office/drawing/2014/main" id="{EBE92C08-90A2-4413-BBFC-126BDCDB2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379720"/>
            <a:ext cx="900684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55" name="Rectangle 29">
            <a:extLst>
              <a:ext uri="{FF2B5EF4-FFF2-40B4-BE49-F238E27FC236}">
                <a16:creationId xmlns:a16="http://schemas.microsoft.com/office/drawing/2014/main" id="{927054B5-E2EB-4315-B406-B6D15B35D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806440"/>
            <a:ext cx="1219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56" name="Rectangle 30">
            <a:extLst>
              <a:ext uri="{FF2B5EF4-FFF2-40B4-BE49-F238E27FC236}">
                <a16:creationId xmlns:a16="http://schemas.microsoft.com/office/drawing/2014/main" id="{B5897538-CD95-411A-80B1-7D5D12192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806440"/>
            <a:ext cx="1219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57" name="Rectangle 31">
            <a:extLst>
              <a:ext uri="{FF2B5EF4-FFF2-40B4-BE49-F238E27FC236}">
                <a16:creationId xmlns:a16="http://schemas.microsoft.com/office/drawing/2014/main" id="{E9FE9C9D-CE23-42A5-8CDE-FE40DAABA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7720" y="5806440"/>
            <a:ext cx="1219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58" name="Rectangle 32">
            <a:extLst>
              <a:ext uri="{FF2B5EF4-FFF2-40B4-BE49-F238E27FC236}">
                <a16:creationId xmlns:a16="http://schemas.microsoft.com/office/drawing/2014/main" id="{591CC79D-2C53-49BF-87BB-6C275734B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806440"/>
            <a:ext cx="12192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2559" name="Text Box 33">
            <a:extLst>
              <a:ext uri="{FF2B5EF4-FFF2-40B4-BE49-F238E27FC236}">
                <a16:creationId xmlns:a16="http://schemas.microsoft.com/office/drawing/2014/main" id="{97708925-010D-488A-A943-E9CD01D51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0840" y="5425441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/>
              <a:t>Sub sis A</a:t>
            </a:r>
          </a:p>
        </p:txBody>
      </p:sp>
      <p:sp>
        <p:nvSpPr>
          <p:cNvPr id="22560" name="Text Box 34">
            <a:extLst>
              <a:ext uri="{FF2B5EF4-FFF2-40B4-BE49-F238E27FC236}">
                <a16:creationId xmlns:a16="http://schemas.microsoft.com/office/drawing/2014/main" id="{264790C9-A68B-4446-A341-8E31248C9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425441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Sub sis B</a:t>
            </a:r>
          </a:p>
        </p:txBody>
      </p:sp>
      <p:sp>
        <p:nvSpPr>
          <p:cNvPr id="22561" name="Text Box 35">
            <a:extLst>
              <a:ext uri="{FF2B5EF4-FFF2-40B4-BE49-F238E27FC236}">
                <a16:creationId xmlns:a16="http://schemas.microsoft.com/office/drawing/2014/main" id="{A0E19572-CBEF-4E9B-8150-A7EA47FDC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5394484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/>
              <a:t>Sub sis C</a:t>
            </a:r>
          </a:p>
        </p:txBody>
      </p:sp>
      <p:sp>
        <p:nvSpPr>
          <p:cNvPr id="22562" name="Text Box 36">
            <a:extLst>
              <a:ext uri="{FF2B5EF4-FFF2-40B4-BE49-F238E27FC236}">
                <a16:creationId xmlns:a16="http://schemas.microsoft.com/office/drawing/2014/main" id="{C4EEFC59-43CF-4277-B3FC-41D33A6D7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5349241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/>
              <a:t>Sub sis D</a:t>
            </a:r>
          </a:p>
        </p:txBody>
      </p:sp>
      <p:sp>
        <p:nvSpPr>
          <p:cNvPr id="22563" name="Line 37">
            <a:extLst>
              <a:ext uri="{FF2B5EF4-FFF2-40B4-BE49-F238E27FC236}">
                <a16:creationId xmlns:a16="http://schemas.microsoft.com/office/drawing/2014/main" id="{F75FAE45-C8B0-421F-84CF-C521741C764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88264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2564" name="Line 38">
            <a:extLst>
              <a:ext uri="{FF2B5EF4-FFF2-40B4-BE49-F238E27FC236}">
                <a16:creationId xmlns:a16="http://schemas.microsoft.com/office/drawing/2014/main" id="{7807A30F-ED91-4457-97B6-2DBA1C2A33C7}"/>
              </a:ext>
            </a:extLst>
          </p:cNvPr>
          <p:cNvSpPr>
            <a:spLocks noChangeShapeType="1"/>
          </p:cNvSpPr>
          <p:nvPr/>
        </p:nvSpPr>
        <p:spPr bwMode="auto">
          <a:xfrm>
            <a:off x="9753600" y="595884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2565" name="Line 39">
            <a:extLst>
              <a:ext uri="{FF2B5EF4-FFF2-40B4-BE49-F238E27FC236}">
                <a16:creationId xmlns:a16="http://schemas.microsoft.com/office/drawing/2014/main" id="{4094F7D5-EC0D-4CB8-90C7-975A755ACB6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600" y="591312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2566" name="Line 40">
            <a:extLst>
              <a:ext uri="{FF2B5EF4-FFF2-40B4-BE49-F238E27FC236}">
                <a16:creationId xmlns:a16="http://schemas.microsoft.com/office/drawing/2014/main" id="{AEC35CAE-68F4-46D7-ADEA-2C282DAA7BC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35040" y="591312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" name="Kotak Teks 1">
            <a:extLst>
              <a:ext uri="{FF2B5EF4-FFF2-40B4-BE49-F238E27FC236}">
                <a16:creationId xmlns:a16="http://schemas.microsoft.com/office/drawing/2014/main" id="{DA045C8D-BC36-4E7B-B55A-587449A0144B}"/>
              </a:ext>
            </a:extLst>
          </p:cNvPr>
          <p:cNvSpPr txBox="1"/>
          <p:nvPr/>
        </p:nvSpPr>
        <p:spPr>
          <a:xfrm>
            <a:off x="5120640" y="3674111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 B</a:t>
            </a:r>
            <a:endParaRPr lang="en-ID" dirty="0"/>
          </a:p>
        </p:txBody>
      </p:sp>
      <p:cxnSp>
        <p:nvCxnSpPr>
          <p:cNvPr id="4" name="Konektor Panah Lurus 3">
            <a:extLst>
              <a:ext uri="{FF2B5EF4-FFF2-40B4-BE49-F238E27FC236}">
                <a16:creationId xmlns:a16="http://schemas.microsoft.com/office/drawing/2014/main" id="{72429FC9-7ED9-4633-83D1-9F28B18569DE}"/>
              </a:ext>
            </a:extLst>
          </p:cNvPr>
          <p:cNvCxnSpPr/>
          <p:nvPr/>
        </p:nvCxnSpPr>
        <p:spPr>
          <a:xfrm>
            <a:off x="1981200" y="5958840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" name="Kotak Teks 4">
            <a:extLst>
              <a:ext uri="{FF2B5EF4-FFF2-40B4-BE49-F238E27FC236}">
                <a16:creationId xmlns:a16="http://schemas.microsoft.com/office/drawing/2014/main" id="{BD8DBACE-035B-4068-817B-E7B0653DF98E}"/>
              </a:ext>
            </a:extLst>
          </p:cNvPr>
          <p:cNvSpPr txBox="1"/>
          <p:nvPr/>
        </p:nvSpPr>
        <p:spPr>
          <a:xfrm>
            <a:off x="1905000" y="550164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</a:t>
            </a:r>
            <a:endParaRPr lang="en-ID" dirty="0"/>
          </a:p>
        </p:txBody>
      </p:sp>
      <p:sp>
        <p:nvSpPr>
          <p:cNvPr id="6" name="Kotak Teks 5">
            <a:extLst>
              <a:ext uri="{FF2B5EF4-FFF2-40B4-BE49-F238E27FC236}">
                <a16:creationId xmlns:a16="http://schemas.microsoft.com/office/drawing/2014/main" id="{7A8A0611-2485-4C89-94ED-C04AF7AA7E45}"/>
              </a:ext>
            </a:extLst>
          </p:cNvPr>
          <p:cNvSpPr txBox="1"/>
          <p:nvPr/>
        </p:nvSpPr>
        <p:spPr>
          <a:xfrm>
            <a:off x="9753600" y="550164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output</a:t>
            </a:r>
            <a:endParaRPr lang="en-ID" dirty="0"/>
          </a:p>
        </p:txBody>
      </p:sp>
      <p:sp>
        <p:nvSpPr>
          <p:cNvPr id="7" name="Kotak Teks 6">
            <a:extLst>
              <a:ext uri="{FF2B5EF4-FFF2-40B4-BE49-F238E27FC236}">
                <a16:creationId xmlns:a16="http://schemas.microsoft.com/office/drawing/2014/main" id="{F2AEBFF3-380F-4B95-8433-E6940D51E8FD}"/>
              </a:ext>
            </a:extLst>
          </p:cNvPr>
          <p:cNvSpPr txBox="1"/>
          <p:nvPr/>
        </p:nvSpPr>
        <p:spPr>
          <a:xfrm>
            <a:off x="2987040" y="511432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highlight>
                  <a:srgbClr val="0000FF"/>
                </a:highlight>
              </a:rPr>
              <a:t> </a:t>
            </a:r>
            <a:r>
              <a:rPr lang="en-US" sz="3600" b="1" dirty="0" err="1">
                <a:highlight>
                  <a:srgbClr val="0000FF"/>
                </a:highlight>
              </a:rPr>
              <a:t>Ciri-Ciri</a:t>
            </a:r>
            <a:r>
              <a:rPr lang="en-US" sz="3600" b="1" dirty="0">
                <a:highlight>
                  <a:srgbClr val="0000FF"/>
                </a:highlight>
              </a:rPr>
              <a:t>  </a:t>
            </a:r>
            <a:r>
              <a:rPr lang="en-US" sz="3600" b="1" dirty="0" err="1">
                <a:highlight>
                  <a:srgbClr val="0000FF"/>
                </a:highlight>
              </a:rPr>
              <a:t>Sistim</a:t>
            </a:r>
            <a:r>
              <a:rPr lang="en-US" sz="3600" b="1" dirty="0">
                <a:highlight>
                  <a:srgbClr val="0000FF"/>
                </a:highlight>
              </a:rPr>
              <a:t> </a:t>
            </a:r>
            <a:endParaRPr lang="en-ID" sz="3600" b="1" dirty="0">
              <a:highlight>
                <a:srgbClr val="0000FF"/>
              </a:highlight>
            </a:endParaRPr>
          </a:p>
        </p:txBody>
      </p:sp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DF5697A-FD77-4BED-ABD0-E3187A0FE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06040" y="1356836"/>
            <a:ext cx="10515600" cy="13255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endParaRPr lang="en-US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72F7A4B-8FC1-45E5-B6DF-69D82D61D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230880"/>
            <a:ext cx="1676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6FFCCC14-B0F9-4C95-B1AA-03DA9480A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230880"/>
            <a:ext cx="2438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F1E1A301-4BF1-4556-BFAE-69ED37FAF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230880"/>
            <a:ext cx="1676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3558" name="Text Box 6">
            <a:extLst>
              <a:ext uri="{FF2B5EF4-FFF2-40B4-BE49-F238E27FC236}">
                <a16:creationId xmlns:a16="http://schemas.microsoft.com/office/drawing/2014/main" id="{E95E83BB-9436-4C03-95F2-B3E5C4BBE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459481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MASUKAN</a:t>
            </a:r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A85F0B68-F7EE-40C8-8976-9D6E5091A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383280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/>
              <a:t>PROSES TRANSFORMASI</a:t>
            </a:r>
          </a:p>
        </p:txBody>
      </p:sp>
      <p:sp>
        <p:nvSpPr>
          <p:cNvPr id="23560" name="Text Box 8">
            <a:extLst>
              <a:ext uri="{FF2B5EF4-FFF2-40B4-BE49-F238E27FC236}">
                <a16:creationId xmlns:a16="http://schemas.microsoft.com/office/drawing/2014/main" id="{2665B827-8362-4122-B6AF-76597C591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3459481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 dirty="0"/>
              <a:t>HASIL</a:t>
            </a:r>
          </a:p>
        </p:txBody>
      </p:sp>
      <p:sp>
        <p:nvSpPr>
          <p:cNvPr id="23561" name="Line 9">
            <a:extLst>
              <a:ext uri="{FF2B5EF4-FFF2-40B4-BE49-F238E27FC236}">
                <a16:creationId xmlns:a16="http://schemas.microsoft.com/office/drawing/2014/main" id="{1A41059F-A637-4038-8D28-6F5D06484E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41452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3562" name="Line 10">
            <a:extLst>
              <a:ext uri="{FF2B5EF4-FFF2-40B4-BE49-F238E27FC236}">
                <a16:creationId xmlns:a16="http://schemas.microsoft.com/office/drawing/2014/main" id="{4983361A-02F1-41AD-B9FF-8631E2B125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41452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3563" name="Line 11">
            <a:extLst>
              <a:ext uri="{FF2B5EF4-FFF2-40B4-BE49-F238E27FC236}">
                <a16:creationId xmlns:a16="http://schemas.microsoft.com/office/drawing/2014/main" id="{BE581105-3D65-4996-80E2-5A9FC2E1E3A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839200" y="414528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3564" name="Line 12">
            <a:extLst>
              <a:ext uri="{FF2B5EF4-FFF2-40B4-BE49-F238E27FC236}">
                <a16:creationId xmlns:a16="http://schemas.microsoft.com/office/drawing/2014/main" id="{9285FE54-D86B-4883-B9C1-86246466C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45008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3565" name="Text Box 13">
            <a:extLst>
              <a:ext uri="{FF2B5EF4-FFF2-40B4-BE49-F238E27FC236}">
                <a16:creationId xmlns:a16="http://schemas.microsoft.com/office/drawing/2014/main" id="{3055124F-F279-42C5-B339-DC054468F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4754881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BALIKAN</a:t>
            </a:r>
          </a:p>
        </p:txBody>
      </p:sp>
      <p:sp>
        <p:nvSpPr>
          <p:cNvPr id="2" name="Kotak Teks 1">
            <a:extLst>
              <a:ext uri="{FF2B5EF4-FFF2-40B4-BE49-F238E27FC236}">
                <a16:creationId xmlns:a16="http://schemas.microsoft.com/office/drawing/2014/main" id="{FC7E7EEB-A0EE-468B-B757-7CCDC4CFFB4E}"/>
              </a:ext>
            </a:extLst>
          </p:cNvPr>
          <p:cNvSpPr txBox="1"/>
          <p:nvPr/>
        </p:nvSpPr>
        <p:spPr>
          <a:xfrm>
            <a:off x="2606040" y="74676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highlight>
                  <a:srgbClr val="0000FF"/>
                </a:highlight>
              </a:rPr>
              <a:t> </a:t>
            </a:r>
            <a:r>
              <a:rPr lang="en-US" sz="3600" b="1" dirty="0" err="1">
                <a:highlight>
                  <a:srgbClr val="0000FF"/>
                </a:highlight>
              </a:rPr>
              <a:t>Ciri</a:t>
            </a:r>
            <a:r>
              <a:rPr lang="en-US" sz="3600" b="1" dirty="0">
                <a:highlight>
                  <a:srgbClr val="0000FF"/>
                </a:highlight>
              </a:rPr>
              <a:t> – </a:t>
            </a:r>
            <a:r>
              <a:rPr lang="en-US" sz="3600" b="1" dirty="0" err="1">
                <a:highlight>
                  <a:srgbClr val="0000FF"/>
                </a:highlight>
              </a:rPr>
              <a:t>Ciri</a:t>
            </a:r>
            <a:r>
              <a:rPr lang="en-US" sz="3600" b="1" dirty="0">
                <a:highlight>
                  <a:srgbClr val="0000FF"/>
                </a:highlight>
              </a:rPr>
              <a:t> </a:t>
            </a:r>
            <a:r>
              <a:rPr lang="en-US" sz="3600" b="1" dirty="0" err="1">
                <a:highlight>
                  <a:srgbClr val="0000FF"/>
                </a:highlight>
              </a:rPr>
              <a:t>Sistim</a:t>
            </a:r>
            <a:r>
              <a:rPr lang="en-US" sz="3600" b="1" dirty="0">
                <a:highlight>
                  <a:srgbClr val="0000FF"/>
                </a:highlight>
              </a:rPr>
              <a:t> </a:t>
            </a:r>
            <a:endParaRPr lang="en-ID" sz="3600" b="1" dirty="0">
              <a:highlight>
                <a:srgbClr val="0000FF"/>
              </a:highlight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1488E23-CB3C-4433-AC5D-CCB67A4B7A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5141" y="0"/>
            <a:ext cx="6582092" cy="15070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/>
              <a:t>PENDEKATAN SISTEM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C2B7DE8-D85B-434A-A311-6FEF6CE112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86607" y="1430867"/>
            <a:ext cx="9174480" cy="435133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mencakup</a:t>
            </a:r>
            <a:r>
              <a:rPr lang="en-US" b="1" dirty="0"/>
              <a:t> </a:t>
            </a:r>
            <a:r>
              <a:rPr lang="en-US" b="1" dirty="0" err="1"/>
              <a:t>tiga</a:t>
            </a:r>
            <a:r>
              <a:rPr lang="en-US" b="1" dirty="0"/>
              <a:t> </a:t>
            </a:r>
            <a:r>
              <a:rPr lang="en-US" b="1" dirty="0" err="1"/>
              <a:t>aspek</a:t>
            </a:r>
            <a:r>
              <a:rPr lang="en-US" b="1" dirty="0"/>
              <a:t>:</a:t>
            </a:r>
            <a:r>
              <a:rPr lang="en-US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 err="1"/>
              <a:t>Filsafat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,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berfikir</a:t>
            </a:r>
            <a:endParaRPr 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 err="1"/>
              <a:t>Analisis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,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teknis</a:t>
            </a:r>
            <a:r>
              <a:rPr lang="en-US" sz="2400" dirty="0"/>
              <a:t> </a:t>
            </a:r>
            <a:r>
              <a:rPr lang="en-US" sz="2400" dirty="0" err="1"/>
              <a:t>pemecahan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endParaRPr 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, </a:t>
            </a:r>
            <a:r>
              <a:rPr lang="en-US" sz="2400" dirty="0" err="1"/>
              <a:t>aplikasi</a:t>
            </a:r>
            <a:r>
              <a:rPr lang="en-US" sz="2400" dirty="0"/>
              <a:t> </a:t>
            </a:r>
            <a:r>
              <a:rPr lang="en-US" sz="2400" dirty="0" err="1"/>
              <a:t>teori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400" dirty="0"/>
          </a:p>
          <a:p>
            <a:pPr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b="1" dirty="0"/>
              <a:t>Model </a:t>
            </a:r>
            <a:r>
              <a:rPr lang="en-US" b="1" dirty="0" err="1"/>
              <a:t>pendekatan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endParaRPr lang="en-US" b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 err="1"/>
              <a:t>Identifikasi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endParaRPr 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alternatif</a:t>
            </a:r>
            <a:r>
              <a:rPr lang="en-US" sz="2400" dirty="0"/>
              <a:t> </a:t>
            </a:r>
            <a:r>
              <a:rPr lang="en-US" sz="2400" dirty="0" err="1"/>
              <a:t>pemecahan</a:t>
            </a:r>
            <a:endParaRPr 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 err="1"/>
              <a:t>Memilih</a:t>
            </a:r>
            <a:r>
              <a:rPr lang="en-US" sz="2400" dirty="0"/>
              <a:t>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pemecahan</a:t>
            </a:r>
            <a:endParaRPr 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 err="1"/>
              <a:t>Melaksanakan</a:t>
            </a:r>
            <a:endParaRPr 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efektifitas</a:t>
            </a:r>
            <a:endParaRPr lang="en-US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dirty="0" err="1"/>
              <a:t>Revisi</a:t>
            </a:r>
            <a:r>
              <a:rPr lang="en-US" sz="2400" dirty="0"/>
              <a:t> </a:t>
            </a:r>
            <a:r>
              <a:rPr lang="en-US" sz="2400" dirty="0" err="1"/>
              <a:t>bila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81BBDC9-2DC6-4959-AC3D-49A5DCB05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B74BB55-8517-4CFE-9389-81D0E6F81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34" name="Group 27">
            <a:extLst>
              <a:ext uri="{FF2B5EF4-FFF2-40B4-BE49-F238E27FC236}">
                <a16:creationId xmlns:a16="http://schemas.microsoft.com/office/drawing/2014/main" id="{A3F7C935-E41E-4E8D-91DF-D3BAB9521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45" y="4435646"/>
            <a:ext cx="1419541" cy="1660354"/>
            <a:chOff x="10292292" y="2963333"/>
            <a:chExt cx="1896535" cy="2218267"/>
          </a:xfrm>
        </p:grpSpPr>
        <p:cxnSp>
          <p:nvCxnSpPr>
            <p:cNvPr id="36" name="Straight Connector 28">
              <a:extLst>
                <a:ext uri="{FF2B5EF4-FFF2-40B4-BE49-F238E27FC236}">
                  <a16:creationId xmlns:a16="http://schemas.microsoft.com/office/drawing/2014/main" id="{4FB64230-1B44-4C76-9885-0BBE5C736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3F7F181-4FFE-4F8E-A3D0-1A8ECDEFF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190344"/>
              <a:ext cx="1896535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066495D-EC57-44E4-8DED-0DC2E07AA2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E0DA2F2-D672-4417-8072-9ED4FA5C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0E8BACB-AEC7-46A5-A3AD-4D1BBE871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08452CCF-4A27-488A-AAF4-424933CFC9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4212" y="0"/>
            <a:ext cx="465734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Judul 1">
            <a:extLst>
              <a:ext uri="{FF2B5EF4-FFF2-40B4-BE49-F238E27FC236}">
                <a16:creationId xmlns:a16="http://schemas.microsoft.com/office/drawing/2014/main" id="{4D238C99-2428-45AE-ADDF-AD5C57C7D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4919" y="685800"/>
            <a:ext cx="3705269" cy="5308599"/>
          </a:xfrm>
        </p:spPr>
        <p:txBody>
          <a:bodyPr>
            <a:normAutofit/>
          </a:bodyPr>
          <a:lstStyle/>
          <a:p>
            <a:r>
              <a:rPr lang="en-US" sz="3200" b="1" dirty="0" err="1">
                <a:solidFill>
                  <a:srgbClr val="FFFFFF"/>
                </a:solidFill>
              </a:rPr>
              <a:t>Penerapan</a:t>
            </a:r>
            <a:r>
              <a:rPr lang="en-US" sz="3200" b="1" dirty="0">
                <a:solidFill>
                  <a:srgbClr val="FFFFFF"/>
                </a:solidFill>
              </a:rPr>
              <a:t> Model </a:t>
            </a:r>
            <a:r>
              <a:rPr lang="en-US" sz="3200" b="1" dirty="0" err="1">
                <a:solidFill>
                  <a:srgbClr val="FFFFFF"/>
                </a:solidFill>
              </a:rPr>
              <a:t>Pendekatan</a:t>
            </a:r>
            <a:r>
              <a:rPr lang="en-US" sz="3200" b="1" dirty="0">
                <a:solidFill>
                  <a:srgbClr val="FFFFFF"/>
                </a:solidFill>
              </a:rPr>
              <a:t> </a:t>
            </a:r>
            <a:r>
              <a:rPr lang="en-US" sz="3200" b="1" dirty="0" err="1">
                <a:solidFill>
                  <a:srgbClr val="FFFFFF"/>
                </a:solidFill>
              </a:rPr>
              <a:t>Sistem</a:t>
            </a:r>
            <a:r>
              <a:rPr lang="en-US" sz="3200" b="1" dirty="0">
                <a:solidFill>
                  <a:srgbClr val="FFFFFF"/>
                </a:solidFill>
              </a:rPr>
              <a:t> </a:t>
            </a:r>
            <a:r>
              <a:rPr lang="en-US" sz="3200" b="1" dirty="0" err="1">
                <a:solidFill>
                  <a:srgbClr val="FFFFFF"/>
                </a:solidFill>
              </a:rPr>
              <a:t>dalam</a:t>
            </a:r>
            <a:r>
              <a:rPr lang="en-US" sz="3200" b="1" dirty="0">
                <a:solidFill>
                  <a:srgbClr val="FFFFFF"/>
                </a:solidFill>
              </a:rPr>
              <a:t> </a:t>
            </a:r>
            <a:r>
              <a:rPr lang="en-US" sz="3200" b="1" dirty="0" err="1">
                <a:solidFill>
                  <a:srgbClr val="FFFFFF"/>
                </a:solidFill>
              </a:rPr>
              <a:t>pemecahan</a:t>
            </a:r>
            <a:r>
              <a:rPr lang="en-US" sz="3200" b="1" dirty="0">
                <a:solidFill>
                  <a:srgbClr val="FFFFFF"/>
                </a:solidFill>
              </a:rPr>
              <a:t> </a:t>
            </a:r>
            <a:r>
              <a:rPr lang="en-US" sz="3200" b="1" dirty="0" err="1">
                <a:solidFill>
                  <a:srgbClr val="FFFFFF"/>
                </a:solidFill>
              </a:rPr>
              <a:t>masalah</a:t>
            </a:r>
            <a:endParaRPr lang="en-ID" sz="3200" b="1" dirty="0">
              <a:solidFill>
                <a:srgbClr val="FFFFFF"/>
              </a:solidFill>
            </a:endParaRP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89DE5446-AAE7-4C95-AD69-40972EF96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9418" y="685800"/>
            <a:ext cx="5279207" cy="5410200"/>
          </a:xfrm>
        </p:spPr>
        <p:txBody>
          <a:bodyPr>
            <a:normAutofit lnSpcReduction="10000"/>
          </a:bodyPr>
          <a:lstStyle/>
          <a:p>
            <a:pPr marL="365125" indent="-365125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1400" dirty="0">
                <a:solidFill>
                  <a:srgbClr val="FFFFFF"/>
                </a:solidFill>
              </a:rPr>
              <a:t>1. </a:t>
            </a:r>
            <a:r>
              <a:rPr lang="en-US" sz="1400" b="1" dirty="0" err="1">
                <a:solidFill>
                  <a:srgbClr val="FFFFFF"/>
                </a:solidFill>
              </a:rPr>
              <a:t>Identifikasi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masalah</a:t>
            </a:r>
            <a:r>
              <a:rPr lang="en-US" sz="1400" dirty="0">
                <a:solidFill>
                  <a:srgbClr val="FFFFFF"/>
                </a:solidFill>
              </a:rPr>
              <a:t>, </a:t>
            </a:r>
            <a:r>
              <a:rPr lang="en-US" sz="1400" dirty="0" err="1">
                <a:solidFill>
                  <a:srgbClr val="FFFFFF"/>
                </a:solidFill>
              </a:rPr>
              <a:t>dengan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cara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mengenali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masalah</a:t>
            </a:r>
            <a:r>
              <a:rPr lang="en-US" sz="1400" dirty="0">
                <a:solidFill>
                  <a:srgbClr val="FFFFFF"/>
                </a:solidFill>
              </a:rPr>
              <a:t> dan </a:t>
            </a:r>
            <a:r>
              <a:rPr lang="en-US" sz="1400" dirty="0" err="1">
                <a:solidFill>
                  <a:srgbClr val="FFFFFF"/>
                </a:solidFill>
              </a:rPr>
              <a:t>merumuskan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masalah</a:t>
            </a:r>
            <a:r>
              <a:rPr lang="en-US" sz="1400" dirty="0">
                <a:solidFill>
                  <a:srgbClr val="FFFFFF"/>
                </a:solidFill>
              </a:rPr>
              <a:t>.  </a:t>
            </a:r>
            <a:r>
              <a:rPr lang="en-US" sz="1400" dirty="0" err="1">
                <a:solidFill>
                  <a:srgbClr val="FFFFFF"/>
                </a:solidFill>
              </a:rPr>
              <a:t>Masalah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adalah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kesenjangan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antara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kenyataan</a:t>
            </a:r>
            <a:r>
              <a:rPr lang="en-US" sz="1400" dirty="0">
                <a:solidFill>
                  <a:srgbClr val="FFFFFF"/>
                </a:solidFill>
              </a:rPr>
              <a:t> yang </a:t>
            </a:r>
            <a:r>
              <a:rPr lang="en-US" sz="1400" dirty="0" err="1">
                <a:solidFill>
                  <a:srgbClr val="FFFFFF"/>
                </a:solidFill>
              </a:rPr>
              <a:t>ada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dengan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tujuan</a:t>
            </a:r>
            <a:r>
              <a:rPr lang="en-US" sz="1400" dirty="0">
                <a:solidFill>
                  <a:srgbClr val="FFFFFF"/>
                </a:solidFill>
              </a:rPr>
              <a:t> yang </a:t>
            </a:r>
            <a:r>
              <a:rPr lang="en-US" sz="1400" dirty="0" err="1">
                <a:solidFill>
                  <a:srgbClr val="FFFFFF"/>
                </a:solidFill>
              </a:rPr>
              <a:t>harus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dicapai</a:t>
            </a:r>
            <a:r>
              <a:rPr lang="en-US" sz="1400" dirty="0">
                <a:solidFill>
                  <a:srgbClr val="FFFFFF"/>
                </a:solidFill>
              </a:rPr>
              <a:t>. </a:t>
            </a:r>
            <a:r>
              <a:rPr lang="en-US" sz="1400" dirty="0" err="1">
                <a:solidFill>
                  <a:srgbClr val="FFFFFF"/>
                </a:solidFill>
              </a:rPr>
              <a:t>Semakin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jauh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kesenjangan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berarti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semakin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berat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masalah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itu</a:t>
            </a:r>
            <a:r>
              <a:rPr lang="en-US" sz="1400" dirty="0">
                <a:solidFill>
                  <a:srgbClr val="FFFFFF"/>
                </a:solidFill>
              </a:rPr>
              <a:t>. </a:t>
            </a:r>
            <a:r>
              <a:rPr lang="en-US" sz="1400" dirty="0" err="1">
                <a:solidFill>
                  <a:srgbClr val="FFFFFF"/>
                </a:solidFill>
              </a:rPr>
              <a:t>Rumusan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masalah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harus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menunjukkan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adanya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tingkat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kesenjangan</a:t>
            </a:r>
            <a:r>
              <a:rPr lang="en-US" sz="1400" dirty="0">
                <a:solidFill>
                  <a:srgbClr val="FFFFFF"/>
                </a:solidFill>
              </a:rPr>
              <a:t>. </a:t>
            </a:r>
          </a:p>
          <a:p>
            <a:pPr marL="365125" indent="-365125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1400" dirty="0">
                <a:solidFill>
                  <a:srgbClr val="FFFFFF"/>
                </a:solidFill>
              </a:rPr>
              <a:t>2. </a:t>
            </a:r>
            <a:r>
              <a:rPr lang="en-US" sz="1400" b="1" dirty="0" err="1">
                <a:solidFill>
                  <a:srgbClr val="FFFFFF"/>
                </a:solidFill>
              </a:rPr>
              <a:t>Menentukan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alternatif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pemecahan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masalah</a:t>
            </a:r>
            <a:r>
              <a:rPr lang="en-US" sz="1400" dirty="0">
                <a:solidFill>
                  <a:srgbClr val="FFFFFF"/>
                </a:solidFill>
              </a:rPr>
              <a:t>, </a:t>
            </a:r>
            <a:r>
              <a:rPr lang="en-US" sz="1400" dirty="0" err="1">
                <a:solidFill>
                  <a:srgbClr val="FFFFFF"/>
                </a:solidFill>
              </a:rPr>
              <a:t>dilakukan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setelah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anda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mengidentifikasi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masalah</a:t>
            </a:r>
            <a:r>
              <a:rPr lang="en-US" sz="1400" dirty="0">
                <a:solidFill>
                  <a:srgbClr val="FFFFFF"/>
                </a:solidFill>
              </a:rPr>
              <a:t>, </a:t>
            </a:r>
            <a:r>
              <a:rPr lang="en-US" sz="1400" dirty="0" err="1">
                <a:solidFill>
                  <a:srgbClr val="FFFFFF"/>
                </a:solidFill>
              </a:rPr>
              <a:t>merumuskan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masalah</a:t>
            </a:r>
            <a:r>
              <a:rPr lang="en-US" sz="1400" dirty="0">
                <a:solidFill>
                  <a:srgbClr val="FFFFFF"/>
                </a:solidFill>
              </a:rPr>
              <a:t>, </a:t>
            </a:r>
            <a:r>
              <a:rPr lang="en-US" sz="1400" dirty="0" err="1">
                <a:solidFill>
                  <a:srgbClr val="FFFFFF"/>
                </a:solidFill>
              </a:rPr>
              <a:t>kemudian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memikirkan</a:t>
            </a:r>
            <a:r>
              <a:rPr lang="en-US" sz="1400" dirty="0">
                <a:solidFill>
                  <a:srgbClr val="FFFFFF"/>
                </a:solidFill>
              </a:rPr>
              <a:t> alternative </a:t>
            </a:r>
            <a:r>
              <a:rPr lang="en-US" sz="1400" dirty="0" err="1">
                <a:solidFill>
                  <a:srgbClr val="FFFFFF"/>
                </a:solidFill>
              </a:rPr>
              <a:t>apa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saja</a:t>
            </a:r>
            <a:r>
              <a:rPr lang="en-US" sz="1400" dirty="0">
                <a:solidFill>
                  <a:srgbClr val="FFFFFF"/>
                </a:solidFill>
              </a:rPr>
              <a:t> yang </a:t>
            </a:r>
            <a:r>
              <a:rPr lang="en-US" sz="1400" dirty="0" err="1">
                <a:solidFill>
                  <a:srgbClr val="FFFFFF"/>
                </a:solidFill>
              </a:rPr>
              <a:t>tepat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untuk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masalah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tersebut</a:t>
            </a:r>
            <a:r>
              <a:rPr lang="en-US" sz="1400" dirty="0">
                <a:solidFill>
                  <a:srgbClr val="FFFFFF"/>
                </a:solidFill>
              </a:rPr>
              <a:t>.    </a:t>
            </a:r>
          </a:p>
          <a:p>
            <a:pPr marL="365125" indent="-365125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1400" dirty="0">
                <a:solidFill>
                  <a:srgbClr val="FFFFFF"/>
                </a:solidFill>
              </a:rPr>
              <a:t>3. </a:t>
            </a:r>
            <a:r>
              <a:rPr lang="en-US" sz="1400" b="1" dirty="0" err="1">
                <a:solidFill>
                  <a:srgbClr val="FFFFFF"/>
                </a:solidFill>
              </a:rPr>
              <a:t>Memilih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strategi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pemecahan</a:t>
            </a:r>
            <a:r>
              <a:rPr lang="en-US" sz="1400" b="1" dirty="0">
                <a:solidFill>
                  <a:srgbClr val="FFFFFF"/>
                </a:solidFill>
              </a:rPr>
              <a:t>, </a:t>
            </a:r>
            <a:r>
              <a:rPr lang="en-US" sz="1400" dirty="0" err="1">
                <a:solidFill>
                  <a:srgbClr val="FFFFFF"/>
                </a:solidFill>
              </a:rPr>
              <a:t>adalah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penentuan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cara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bagaimana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melaksanakan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alternatif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terpilih</a:t>
            </a:r>
            <a:r>
              <a:rPr lang="en-US" sz="1400" dirty="0">
                <a:solidFill>
                  <a:srgbClr val="FFFFFF"/>
                </a:solidFill>
              </a:rPr>
              <a:t> (pada </a:t>
            </a:r>
            <a:r>
              <a:rPr lang="en-US" sz="1400" dirty="0" err="1">
                <a:solidFill>
                  <a:srgbClr val="FFFFFF"/>
                </a:solidFill>
              </a:rPr>
              <a:t>tahap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kedua</a:t>
            </a:r>
            <a:r>
              <a:rPr lang="en-US" sz="1400" dirty="0">
                <a:solidFill>
                  <a:srgbClr val="FFFFFF"/>
                </a:solidFill>
              </a:rPr>
              <a:t>). </a:t>
            </a:r>
            <a:r>
              <a:rPr lang="en-US" sz="1400" dirty="0" err="1">
                <a:solidFill>
                  <a:srgbClr val="FFFFFF"/>
                </a:solidFill>
              </a:rPr>
              <a:t>Strategi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biasanya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dalam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bentuk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langkah</a:t>
            </a:r>
            <a:r>
              <a:rPr lang="en-US" sz="1400" dirty="0">
                <a:solidFill>
                  <a:srgbClr val="FFFFFF"/>
                </a:solidFill>
              </a:rPr>
              <a:t> procedural yang </a:t>
            </a:r>
            <a:r>
              <a:rPr lang="en-US" sz="1400" dirty="0" err="1">
                <a:solidFill>
                  <a:srgbClr val="FFFFFF"/>
                </a:solidFill>
              </a:rPr>
              <a:t>harus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dilakukan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sesuai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dengan</a:t>
            </a:r>
            <a:r>
              <a:rPr lang="en-US" sz="1400" dirty="0">
                <a:solidFill>
                  <a:srgbClr val="FFFFFF"/>
                </a:solidFill>
              </a:rPr>
              <a:t> alternative </a:t>
            </a:r>
            <a:r>
              <a:rPr lang="en-US" sz="1400" dirty="0" err="1">
                <a:solidFill>
                  <a:srgbClr val="FFFFFF"/>
                </a:solidFill>
              </a:rPr>
              <a:t>tersebut</a:t>
            </a:r>
            <a:r>
              <a:rPr lang="en-US" sz="1400" dirty="0">
                <a:solidFill>
                  <a:srgbClr val="FFFFFF"/>
                </a:solidFill>
              </a:rPr>
              <a:t>. </a:t>
            </a:r>
          </a:p>
          <a:p>
            <a:pPr marL="365125" indent="-365125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1400" dirty="0">
                <a:solidFill>
                  <a:srgbClr val="FFFFFF"/>
                </a:solidFill>
              </a:rPr>
              <a:t>4. </a:t>
            </a:r>
            <a:r>
              <a:rPr lang="en-US" sz="1400" b="1" dirty="0" err="1">
                <a:solidFill>
                  <a:srgbClr val="FFFFFF"/>
                </a:solidFill>
              </a:rPr>
              <a:t>Melaksanakan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merupakan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tindakan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nyata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berdasarkan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strategi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pemecahan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masalah</a:t>
            </a:r>
            <a:r>
              <a:rPr lang="en-US" sz="1400" dirty="0">
                <a:solidFill>
                  <a:srgbClr val="FFFFFF"/>
                </a:solidFill>
              </a:rPr>
              <a:t> yang </a:t>
            </a:r>
            <a:r>
              <a:rPr lang="en-US" sz="1400" dirty="0" err="1">
                <a:solidFill>
                  <a:srgbClr val="FFFFFF"/>
                </a:solidFill>
              </a:rPr>
              <a:t>telah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ditentukan</a:t>
            </a:r>
            <a:r>
              <a:rPr lang="en-US" sz="1400" dirty="0">
                <a:solidFill>
                  <a:srgbClr val="FFFFFF"/>
                </a:solidFill>
              </a:rPr>
              <a:t> pada </a:t>
            </a:r>
            <a:r>
              <a:rPr lang="en-US" sz="1400" dirty="0" err="1">
                <a:solidFill>
                  <a:srgbClr val="FFFFFF"/>
                </a:solidFill>
              </a:rPr>
              <a:t>langkah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tiga</a:t>
            </a:r>
            <a:r>
              <a:rPr lang="en-US" sz="1400" dirty="0">
                <a:solidFill>
                  <a:srgbClr val="FFFFFF"/>
                </a:solidFill>
              </a:rPr>
              <a:t>. </a:t>
            </a:r>
            <a:r>
              <a:rPr lang="en-US" sz="1400" dirty="0" err="1">
                <a:solidFill>
                  <a:srgbClr val="FFFFFF"/>
                </a:solidFill>
              </a:rPr>
              <a:t>Artinya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dalam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pelaksanaan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sudah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jelas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apa</a:t>
            </a:r>
            <a:r>
              <a:rPr lang="en-US" sz="1400" dirty="0">
                <a:solidFill>
                  <a:srgbClr val="FFFFFF"/>
                </a:solidFill>
              </a:rPr>
              <a:t> yang </a:t>
            </a:r>
            <a:r>
              <a:rPr lang="en-US" sz="1400" dirty="0" err="1">
                <a:solidFill>
                  <a:srgbClr val="FFFFFF"/>
                </a:solidFill>
              </a:rPr>
              <a:t>dilakukan</a:t>
            </a:r>
            <a:r>
              <a:rPr lang="en-US" sz="1400" dirty="0">
                <a:solidFill>
                  <a:srgbClr val="FFFFFF"/>
                </a:solidFill>
              </a:rPr>
              <a:t>, </a:t>
            </a:r>
            <a:r>
              <a:rPr lang="en-US" sz="1400" dirty="0" err="1">
                <a:solidFill>
                  <a:srgbClr val="FFFFFF"/>
                </a:solidFill>
              </a:rPr>
              <a:t>bagaimana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melakukan</a:t>
            </a:r>
            <a:r>
              <a:rPr lang="en-US" sz="1400" dirty="0">
                <a:solidFill>
                  <a:srgbClr val="FFFFFF"/>
                </a:solidFill>
              </a:rPr>
              <a:t>, </a:t>
            </a:r>
            <a:r>
              <a:rPr lang="en-US" sz="1400" dirty="0" err="1">
                <a:solidFill>
                  <a:srgbClr val="FFFFFF"/>
                </a:solidFill>
              </a:rPr>
              <a:t>berapa</a:t>
            </a:r>
            <a:r>
              <a:rPr lang="en-US" sz="1400" dirty="0">
                <a:solidFill>
                  <a:srgbClr val="FFFFFF"/>
                </a:solidFill>
              </a:rPr>
              <a:t> lama </a:t>
            </a:r>
            <a:r>
              <a:rPr lang="en-US" sz="1400" dirty="0" err="1">
                <a:solidFill>
                  <a:srgbClr val="FFFFFF"/>
                </a:solidFill>
              </a:rPr>
              <a:t>dilakukan</a:t>
            </a:r>
            <a:r>
              <a:rPr lang="en-US" sz="1400" dirty="0">
                <a:solidFill>
                  <a:srgbClr val="FFFFFF"/>
                </a:solidFill>
              </a:rPr>
              <a:t>, oleh </a:t>
            </a:r>
            <a:r>
              <a:rPr lang="en-US" sz="1400" dirty="0" err="1">
                <a:solidFill>
                  <a:srgbClr val="FFFFFF"/>
                </a:solidFill>
              </a:rPr>
              <a:t>seapa</a:t>
            </a:r>
            <a:r>
              <a:rPr lang="en-US" sz="1400" dirty="0">
                <a:solidFill>
                  <a:srgbClr val="FFFFFF"/>
                </a:solidFill>
              </a:rPr>
              <a:t> dan </a:t>
            </a:r>
            <a:r>
              <a:rPr lang="en-US" sz="1400" dirty="0" err="1">
                <a:solidFill>
                  <a:srgbClr val="FFFFFF"/>
                </a:solidFill>
              </a:rPr>
              <a:t>sebagainya</a:t>
            </a:r>
            <a:r>
              <a:rPr lang="en-US" sz="1400" dirty="0">
                <a:solidFill>
                  <a:srgbClr val="FFFFFF"/>
                </a:solidFill>
              </a:rPr>
              <a:t>.</a:t>
            </a:r>
          </a:p>
          <a:p>
            <a:pPr marL="365125" indent="-365125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1400" dirty="0">
                <a:solidFill>
                  <a:srgbClr val="FFFFFF"/>
                </a:solidFill>
              </a:rPr>
              <a:t>5. </a:t>
            </a:r>
            <a:r>
              <a:rPr lang="en-US" sz="1400" b="1" dirty="0" err="1">
                <a:solidFill>
                  <a:srgbClr val="FFFFFF"/>
                </a:solidFill>
              </a:rPr>
              <a:t>Menentukan</a:t>
            </a:r>
            <a:r>
              <a:rPr lang="en-US" sz="1400" b="1" dirty="0">
                <a:solidFill>
                  <a:srgbClr val="FFFFFF"/>
                </a:solidFill>
              </a:rPr>
              <a:t> </a:t>
            </a:r>
            <a:r>
              <a:rPr lang="en-US" sz="1400" b="1" dirty="0" err="1">
                <a:solidFill>
                  <a:srgbClr val="FFFFFF"/>
                </a:solidFill>
              </a:rPr>
              <a:t>efektifitas</a:t>
            </a:r>
            <a:r>
              <a:rPr lang="en-US" sz="1400" dirty="0">
                <a:solidFill>
                  <a:srgbClr val="FFFFFF"/>
                </a:solidFill>
              </a:rPr>
              <a:t>, </a:t>
            </a:r>
            <a:r>
              <a:rPr lang="en-US" sz="1400" dirty="0" err="1">
                <a:solidFill>
                  <a:srgbClr val="FFFFFF"/>
                </a:solidFill>
              </a:rPr>
              <a:t>merupakan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tindakan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pengukuran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terhadap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hasil</a:t>
            </a:r>
            <a:r>
              <a:rPr lang="en-US" sz="1400" dirty="0">
                <a:solidFill>
                  <a:srgbClr val="FFFFFF"/>
                </a:solidFill>
              </a:rPr>
              <a:t> yang </a:t>
            </a:r>
            <a:r>
              <a:rPr lang="en-US" sz="1400" dirty="0" err="1">
                <a:solidFill>
                  <a:srgbClr val="FFFFFF"/>
                </a:solidFill>
              </a:rPr>
              <a:t>dicapai</a:t>
            </a:r>
            <a:r>
              <a:rPr lang="en-US" sz="1400" dirty="0">
                <a:solidFill>
                  <a:srgbClr val="FFFFFF"/>
                </a:solidFill>
              </a:rPr>
              <a:t> dan </a:t>
            </a:r>
            <a:r>
              <a:rPr lang="en-US" sz="1400" dirty="0" err="1">
                <a:solidFill>
                  <a:srgbClr val="FFFFFF"/>
                </a:solidFill>
              </a:rPr>
              <a:t>penentuan</a:t>
            </a:r>
            <a:r>
              <a:rPr lang="en-US" sz="1400" dirty="0">
                <a:solidFill>
                  <a:srgbClr val="FFFFFF"/>
                </a:solidFill>
              </a:rPr>
              <a:t>  </a:t>
            </a:r>
            <a:r>
              <a:rPr lang="en-US" sz="1400" dirty="0" err="1">
                <a:solidFill>
                  <a:srgbClr val="FFFFFF"/>
                </a:solidFill>
              </a:rPr>
              <a:t>penentuan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efektifitas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dengan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cara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membandingkan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dengan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standar</a:t>
            </a:r>
            <a:r>
              <a:rPr lang="en-US" sz="1400" dirty="0">
                <a:solidFill>
                  <a:srgbClr val="FFFFFF"/>
                </a:solidFill>
              </a:rPr>
              <a:t> yang </a:t>
            </a:r>
            <a:r>
              <a:rPr lang="en-US" sz="1400" dirty="0" err="1">
                <a:solidFill>
                  <a:srgbClr val="FFFFFF"/>
                </a:solidFill>
              </a:rPr>
              <a:t>telah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ditentukan</a:t>
            </a:r>
            <a:r>
              <a:rPr lang="en-US" sz="1400" dirty="0">
                <a:solidFill>
                  <a:srgbClr val="FFFFFF"/>
                </a:solidFill>
              </a:rPr>
              <a:t>. </a:t>
            </a:r>
          </a:p>
          <a:p>
            <a:pPr marL="365125" indent="-365125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en-US" sz="1400" dirty="0">
                <a:solidFill>
                  <a:srgbClr val="FFFFFF"/>
                </a:solidFill>
              </a:rPr>
              <a:t>6. </a:t>
            </a:r>
            <a:r>
              <a:rPr lang="en-US" sz="1400" b="1" dirty="0" err="1">
                <a:solidFill>
                  <a:srgbClr val="FFFFFF"/>
                </a:solidFill>
              </a:rPr>
              <a:t>Revisi</a:t>
            </a:r>
            <a:r>
              <a:rPr lang="en-US" sz="1400" b="1" dirty="0">
                <a:solidFill>
                  <a:srgbClr val="FFFFFF"/>
                </a:solidFill>
              </a:rPr>
              <a:t>, </a:t>
            </a:r>
            <a:r>
              <a:rPr lang="en-US" sz="1400" dirty="0" err="1">
                <a:solidFill>
                  <a:srgbClr val="FFFFFF"/>
                </a:solidFill>
              </a:rPr>
              <a:t>atau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tindakan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perbaikan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dilakukan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apabila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hasilnya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tidak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sesuai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dengan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standar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tingkat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efektifitas</a:t>
            </a:r>
            <a:r>
              <a:rPr lang="en-US" sz="1400" dirty="0">
                <a:solidFill>
                  <a:srgbClr val="FFFFFF"/>
                </a:solidFill>
              </a:rPr>
              <a:t> yang </a:t>
            </a:r>
            <a:r>
              <a:rPr lang="en-US" sz="1400" dirty="0" err="1">
                <a:solidFill>
                  <a:srgbClr val="FFFFFF"/>
                </a:solidFill>
              </a:rPr>
              <a:t>telah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ditentukan</a:t>
            </a:r>
            <a:r>
              <a:rPr lang="en-US" sz="1400" dirty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ID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27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76FF350-FE3F-498E-AE27-16E6D1280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253999"/>
            <a:ext cx="8534400" cy="15070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000" b="1" dirty="0"/>
              <a:t>Model Proses </a:t>
            </a:r>
            <a:r>
              <a:rPr lang="en-US" sz="4000" b="1" dirty="0" err="1"/>
              <a:t>Pemecahan</a:t>
            </a:r>
            <a:r>
              <a:rPr lang="en-US" sz="4000" b="1" dirty="0"/>
              <a:t> </a:t>
            </a:r>
            <a:r>
              <a:rPr lang="en-US" sz="4000" b="1" dirty="0" err="1"/>
              <a:t>Masalah</a:t>
            </a:r>
            <a:endParaRPr lang="en-US" sz="4000" b="1" dirty="0"/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25BF8957-FBD8-4FCE-9E4D-29DDC6EF2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3581400"/>
            <a:ext cx="990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28" name="Rectangle 5">
            <a:extLst>
              <a:ext uri="{FF2B5EF4-FFF2-40B4-BE49-F238E27FC236}">
                <a16:creationId xmlns:a16="http://schemas.microsoft.com/office/drawing/2014/main" id="{0BECFC6C-B9D4-41E4-8107-2EED29F54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133600"/>
            <a:ext cx="1219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29" name="Rectangle 6">
            <a:extLst>
              <a:ext uri="{FF2B5EF4-FFF2-40B4-BE49-F238E27FC236}">
                <a16:creationId xmlns:a16="http://schemas.microsoft.com/office/drawing/2014/main" id="{E116BC1A-DCCD-43C1-B6E5-87F200A0F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581400"/>
            <a:ext cx="990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0" name="Rectangle 7">
            <a:extLst>
              <a:ext uri="{FF2B5EF4-FFF2-40B4-BE49-F238E27FC236}">
                <a16:creationId xmlns:a16="http://schemas.microsoft.com/office/drawing/2014/main" id="{858EE0FF-8C3B-4EC6-A570-8A529DBD0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581400"/>
            <a:ext cx="990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1" name="Rectangle 8">
            <a:extLst>
              <a:ext uri="{FF2B5EF4-FFF2-40B4-BE49-F238E27FC236}">
                <a16:creationId xmlns:a16="http://schemas.microsoft.com/office/drawing/2014/main" id="{A468FE1F-CF87-4DF6-BF6F-3622C0916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581400"/>
            <a:ext cx="990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2" name="Rectangle 9">
            <a:extLst>
              <a:ext uri="{FF2B5EF4-FFF2-40B4-BE49-F238E27FC236}">
                <a16:creationId xmlns:a16="http://schemas.microsoft.com/office/drawing/2014/main" id="{23558092-A580-4C76-890F-1649C8742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0" y="3505200"/>
            <a:ext cx="990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3" name="Text Box 10">
            <a:extLst>
              <a:ext uri="{FF2B5EF4-FFF2-40B4-BE49-F238E27FC236}">
                <a16:creationId xmlns:a16="http://schemas.microsoft.com/office/drawing/2014/main" id="{BCFEB0DF-5EBE-4417-8D1E-1271D309D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06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1</a:t>
            </a:r>
          </a:p>
        </p:txBody>
      </p:sp>
      <p:sp>
        <p:nvSpPr>
          <p:cNvPr id="26634" name="Text Box 11">
            <a:extLst>
              <a:ext uri="{FF2B5EF4-FFF2-40B4-BE49-F238E27FC236}">
                <a16:creationId xmlns:a16="http://schemas.microsoft.com/office/drawing/2014/main" id="{FA70F6DE-D3D1-4D3F-9D73-5B76A678E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183063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26635" name="Text Box 12">
            <a:extLst>
              <a:ext uri="{FF2B5EF4-FFF2-40B4-BE49-F238E27FC236}">
                <a16:creationId xmlns:a16="http://schemas.microsoft.com/office/drawing/2014/main" id="{7F7E9DBA-F70D-40D0-9CE8-14DE2ED140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19100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3</a:t>
            </a:r>
          </a:p>
        </p:txBody>
      </p:sp>
      <p:sp>
        <p:nvSpPr>
          <p:cNvPr id="26636" name="Text Box 13">
            <a:extLst>
              <a:ext uri="{FF2B5EF4-FFF2-40B4-BE49-F238E27FC236}">
                <a16:creationId xmlns:a16="http://schemas.microsoft.com/office/drawing/2014/main" id="{3F462955-0052-4B21-B97E-1B5CA97EE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114801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4</a:t>
            </a:r>
          </a:p>
        </p:txBody>
      </p:sp>
      <p:sp>
        <p:nvSpPr>
          <p:cNvPr id="26637" name="Text Box 14">
            <a:extLst>
              <a:ext uri="{FF2B5EF4-FFF2-40B4-BE49-F238E27FC236}">
                <a16:creationId xmlns:a16="http://schemas.microsoft.com/office/drawing/2014/main" id="{F1252EE5-AADE-44B1-B6E3-64CEFEDEA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4038601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5</a:t>
            </a:r>
          </a:p>
        </p:txBody>
      </p:sp>
      <p:sp>
        <p:nvSpPr>
          <p:cNvPr id="26638" name="Text Box 15">
            <a:extLst>
              <a:ext uri="{FF2B5EF4-FFF2-40B4-BE49-F238E27FC236}">
                <a16:creationId xmlns:a16="http://schemas.microsoft.com/office/drawing/2014/main" id="{F06A95B5-D3B6-4538-80DB-E11A09159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36220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3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6</a:t>
            </a:r>
          </a:p>
        </p:txBody>
      </p:sp>
      <p:sp>
        <p:nvSpPr>
          <p:cNvPr id="26639" name="Line 16">
            <a:extLst>
              <a:ext uri="{FF2B5EF4-FFF2-40B4-BE49-F238E27FC236}">
                <a16:creationId xmlns:a16="http://schemas.microsoft.com/office/drawing/2014/main" id="{1947113F-4913-44B4-B08E-9A9CDB4438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6640" name="Line 17">
            <a:extLst>
              <a:ext uri="{FF2B5EF4-FFF2-40B4-BE49-F238E27FC236}">
                <a16:creationId xmlns:a16="http://schemas.microsoft.com/office/drawing/2014/main" id="{B8FA8254-1784-49A3-9452-EA36CF6378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29600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6641" name="Line 18">
            <a:extLst>
              <a:ext uri="{FF2B5EF4-FFF2-40B4-BE49-F238E27FC236}">
                <a16:creationId xmlns:a16="http://schemas.microsoft.com/office/drawing/2014/main" id="{6AE966BA-117A-4F89-B3CD-432BED563E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6642" name="Line 19">
            <a:extLst>
              <a:ext uri="{FF2B5EF4-FFF2-40B4-BE49-F238E27FC236}">
                <a16:creationId xmlns:a16="http://schemas.microsoft.com/office/drawing/2014/main" id="{AF4992E8-BF9E-446A-8CDA-244B639D2F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4495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6643" name="Line 20">
            <a:extLst>
              <a:ext uri="{FF2B5EF4-FFF2-40B4-BE49-F238E27FC236}">
                <a16:creationId xmlns:a16="http://schemas.microsoft.com/office/drawing/2014/main" id="{A2A29EA8-4D79-432B-9BBD-3B69CE56E98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6644" name="Line 21">
            <a:extLst>
              <a:ext uri="{FF2B5EF4-FFF2-40B4-BE49-F238E27FC236}">
                <a16:creationId xmlns:a16="http://schemas.microsoft.com/office/drawing/2014/main" id="{91F50B8B-95F1-4CE3-8AD6-FD001C37F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6645" name="Line 22">
            <a:extLst>
              <a:ext uri="{FF2B5EF4-FFF2-40B4-BE49-F238E27FC236}">
                <a16:creationId xmlns:a16="http://schemas.microsoft.com/office/drawing/2014/main" id="{3B1F7E76-AAB0-43A4-AA30-6877C075093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6646" name="Line 23">
            <a:extLst>
              <a:ext uri="{FF2B5EF4-FFF2-40B4-BE49-F238E27FC236}">
                <a16:creationId xmlns:a16="http://schemas.microsoft.com/office/drawing/2014/main" id="{1800EA37-FF3F-4923-82EE-0A1BAB62BCB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0" y="2514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6647" name="Line 24">
            <a:extLst>
              <a:ext uri="{FF2B5EF4-FFF2-40B4-BE49-F238E27FC236}">
                <a16:creationId xmlns:a16="http://schemas.microsoft.com/office/drawing/2014/main" id="{1322E9F8-03D8-4C29-A1D6-9360039E9F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2819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6648" name="Line 25">
            <a:extLst>
              <a:ext uri="{FF2B5EF4-FFF2-40B4-BE49-F238E27FC236}">
                <a16:creationId xmlns:a16="http://schemas.microsoft.com/office/drawing/2014/main" id="{0FAF3FD8-217F-4AE0-B68B-140FCC6C8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5146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26649" name="Line 26">
            <a:extLst>
              <a:ext uri="{FF2B5EF4-FFF2-40B4-BE49-F238E27FC236}">
                <a16:creationId xmlns:a16="http://schemas.microsoft.com/office/drawing/2014/main" id="{D884BD20-0997-4339-B255-849529477D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2514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risan">
  <a:themeElements>
    <a:clrScheme name="Irisan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Iris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risan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864</Words>
  <Application>Microsoft Office PowerPoint</Application>
  <PresentationFormat>Layar Lebar</PresentationFormat>
  <Paragraphs>108</Paragraphs>
  <Slides>18</Slides>
  <Notes>1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18</vt:i4>
      </vt:variant>
    </vt:vector>
  </HeadingPairs>
  <TitlesOfParts>
    <vt:vector size="24" baseType="lpstr">
      <vt:lpstr>Arial</vt:lpstr>
      <vt:lpstr>Calibri</vt:lpstr>
      <vt:lpstr>Century Gothic</vt:lpstr>
      <vt:lpstr>Wingdings</vt:lpstr>
      <vt:lpstr>Wingdings 3</vt:lpstr>
      <vt:lpstr>Irisan</vt:lpstr>
      <vt:lpstr>Karakteristik TP dalam pemecahan masalah </vt:lpstr>
      <vt:lpstr>1 PENDEKATAN SISTEM DALAM  TEKNOLOGI PENDIDIKAN</vt:lpstr>
      <vt:lpstr>Presentasi PowerPoint</vt:lpstr>
      <vt:lpstr>Presentasi PowerPoint</vt:lpstr>
      <vt:lpstr>Presentasi PowerPoint</vt:lpstr>
      <vt:lpstr> Terdapat Umpan Balik</vt:lpstr>
      <vt:lpstr>PENDEKATAN SISTEM</vt:lpstr>
      <vt:lpstr>Penerapan Model Pendekatan Sistem dalam pemecahan masalah</vt:lpstr>
      <vt:lpstr>Model Proses Pemecahan Masalah</vt:lpstr>
      <vt:lpstr>2 MENDAYAGUNAKAN SUMBER BELAJAR</vt:lpstr>
      <vt:lpstr>Presentasi PowerPoint</vt:lpstr>
      <vt:lpstr>Presentasi PowerPoint</vt:lpstr>
      <vt:lpstr>3 ORIENTASI PADA PESERTA DIDIK</vt:lpstr>
      <vt:lpstr>Pengertian dan Ruang lingkup </vt:lpstr>
      <vt:lpstr>Tingkah laku masukan: </vt:lpstr>
      <vt:lpstr>Contoh hasil kajian subordinat</vt:lpstr>
      <vt:lpstr> Ciri Umum Populasi Sasaran</vt:lpstr>
      <vt:lpstr>Karakateristik Peserta didik dalam teori pembelajaran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Karakteristik TP dalam pemecahan masalah </dc:title>
  <dc:creator>sulton</dc:creator>
  <cp:lastModifiedBy>sulton</cp:lastModifiedBy>
  <cp:revision>4</cp:revision>
  <dcterms:created xsi:type="dcterms:W3CDTF">2020-09-28T23:41:43Z</dcterms:created>
  <dcterms:modified xsi:type="dcterms:W3CDTF">2020-09-29T00:03:17Z</dcterms:modified>
</cp:coreProperties>
</file>