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94" r:id="rId6"/>
    <p:sldId id="292" r:id="rId7"/>
    <p:sldId id="29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lton" initials="s" lastIdx="1" clrIdx="0">
    <p:extLst>
      <p:ext uri="{19B8F6BF-5375-455C-9EA6-DF929625EA0E}">
        <p15:presenceInfo xmlns:p15="http://schemas.microsoft.com/office/powerpoint/2012/main" userId="S::sulton@365desk.pw::5a80eb84-17cd-4b0b-b990-7ba034562d8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60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03T21:23:45.153" idx="1">
    <p:pos x="3946" y="1661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0E0F25-5B20-4BAD-93D2-F7A7DA3D3EF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724D5C2-F50B-4F80-937D-257EE32A0F8D}">
      <dgm:prSet/>
      <dgm:spPr/>
      <dgm:t>
        <a:bodyPr/>
        <a:lstStyle/>
        <a:p>
          <a:r>
            <a:rPr lang="en-US"/>
            <a:t>Definisi Teknologi Pendidikan tahun 1994, sering disebut dengan 5 (lima)  Domain Teknologi Pembelajaran 1994. </a:t>
          </a:r>
        </a:p>
      </dgm:t>
    </dgm:pt>
    <dgm:pt modelId="{C46D27A2-8F08-4E0D-9F67-CD3CFF568801}" type="parTrans" cxnId="{452127E9-FAD0-424B-907E-52667F4E92C8}">
      <dgm:prSet/>
      <dgm:spPr/>
      <dgm:t>
        <a:bodyPr/>
        <a:lstStyle/>
        <a:p>
          <a:endParaRPr lang="en-US"/>
        </a:p>
      </dgm:t>
    </dgm:pt>
    <dgm:pt modelId="{45BD77AE-4AD2-49B3-820E-888C93BDEE09}" type="sibTrans" cxnId="{452127E9-FAD0-424B-907E-52667F4E92C8}">
      <dgm:prSet/>
      <dgm:spPr/>
      <dgm:t>
        <a:bodyPr/>
        <a:lstStyle/>
        <a:p>
          <a:endParaRPr lang="en-US"/>
        </a:p>
      </dgm:t>
    </dgm:pt>
    <dgm:pt modelId="{716F13C1-88E6-4A5E-8839-544522C22104}">
      <dgm:prSet/>
      <dgm:spPr/>
      <dgm:t>
        <a:bodyPr/>
        <a:lstStyle/>
        <a:p>
          <a:r>
            <a:rPr lang="en-US"/>
            <a:t>Teori dan Praktek dalam desain, pengembangan, pemanfaatan, pengelolaan, dan penilaian proses dan sumber untuk keperluan belajar</a:t>
          </a:r>
        </a:p>
      </dgm:t>
    </dgm:pt>
    <dgm:pt modelId="{E85112EE-6F53-47E2-9947-3473B2C02556}" type="parTrans" cxnId="{E2AAA02A-4FAC-43B8-BB3C-EA7C4C69B507}">
      <dgm:prSet/>
      <dgm:spPr/>
      <dgm:t>
        <a:bodyPr/>
        <a:lstStyle/>
        <a:p>
          <a:endParaRPr lang="en-US"/>
        </a:p>
      </dgm:t>
    </dgm:pt>
    <dgm:pt modelId="{53054556-2F8B-467A-B167-98ECA73A0D4E}" type="sibTrans" cxnId="{E2AAA02A-4FAC-43B8-BB3C-EA7C4C69B507}">
      <dgm:prSet/>
      <dgm:spPr/>
      <dgm:t>
        <a:bodyPr/>
        <a:lstStyle/>
        <a:p>
          <a:endParaRPr lang="en-US"/>
        </a:p>
      </dgm:t>
    </dgm:pt>
    <dgm:pt modelId="{83A9DDC1-03AF-4441-8907-69E0954C295D}">
      <dgm:prSet/>
      <dgm:spPr/>
      <dgm:t>
        <a:bodyPr/>
        <a:lstStyle/>
        <a:p>
          <a:r>
            <a:rPr lang="en-US"/>
            <a:t>Empat Komponen IT: 1) teori dan Praktik; 2) desain, pengembangan, pemanfaatan, pengelolaan,  dan evaluasi; 3) proses dan sumber; dan 4) belajar.</a:t>
          </a:r>
        </a:p>
      </dgm:t>
    </dgm:pt>
    <dgm:pt modelId="{41702F26-1639-4904-86DF-0BE8E4F7C4EF}" type="parTrans" cxnId="{1ECEEA21-CFE4-4582-897A-57B95FDF925D}">
      <dgm:prSet/>
      <dgm:spPr/>
      <dgm:t>
        <a:bodyPr/>
        <a:lstStyle/>
        <a:p>
          <a:endParaRPr lang="en-US"/>
        </a:p>
      </dgm:t>
    </dgm:pt>
    <dgm:pt modelId="{DE02B40A-B3A2-450F-8486-A4312B75615B}" type="sibTrans" cxnId="{1ECEEA21-CFE4-4582-897A-57B95FDF925D}">
      <dgm:prSet/>
      <dgm:spPr/>
      <dgm:t>
        <a:bodyPr/>
        <a:lstStyle/>
        <a:p>
          <a:endParaRPr lang="en-US"/>
        </a:p>
      </dgm:t>
    </dgm:pt>
    <dgm:pt modelId="{50B239F5-E491-4FC3-B5FB-0B2103F178A5}" type="pres">
      <dgm:prSet presAssocID="{400E0F25-5B20-4BAD-93D2-F7A7DA3D3EFB}" presName="linear" presStyleCnt="0">
        <dgm:presLayoutVars>
          <dgm:animLvl val="lvl"/>
          <dgm:resizeHandles val="exact"/>
        </dgm:presLayoutVars>
      </dgm:prSet>
      <dgm:spPr/>
    </dgm:pt>
    <dgm:pt modelId="{DE0D548A-D892-4E1E-AEAA-6879C92B2578}" type="pres">
      <dgm:prSet presAssocID="{6724D5C2-F50B-4F80-937D-257EE32A0F8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7374206-810D-4E9A-99E3-1B9307CE4A02}" type="pres">
      <dgm:prSet presAssocID="{45BD77AE-4AD2-49B3-820E-888C93BDEE09}" presName="spacer" presStyleCnt="0"/>
      <dgm:spPr/>
    </dgm:pt>
    <dgm:pt modelId="{7112709B-B8A6-4544-BFF6-BC3A1959B5ED}" type="pres">
      <dgm:prSet presAssocID="{716F13C1-88E6-4A5E-8839-544522C2210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8AB74F9-7E94-4837-A2BE-C934A556626F}" type="pres">
      <dgm:prSet presAssocID="{53054556-2F8B-467A-B167-98ECA73A0D4E}" presName="spacer" presStyleCnt="0"/>
      <dgm:spPr/>
    </dgm:pt>
    <dgm:pt modelId="{A3326FF6-BABF-43C0-A8B2-9B338B080E6F}" type="pres">
      <dgm:prSet presAssocID="{83A9DDC1-03AF-4441-8907-69E0954C295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4427E08-3CCC-4813-BD01-5CAA4DDB0341}" type="presOf" srcId="{6724D5C2-F50B-4F80-937D-257EE32A0F8D}" destId="{DE0D548A-D892-4E1E-AEAA-6879C92B2578}" srcOrd="0" destOrd="0" presId="urn:microsoft.com/office/officeart/2005/8/layout/vList2"/>
    <dgm:cxn modelId="{1ECEEA21-CFE4-4582-897A-57B95FDF925D}" srcId="{400E0F25-5B20-4BAD-93D2-F7A7DA3D3EFB}" destId="{83A9DDC1-03AF-4441-8907-69E0954C295D}" srcOrd="2" destOrd="0" parTransId="{41702F26-1639-4904-86DF-0BE8E4F7C4EF}" sibTransId="{DE02B40A-B3A2-450F-8486-A4312B75615B}"/>
    <dgm:cxn modelId="{E2AAA02A-4FAC-43B8-BB3C-EA7C4C69B507}" srcId="{400E0F25-5B20-4BAD-93D2-F7A7DA3D3EFB}" destId="{716F13C1-88E6-4A5E-8839-544522C22104}" srcOrd="1" destOrd="0" parTransId="{E85112EE-6F53-47E2-9947-3473B2C02556}" sibTransId="{53054556-2F8B-467A-B167-98ECA73A0D4E}"/>
    <dgm:cxn modelId="{198ED64F-C29A-4E20-8614-BDA01594F513}" type="presOf" srcId="{83A9DDC1-03AF-4441-8907-69E0954C295D}" destId="{A3326FF6-BABF-43C0-A8B2-9B338B080E6F}" srcOrd="0" destOrd="0" presId="urn:microsoft.com/office/officeart/2005/8/layout/vList2"/>
    <dgm:cxn modelId="{3451C498-55B5-430F-BFEA-5DF081810240}" type="presOf" srcId="{400E0F25-5B20-4BAD-93D2-F7A7DA3D3EFB}" destId="{50B239F5-E491-4FC3-B5FB-0B2103F178A5}" srcOrd="0" destOrd="0" presId="urn:microsoft.com/office/officeart/2005/8/layout/vList2"/>
    <dgm:cxn modelId="{452127E9-FAD0-424B-907E-52667F4E92C8}" srcId="{400E0F25-5B20-4BAD-93D2-F7A7DA3D3EFB}" destId="{6724D5C2-F50B-4F80-937D-257EE32A0F8D}" srcOrd="0" destOrd="0" parTransId="{C46D27A2-8F08-4E0D-9F67-CD3CFF568801}" sibTransId="{45BD77AE-4AD2-49B3-820E-888C93BDEE09}"/>
    <dgm:cxn modelId="{12709CF2-C6B2-49B6-A03A-1F223CEBC31C}" type="presOf" srcId="{716F13C1-88E6-4A5E-8839-544522C22104}" destId="{7112709B-B8A6-4544-BFF6-BC3A1959B5ED}" srcOrd="0" destOrd="0" presId="urn:microsoft.com/office/officeart/2005/8/layout/vList2"/>
    <dgm:cxn modelId="{BC1210FB-5FBB-45C9-809A-F5096C0310E1}" type="presParOf" srcId="{50B239F5-E491-4FC3-B5FB-0B2103F178A5}" destId="{DE0D548A-D892-4E1E-AEAA-6879C92B2578}" srcOrd="0" destOrd="0" presId="urn:microsoft.com/office/officeart/2005/8/layout/vList2"/>
    <dgm:cxn modelId="{233E6720-0E7D-4E51-9694-97C6A7567D11}" type="presParOf" srcId="{50B239F5-E491-4FC3-B5FB-0B2103F178A5}" destId="{47374206-810D-4E9A-99E3-1B9307CE4A02}" srcOrd="1" destOrd="0" presId="urn:microsoft.com/office/officeart/2005/8/layout/vList2"/>
    <dgm:cxn modelId="{EF41A65B-B245-4D10-A295-1152D12B880E}" type="presParOf" srcId="{50B239F5-E491-4FC3-B5FB-0B2103F178A5}" destId="{7112709B-B8A6-4544-BFF6-BC3A1959B5ED}" srcOrd="2" destOrd="0" presId="urn:microsoft.com/office/officeart/2005/8/layout/vList2"/>
    <dgm:cxn modelId="{877040AE-28AA-4448-ADEB-F5E6DF8E8DCA}" type="presParOf" srcId="{50B239F5-E491-4FC3-B5FB-0B2103F178A5}" destId="{18AB74F9-7E94-4837-A2BE-C934A556626F}" srcOrd="3" destOrd="0" presId="urn:microsoft.com/office/officeart/2005/8/layout/vList2"/>
    <dgm:cxn modelId="{69149DE0-4BDD-425A-A294-C063946BE9C4}" type="presParOf" srcId="{50B239F5-E491-4FC3-B5FB-0B2103F178A5}" destId="{A3326FF6-BABF-43C0-A8B2-9B338B080E6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0D548A-D892-4E1E-AEAA-6879C92B2578}">
      <dsp:nvSpPr>
        <dsp:cNvPr id="0" name=""/>
        <dsp:cNvSpPr/>
      </dsp:nvSpPr>
      <dsp:spPr>
        <a:xfrm>
          <a:off x="0" y="96255"/>
          <a:ext cx="6628804" cy="155152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Definisi Teknologi Pendidikan tahun 1994, sering disebut dengan 5 (lima)  Domain Teknologi Pembelajaran 1994. </a:t>
          </a:r>
        </a:p>
      </dsp:txBody>
      <dsp:txXfrm>
        <a:off x="75739" y="171994"/>
        <a:ext cx="6477326" cy="1400051"/>
      </dsp:txXfrm>
    </dsp:sp>
    <dsp:sp modelId="{7112709B-B8A6-4544-BFF6-BC3A1959B5ED}">
      <dsp:nvSpPr>
        <dsp:cNvPr id="0" name=""/>
        <dsp:cNvSpPr/>
      </dsp:nvSpPr>
      <dsp:spPr>
        <a:xfrm>
          <a:off x="0" y="1714025"/>
          <a:ext cx="6628804" cy="1551529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Teori dan Praktek dalam desain, pengembangan, pemanfaatan, pengelolaan, dan penilaian proses dan sumber untuk keperluan belajar</a:t>
          </a:r>
        </a:p>
      </dsp:txBody>
      <dsp:txXfrm>
        <a:off x="75739" y="1789764"/>
        <a:ext cx="6477326" cy="1400051"/>
      </dsp:txXfrm>
    </dsp:sp>
    <dsp:sp modelId="{A3326FF6-BABF-43C0-A8B2-9B338B080E6F}">
      <dsp:nvSpPr>
        <dsp:cNvPr id="0" name=""/>
        <dsp:cNvSpPr/>
      </dsp:nvSpPr>
      <dsp:spPr>
        <a:xfrm>
          <a:off x="0" y="3331795"/>
          <a:ext cx="6628804" cy="1551529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Empat Komponen IT: 1) teori dan Praktik; 2) desain, pengembangan, pemanfaatan, pengelolaan,  dan evaluasi; 3) proses dan sumber; dan 4) belajar.</a:t>
          </a:r>
        </a:p>
      </dsp:txBody>
      <dsp:txXfrm>
        <a:off x="75739" y="3407534"/>
        <a:ext cx="6477326" cy="1400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9795-60CF-43B8-9347-03606AD6CDD0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718B-0946-462E-B838-736C234CDF4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12931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dul d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9795-60CF-43B8-9347-03606AD6CDD0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718B-0946-462E-B838-736C234CDF4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12394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tipa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9795-60CF-43B8-9347-03606AD6CDD0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718B-0946-462E-B838-736C234CDF46}" type="slidenum">
              <a:rPr lang="en-ID" smtClean="0"/>
              <a:t>‹#›</a:t>
            </a:fld>
            <a:endParaRPr lang="en-ID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2369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9795-60CF-43B8-9347-03606AD6CDD0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718B-0946-462E-B838-736C234CDF4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18171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 dengan Kutip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9795-60CF-43B8-9347-03606AD6CDD0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718B-0946-462E-B838-736C234CDF46}" type="slidenum">
              <a:rPr lang="en-ID" smtClean="0"/>
              <a:t>‹#›</a:t>
            </a:fld>
            <a:endParaRPr lang="en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6073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ar atau Sal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9795-60CF-43B8-9347-03606AD6CDD0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718B-0946-462E-B838-736C234CDF4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67944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9795-60CF-43B8-9347-03606AD6CDD0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718B-0946-462E-B838-736C234CDF4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63952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9795-60CF-43B8-9347-03606AD6CDD0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718B-0946-462E-B838-736C234CDF4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074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9795-60CF-43B8-9347-03606AD6CDD0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718B-0946-462E-B838-736C234CDF4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8963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9795-60CF-43B8-9347-03606AD6CDD0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718B-0946-462E-B838-736C234CDF4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2718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9795-60CF-43B8-9347-03606AD6CDD0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718B-0946-462E-B838-736C234CDF4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4647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9795-60CF-43B8-9347-03606AD6CDD0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718B-0946-462E-B838-736C234CDF4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10406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9795-60CF-43B8-9347-03606AD6CDD0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718B-0946-462E-B838-736C234CDF4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4560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9795-60CF-43B8-9347-03606AD6CDD0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718B-0946-462E-B838-736C234CDF4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0934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9795-60CF-43B8-9347-03606AD6CDD0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718B-0946-462E-B838-736C234CDF4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9774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9795-60CF-43B8-9347-03606AD6CDD0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B718B-0946-462E-B838-736C234CDF4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6531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09795-60CF-43B8-9347-03606AD6CDD0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41B718B-0946-462E-B838-736C234CDF4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0261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E7E3CB6-FB4C-486A-B470-E43F1BE00F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" name="Judul 1">
            <a:extLst>
              <a:ext uri="{FF2B5EF4-FFF2-40B4-BE49-F238E27FC236}">
                <a16:creationId xmlns:a16="http://schemas.microsoft.com/office/drawing/2014/main" id="{311EBBAB-70B0-4648-9DE5-45015A8FAD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5200" b="1">
                <a:solidFill>
                  <a:srgbClr val="FFFFFF"/>
                </a:solidFill>
              </a:rPr>
              <a:t>DEFINISI TEKNOLOGI PENDIDIKAN TAHUN 1994</a:t>
            </a:r>
            <a:endParaRPr lang="en-ID" sz="5200" b="1">
              <a:solidFill>
                <a:srgbClr val="FFFFFF"/>
              </a:solidFill>
            </a:endParaRPr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77D10E44-CF56-4F08-B26D-7869EF65A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  <a:p>
            <a:r>
              <a:rPr lang="en-ID" b="1">
                <a:solidFill>
                  <a:srgbClr val="FFFFFF"/>
                </a:solidFill>
              </a:rPr>
              <a:t>Dr. Sulton, M.Pd</a:t>
            </a:r>
          </a:p>
        </p:txBody>
      </p:sp>
    </p:spTree>
    <p:extLst>
      <p:ext uri="{BB962C8B-B14F-4D97-AF65-F5344CB8AC3E}">
        <p14:creationId xmlns:p14="http://schemas.microsoft.com/office/powerpoint/2010/main" val="3721814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970612E5-25F8-4EEC-9379-B99EE9AD1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 b="1"/>
              <a:t>DEFINISI TEKNOLOGI PENDIDIKAN TAHUN 1994</a:t>
            </a:r>
            <a:endParaRPr lang="en-ID" sz="4400" b="1"/>
          </a:p>
        </p:txBody>
      </p:sp>
      <p:grpSp>
        <p:nvGrpSpPr>
          <p:cNvPr id="7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8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mpungan Konten 2">
            <a:extLst>
              <a:ext uri="{FF2B5EF4-FFF2-40B4-BE49-F238E27FC236}">
                <a16:creationId xmlns:a16="http://schemas.microsoft.com/office/drawing/2014/main" id="{1FB92135-5832-4B53-AACF-2480DB5BCE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2010954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911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16031C9-3E19-4E40-BED9-EEC9F3805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6838" y="2282825"/>
            <a:ext cx="176371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B3FE9342-3FAD-43C1-BE53-9EC8481AD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3" y="5229225"/>
            <a:ext cx="2197100" cy="755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C782F93A-0667-42C0-A593-83E1188BD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7426" y="5229225"/>
            <a:ext cx="2303463" cy="755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438BC8C5-581E-4C2D-AEC4-340E32B2E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901" y="3463926"/>
            <a:ext cx="22320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0A6B034E-EF0B-4269-94AF-F2AEEAD87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0625" y="2185988"/>
            <a:ext cx="2413000" cy="6842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37895" name="Oval 7">
            <a:extLst>
              <a:ext uri="{FF2B5EF4-FFF2-40B4-BE49-F238E27FC236}">
                <a16:creationId xmlns:a16="http://schemas.microsoft.com/office/drawing/2014/main" id="{B6905286-C1F6-46A1-8CD5-DFD3EDAA0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4451" y="3108325"/>
            <a:ext cx="1871663" cy="14366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THOERY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PRACTICE</a:t>
            </a:r>
          </a:p>
        </p:txBody>
      </p:sp>
      <p:sp>
        <p:nvSpPr>
          <p:cNvPr id="37896" name="Text Box 8">
            <a:extLst>
              <a:ext uri="{FF2B5EF4-FFF2-40B4-BE49-F238E27FC236}">
                <a16:creationId xmlns:a16="http://schemas.microsoft.com/office/drawing/2014/main" id="{0B23094B-D14F-4595-98F9-DA1832B65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625" y="2324101"/>
            <a:ext cx="241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DEVELOPMENT</a:t>
            </a:r>
            <a:endParaRPr lang="en-US" altLang="en-US" sz="1800"/>
          </a:p>
        </p:txBody>
      </p:sp>
      <p:sp>
        <p:nvSpPr>
          <p:cNvPr id="37897" name="Text Box 9">
            <a:extLst>
              <a:ext uri="{FF2B5EF4-FFF2-40B4-BE49-F238E27FC236}">
                <a16:creationId xmlns:a16="http://schemas.microsoft.com/office/drawing/2014/main" id="{5A75DFF7-64BD-4212-9976-B24513048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3638551"/>
            <a:ext cx="2197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DESIGN</a:t>
            </a:r>
            <a:endParaRPr lang="en-US" altLang="en-US" sz="1800"/>
          </a:p>
        </p:txBody>
      </p:sp>
      <p:sp>
        <p:nvSpPr>
          <p:cNvPr id="37898" name="Text Box 10">
            <a:extLst>
              <a:ext uri="{FF2B5EF4-FFF2-40B4-BE49-F238E27FC236}">
                <a16:creationId xmlns:a16="http://schemas.microsoft.com/office/drawing/2014/main" id="{C978B225-E833-48E2-9FE4-2E5F2AEF3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7426" y="5438776"/>
            <a:ext cx="2303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MANAGEMENT</a:t>
            </a:r>
            <a:endParaRPr lang="en-US" altLang="en-US" sz="1800"/>
          </a:p>
        </p:txBody>
      </p:sp>
      <p:sp>
        <p:nvSpPr>
          <p:cNvPr id="37899" name="Text Box 11">
            <a:extLst>
              <a:ext uri="{FF2B5EF4-FFF2-40B4-BE49-F238E27FC236}">
                <a16:creationId xmlns:a16="http://schemas.microsoft.com/office/drawing/2014/main" id="{211B17D3-D696-46A6-A3B6-C0C4A77EB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6838" y="2390776"/>
            <a:ext cx="17637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UTILIZATION</a:t>
            </a:r>
            <a:endParaRPr lang="en-US" altLang="en-US" sz="1800"/>
          </a:p>
        </p:txBody>
      </p:sp>
      <p:sp>
        <p:nvSpPr>
          <p:cNvPr id="37900" name="Text Box 12">
            <a:extLst>
              <a:ext uri="{FF2B5EF4-FFF2-40B4-BE49-F238E27FC236}">
                <a16:creationId xmlns:a16="http://schemas.microsoft.com/office/drawing/2014/main" id="{3CE5C101-8BD1-4251-8640-88583F465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625" y="5410201"/>
            <a:ext cx="2052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EVALUATION</a:t>
            </a:r>
          </a:p>
        </p:txBody>
      </p:sp>
      <p:sp>
        <p:nvSpPr>
          <p:cNvPr id="37902" name="AutoShape 14">
            <a:extLst>
              <a:ext uri="{FF2B5EF4-FFF2-40B4-BE49-F238E27FC236}">
                <a16:creationId xmlns:a16="http://schemas.microsoft.com/office/drawing/2014/main" id="{E1FB8D44-78AB-42BB-82A0-A16916AF7D3F}"/>
              </a:ext>
            </a:extLst>
          </p:cNvPr>
          <p:cNvSpPr>
            <a:spLocks noChangeArrowheads="1"/>
          </p:cNvSpPr>
          <p:nvPr/>
        </p:nvSpPr>
        <p:spPr bwMode="auto">
          <a:xfrm rot="7944745">
            <a:off x="6738144" y="2864644"/>
            <a:ext cx="857250" cy="341312"/>
          </a:xfrm>
          <a:prstGeom prst="leftRightArrow">
            <a:avLst>
              <a:gd name="adj1" fmla="val 50000"/>
              <a:gd name="adj2" fmla="val 502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03" name="AutoShape 15">
            <a:extLst>
              <a:ext uri="{FF2B5EF4-FFF2-40B4-BE49-F238E27FC236}">
                <a16:creationId xmlns:a16="http://schemas.microsoft.com/office/drawing/2014/main" id="{3A9F516C-EE52-485B-9A9A-ABA80A1F0740}"/>
              </a:ext>
            </a:extLst>
          </p:cNvPr>
          <p:cNvSpPr>
            <a:spLocks noChangeArrowheads="1"/>
          </p:cNvSpPr>
          <p:nvPr/>
        </p:nvSpPr>
        <p:spPr bwMode="auto">
          <a:xfrm rot="3154470">
            <a:off x="4974432" y="2583657"/>
            <a:ext cx="857250" cy="341313"/>
          </a:xfrm>
          <a:prstGeom prst="leftRightArrow">
            <a:avLst>
              <a:gd name="adj1" fmla="val 50000"/>
              <a:gd name="adj2" fmla="val 502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04" name="AutoShape 16">
            <a:extLst>
              <a:ext uri="{FF2B5EF4-FFF2-40B4-BE49-F238E27FC236}">
                <a16:creationId xmlns:a16="http://schemas.microsoft.com/office/drawing/2014/main" id="{EA29A893-D27F-489E-A70D-3F2CE1AAF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2588" y="3592513"/>
            <a:ext cx="857250" cy="341312"/>
          </a:xfrm>
          <a:prstGeom prst="leftRightArrow">
            <a:avLst>
              <a:gd name="adj1" fmla="val 50000"/>
              <a:gd name="adj2" fmla="val 502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05" name="AutoShape 17">
            <a:extLst>
              <a:ext uri="{FF2B5EF4-FFF2-40B4-BE49-F238E27FC236}">
                <a16:creationId xmlns:a16="http://schemas.microsoft.com/office/drawing/2014/main" id="{E41BA305-A4B6-4EAD-8CBC-D509100F0C03}"/>
              </a:ext>
            </a:extLst>
          </p:cNvPr>
          <p:cNvSpPr>
            <a:spLocks noChangeArrowheads="1"/>
          </p:cNvSpPr>
          <p:nvPr/>
        </p:nvSpPr>
        <p:spPr bwMode="auto">
          <a:xfrm rot="7944745">
            <a:off x="4615657" y="4629944"/>
            <a:ext cx="857250" cy="341313"/>
          </a:xfrm>
          <a:prstGeom prst="leftRightArrow">
            <a:avLst>
              <a:gd name="adj1" fmla="val 50000"/>
              <a:gd name="adj2" fmla="val 502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7906" name="AutoShape 18">
            <a:extLst>
              <a:ext uri="{FF2B5EF4-FFF2-40B4-BE49-F238E27FC236}">
                <a16:creationId xmlns:a16="http://schemas.microsoft.com/office/drawing/2014/main" id="{D5C0111F-4945-448B-94E0-8D9978C8E5EB}"/>
              </a:ext>
            </a:extLst>
          </p:cNvPr>
          <p:cNvSpPr>
            <a:spLocks noChangeArrowheads="1"/>
          </p:cNvSpPr>
          <p:nvPr/>
        </p:nvSpPr>
        <p:spPr bwMode="auto">
          <a:xfrm rot="3154470">
            <a:off x="6566694" y="4629944"/>
            <a:ext cx="857250" cy="341312"/>
          </a:xfrm>
          <a:prstGeom prst="leftRightArrow">
            <a:avLst>
              <a:gd name="adj1" fmla="val 50000"/>
              <a:gd name="adj2" fmla="val 502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" name="Kotak Teks 1">
            <a:extLst>
              <a:ext uri="{FF2B5EF4-FFF2-40B4-BE49-F238E27FC236}">
                <a16:creationId xmlns:a16="http://schemas.microsoft.com/office/drawing/2014/main" id="{5E18EFE3-9567-4908-8D88-D912452F80B8}"/>
              </a:ext>
            </a:extLst>
          </p:cNvPr>
          <p:cNvSpPr txBox="1"/>
          <p:nvPr/>
        </p:nvSpPr>
        <p:spPr>
          <a:xfrm>
            <a:off x="2567305" y="716343"/>
            <a:ext cx="7475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INSTRUCTIONAL TECHNOLOGY</a:t>
            </a:r>
            <a:endParaRPr lang="en-ID" sz="4000" b="1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67EEC0C3-7452-40B5-A285-56CEE77D4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407" y="1624163"/>
            <a:ext cx="2052638" cy="1654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A1C185C-86B6-444F-BAF4-2ABBB2B12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4939" y="5013326"/>
            <a:ext cx="2274887" cy="1254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FB3A280B-D1AB-4898-9292-23CDBD2FE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26" y="4709611"/>
            <a:ext cx="2303463" cy="1323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E1B79825-6928-4859-AA45-E2543492D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5453" y="3280750"/>
            <a:ext cx="2274887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F38C8B21-7ACA-4B5E-8B6F-B2F12D3DA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8635" y="1547612"/>
            <a:ext cx="2128837" cy="1290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/>
          </a:p>
        </p:txBody>
      </p:sp>
      <p:sp>
        <p:nvSpPr>
          <p:cNvPr id="38919" name="Oval 7">
            <a:extLst>
              <a:ext uri="{FF2B5EF4-FFF2-40B4-BE49-F238E27FC236}">
                <a16:creationId xmlns:a16="http://schemas.microsoft.com/office/drawing/2014/main" id="{094E8A96-2867-4600-B78E-1050570B2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4813" y="3133726"/>
            <a:ext cx="1871662" cy="1158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TEORI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PRAKTEK</a:t>
            </a:r>
          </a:p>
        </p:txBody>
      </p:sp>
      <p:sp>
        <p:nvSpPr>
          <p:cNvPr id="38920" name="Text Box 8">
            <a:extLst>
              <a:ext uri="{FF2B5EF4-FFF2-40B4-BE49-F238E27FC236}">
                <a16:creationId xmlns:a16="http://schemas.microsoft.com/office/drawing/2014/main" id="{DBD33730-7673-43F6-A844-DF74D6969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8636" y="1575226"/>
            <a:ext cx="2128837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 err="1"/>
              <a:t>Pengembangan</a:t>
            </a:r>
            <a:endParaRPr lang="en-US" altLang="en-US" sz="1800" b="1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/>
              <a:t>Teknologi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Cetak</a:t>
            </a:r>
            <a:r>
              <a:rPr lang="en-US" altLang="en-US" sz="1400" dirty="0"/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/>
              <a:t>Teknologi</a:t>
            </a:r>
            <a:r>
              <a:rPr lang="en-US" altLang="en-US" sz="1400" dirty="0"/>
              <a:t> Audio-visual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/>
              <a:t>Teknologi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Komputer</a:t>
            </a:r>
            <a:endParaRPr lang="en-US" altLang="en-US" sz="1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/>
              <a:t>Teknologi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Terpadu</a:t>
            </a:r>
            <a:endParaRPr lang="en-US" altLang="en-US" sz="1400" dirty="0"/>
          </a:p>
        </p:txBody>
      </p:sp>
      <p:sp>
        <p:nvSpPr>
          <p:cNvPr id="38921" name="Text Box 9">
            <a:extLst>
              <a:ext uri="{FF2B5EF4-FFF2-40B4-BE49-F238E27FC236}">
                <a16:creationId xmlns:a16="http://schemas.microsoft.com/office/drawing/2014/main" id="{FBF9531D-F526-4BD2-860D-DB7CE13A4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7802" y="3332956"/>
            <a:ext cx="2411413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 err="1"/>
              <a:t>Rancangan</a:t>
            </a:r>
            <a:endParaRPr lang="en-US" altLang="en-US" sz="1800" b="1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/>
              <a:t>Rancangan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Sistem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Pembl</a:t>
            </a:r>
            <a:r>
              <a:rPr lang="en-US" altLang="en-US" sz="1400" dirty="0"/>
              <a:t>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/>
              <a:t>Rancangan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Pesan</a:t>
            </a:r>
            <a:endParaRPr lang="en-US" altLang="en-US" sz="1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/>
              <a:t>Strategi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Pembelajaran</a:t>
            </a:r>
            <a:endParaRPr lang="en-US" altLang="en-US" sz="1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/>
              <a:t>Karakteristik</a:t>
            </a:r>
            <a:r>
              <a:rPr lang="en-US" altLang="en-US" sz="1400" dirty="0"/>
              <a:t> sis. </a:t>
            </a:r>
            <a:r>
              <a:rPr lang="en-US" altLang="en-US" sz="1400" dirty="0" err="1"/>
              <a:t>belajar</a:t>
            </a:r>
            <a:endParaRPr lang="en-US" altLang="en-US" sz="1400" dirty="0"/>
          </a:p>
        </p:txBody>
      </p:sp>
      <p:sp>
        <p:nvSpPr>
          <p:cNvPr id="38922" name="Text Box 10">
            <a:extLst>
              <a:ext uri="{FF2B5EF4-FFF2-40B4-BE49-F238E27FC236}">
                <a16:creationId xmlns:a16="http://schemas.microsoft.com/office/drawing/2014/main" id="{DF3275FC-3425-4BDD-A2D8-474BB8217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9017" y="4756046"/>
            <a:ext cx="2303463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 err="1"/>
              <a:t>Pengelolaan</a:t>
            </a:r>
            <a:endParaRPr lang="en-US" altLang="en-US" sz="1800" b="1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/>
              <a:t>Pengelolaan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proyek</a:t>
            </a:r>
            <a:endParaRPr lang="en-US" altLang="en-US" sz="1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/>
              <a:t>Pengelolaan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sumber</a:t>
            </a:r>
            <a:endParaRPr lang="en-US" altLang="en-US" sz="1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/>
              <a:t>Pengelolaan</a:t>
            </a:r>
            <a:r>
              <a:rPr lang="en-US" altLang="en-US" sz="1400" dirty="0"/>
              <a:t> sis. </a:t>
            </a:r>
            <a:r>
              <a:rPr lang="en-US" altLang="en-US" sz="1400" dirty="0" err="1"/>
              <a:t>Penyam</a:t>
            </a:r>
            <a:r>
              <a:rPr lang="en-US" altLang="en-US" sz="1400" dirty="0"/>
              <a:t>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/>
              <a:t>Pengelolaan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informasi</a:t>
            </a:r>
            <a:endParaRPr lang="en-US" altLang="en-US" sz="1400" dirty="0"/>
          </a:p>
        </p:txBody>
      </p:sp>
      <p:sp>
        <p:nvSpPr>
          <p:cNvPr id="38923" name="Text Box 11">
            <a:extLst>
              <a:ext uri="{FF2B5EF4-FFF2-40B4-BE49-F238E27FC236}">
                <a16:creationId xmlns:a16="http://schemas.microsoft.com/office/drawing/2014/main" id="{691A8680-DF0D-4289-AA65-9921C83BC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126" y="1702326"/>
            <a:ext cx="20526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 err="1"/>
              <a:t>Pemanfaatan</a:t>
            </a:r>
            <a:endParaRPr lang="en-US" altLang="en-US" sz="1800" b="1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/>
              <a:t>Pemanfaatan</a:t>
            </a:r>
            <a:r>
              <a:rPr lang="en-US" altLang="en-US" sz="1400" dirty="0"/>
              <a:t> media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/>
              <a:t>Difusi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pembaharuan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implementasi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pelembagaan</a:t>
            </a:r>
            <a:endParaRPr lang="en-US" altLang="en-US" sz="1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/>
              <a:t>Kebijakan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aturan</a:t>
            </a:r>
            <a:endParaRPr lang="en-US" altLang="en-US" sz="1400" dirty="0"/>
          </a:p>
        </p:txBody>
      </p:sp>
      <p:sp>
        <p:nvSpPr>
          <p:cNvPr id="38924" name="Text Box 12">
            <a:extLst>
              <a:ext uri="{FF2B5EF4-FFF2-40B4-BE49-F238E27FC236}">
                <a16:creationId xmlns:a16="http://schemas.microsoft.com/office/drawing/2014/main" id="{2744D0C3-D7DC-459E-8397-D3039ECD7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450" y="5049838"/>
            <a:ext cx="2376488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Evaluasi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Analisis masalah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Pengukuran acuan kriteria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Evaluasi formatif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Evaluasi sumatif</a:t>
            </a:r>
          </a:p>
        </p:txBody>
      </p:sp>
      <p:sp>
        <p:nvSpPr>
          <p:cNvPr id="38925" name="Text Box 13">
            <a:extLst>
              <a:ext uri="{FF2B5EF4-FFF2-40B4-BE49-F238E27FC236}">
                <a16:creationId xmlns:a16="http://schemas.microsoft.com/office/drawing/2014/main" id="{D48CD635-5103-4DD4-B634-7CEE94516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4387" y="458789"/>
            <a:ext cx="35646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/>
              <a:t>DOMAIN : TEP </a:t>
            </a:r>
            <a:r>
              <a:rPr lang="en-US" altLang="en-US" sz="2400" b="1" dirty="0" err="1"/>
              <a:t>Jabaran</a:t>
            </a:r>
            <a:endParaRPr lang="en-US" altLang="en-US" sz="2400" b="1" dirty="0"/>
          </a:p>
        </p:txBody>
      </p:sp>
      <p:sp>
        <p:nvSpPr>
          <p:cNvPr id="38926" name="AutoShape 14">
            <a:extLst>
              <a:ext uri="{FF2B5EF4-FFF2-40B4-BE49-F238E27FC236}">
                <a16:creationId xmlns:a16="http://schemas.microsoft.com/office/drawing/2014/main" id="{344D1125-FE2F-4DC9-BF50-83D1F14A1CF3}"/>
              </a:ext>
            </a:extLst>
          </p:cNvPr>
          <p:cNvSpPr>
            <a:spLocks noChangeArrowheads="1"/>
          </p:cNvSpPr>
          <p:nvPr/>
        </p:nvSpPr>
        <p:spPr bwMode="auto">
          <a:xfrm rot="2123708">
            <a:off x="5218632" y="2593579"/>
            <a:ext cx="857250" cy="209550"/>
          </a:xfrm>
          <a:prstGeom prst="leftRightArrow">
            <a:avLst>
              <a:gd name="adj1" fmla="val 50000"/>
              <a:gd name="adj2" fmla="val 8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8927" name="AutoShape 15">
            <a:extLst>
              <a:ext uri="{FF2B5EF4-FFF2-40B4-BE49-F238E27FC236}">
                <a16:creationId xmlns:a16="http://schemas.microsoft.com/office/drawing/2014/main" id="{EF7A2797-9334-462C-97CF-B21C347E9CA5}"/>
              </a:ext>
            </a:extLst>
          </p:cNvPr>
          <p:cNvSpPr>
            <a:spLocks noChangeArrowheads="1"/>
          </p:cNvSpPr>
          <p:nvPr/>
        </p:nvSpPr>
        <p:spPr bwMode="auto">
          <a:xfrm rot="8695143">
            <a:off x="7110413" y="2824163"/>
            <a:ext cx="857250" cy="209550"/>
          </a:xfrm>
          <a:prstGeom prst="leftRightArrow">
            <a:avLst>
              <a:gd name="adj1" fmla="val 50000"/>
              <a:gd name="adj2" fmla="val 8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8928" name="AutoShape 16">
            <a:extLst>
              <a:ext uri="{FF2B5EF4-FFF2-40B4-BE49-F238E27FC236}">
                <a16:creationId xmlns:a16="http://schemas.microsoft.com/office/drawing/2014/main" id="{EC059A33-CFB5-4115-8514-E0DE636E8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6866" y="3736968"/>
            <a:ext cx="1108722" cy="241992"/>
          </a:xfrm>
          <a:prstGeom prst="leftRightArrow">
            <a:avLst>
              <a:gd name="adj1" fmla="val 50000"/>
              <a:gd name="adj2" fmla="val 8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8929" name="AutoShape 17">
            <a:extLst>
              <a:ext uri="{FF2B5EF4-FFF2-40B4-BE49-F238E27FC236}">
                <a16:creationId xmlns:a16="http://schemas.microsoft.com/office/drawing/2014/main" id="{9C014AEC-21A6-4811-8932-950D178045BA}"/>
              </a:ext>
            </a:extLst>
          </p:cNvPr>
          <p:cNvSpPr>
            <a:spLocks noChangeArrowheads="1"/>
          </p:cNvSpPr>
          <p:nvPr/>
        </p:nvSpPr>
        <p:spPr bwMode="auto">
          <a:xfrm rot="2913371">
            <a:off x="6921787" y="4677480"/>
            <a:ext cx="952300" cy="255663"/>
          </a:xfrm>
          <a:prstGeom prst="leftRightArrow">
            <a:avLst>
              <a:gd name="adj1" fmla="val 50000"/>
              <a:gd name="adj2" fmla="val 8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8930" name="AutoShape 18">
            <a:extLst>
              <a:ext uri="{FF2B5EF4-FFF2-40B4-BE49-F238E27FC236}">
                <a16:creationId xmlns:a16="http://schemas.microsoft.com/office/drawing/2014/main" id="{D2DA08D6-6495-4C9D-AA9C-62E492194F9B}"/>
              </a:ext>
            </a:extLst>
          </p:cNvPr>
          <p:cNvSpPr>
            <a:spLocks noChangeArrowheads="1"/>
          </p:cNvSpPr>
          <p:nvPr/>
        </p:nvSpPr>
        <p:spPr bwMode="auto">
          <a:xfrm rot="7892505">
            <a:off x="4906963" y="4416425"/>
            <a:ext cx="857250" cy="209550"/>
          </a:xfrm>
          <a:prstGeom prst="leftRightArrow">
            <a:avLst>
              <a:gd name="adj1" fmla="val 50000"/>
              <a:gd name="adj2" fmla="val 818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8931" name="Line 19">
            <a:extLst>
              <a:ext uri="{FF2B5EF4-FFF2-40B4-BE49-F238E27FC236}">
                <a16:creationId xmlns:a16="http://schemas.microsoft.com/office/drawing/2014/main" id="{182BDD2E-65DF-4144-9FA1-FCB24425D1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24387" y="1103122"/>
            <a:ext cx="3592513" cy="11112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Faset">
  <a:themeElements>
    <a:clrScheme name="Fas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1FA42679C26A47B85D81F24CA76FCD" ma:contentTypeVersion="2" ma:contentTypeDescription="Create a new document." ma:contentTypeScope="" ma:versionID="24b61ca02c8649c60d2af2e8007664ca">
  <xsd:schema xmlns:xsd="http://www.w3.org/2001/XMLSchema" xmlns:xs="http://www.w3.org/2001/XMLSchema" xmlns:p="http://schemas.microsoft.com/office/2006/metadata/properties" xmlns:ns3="717eb8ba-c3ab-4bd5-8425-a00abf9b45b1" targetNamespace="http://schemas.microsoft.com/office/2006/metadata/properties" ma:root="true" ma:fieldsID="00109626456b666f1788436ad52fad05" ns3:_="">
    <xsd:import namespace="717eb8ba-c3ab-4bd5-8425-a00abf9b45b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eb8ba-c3ab-4bd5-8425-a00abf9b45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8D231AC-71ED-43A7-A163-C186C7AB69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7eb8ba-c3ab-4bd5-8425-a00abf9b45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677073-A73B-4B1A-94B5-5F14C12536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3EEA67-BE65-47BA-9E50-2982AD969635}">
  <ds:schemaRefs>
    <ds:schemaRef ds:uri="http://purl.org/dc/elements/1.1/"/>
    <ds:schemaRef ds:uri="http://schemas.microsoft.com/office/2006/metadata/properties"/>
    <ds:schemaRef ds:uri="717eb8ba-c3ab-4bd5-8425-a00abf9b45b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157</Words>
  <Application>Microsoft Office PowerPoint</Application>
  <PresentationFormat>Layar Lebar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Faset</vt:lpstr>
      <vt:lpstr>DEFINISI TEKNOLOGI PENDIDIKAN TAHUN 1994</vt:lpstr>
      <vt:lpstr>DEFINISI TEKNOLOGI PENDIDIKAN TAHUN 1994</vt:lpstr>
      <vt:lpstr>Presentasi PowerPoint</vt:lpstr>
      <vt:lpstr>Presentasi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DEFINISI TEKNOLOGI PENDIDIKAN TAHUN 1994</dc:title>
  <dc:creator>sulton</dc:creator>
  <cp:lastModifiedBy>sulton</cp:lastModifiedBy>
  <cp:revision>1</cp:revision>
  <dcterms:created xsi:type="dcterms:W3CDTF">2020-11-03T15:12:09Z</dcterms:created>
  <dcterms:modified xsi:type="dcterms:W3CDTF">2020-11-03T15:14:39Z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0x010100441FA42679C26A47B85D81F24CA76FCD</vt:lpwstr>
  </property>
</Properties>
</file>