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57"/>
  </p:notesMasterIdLst>
  <p:sldIdLst>
    <p:sldId id="299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5" r:id="rId12"/>
    <p:sldId id="269" r:id="rId13"/>
    <p:sldId id="256" r:id="rId14"/>
    <p:sldId id="270" r:id="rId15"/>
    <p:sldId id="295" r:id="rId16"/>
    <p:sldId id="300" r:id="rId17"/>
    <p:sldId id="301" r:id="rId18"/>
    <p:sldId id="271" r:id="rId19"/>
    <p:sldId id="294" r:id="rId20"/>
    <p:sldId id="272" r:id="rId21"/>
    <p:sldId id="274" r:id="rId22"/>
    <p:sldId id="296" r:id="rId23"/>
    <p:sldId id="297" r:id="rId24"/>
    <p:sldId id="275" r:id="rId25"/>
    <p:sldId id="276" r:id="rId26"/>
    <p:sldId id="298" r:id="rId27"/>
    <p:sldId id="277" r:id="rId28"/>
    <p:sldId id="278" r:id="rId29"/>
    <p:sldId id="279" r:id="rId30"/>
    <p:sldId id="280" r:id="rId31"/>
    <p:sldId id="303" r:id="rId32"/>
    <p:sldId id="302" r:id="rId33"/>
    <p:sldId id="281" r:id="rId34"/>
    <p:sldId id="282" r:id="rId35"/>
    <p:sldId id="304" r:id="rId36"/>
    <p:sldId id="285" r:id="rId37"/>
    <p:sldId id="305" r:id="rId38"/>
    <p:sldId id="286" r:id="rId39"/>
    <p:sldId id="287" r:id="rId40"/>
    <p:sldId id="306" r:id="rId41"/>
    <p:sldId id="307" r:id="rId42"/>
    <p:sldId id="308" r:id="rId43"/>
    <p:sldId id="284" r:id="rId44"/>
    <p:sldId id="288" r:id="rId45"/>
    <p:sldId id="310" r:id="rId46"/>
    <p:sldId id="309" r:id="rId47"/>
    <p:sldId id="289" r:id="rId48"/>
    <p:sldId id="290" r:id="rId49"/>
    <p:sldId id="316" r:id="rId50"/>
    <p:sldId id="291" r:id="rId51"/>
    <p:sldId id="315" r:id="rId52"/>
    <p:sldId id="293" r:id="rId53"/>
    <p:sldId id="314" r:id="rId54"/>
    <p:sldId id="312" r:id="rId55"/>
    <p:sldId id="313" r:id="rId56"/>
  </p:sldIdLst>
  <p:sldSz cx="9144000" cy="5143500" type="screen16x9"/>
  <p:notesSz cx="6858000" cy="9144000"/>
  <p:embeddedFontLst>
    <p:embeddedFont>
      <p:font typeface="Krona One" panose="02010605030500060004" pitchFamily="2" charset="77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CF245A5-BF12-9746-924F-910C398486D8}">
          <p14:sldIdLst>
            <p14:sldId id="299"/>
            <p14:sldId id="257"/>
            <p14:sldId id="259"/>
            <p14:sldId id="260"/>
            <p14:sldId id="261"/>
            <p14:sldId id="262"/>
            <p14:sldId id="263"/>
            <p14:sldId id="264"/>
            <p14:sldId id="266"/>
            <p14:sldId id="268"/>
            <p14:sldId id="265"/>
            <p14:sldId id="269"/>
            <p14:sldId id="256"/>
            <p14:sldId id="270"/>
            <p14:sldId id="295"/>
            <p14:sldId id="300"/>
            <p14:sldId id="301"/>
            <p14:sldId id="271"/>
            <p14:sldId id="294"/>
            <p14:sldId id="272"/>
            <p14:sldId id="274"/>
            <p14:sldId id="296"/>
            <p14:sldId id="297"/>
            <p14:sldId id="275"/>
            <p14:sldId id="276"/>
            <p14:sldId id="298"/>
            <p14:sldId id="277"/>
            <p14:sldId id="278"/>
            <p14:sldId id="279"/>
            <p14:sldId id="280"/>
            <p14:sldId id="303"/>
            <p14:sldId id="302"/>
            <p14:sldId id="281"/>
            <p14:sldId id="282"/>
            <p14:sldId id="304"/>
            <p14:sldId id="285"/>
            <p14:sldId id="305"/>
            <p14:sldId id="286"/>
            <p14:sldId id="287"/>
            <p14:sldId id="306"/>
            <p14:sldId id="307"/>
            <p14:sldId id="308"/>
            <p14:sldId id="284"/>
            <p14:sldId id="288"/>
            <p14:sldId id="310"/>
            <p14:sldId id="309"/>
            <p14:sldId id="289"/>
            <p14:sldId id="290"/>
            <p14:sldId id="316"/>
            <p14:sldId id="291"/>
            <p14:sldId id="315"/>
            <p14:sldId id="293"/>
            <p14:sldId id="314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6B05ED-417F-491C-9544-27725E222A1D}">
  <a:tblStyle styleId="{9D6B05ED-417F-491C-9544-27725E222A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6"/>
    <p:restoredTop sz="92574"/>
  </p:normalViewPr>
  <p:slideViewPr>
    <p:cSldViewPr snapToGrid="0" snapToObjects="1">
      <p:cViewPr varScale="1">
        <p:scale>
          <a:sx n="122" d="100"/>
          <a:sy n="122" d="100"/>
        </p:scale>
        <p:origin x="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95d4f315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95d4f3154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09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83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639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220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95d4f315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95d4f3154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2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240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943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200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985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4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226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62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455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119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40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795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443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554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180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05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896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58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7518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02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2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86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552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79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834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60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711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401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7249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4768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8983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4687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9102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4574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3030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927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60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8611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8009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2973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9852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0261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8964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15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78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86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1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dfa281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dfa281e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62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25350" y="3816050"/>
            <a:ext cx="3019500" cy="301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420980" y="279850"/>
            <a:ext cx="889188" cy="1804100"/>
            <a:chOff x="427630" y="200200"/>
            <a:chExt cx="889188" cy="1804100"/>
          </a:xfrm>
        </p:grpSpPr>
        <p:sp>
          <p:nvSpPr>
            <p:cNvPr id="11" name="Google Shape;11;p2"/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96069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96069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96069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96069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96069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96069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96069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96069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91" y="0"/>
                    <a:pt x="0" y="92"/>
                    <a:pt x="0" y="244"/>
                  </a:cubicBezTo>
                  <a:cubicBezTo>
                    <a:pt x="0" y="396"/>
                    <a:pt x="91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96069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96069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96069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96069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3"/>
                    <a:pt x="0" y="275"/>
                  </a:cubicBezTo>
                  <a:cubicBezTo>
                    <a:pt x="0" y="396"/>
                    <a:pt x="91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27304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27304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27304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27304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27304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27304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7304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7304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27304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27304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27304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27304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61849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61849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61849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61849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61849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74" y="518"/>
                  </a:cubicBezTo>
                  <a:cubicBezTo>
                    <a:pt x="426" y="51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61849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1849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1849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74" y="517"/>
                  </a:cubicBezTo>
                  <a:cubicBezTo>
                    <a:pt x="426" y="517"/>
                    <a:pt x="517" y="396"/>
                    <a:pt x="517" y="244"/>
                  </a:cubicBezTo>
                  <a:cubicBezTo>
                    <a:pt x="517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1849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1849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61849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1849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17" y="396"/>
                    <a:pt x="517" y="275"/>
                  </a:cubicBezTo>
                  <a:cubicBezTo>
                    <a:pt x="51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6394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6394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96394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6394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96394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96394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96394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6394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96394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6394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96394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394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27630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27630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27630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27630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27630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7630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7630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27630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27630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27630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27630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27630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2"/>
          <p:cNvSpPr/>
          <p:nvPr/>
        </p:nvSpPr>
        <p:spPr>
          <a:xfrm>
            <a:off x="720000" y="4470975"/>
            <a:ext cx="1925005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6499000" y="442113"/>
            <a:ext cx="1925005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1437000" y="1408900"/>
            <a:ext cx="6269700" cy="17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1506300" y="2987425"/>
            <a:ext cx="6131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8935800" y="131"/>
            <a:ext cx="208191" cy="4568746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</p:sp>
      <p:sp>
        <p:nvSpPr>
          <p:cNvPr id="100" name="Google Shape;100;p2"/>
          <p:cNvSpPr/>
          <p:nvPr/>
        </p:nvSpPr>
        <p:spPr>
          <a:xfrm>
            <a:off x="8935800" y="0"/>
            <a:ext cx="208191" cy="3816053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-525350" y="-1701475"/>
            <a:ext cx="3019500" cy="301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781175"/>
            <a:ext cx="7704000" cy="27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4094"/>
              </a:buClr>
              <a:buSzPts val="3200"/>
              <a:buNone/>
              <a:defRPr>
                <a:solidFill>
                  <a:srgbClr val="FF40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8935800" y="131"/>
            <a:ext cx="208191" cy="4568746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</p:sp>
      <p:sp>
        <p:nvSpPr>
          <p:cNvPr id="114" name="Google Shape;114;p4"/>
          <p:cNvSpPr/>
          <p:nvPr/>
        </p:nvSpPr>
        <p:spPr>
          <a:xfrm>
            <a:off x="8935800" y="0"/>
            <a:ext cx="208191" cy="3816053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"/>
          <p:cNvSpPr/>
          <p:nvPr/>
        </p:nvSpPr>
        <p:spPr>
          <a:xfrm>
            <a:off x="-8" y="3438480"/>
            <a:ext cx="981477" cy="1781211"/>
          </a:xfrm>
          <a:custGeom>
            <a:avLst/>
            <a:gdLst/>
            <a:ahLst/>
            <a:cxnLst/>
            <a:rect l="l" t="t" r="r" b="b"/>
            <a:pathLst>
              <a:path w="26262" h="47661" extrusionOk="0">
                <a:moveTo>
                  <a:pt x="2431" y="1"/>
                </a:moveTo>
                <a:cubicBezTo>
                  <a:pt x="1608" y="1"/>
                  <a:pt x="804" y="58"/>
                  <a:pt x="0" y="135"/>
                </a:cubicBezTo>
                <a:lnTo>
                  <a:pt x="0" y="47546"/>
                </a:lnTo>
                <a:cubicBezTo>
                  <a:pt x="804" y="47622"/>
                  <a:pt x="1608" y="47661"/>
                  <a:pt x="2431" y="47661"/>
                </a:cubicBezTo>
                <a:cubicBezTo>
                  <a:pt x="15581" y="47661"/>
                  <a:pt x="26261" y="36999"/>
                  <a:pt x="26261" y="23831"/>
                </a:cubicBezTo>
                <a:cubicBezTo>
                  <a:pt x="26261" y="10681"/>
                  <a:pt x="15581" y="1"/>
                  <a:pt x="24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13"/>
          <p:cNvGrpSpPr/>
          <p:nvPr/>
        </p:nvGrpSpPr>
        <p:grpSpPr>
          <a:xfrm>
            <a:off x="420980" y="279850"/>
            <a:ext cx="889188" cy="1804100"/>
            <a:chOff x="427630" y="200200"/>
            <a:chExt cx="889188" cy="1804100"/>
          </a:xfrm>
        </p:grpSpPr>
        <p:sp>
          <p:nvSpPr>
            <p:cNvPr id="342" name="Google Shape;342;p13"/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1261524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261524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1261524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1261524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1261524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4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1261524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4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1261524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4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1261524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4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1261524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1261524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1261524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4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4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1261524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4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096069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1096069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1096069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1096069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096069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1096069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096069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395"/>
                    <a:pt x="91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1096069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91" y="0"/>
                    <a:pt x="0" y="92"/>
                    <a:pt x="0" y="244"/>
                  </a:cubicBezTo>
                  <a:cubicBezTo>
                    <a:pt x="0" y="396"/>
                    <a:pt x="91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1096069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91" y="0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096069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1096069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91" y="1"/>
                    <a:pt x="0" y="122"/>
                    <a:pt x="0" y="274"/>
                  </a:cubicBezTo>
                  <a:cubicBezTo>
                    <a:pt x="0" y="426"/>
                    <a:pt x="91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1096069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91" y="1"/>
                    <a:pt x="0" y="123"/>
                    <a:pt x="0" y="275"/>
                  </a:cubicBezTo>
                  <a:cubicBezTo>
                    <a:pt x="0" y="396"/>
                    <a:pt x="91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927304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927304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927304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927304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927304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927304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927304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927304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927304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927304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927304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927304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761849" y="20020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761849" y="359250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761849" y="514991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761849" y="673935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761849" y="832879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74" y="518"/>
                  </a:cubicBezTo>
                  <a:cubicBezTo>
                    <a:pt x="426" y="51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761849" y="995131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74" y="517"/>
                  </a:cubicBezTo>
                  <a:cubicBezTo>
                    <a:pt x="426" y="517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761849" y="1154182"/>
              <a:ext cx="55294" cy="55187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74" y="517"/>
                  </a:cubicBezTo>
                  <a:cubicBezTo>
                    <a:pt x="426" y="517"/>
                    <a:pt x="517" y="395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761849" y="1313125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74" y="517"/>
                  </a:cubicBezTo>
                  <a:cubicBezTo>
                    <a:pt x="426" y="517"/>
                    <a:pt x="517" y="396"/>
                    <a:pt x="517" y="244"/>
                  </a:cubicBezTo>
                  <a:cubicBezTo>
                    <a:pt x="517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761849" y="1468866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761849" y="1627810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761849" y="1790062"/>
              <a:ext cx="55294" cy="58496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17" y="426"/>
                    <a:pt x="517" y="274"/>
                  </a:cubicBezTo>
                  <a:cubicBezTo>
                    <a:pt x="51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761849" y="1949006"/>
              <a:ext cx="55294" cy="5529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74" y="518"/>
                  </a:cubicBezTo>
                  <a:cubicBezTo>
                    <a:pt x="426" y="518"/>
                    <a:pt x="517" y="396"/>
                    <a:pt x="517" y="275"/>
                  </a:cubicBezTo>
                  <a:cubicBezTo>
                    <a:pt x="51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96394" y="20020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596394" y="359250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596394" y="514991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43" y="547"/>
                  </a:cubicBezTo>
                  <a:cubicBezTo>
                    <a:pt x="395" y="547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596394" y="673935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596394" y="832879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8"/>
                    <a:pt x="243" y="518"/>
                  </a:cubicBezTo>
                  <a:cubicBezTo>
                    <a:pt x="395" y="51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596394" y="995131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17"/>
                    <a:pt x="243" y="517"/>
                  </a:cubicBezTo>
                  <a:cubicBezTo>
                    <a:pt x="395" y="517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596394" y="1154182"/>
              <a:ext cx="55187" cy="55187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395"/>
                    <a:pt x="122" y="517"/>
                    <a:pt x="243" y="517"/>
                  </a:cubicBezTo>
                  <a:cubicBezTo>
                    <a:pt x="395" y="517"/>
                    <a:pt x="517" y="395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596394" y="1313125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0"/>
                  </a:moveTo>
                  <a:cubicBezTo>
                    <a:pt x="122" y="0"/>
                    <a:pt x="0" y="92"/>
                    <a:pt x="0" y="244"/>
                  </a:cubicBezTo>
                  <a:cubicBezTo>
                    <a:pt x="0" y="396"/>
                    <a:pt x="122" y="517"/>
                    <a:pt x="243" y="517"/>
                  </a:cubicBezTo>
                  <a:cubicBezTo>
                    <a:pt x="395" y="517"/>
                    <a:pt x="517" y="396"/>
                    <a:pt x="517" y="244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596394" y="1468866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596394" y="1627810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596394" y="1790062"/>
              <a:ext cx="55187" cy="58496"/>
            </a:xfrm>
            <a:custGeom>
              <a:avLst/>
              <a:gdLst/>
              <a:ahLst/>
              <a:cxnLst/>
              <a:rect l="l" t="t" r="r" b="b"/>
              <a:pathLst>
                <a:path w="517" h="548" extrusionOk="0">
                  <a:moveTo>
                    <a:pt x="243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43" y="548"/>
                  </a:cubicBezTo>
                  <a:cubicBezTo>
                    <a:pt x="395" y="548"/>
                    <a:pt x="517" y="426"/>
                    <a:pt x="517" y="274"/>
                  </a:cubicBezTo>
                  <a:cubicBezTo>
                    <a:pt x="517" y="122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596394" y="1949006"/>
              <a:ext cx="55187" cy="55294"/>
            </a:xfrm>
            <a:custGeom>
              <a:avLst/>
              <a:gdLst/>
              <a:ahLst/>
              <a:cxnLst/>
              <a:rect l="l" t="t" r="r" b="b"/>
              <a:pathLst>
                <a:path w="517" h="518" extrusionOk="0">
                  <a:moveTo>
                    <a:pt x="243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396"/>
                    <a:pt x="122" y="518"/>
                    <a:pt x="243" y="518"/>
                  </a:cubicBezTo>
                  <a:cubicBezTo>
                    <a:pt x="395" y="518"/>
                    <a:pt x="517" y="396"/>
                    <a:pt x="517" y="275"/>
                  </a:cubicBezTo>
                  <a:cubicBezTo>
                    <a:pt x="517" y="123"/>
                    <a:pt x="39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427630" y="20020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427630" y="359250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427630" y="514991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7"/>
                    <a:pt x="274" y="547"/>
                  </a:cubicBezTo>
                  <a:cubicBezTo>
                    <a:pt x="426" y="547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427630" y="673935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427630" y="832879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8"/>
                    <a:pt x="274" y="518"/>
                  </a:cubicBezTo>
                  <a:cubicBezTo>
                    <a:pt x="426" y="51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427630" y="995131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17"/>
                    <a:pt x="274" y="517"/>
                  </a:cubicBezTo>
                  <a:cubicBezTo>
                    <a:pt x="426" y="517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427630" y="1154182"/>
              <a:ext cx="58496" cy="55187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395"/>
                    <a:pt x="122" y="517"/>
                    <a:pt x="274" y="517"/>
                  </a:cubicBezTo>
                  <a:cubicBezTo>
                    <a:pt x="426" y="517"/>
                    <a:pt x="548" y="395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427630" y="1313125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0"/>
                  </a:moveTo>
                  <a:cubicBezTo>
                    <a:pt x="122" y="0"/>
                    <a:pt x="1" y="92"/>
                    <a:pt x="1" y="244"/>
                  </a:cubicBezTo>
                  <a:cubicBezTo>
                    <a:pt x="1" y="396"/>
                    <a:pt x="122" y="517"/>
                    <a:pt x="274" y="517"/>
                  </a:cubicBezTo>
                  <a:cubicBezTo>
                    <a:pt x="426" y="517"/>
                    <a:pt x="548" y="396"/>
                    <a:pt x="548" y="244"/>
                  </a:cubicBezTo>
                  <a:cubicBezTo>
                    <a:pt x="548" y="9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427630" y="1468866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427630" y="1627810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427630" y="1790062"/>
              <a:ext cx="58496" cy="58496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1" y="122"/>
                    <a:pt x="1" y="274"/>
                  </a:cubicBezTo>
                  <a:cubicBezTo>
                    <a:pt x="1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427630" y="1949006"/>
              <a:ext cx="58496" cy="55294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274" y="1"/>
                  </a:moveTo>
                  <a:cubicBezTo>
                    <a:pt x="122" y="1"/>
                    <a:pt x="1" y="123"/>
                    <a:pt x="1" y="275"/>
                  </a:cubicBezTo>
                  <a:cubicBezTo>
                    <a:pt x="1" y="396"/>
                    <a:pt x="122" y="518"/>
                    <a:pt x="274" y="518"/>
                  </a:cubicBezTo>
                  <a:cubicBezTo>
                    <a:pt x="426" y="518"/>
                    <a:pt x="548" y="396"/>
                    <a:pt x="548" y="275"/>
                  </a:cubicBezTo>
                  <a:cubicBezTo>
                    <a:pt x="548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13"/>
          <p:cNvSpPr/>
          <p:nvPr/>
        </p:nvSpPr>
        <p:spPr>
          <a:xfrm>
            <a:off x="720000" y="4470975"/>
            <a:ext cx="1925005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3"/>
          <p:cNvSpPr/>
          <p:nvPr/>
        </p:nvSpPr>
        <p:spPr>
          <a:xfrm>
            <a:off x="6499000" y="442113"/>
            <a:ext cx="1925005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"/>
          <p:cNvSpPr/>
          <p:nvPr/>
        </p:nvSpPr>
        <p:spPr>
          <a:xfrm>
            <a:off x="8935800" y="131"/>
            <a:ext cx="208191" cy="4568746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</p:sp>
      <p:sp>
        <p:nvSpPr>
          <p:cNvPr id="429" name="Google Shape;429;p13"/>
          <p:cNvSpPr/>
          <p:nvPr/>
        </p:nvSpPr>
        <p:spPr>
          <a:xfrm>
            <a:off x="8935800" y="0"/>
            <a:ext cx="208191" cy="3816053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"/>
          <p:cNvSpPr/>
          <p:nvPr/>
        </p:nvSpPr>
        <p:spPr>
          <a:xfrm>
            <a:off x="3" y="-4025"/>
            <a:ext cx="3000470" cy="2929754"/>
          </a:xfrm>
          <a:custGeom>
            <a:avLst/>
            <a:gdLst/>
            <a:ahLst/>
            <a:cxnLst/>
            <a:rect l="l" t="t" r="r" b="b"/>
            <a:pathLst>
              <a:path w="81253" h="79338" extrusionOk="0">
                <a:moveTo>
                  <a:pt x="0" y="0"/>
                </a:moveTo>
                <a:lnTo>
                  <a:pt x="0" y="72926"/>
                </a:lnTo>
                <a:cubicBezTo>
                  <a:pt x="7733" y="77022"/>
                  <a:pt x="16538" y="79338"/>
                  <a:pt x="25878" y="79338"/>
                </a:cubicBezTo>
                <a:cubicBezTo>
                  <a:pt x="56465" y="79338"/>
                  <a:pt x="81252" y="54551"/>
                  <a:pt x="81252" y="23964"/>
                </a:cubicBezTo>
                <a:cubicBezTo>
                  <a:pt x="81252" y="15389"/>
                  <a:pt x="79281" y="7254"/>
                  <a:pt x="75797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4"/>
          <p:cNvSpPr/>
          <p:nvPr/>
        </p:nvSpPr>
        <p:spPr>
          <a:xfrm>
            <a:off x="719986" y="4470975"/>
            <a:ext cx="7704043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4"/>
          <p:cNvSpPr/>
          <p:nvPr/>
        </p:nvSpPr>
        <p:spPr>
          <a:xfrm>
            <a:off x="6499000" y="442113"/>
            <a:ext cx="1925005" cy="195777"/>
          </a:xfrm>
          <a:custGeom>
            <a:avLst/>
            <a:gdLst/>
            <a:ahLst/>
            <a:cxnLst/>
            <a:rect l="l" t="t" r="r" b="b"/>
            <a:pathLst>
              <a:path w="42359" h="4308" extrusionOk="0">
                <a:moveTo>
                  <a:pt x="1" y="1"/>
                </a:moveTo>
                <a:lnTo>
                  <a:pt x="1" y="4307"/>
                </a:lnTo>
                <a:lnTo>
                  <a:pt x="42359" y="4307"/>
                </a:lnTo>
                <a:lnTo>
                  <a:pt x="423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4"/>
          <p:cNvSpPr/>
          <p:nvPr/>
        </p:nvSpPr>
        <p:spPr>
          <a:xfrm>
            <a:off x="8935800" y="131"/>
            <a:ext cx="208191" cy="4568746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rgbClr val="FF4094"/>
          </a:solidFill>
          <a:ln>
            <a:noFill/>
          </a:ln>
        </p:spPr>
      </p:sp>
      <p:sp>
        <p:nvSpPr>
          <p:cNvPr id="435" name="Google Shape;435;p14"/>
          <p:cNvSpPr/>
          <p:nvPr/>
        </p:nvSpPr>
        <p:spPr>
          <a:xfrm>
            <a:off x="8935800" y="0"/>
            <a:ext cx="208191" cy="3816053"/>
          </a:xfrm>
          <a:custGeom>
            <a:avLst/>
            <a:gdLst/>
            <a:ahLst/>
            <a:cxnLst/>
            <a:rect l="l" t="t" r="r" b="b"/>
            <a:pathLst>
              <a:path w="9526" h="146083" extrusionOk="0">
                <a:moveTo>
                  <a:pt x="93" y="0"/>
                </a:moveTo>
                <a:lnTo>
                  <a:pt x="9526" y="0"/>
                </a:lnTo>
                <a:lnTo>
                  <a:pt x="9526" y="146083"/>
                </a:lnTo>
                <a:lnTo>
                  <a:pt x="0" y="1402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rona One"/>
              <a:buNone/>
              <a:defRPr sz="32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36925"/>
            <a:ext cx="7704000" cy="3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njari"/>
              <a:buChar char="●"/>
              <a:defRPr sz="18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●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●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jari"/>
              <a:buChar char="○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anjari"/>
              <a:buChar char="■"/>
              <a:def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1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tif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3.tiff"/><Relationship Id="rId10" Type="http://schemas.openxmlformats.org/officeDocument/2006/relationships/image" Target="../media/image27.png"/><Relationship Id="rId4" Type="http://schemas.openxmlformats.org/officeDocument/2006/relationships/image" Target="../media/image2.tiff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1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7"/>
          <p:cNvSpPr txBox="1">
            <a:spLocks noGrp="1"/>
          </p:cNvSpPr>
          <p:nvPr>
            <p:ph type="ctrTitle"/>
          </p:nvPr>
        </p:nvSpPr>
        <p:spPr>
          <a:xfrm>
            <a:off x="1437150" y="966204"/>
            <a:ext cx="6269700" cy="17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  <a:sym typeface="Krona One"/>
              </a:rPr>
              <a:t>DISTRIBUSI </a:t>
            </a: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</a:rPr>
              <a:t>DISKRIT </a:t>
            </a:r>
            <a:b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</a:rPr>
            </a:b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</a:rPr>
              <a:t>&amp; PENERAPANNYA</a:t>
            </a:r>
            <a:endParaRPr sz="3200" b="1" dirty="0">
              <a:solidFill>
                <a:schemeClr val="tx2">
                  <a:lumMod val="10000"/>
                </a:schemeClr>
              </a:solidFill>
              <a:latin typeface="Manjari" panose="02000503000000000000" pitchFamily="2" charset="0"/>
              <a:cs typeface="Al Bayan Plain" pitchFamily="2" charset="-78"/>
              <a:sym typeface="Krona On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13734B-369D-5045-96D6-E2468834746E}"/>
              </a:ext>
            </a:extLst>
          </p:cNvPr>
          <p:cNvGrpSpPr/>
          <p:nvPr/>
        </p:nvGrpSpPr>
        <p:grpSpPr>
          <a:xfrm>
            <a:off x="107040" y="153103"/>
            <a:ext cx="2798519" cy="694311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644F22-F3B9-BD4C-B1C6-08EBE9C17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DDBFCA-7E0D-5E4C-A0E3-DC88B2622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7320C3-F100-FF44-A9D5-AE4985B27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C71435-1C8D-0A46-AC36-24502F339234}"/>
              </a:ext>
            </a:extLst>
          </p:cNvPr>
          <p:cNvSpPr/>
          <p:nvPr/>
        </p:nvSpPr>
        <p:spPr>
          <a:xfrm>
            <a:off x="1" y="4873828"/>
            <a:ext cx="9144000" cy="2634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Program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Studi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Pendidikan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Matematika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, FMIPA,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Universitas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Pendidikan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Ganesha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FA884-7FB3-A548-A9F3-E8F1E2709A92}"/>
              </a:ext>
            </a:extLst>
          </p:cNvPr>
          <p:cNvSpPr txBox="1"/>
          <p:nvPr/>
        </p:nvSpPr>
        <p:spPr>
          <a:xfrm>
            <a:off x="2507171" y="2893849"/>
            <a:ext cx="4129657" cy="711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Disampaikan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perkuliahan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Metode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Statistika</a:t>
            </a:r>
            <a:endParaRPr lang="en-US" b="1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Pengampu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: Made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Juniantari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S.Pd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M.Pd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0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18" name="Pentagon 17">
            <a:extLst>
              <a:ext uri="{FF2B5EF4-FFF2-40B4-BE49-F238E27FC236}">
                <a16:creationId xmlns:a16="http://schemas.microsoft.com/office/drawing/2014/main" id="{B600727D-F37E-AA43-ABA6-5325AF616A33}"/>
              </a:ext>
            </a:extLst>
          </p:cNvPr>
          <p:cNvSpPr/>
          <p:nvPr/>
        </p:nvSpPr>
        <p:spPr>
          <a:xfrm>
            <a:off x="3615558" y="532170"/>
            <a:ext cx="2175642" cy="322109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2000" dirty="0">
                <a:latin typeface="Manjari" panose="02000503000000000000" pitchFamily="2" charset="0"/>
                <a:cs typeface="Manjari" panose="02000503000000000000" pitchFamily="2" charset="0"/>
              </a:rPr>
              <a:t> 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A6A6D-DA4B-C340-A470-F18BD72B2184}"/>
              </a:ext>
            </a:extLst>
          </p:cNvPr>
          <p:cNvSpPr txBox="1"/>
          <p:nvPr/>
        </p:nvSpPr>
        <p:spPr>
          <a:xfrm>
            <a:off x="705350" y="1256617"/>
            <a:ext cx="48618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Dewi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melakukan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percobaan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melempar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dua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kali</a:t>
            </a:r>
          </a:p>
          <a:p>
            <a:pPr marL="342900" indent="-342900"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Tentukan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titik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sampelnya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Misal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X =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kali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kedua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mata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nyatakan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mungkin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diperoleh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sebagai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variable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X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332A2-D901-D443-B9D5-4AE922FC7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758" y="854279"/>
            <a:ext cx="1712530" cy="1712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2B137-7DC8-8240-A9B4-9EAB5210C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50" y="2822620"/>
            <a:ext cx="3415862" cy="2075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42E8CA-A7E8-B24F-8786-4131230883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3379" y="2806325"/>
            <a:ext cx="3860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18" name="Pentagon 17">
            <a:extLst>
              <a:ext uri="{FF2B5EF4-FFF2-40B4-BE49-F238E27FC236}">
                <a16:creationId xmlns:a16="http://schemas.microsoft.com/office/drawing/2014/main" id="{B600727D-F37E-AA43-ABA6-5325AF616A33}"/>
              </a:ext>
            </a:extLst>
          </p:cNvPr>
          <p:cNvSpPr/>
          <p:nvPr/>
        </p:nvSpPr>
        <p:spPr>
          <a:xfrm>
            <a:off x="3615558" y="532170"/>
            <a:ext cx="2175642" cy="322109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2000" dirty="0">
                <a:latin typeface="Manjari" panose="02000503000000000000" pitchFamily="2" charset="0"/>
                <a:cs typeface="Manjari" panose="02000503000000000000" pitchFamily="2" charset="0"/>
              </a:rPr>
              <a:t> 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A6A6D-DA4B-C340-A470-F18BD72B2184}"/>
              </a:ext>
            </a:extLst>
          </p:cNvPr>
          <p:cNvSpPr txBox="1"/>
          <p:nvPr/>
        </p:nvSpPr>
        <p:spPr>
          <a:xfrm>
            <a:off x="414354" y="1253674"/>
            <a:ext cx="4861839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Dinda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melakukan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percobaan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melempar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sekeping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logam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dua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kali.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Dinda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mengamati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muncul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gambar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diperoleh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Nyatakan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mungkin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variable X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57D528-E422-C74A-AECE-9BB07B0BA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1253674"/>
            <a:ext cx="2082362" cy="1034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089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18" name="Pentagon 17">
            <a:extLst>
              <a:ext uri="{FF2B5EF4-FFF2-40B4-BE49-F238E27FC236}">
                <a16:creationId xmlns:a16="http://schemas.microsoft.com/office/drawing/2014/main" id="{B600727D-F37E-AA43-ABA6-5325AF616A33}"/>
              </a:ext>
            </a:extLst>
          </p:cNvPr>
          <p:cNvSpPr/>
          <p:nvPr/>
        </p:nvSpPr>
        <p:spPr>
          <a:xfrm>
            <a:off x="3615558" y="532170"/>
            <a:ext cx="2175642" cy="322109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2000" dirty="0">
                <a:latin typeface="Manjari" panose="02000503000000000000" pitchFamily="2" charset="0"/>
                <a:cs typeface="Manjari" panose="02000503000000000000" pitchFamily="2" charset="0"/>
              </a:rPr>
              <a:t> 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1275B-88FA-394B-8F13-1640AA6BA2FC}"/>
              </a:ext>
            </a:extLst>
          </p:cNvPr>
          <p:cNvSpPr txBox="1"/>
          <p:nvPr/>
        </p:nvSpPr>
        <p:spPr>
          <a:xfrm>
            <a:off x="440136" y="1253674"/>
            <a:ext cx="5729436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Sari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mengerjakan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soal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X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menyatakan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soal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dikerjakan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benar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Nyatakan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mungkin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diperoleh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sebagai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variable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!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5BF87-E6B2-AD4D-8A0A-2D5A7AB48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862" y="1290378"/>
            <a:ext cx="2630214" cy="1472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206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7"/>
          <p:cNvSpPr txBox="1">
            <a:spLocks noGrp="1"/>
          </p:cNvSpPr>
          <p:nvPr>
            <p:ph type="ctrTitle"/>
          </p:nvPr>
        </p:nvSpPr>
        <p:spPr>
          <a:xfrm>
            <a:off x="1437150" y="966204"/>
            <a:ext cx="6269700" cy="17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  <a:sym typeface="Krona One"/>
              </a:rPr>
              <a:t>DISTRIBUSI </a:t>
            </a: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</a:rPr>
              <a:t>DISKRIT </a:t>
            </a:r>
            <a:b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</a:rPr>
            </a:br>
            <a:r>
              <a:rPr lang="en" sz="3200" b="1" dirty="0">
                <a:solidFill>
                  <a:schemeClr val="tx2">
                    <a:lumMod val="10000"/>
                  </a:schemeClr>
                </a:solidFill>
                <a:latin typeface="Manjari" panose="02000503000000000000" pitchFamily="2" charset="0"/>
                <a:cs typeface="Al Bayan Plain" pitchFamily="2" charset="-78"/>
              </a:rPr>
              <a:t>&amp; PENERAPANNYA</a:t>
            </a:r>
            <a:endParaRPr sz="3200" b="1" dirty="0">
              <a:solidFill>
                <a:schemeClr val="tx2">
                  <a:lumMod val="10000"/>
                </a:schemeClr>
              </a:solidFill>
              <a:latin typeface="Manjari" panose="02000503000000000000" pitchFamily="2" charset="0"/>
              <a:cs typeface="Al Bayan Plain" pitchFamily="2" charset="-78"/>
              <a:sym typeface="Krona On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13734B-369D-5045-96D6-E2468834746E}"/>
              </a:ext>
            </a:extLst>
          </p:cNvPr>
          <p:cNvGrpSpPr/>
          <p:nvPr/>
        </p:nvGrpSpPr>
        <p:grpSpPr>
          <a:xfrm>
            <a:off x="107040" y="153103"/>
            <a:ext cx="2798519" cy="694311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644F22-F3B9-BD4C-B1C6-08EBE9C17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DDBFCA-7E0D-5E4C-A0E3-DC88B2622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7320C3-F100-FF44-A9D5-AE4985B27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C71435-1C8D-0A46-AC36-24502F339234}"/>
              </a:ext>
            </a:extLst>
          </p:cNvPr>
          <p:cNvSpPr/>
          <p:nvPr/>
        </p:nvSpPr>
        <p:spPr>
          <a:xfrm>
            <a:off x="1" y="4873828"/>
            <a:ext cx="9144000" cy="2634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Program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Studi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Pendidikan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Matematika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, FMIPA,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Universitas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Pendidikan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Ganesha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3024006" y="388674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Seragam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232FD-D974-3040-80E5-3F6076BB4BC0}"/>
              </a:ext>
            </a:extLst>
          </p:cNvPr>
          <p:cNvSpPr txBox="1"/>
          <p:nvPr/>
        </p:nvSpPr>
        <p:spPr>
          <a:xfrm>
            <a:off x="642288" y="1387366"/>
            <a:ext cx="5275803" cy="1021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Apanya</a:t>
            </a:r>
            <a:r>
              <a:rPr lang="en-US" dirty="0"/>
              <a:t> yang </a:t>
            </a:r>
            <a:r>
              <a:rPr lang="en-US" dirty="0" err="1"/>
              <a:t>seragam</a:t>
            </a:r>
            <a:r>
              <a:rPr lang="en-US" dirty="0"/>
              <a:t>?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olidFill>
                  <a:srgbClr val="7030A0"/>
                </a:solidFill>
                <a:sym typeface="Wingdings" pitchFamily="2" charset="2"/>
              </a:rPr>
              <a:t>Peluang</a:t>
            </a: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sym typeface="Wingdings" pitchFamily="2" charset="2"/>
              </a:rPr>
              <a:t>dari</a:t>
            </a: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sym typeface="Wingdings" pitchFamily="2" charset="2"/>
              </a:rPr>
              <a:t>setiap</a:t>
            </a: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 variable </a:t>
            </a:r>
            <a:r>
              <a:rPr lang="en-US" dirty="0" err="1">
                <a:solidFill>
                  <a:srgbClr val="7030A0"/>
                </a:solidFill>
                <a:sym typeface="Wingdings" pitchFamily="2" charset="2"/>
              </a:rPr>
              <a:t>acaknya</a:t>
            </a:r>
            <a:endParaRPr lang="en-US" dirty="0">
              <a:solidFill>
                <a:srgbClr val="7030A0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ym typeface="Wingdings" pitchFamily="2" charset="2"/>
              </a:rPr>
              <a:t>Misalnya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eksperimen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sebuah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dadu</a:t>
            </a:r>
            <a:r>
              <a:rPr lang="en-US" dirty="0">
                <a:sym typeface="Wingdings" pitchFamily="2" charset="2"/>
              </a:rPr>
              <a:t> X = {1,2,3,4,5,6}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ym typeface="Wingdings" pitchFamily="2" charset="2"/>
              </a:rPr>
              <a:t>Peluang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tiap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kejadian</a:t>
            </a:r>
            <a:r>
              <a:rPr lang="en-US" dirty="0">
                <a:sym typeface="Wingdings" pitchFamily="2" charset="2"/>
              </a:rPr>
              <a:t> = 1/6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59504-4403-194F-A601-972EDADE252C}"/>
                  </a:ext>
                </a:extLst>
              </p:cNvPr>
              <p:cNvSpPr txBox="1"/>
              <p:nvPr/>
            </p:nvSpPr>
            <p:spPr>
              <a:xfrm>
                <a:off x="627845" y="2495802"/>
                <a:ext cx="8053700" cy="169033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Definisi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  <a:endParaRPr lang="en-US" b="0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variable random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nilai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mempunyai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sama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dikatakan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seragam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fungsinya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0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berbentuk</a:t>
                </a:r>
                <a:r>
                  <a:rPr lang="en-US" b="0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endParaRPr lang="en-US" b="0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𝑢𝑛𝑡𝑢𝑘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𝑚𝑒𝑛𝑦𝑎𝑡𝑎𝑘𝑎𝑛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𝑏𝑎𝑛𝑦𝑎𝑘𝑛𝑦𝑎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𝑘𝑒𝑗𝑎𝑑𝑖𝑎𝑛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:endParaRPr lang="en-US" i="1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X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seragam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dinotasikan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X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DU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n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59504-4403-194F-A601-972EDADE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45" y="2495802"/>
                <a:ext cx="8053700" cy="1690335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21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3024006" y="388674"/>
            <a:ext cx="5259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Seragam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C2A59-5298-8242-A203-B7DBEB7B76DE}"/>
              </a:ext>
            </a:extLst>
          </p:cNvPr>
          <p:cNvSpPr txBox="1"/>
          <p:nvPr/>
        </p:nvSpPr>
        <p:spPr>
          <a:xfrm>
            <a:off x="414354" y="1494384"/>
            <a:ext cx="7780421" cy="297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Pelambungan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setiap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mata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masing-masing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1/6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muncul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63538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Pelambungan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mata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logam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setiap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mata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masing-masing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½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muncul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63538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seorang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sebagai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delegasi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mengikuti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seminar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secara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masing-masing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1/10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terpilih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63538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jawaban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soal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pilihan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ganda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opsi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jawaban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a, b, c, d,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e,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jawaban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soal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tersebut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1/5</a:t>
            </a:r>
          </a:p>
          <a:p>
            <a:pPr marL="363538" indent="-36353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3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3024006" y="388674"/>
            <a:ext cx="5259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Seragam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38DE998-4AAC-9648-9F78-933E4240C85D}"/>
                  </a:ext>
                </a:extLst>
              </p:cNvPr>
              <p:cNvSpPr/>
              <p:nvPr/>
            </p:nvSpPr>
            <p:spPr>
              <a:xfrm>
                <a:off x="414354" y="1200113"/>
                <a:ext cx="8172598" cy="3943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Memilih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jawaban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soal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pilihan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ganda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opsi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jawaban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a, b, c, d,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e,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memilih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jawaban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soal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tersebut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1/5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contoh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ini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kejadian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terjadi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=1,2,3,4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1,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memilih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jawaban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2,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memilih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jawaban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3,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memilih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jawaban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c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4,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memilih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jawaban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5,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memilih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jawaban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e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38DE998-4AAC-9648-9F78-933E4240C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54" y="1200113"/>
                <a:ext cx="8172598" cy="3943387"/>
              </a:xfrm>
              <a:prstGeom prst="rect">
                <a:avLst/>
              </a:prstGeom>
              <a:blipFill>
                <a:blip r:embed="rId6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030E73-FB05-784C-BA15-D5EA98CCD509}"/>
                  </a:ext>
                </a:extLst>
              </p:cNvPr>
              <p:cNvSpPr txBox="1"/>
              <p:nvPr/>
            </p:nvSpPr>
            <p:spPr>
              <a:xfrm>
                <a:off x="3605049" y="3171805"/>
                <a:ext cx="3541985" cy="61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Sehingga,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fungsi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𝑢𝑛𝑡𝑢𝑘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=1,2,3,4,5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030E73-FB05-784C-BA15-D5EA98CCD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49" y="3171805"/>
                <a:ext cx="3541985" cy="613309"/>
              </a:xfrm>
              <a:prstGeom prst="rect">
                <a:avLst/>
              </a:prstGeom>
              <a:blipFill>
                <a:blip r:embed="rId7"/>
                <a:stretch>
                  <a:fillRect l="-357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01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3024006" y="388674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Seragam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15A0BC-5C6D-CE40-A2B3-8A4DFF2EC99F}"/>
                  </a:ext>
                </a:extLst>
              </p:cNvPr>
              <p:cNvSpPr txBox="1"/>
              <p:nvPr/>
            </p:nvSpPr>
            <p:spPr>
              <a:xfrm>
                <a:off x="414354" y="1534511"/>
                <a:ext cx="6821214" cy="98328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Teorema</a:t>
                </a:r>
              </a:p>
              <a:p>
                <a:r>
                  <a:rPr lang="en-US" dirty="0" err="1"/>
                  <a:t>Jika</a:t>
                </a:r>
                <a:r>
                  <a:rPr lang="en-US" dirty="0"/>
                  <a:t> X </a:t>
                </a:r>
                <a:r>
                  <a:rPr lang="en-US" dirty="0" err="1"/>
                  <a:t>adalah</a:t>
                </a:r>
                <a:r>
                  <a:rPr lang="en-US" dirty="0"/>
                  <a:t> variable </a:t>
                </a:r>
                <a:r>
                  <a:rPr lang="en-US" dirty="0" err="1"/>
                  <a:t>acak</a:t>
                </a:r>
                <a:r>
                  <a:rPr lang="en-US" dirty="0"/>
                  <a:t> </a:t>
                </a:r>
                <a:r>
                  <a:rPr lang="en-US" dirty="0" err="1"/>
                  <a:t>diskrit</a:t>
                </a:r>
                <a:r>
                  <a:rPr lang="en-US" dirty="0"/>
                  <a:t> yang </a:t>
                </a:r>
                <a:r>
                  <a:rPr lang="en-US" dirty="0" err="1"/>
                  <a:t>berdistribusi</a:t>
                </a:r>
                <a:r>
                  <a:rPr lang="en-US" dirty="0"/>
                  <a:t> </a:t>
                </a:r>
                <a:r>
                  <a:rPr lang="en-US" dirty="0" err="1"/>
                  <a:t>serangam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15A0BC-5C6D-CE40-A2B3-8A4DFF2EC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54" y="1534511"/>
                <a:ext cx="6821214" cy="983283"/>
              </a:xfrm>
              <a:prstGeom prst="rect">
                <a:avLst/>
              </a:prstGeom>
              <a:blipFill>
                <a:blip r:embed="rId6"/>
                <a:stretch>
                  <a:fillRect l="-186" t="-27848" b="-111392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49B8D82-E36A-F44D-A07D-8A5496A91DB3}"/>
              </a:ext>
            </a:extLst>
          </p:cNvPr>
          <p:cNvSpPr txBox="1"/>
          <p:nvPr/>
        </p:nvSpPr>
        <p:spPr>
          <a:xfrm>
            <a:off x="413443" y="2713290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Bukti</a:t>
            </a:r>
            <a:endParaRPr lang="en-US" dirty="0">
              <a:solidFill>
                <a:srgbClr val="FF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8B16EFE-9621-284E-9F1F-7D208080C9E6}"/>
                  </a:ext>
                </a:extLst>
              </p:cNvPr>
              <p:cNvSpPr/>
              <p:nvPr/>
            </p:nvSpPr>
            <p:spPr>
              <a:xfrm>
                <a:off x="219990" y="2677336"/>
                <a:ext cx="5613252" cy="1660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</a:pPr>
                <a:endParaRPr lang="en-ID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id-ID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d-ID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id-ID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id-ID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id-ID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id-ID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id-ID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d-ID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d-ID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ctrlPr>
                          <a:rPr lang="id-ID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+1)(2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nary>
                  </m:oMath>
                </a14:m>
                <a:r>
                  <a:rPr lang="en-ID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5720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−1 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8B16EFE-9621-284E-9F1F-7D208080C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90" y="2677336"/>
                <a:ext cx="5613252" cy="16600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02E91F-A289-414C-AF27-647033B90765}"/>
              </a:ext>
            </a:extLst>
          </p:cNvPr>
          <p:cNvCxnSpPr/>
          <p:nvPr/>
        </p:nvCxnSpPr>
        <p:spPr>
          <a:xfrm>
            <a:off x="5812221" y="3049360"/>
            <a:ext cx="0" cy="168129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C1F77C-9262-584C-93B9-3D135E1A655D}"/>
                  </a:ext>
                </a:extLst>
              </p:cNvPr>
              <p:cNvSpPr txBox="1"/>
              <p:nvPr/>
            </p:nvSpPr>
            <p:spPr>
              <a:xfrm>
                <a:off x="5812221" y="2974900"/>
                <a:ext cx="2945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Selanjutnya </a:t>
                </a:r>
                <a:r>
                  <a:rPr lang="en-US" dirty="0" err="1"/>
                  <a:t>ingat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C1F77C-9262-584C-93B9-3D135E1A6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21" y="2974900"/>
                <a:ext cx="2945102" cy="307777"/>
              </a:xfrm>
              <a:prstGeom prst="rect">
                <a:avLst/>
              </a:prstGeom>
              <a:blipFill>
                <a:blip r:embed="rId8"/>
                <a:stretch>
                  <a:fillRect l="-42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636BAFCE-AF41-AD47-9489-C75D13359D98}"/>
              </a:ext>
            </a:extLst>
          </p:cNvPr>
          <p:cNvSpPr/>
          <p:nvPr/>
        </p:nvSpPr>
        <p:spPr>
          <a:xfrm>
            <a:off x="5833242" y="3580241"/>
            <a:ext cx="1863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Silahkan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dibuktikan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5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3024006" y="388674"/>
            <a:ext cx="5259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Seragam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C2A59-5298-8242-A203-B7DBEB7B76DE}"/>
              </a:ext>
            </a:extLst>
          </p:cNvPr>
          <p:cNvSpPr txBox="1"/>
          <p:nvPr/>
        </p:nvSpPr>
        <p:spPr>
          <a:xfrm>
            <a:off x="123358" y="1313793"/>
            <a:ext cx="5173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piring</a:t>
            </a:r>
            <a:r>
              <a:rPr lang="en-US" dirty="0"/>
              <a:t> </a:t>
            </a:r>
            <a:r>
              <a:rPr lang="en-US" dirty="0" err="1"/>
              <a:t>rolet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25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dinomeri</a:t>
            </a:r>
            <a:r>
              <a:rPr lang="en-US" dirty="0"/>
              <a:t> 1 </a:t>
            </a:r>
            <a:r>
              <a:rPr lang="en-US" dirty="0" err="1"/>
              <a:t>sampai</a:t>
            </a:r>
            <a:r>
              <a:rPr lang="en-US" dirty="0"/>
              <a:t> 25.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X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rolet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diputar</a:t>
            </a:r>
            <a:r>
              <a:rPr lang="en-US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709F1-6E56-584C-A3BB-5BB6E5EC7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6748" y="1313793"/>
            <a:ext cx="1449225" cy="96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8420F4-4FF6-D842-8C99-C887B8595018}"/>
                  </a:ext>
                </a:extLst>
              </p:cNvPr>
              <p:cNvSpPr txBox="1"/>
              <p:nvPr/>
            </p:nvSpPr>
            <p:spPr>
              <a:xfrm>
                <a:off x="705350" y="2864964"/>
                <a:ext cx="4998474" cy="1259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⋯,25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b="0" dirty="0"/>
                  <a:t>        </a:t>
                </a:r>
                <a:r>
                  <a:rPr lang="en-US" dirty="0"/>
                  <a:t>Untuk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=1,2,3,⋯,25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8420F4-4FF6-D842-8C99-C887B8595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50" y="2864964"/>
                <a:ext cx="4998474" cy="1259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054068-3BB1-2945-8666-A0B8724F0ED2}"/>
              </a:ext>
            </a:extLst>
          </p:cNvPr>
          <p:cNvCxnSpPr/>
          <p:nvPr/>
        </p:nvCxnSpPr>
        <p:spPr>
          <a:xfrm>
            <a:off x="2710285" y="2154621"/>
            <a:ext cx="0" cy="465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55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3024006" y="388674"/>
            <a:ext cx="5259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Seragam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BFADB-48AF-4244-A11B-A541D0B4A4F4}"/>
              </a:ext>
            </a:extLst>
          </p:cNvPr>
          <p:cNvSpPr txBox="1"/>
          <p:nvPr/>
        </p:nvSpPr>
        <p:spPr>
          <a:xfrm>
            <a:off x="253404" y="1526253"/>
            <a:ext cx="8438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variable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panitia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 orang yang </a:t>
            </a:r>
            <a:r>
              <a:rPr lang="en-US" dirty="0" err="1"/>
              <a:t>diplih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 orang!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2A3FC2-8526-684E-8597-44CB84F744C0}"/>
                  </a:ext>
                </a:extLst>
              </p:cNvPr>
              <p:cNvSpPr txBox="1"/>
              <p:nvPr/>
            </p:nvSpPr>
            <p:spPr>
              <a:xfrm>
                <a:off x="627845" y="2667516"/>
                <a:ext cx="4340773" cy="199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𝑝𝑎𝑛𝑖𝑡𝑖𝑎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𝑦𝑎𝑛𝑔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𝑡𝑒𝑟𝑝𝑖𝑙𝑖h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𝑑𝑎𝑟𝑖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6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𝑜𝑟𝑎𝑛𝑔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=⋯?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4!2!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;15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=1,2,3,⋯,15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2A3FC2-8526-684E-8597-44CB84F74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45" y="2667516"/>
                <a:ext cx="4340773" cy="1999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FE478D-3C23-D148-A7A0-F6C2E9040EA4}"/>
              </a:ext>
            </a:extLst>
          </p:cNvPr>
          <p:cNvCxnSpPr/>
          <p:nvPr/>
        </p:nvCxnSpPr>
        <p:spPr>
          <a:xfrm>
            <a:off x="2606566" y="2049517"/>
            <a:ext cx="0" cy="598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6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8"/>
          <p:cNvSpPr txBox="1">
            <a:spLocks noGrp="1"/>
          </p:cNvSpPr>
          <p:nvPr>
            <p:ph type="body" idx="1"/>
          </p:nvPr>
        </p:nvSpPr>
        <p:spPr>
          <a:xfrm>
            <a:off x="1009985" y="1642570"/>
            <a:ext cx="3887835" cy="27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lnSpc>
                <a:spcPct val="150000"/>
              </a:lnSpc>
              <a:buNone/>
            </a:pPr>
            <a:r>
              <a:rPr lang="en-ID" sz="2000" b="1" dirty="0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Pertemuan-1</a:t>
            </a: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variable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kontinu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</a:t>
            </a:r>
            <a:r>
              <a:rPr lang="en-ID" sz="1400" dirty="0" err="1">
                <a:solidFill>
                  <a:srgbClr val="000000"/>
                </a:solidFill>
              </a:rPr>
              <a:t>eragam</a:t>
            </a:r>
            <a:endParaRPr lang="en-ID" sz="1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>
                <a:solidFill>
                  <a:srgbClr val="000000"/>
                </a:solidFill>
              </a:rPr>
              <a:t>Bernoulli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Binomial</a:t>
            </a: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893" name="Google Shape;893;p38"/>
          <p:cNvSpPr txBox="1">
            <a:spLocks noGrp="1"/>
          </p:cNvSpPr>
          <p:nvPr>
            <p:ph type="title"/>
          </p:nvPr>
        </p:nvSpPr>
        <p:spPr>
          <a:xfrm>
            <a:off x="705350" y="9023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Ruang</a:t>
            </a:r>
            <a:r>
              <a:rPr lang="en-US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Lingkup</a:t>
            </a:r>
            <a:r>
              <a:rPr lang="es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Materi:</a:t>
            </a:r>
            <a:endParaRPr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12" name="Google Shape;892;p38">
            <a:extLst>
              <a:ext uri="{FF2B5EF4-FFF2-40B4-BE49-F238E27FC236}">
                <a16:creationId xmlns:a16="http://schemas.microsoft.com/office/drawing/2014/main" id="{69269748-EE03-7B43-9854-AF3DF13D4E92}"/>
              </a:ext>
            </a:extLst>
          </p:cNvPr>
          <p:cNvSpPr txBox="1">
            <a:spLocks/>
          </p:cNvSpPr>
          <p:nvPr/>
        </p:nvSpPr>
        <p:spPr>
          <a:xfrm>
            <a:off x="4508938" y="1642570"/>
            <a:ext cx="4093780" cy="27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●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○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■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●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○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■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●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jari"/>
              <a:buChar char="○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anjari"/>
              <a:buChar char="■"/>
              <a:defRPr sz="1200" b="0" i="0" u="none" strike="noStrike" cap="none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152400" indent="0">
              <a:lnSpc>
                <a:spcPct val="150000"/>
              </a:lnSpc>
              <a:buFont typeface="Manjari"/>
              <a:buNone/>
            </a:pPr>
            <a:r>
              <a:rPr lang="en-ID" sz="2000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Pertemuan-2</a:t>
            </a: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</a:rPr>
              <a:t>Geometri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Binomial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Negatif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Poisson</a:t>
            </a:r>
          </a:p>
          <a:p>
            <a:pPr>
              <a:lnSpc>
                <a:spcPct val="150000"/>
              </a:lnSpc>
            </a:pP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Simulasi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excel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beberapa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diskrit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887371" y="981858"/>
            <a:ext cx="361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7C2A59-5298-8242-A203-B7DBEB7B76DE}"/>
                  </a:ext>
                </a:extLst>
              </p:cNvPr>
              <p:cNvSpPr txBox="1"/>
              <p:nvPr/>
            </p:nvSpPr>
            <p:spPr>
              <a:xfrm>
                <a:off x="154890" y="1839310"/>
                <a:ext cx="8232365" cy="1681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Prinsip Dasar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Peubah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bernoulli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hanya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mempunyai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dua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nilai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yaitu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0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1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dalam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satu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kali 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Nilai 0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1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ini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biasanya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dikaitkan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“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gagal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” 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dan“sukses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”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dinyatakan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gagal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1 – p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Disimbolkan </a:t>
                </a:r>
                <a:r>
                  <a:rPr lang="en-US" dirty="0" err="1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𝐵𝐼𝑁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(1,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7C2A59-5298-8242-A203-B7DBEB7B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90" y="1839310"/>
                <a:ext cx="8232365" cy="1681229"/>
              </a:xfrm>
              <a:prstGeom prst="rect">
                <a:avLst/>
              </a:prstGeom>
              <a:blipFill>
                <a:blip r:embed="rId6"/>
                <a:stretch>
                  <a:fillRect l="-309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F03ED15-D949-D040-8F8C-041EA98DDB1F}"/>
              </a:ext>
            </a:extLst>
          </p:cNvPr>
          <p:cNvSpPr txBox="1"/>
          <p:nvPr/>
        </p:nvSpPr>
        <p:spPr>
          <a:xfrm>
            <a:off x="1009986" y="3626070"/>
            <a:ext cx="6379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dirty="0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keberhasilan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operasi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Ronaldo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mencetak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gol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lewat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tendangan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penalty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0,8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logam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dilempar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kali,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muncul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bisa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“M”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belakang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“B”.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bahwa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muncul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½ </a:t>
            </a:r>
          </a:p>
        </p:txBody>
      </p:sp>
    </p:spTree>
    <p:extLst>
      <p:ext uri="{BB962C8B-B14F-4D97-AF65-F5344CB8AC3E}">
        <p14:creationId xmlns:p14="http://schemas.microsoft.com/office/powerpoint/2010/main" val="623337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361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7C2A59-5298-8242-A203-B7DBEB7B76DE}"/>
                  </a:ext>
                </a:extLst>
              </p:cNvPr>
              <p:cNvSpPr txBox="1"/>
              <p:nvPr/>
            </p:nvSpPr>
            <p:spPr>
              <a:xfrm>
                <a:off x="123359" y="1313793"/>
                <a:ext cx="8747372" cy="229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Definisi</a:t>
                </a: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peubah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mempunyai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bernoulli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(X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dikatakan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peubah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bernoulli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)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hanya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peluangnya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diberikan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Dalam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bentuk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lain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dinyatakan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juga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,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=1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Manjari" panose="02000503000000000000" pitchFamily="2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7C2A59-5298-8242-A203-B7DBEB7B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9" y="1313793"/>
                <a:ext cx="8747372" cy="2296463"/>
              </a:xfrm>
              <a:prstGeom prst="rect">
                <a:avLst/>
              </a:prstGeom>
              <a:blipFill>
                <a:blip r:embed="rId6"/>
                <a:stretch>
                  <a:fillRect l="-145" b="-5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903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361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7C2A59-5298-8242-A203-B7DBEB7B76DE}"/>
                  </a:ext>
                </a:extLst>
              </p:cNvPr>
              <p:cNvSpPr txBox="1"/>
              <p:nvPr/>
            </p:nvSpPr>
            <p:spPr>
              <a:xfrm>
                <a:off x="123359" y="1313793"/>
                <a:ext cx="874737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Teorema</a:t>
                </a: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variable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Bernoulli,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: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60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sz="1800" dirty="0"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:endParaRPr lang="en-US" sz="1800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7C2A59-5298-8242-A203-B7DBEB7B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9" y="1313793"/>
                <a:ext cx="8747372" cy="1692771"/>
              </a:xfrm>
              <a:prstGeom prst="rect">
                <a:avLst/>
              </a:prstGeom>
              <a:blipFill>
                <a:blip r:embed="rId6"/>
                <a:stretch>
                  <a:fillRect l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F3C26F1-EB28-B04D-AD26-46E71AE823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719" y="2893805"/>
            <a:ext cx="4722764" cy="6884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2A2DF5-D596-7148-87A9-9020205E565C}"/>
              </a:ext>
            </a:extLst>
          </p:cNvPr>
          <p:cNvSpPr/>
          <p:nvPr/>
        </p:nvSpPr>
        <p:spPr>
          <a:xfrm>
            <a:off x="169225" y="2586028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Bukti</a:t>
            </a:r>
            <a:endParaRPr lang="en-ID" b="1" dirty="0">
              <a:solidFill>
                <a:srgbClr val="C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F75AE7-8455-5C40-B434-2070D3C07415}"/>
                  </a:ext>
                </a:extLst>
              </p:cNvPr>
              <p:cNvSpPr txBox="1"/>
              <p:nvPr/>
            </p:nvSpPr>
            <p:spPr>
              <a:xfrm>
                <a:off x="169225" y="3701015"/>
                <a:ext cx="225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F75AE7-8455-5C40-B434-2070D3C07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5" y="3701015"/>
                <a:ext cx="2253309" cy="307777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AF6FA35-123D-D940-AD84-5A86DCFA3A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920" y="4144765"/>
            <a:ext cx="5435162" cy="6581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53C798-1DFA-F44A-AE32-8F1FDDF7E922}"/>
                  </a:ext>
                </a:extLst>
              </p:cNvPr>
              <p:cNvSpPr txBox="1"/>
              <p:nvPr/>
            </p:nvSpPr>
            <p:spPr>
              <a:xfrm>
                <a:off x="5979657" y="3008940"/>
                <a:ext cx="2470548" cy="1239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53C798-1DFA-F44A-AE32-8F1FDDF7E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657" y="3008940"/>
                <a:ext cx="2470548" cy="12397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0F5B62-B7EE-7C47-B7EE-AB5CC509E60C}"/>
              </a:ext>
            </a:extLst>
          </p:cNvPr>
          <p:cNvCxnSpPr/>
          <p:nvPr/>
        </p:nvCxnSpPr>
        <p:spPr>
          <a:xfrm>
            <a:off x="5812221" y="3049360"/>
            <a:ext cx="0" cy="168129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DBC2EB-4472-2D41-8DCA-3B36F37EA6D2}"/>
                  </a:ext>
                </a:extLst>
              </p:cNvPr>
              <p:cNvSpPr txBox="1"/>
              <p:nvPr/>
            </p:nvSpPr>
            <p:spPr>
              <a:xfrm>
                <a:off x="5925629" y="4210605"/>
                <a:ext cx="29451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Selanjutnya </a:t>
                </a:r>
                <a:r>
                  <a:rPr lang="en-US" dirty="0" err="1"/>
                  <a:t>ingat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DBC2EB-4472-2D41-8DCA-3B36F37EA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629" y="4210605"/>
                <a:ext cx="2945102" cy="307777"/>
              </a:xfrm>
              <a:prstGeom prst="rect">
                <a:avLst/>
              </a:prstGeom>
              <a:blipFill>
                <a:blip r:embed="rId11"/>
                <a:stretch>
                  <a:fillRect l="-431"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3D89054-C75A-C44A-8315-EB43A3A8FF3D}"/>
              </a:ext>
            </a:extLst>
          </p:cNvPr>
          <p:cNvSpPr txBox="1"/>
          <p:nvPr/>
        </p:nvSpPr>
        <p:spPr>
          <a:xfrm>
            <a:off x="5960361" y="4648980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Silahkan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dibuktikan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8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361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7C2A59-5298-8242-A203-B7DBEB7B76DE}"/>
                  </a:ext>
                </a:extLst>
              </p:cNvPr>
              <p:cNvSpPr txBox="1"/>
              <p:nvPr/>
            </p:nvSpPr>
            <p:spPr>
              <a:xfrm>
                <a:off x="123359" y="1313793"/>
                <a:ext cx="874737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Teorema</a:t>
                </a: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variable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Bernoulli,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: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60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sz="1800" dirty="0"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:endParaRPr lang="en-US" sz="1800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7C2A59-5298-8242-A203-B7DBEB7B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9" y="1313793"/>
                <a:ext cx="8747372" cy="1692771"/>
              </a:xfrm>
              <a:prstGeom prst="rect">
                <a:avLst/>
              </a:prstGeom>
              <a:blipFill>
                <a:blip r:embed="rId6"/>
                <a:stretch>
                  <a:fillRect l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96FF159-0788-4448-B376-2F3D033B352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821" y="2439224"/>
            <a:ext cx="4383024" cy="19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6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8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C2A59-5298-8242-A203-B7DBEB7B76DE}"/>
              </a:ext>
            </a:extLst>
          </p:cNvPr>
          <p:cNvSpPr txBox="1"/>
          <p:nvPr/>
        </p:nvSpPr>
        <p:spPr>
          <a:xfrm>
            <a:off x="414354" y="1103586"/>
            <a:ext cx="8053689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seseorang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sedang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bertaruh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menggunakan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menyatakan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lantunan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muncul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angka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genap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memenangkan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taruhan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tersebut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tidak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ia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D715F0-A1F5-674C-830F-2833C6C6C414}"/>
                  </a:ext>
                </a:extLst>
              </p:cNvPr>
              <p:cNvSpPr txBox="1"/>
              <p:nvPr/>
            </p:nvSpPr>
            <p:spPr>
              <a:xfrm>
                <a:off x="414354" y="2310699"/>
                <a:ext cx="8516155" cy="212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Karena </a:t>
                </a:r>
                <a:r>
                  <a:rPr lang="en-US" dirty="0" err="1"/>
                  <a:t>menang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muncul</a:t>
                </a:r>
                <a:r>
                  <a:rPr lang="en-US" dirty="0"/>
                  <a:t> </a:t>
                </a:r>
                <a:r>
                  <a:rPr lang="en-US" dirty="0" err="1"/>
                  <a:t>genap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beubah</a:t>
                </a:r>
                <a:r>
                  <a:rPr lang="en-US" dirty="0"/>
                  <a:t> </a:t>
                </a:r>
                <a:r>
                  <a:rPr lang="en-US" dirty="0" err="1"/>
                  <a:t>acak</a:t>
                </a:r>
                <a:r>
                  <a:rPr lang="en-US" dirty="0"/>
                  <a:t> X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muncul</a:t>
                </a:r>
                <a:r>
                  <a:rPr lang="en-US" dirty="0"/>
                  <a:t> </a:t>
                </a:r>
                <a:r>
                  <a:rPr lang="en-US" dirty="0" err="1"/>
                  <a:t>angka</a:t>
                </a:r>
                <a:r>
                  <a:rPr lang="en-US" dirty="0"/>
                  <a:t> </a:t>
                </a:r>
                <a:r>
                  <a:rPr lang="en-US" dirty="0" err="1"/>
                  <a:t>genap</a:t>
                </a:r>
                <a:r>
                  <a:rPr lang="en-US" dirty="0"/>
                  <a:t> berarti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Dari </a:t>
                </a:r>
                <a:r>
                  <a:rPr lang="en-US" dirty="0" err="1"/>
                  <a:t>sini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D715F0-A1F5-674C-830F-2833C6C6C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54" y="2310699"/>
                <a:ext cx="8516155" cy="2121863"/>
              </a:xfrm>
              <a:prstGeom prst="rect">
                <a:avLst/>
              </a:prstGeom>
              <a:blipFill>
                <a:blip r:embed="rId6"/>
                <a:stretch>
                  <a:fillRect l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99AB01-E94E-AD4C-8EB2-E15DD5346D51}"/>
                  </a:ext>
                </a:extLst>
              </p:cNvPr>
              <p:cNvSpPr/>
              <p:nvPr/>
            </p:nvSpPr>
            <p:spPr>
              <a:xfrm>
                <a:off x="1983680" y="3719866"/>
                <a:ext cx="3399585" cy="544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99AB01-E94E-AD4C-8EB2-E15DD5346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80" y="3719866"/>
                <a:ext cx="3399585" cy="544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620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8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C2A59-5298-8242-A203-B7DBEB7B76DE}"/>
              </a:ext>
            </a:extLst>
          </p:cNvPr>
          <p:cNvSpPr txBox="1"/>
          <p:nvPr/>
        </p:nvSpPr>
        <p:spPr>
          <a:xfrm>
            <a:off x="414354" y="1103586"/>
            <a:ext cx="8053689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diundi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diketahui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munculnya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angka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atau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4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dikatakan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sukses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tentukan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fungsi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E(X),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Var(X)!</a:t>
            </a: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86761-CAF7-EC43-8BA9-FE762247B233}"/>
                  </a:ext>
                </a:extLst>
              </p:cNvPr>
              <p:cNvSpPr txBox="1"/>
              <p:nvPr/>
            </p:nvSpPr>
            <p:spPr>
              <a:xfrm>
                <a:off x="1156139" y="2138485"/>
                <a:ext cx="3055708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86761-CAF7-EC43-8BA9-FE762247B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39" y="2138485"/>
                <a:ext cx="3055708" cy="497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DE3DCD-DE47-0E48-B9BB-66B4048BB685}"/>
                  </a:ext>
                </a:extLst>
              </p:cNvPr>
              <p:cNvSpPr txBox="1"/>
              <p:nvPr/>
            </p:nvSpPr>
            <p:spPr>
              <a:xfrm>
                <a:off x="1156139" y="2911365"/>
                <a:ext cx="1954317" cy="1063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DE3DCD-DE47-0E48-B9BB-66B4048BB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39" y="2911365"/>
                <a:ext cx="1954317" cy="1063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747077E-D27D-5846-8DB3-29DC7521C04B}"/>
                  </a:ext>
                </a:extLst>
              </p:cNvPr>
              <p:cNvSpPr/>
              <p:nvPr/>
            </p:nvSpPr>
            <p:spPr>
              <a:xfrm>
                <a:off x="3472864" y="3154789"/>
                <a:ext cx="402911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)=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dan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𝑉𝑎𝑟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𝑝𝑞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.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747077E-D27D-5846-8DB3-29DC7521C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64" y="3154789"/>
                <a:ext cx="4029115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113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8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C2A59-5298-8242-A203-B7DBEB7B76DE}"/>
              </a:ext>
            </a:extLst>
          </p:cNvPr>
          <p:cNvSpPr txBox="1"/>
          <p:nvPr/>
        </p:nvSpPr>
        <p:spPr>
          <a:xfrm>
            <a:off x="340781" y="1849820"/>
            <a:ext cx="8053689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kotak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terdiri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berwarna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berwarna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putih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Akan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kotak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Misalkan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pengambilan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dikatakan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sukses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bola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berwarna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putih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Akibatnya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q = 2 / 3.</a:t>
            </a:r>
          </a:p>
        </p:txBody>
      </p:sp>
    </p:spTree>
    <p:extLst>
      <p:ext uri="{BB962C8B-B14F-4D97-AF65-F5344CB8AC3E}">
        <p14:creationId xmlns:p14="http://schemas.microsoft.com/office/powerpoint/2010/main" val="1979816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8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C2A59-5298-8242-A203-B7DBEB7B76DE}"/>
              </a:ext>
            </a:extLst>
          </p:cNvPr>
          <p:cNvSpPr txBox="1"/>
          <p:nvPr/>
        </p:nvSpPr>
        <p:spPr>
          <a:xfrm>
            <a:off x="414354" y="1103586"/>
            <a:ext cx="8053689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seseorang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mengalami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demam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setelah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divaksinasi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0,15. Tuan Y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mengikuti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program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vaksinasi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bahwa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Tuan Y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tidak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mengalami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demam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?!</a:t>
            </a: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DA76E6-9E3F-3440-AB5B-8CCCBCEAD3BB}"/>
              </a:ext>
            </a:extLst>
          </p:cNvPr>
          <p:cNvSpPr txBox="1"/>
          <p:nvPr/>
        </p:nvSpPr>
        <p:spPr>
          <a:xfrm>
            <a:off x="414354" y="2017987"/>
            <a:ext cx="4431021" cy="711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satu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pengamatan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dua</a:t>
            </a:r>
            <a:r>
              <a:rPr lang="en-US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kemungkinan</a:t>
            </a:r>
            <a:r>
              <a:rPr lang="en-US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yaitu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demam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tidak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demam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A7E6F91B-D8B4-9D49-98DC-2C3C331FF904}"/>
              </a:ext>
            </a:extLst>
          </p:cNvPr>
          <p:cNvSpPr/>
          <p:nvPr/>
        </p:nvSpPr>
        <p:spPr>
          <a:xfrm>
            <a:off x="4845375" y="2168531"/>
            <a:ext cx="819807" cy="2919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6A60A-BBF0-1145-BCE5-2E9770B00258}"/>
              </a:ext>
            </a:extLst>
          </p:cNvPr>
          <p:cNvSpPr txBox="1"/>
          <p:nvPr/>
        </p:nvSpPr>
        <p:spPr>
          <a:xfrm>
            <a:off x="5807890" y="2127975"/>
            <a:ext cx="3336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Bernoulli</a:t>
            </a:r>
          </a:p>
        </p:txBody>
      </p:sp>
    </p:spTree>
    <p:extLst>
      <p:ext uri="{BB962C8B-B14F-4D97-AF65-F5344CB8AC3E}">
        <p14:creationId xmlns:p14="http://schemas.microsoft.com/office/powerpoint/2010/main" val="3354140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361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C2A59-5298-8242-A203-B7DBEB7B76DE}"/>
              </a:ext>
            </a:extLst>
          </p:cNvPr>
          <p:cNvSpPr txBox="1"/>
          <p:nvPr/>
        </p:nvSpPr>
        <p:spPr>
          <a:xfrm>
            <a:off x="414354" y="1103586"/>
            <a:ext cx="8053689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seseorang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mengalami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demam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setelah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divaksinasi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0,15. Tuan Y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mengikuti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program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vaksinasi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bahwa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Tuan Y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tidak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mengalami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demam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?!</a:t>
            </a: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DA76E6-9E3F-3440-AB5B-8CCCBCEAD3BB}"/>
              </a:ext>
            </a:extLst>
          </p:cNvPr>
          <p:cNvSpPr txBox="1"/>
          <p:nvPr/>
        </p:nvSpPr>
        <p:spPr>
          <a:xfrm>
            <a:off x="1392127" y="1900592"/>
            <a:ext cx="2579552" cy="711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satu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pengamatan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dua</a:t>
            </a:r>
            <a:r>
              <a:rPr lang="en-US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kemungkinan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A7E6F91B-D8B4-9D49-98DC-2C3C331FF904}"/>
              </a:ext>
            </a:extLst>
          </p:cNvPr>
          <p:cNvSpPr/>
          <p:nvPr/>
        </p:nvSpPr>
        <p:spPr>
          <a:xfrm>
            <a:off x="4031294" y="2053857"/>
            <a:ext cx="819807" cy="2919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6A60A-BBF0-1145-BCE5-2E9770B00258}"/>
              </a:ext>
            </a:extLst>
          </p:cNvPr>
          <p:cNvSpPr txBox="1"/>
          <p:nvPr/>
        </p:nvSpPr>
        <p:spPr>
          <a:xfrm>
            <a:off x="5131933" y="2056403"/>
            <a:ext cx="2372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Bernoulli</a:t>
            </a:r>
          </a:p>
        </p:txBody>
      </p:sp>
    </p:spTree>
    <p:extLst>
      <p:ext uri="{BB962C8B-B14F-4D97-AF65-F5344CB8AC3E}">
        <p14:creationId xmlns:p14="http://schemas.microsoft.com/office/powerpoint/2010/main" val="2731448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3583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46E565-D863-FA42-B7FE-B1A18F56ABF0}"/>
                  </a:ext>
                </a:extLst>
              </p:cNvPr>
              <p:cNvSpPr txBox="1"/>
              <p:nvPr/>
            </p:nvSpPr>
            <p:spPr>
              <a:xfrm>
                <a:off x="315311" y="1492469"/>
                <a:ext cx="8534399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Variabel </a:t>
                </a:r>
                <a:r>
                  <a:rPr lang="en-US" b="1" dirty="0" err="1">
                    <a:solidFill>
                      <a:schemeClr val="accent6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dipandang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sebagai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jumlah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variabel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Bernoulli,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yakni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banyaknya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berhasil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dalam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usaha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Bernoulli</a:t>
                </a: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b="1" dirty="0" err="1">
                    <a:solidFill>
                      <a:srgbClr val="0070C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Ciri-ciri</a:t>
                </a:r>
                <a:endParaRPr lang="en-US" b="1" dirty="0">
                  <a:solidFill>
                    <a:srgbClr val="0070C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Eksperimen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lebih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sekali</a:t>
                </a:r>
                <a:r>
                  <a:rPr lang="en-US" dirty="0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secara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independen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</a:t>
                </a:r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Tiap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eksperimen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menghasilkan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salah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satu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dua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hasil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mungkin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yakni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gagal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atau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</a:t>
                </a:r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terjadinya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gagal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ataupun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masing-masing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eksperimen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tetap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</a:t>
                </a:r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Merupakan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proses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penyampelan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pengembalian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Disimbolkan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𝐵𝐼𝑁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)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46E565-D863-FA42-B7FE-B1A18F56A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1" y="1492469"/>
                <a:ext cx="8534399" cy="2462213"/>
              </a:xfrm>
              <a:prstGeom prst="rect">
                <a:avLst/>
              </a:prstGeom>
              <a:blipFill>
                <a:blip r:embed="rId6"/>
                <a:stretch>
                  <a:fillRect l="-149"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24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8"/>
          <p:cNvSpPr txBox="1">
            <a:spLocks noGrp="1"/>
          </p:cNvSpPr>
          <p:nvPr>
            <p:ph type="body" idx="1"/>
          </p:nvPr>
        </p:nvSpPr>
        <p:spPr>
          <a:xfrm>
            <a:off x="-22033" y="1210267"/>
            <a:ext cx="6253182" cy="1426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-ID" sz="2000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2000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endParaRPr lang="en-ID" sz="2000" b="1" dirty="0">
              <a:solidFill>
                <a:schemeClr val="tx1">
                  <a:lumMod val="5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merupakan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besaran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memiliki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nilai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tindak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tunggal</a:t>
            </a:r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fungsi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X yang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memetakan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setiap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elemen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ruang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sampel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ke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sz="1400" dirty="0" err="1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ID" sz="1400" dirty="0">
                <a:solidFill>
                  <a:srgbClr val="0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Real X(s)</a:t>
            </a:r>
          </a:p>
          <a:p>
            <a:endParaRPr lang="en-ID" sz="1400" dirty="0">
              <a:solidFill>
                <a:srgbClr val="0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893" name="Google Shape;893;p38"/>
          <p:cNvSpPr txBox="1">
            <a:spLocks noGrp="1"/>
          </p:cNvSpPr>
          <p:nvPr>
            <p:ph type="title"/>
          </p:nvPr>
        </p:nvSpPr>
        <p:spPr>
          <a:xfrm>
            <a:off x="1311521" y="183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Konsep</a:t>
            </a:r>
            <a:r>
              <a:rPr lang="en-US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endParaRPr dirty="0">
              <a:solidFill>
                <a:schemeClr val="tx1">
                  <a:lumMod val="5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92147A-94CD-C343-A6AB-30BF89E8D99F}"/>
              </a:ext>
            </a:extLst>
          </p:cNvPr>
          <p:cNvGrpSpPr/>
          <p:nvPr/>
        </p:nvGrpSpPr>
        <p:grpSpPr>
          <a:xfrm>
            <a:off x="6330964" y="1049224"/>
            <a:ext cx="2219119" cy="1493492"/>
            <a:chOff x="1825925" y="2014613"/>
            <a:chExt cx="2180897" cy="15904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36050C2-435E-C44F-B969-E2AE105025D2}"/>
                </a:ext>
              </a:extLst>
            </p:cNvPr>
            <p:cNvGrpSpPr/>
            <p:nvPr/>
          </p:nvGrpSpPr>
          <p:grpSpPr>
            <a:xfrm>
              <a:off x="1825925" y="2014613"/>
              <a:ext cx="2180897" cy="1590435"/>
              <a:chOff x="1825925" y="1877979"/>
              <a:chExt cx="2180897" cy="159043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890B802-EEBE-2246-8E75-752CE5F5E98F}"/>
                  </a:ext>
                </a:extLst>
              </p:cNvPr>
              <p:cNvGrpSpPr/>
              <p:nvPr/>
            </p:nvGrpSpPr>
            <p:grpSpPr>
              <a:xfrm>
                <a:off x="1825925" y="2259725"/>
                <a:ext cx="2180897" cy="1208689"/>
                <a:chOff x="2259724" y="2333297"/>
                <a:chExt cx="2180897" cy="1208689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4C450358-1587-4A47-B2AD-2B417DBECAAF}"/>
                    </a:ext>
                  </a:extLst>
                </p:cNvPr>
                <p:cNvSpPr/>
                <p:nvPr/>
              </p:nvSpPr>
              <p:spPr>
                <a:xfrm>
                  <a:off x="2259724" y="2333297"/>
                  <a:ext cx="788276" cy="120868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Manjari" panose="02000503000000000000" pitchFamily="2" charset="0"/>
                      <a:cs typeface="Manjari" panose="02000503000000000000" pitchFamily="2" charset="0"/>
                    </a:rPr>
                    <a:t>s</a:t>
                  </a: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63B9A48-8C97-0441-8A7E-52A61774C95A}"/>
                    </a:ext>
                  </a:extLst>
                </p:cNvPr>
                <p:cNvSpPr/>
                <p:nvPr/>
              </p:nvSpPr>
              <p:spPr>
                <a:xfrm>
                  <a:off x="3652345" y="2333297"/>
                  <a:ext cx="788276" cy="120868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Manjari" panose="02000503000000000000" pitchFamily="2" charset="0"/>
                      <a:cs typeface="Manjari" panose="02000503000000000000" pitchFamily="2" charset="0"/>
                    </a:rPr>
                    <a:t>X(s)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92EE4A-E992-4F4C-8E2E-0FD6CA971662}"/>
                  </a:ext>
                </a:extLst>
              </p:cNvPr>
              <p:cNvSpPr txBox="1"/>
              <p:nvPr/>
            </p:nvSpPr>
            <p:spPr>
              <a:xfrm>
                <a:off x="2047386" y="2012825"/>
                <a:ext cx="1761604" cy="327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  <a:sym typeface="Wingdings" pitchFamily="2" charset="2"/>
                  </a:rPr>
                  <a:t>S                                R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9625DE5-FA9D-144B-80C3-CCBBD92891C2}"/>
                  </a:ext>
                </a:extLst>
              </p:cNvPr>
              <p:cNvCxnSpPr/>
              <p:nvPr/>
            </p:nvCxnSpPr>
            <p:spPr>
              <a:xfrm>
                <a:off x="2343807" y="2144110"/>
                <a:ext cx="114562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89461A-7E7E-FC4C-BC13-D1E427DCFF63}"/>
                  </a:ext>
                </a:extLst>
              </p:cNvPr>
              <p:cNvSpPr txBox="1"/>
              <p:nvPr/>
            </p:nvSpPr>
            <p:spPr>
              <a:xfrm>
                <a:off x="2703828" y="1877979"/>
                <a:ext cx="287037" cy="327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7EC5E5C-D929-1B44-92E4-6790F5F71A34}"/>
                </a:ext>
              </a:extLst>
            </p:cNvPr>
            <p:cNvGrpSpPr/>
            <p:nvPr/>
          </p:nvGrpSpPr>
          <p:grpSpPr>
            <a:xfrm>
              <a:off x="2343560" y="2680138"/>
              <a:ext cx="1145874" cy="609600"/>
              <a:chOff x="2343560" y="2680138"/>
              <a:chExt cx="1145874" cy="609600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0C8616D-35B7-884F-B120-EAF6DDB46324}"/>
                  </a:ext>
                </a:extLst>
              </p:cNvPr>
              <p:cNvCxnSpPr/>
              <p:nvPr/>
            </p:nvCxnSpPr>
            <p:spPr>
              <a:xfrm>
                <a:off x="2343807" y="2680138"/>
                <a:ext cx="114562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030B3F5-A049-264A-A57F-31595FF5159E}"/>
                  </a:ext>
                </a:extLst>
              </p:cNvPr>
              <p:cNvCxnSpPr/>
              <p:nvPr/>
            </p:nvCxnSpPr>
            <p:spPr>
              <a:xfrm>
                <a:off x="2343807" y="2822028"/>
                <a:ext cx="114562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0EAF4BC-0D50-4B41-905C-1617F1FC68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3560" y="2822028"/>
                <a:ext cx="1145874" cy="178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B442295-34B1-C541-A0B4-A9C47335E492}"/>
                  </a:ext>
                </a:extLst>
              </p:cNvPr>
              <p:cNvCxnSpPr/>
              <p:nvPr/>
            </p:nvCxnSpPr>
            <p:spPr>
              <a:xfrm>
                <a:off x="2343807" y="3126828"/>
                <a:ext cx="114562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2ECC17E-3A0D-404B-BE93-D82E598E2C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3807" y="3126828"/>
                <a:ext cx="1145627" cy="1629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BF8D6C0-3B11-3C4E-A4B7-652C9851D232}"/>
              </a:ext>
            </a:extLst>
          </p:cNvPr>
          <p:cNvSpPr txBox="1"/>
          <p:nvPr/>
        </p:nvSpPr>
        <p:spPr>
          <a:xfrm>
            <a:off x="123359" y="2409298"/>
            <a:ext cx="504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asli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kurang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7,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suhu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pasien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covid-19,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dll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A900BC-FF8F-C140-94D0-54E1A7BDBA5F}"/>
              </a:ext>
            </a:extLst>
          </p:cNvPr>
          <p:cNvSpPr txBox="1"/>
          <p:nvPr/>
        </p:nvSpPr>
        <p:spPr>
          <a:xfrm>
            <a:off x="2433365" y="2874233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Jenis-Jenis</a:t>
            </a:r>
            <a:r>
              <a:rPr lang="en-US" sz="2000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endParaRPr lang="en-US" sz="2000" b="1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6097AB-08D1-1242-8090-E83F985082E9}"/>
              </a:ext>
            </a:extLst>
          </p:cNvPr>
          <p:cNvSpPr txBox="1"/>
          <p:nvPr/>
        </p:nvSpPr>
        <p:spPr>
          <a:xfrm>
            <a:off x="133229" y="3344836"/>
            <a:ext cx="425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sz="20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2000" b="1" dirty="0" err="1">
                <a:latin typeface="Manjari" panose="02000503000000000000" pitchFamily="2" charset="0"/>
                <a:cs typeface="Manjari" panose="02000503000000000000" pitchFamily="2" charset="0"/>
              </a:rPr>
              <a:t>Diskrit</a:t>
            </a:r>
            <a:endParaRPr lang="en-US" sz="2000" b="1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variable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nilai-nilainya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dihitung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asli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kurang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Jumlah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kendaraan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di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tempat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parkir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Jumlah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kelas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FF00F2-75F8-E34E-AF60-751D8AA4E6BF}"/>
              </a:ext>
            </a:extLst>
          </p:cNvPr>
          <p:cNvSpPr txBox="1"/>
          <p:nvPr/>
        </p:nvSpPr>
        <p:spPr>
          <a:xfrm>
            <a:off x="4252157" y="3347170"/>
            <a:ext cx="4763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sz="20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2000" b="1" dirty="0" err="1">
                <a:latin typeface="Manjari" panose="02000503000000000000" pitchFamily="2" charset="0"/>
                <a:cs typeface="Manjari" panose="02000503000000000000" pitchFamily="2" charset="0"/>
              </a:rPr>
              <a:t>Kontinu</a:t>
            </a:r>
            <a:endParaRPr lang="en-US" sz="2000" b="1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variable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nilai-nilainya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TIDAK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dihitung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real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kurang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Tinggi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di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kelas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berkisar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interval 120&lt;x&lt;190 cm</a:t>
            </a:r>
          </a:p>
        </p:txBody>
      </p:sp>
    </p:spTree>
    <p:extLst>
      <p:ext uri="{BB962C8B-B14F-4D97-AF65-F5344CB8AC3E}">
        <p14:creationId xmlns:p14="http://schemas.microsoft.com/office/powerpoint/2010/main" val="454815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3583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46E565-D863-FA42-B7FE-B1A18F56ABF0}"/>
                  </a:ext>
                </a:extLst>
              </p:cNvPr>
              <p:cNvSpPr txBox="1"/>
              <p:nvPr/>
            </p:nvSpPr>
            <p:spPr>
              <a:xfrm>
                <a:off x="304801" y="1271752"/>
                <a:ext cx="8534399" cy="1277594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Definisi</a:t>
                </a: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variabel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dikatakan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fungsi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berbentuk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,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𝑢𝑛𝑡𝑢𝑘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=0,1,2,⋯,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46E565-D863-FA42-B7FE-B1A18F56A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271752"/>
                <a:ext cx="8534399" cy="1277594"/>
              </a:xfrm>
              <a:prstGeom prst="rect">
                <a:avLst/>
              </a:prstGeom>
              <a:blipFill>
                <a:blip r:embed="rId6"/>
                <a:stretch>
                  <a:fillRect l="-297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0660BC3-810A-3642-A539-06C47CC9374A}"/>
              </a:ext>
            </a:extLst>
          </p:cNvPr>
          <p:cNvSpPr txBox="1"/>
          <p:nvPr/>
        </p:nvSpPr>
        <p:spPr>
          <a:xfrm>
            <a:off x="472967" y="2953407"/>
            <a:ext cx="81350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dirty="0">
                <a:solidFill>
                  <a:srgbClr val="FF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Menanam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bunga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mawar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pohon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ternyata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sukses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setiap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pohon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(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bunga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mawar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ditanam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hidup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)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sebesar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0,3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soal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benar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salah,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mendapatkan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8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jawaban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benar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tebakan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0,04</a:t>
            </a:r>
          </a:p>
        </p:txBody>
      </p:sp>
    </p:spTree>
    <p:extLst>
      <p:ext uri="{BB962C8B-B14F-4D97-AF65-F5344CB8AC3E}">
        <p14:creationId xmlns:p14="http://schemas.microsoft.com/office/powerpoint/2010/main" val="4000164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3583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7C2A59-5298-8242-A203-B7DBEB7B76DE}"/>
                  </a:ext>
                </a:extLst>
              </p:cNvPr>
              <p:cNvSpPr txBox="1"/>
              <p:nvPr/>
            </p:nvSpPr>
            <p:spPr>
              <a:xfrm>
                <a:off x="123359" y="1313793"/>
                <a:ext cx="8295427" cy="175310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D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Teorema</a:t>
                </a: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variable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Binomial,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: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𝑛𝑝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𝑛𝑝𝑞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sz="1800" dirty="0"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:endParaRPr lang="en-US" sz="1800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7C2A59-5298-8242-A203-B7DBEB7B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9" y="1313793"/>
                <a:ext cx="8295427" cy="1753109"/>
              </a:xfrm>
              <a:prstGeom prst="rect">
                <a:avLst/>
              </a:prstGeom>
              <a:blipFill>
                <a:blip r:embed="rId6"/>
                <a:stretch>
                  <a:fillRect l="-153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F2A2DF5-D596-7148-87A9-9020205E565C}"/>
              </a:ext>
            </a:extLst>
          </p:cNvPr>
          <p:cNvSpPr/>
          <p:nvPr/>
        </p:nvSpPr>
        <p:spPr>
          <a:xfrm>
            <a:off x="169225" y="2586028"/>
            <a:ext cx="4841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Bukti</a:t>
            </a:r>
            <a:r>
              <a:rPr lang="en-ID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: </a:t>
            </a:r>
            <a:r>
              <a:rPr lang="en-ID" i="1" dirty="0" err="1">
                <a:latin typeface="Manjari" panose="02000503000000000000" pitchFamily="2" charset="0"/>
                <a:cs typeface="Manjari" panose="02000503000000000000" pitchFamily="2" charset="0"/>
              </a:rPr>
              <a:t>sama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i="1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i="1" dirty="0" err="1">
                <a:latin typeface="Manjari" panose="02000503000000000000" pitchFamily="2" charset="0"/>
                <a:cs typeface="Manjari" panose="02000503000000000000" pitchFamily="2" charset="0"/>
              </a:rPr>
              <a:t>pembuktian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i="1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i="1" dirty="0" err="1"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ID" i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ID" i="1" dirty="0" err="1">
                <a:latin typeface="Manjari" panose="02000503000000000000" pitchFamily="2" charset="0"/>
                <a:cs typeface="Manjari" panose="02000503000000000000" pitchFamily="2" charset="0"/>
              </a:rPr>
              <a:t>bernoulli</a:t>
            </a:r>
            <a:endParaRPr lang="en-ID" i="1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67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3583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6C6ABC-1937-0D4E-A801-97C1D580FB79}"/>
                  </a:ext>
                </a:extLst>
              </p:cNvPr>
              <p:cNvSpPr txBox="1"/>
              <p:nvPr/>
            </p:nvSpPr>
            <p:spPr>
              <a:xfrm>
                <a:off x="414354" y="1141080"/>
                <a:ext cx="6241645" cy="3431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𝐵𝐼𝑁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>
                    <a:latin typeface="Manjari" panose="02000503000000000000" pitchFamily="2" charset="0"/>
                    <a:ea typeface="Cambria Math" panose="02040503050406030204" pitchFamily="18" charset="0"/>
                    <a:cs typeface="Manjari" panose="02000503000000000000" pitchFamily="2" charset="0"/>
                  </a:rPr>
                  <a:t> </a:t>
                </a:r>
                <a:endParaRPr lang="en-US" b="0" dirty="0">
                  <a:latin typeface="Manjari" panose="02000503000000000000" pitchFamily="2" charset="0"/>
                  <a:ea typeface="Cambria Math" panose="02040503050406030204" pitchFamily="18" charset="0"/>
                  <a:cs typeface="Manjari" panose="02000503000000000000" pitchFamily="2" charset="0"/>
                </a:endParaRP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banyaknya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kejadian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n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percobaan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saling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lepas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Misalkan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= 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gagal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= q = 1-p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sup>
                    </m:sSup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i="1" dirty="0"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dst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6C6ABC-1937-0D4E-A801-97C1D580F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54" y="1141080"/>
                <a:ext cx="6241645" cy="3431132"/>
              </a:xfrm>
              <a:prstGeom prst="rect">
                <a:avLst/>
              </a:prstGeom>
              <a:blipFill>
                <a:blip r:embed="rId6"/>
                <a:stretch>
                  <a:fillRect l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BED77B-123E-0342-BF81-1194AEE9E6C2}"/>
                  </a:ext>
                </a:extLst>
              </p:cNvPr>
              <p:cNvSpPr/>
              <p:nvPr/>
            </p:nvSpPr>
            <p:spPr>
              <a:xfrm>
                <a:off x="373306" y="4311861"/>
                <a:ext cx="2644250" cy="415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BED77B-123E-0342-BF81-1194AEE9E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06" y="4311861"/>
                <a:ext cx="2644250" cy="4158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360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/>
              <p:nvPr/>
            </p:nvSpPr>
            <p:spPr>
              <a:xfrm>
                <a:off x="295448" y="1187669"/>
                <a:ext cx="8144360" cy="318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Perhatikan: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10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soal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benar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salah,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mendapatkan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jawaban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benar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tebakan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0,04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contoh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tersebut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kejadian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mendapatkan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jawaban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benar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=0,1,2,…,10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Sedemikian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sehingga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fungsi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contoh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tersebut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ditulis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sebagai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berikut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;10,½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(0,5)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(0,5)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=0,1,2,…,10</m:t>
                      </m:r>
                      <m:r>
                        <m:rPr>
                          <m:nor/>
                        </m:rPr>
                        <a:rPr lang="en-US" dirty="0"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48" y="1187669"/>
                <a:ext cx="8144360" cy="3189656"/>
              </a:xfrm>
              <a:prstGeom prst="rect">
                <a:avLst/>
              </a:prstGeom>
              <a:blipFill>
                <a:blip r:embed="rId6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861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51E16-A7B1-254B-90B3-D7FE37938B04}"/>
              </a:ext>
            </a:extLst>
          </p:cNvPr>
          <p:cNvSpPr txBox="1"/>
          <p:nvPr/>
        </p:nvSpPr>
        <p:spPr>
          <a:xfrm>
            <a:off x="337489" y="1271752"/>
            <a:ext cx="8144360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Seorang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pemain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basket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melakukan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tembakan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kali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masuk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0,3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tiap-tiap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tembakan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memenangkan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6 kali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tembakan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59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51E16-A7B1-254B-90B3-D7FE37938B04}"/>
              </a:ext>
            </a:extLst>
          </p:cNvPr>
          <p:cNvSpPr txBox="1"/>
          <p:nvPr/>
        </p:nvSpPr>
        <p:spPr>
          <a:xfrm>
            <a:off x="337489" y="1271752"/>
            <a:ext cx="8144360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Seorang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pemain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basket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melakukan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tembakan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kali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masuk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0,3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tiap-tiap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tembakan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memenangkan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6 kali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tembakan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601512-D4C1-6C49-A3EA-F38615D931E5}"/>
              </a:ext>
            </a:extLst>
          </p:cNvPr>
          <p:cNvSpPr/>
          <p:nvPr/>
        </p:nvSpPr>
        <p:spPr>
          <a:xfrm>
            <a:off x="362114" y="2152762"/>
            <a:ext cx="373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Misalkan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P(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masuk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) = 0,3 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 P(</a:t>
            </a:r>
            <a:r>
              <a:rPr lang="en-ID" dirty="0" err="1">
                <a:latin typeface="Manjari" panose="02000503000000000000" pitchFamily="2" charset="0"/>
                <a:cs typeface="Manjari" panose="02000503000000000000" pitchFamily="2" charset="0"/>
              </a:rPr>
              <a:t>keluar</a:t>
            </a:r>
            <a:r>
              <a:rPr lang="en-ID" dirty="0">
                <a:latin typeface="Manjari" panose="02000503000000000000" pitchFamily="2" charset="0"/>
                <a:cs typeface="Manjari" panose="02000503000000000000" pitchFamily="2" charset="0"/>
              </a:rPr>
              <a:t>) = 0,7</a:t>
            </a:r>
            <a:endParaRPr lang="en-ID" dirty="0">
              <a:effectLst/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EE33C-8CD9-E34E-A74F-CCE7234788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489" y="2592791"/>
            <a:ext cx="5233057" cy="18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75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51E16-A7B1-254B-90B3-D7FE37938B04}"/>
              </a:ext>
            </a:extLst>
          </p:cNvPr>
          <p:cNvSpPr txBox="1"/>
          <p:nvPr/>
        </p:nvSpPr>
        <p:spPr>
          <a:xfrm>
            <a:off x="337489" y="1271752"/>
            <a:ext cx="8144360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system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menghasilkan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cacat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tidak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cacat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secara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lantai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variable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X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didefinisikan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sebagai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jumlah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dihasilkan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cacat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cacat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5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51E16-A7B1-254B-90B3-D7FE37938B04}"/>
              </a:ext>
            </a:extLst>
          </p:cNvPr>
          <p:cNvSpPr txBox="1"/>
          <p:nvPr/>
        </p:nvSpPr>
        <p:spPr>
          <a:xfrm>
            <a:off x="337489" y="1271752"/>
            <a:ext cx="8144360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system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menghasilkan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cacat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tidak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cacat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secara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lantai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variable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X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didefinisikan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sebagai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jumlah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dihasilkan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cacat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cacat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D351A4-3F37-5B48-B149-101DD212E049}"/>
                  </a:ext>
                </a:extLst>
              </p:cNvPr>
              <p:cNvSpPr txBox="1"/>
              <p:nvPr/>
            </p:nvSpPr>
            <p:spPr>
              <a:xfrm>
                <a:off x="337489" y="2469931"/>
                <a:ext cx="5224507" cy="2223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Misal: </a:t>
                </a: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C =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produk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cacat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	</a:t>
                </a:r>
              </a:p>
              <a:p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B =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produk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bagus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Ruang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={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𝐶𝐶𝐶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𝐶𝐶𝐵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𝐶𝐵𝐶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𝐶𝐵𝐵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𝐵𝐶𝐶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𝐵𝐶𝐵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𝐵𝐵𝐶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𝐵𝐵𝐵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}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𝑃𝑟𝑜𝑑𝑢𝑘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𝑐𝑎𝑐𝑎𝑡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𝑃𝑟𝑜𝑑𝑢𝑘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𝑏𝑎𝑔𝑢𝑠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Manjari" panose="02000503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Manjari" panose="02000503000000000000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Manjari" panose="02000503000000000000" pitchFamily="2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D351A4-3F37-5B48-B149-101DD212E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89" y="2469931"/>
                <a:ext cx="5224507" cy="2223750"/>
              </a:xfrm>
              <a:prstGeom prst="rect">
                <a:avLst/>
              </a:prstGeom>
              <a:blipFill>
                <a:blip r:embed="rId6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508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/>
              <p:nvPr/>
            </p:nvSpPr>
            <p:spPr>
              <a:xfrm>
                <a:off x="414354" y="1219200"/>
                <a:ext cx="8144360" cy="394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Beberapa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variasi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soal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terkait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Given: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=10</m:t>
                    </m:r>
                  </m:oMath>
                </a14:m>
                <a:r>
                  <a:rPr lang="en-US" b="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=0,5</m:t>
                    </m:r>
                  </m:oMath>
                </a14:m>
                <a:r>
                  <a:rPr lang="en-US" b="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=0,5</m:t>
                    </m:r>
                  </m:oMath>
                </a14:m>
                <a:r>
                  <a:rPr lang="en-US" b="0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𝑎𝑡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𝑙𝑒𝑎𝑠𝑡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 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≥8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Manjari" panose="02000503000000000000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𝑚𝑜𝑟𝑒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𝑡h𝑎𝑛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&gt;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9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𝑚𝑜𝑟𝑒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𝑡h𝑎𝑛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&gt;8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9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10 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𝑎𝑡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𝑚𝑜𝑠𝑡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≤8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+⋯+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Manjari" panose="02000503000000000000" pitchFamily="2" charset="0"/>
                  <a:ea typeface="Cambria Math" panose="02040503050406030204" pitchFamily="18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𝑓𝑒𝑤𝑒𝑟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𝑡h𝑎𝑛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+⋯+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54" y="1219200"/>
                <a:ext cx="8144360" cy="3943387"/>
              </a:xfrm>
              <a:prstGeom prst="rect">
                <a:avLst/>
              </a:prstGeom>
              <a:blipFill>
                <a:blip r:embed="rId6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794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51E16-A7B1-254B-90B3-D7FE37938B04}"/>
              </a:ext>
            </a:extLst>
          </p:cNvPr>
          <p:cNvSpPr txBox="1"/>
          <p:nvPr/>
        </p:nvSpPr>
        <p:spPr>
          <a:xfrm>
            <a:off x="414353" y="1219200"/>
            <a:ext cx="8403825" cy="297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5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mengikuti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ujian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sarjana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diperkirakan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kelulusannya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0,7.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Hitung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Paling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lulus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lulus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antara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sampai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orang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Paling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sedikit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4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diantaranya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lulus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(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cek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perhitungan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manual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memakai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tabel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binomial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kumulatif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6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18" name="Pentagon 17">
            <a:extLst>
              <a:ext uri="{FF2B5EF4-FFF2-40B4-BE49-F238E27FC236}">
                <a16:creationId xmlns:a16="http://schemas.microsoft.com/office/drawing/2014/main" id="{B600727D-F37E-AA43-ABA6-5325AF616A33}"/>
              </a:ext>
            </a:extLst>
          </p:cNvPr>
          <p:cNvSpPr/>
          <p:nvPr/>
        </p:nvSpPr>
        <p:spPr>
          <a:xfrm>
            <a:off x="3340102" y="592291"/>
            <a:ext cx="2175642" cy="322109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2000" dirty="0">
                <a:latin typeface="Manjari" panose="02000503000000000000" pitchFamily="2" charset="0"/>
                <a:cs typeface="Manjari" panose="02000503000000000000" pitchFamily="2" charset="0"/>
              </a:rPr>
              <a:t> 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AF3174-5374-A84E-9092-47302B7D63DA}"/>
              </a:ext>
            </a:extLst>
          </p:cNvPr>
          <p:cNvSpPr txBox="1"/>
          <p:nvPr/>
        </p:nvSpPr>
        <p:spPr>
          <a:xfrm>
            <a:off x="627845" y="1135118"/>
            <a:ext cx="7814960" cy="3620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Tentukan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jenis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variable yang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ada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setiap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berikut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apakah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diskrit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ataukah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kontinu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Jumlah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pasien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covid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per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minggu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cacah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kurang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20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bulat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kurang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5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Jumlah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anak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keluarga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Usia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penduduk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daerah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Panjang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helai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kain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Jumlah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kesalahan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pengetikan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Jumlah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kendaraan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melewati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persimpangan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jalan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Banyak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pemunculan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pelemparan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kion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sekelompok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siswa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48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/>
              <p:nvPr/>
            </p:nvSpPr>
            <p:spPr>
              <a:xfrm>
                <a:off x="414353" y="1219200"/>
                <a:ext cx="8403825" cy="2569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Sebanyak 5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mahasiswa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mengikuti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ujian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sarjana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diperkirakan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kelulusannya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0,7.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Hitung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 marL="342900" indent="-3429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Paling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banyak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2 lulus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banyaknya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mahasiswa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lulus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ujian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sarjana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≤2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0,7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0,3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5−0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0,7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0,3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5−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0,7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0,3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5−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=0,16303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53" y="1219200"/>
                <a:ext cx="8403825" cy="2569101"/>
              </a:xfrm>
              <a:prstGeom prst="rect">
                <a:avLst/>
              </a:prstGeom>
              <a:blipFill>
                <a:blip r:embed="rId6"/>
                <a:stretch>
                  <a:fillRect l="-151" r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838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/>
              <p:nvPr/>
            </p:nvSpPr>
            <p:spPr>
              <a:xfrm>
                <a:off x="414353" y="1219200"/>
                <a:ext cx="8403825" cy="3196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Sebanyak 5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mahasiswa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mengikuti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ujian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sarjana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diperkirakan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kelulusannya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0,7.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Hitung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b. Yang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lulus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antara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2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sampai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3 orang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banyaknya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mahasiswa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lulus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ujian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sarjana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5−2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5−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441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tabel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lihat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≤3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≤2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=0,4718−0,0308=0,441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53" y="1219200"/>
                <a:ext cx="8403825" cy="3196196"/>
              </a:xfrm>
              <a:prstGeom prst="rect">
                <a:avLst/>
              </a:prstGeom>
              <a:blipFill>
                <a:blip r:embed="rId6"/>
                <a:stretch>
                  <a:fillRect l="-151" r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780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/>
              <p:nvPr/>
            </p:nvSpPr>
            <p:spPr>
              <a:xfrm>
                <a:off x="414353" y="1219200"/>
                <a:ext cx="8403825" cy="287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Sebanyak 5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mahasiswa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mengikuti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ujian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sarjana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diperkirakan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kelulusannya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0,7.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Hitung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c. Paling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sedikit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4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diantaranya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lulus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X =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banyaknya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mahasiswa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yang lulus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ujian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sarjana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≥4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0,43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5−4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0,7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0,3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5−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52822</m:t>
                      </m:r>
                    </m:oMath>
                  </m:oMathPara>
                </a14:m>
                <a:endParaRPr lang="en-US" b="0" dirty="0">
                  <a:latin typeface="Manjari" panose="02000503000000000000" pitchFamily="2" charset="0"/>
                  <a:ea typeface="Cambria Math" panose="02040503050406030204" pitchFamily="18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Pada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tabel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lihat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≥4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≤4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anjari" panose="02000503000000000000" pitchFamily="2" charset="0"/>
                        </a:rPr>
                        <m:t>=1−0,4718=0,582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51E16-A7B1-254B-90B3-D7FE3793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53" y="1219200"/>
                <a:ext cx="8403825" cy="2873031"/>
              </a:xfrm>
              <a:prstGeom prst="rect">
                <a:avLst/>
              </a:prstGeom>
              <a:blipFill>
                <a:blip r:embed="rId6"/>
                <a:stretch>
                  <a:fillRect l="-151" r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449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D1818-128A-F742-B46A-9CE54BD3C4EF}"/>
              </a:ext>
            </a:extLst>
          </p:cNvPr>
          <p:cNvSpPr txBox="1"/>
          <p:nvPr/>
        </p:nvSpPr>
        <p:spPr>
          <a:xfrm>
            <a:off x="204147" y="1429407"/>
            <a:ext cx="8593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Prinsip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Dasar: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menggunakan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variable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diskrit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dua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kejadian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berkomplemen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seperti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binomial.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Perbedaan</a:t>
            </a:r>
            <a:r>
              <a:rPr lang="en-US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utama</a:t>
            </a:r>
            <a:r>
              <a:rPr lang="en-US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antara</a:t>
            </a:r>
            <a:r>
              <a:rPr lang="en-US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binomial </a:t>
            </a: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r>
              <a:rPr lang="en-US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pengambilan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sampelnya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binomial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pengambilan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sampelnya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dilakukan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pengembalian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sedangkan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pengambilan</a:t>
            </a:r>
            <a:r>
              <a:rPr lang="en-US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sampel</a:t>
            </a:r>
            <a:r>
              <a:rPr lang="en-US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dilakukan</a:t>
            </a:r>
            <a:r>
              <a:rPr lang="en-US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tanpa</a:t>
            </a:r>
            <a:r>
              <a:rPr lang="en-US" b="1" dirty="0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pengembalian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r>
              <a:rPr lang="en-US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adalah</a:t>
            </a:r>
            <a:r>
              <a:rPr lang="en-US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diskrit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sekelompok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objek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atau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populasi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dipilih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tanpa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pengembalian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163DFA-AAF4-E64E-95E5-D71B9FC89814}"/>
                  </a:ext>
                </a:extLst>
              </p:cNvPr>
              <p:cNvSpPr txBox="1"/>
              <p:nvPr/>
            </p:nvSpPr>
            <p:spPr>
              <a:xfrm>
                <a:off x="204147" y="3552496"/>
                <a:ext cx="775411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Karakteristik</a:t>
                </a:r>
                <a:r>
                  <a:rPr lang="en-US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berukuran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diambil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tanpa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pengembalian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benda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Sebanyak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benda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dapat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diberi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nama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sukses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sedangkan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sisanya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diberi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nama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gagal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163DFA-AAF4-E64E-95E5-D71B9FC89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7" y="3552496"/>
                <a:ext cx="7754110" cy="738664"/>
              </a:xfrm>
              <a:prstGeom prst="rect">
                <a:avLst/>
              </a:prstGeom>
              <a:blipFill>
                <a:blip r:embed="rId6"/>
                <a:stretch>
                  <a:fillRect l="-163" t="-1695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001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0D1818-128A-F742-B46A-9CE54BD3C4EF}"/>
                  </a:ext>
                </a:extLst>
              </p:cNvPr>
              <p:cNvSpPr txBox="1"/>
              <p:nvPr/>
            </p:nvSpPr>
            <p:spPr>
              <a:xfrm>
                <a:off x="195278" y="1447856"/>
                <a:ext cx="8593012" cy="3374001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D" b="1" dirty="0">
                    <a:solidFill>
                      <a:srgbClr val="0070C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Definisi:</a:t>
                </a: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Suatu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peubah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mempunyai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ID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D" i="1" dirty="0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dikatakan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peubah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)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hanya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peluangnya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diberikan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Keterangan: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𝑁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𝑢𝑘𝑢𝑟𝑎𝑛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𝑝𝑜𝑝𝑢𝑙𝑎𝑠𝑖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𝑢𝑘𝑢𝑟𝑎𝑛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𝑠𝑎𝑚𝑝𝑒𝑙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𝑘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𝑏𝑎𝑛𝑦𝑎𝑘𝑛𝑦𝑎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𝑢𝑛𝑠𝑢𝑟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𝑦𝑎𝑛𝑔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𝑠𝑎𝑚𝑎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𝑝𝑎𝑑𝑎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𝑝𝑜𝑝𝑢𝑙𝑎𝑠𝑖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br>
                  <a:rPr lang="en-US" i="1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𝑏𝑎𝑛𝑦𝑎𝑘𝑛𝑦𝑎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𝑝𝑒𝑟𝑖𝑠𝑡𝑖𝑤𝑎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𝑠𝑢𝑘𝑠𝑒𝑠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/>
                <a:endParaRPr lang="en-US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Variabel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random X di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atas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dikatakan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.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Notasi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untuk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menyatakan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𝐻𝐼𝑃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)</m:t>
                    </m:r>
                  </m:oMath>
                </a14:m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0D1818-128A-F742-B46A-9CE54BD3C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78" y="1447856"/>
                <a:ext cx="8593012" cy="3374001"/>
              </a:xfrm>
              <a:prstGeom prst="rect">
                <a:avLst/>
              </a:prstGeom>
              <a:blipFill>
                <a:blip r:embed="rId6"/>
                <a:stretch>
                  <a:fillRect l="-147" b="-746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8163DFA-AAF4-E64E-95E5-D71B9FC89814}"/>
              </a:ext>
            </a:extLst>
          </p:cNvPr>
          <p:cNvSpPr txBox="1"/>
          <p:nvPr/>
        </p:nvSpPr>
        <p:spPr>
          <a:xfrm>
            <a:off x="123359" y="33688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C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b="1" dirty="0">
              <a:solidFill>
                <a:srgbClr val="C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0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63DFA-AAF4-E64E-95E5-D71B9FC89814}"/>
              </a:ext>
            </a:extLst>
          </p:cNvPr>
          <p:cNvSpPr txBox="1"/>
          <p:nvPr/>
        </p:nvSpPr>
        <p:spPr>
          <a:xfrm>
            <a:off x="123359" y="33688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C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b="1" dirty="0">
              <a:solidFill>
                <a:srgbClr val="C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D44C8-2E50-E649-99D5-AA28EA78AF1B}"/>
                  </a:ext>
                </a:extLst>
              </p:cNvPr>
              <p:cNvSpPr txBox="1"/>
              <p:nvPr/>
            </p:nvSpPr>
            <p:spPr>
              <a:xfrm>
                <a:off x="308090" y="1639613"/>
                <a:ext cx="8295427" cy="181652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D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Teorema</a:t>
                </a: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X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variable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acak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berdistribusi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Hipergeonetrik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maka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: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𝑁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𝑛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𝑁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−1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.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.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Manjari" panose="02000503000000000000" pitchFamily="2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1800" dirty="0"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:endParaRPr lang="en-US" sz="1800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D44C8-2E50-E649-99D5-AA28EA78A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90" y="1639613"/>
                <a:ext cx="8295427" cy="1816523"/>
              </a:xfrm>
              <a:prstGeom prst="rect">
                <a:avLst/>
              </a:prstGeom>
              <a:blipFill>
                <a:blip r:embed="rId6"/>
                <a:stretch>
                  <a:fillRect l="-306"/>
                </a:stretch>
              </a:blip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5096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63DFA-AAF4-E64E-95E5-D71B9FC89814}"/>
              </a:ext>
            </a:extLst>
          </p:cNvPr>
          <p:cNvSpPr txBox="1"/>
          <p:nvPr/>
        </p:nvSpPr>
        <p:spPr>
          <a:xfrm>
            <a:off x="123359" y="336882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C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endParaRPr lang="en-US" b="1" dirty="0">
              <a:solidFill>
                <a:srgbClr val="C0000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C66C27-F20C-8243-9306-70AA2CB69A06}"/>
              </a:ext>
            </a:extLst>
          </p:cNvPr>
          <p:cNvSpPr/>
          <p:nvPr/>
        </p:nvSpPr>
        <p:spPr>
          <a:xfrm>
            <a:off x="1744717" y="1797269"/>
            <a:ext cx="3205655" cy="209477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54350FD-78E1-7F4C-98B7-DCF8FBB919DC}"/>
              </a:ext>
            </a:extLst>
          </p:cNvPr>
          <p:cNvSpPr/>
          <p:nvPr/>
        </p:nvSpPr>
        <p:spPr>
          <a:xfrm>
            <a:off x="1767951" y="1797269"/>
            <a:ext cx="1858118" cy="1860331"/>
          </a:xfrm>
          <a:custGeom>
            <a:avLst/>
            <a:gdLst>
              <a:gd name="connsiteX0" fmla="*/ 0 w 1304215"/>
              <a:gd name="connsiteY0" fmla="*/ 1513478 h 1513478"/>
              <a:gd name="connsiteX1" fmla="*/ 483476 w 1304215"/>
              <a:gd name="connsiteY1" fmla="*/ 1271740 h 1513478"/>
              <a:gd name="connsiteX2" fmla="*/ 840828 w 1304215"/>
              <a:gd name="connsiteY2" fmla="*/ 1061533 h 1513478"/>
              <a:gd name="connsiteX3" fmla="*/ 1135117 w 1304215"/>
              <a:gd name="connsiteY3" fmla="*/ 683160 h 1513478"/>
              <a:gd name="connsiteX4" fmla="*/ 1271752 w 1304215"/>
              <a:gd name="connsiteY4" fmla="*/ 441422 h 1513478"/>
              <a:gd name="connsiteX5" fmla="*/ 1303283 w 1304215"/>
              <a:gd name="connsiteY5" fmla="*/ 42029 h 1513478"/>
              <a:gd name="connsiteX6" fmla="*/ 1292773 w 1304215"/>
              <a:gd name="connsiteY6" fmla="*/ 31519 h 15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215" h="1513478">
                <a:moveTo>
                  <a:pt x="0" y="1513478"/>
                </a:moveTo>
                <a:cubicBezTo>
                  <a:pt x="171669" y="1430271"/>
                  <a:pt x="343338" y="1347064"/>
                  <a:pt x="483476" y="1271740"/>
                </a:cubicBezTo>
                <a:cubicBezTo>
                  <a:pt x="623614" y="1196416"/>
                  <a:pt x="732221" y="1159630"/>
                  <a:pt x="840828" y="1061533"/>
                </a:cubicBezTo>
                <a:cubicBezTo>
                  <a:pt x="949435" y="963436"/>
                  <a:pt x="1063296" y="786512"/>
                  <a:pt x="1135117" y="683160"/>
                </a:cubicBezTo>
                <a:cubicBezTo>
                  <a:pt x="1206938" y="579808"/>
                  <a:pt x="1243724" y="548277"/>
                  <a:pt x="1271752" y="441422"/>
                </a:cubicBezTo>
                <a:cubicBezTo>
                  <a:pt x="1299780" y="334567"/>
                  <a:pt x="1299780" y="110346"/>
                  <a:pt x="1303283" y="42029"/>
                </a:cubicBezTo>
                <a:cubicBezTo>
                  <a:pt x="1306787" y="-26288"/>
                  <a:pt x="1299780" y="2615"/>
                  <a:pt x="1292773" y="31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43BF8-FD4E-6842-9614-0F052710A27D}"/>
              </a:ext>
            </a:extLst>
          </p:cNvPr>
          <p:cNvSpPr txBox="1"/>
          <p:nvPr/>
        </p:nvSpPr>
        <p:spPr>
          <a:xfrm>
            <a:off x="4793117" y="1643380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populasi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3C50E-1B12-E245-88FE-1955B6405131}"/>
              </a:ext>
            </a:extLst>
          </p:cNvPr>
          <p:cNvSpPr txBox="1"/>
          <p:nvPr/>
        </p:nvSpPr>
        <p:spPr>
          <a:xfrm>
            <a:off x="2946501" y="3368828"/>
            <a:ext cx="995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 = </a:t>
            </a:r>
            <a:r>
              <a:rPr lang="en-US" sz="1100" dirty="0" err="1"/>
              <a:t>kondisi</a:t>
            </a:r>
            <a:r>
              <a:rPr lang="en-US" sz="1100" dirty="0"/>
              <a:t> 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EB8EE4-9F21-EA40-8A7B-3CA66AEE2839}"/>
              </a:ext>
            </a:extLst>
          </p:cNvPr>
          <p:cNvSpPr txBox="1"/>
          <p:nvPr/>
        </p:nvSpPr>
        <p:spPr>
          <a:xfrm>
            <a:off x="1742273" y="2825410"/>
            <a:ext cx="13612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N-D = </a:t>
            </a:r>
            <a:r>
              <a:rPr lang="en-US" sz="1000" dirty="0" err="1"/>
              <a:t>kondisi</a:t>
            </a:r>
            <a:r>
              <a:rPr lang="en-US" sz="1000" dirty="0"/>
              <a:t> </a:t>
            </a:r>
            <a:r>
              <a:rPr lang="en-US" sz="1000" dirty="0" err="1"/>
              <a:t>tidak</a:t>
            </a:r>
            <a:r>
              <a:rPr lang="en-US" sz="1000" dirty="0"/>
              <a:t> k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FB297A6-38C2-244E-B4F6-7DA7F8D13842}"/>
              </a:ext>
            </a:extLst>
          </p:cNvPr>
          <p:cNvSpPr/>
          <p:nvPr/>
        </p:nvSpPr>
        <p:spPr>
          <a:xfrm>
            <a:off x="2870137" y="2059890"/>
            <a:ext cx="1162257" cy="1017627"/>
          </a:xfrm>
          <a:custGeom>
            <a:avLst/>
            <a:gdLst>
              <a:gd name="connsiteX0" fmla="*/ 1092263 w 1162257"/>
              <a:gd name="connsiteY0" fmla="*/ 283917 h 1017627"/>
              <a:gd name="connsiteX1" fmla="*/ 335518 w 1162257"/>
              <a:gd name="connsiteY1" fmla="*/ 138 h 1017627"/>
              <a:gd name="connsiteX2" fmla="*/ 135822 w 1162257"/>
              <a:gd name="connsiteY2" fmla="*/ 252386 h 1017627"/>
              <a:gd name="connsiteX3" fmla="*/ 9697 w 1162257"/>
              <a:gd name="connsiteY3" fmla="*/ 672800 h 1017627"/>
              <a:gd name="connsiteX4" fmla="*/ 398580 w 1162257"/>
              <a:gd name="connsiteY4" fmla="*/ 1009131 h 1017627"/>
              <a:gd name="connsiteX5" fmla="*/ 1050222 w 1162257"/>
              <a:gd name="connsiteY5" fmla="*/ 861986 h 1017627"/>
              <a:gd name="connsiteX6" fmla="*/ 1092263 w 1162257"/>
              <a:gd name="connsiteY6" fmla="*/ 283917 h 101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257" h="1017627">
                <a:moveTo>
                  <a:pt x="1092263" y="283917"/>
                </a:moveTo>
                <a:cubicBezTo>
                  <a:pt x="973146" y="140276"/>
                  <a:pt x="494925" y="5393"/>
                  <a:pt x="335518" y="138"/>
                </a:cubicBezTo>
                <a:cubicBezTo>
                  <a:pt x="176111" y="-5117"/>
                  <a:pt x="190125" y="140276"/>
                  <a:pt x="135822" y="252386"/>
                </a:cubicBezTo>
                <a:cubicBezTo>
                  <a:pt x="81518" y="364496"/>
                  <a:pt x="-34096" y="546676"/>
                  <a:pt x="9697" y="672800"/>
                </a:cubicBezTo>
                <a:cubicBezTo>
                  <a:pt x="53490" y="798924"/>
                  <a:pt x="225159" y="977600"/>
                  <a:pt x="398580" y="1009131"/>
                </a:cubicBezTo>
                <a:cubicBezTo>
                  <a:pt x="572001" y="1040662"/>
                  <a:pt x="934608" y="982855"/>
                  <a:pt x="1050222" y="861986"/>
                </a:cubicBezTo>
                <a:cubicBezTo>
                  <a:pt x="1165836" y="741117"/>
                  <a:pt x="1211380" y="427558"/>
                  <a:pt x="1092263" y="28391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FEA90C-FC4A-3646-9272-59AA57B0B33D}"/>
              </a:ext>
            </a:extLst>
          </p:cNvPr>
          <p:cNvSpPr txBox="1"/>
          <p:nvPr/>
        </p:nvSpPr>
        <p:spPr>
          <a:xfrm>
            <a:off x="3150081" y="245105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Sampel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1B4C3A-7FAF-5842-BE1D-C3F3865E74B5}"/>
              </a:ext>
            </a:extLst>
          </p:cNvPr>
          <p:cNvCxnSpPr/>
          <p:nvPr/>
        </p:nvCxnSpPr>
        <p:spPr>
          <a:xfrm>
            <a:off x="3794234" y="2825410"/>
            <a:ext cx="2228194" cy="19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9A7E7C-2635-AC4E-960B-8068AB389DCC}"/>
              </a:ext>
            </a:extLst>
          </p:cNvPr>
          <p:cNvSpPr txBox="1"/>
          <p:nvPr/>
        </p:nvSpPr>
        <p:spPr>
          <a:xfrm>
            <a:off x="6128922" y="2676330"/>
            <a:ext cx="19864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Kita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menentukan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sampel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kita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memenuhi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kondisi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k,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misalnya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k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kondisinya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cacat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E305EF-9C10-A141-BD7E-3DAF4C4EA0E4}"/>
              </a:ext>
            </a:extLst>
          </p:cNvPr>
          <p:cNvSpPr txBox="1"/>
          <p:nvPr/>
        </p:nvSpPr>
        <p:spPr>
          <a:xfrm>
            <a:off x="1550926" y="1217578"/>
            <a:ext cx="2876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Ilustrasi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500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946501" y="400837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0D1818-128A-F742-B46A-9CE54BD3C4EF}"/>
                  </a:ext>
                </a:extLst>
              </p:cNvPr>
              <p:cNvSpPr txBox="1"/>
              <p:nvPr/>
            </p:nvSpPr>
            <p:spPr>
              <a:xfrm>
                <a:off x="204147" y="1429407"/>
                <a:ext cx="8593012" cy="191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Distribusi </a:t>
                </a:r>
                <a:r>
                  <a:rPr lang="en-ID" b="1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ID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b="1" dirty="0" err="1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diperluas</a:t>
                </a:r>
                <a:endParaRPr lang="en-ID" b="1" dirty="0">
                  <a:solidFill>
                    <a:srgbClr val="C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Jika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populasi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berukuran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𝑵</m:t>
                    </m:r>
                  </m:oMath>
                </a14:m>
                <a:r>
                  <a:rPr lang="en-ID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terdapat</a:t>
                </a:r>
                <a:r>
                  <a:rPr lang="en-ID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unsur-unsur</a:t>
                </a:r>
                <a:r>
                  <a:rPr lang="en-ID" b="1" dirty="0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ID" b="1" dirty="0" err="1">
                    <a:solidFill>
                      <a:srgbClr val="00206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sama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,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yaitu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dan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dalam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sampel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berukuran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𝒏</m:t>
                    </m:r>
                  </m:oMath>
                </a14:m>
                <a:r>
                  <a:rPr lang="en-ID" b="1" dirty="0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b="1" dirty="0" err="1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terdapat</a:t>
                </a:r>
                <a:r>
                  <a:rPr lang="en-ID" b="1" dirty="0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b="1" dirty="0" err="1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unsur-unsur</a:t>
                </a:r>
                <a:r>
                  <a:rPr lang="en-ID" b="1" dirty="0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yang </a:t>
                </a:r>
                <a:r>
                  <a:rPr lang="en-ID" b="1" dirty="0" err="1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sama</a:t>
                </a:r>
                <a:r>
                  <a:rPr lang="en-ID" b="1" dirty="0">
                    <a:solidFill>
                      <a:srgbClr val="00B05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pula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yaitu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dengan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𝑁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Manjari" panose="02000503000000000000" pitchFamily="2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Manjari" panose="02000503000000000000" pitchFamily="2" charset="0"/>
                      </a:rPr>
                      <m:t>𝑛</m:t>
                    </m:r>
                  </m:oMath>
                </a14:m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, </a:t>
                </a:r>
              </a:p>
              <a:p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distribusi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ID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dirumuskan</a:t>
                </a:r>
                <a:r>
                  <a:rPr lang="en-ID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endParaRPr lang="en-ID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D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jari" panose="02000503000000000000" pitchFamily="2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0D1818-128A-F742-B46A-9CE54BD3C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7" y="1429407"/>
                <a:ext cx="8593012" cy="1910844"/>
              </a:xfrm>
              <a:prstGeom prst="rect">
                <a:avLst/>
              </a:prstGeom>
              <a:blipFill>
                <a:blip r:embed="rId6"/>
                <a:stretch>
                  <a:fillRect l="-147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163DFA-AAF4-E64E-95E5-D71B9FC89814}"/>
                  </a:ext>
                </a:extLst>
              </p:cNvPr>
              <p:cNvSpPr txBox="1"/>
              <p:nvPr/>
            </p:nvSpPr>
            <p:spPr>
              <a:xfrm>
                <a:off x="309250" y="3519859"/>
                <a:ext cx="4374596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Keterangan: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𝑢𝑘𝑢𝑟𝑎𝑛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𝑝𝑜𝑝𝑢𝑙𝑎𝑠𝑖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𝑢𝑘𝑢𝑟𝑎𝑛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𝑠𝑎𝑚𝑝𝑒𝑙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𝑏𝑎𝑛𝑦𝑎𝑘𝑛𝑦𝑎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𝑢𝑛𝑠𝑢𝑟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𝑦𝑎𝑛𝑔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𝑠𝑎𝑚𝑎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𝑝𝑎𝑑𝑎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𝑝𝑜𝑝𝑢𝑙𝑎𝑠𝑖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𝑏𝑎𝑛𝑦𝑎𝑘𝑛𝑦𝑎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𝑝𝑒𝑟𝑖𝑠𝑡𝑖𝑤𝑎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𝑠𝑢𝑘𝑠𝑒𝑠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b="1" dirty="0">
                  <a:solidFill>
                    <a:srgbClr val="C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endParaRPr lang="en-US" b="1" dirty="0">
                  <a:solidFill>
                    <a:srgbClr val="C00000"/>
                  </a:solidFill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163DFA-AAF4-E64E-95E5-D71B9FC89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50" y="3519859"/>
                <a:ext cx="4374596" cy="1600438"/>
              </a:xfrm>
              <a:prstGeom prst="rect">
                <a:avLst/>
              </a:prstGeom>
              <a:blipFill>
                <a:blip r:embed="rId7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005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378942" y="462441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D1818-128A-F742-B46A-9CE54BD3C4EF}"/>
              </a:ext>
            </a:extLst>
          </p:cNvPr>
          <p:cNvSpPr txBox="1"/>
          <p:nvPr/>
        </p:nvSpPr>
        <p:spPr>
          <a:xfrm>
            <a:off x="204147" y="1429407"/>
            <a:ext cx="859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kotak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50 bola. 5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diantaranya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pecah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Apabila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4 bola,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dua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diantaranya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pecah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!</a:t>
            </a:r>
            <a:endParaRPr lang="en-ID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539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378942" y="462441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D1818-128A-F742-B46A-9CE54BD3C4EF}"/>
              </a:ext>
            </a:extLst>
          </p:cNvPr>
          <p:cNvSpPr txBox="1"/>
          <p:nvPr/>
        </p:nvSpPr>
        <p:spPr>
          <a:xfrm>
            <a:off x="204147" y="1429407"/>
            <a:ext cx="859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kotak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50 bola. 5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diantaranya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pecah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Apabila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4 bola,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dua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diantaranya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pecah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!</a:t>
            </a:r>
            <a:endParaRPr lang="en-ID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F2A8A5-BFB3-1F49-A180-AD42FF7393F0}"/>
                  </a:ext>
                </a:extLst>
              </p:cNvPr>
              <p:cNvSpPr txBox="1"/>
              <p:nvPr/>
            </p:nvSpPr>
            <p:spPr>
              <a:xfrm>
                <a:off x="627845" y="1952627"/>
                <a:ext cx="5279795" cy="278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Penyelesaian:</a:t>
                </a: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Probabilitas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dua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bola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pecah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pengambilan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4 bola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adalah</a:t>
                </a: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50−4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</m:sSubSup>
                        </m:den>
                      </m:f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50−4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p>
                          </m:sSubSup>
                        </m:den>
                      </m:f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×990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230.300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=0,043</m:t>
                      </m:r>
                    </m:oMath>
                  </m:oMathPara>
                </a14:m>
                <a:endParaRPr lang="en-US" b="0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:b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F2A8A5-BFB3-1F49-A180-AD42FF739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45" y="1952627"/>
                <a:ext cx="5279795" cy="2781018"/>
              </a:xfrm>
              <a:prstGeom prst="rect">
                <a:avLst/>
              </a:prstGeom>
              <a:blipFill>
                <a:blip r:embed="rId6"/>
                <a:stretch>
                  <a:fillRect t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48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18" name="Pentagon 17">
            <a:extLst>
              <a:ext uri="{FF2B5EF4-FFF2-40B4-BE49-F238E27FC236}">
                <a16:creationId xmlns:a16="http://schemas.microsoft.com/office/drawing/2014/main" id="{B600727D-F37E-AA43-ABA6-5325AF616A33}"/>
              </a:ext>
            </a:extLst>
          </p:cNvPr>
          <p:cNvSpPr/>
          <p:nvPr/>
        </p:nvSpPr>
        <p:spPr>
          <a:xfrm>
            <a:off x="3615558" y="532170"/>
            <a:ext cx="2175642" cy="322109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2000" dirty="0">
                <a:latin typeface="Manjari" panose="02000503000000000000" pitchFamily="2" charset="0"/>
                <a:cs typeface="Manjari" panose="02000503000000000000" pitchFamily="2" charset="0"/>
              </a:rPr>
              <a:t> 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AF3174-5374-A84E-9092-47302B7D63DA}"/>
              </a:ext>
            </a:extLst>
          </p:cNvPr>
          <p:cNvSpPr txBox="1"/>
          <p:nvPr/>
        </p:nvSpPr>
        <p:spPr>
          <a:xfrm>
            <a:off x="627845" y="1135118"/>
            <a:ext cx="7814960" cy="2650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Tentukan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jenis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variable yang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ada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setiap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berikut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apakah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diskrit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ataukah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kontinu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asli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antara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15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bulat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lebih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6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Usia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penduduk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desa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Jumlah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anak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laki-laki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keluarga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Muncul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mata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genap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pelemparan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Jumlah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kendaraan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melewati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Jalan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Pahlawan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Panjang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batang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kayu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67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378942" y="462441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D1818-128A-F742-B46A-9CE54BD3C4EF}"/>
              </a:ext>
            </a:extLst>
          </p:cNvPr>
          <p:cNvSpPr txBox="1"/>
          <p:nvPr/>
        </p:nvSpPr>
        <p:spPr>
          <a:xfrm>
            <a:off x="204147" y="1429407"/>
            <a:ext cx="85930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Dari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penelitian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universitas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diketahui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bahwa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A, 5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O.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Apabila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5 orang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seorang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A,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O!</a:t>
            </a:r>
            <a:endParaRPr lang="en-ID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22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378942" y="462441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D1818-128A-F742-B46A-9CE54BD3C4EF}"/>
              </a:ext>
            </a:extLst>
          </p:cNvPr>
          <p:cNvSpPr txBox="1"/>
          <p:nvPr/>
        </p:nvSpPr>
        <p:spPr>
          <a:xfrm>
            <a:off x="204147" y="1429407"/>
            <a:ext cx="85930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Dari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penelitian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universitas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diketahui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bahwa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A, 5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O.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Apabila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5 orang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berapa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seorang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A,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B,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mahasiswa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memiliki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golongan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O!</a:t>
            </a:r>
            <a:endParaRPr lang="en-ID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F2A8A5-BFB3-1F49-A180-AD42FF7393F0}"/>
                  </a:ext>
                </a:extLst>
              </p:cNvPr>
              <p:cNvSpPr txBox="1"/>
              <p:nvPr/>
            </p:nvSpPr>
            <p:spPr>
              <a:xfrm>
                <a:off x="705350" y="2598958"/>
                <a:ext cx="5279795" cy="278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Penyelesaian:</a:t>
                </a:r>
              </a:p>
              <a:p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Diketahui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terdiri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dari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5,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Manjari" panose="02000503000000000000" pitchFamily="2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Manjari" panose="02000503000000000000" pitchFamily="2" charset="0"/>
                      </a:rPr>
                      <m:t>3</m:t>
                    </m:r>
                  </m:oMath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=1,2,2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bSup>
                        </m:den>
                      </m:f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latin typeface="Manjari" panose="02000503000000000000" pitchFamily="2" charset="0"/>
                          <a:cs typeface="Manjari" panose="02000503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×10×3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=0,238</m:t>
                      </m:r>
                    </m:oMath>
                  </m:oMathPara>
                </a14:m>
                <a:endParaRPr lang="en-US" b="0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/>
                <a:b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F2A8A5-BFB3-1F49-A180-AD42FF739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50" y="2598958"/>
                <a:ext cx="5279795" cy="2781018"/>
              </a:xfrm>
              <a:prstGeom prst="rect">
                <a:avLst/>
              </a:prstGeom>
              <a:blipFill>
                <a:blip r:embed="rId6"/>
                <a:stretch>
                  <a:fillRect l="-481" t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4441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378942" y="462441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D1818-128A-F742-B46A-9CE54BD3C4EF}"/>
              </a:ext>
            </a:extLst>
          </p:cNvPr>
          <p:cNvSpPr txBox="1"/>
          <p:nvPr/>
        </p:nvSpPr>
        <p:spPr>
          <a:xfrm>
            <a:off x="204147" y="1429407"/>
            <a:ext cx="8593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kotak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5 bola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terdiri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2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biru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putih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Tentukan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4 kali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pengambilan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dilakukan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secara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pengembalian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!</a:t>
            </a:r>
          </a:p>
          <a:p>
            <a:pPr marL="342900" indent="-342900">
              <a:buAutoNum type="alphaLcParenR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4 kali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pengembalian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dilakukan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secara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tanpa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pengembalian</a:t>
            </a:r>
            <a:endParaRPr lang="en-ID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35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378942" y="462441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D1818-128A-F742-B46A-9CE54BD3C4EF}"/>
              </a:ext>
            </a:extLst>
          </p:cNvPr>
          <p:cNvSpPr txBox="1"/>
          <p:nvPr/>
        </p:nvSpPr>
        <p:spPr>
          <a:xfrm>
            <a:off x="204147" y="1429407"/>
            <a:ext cx="8593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kotak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terdapat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5 bola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terdiri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2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biru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putih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Tentukan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peluang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4 kali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pengambilan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dilakukan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secara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pengembalian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!</a:t>
            </a:r>
          </a:p>
          <a:p>
            <a:pPr marL="342900" indent="-342900">
              <a:buAutoNum type="alphaLcParenR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bola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merah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4 kali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pengembalian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dilakukan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secara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tanpa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pengembalian</a:t>
            </a:r>
            <a:endParaRPr lang="en-ID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F2A8A5-BFB3-1F49-A180-AD42FF7393F0}"/>
                  </a:ext>
                </a:extLst>
              </p:cNvPr>
              <p:cNvSpPr txBox="1"/>
              <p:nvPr/>
            </p:nvSpPr>
            <p:spPr>
              <a:xfrm>
                <a:off x="262834" y="2619506"/>
                <a:ext cx="4257796" cy="2026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Manjari" panose="02000503000000000000" pitchFamily="2" charset="0"/>
                    <a:cs typeface="Manjari" panose="02000503000000000000" pitchFamily="2" charset="0"/>
                  </a:rPr>
                  <a:t>Penyelesaian:</a:t>
                </a:r>
              </a:p>
              <a:p>
                <a:pPr marL="342900" indent="-342900">
                  <a:buAutoNum type="alphaLcParenR"/>
                </a:pP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Karena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pengambilan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pengembalian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berarti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soal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diselesaikan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binomial: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=4;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=2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Manjari" panose="02000503000000000000" pitchFamily="2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5</m:t>
                              </m:r>
                            </m:den>
                          </m:f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Manjari" panose="02000503000000000000" pitchFamily="2" charset="0"/>
                                </a:rPr>
                                <m:t>5</m:t>
                              </m:r>
                            </m:den>
                          </m:f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=0,3456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F2A8A5-BFB3-1F49-A180-AD42FF739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4" y="2619506"/>
                <a:ext cx="4257796" cy="2026067"/>
              </a:xfrm>
              <a:prstGeom prst="rect">
                <a:avLst/>
              </a:prstGeom>
              <a:blipFill>
                <a:blip r:embed="rId6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F3B9C9-09E2-0A4B-B40E-5E181FE8CDD5}"/>
                  </a:ext>
                </a:extLst>
              </p:cNvPr>
              <p:cNvSpPr txBox="1"/>
              <p:nvPr/>
            </p:nvSpPr>
            <p:spPr>
              <a:xfrm>
                <a:off x="4637912" y="2619506"/>
                <a:ext cx="4257796" cy="188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  <a:p>
                <a:pPr marL="223838" indent="-223838"/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b) Karena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pengambilan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sampel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dilakukan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tanpa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pengembalian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berarti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soal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diselesaikan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dengan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 </a:t>
                </a:r>
                <a:r>
                  <a:rPr lang="en-US" dirty="0" err="1">
                    <a:latin typeface="Manjari" panose="02000503000000000000" pitchFamily="2" charset="0"/>
                    <a:cs typeface="Manjari" panose="02000503000000000000" pitchFamily="2" charset="0"/>
                  </a:rPr>
                  <a:t>hipergeometrik</a:t>
                </a:r>
                <a:r>
                  <a:rPr lang="en-US" dirty="0">
                    <a:latin typeface="Manjari" panose="02000503000000000000" pitchFamily="2" charset="0"/>
                    <a:cs typeface="Manjari" panose="02000503000000000000" pitchFamily="2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=5;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=4;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=2;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cs typeface="Manjari" panose="02000503000000000000" pitchFamily="2" charset="0"/>
                            </a:rPr>
                            <m:t>=2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Manjari" panose="02000503000000000000" pitchFamily="2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=0,60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>
                  <a:latin typeface="Manjari" panose="02000503000000000000" pitchFamily="2" charset="0"/>
                  <a:cs typeface="Manjari" panose="02000503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F3B9C9-09E2-0A4B-B40E-5E181FE8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12" y="2619506"/>
                <a:ext cx="4257796" cy="1880643"/>
              </a:xfrm>
              <a:prstGeom prst="rect">
                <a:avLst/>
              </a:prstGeom>
              <a:blipFill>
                <a:blip r:embed="rId7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6496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378942" y="462441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174E41-6074-394F-B5CD-E7C6BCABA9E5}"/>
              </a:ext>
            </a:extLst>
          </p:cNvPr>
          <p:cNvSpPr/>
          <p:nvPr/>
        </p:nvSpPr>
        <p:spPr>
          <a:xfrm>
            <a:off x="414353" y="1595511"/>
            <a:ext cx="8088515" cy="168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lnSpc>
                <a:spcPct val="150000"/>
              </a:lnSpc>
              <a:buNone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kotak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80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diantaranya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kondisi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kondisi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rusak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Dari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kotak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tanpa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pengembalian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tersebut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dikatakan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berkualitas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diantaranya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tidak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lebih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kondisi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rusak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X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menyatakan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rusak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teramati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Hitunglah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bahwa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tersebut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berkualitas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153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C33E9-E7DB-4440-88EA-0369C270D891}"/>
              </a:ext>
            </a:extLst>
          </p:cNvPr>
          <p:cNvSpPr txBox="1"/>
          <p:nvPr/>
        </p:nvSpPr>
        <p:spPr>
          <a:xfrm>
            <a:off x="2378942" y="462441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3200" b="1" dirty="0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Distribusi</a:t>
            </a:r>
            <a:r>
              <a:rPr lang="en-US" sz="3200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Hipergeometrik</a:t>
            </a:r>
            <a:endParaRPr lang="en-US" sz="3200" b="1" dirty="0">
              <a:solidFill>
                <a:srgbClr val="00206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174E41-6074-394F-B5CD-E7C6BCABA9E5}"/>
              </a:ext>
            </a:extLst>
          </p:cNvPr>
          <p:cNvSpPr/>
          <p:nvPr/>
        </p:nvSpPr>
        <p:spPr>
          <a:xfrm>
            <a:off x="414353" y="1595511"/>
            <a:ext cx="8088515" cy="168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lnSpc>
                <a:spcPct val="150000"/>
              </a:lnSpc>
              <a:buNone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kotak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80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diantaranya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kondisi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kondisi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rusak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Dari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kotak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tanpa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pengembalian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tersebut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dikatakan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berkualitas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10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terambil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diantaranya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tidak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lebih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3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kondisi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rusak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Jika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X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menyatakan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rusak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teramati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Hitunglah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probabilitas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bahwa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mikrochips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tersebut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berkualitas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5D8371-21A3-E547-8FFE-6B5296BED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AA90C2-171B-F64A-AB8D-AA5903F2E9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845" y="3410387"/>
            <a:ext cx="5678362" cy="9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3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CAF3174-5374-A84E-9092-47302B7D63DA}"/>
              </a:ext>
            </a:extLst>
          </p:cNvPr>
          <p:cNvSpPr txBox="1"/>
          <p:nvPr/>
        </p:nvSpPr>
        <p:spPr>
          <a:xfrm>
            <a:off x="270493" y="1240223"/>
            <a:ext cx="6266941" cy="265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Merupakan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nilainya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ditentukan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oleh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percobaan</a:t>
            </a:r>
            <a:endParaRPr lang="en-US" b="1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Digunakan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menggambarkan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hasil-hasil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percobaan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sebagai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nilai-nilai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numerik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secara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sederhana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Ditulis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huruf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Kapital</a:t>
            </a:r>
            <a:endParaRPr lang="en-US" b="1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Manjari" panose="02000503000000000000" pitchFamily="2" charset="0"/>
                <a:cs typeface="Manjari" panose="02000503000000000000" pitchFamily="2" charset="0"/>
              </a:rPr>
              <a:t>Misal</a:t>
            </a: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X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=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banyaknya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anak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laki-laki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suatu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keluarga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Manjari" panose="02000503000000000000" pitchFamily="2" charset="0"/>
                <a:cs typeface="Manjari" panose="02000503000000000000" pitchFamily="2" charset="0"/>
              </a:rPr>
              <a:t>Y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=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kedua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mata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muncul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pada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pelemparan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2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39328-1F52-EC48-A346-012981717959}"/>
              </a:ext>
            </a:extLst>
          </p:cNvPr>
          <p:cNvSpPr txBox="1"/>
          <p:nvPr/>
        </p:nvSpPr>
        <p:spPr>
          <a:xfrm>
            <a:off x="3584027" y="474821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D54BD-A764-7747-9EFD-0DD9355F4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5690">
            <a:off x="6419103" y="1729511"/>
            <a:ext cx="2264420" cy="2012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637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CAF3174-5374-A84E-9092-47302B7D63DA}"/>
              </a:ext>
            </a:extLst>
          </p:cNvPr>
          <p:cNvSpPr txBox="1"/>
          <p:nvPr/>
        </p:nvSpPr>
        <p:spPr>
          <a:xfrm>
            <a:off x="270493" y="1376857"/>
            <a:ext cx="3628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Diskrit</a:t>
            </a:r>
            <a:endParaRPr lang="en-US" b="1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Diperoleh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menghitung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/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membilang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Nilai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berupa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bulat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garis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berupa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titik-titik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terpisah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39328-1F52-EC48-A346-012981717959}"/>
              </a:ext>
            </a:extLst>
          </p:cNvPr>
          <p:cNvSpPr txBox="1"/>
          <p:nvPr/>
        </p:nvSpPr>
        <p:spPr>
          <a:xfrm>
            <a:off x="2816772" y="474821"/>
            <a:ext cx="4972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Jenis-Jenis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FCC6D5-8C4D-7C42-92B0-65EA697EEE32}"/>
              </a:ext>
            </a:extLst>
          </p:cNvPr>
          <p:cNvSpPr txBox="1"/>
          <p:nvPr/>
        </p:nvSpPr>
        <p:spPr>
          <a:xfrm>
            <a:off x="296167" y="3395252"/>
            <a:ext cx="3113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Banyak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pelemparan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keeping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dadu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</a:t>
            </a:r>
            <a:r>
              <a:rPr lang="en-US" dirty="0" err="1"/>
              <a:t>melempar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dadu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5EE65-F8F6-A045-A932-214F32C4419F}"/>
              </a:ext>
            </a:extLst>
          </p:cNvPr>
          <p:cNvSpPr txBox="1"/>
          <p:nvPr/>
        </p:nvSpPr>
        <p:spPr>
          <a:xfrm>
            <a:off x="5173569" y="1298030"/>
            <a:ext cx="3628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Variabel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b="1" dirty="0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anjari" panose="02000503000000000000" pitchFamily="2" charset="0"/>
                <a:cs typeface="Manjari" panose="02000503000000000000" pitchFamily="2" charset="0"/>
              </a:rPr>
              <a:t>Kontinu</a:t>
            </a:r>
            <a:endParaRPr lang="en-US" b="1" dirty="0">
              <a:solidFill>
                <a:srgbClr val="0070C0"/>
              </a:solidFill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Diperoleh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dari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mengukur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Nilai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berupa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riil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Dalam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garis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bilangan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berupa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deretan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titik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terhubung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membentuk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garis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B6D503-3CF6-3547-B04F-9F12382399CB}"/>
              </a:ext>
            </a:extLst>
          </p:cNvPr>
          <p:cNvSpPr txBox="1"/>
          <p:nvPr/>
        </p:nvSpPr>
        <p:spPr>
          <a:xfrm>
            <a:off x="5173569" y="3474167"/>
            <a:ext cx="31138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Hasil </a:t>
            </a:r>
            <a:r>
              <a:rPr lang="en-US" dirty="0" err="1"/>
              <a:t>penimbangan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Hasil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badan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Hasil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340FCCC-3254-F944-BAC9-65E03EBE06FE}"/>
              </a:ext>
            </a:extLst>
          </p:cNvPr>
          <p:cNvGrpSpPr/>
          <p:nvPr/>
        </p:nvGrpSpPr>
        <p:grpSpPr>
          <a:xfrm>
            <a:off x="123359" y="2952285"/>
            <a:ext cx="3646241" cy="508760"/>
            <a:chOff x="123359" y="2952285"/>
            <a:chExt cx="3646241" cy="50876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CAAFE65-6849-5844-82B0-66262174EA6F}"/>
                </a:ext>
              </a:extLst>
            </p:cNvPr>
            <p:cNvGrpSpPr/>
            <p:nvPr/>
          </p:nvGrpSpPr>
          <p:grpSpPr>
            <a:xfrm>
              <a:off x="123359" y="2952285"/>
              <a:ext cx="3646241" cy="508760"/>
              <a:chOff x="123359" y="2952285"/>
              <a:chExt cx="3646241" cy="50876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3882F27-C564-DE4C-B33C-48E844CA09EC}"/>
                  </a:ext>
                </a:extLst>
              </p:cNvPr>
              <p:cNvGrpSpPr/>
              <p:nvPr/>
            </p:nvGrpSpPr>
            <p:grpSpPr>
              <a:xfrm>
                <a:off x="123359" y="2952285"/>
                <a:ext cx="3646241" cy="168770"/>
                <a:chOff x="123359" y="2952285"/>
                <a:chExt cx="3646241" cy="168770"/>
              </a:xfrm>
            </p:grpSpPr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A46F2CC7-0DF9-FD4E-82B8-E2C55D70C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3359" y="3025538"/>
                  <a:ext cx="3646241" cy="6697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FA967B1-852A-274B-A746-1045EA686938}"/>
                    </a:ext>
                  </a:extLst>
                </p:cNvPr>
                <p:cNvSpPr/>
                <p:nvPr/>
              </p:nvSpPr>
              <p:spPr>
                <a:xfrm>
                  <a:off x="873352" y="2958982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131F968-BFB8-9D4E-8B31-2D55429B64A7}"/>
                    </a:ext>
                  </a:extLst>
                </p:cNvPr>
                <p:cNvSpPr/>
                <p:nvPr/>
              </p:nvSpPr>
              <p:spPr>
                <a:xfrm>
                  <a:off x="1312322" y="2952285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CF6167D-A8FE-6E4A-A0BA-25C244E9CA90}"/>
                    </a:ext>
                  </a:extLst>
                </p:cNvPr>
                <p:cNvSpPr/>
                <p:nvPr/>
              </p:nvSpPr>
              <p:spPr>
                <a:xfrm>
                  <a:off x="1757608" y="2962697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522B0BE-B7BD-FC42-BC79-372904402308}"/>
                    </a:ext>
                  </a:extLst>
                </p:cNvPr>
                <p:cNvSpPr/>
                <p:nvPr/>
              </p:nvSpPr>
              <p:spPr>
                <a:xfrm>
                  <a:off x="2183588" y="2974549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9281788-693A-AA4F-AF70-FB2ED989C7F2}"/>
                    </a:ext>
                  </a:extLst>
                </p:cNvPr>
                <p:cNvSpPr/>
                <p:nvPr/>
              </p:nvSpPr>
              <p:spPr>
                <a:xfrm>
                  <a:off x="2607788" y="2974549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5D8B903-FCF0-3146-8B80-48D49E0AC00E}"/>
                    </a:ext>
                  </a:extLst>
                </p:cNvPr>
                <p:cNvSpPr/>
                <p:nvPr/>
              </p:nvSpPr>
              <p:spPr>
                <a:xfrm>
                  <a:off x="3041492" y="2959792"/>
                  <a:ext cx="136634" cy="146506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9E6BA9-583F-AA4A-82C2-B1038501C80D}"/>
                  </a:ext>
                </a:extLst>
              </p:cNvPr>
              <p:cNvSpPr txBox="1"/>
              <p:nvPr/>
            </p:nvSpPr>
            <p:spPr>
              <a:xfrm>
                <a:off x="798786" y="3131566"/>
                <a:ext cx="168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E07139-653B-6847-A7F3-846FC8461B1A}"/>
                  </a:ext>
                </a:extLst>
              </p:cNvPr>
              <p:cNvSpPr txBox="1"/>
              <p:nvPr/>
            </p:nvSpPr>
            <p:spPr>
              <a:xfrm>
                <a:off x="1250101" y="312975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1A499C-EAE9-3043-93DA-6DE5383F5FA2}"/>
                  </a:ext>
                </a:extLst>
              </p:cNvPr>
              <p:cNvSpPr txBox="1"/>
              <p:nvPr/>
            </p:nvSpPr>
            <p:spPr>
              <a:xfrm>
                <a:off x="1675004" y="314031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051289-C331-9E4D-BFE5-C68EB09344D4}"/>
                  </a:ext>
                </a:extLst>
              </p:cNvPr>
              <p:cNvSpPr txBox="1"/>
              <p:nvPr/>
            </p:nvSpPr>
            <p:spPr>
              <a:xfrm>
                <a:off x="2117698" y="315202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70090F-9A03-9B4B-82E7-6BBB8BF807E4}"/>
                  </a:ext>
                </a:extLst>
              </p:cNvPr>
              <p:cNvSpPr txBox="1"/>
              <p:nvPr/>
            </p:nvSpPr>
            <p:spPr>
              <a:xfrm>
                <a:off x="2532720" y="315202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5632B2-B7A8-B74E-A007-685253B19A4A}"/>
                  </a:ext>
                </a:extLst>
              </p:cNvPr>
              <p:cNvSpPr txBox="1"/>
              <p:nvPr/>
            </p:nvSpPr>
            <p:spPr>
              <a:xfrm>
                <a:off x="2971362" y="315326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8B6E44A-2018-C44C-BA31-C5B6945A7A5A}"/>
                </a:ext>
              </a:extLst>
            </p:cNvPr>
            <p:cNvSpPr/>
            <p:nvPr/>
          </p:nvSpPr>
          <p:spPr>
            <a:xfrm>
              <a:off x="454418" y="2974351"/>
              <a:ext cx="136634" cy="146506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3CCF73-C651-B04D-AD85-DD8A53C80EDD}"/>
                </a:ext>
              </a:extLst>
            </p:cNvPr>
            <p:cNvSpPr txBox="1"/>
            <p:nvPr/>
          </p:nvSpPr>
          <p:spPr>
            <a:xfrm>
              <a:off x="373883" y="3125874"/>
              <a:ext cx="168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A6FA3D1-BC56-4D45-BA98-6A9BFF9BCCAD}"/>
              </a:ext>
            </a:extLst>
          </p:cNvPr>
          <p:cNvGrpSpPr/>
          <p:nvPr/>
        </p:nvGrpSpPr>
        <p:grpSpPr>
          <a:xfrm>
            <a:off x="4865161" y="2954278"/>
            <a:ext cx="3646241" cy="512886"/>
            <a:chOff x="4865161" y="2954278"/>
            <a:chExt cx="3646241" cy="51288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225003-74D0-8448-81AB-8E2B0F73BAA5}"/>
                </a:ext>
              </a:extLst>
            </p:cNvPr>
            <p:cNvSpPr/>
            <p:nvPr/>
          </p:nvSpPr>
          <p:spPr>
            <a:xfrm>
              <a:off x="5217946" y="2954278"/>
              <a:ext cx="2701982" cy="19898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4CA6B91-696F-164C-BD45-A05609D40162}"/>
                </a:ext>
              </a:extLst>
            </p:cNvPr>
            <p:cNvGrpSpPr/>
            <p:nvPr/>
          </p:nvGrpSpPr>
          <p:grpSpPr>
            <a:xfrm>
              <a:off x="4865161" y="2958404"/>
              <a:ext cx="3646241" cy="508760"/>
              <a:chOff x="123359" y="2952285"/>
              <a:chExt cx="3646241" cy="50876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6D923DE-7AE3-F847-BEF6-B64F843E055F}"/>
                  </a:ext>
                </a:extLst>
              </p:cNvPr>
              <p:cNvGrpSpPr/>
              <p:nvPr/>
            </p:nvGrpSpPr>
            <p:grpSpPr>
              <a:xfrm>
                <a:off x="123359" y="2952285"/>
                <a:ext cx="3646241" cy="508760"/>
                <a:chOff x="123359" y="2952285"/>
                <a:chExt cx="3646241" cy="508760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94D9E17-5A37-2D4F-8193-14F0A902CC74}"/>
                    </a:ext>
                  </a:extLst>
                </p:cNvPr>
                <p:cNvGrpSpPr/>
                <p:nvPr/>
              </p:nvGrpSpPr>
              <p:grpSpPr>
                <a:xfrm>
                  <a:off x="123359" y="2952285"/>
                  <a:ext cx="3646241" cy="168770"/>
                  <a:chOff x="123359" y="2952285"/>
                  <a:chExt cx="3646241" cy="168770"/>
                </a:xfrm>
              </p:grpSpPr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EF8B183B-DACD-8746-AD43-6E1239C72F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3359" y="3025538"/>
                    <a:ext cx="3646241" cy="6697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4FE20282-2EF2-7146-8CC1-6B9F0236A796}"/>
                      </a:ext>
                    </a:extLst>
                  </p:cNvPr>
                  <p:cNvSpPr/>
                  <p:nvPr/>
                </p:nvSpPr>
                <p:spPr>
                  <a:xfrm>
                    <a:off x="873352" y="2958982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6BEAD489-730F-2C4D-8CB3-59012FA4EE6A}"/>
                      </a:ext>
                    </a:extLst>
                  </p:cNvPr>
                  <p:cNvSpPr/>
                  <p:nvPr/>
                </p:nvSpPr>
                <p:spPr>
                  <a:xfrm>
                    <a:off x="1312322" y="2952285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F87C1F02-ACC3-1248-A431-FE5250633A03}"/>
                      </a:ext>
                    </a:extLst>
                  </p:cNvPr>
                  <p:cNvSpPr/>
                  <p:nvPr/>
                </p:nvSpPr>
                <p:spPr>
                  <a:xfrm>
                    <a:off x="1757608" y="2962697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3CD0ACA7-ADF9-E448-9BBC-B9DFCF944361}"/>
                      </a:ext>
                    </a:extLst>
                  </p:cNvPr>
                  <p:cNvSpPr/>
                  <p:nvPr/>
                </p:nvSpPr>
                <p:spPr>
                  <a:xfrm>
                    <a:off x="2183588" y="2974549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353EB2F6-C339-8347-AC6A-E1C5122F530D}"/>
                      </a:ext>
                    </a:extLst>
                  </p:cNvPr>
                  <p:cNvSpPr/>
                  <p:nvPr/>
                </p:nvSpPr>
                <p:spPr>
                  <a:xfrm>
                    <a:off x="2607788" y="2974549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2D36AA3D-0D93-0F4E-9341-D29BC5EEDFA5}"/>
                      </a:ext>
                    </a:extLst>
                  </p:cNvPr>
                  <p:cNvSpPr/>
                  <p:nvPr/>
                </p:nvSpPr>
                <p:spPr>
                  <a:xfrm>
                    <a:off x="3041492" y="2959792"/>
                    <a:ext cx="136634" cy="146506"/>
                  </a:xfrm>
                  <a:prstGeom prst="ellipse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936C9D6-C5B4-B241-BBD7-F4CDB5CC91AB}"/>
                    </a:ext>
                  </a:extLst>
                </p:cNvPr>
                <p:cNvSpPr txBox="1"/>
                <p:nvPr/>
              </p:nvSpPr>
              <p:spPr>
                <a:xfrm>
                  <a:off x="798786" y="3131566"/>
                  <a:ext cx="16843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FA5856D-EDCB-7E41-B90C-485C195288BC}"/>
                    </a:ext>
                  </a:extLst>
                </p:cNvPr>
                <p:cNvSpPr txBox="1"/>
                <p:nvPr/>
              </p:nvSpPr>
              <p:spPr>
                <a:xfrm>
                  <a:off x="1250101" y="3129759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A972C90-3E7E-2B43-8C53-018FEA9DA896}"/>
                    </a:ext>
                  </a:extLst>
                </p:cNvPr>
                <p:cNvSpPr txBox="1"/>
                <p:nvPr/>
              </p:nvSpPr>
              <p:spPr>
                <a:xfrm>
                  <a:off x="1675004" y="314031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3F8A128-3E57-684E-8934-2DAE3E2557BB}"/>
                    </a:ext>
                  </a:extLst>
                </p:cNvPr>
                <p:cNvSpPr txBox="1"/>
                <p:nvPr/>
              </p:nvSpPr>
              <p:spPr>
                <a:xfrm>
                  <a:off x="2117698" y="3152023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01C31344-F2F7-A842-A480-A5FF8F6E141B}"/>
                    </a:ext>
                  </a:extLst>
                </p:cNvPr>
                <p:cNvSpPr txBox="1"/>
                <p:nvPr/>
              </p:nvSpPr>
              <p:spPr>
                <a:xfrm>
                  <a:off x="2532720" y="3152023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5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BFE6F33-CAB9-B34E-8F48-8ECB28C98C8F}"/>
                    </a:ext>
                  </a:extLst>
                </p:cNvPr>
                <p:cNvSpPr txBox="1"/>
                <p:nvPr/>
              </p:nvSpPr>
              <p:spPr>
                <a:xfrm>
                  <a:off x="2971362" y="315326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6</a:t>
                  </a:r>
                </a:p>
              </p:txBody>
            </p:sp>
          </p:grp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0F5F824-4EFA-4F40-B3F5-BEE1076AFC03}"/>
                  </a:ext>
                </a:extLst>
              </p:cNvPr>
              <p:cNvSpPr/>
              <p:nvPr/>
            </p:nvSpPr>
            <p:spPr>
              <a:xfrm>
                <a:off x="454418" y="2974351"/>
                <a:ext cx="136634" cy="14650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27831EE-B59B-AC40-B19E-1366F670F221}"/>
                  </a:ext>
                </a:extLst>
              </p:cNvPr>
              <p:cNvSpPr txBox="1"/>
              <p:nvPr/>
            </p:nvSpPr>
            <p:spPr>
              <a:xfrm>
                <a:off x="373883" y="3125874"/>
                <a:ext cx="168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71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18" name="Pentagon 17">
            <a:extLst>
              <a:ext uri="{FF2B5EF4-FFF2-40B4-BE49-F238E27FC236}">
                <a16:creationId xmlns:a16="http://schemas.microsoft.com/office/drawing/2014/main" id="{B600727D-F37E-AA43-ABA6-5325AF616A33}"/>
              </a:ext>
            </a:extLst>
          </p:cNvPr>
          <p:cNvSpPr/>
          <p:nvPr/>
        </p:nvSpPr>
        <p:spPr>
          <a:xfrm>
            <a:off x="3615558" y="532170"/>
            <a:ext cx="2175642" cy="322109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2000" dirty="0">
                <a:latin typeface="Manjari" panose="02000503000000000000" pitchFamily="2" charset="0"/>
                <a:cs typeface="Manjari" panose="02000503000000000000" pitchFamily="2" charset="0"/>
              </a:rPr>
              <a:t> 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AF3174-5374-A84E-9092-47302B7D63DA}"/>
              </a:ext>
            </a:extLst>
          </p:cNvPr>
          <p:cNvSpPr txBox="1"/>
          <p:nvPr/>
        </p:nvSpPr>
        <p:spPr>
          <a:xfrm>
            <a:off x="236835" y="1624121"/>
            <a:ext cx="5450418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Andi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melakukan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ujicoba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pelemparan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sebuah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sekali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.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Nyatakan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mungkin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sebagai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variable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X</a:t>
            </a: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424075-51D0-004D-A406-C05FA8CB9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461" y="1624121"/>
            <a:ext cx="2200743" cy="1236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889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06384-3D8C-2A41-B0B4-5578DE870BA5}"/>
              </a:ext>
            </a:extLst>
          </p:cNvPr>
          <p:cNvGrpSpPr/>
          <p:nvPr/>
        </p:nvGrpSpPr>
        <p:grpSpPr>
          <a:xfrm>
            <a:off x="123359" y="142538"/>
            <a:ext cx="2136365" cy="551145"/>
            <a:chOff x="6103391" y="72944"/>
            <a:chExt cx="2777850" cy="757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2D1A2-DFC8-B84F-9172-EE39BA466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3391" y="72944"/>
              <a:ext cx="756745" cy="7567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DDE10D-9212-F449-AF65-1213A22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131" y="228806"/>
              <a:ext cx="1128110" cy="6015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CE2A5-7347-1F42-8783-7381913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9359" y="127752"/>
              <a:ext cx="993772" cy="702566"/>
            </a:xfrm>
            <a:prstGeom prst="rect">
              <a:avLst/>
            </a:prstGeom>
          </p:spPr>
        </p:pic>
      </p:grpSp>
      <p:sp>
        <p:nvSpPr>
          <p:cNvPr id="18" name="Pentagon 17">
            <a:extLst>
              <a:ext uri="{FF2B5EF4-FFF2-40B4-BE49-F238E27FC236}">
                <a16:creationId xmlns:a16="http://schemas.microsoft.com/office/drawing/2014/main" id="{B600727D-F37E-AA43-ABA6-5325AF616A33}"/>
              </a:ext>
            </a:extLst>
          </p:cNvPr>
          <p:cNvSpPr/>
          <p:nvPr/>
        </p:nvSpPr>
        <p:spPr>
          <a:xfrm>
            <a:off x="3615558" y="532170"/>
            <a:ext cx="2175642" cy="322109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Manjari" panose="02000503000000000000" pitchFamily="2" charset="0"/>
                <a:cs typeface="Manjari" panose="02000503000000000000" pitchFamily="2" charset="0"/>
              </a:rPr>
              <a:t>Contoh</a:t>
            </a:r>
            <a:r>
              <a:rPr lang="en-US" sz="2000" dirty="0">
                <a:latin typeface="Manjari" panose="02000503000000000000" pitchFamily="2" charset="0"/>
                <a:cs typeface="Manjari" panose="02000503000000000000" pitchFamily="2" charset="0"/>
              </a:rPr>
              <a:t> 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A6A6D-DA4B-C340-A470-F18BD72B2184}"/>
              </a:ext>
            </a:extLst>
          </p:cNvPr>
          <p:cNvSpPr txBox="1"/>
          <p:nvPr/>
        </p:nvSpPr>
        <p:spPr>
          <a:xfrm>
            <a:off x="705350" y="1256617"/>
            <a:ext cx="48618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Andra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melakukan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percobaan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melempar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dua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sebanyak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satu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kali</a:t>
            </a:r>
          </a:p>
          <a:p>
            <a:pPr marL="342900" indent="-342900"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Tentukan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titik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sampelnya</a:t>
            </a:r>
            <a:endParaRPr lang="en-US" dirty="0">
              <a:latin typeface="Manjari" panose="02000503000000000000" pitchFamily="2" charset="0"/>
              <a:cs typeface="Manjari" panose="02000503000000000000" pitchFamily="2" charset="0"/>
            </a:endParaRPr>
          </a:p>
          <a:p>
            <a:pPr marL="342900" indent="-342900">
              <a:buAutoNum type="alphaLcPeriod"/>
            </a:pP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Misal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X =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jumlah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kedua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mata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dadu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,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nyatakan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hasil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yang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mungkin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diperoleh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sebagai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variable </a:t>
            </a:r>
            <a:r>
              <a:rPr lang="en-US" dirty="0" err="1">
                <a:latin typeface="Manjari" panose="02000503000000000000" pitchFamily="2" charset="0"/>
                <a:cs typeface="Manjari" panose="02000503000000000000" pitchFamily="2" charset="0"/>
              </a:rPr>
              <a:t>acak</a:t>
            </a:r>
            <a:r>
              <a:rPr lang="en-US" dirty="0">
                <a:latin typeface="Manjari" panose="02000503000000000000" pitchFamily="2" charset="0"/>
                <a:cs typeface="Manjari" panose="02000503000000000000" pitchFamily="2" charset="0"/>
              </a:rPr>
              <a:t> X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332A2-D901-D443-B9D5-4AE922FC7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047" y="911864"/>
            <a:ext cx="1712530" cy="1712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2B137-7DC8-8240-A9B4-9EAB5210C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50" y="2822620"/>
            <a:ext cx="3415862" cy="2075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B54EF9-358E-9349-A830-522D854DD9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6138" y="2822620"/>
            <a:ext cx="3542948" cy="20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13396"/>
      </p:ext>
    </p:extLst>
  </p:cSld>
  <p:clrMapOvr>
    <a:masterClrMapping/>
  </p:clrMapOvr>
</p:sld>
</file>

<file path=ppt/theme/theme1.xml><?xml version="1.0" encoding="utf-8"?>
<a:theme xmlns:a="http://schemas.openxmlformats.org/drawingml/2006/main" name="Magazine Social Media by Slidesgo">
  <a:themeElements>
    <a:clrScheme name="Simple Light">
      <a:dk1>
        <a:srgbClr val="FF4094"/>
      </a:dk1>
      <a:lt1>
        <a:srgbClr val="FFFFFF"/>
      </a:lt1>
      <a:dk2>
        <a:srgbClr val="263238"/>
      </a:dk2>
      <a:lt2>
        <a:srgbClr val="EEEEEE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FFAB40"/>
      </a:accent5>
      <a:accent6>
        <a:srgbClr val="FF4094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6086</TotalTime>
  <Words>3487</Words>
  <Application>Microsoft Macintosh PowerPoint</Application>
  <PresentationFormat>On-screen Show (16:9)</PresentationFormat>
  <Paragraphs>404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Krona One</vt:lpstr>
      <vt:lpstr>Al Bayan Plain</vt:lpstr>
      <vt:lpstr>Cambria Math</vt:lpstr>
      <vt:lpstr>Calibri</vt:lpstr>
      <vt:lpstr>Arial</vt:lpstr>
      <vt:lpstr>Wingdings</vt:lpstr>
      <vt:lpstr>Manjari</vt:lpstr>
      <vt:lpstr>Angsana New</vt:lpstr>
      <vt:lpstr>Times New Roman</vt:lpstr>
      <vt:lpstr>Magazine Social Media by Slidesgo</vt:lpstr>
      <vt:lpstr>DISTRIBUSI DISKRIT  &amp; PENERAPANNYA</vt:lpstr>
      <vt:lpstr>Ruang Lingkup Materi:</vt:lpstr>
      <vt:lpstr>Konsep Variabel Acak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DISTRIBUSI DISKRIT  &amp; PENERAPANNYA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PELUANG RANDOM DISKRIT</dc:title>
  <cp:lastModifiedBy>Juny Santyadi</cp:lastModifiedBy>
  <cp:revision>146</cp:revision>
  <dcterms:modified xsi:type="dcterms:W3CDTF">2021-05-09T12:28:00Z</dcterms:modified>
</cp:coreProperties>
</file>