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51"/>
  </p:notesMasterIdLst>
  <p:sldIdLst>
    <p:sldId id="299" r:id="rId2"/>
    <p:sldId id="257" r:id="rId3"/>
    <p:sldId id="263" r:id="rId4"/>
    <p:sldId id="270" r:id="rId5"/>
    <p:sldId id="272" r:id="rId6"/>
    <p:sldId id="279" r:id="rId7"/>
    <p:sldId id="286" r:id="rId8"/>
    <p:sldId id="284" r:id="rId9"/>
    <p:sldId id="288" r:id="rId10"/>
    <p:sldId id="309" r:id="rId11"/>
    <p:sldId id="289" r:id="rId12"/>
    <p:sldId id="310" r:id="rId13"/>
    <p:sldId id="317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9" r:id="rId22"/>
    <p:sldId id="329" r:id="rId23"/>
    <p:sldId id="330" r:id="rId24"/>
    <p:sldId id="331" r:id="rId25"/>
    <p:sldId id="322" r:id="rId26"/>
    <p:sldId id="325" r:id="rId27"/>
    <p:sldId id="323" r:id="rId28"/>
    <p:sldId id="328" r:id="rId29"/>
    <p:sldId id="324" r:id="rId30"/>
    <p:sldId id="326" r:id="rId31"/>
    <p:sldId id="327" r:id="rId32"/>
    <p:sldId id="332" r:id="rId33"/>
    <p:sldId id="333" r:id="rId34"/>
    <p:sldId id="335" r:id="rId35"/>
    <p:sldId id="334" r:id="rId36"/>
    <p:sldId id="336" r:id="rId37"/>
    <p:sldId id="337" r:id="rId38"/>
    <p:sldId id="338" r:id="rId39"/>
    <p:sldId id="339" r:id="rId40"/>
    <p:sldId id="346" r:id="rId41"/>
    <p:sldId id="347" r:id="rId42"/>
    <p:sldId id="340" r:id="rId43"/>
    <p:sldId id="341" r:id="rId44"/>
    <p:sldId id="348" r:id="rId45"/>
    <p:sldId id="342" r:id="rId46"/>
    <p:sldId id="343" r:id="rId47"/>
    <p:sldId id="344" r:id="rId48"/>
    <p:sldId id="345" r:id="rId49"/>
    <p:sldId id="349" r:id="rId50"/>
  </p:sldIdLst>
  <p:sldSz cx="9144000" cy="5143500" type="screen16x9"/>
  <p:notesSz cx="6858000" cy="9144000"/>
  <p:embeddedFontLst>
    <p:embeddedFont>
      <p:font typeface="Krona One" panose="02010605030500060004" pitchFamily="2" charset="77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CF245A5-BF12-9746-924F-910C398486D8}">
          <p14:sldIdLst>
            <p14:sldId id="299"/>
            <p14:sldId id="257"/>
            <p14:sldId id="263"/>
            <p14:sldId id="270"/>
            <p14:sldId id="272"/>
            <p14:sldId id="279"/>
            <p14:sldId id="286"/>
            <p14:sldId id="284"/>
            <p14:sldId id="288"/>
            <p14:sldId id="309"/>
            <p14:sldId id="289"/>
            <p14:sldId id="310"/>
            <p14:sldId id="317"/>
            <p14:sldId id="311"/>
            <p14:sldId id="312"/>
            <p14:sldId id="313"/>
            <p14:sldId id="314"/>
            <p14:sldId id="315"/>
            <p14:sldId id="316"/>
            <p14:sldId id="318"/>
            <p14:sldId id="319"/>
            <p14:sldId id="329"/>
            <p14:sldId id="330"/>
            <p14:sldId id="331"/>
            <p14:sldId id="322"/>
            <p14:sldId id="325"/>
            <p14:sldId id="323"/>
            <p14:sldId id="328"/>
            <p14:sldId id="324"/>
            <p14:sldId id="326"/>
            <p14:sldId id="327"/>
            <p14:sldId id="332"/>
            <p14:sldId id="333"/>
            <p14:sldId id="335"/>
            <p14:sldId id="334"/>
            <p14:sldId id="336"/>
            <p14:sldId id="337"/>
            <p14:sldId id="338"/>
            <p14:sldId id="339"/>
            <p14:sldId id="346"/>
            <p14:sldId id="347"/>
            <p14:sldId id="340"/>
            <p14:sldId id="341"/>
            <p14:sldId id="348"/>
            <p14:sldId id="342"/>
            <p14:sldId id="343"/>
            <p14:sldId id="344"/>
            <p14:sldId id="345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6B05ED-417F-491C-9544-27725E222A1D}">
  <a:tblStyle styleId="{9D6B05ED-417F-491C-9544-27725E222A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/>
    <p:restoredTop sz="92574"/>
  </p:normalViewPr>
  <p:slideViewPr>
    <p:cSldViewPr snapToGrid="0" snapToObjects="1">
      <p:cViewPr varScale="1">
        <p:scale>
          <a:sx n="122" d="100"/>
          <a:sy n="122" d="100"/>
        </p:scale>
        <p:origin x="1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95d4f315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95d4f315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0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45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30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19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05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31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50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51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181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070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98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146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66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455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141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202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74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806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689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672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20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63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060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029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602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095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935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000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267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323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167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1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235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998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82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1656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946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8522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16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85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7632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2721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64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22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05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89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46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25350" y="3816050"/>
            <a:ext cx="3019500" cy="301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20980" y="279850"/>
            <a:ext cx="889188" cy="1804100"/>
            <a:chOff x="427630" y="200200"/>
            <a:chExt cx="889188" cy="1804100"/>
          </a:xfrm>
        </p:grpSpPr>
        <p:sp>
          <p:nvSpPr>
            <p:cNvPr id="11" name="Google Shape;11;p2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96069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96069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96069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96069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96069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96069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96069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96069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91" y="0"/>
                    <a:pt x="0" y="92"/>
                    <a:pt x="0" y="244"/>
                  </a:cubicBezTo>
                  <a:cubicBezTo>
                    <a:pt x="0" y="396"/>
                    <a:pt x="91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96069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96069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96069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96069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3"/>
                    <a:pt x="0" y="275"/>
                  </a:cubicBezTo>
                  <a:cubicBezTo>
                    <a:pt x="0" y="396"/>
                    <a:pt x="91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27304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27304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27304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27304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27304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7304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7304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7304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27304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27304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27304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27304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1849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61849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61849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61849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1849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61849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1849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1849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17" y="396"/>
                    <a:pt x="517" y="244"/>
                  </a:cubicBezTo>
                  <a:cubicBezTo>
                    <a:pt x="517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1849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1849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61849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1849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17" y="396"/>
                    <a:pt x="517" y="275"/>
                  </a:cubicBezTo>
                  <a:cubicBezTo>
                    <a:pt x="51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6394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6394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6394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6394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96394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96394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6394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6394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96394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6394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6394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394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27630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27630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27630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27630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27630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7630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7630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27630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7630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27630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7630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630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2"/>
          <p:cNvSpPr/>
          <p:nvPr/>
        </p:nvSpPr>
        <p:spPr>
          <a:xfrm>
            <a:off x="720000" y="4470975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499000" y="442113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1437000" y="1408900"/>
            <a:ext cx="6269700" cy="17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1506300" y="2987425"/>
            <a:ext cx="6131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-525350" y="-1701475"/>
            <a:ext cx="3019500" cy="301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781175"/>
            <a:ext cx="7704000" cy="27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4094"/>
              </a:buClr>
              <a:buSzPts val="3200"/>
              <a:buNone/>
              <a:defRPr>
                <a:solidFill>
                  <a:srgbClr val="FF40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114" name="Google Shape;114;p4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/>
          <p:nvPr/>
        </p:nvSpPr>
        <p:spPr>
          <a:xfrm>
            <a:off x="-8" y="3438480"/>
            <a:ext cx="981477" cy="1781211"/>
          </a:xfrm>
          <a:custGeom>
            <a:avLst/>
            <a:gdLst/>
            <a:ahLst/>
            <a:cxnLst/>
            <a:rect l="l" t="t" r="r" b="b"/>
            <a:pathLst>
              <a:path w="26262" h="47661" extrusionOk="0">
                <a:moveTo>
                  <a:pt x="2431" y="1"/>
                </a:moveTo>
                <a:cubicBezTo>
                  <a:pt x="1608" y="1"/>
                  <a:pt x="804" y="58"/>
                  <a:pt x="0" y="135"/>
                </a:cubicBezTo>
                <a:lnTo>
                  <a:pt x="0" y="47546"/>
                </a:lnTo>
                <a:cubicBezTo>
                  <a:pt x="804" y="47622"/>
                  <a:pt x="1608" y="47661"/>
                  <a:pt x="2431" y="47661"/>
                </a:cubicBezTo>
                <a:cubicBezTo>
                  <a:pt x="15581" y="47661"/>
                  <a:pt x="26261" y="36999"/>
                  <a:pt x="26261" y="23831"/>
                </a:cubicBezTo>
                <a:cubicBezTo>
                  <a:pt x="26261" y="10681"/>
                  <a:pt x="15581" y="1"/>
                  <a:pt x="24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13"/>
          <p:cNvGrpSpPr/>
          <p:nvPr/>
        </p:nvGrpSpPr>
        <p:grpSpPr>
          <a:xfrm>
            <a:off x="420980" y="279850"/>
            <a:ext cx="889188" cy="1804100"/>
            <a:chOff x="427630" y="200200"/>
            <a:chExt cx="889188" cy="1804100"/>
          </a:xfrm>
        </p:grpSpPr>
        <p:sp>
          <p:nvSpPr>
            <p:cNvPr id="342" name="Google Shape;342;p13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096069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096069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1096069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096069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096069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096069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096069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096069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91" y="0"/>
                    <a:pt x="0" y="92"/>
                    <a:pt x="0" y="244"/>
                  </a:cubicBezTo>
                  <a:cubicBezTo>
                    <a:pt x="0" y="396"/>
                    <a:pt x="91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096069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096069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096069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096069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3"/>
                    <a:pt x="0" y="275"/>
                  </a:cubicBezTo>
                  <a:cubicBezTo>
                    <a:pt x="0" y="396"/>
                    <a:pt x="91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927304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927304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927304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927304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927304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927304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927304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927304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927304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927304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927304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927304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761849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761849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761849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761849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761849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761849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61849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761849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17" y="396"/>
                    <a:pt x="517" y="244"/>
                  </a:cubicBezTo>
                  <a:cubicBezTo>
                    <a:pt x="517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761849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761849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761849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761849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17" y="396"/>
                    <a:pt x="517" y="275"/>
                  </a:cubicBezTo>
                  <a:cubicBezTo>
                    <a:pt x="51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96394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596394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596394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596394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596394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596394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596394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596394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596394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596394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596394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596394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427630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427630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27630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427630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27630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427630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427630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427630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27630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27630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427630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27630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3"/>
          <p:cNvSpPr/>
          <p:nvPr/>
        </p:nvSpPr>
        <p:spPr>
          <a:xfrm>
            <a:off x="720000" y="4470975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3"/>
          <p:cNvSpPr/>
          <p:nvPr/>
        </p:nvSpPr>
        <p:spPr>
          <a:xfrm>
            <a:off x="6499000" y="442113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429" name="Google Shape;429;p13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/>
          <p:nvPr/>
        </p:nvSpPr>
        <p:spPr>
          <a:xfrm>
            <a:off x="3" y="-4025"/>
            <a:ext cx="3000470" cy="2929754"/>
          </a:xfrm>
          <a:custGeom>
            <a:avLst/>
            <a:gdLst/>
            <a:ahLst/>
            <a:cxnLst/>
            <a:rect l="l" t="t" r="r" b="b"/>
            <a:pathLst>
              <a:path w="81253" h="79338" extrusionOk="0">
                <a:moveTo>
                  <a:pt x="0" y="0"/>
                </a:moveTo>
                <a:lnTo>
                  <a:pt x="0" y="72926"/>
                </a:lnTo>
                <a:cubicBezTo>
                  <a:pt x="7733" y="77022"/>
                  <a:pt x="16538" y="79338"/>
                  <a:pt x="25878" y="79338"/>
                </a:cubicBezTo>
                <a:cubicBezTo>
                  <a:pt x="56465" y="79338"/>
                  <a:pt x="81252" y="54551"/>
                  <a:pt x="81252" y="23964"/>
                </a:cubicBezTo>
                <a:cubicBezTo>
                  <a:pt x="81252" y="15389"/>
                  <a:pt x="79281" y="7254"/>
                  <a:pt x="75797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4"/>
          <p:cNvSpPr/>
          <p:nvPr/>
        </p:nvSpPr>
        <p:spPr>
          <a:xfrm>
            <a:off x="719986" y="4470975"/>
            <a:ext cx="7704043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4"/>
          <p:cNvSpPr/>
          <p:nvPr/>
        </p:nvSpPr>
        <p:spPr>
          <a:xfrm>
            <a:off x="6499000" y="442113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4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435" name="Google Shape;435;p14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rona One"/>
              <a:buNone/>
              <a:defRPr sz="32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36925"/>
            <a:ext cx="7704000" cy="3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njari"/>
              <a:buChar char="●"/>
              <a:defRPr sz="18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0" Type="http://schemas.openxmlformats.org/officeDocument/2006/relationships/image" Target="../media/image3.tiff"/><Relationship Id="rId9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7"/>
          <p:cNvSpPr txBox="1">
            <a:spLocks noGrp="1"/>
          </p:cNvSpPr>
          <p:nvPr>
            <p:ph type="ctrTitle"/>
          </p:nvPr>
        </p:nvSpPr>
        <p:spPr>
          <a:xfrm>
            <a:off x="1437150" y="966204"/>
            <a:ext cx="6269700" cy="17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  <a:sym typeface="Krona One"/>
              </a:rPr>
              <a:t>DISTRIBUSI </a:t>
            </a: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  <a:t>DISKRIT </a:t>
            </a:r>
            <a:b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</a:b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  <a:t>&amp; PENERAPANNYA</a:t>
            </a:r>
            <a:endParaRPr sz="3200" b="1" dirty="0">
              <a:solidFill>
                <a:schemeClr val="tx2">
                  <a:lumMod val="10000"/>
                </a:schemeClr>
              </a:solidFill>
              <a:latin typeface="Manjari" panose="02000503000000000000" pitchFamily="2" charset="0"/>
              <a:cs typeface="Al Bayan Plain" pitchFamily="2" charset="-78"/>
              <a:sym typeface="Krona On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5B506F-61A2-CA4D-BE0B-717C12433257}"/>
              </a:ext>
            </a:extLst>
          </p:cNvPr>
          <p:cNvGrpSpPr/>
          <p:nvPr/>
        </p:nvGrpSpPr>
        <p:grpSpPr>
          <a:xfrm>
            <a:off x="1" y="259087"/>
            <a:ext cx="2827595" cy="707117"/>
            <a:chOff x="1160529" y="398992"/>
            <a:chExt cx="2827595" cy="7071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644F22-F3B9-BD4C-B1C6-08EBE9C1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DDBFCA-7E0D-5E4C-A0E3-DC88B262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7320C3-F100-FF44-A9D5-AE4985B27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C71435-1C8D-0A46-AC36-24502F339234}"/>
              </a:ext>
            </a:extLst>
          </p:cNvPr>
          <p:cNvSpPr/>
          <p:nvPr/>
        </p:nvSpPr>
        <p:spPr>
          <a:xfrm>
            <a:off x="1" y="4873828"/>
            <a:ext cx="9144000" cy="2634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Program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Studi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Pendidikan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Matematika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, FMIPA,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Universitas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Pendidikan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Ganesha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FA884-7FB3-A548-A9F3-E8F1E2709A92}"/>
              </a:ext>
            </a:extLst>
          </p:cNvPr>
          <p:cNvSpPr txBox="1"/>
          <p:nvPr/>
        </p:nvSpPr>
        <p:spPr>
          <a:xfrm>
            <a:off x="2507171" y="2893849"/>
            <a:ext cx="4129657" cy="71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Disampaikan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perkuliahan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Metode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Statistika</a:t>
            </a:r>
            <a:endParaRPr lang="en-US" b="1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Pengampu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 Made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Juniantari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S.Pd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M.Pd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0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642574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63DFA-AAF4-E64E-95E5-D71B9FC89814}"/>
              </a:ext>
            </a:extLst>
          </p:cNvPr>
          <p:cNvSpPr txBox="1"/>
          <p:nvPr/>
        </p:nvSpPr>
        <p:spPr>
          <a:xfrm>
            <a:off x="123359" y="33688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C66C27-F20C-8243-9306-70AA2CB69A06}"/>
              </a:ext>
            </a:extLst>
          </p:cNvPr>
          <p:cNvSpPr/>
          <p:nvPr/>
        </p:nvSpPr>
        <p:spPr>
          <a:xfrm>
            <a:off x="1744717" y="1797269"/>
            <a:ext cx="3205655" cy="209477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54350FD-78E1-7F4C-98B7-DCF8FBB919DC}"/>
              </a:ext>
            </a:extLst>
          </p:cNvPr>
          <p:cNvSpPr/>
          <p:nvPr/>
        </p:nvSpPr>
        <p:spPr>
          <a:xfrm>
            <a:off x="1767951" y="1797269"/>
            <a:ext cx="1858118" cy="1860331"/>
          </a:xfrm>
          <a:custGeom>
            <a:avLst/>
            <a:gdLst>
              <a:gd name="connsiteX0" fmla="*/ 0 w 1304215"/>
              <a:gd name="connsiteY0" fmla="*/ 1513478 h 1513478"/>
              <a:gd name="connsiteX1" fmla="*/ 483476 w 1304215"/>
              <a:gd name="connsiteY1" fmla="*/ 1271740 h 1513478"/>
              <a:gd name="connsiteX2" fmla="*/ 840828 w 1304215"/>
              <a:gd name="connsiteY2" fmla="*/ 1061533 h 1513478"/>
              <a:gd name="connsiteX3" fmla="*/ 1135117 w 1304215"/>
              <a:gd name="connsiteY3" fmla="*/ 683160 h 1513478"/>
              <a:gd name="connsiteX4" fmla="*/ 1271752 w 1304215"/>
              <a:gd name="connsiteY4" fmla="*/ 441422 h 1513478"/>
              <a:gd name="connsiteX5" fmla="*/ 1303283 w 1304215"/>
              <a:gd name="connsiteY5" fmla="*/ 42029 h 1513478"/>
              <a:gd name="connsiteX6" fmla="*/ 1292773 w 1304215"/>
              <a:gd name="connsiteY6" fmla="*/ 31519 h 15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215" h="1513478">
                <a:moveTo>
                  <a:pt x="0" y="1513478"/>
                </a:moveTo>
                <a:cubicBezTo>
                  <a:pt x="171669" y="1430271"/>
                  <a:pt x="343338" y="1347064"/>
                  <a:pt x="483476" y="1271740"/>
                </a:cubicBezTo>
                <a:cubicBezTo>
                  <a:pt x="623614" y="1196416"/>
                  <a:pt x="732221" y="1159630"/>
                  <a:pt x="840828" y="1061533"/>
                </a:cubicBezTo>
                <a:cubicBezTo>
                  <a:pt x="949435" y="963436"/>
                  <a:pt x="1063296" y="786512"/>
                  <a:pt x="1135117" y="683160"/>
                </a:cubicBezTo>
                <a:cubicBezTo>
                  <a:pt x="1206938" y="579808"/>
                  <a:pt x="1243724" y="548277"/>
                  <a:pt x="1271752" y="441422"/>
                </a:cubicBezTo>
                <a:cubicBezTo>
                  <a:pt x="1299780" y="334567"/>
                  <a:pt x="1299780" y="110346"/>
                  <a:pt x="1303283" y="42029"/>
                </a:cubicBezTo>
                <a:cubicBezTo>
                  <a:pt x="1306787" y="-26288"/>
                  <a:pt x="1299780" y="2615"/>
                  <a:pt x="1292773" y="31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43BF8-FD4E-6842-9614-0F052710A27D}"/>
              </a:ext>
            </a:extLst>
          </p:cNvPr>
          <p:cNvSpPr txBox="1"/>
          <p:nvPr/>
        </p:nvSpPr>
        <p:spPr>
          <a:xfrm>
            <a:off x="4793117" y="1643380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populasi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3C50E-1B12-E245-88FE-1955B6405131}"/>
              </a:ext>
            </a:extLst>
          </p:cNvPr>
          <p:cNvSpPr txBox="1"/>
          <p:nvPr/>
        </p:nvSpPr>
        <p:spPr>
          <a:xfrm>
            <a:off x="2946501" y="3368828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 = </a:t>
            </a:r>
            <a:r>
              <a:rPr lang="en-US" sz="1100" dirty="0" err="1"/>
              <a:t>kondisi</a:t>
            </a:r>
            <a:r>
              <a:rPr lang="en-US" sz="1100" dirty="0"/>
              <a:t> 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EB8EE4-9F21-EA40-8A7B-3CA66AEE2839}"/>
              </a:ext>
            </a:extLst>
          </p:cNvPr>
          <p:cNvSpPr txBox="1"/>
          <p:nvPr/>
        </p:nvSpPr>
        <p:spPr>
          <a:xfrm>
            <a:off x="1742273" y="2825410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N-D = </a:t>
            </a:r>
            <a:r>
              <a:rPr lang="en-US" sz="1000" dirty="0" err="1"/>
              <a:t>kondisi</a:t>
            </a:r>
            <a:r>
              <a:rPr lang="en-US" sz="1000" dirty="0"/>
              <a:t> </a:t>
            </a:r>
            <a:r>
              <a:rPr lang="en-US" sz="1000" dirty="0" err="1"/>
              <a:t>tidak</a:t>
            </a:r>
            <a:r>
              <a:rPr lang="en-US" sz="1000" dirty="0"/>
              <a:t> k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FB297A6-38C2-244E-B4F6-7DA7F8D13842}"/>
              </a:ext>
            </a:extLst>
          </p:cNvPr>
          <p:cNvSpPr/>
          <p:nvPr/>
        </p:nvSpPr>
        <p:spPr>
          <a:xfrm>
            <a:off x="2870137" y="2059890"/>
            <a:ext cx="1162257" cy="1017627"/>
          </a:xfrm>
          <a:custGeom>
            <a:avLst/>
            <a:gdLst>
              <a:gd name="connsiteX0" fmla="*/ 1092263 w 1162257"/>
              <a:gd name="connsiteY0" fmla="*/ 283917 h 1017627"/>
              <a:gd name="connsiteX1" fmla="*/ 335518 w 1162257"/>
              <a:gd name="connsiteY1" fmla="*/ 138 h 1017627"/>
              <a:gd name="connsiteX2" fmla="*/ 135822 w 1162257"/>
              <a:gd name="connsiteY2" fmla="*/ 252386 h 1017627"/>
              <a:gd name="connsiteX3" fmla="*/ 9697 w 1162257"/>
              <a:gd name="connsiteY3" fmla="*/ 672800 h 1017627"/>
              <a:gd name="connsiteX4" fmla="*/ 398580 w 1162257"/>
              <a:gd name="connsiteY4" fmla="*/ 1009131 h 1017627"/>
              <a:gd name="connsiteX5" fmla="*/ 1050222 w 1162257"/>
              <a:gd name="connsiteY5" fmla="*/ 861986 h 1017627"/>
              <a:gd name="connsiteX6" fmla="*/ 1092263 w 1162257"/>
              <a:gd name="connsiteY6" fmla="*/ 283917 h 101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257" h="1017627">
                <a:moveTo>
                  <a:pt x="1092263" y="283917"/>
                </a:moveTo>
                <a:cubicBezTo>
                  <a:pt x="973146" y="140276"/>
                  <a:pt x="494925" y="5393"/>
                  <a:pt x="335518" y="138"/>
                </a:cubicBezTo>
                <a:cubicBezTo>
                  <a:pt x="176111" y="-5117"/>
                  <a:pt x="190125" y="140276"/>
                  <a:pt x="135822" y="252386"/>
                </a:cubicBezTo>
                <a:cubicBezTo>
                  <a:pt x="81518" y="364496"/>
                  <a:pt x="-34096" y="546676"/>
                  <a:pt x="9697" y="672800"/>
                </a:cubicBezTo>
                <a:cubicBezTo>
                  <a:pt x="53490" y="798924"/>
                  <a:pt x="225159" y="977600"/>
                  <a:pt x="398580" y="1009131"/>
                </a:cubicBezTo>
                <a:cubicBezTo>
                  <a:pt x="572001" y="1040662"/>
                  <a:pt x="934608" y="982855"/>
                  <a:pt x="1050222" y="861986"/>
                </a:cubicBezTo>
                <a:cubicBezTo>
                  <a:pt x="1165836" y="741117"/>
                  <a:pt x="1211380" y="427558"/>
                  <a:pt x="1092263" y="28391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EA90C-FC4A-3646-9272-59AA57B0B33D}"/>
              </a:ext>
            </a:extLst>
          </p:cNvPr>
          <p:cNvSpPr txBox="1"/>
          <p:nvPr/>
        </p:nvSpPr>
        <p:spPr>
          <a:xfrm>
            <a:off x="3150081" y="245105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Sampel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1B4C3A-7FAF-5842-BE1D-C3F3865E74B5}"/>
              </a:ext>
            </a:extLst>
          </p:cNvPr>
          <p:cNvCxnSpPr/>
          <p:nvPr/>
        </p:nvCxnSpPr>
        <p:spPr>
          <a:xfrm>
            <a:off x="3794234" y="2825410"/>
            <a:ext cx="2228194" cy="1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9A7E7C-2635-AC4E-960B-8068AB389DCC}"/>
              </a:ext>
            </a:extLst>
          </p:cNvPr>
          <p:cNvSpPr txBox="1"/>
          <p:nvPr/>
        </p:nvSpPr>
        <p:spPr>
          <a:xfrm>
            <a:off x="6128922" y="2676330"/>
            <a:ext cx="1986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Kita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menentukan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sampel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kita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memenuhi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misalnya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E305EF-9C10-A141-BD7E-3DAF4C4EA0E4}"/>
              </a:ext>
            </a:extLst>
          </p:cNvPr>
          <p:cNvSpPr txBox="1"/>
          <p:nvPr/>
        </p:nvSpPr>
        <p:spPr>
          <a:xfrm>
            <a:off x="1550926" y="1217578"/>
            <a:ext cx="2876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Ilustrasi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5705FF-CEEB-674C-8CD9-5786F57F261D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42491B-F8F6-E74D-AA89-2A382DDDC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CDEA22-8936-9A48-92C8-20293299B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96CE246-E7EC-7F4E-A566-6F0A01C79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9F4AB9-3B97-9747-81BD-40F6D94763FF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5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/>
              <p:nvPr/>
            </p:nvSpPr>
            <p:spPr>
              <a:xfrm>
                <a:off x="204147" y="1429407"/>
                <a:ext cx="8593012" cy="191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 </a:t>
                </a:r>
                <a:r>
                  <a:rPr lang="en-ID" b="1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diperluas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populasi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berukuran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𝑵</m:t>
                    </m:r>
                  </m:oMath>
                </a14:m>
                <a:r>
                  <a:rPr lang="en-ID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terdapat</a:t>
                </a:r>
                <a:r>
                  <a:rPr lang="en-ID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unsur-unsur</a:t>
                </a:r>
                <a:r>
                  <a:rPr lang="en-ID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sama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yaitu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dan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berukuran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𝒏</m:t>
                    </m:r>
                  </m:oMath>
                </a14:m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terdapat</a:t>
                </a:r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unsur-unsur</a:t>
                </a:r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b="1" dirty="0" err="1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sama</a:t>
                </a:r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pula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yaitu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dengan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𝑁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, 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dirumuskan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D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" y="1429407"/>
                <a:ext cx="8593012" cy="1910844"/>
              </a:xfrm>
              <a:prstGeom prst="rect">
                <a:avLst/>
              </a:prstGeom>
              <a:blipFill>
                <a:blip r:embed="rId6"/>
                <a:stretch>
                  <a:fillRect l="-147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163DFA-AAF4-E64E-95E5-D71B9FC89814}"/>
                  </a:ext>
                </a:extLst>
              </p:cNvPr>
              <p:cNvSpPr txBox="1"/>
              <p:nvPr/>
            </p:nvSpPr>
            <p:spPr>
              <a:xfrm>
                <a:off x="309250" y="3519859"/>
                <a:ext cx="4374596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Keterangan: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𝑢𝑘𝑢𝑟𝑎𝑛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𝑝𝑜𝑝𝑢𝑙𝑎𝑠𝑖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𝑢𝑘𝑢𝑟𝑎𝑛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𝑠𝑎𝑚𝑝𝑒𝑙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𝑏𝑎𝑛𝑦𝑎𝑘𝑛𝑦𝑎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𝑢𝑛𝑠𝑢𝑟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𝑦𝑎𝑛𝑔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𝑠𝑎𝑚𝑎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𝑝𝑎𝑑𝑎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𝑝𝑜𝑝𝑢𝑙𝑎𝑠𝑖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𝑏𝑎𝑛𝑦𝑎𝑘𝑛𝑦𝑎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𝑝𝑒𝑟𝑖𝑠𝑡𝑖𝑤𝑎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𝑠𝑢𝑘𝑠𝑒𝑠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b="1" dirty="0">
                  <a:solidFill>
                    <a:srgbClr val="C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b="1" dirty="0">
                  <a:solidFill>
                    <a:srgbClr val="C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163DFA-AAF4-E64E-95E5-D71B9FC8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0" y="3519859"/>
                <a:ext cx="4374596" cy="1600438"/>
              </a:xfrm>
              <a:prstGeom prst="rect">
                <a:avLst/>
              </a:prstGeom>
              <a:blipFill>
                <a:blip r:embed="rId7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C46F507-91D3-234A-AFFB-687932822797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0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38111E-DAB3-3C4E-8A9A-FD5878D4299C}"/>
              </a:ext>
            </a:extLst>
          </p:cNvPr>
          <p:cNvSpPr txBox="1"/>
          <p:nvPr/>
        </p:nvSpPr>
        <p:spPr>
          <a:xfrm>
            <a:off x="398843" y="1418897"/>
            <a:ext cx="8593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Prinsip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Dasar: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endParaRPr lang="en-US" b="1" dirty="0">
              <a:solidFill>
                <a:srgbClr val="FF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pengambilan bola dengan pengembalian dalam sebuah kotak yang berisikan bola dengan 4 warna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Hasil dari pengobatan </a:t>
            </a:r>
            <a:r>
              <a:rPr lang="id-ID" dirty="0">
                <a:sym typeface="Wingdings" pitchFamily="2" charset="2"/>
              </a:rPr>
              <a:t> sembuh, cacat, atau meninggal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Hasil dari suatu kompetisi  menang, seri, kalah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3CAAB-3174-1046-A173-C63FCEE0FA4A}"/>
              </a:ext>
            </a:extLst>
          </p:cNvPr>
          <p:cNvSpPr txBox="1"/>
          <p:nvPr/>
        </p:nvSpPr>
        <p:spPr>
          <a:xfrm>
            <a:off x="398843" y="1817030"/>
            <a:ext cx="3857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Manjari" panose="02000503000000000000" pitchFamily="2" charset="0"/>
                <a:cs typeface="Manjari" panose="02000503000000000000" pitchFamily="2" charset="0"/>
              </a:rPr>
              <a:t>Eksperimen</a:t>
            </a:r>
            <a:r>
              <a:rPr lang="en-US" sz="18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</a:t>
            </a:r>
            <a:r>
              <a:rPr lang="en-US" sz="1800" b="1" dirty="0">
                <a:latin typeface="Manjari" panose="02000503000000000000" pitchFamily="2" charset="0"/>
                <a:cs typeface="Manjari" panose="02000503000000000000" pitchFamily="2" charset="0"/>
              </a:rPr>
              <a:t>nomial</a:t>
            </a:r>
          </a:p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Hasil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eksperimen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dikelompokkan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2,</a:t>
            </a:r>
          </a:p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Sukses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atau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gagal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1E6A8-7CD2-0B4A-A84C-FB2CAEA73FE0}"/>
              </a:ext>
            </a:extLst>
          </p:cNvPr>
          <p:cNvSpPr txBox="1"/>
          <p:nvPr/>
        </p:nvSpPr>
        <p:spPr>
          <a:xfrm>
            <a:off x="4695349" y="1817030"/>
            <a:ext cx="36791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Manjari" panose="02000503000000000000" pitchFamily="2" charset="0"/>
                <a:cs typeface="Manjari" panose="02000503000000000000" pitchFamily="2" charset="0"/>
              </a:rPr>
              <a:t>Eksperimen</a:t>
            </a:r>
            <a:r>
              <a:rPr lang="en-US" sz="18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</a:t>
            </a:r>
            <a:r>
              <a:rPr lang="en-US" sz="1800" b="1" dirty="0">
                <a:latin typeface="Manjari" panose="02000503000000000000" pitchFamily="2" charset="0"/>
                <a:cs typeface="Manjari" panose="02000503000000000000" pitchFamily="2" charset="0"/>
              </a:rPr>
              <a:t>nomial</a:t>
            </a:r>
          </a:p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Hasil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eksperimen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dikelompokkan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lebih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1848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D3E31F-2DF1-A544-8BE1-F90604C3881A}"/>
              </a:ext>
            </a:extLst>
          </p:cNvPr>
          <p:cNvSpPr txBox="1"/>
          <p:nvPr/>
        </p:nvSpPr>
        <p:spPr>
          <a:xfrm>
            <a:off x="304800" y="1655380"/>
            <a:ext cx="3510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Ekseperimen</a:t>
            </a:r>
            <a:r>
              <a:rPr lang="en-US" b="1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</a:t>
            </a:r>
          </a:p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6 =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sukses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1,2,3,4,5 =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gagal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P(X=2) 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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munculnya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 6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 2 kali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FE42E-AD4D-2F41-83FC-212B953A8867}"/>
                  </a:ext>
                </a:extLst>
              </p:cNvPr>
              <p:cNvSpPr txBox="1"/>
              <p:nvPr/>
            </p:nvSpPr>
            <p:spPr>
              <a:xfrm>
                <a:off x="5336629" y="1655380"/>
                <a:ext cx="336184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Ekseperimen Multinomial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1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2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3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4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5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6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) 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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probabilitas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munculnya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sebanyak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2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probabilitas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munculnya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sebanyak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1 kali 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FE42E-AD4D-2F41-83FC-212B953A8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29" y="1655380"/>
                <a:ext cx="3361841" cy="2677656"/>
              </a:xfrm>
              <a:prstGeom prst="rect">
                <a:avLst/>
              </a:prstGeom>
              <a:blipFill>
                <a:blip r:embed="rId6"/>
                <a:stretch>
                  <a:fillRect l="-75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9CBE93B-A8E9-F24D-9E49-09C96FEE9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7094" y="1540634"/>
            <a:ext cx="1456731" cy="1294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886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/>
              <p:nvPr/>
            </p:nvSpPr>
            <p:spPr>
              <a:xfrm>
                <a:off x="314760" y="1324304"/>
                <a:ext cx="85930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Jika setiap percobaan dapat memberikan sejumlah </a:t>
                </a:r>
                <a:r>
                  <a:rPr lang="id-ID" i="1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</a:t>
                </a:r>
                <a:r>
                  <a:rPr lang="id-ID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hasil yang mungkin</a:t>
                </a:r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, yaitu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, ..., 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dengan nilai probabilitas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, ..., 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Dalam </a:t>
                </a:r>
                <a:r>
                  <a:rPr lang="id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</a:t>
                </a:r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percobaan menghasilkan terjadinya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sebanyak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sebanyak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kali,...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sebanyak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kali, </a:t>
                </a:r>
                <a:r>
                  <a:rPr lang="id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dimana</a:t>
                </a:r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d-ID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0" y="1324304"/>
                <a:ext cx="8593012" cy="954107"/>
              </a:xfrm>
              <a:prstGeom prst="rect">
                <a:avLst/>
              </a:prstGeom>
              <a:blipFill>
                <a:blip r:embed="rId6"/>
                <a:stretch>
                  <a:fillRect l="-148" t="-13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/>
              <p:nvPr/>
            </p:nvSpPr>
            <p:spPr>
              <a:xfrm>
                <a:off x="314760" y="2512000"/>
                <a:ext cx="8450128" cy="1856727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Definisi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Jika dalam suatu percobaan dapat menghasilkan sejumlah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hasil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dengan nilai probabilitas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, maka distribusi probabilitas dari variabel </a:t>
                </a:r>
                <a:r>
                  <a:rPr lang="id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random</a:t>
                </a:r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yang menyatakan jumlah terjadinya kejadian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dalam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percobaan-percobaan yang independen dapat dituliskan </a:t>
                </a:r>
                <a:r>
                  <a:rPr lang="id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sbb</a:t>
                </a:r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:</a:t>
                </a:r>
                <a:endParaRPr lang="en-ID" dirty="0">
                  <a:solidFill>
                    <a:srgbClr val="000000"/>
                  </a:solidFill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id-ID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  <m: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bSup>
                      <m:sSubSup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bSup>
                      <m:sSubSup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  <m:sSubSup>
                      <m:sSubSup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!…</m:t>
                        </m:r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ID" dirty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bSup>
                      <m:sSubSup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  <m:sSubSup>
                      <m:sSubSup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endParaRPr lang="id-ID" dirty="0">
                  <a:solidFill>
                    <a:srgbClr val="000000"/>
                  </a:solidFill>
                  <a:latin typeface="Manjari" panose="02000503000000000000" pitchFamily="2" charset="0"/>
                  <a:ea typeface="Times New Roman" panose="02020603050405020304" pitchFamily="18" charset="0"/>
                  <a:cs typeface="Manjari" panose="02000503000000000000" pitchFamily="2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id-ID" dirty="0">
                    <a:solidFill>
                      <a:srgbClr val="000000"/>
                    </a:solidFill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Dengan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 </m:t>
                        </m:r>
                      </m:e>
                    </m:nary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dan</m:t>
                    </m:r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 </m:t>
                        </m:r>
                      </m:e>
                    </m:nary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</m:t>
                    </m:r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D" dirty="0">
                  <a:solidFill>
                    <a:srgbClr val="000000"/>
                  </a:solidFill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0" y="2512000"/>
                <a:ext cx="8450128" cy="1856727"/>
              </a:xfrm>
              <a:prstGeom prst="rect">
                <a:avLst/>
              </a:prstGeom>
              <a:blipFill>
                <a:blip r:embed="rId7"/>
                <a:stretch>
                  <a:fillRect l="-150" t="-676" b="-25676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99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/>
              <p:nvPr/>
            </p:nvSpPr>
            <p:spPr>
              <a:xfrm>
                <a:off x="283229" y="1944441"/>
                <a:ext cx="8450128" cy="1392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Teorema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 X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Multinomial,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𝑛𝑝𝑞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9" y="1944441"/>
                <a:ext cx="8450128" cy="1392048"/>
              </a:xfrm>
              <a:prstGeom prst="rect">
                <a:avLst/>
              </a:prstGeom>
              <a:blipFill>
                <a:blip r:embed="rId6"/>
                <a:stretch>
                  <a:fillRect l="-150" b="-19643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37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7E0597-48B7-2E49-8AC4-427A0D5C8B04}"/>
              </a:ext>
            </a:extLst>
          </p:cNvPr>
          <p:cNvSpPr/>
          <p:nvPr/>
        </p:nvSpPr>
        <p:spPr>
          <a:xfrm>
            <a:off x="278524" y="1297475"/>
            <a:ext cx="844506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dirty="0">
                <a:latin typeface="Manjari" panose="02000503000000000000" pitchFamily="2" charset="0"/>
                <a:ea typeface="Times New Roman" panose="02020603050405020304" pitchFamily="18" charset="0"/>
                <a:cs typeface="Manjari" panose="02000503000000000000" pitchFamily="2" charset="0"/>
              </a:rPr>
              <a:t>Dua buah dadu dilempar enam kali, berapa peluang muncul bilangan yang hasil penjumlahannya adalah 7 atau 11 sebanyak dua kali, bilangan yang sama muncul sekali dan hasil yang lainnya muncul tiga kali?</a:t>
            </a:r>
            <a:endParaRPr lang="en-ID" dirty="0">
              <a:effectLst/>
              <a:latin typeface="Manjari" panose="02000503000000000000" pitchFamily="2" charset="0"/>
              <a:ea typeface="Calibri" panose="020F0502020204030204" pitchFamily="34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66A834-7305-C243-A691-E53883A21489}"/>
                  </a:ext>
                </a:extLst>
              </p:cNvPr>
              <p:cNvSpPr/>
              <p:nvPr/>
            </p:nvSpPr>
            <p:spPr>
              <a:xfrm>
                <a:off x="1061545" y="2235274"/>
                <a:ext cx="7462345" cy="2190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47675" algn="just"/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Banyaknya titik sampel pada pelemparan dua buah dadu adalah </a:t>
                </a:r>
                <a:r>
                  <a:rPr lang="id-ID" dirty="0">
                    <a:solidFill>
                      <a:srgbClr val="FF0000"/>
                    </a:solidFill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36 titik sampel</a:t>
                </a:r>
                <a:endParaRPr lang="en-ID" sz="1200" dirty="0">
                  <a:solidFill>
                    <a:srgbClr val="FF0000"/>
                  </a:solidFill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marL="342900" lvl="0" indent="-342900" algn="just">
                  <a:buFont typeface="+mj-lt"/>
                  <a:buAutoNum type="arabicPeriod"/>
                </a:pP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Kejadian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muncul bilangan yang hasil penjumlahannya adalah 7 atau 11 sebanyak dua kali. Peluangnya adalah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ID" sz="1200" dirty="0"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marL="342900" lvl="0" indent="-342900" algn="just">
                  <a:buFont typeface="+mj-lt"/>
                  <a:buAutoNum type="arabicPeriod"/>
                </a:pP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Kejadian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 muncul bilangan yang sama sebanyak sekali. Peluangnya adalah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ID" sz="1200" dirty="0"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marL="342900" lvl="0" indent="-342900" algn="just">
                  <a:buFont typeface="+mj-lt"/>
                  <a:buAutoNum type="arabicPeriod"/>
                </a:pP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Kejadian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, muncul hasil lainnya sebanyak dua sekali. Peluangnya adalah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ID" sz="1200" dirty="0"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marL="9525" algn="just">
                  <a:spcAft>
                    <a:spcPts val="800"/>
                  </a:spcAft>
                </a:pPr>
                <a:endParaRPr lang="id-ID" dirty="0">
                  <a:latin typeface="Manjari" panose="02000503000000000000" pitchFamily="2" charset="0"/>
                  <a:ea typeface="Times New Roman" panose="02020603050405020304" pitchFamily="18" charset="0"/>
                  <a:cs typeface="Manjari" panose="02000503000000000000" pitchFamily="2" charset="0"/>
                </a:endParaRPr>
              </a:p>
              <a:p>
                <a:pPr marL="9525" algn="just">
                  <a:spcAft>
                    <a:spcPts val="800"/>
                  </a:spcAft>
                </a:pP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Diketahui juga </a:t>
                </a:r>
                <a14:m>
                  <m:oMath xmlns:m="http://schemas.openxmlformats.org/officeDocument/2006/math">
                    <m:r>
                      <a:rPr lang="id-ID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id-ID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 </a:t>
                </a:r>
                <a:r>
                  <a:rPr lang="id-ID" dirty="0" err="1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dimana</a:t>
                </a: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 </m:t>
                    </m:r>
                    <m:sSub>
                      <m:sSubPr>
                        <m:ctrlPr>
                          <a:rPr lang="en-ID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</m:t>
                    </m:r>
                  </m:oMath>
                </a14:m>
                <a:r>
                  <a:rPr lang="id-ID" dirty="0">
                    <a:solidFill>
                      <a:srgbClr val="FF0000"/>
                    </a:solidFill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 </a:t>
                </a: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id-I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id-ID" dirty="0">
                    <a:solidFill>
                      <a:srgbClr val="FF0000"/>
                    </a:solidFill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 </a:t>
                </a: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maka persoalan tersebut dapat diselesaikan dengan menggunakan </a:t>
                </a:r>
                <a:r>
                  <a:rPr lang="id-ID" dirty="0">
                    <a:solidFill>
                      <a:srgbClr val="FF0000"/>
                    </a:solidFill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rumus Distribusi </a:t>
                </a:r>
                <a:r>
                  <a:rPr lang="id-ID" dirty="0" err="1">
                    <a:solidFill>
                      <a:srgbClr val="FF0000"/>
                    </a:solidFill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Multinomial</a:t>
                </a:r>
                <a:r>
                  <a:rPr lang="id-ID" dirty="0">
                    <a:latin typeface="Manjari" panose="02000503000000000000" pitchFamily="2" charset="0"/>
                    <a:ea typeface="Times New Roman" panose="02020603050405020304" pitchFamily="18" charset="0"/>
                    <a:cs typeface="Manjari" panose="02000503000000000000" pitchFamily="2" charset="0"/>
                  </a:rPr>
                  <a:t>.</a:t>
                </a:r>
                <a:endParaRPr lang="en-ID" sz="1200" dirty="0"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66A834-7305-C243-A691-E53883A21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5" y="2235274"/>
                <a:ext cx="7462345" cy="2190215"/>
              </a:xfrm>
              <a:prstGeom prst="rect">
                <a:avLst/>
              </a:prstGeom>
              <a:blipFill>
                <a:blip r:embed="rId6"/>
                <a:stretch>
                  <a:fillRect l="-341" r="-170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7E0597-48B7-2E49-8AC4-427A0D5C8B04}"/>
              </a:ext>
            </a:extLst>
          </p:cNvPr>
          <p:cNvSpPr/>
          <p:nvPr/>
        </p:nvSpPr>
        <p:spPr>
          <a:xfrm>
            <a:off x="278524" y="1297475"/>
            <a:ext cx="844506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dirty="0">
                <a:latin typeface="Manjari" panose="02000503000000000000" pitchFamily="2" charset="0"/>
                <a:ea typeface="Times New Roman" panose="02020603050405020304" pitchFamily="18" charset="0"/>
                <a:cs typeface="Manjari" panose="02000503000000000000" pitchFamily="2" charset="0"/>
              </a:rPr>
              <a:t>Dua buah dadu dilempar enam kali, berapa peluang muncul bilangan yang hasil penjumlahannya adalah 7 atau 11 sebanyak dua kali, bilangan yang sama muncul sekali dan hasil yang lainnya muncul tiga kali?</a:t>
            </a:r>
            <a:endParaRPr lang="en-ID" dirty="0">
              <a:effectLst/>
              <a:latin typeface="Manjari" panose="02000503000000000000" pitchFamily="2" charset="0"/>
              <a:ea typeface="Calibri" panose="020F0502020204030204" pitchFamily="34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377B5D-2EF4-9C41-96D0-E2B12ED1BC48}"/>
                  </a:ext>
                </a:extLst>
              </p:cNvPr>
              <p:cNvSpPr/>
              <p:nvPr/>
            </p:nvSpPr>
            <p:spPr>
              <a:xfrm>
                <a:off x="1263465" y="2415035"/>
                <a:ext cx="5600808" cy="1827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id-ID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…</m:t>
                                </m:r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en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id-I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id-I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en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371600" algn="just"/>
                <a:r>
                  <a:rPr lang="id-ID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,3</m:t>
                              </m:r>
                            </m:e>
                          </m:mr>
                        </m:m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314450" algn="just"/>
                <a:r>
                  <a:rPr lang="id-ID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6!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2!1!3!</m:t>
                        </m:r>
                      </m:den>
                    </m:f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id-ID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371600" algn="just"/>
                <a:r>
                  <a:rPr lang="id-ID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=60∙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1331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5832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algn="just"/>
                <a:r>
                  <a:rPr lang="id-ID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6655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59049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377B5D-2EF4-9C41-96D0-E2B12ED1B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65" y="2415035"/>
                <a:ext cx="5600808" cy="1827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5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7E0597-48B7-2E49-8AC4-427A0D5C8B04}"/>
              </a:ext>
            </a:extLst>
          </p:cNvPr>
          <p:cNvSpPr/>
          <p:nvPr/>
        </p:nvSpPr>
        <p:spPr>
          <a:xfrm>
            <a:off x="278524" y="1235425"/>
            <a:ext cx="8445062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Seorang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pemain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bridge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sedang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memegang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12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bridge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yaitu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5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spade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, 4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heart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diamond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6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tangan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pemain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bridge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berapakah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terambilnya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spade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, 2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heart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1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kartu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 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diamond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  <a:endParaRPr lang="en-ID" dirty="0">
              <a:effectLst/>
              <a:latin typeface="Manjari" panose="02000503000000000000" pitchFamily="2" charset="0"/>
              <a:ea typeface="Calibri" panose="020F0502020204030204" pitchFamily="34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5083D4-1B8F-CB47-848B-D5C52F42D104}"/>
                  </a:ext>
                </a:extLst>
              </p:cNvPr>
              <p:cNvSpPr txBox="1"/>
              <p:nvPr/>
            </p:nvSpPr>
            <p:spPr>
              <a:xfrm>
                <a:off x="797684" y="2270324"/>
                <a:ext cx="7045968" cy="12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Diketahui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=6,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𝑡𝑒𝑟𝑎𝑚𝑏𝑖𝑙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𝑘𝑎𝑟𝑡𝑢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𝑠𝑝𝑎𝑑𝑒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𝑡𝑒𝑟𝑎𝑚𝑏𝑖𝑙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𝑘𝑎𝑟𝑡𝑢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h𝑒𝑎𝑟𝑡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𝑡𝑒𝑟𝑎𝑚𝑏𝑖𝑙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𝑘𝑎𝑟𝑡𝑢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𝑑𝑖𝑎𝑚𝑜𝑛𝑑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5083D4-1B8F-CB47-848B-D5C52F42D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84" y="2270324"/>
                <a:ext cx="7045968" cy="1261820"/>
              </a:xfrm>
              <a:prstGeom prst="rect">
                <a:avLst/>
              </a:prstGeom>
              <a:blipFill>
                <a:blip r:embed="rId6"/>
                <a:stretch>
                  <a:fillRect l="-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A6B788-C73C-174A-B0F1-9B49FA52B0C8}"/>
                  </a:ext>
                </a:extLst>
              </p:cNvPr>
              <p:cNvSpPr txBox="1"/>
              <p:nvPr/>
            </p:nvSpPr>
            <p:spPr>
              <a:xfrm>
                <a:off x="2280934" y="3679725"/>
                <a:ext cx="3919406" cy="54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3!2!1!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=0,1206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A6B788-C73C-174A-B0F1-9B49FA52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34" y="3679725"/>
                <a:ext cx="3919406" cy="548483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5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7E0597-48B7-2E49-8AC4-427A0D5C8B04}"/>
              </a:ext>
            </a:extLst>
          </p:cNvPr>
          <p:cNvSpPr/>
          <p:nvPr/>
        </p:nvSpPr>
        <p:spPr>
          <a:xfrm>
            <a:off x="278524" y="1235425"/>
            <a:ext cx="844506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dilempar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8 kali,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angka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5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6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kali,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yang lain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masing-masing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kali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…</a:t>
            </a:r>
            <a:endParaRPr lang="en-ID" dirty="0">
              <a:effectLst/>
              <a:latin typeface="Manjari" panose="02000503000000000000" pitchFamily="2" charset="0"/>
              <a:ea typeface="Calibri" panose="020F0502020204030204" pitchFamily="34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5083D4-1B8F-CB47-848B-D5C52F42D104}"/>
                  </a:ext>
                </a:extLst>
              </p:cNvPr>
              <p:cNvSpPr txBox="1"/>
              <p:nvPr/>
            </p:nvSpPr>
            <p:spPr>
              <a:xfrm>
                <a:off x="797684" y="2543774"/>
                <a:ext cx="3649910" cy="1475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5083D4-1B8F-CB47-848B-D5C52F42D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84" y="2543774"/>
                <a:ext cx="3649910" cy="1475084"/>
              </a:xfrm>
              <a:prstGeom prst="rect">
                <a:avLst/>
              </a:prstGeom>
              <a:blipFill>
                <a:blip r:embed="rId6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A6B788-C73C-174A-B0F1-9B49FA52B0C8}"/>
                  </a:ext>
                </a:extLst>
              </p:cNvPr>
              <p:cNvSpPr txBox="1"/>
              <p:nvPr/>
            </p:nvSpPr>
            <p:spPr>
              <a:xfrm>
                <a:off x="1263465" y="3932865"/>
                <a:ext cx="5220981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2!2!1!1!1!1!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=0,006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A6B788-C73C-174A-B0F1-9B49FA52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65" y="3932865"/>
                <a:ext cx="5220981" cy="544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49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8"/>
          <p:cNvSpPr txBox="1">
            <a:spLocks noGrp="1"/>
          </p:cNvSpPr>
          <p:nvPr>
            <p:ph type="body" idx="1"/>
          </p:nvPr>
        </p:nvSpPr>
        <p:spPr>
          <a:xfrm>
            <a:off x="1009985" y="1642570"/>
            <a:ext cx="3887835" cy="27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lnSpc>
                <a:spcPct val="150000"/>
              </a:lnSpc>
              <a:buNone/>
            </a:pPr>
            <a:r>
              <a:rPr lang="en-ID" sz="2000" b="1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Pertemuan-1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kontinu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</a:t>
            </a:r>
            <a:r>
              <a:rPr lang="en-ID" sz="1400" dirty="0" err="1">
                <a:solidFill>
                  <a:srgbClr val="000000"/>
                </a:solidFill>
              </a:rPr>
              <a:t>eragam</a:t>
            </a:r>
            <a:endParaRPr lang="en-ID" sz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>
                <a:solidFill>
                  <a:srgbClr val="000000"/>
                </a:solidFill>
              </a:rPr>
              <a:t>Bernoulli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93" name="Google Shape;893;p38"/>
          <p:cNvSpPr txBox="1">
            <a:spLocks noGrp="1"/>
          </p:cNvSpPr>
          <p:nvPr>
            <p:ph type="title"/>
          </p:nvPr>
        </p:nvSpPr>
        <p:spPr>
          <a:xfrm>
            <a:off x="705350" y="9023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Ruang</a:t>
            </a:r>
            <a:r>
              <a:rPr lang="en-US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Lingkup</a:t>
            </a:r>
            <a:r>
              <a:rPr lang="es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Materi:</a:t>
            </a:r>
            <a:endParaRPr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12" name="Google Shape;892;p38">
            <a:extLst>
              <a:ext uri="{FF2B5EF4-FFF2-40B4-BE49-F238E27FC236}">
                <a16:creationId xmlns:a16="http://schemas.microsoft.com/office/drawing/2014/main" id="{69269748-EE03-7B43-9854-AF3DF13D4E92}"/>
              </a:ext>
            </a:extLst>
          </p:cNvPr>
          <p:cNvSpPr txBox="1">
            <a:spLocks/>
          </p:cNvSpPr>
          <p:nvPr/>
        </p:nvSpPr>
        <p:spPr>
          <a:xfrm>
            <a:off x="4508938" y="1642570"/>
            <a:ext cx="4093780" cy="27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●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○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■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●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○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■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●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○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anjari"/>
              <a:buChar char="■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152400" indent="0">
              <a:lnSpc>
                <a:spcPct val="150000"/>
              </a:lnSpc>
              <a:buFont typeface="Manjari"/>
              <a:buNone/>
            </a:pPr>
            <a:r>
              <a:rPr lang="en-ID" sz="2000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Pertemuan-2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Multinomial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ID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Geometrik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Poisson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Simulasi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excel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beberapa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3BCF83-2ADA-A941-B510-37D4020DF1F2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B1EDEA-1AB8-3241-8E7F-7A9A3AA6F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A08055-4D5F-A944-A8B7-746835EA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48555A-0DEE-3247-846F-6006EAA7F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Multinomial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7E0597-48B7-2E49-8AC4-427A0D5C8B04}"/>
              </a:ext>
            </a:extLst>
          </p:cNvPr>
          <p:cNvSpPr/>
          <p:nvPr/>
        </p:nvSpPr>
        <p:spPr>
          <a:xfrm>
            <a:off x="278524" y="1330015"/>
            <a:ext cx="84450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Diketahui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pesawat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mendarat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runway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berikut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.</a:t>
            </a:r>
          </a:p>
          <a:p>
            <a:pPr lvl="0" algn="just">
              <a:spcAft>
                <a:spcPts val="800"/>
              </a:spcAft>
            </a:pP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Runway 1 = 4/18; runway 2 = 3/18; runway 3 = 11/18</a:t>
            </a:r>
          </a:p>
          <a:p>
            <a:pPr lvl="0" algn="just">
              <a:spcAft>
                <a:spcPts val="800"/>
              </a:spcAft>
            </a:pP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6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pesawat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mendarat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ketentuan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lvl="0" algn="just">
              <a:spcAft>
                <a:spcPts val="800"/>
              </a:spcAft>
            </a:pP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Runway 1 = 2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pesawat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lvl="0" algn="just">
              <a:spcAft>
                <a:spcPts val="800"/>
              </a:spcAft>
            </a:pP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Runway 2 = 1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pesawat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lvl="0" algn="just">
              <a:spcAft>
                <a:spcPts val="800"/>
              </a:spcAft>
            </a:pP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Runway 3 = 3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pesawat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lvl="0" algn="just">
              <a:spcAft>
                <a:spcPts val="800"/>
              </a:spcAft>
            </a:pP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07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/>
              <p:nvPr/>
            </p:nvSpPr>
            <p:spPr>
              <a:xfrm>
                <a:off x="398843" y="1359923"/>
                <a:ext cx="859301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Prinsip Dasar: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memiliki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kemungkinan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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Bernoulli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berulangkali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hingga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ditemuka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k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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berhenti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ditemukan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k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sukses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binomial 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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usaha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diulang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sejumlah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tertentu</a:t>
                </a:r>
                <a:endParaRPr lang="en-US" dirty="0">
                  <a:solidFill>
                    <a:srgbClr val="FF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negatif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didefinisikan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sebagai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harus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hingga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keberhasilan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+2,…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solidFill>
                    <a:srgbClr val="0070C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3" y="1359923"/>
                <a:ext cx="8593012" cy="1815882"/>
              </a:xfrm>
              <a:prstGeom prst="rect">
                <a:avLst/>
              </a:prstGeom>
              <a:blipFill>
                <a:blip r:embed="rId6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36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07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38111E-DAB3-3C4E-8A9A-FD5878D4299C}"/>
              </a:ext>
            </a:extLst>
          </p:cNvPr>
          <p:cNvSpPr txBox="1"/>
          <p:nvPr/>
        </p:nvSpPr>
        <p:spPr>
          <a:xfrm>
            <a:off x="398843" y="1359923"/>
            <a:ext cx="8593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Binomial:</a:t>
            </a:r>
          </a:p>
          <a:p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X=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keberhasilan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n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usaha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Bernoulli yang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saling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bebas</a:t>
            </a:r>
            <a:endParaRPr lang="en-US" b="1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X=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usaha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Bernoulli yang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saling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bebas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dilakukan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memperoleh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k kali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keberhasilan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1587E2-ABC5-394C-816B-82706896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27340"/>
              </p:ext>
            </p:extLst>
          </p:nvPr>
        </p:nvGraphicFramePr>
        <p:xfrm>
          <a:off x="545434" y="2403350"/>
          <a:ext cx="8325297" cy="2372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80938">
                  <a:extLst>
                    <a:ext uri="{9D8B030D-6E8A-4147-A177-3AD203B41FA5}">
                      <a16:colId xmlns:a16="http://schemas.microsoft.com/office/drawing/2014/main" val="1845706086"/>
                    </a:ext>
                  </a:extLst>
                </a:gridCol>
                <a:gridCol w="2659118">
                  <a:extLst>
                    <a:ext uri="{9D8B030D-6E8A-4147-A177-3AD203B41FA5}">
                      <a16:colId xmlns:a16="http://schemas.microsoft.com/office/drawing/2014/main" val="455089489"/>
                    </a:ext>
                  </a:extLst>
                </a:gridCol>
                <a:gridCol w="2785241">
                  <a:extLst>
                    <a:ext uri="{9D8B030D-6E8A-4147-A177-3AD203B41FA5}">
                      <a16:colId xmlns:a16="http://schemas.microsoft.com/office/drawing/2014/main" val="1753410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Binomial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Binomial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Negatif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29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Percobaan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Bernoulli/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Tidak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Ya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Ya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0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Percobaan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bebas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/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tidak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Ya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Ya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8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Banyaknya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percobaan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Ditetapkan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/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diketahui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Merupakan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variable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acak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7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Banyaknya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keberhasilan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Merupakan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variable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acak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Ditetapkan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/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diketahui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3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Misal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: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Pelemparan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koin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X=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banyaknya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sisi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angka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yang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muncul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dari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10x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pelemparan</a:t>
                      </a:r>
                      <a:endParaRPr lang="en-US" dirty="0">
                        <a:solidFill>
                          <a:srgbClr val="000000"/>
                        </a:solidFill>
                        <a:latin typeface="Manjari" panose="02000503000000000000" pitchFamily="2" charset="0"/>
                        <a:cs typeface="Manjari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X=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banyaknya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lemparan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hingga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sisi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angka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muncul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a:t> 5 kali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87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3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26952" y="489938"/>
            <a:ext cx="6543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/>
              <p:nvPr/>
            </p:nvSpPr>
            <p:spPr>
              <a:xfrm>
                <a:off x="277719" y="1433496"/>
                <a:ext cx="8593012" cy="2650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Sebuah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koin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tidak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setimbang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(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P(A)=0,6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P(G)=0,4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dilemparkan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berulang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sehingga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muncul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sisi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angka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3 kali.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Apakah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contoh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kasus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negatif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Memiliki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kemungkinan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hasil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berulang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berhenti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muncul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sisi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angka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3 kali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X=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pelemparan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koin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sehingga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muncul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angka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3x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𝐵𝑁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3;0,6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𝑑𝑒𝑛𝑔𝑎𝑛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=3,4,5,…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19" y="1433496"/>
                <a:ext cx="8593012" cy="2650726"/>
              </a:xfrm>
              <a:prstGeom prst="rect">
                <a:avLst/>
              </a:prstGeom>
              <a:blipFill>
                <a:blip r:embed="rId6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4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26952" y="489938"/>
            <a:ext cx="6543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/>
              <p:nvPr/>
            </p:nvSpPr>
            <p:spPr>
              <a:xfrm>
                <a:off x="277719" y="1433496"/>
                <a:ext cx="8593012" cy="2650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Bola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dilempar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keranjang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berulang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hingga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bola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masuk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keranjang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5 kali,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P(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masuk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)=0,8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P(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keluar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)=0,2.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Apakah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contoh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kasus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negatif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Memiliki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kemungkinan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hasil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berulang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berhenti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bola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masuk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5 kali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X=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bola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dilempar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keranjang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sehingga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5 bola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masuk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keranjang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𝐵𝑁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5;0,8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𝑑𝑒𝑛𝑔𝑎𝑛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=5,6,7,…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19" y="1433496"/>
                <a:ext cx="8593012" cy="2650726"/>
              </a:xfrm>
              <a:prstGeom prst="rect">
                <a:avLst/>
              </a:prstGeom>
              <a:blipFill>
                <a:blip r:embed="rId6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76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07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/>
              <p:nvPr/>
            </p:nvSpPr>
            <p:spPr>
              <a:xfrm>
                <a:off x="293739" y="1503007"/>
                <a:ext cx="8450128" cy="3139514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Definisi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saling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independent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menghasilkan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1 − 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random </a:t>
                </a:r>
                <a14:m>
                  <m:oMath xmlns:m="http://schemas.openxmlformats.org/officeDocument/2006/math">
                    <m:r>
                      <a:rPr lang="en-ID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ID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yang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menyatakan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harus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untuk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memperoleh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ID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</m:oMath>
                </a14:m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dapat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ditulis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ID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D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D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D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Untuk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+2,…,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Dimana</a:t>
                </a:r>
                <a:b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negatif</a:t>
                </a:r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dimana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1 – 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parameter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D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k ∈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bilangan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bulat</a:t>
                </a:r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9" y="1503007"/>
                <a:ext cx="8450128" cy="3139514"/>
              </a:xfrm>
              <a:prstGeom prst="rect">
                <a:avLst/>
              </a:prstGeom>
              <a:blipFill>
                <a:blip r:embed="rId6"/>
                <a:stretch>
                  <a:fillRect l="-150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49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07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/>
              <p:nvPr/>
            </p:nvSpPr>
            <p:spPr>
              <a:xfrm>
                <a:off x="283229" y="1944441"/>
                <a:ext cx="8450128" cy="1536254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Teorema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 X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negatif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𝑝𝑡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0C5383-308B-C847-A309-267B5BB25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9" y="1944441"/>
                <a:ext cx="8450128" cy="1536254"/>
              </a:xfrm>
              <a:prstGeom prst="rect">
                <a:avLst/>
              </a:prstGeom>
              <a:blipFill>
                <a:blip r:embed="rId6"/>
                <a:stretch>
                  <a:fillRect l="-150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22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112580" y="684616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57CA88-5122-C445-A5CF-209A374A2E52}"/>
              </a:ext>
            </a:extLst>
          </p:cNvPr>
          <p:cNvSpPr/>
          <p:nvPr/>
        </p:nvSpPr>
        <p:spPr>
          <a:xfrm>
            <a:off x="289034" y="1433601"/>
            <a:ext cx="8119241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Tiga uang logam dilantunkan sekaligus. Berapa peluang semuanya menghasilkan sisi gambar (</a:t>
            </a:r>
            <a:r>
              <a:rPr lang="id-ID" dirty="0" err="1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G</a:t>
            </a: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) atau sisi angka (</a:t>
            </a:r>
            <a:r>
              <a:rPr lang="id-ID" dirty="0" err="1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A</a:t>
            </a: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) untuk kedua kalinya pada </a:t>
            </a:r>
            <a:r>
              <a:rPr lang="id-ID" dirty="0" err="1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pelantunan</a:t>
            </a: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 kelima?</a:t>
            </a:r>
            <a:endParaRPr lang="en-ID" dirty="0">
              <a:effectLst/>
              <a:latin typeface="Manjari" panose="02000503000000000000" pitchFamily="2" charset="0"/>
              <a:ea typeface="Calibri" panose="020F0502020204030204" pitchFamily="34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19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112580" y="684616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57CA88-5122-C445-A5CF-209A374A2E52}"/>
              </a:ext>
            </a:extLst>
          </p:cNvPr>
          <p:cNvSpPr/>
          <p:nvPr/>
        </p:nvSpPr>
        <p:spPr>
          <a:xfrm>
            <a:off x="289034" y="1433601"/>
            <a:ext cx="8119241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Tiga uang logam dilantunkan sekaligus. Berapa peluang semuanya menghasilkan sisi gambar (</a:t>
            </a:r>
            <a:r>
              <a:rPr lang="id-ID" dirty="0" err="1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G</a:t>
            </a: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) atau sisi angka (</a:t>
            </a:r>
            <a:r>
              <a:rPr lang="id-ID" dirty="0" err="1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A</a:t>
            </a: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) untuk kedua kalinya pada </a:t>
            </a:r>
            <a:r>
              <a:rPr lang="id-ID" dirty="0" err="1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pelantunan</a:t>
            </a: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 kelima?</a:t>
            </a:r>
            <a:endParaRPr lang="en-ID" dirty="0">
              <a:effectLst/>
              <a:latin typeface="Manjari" panose="02000503000000000000" pitchFamily="2" charset="0"/>
              <a:ea typeface="Calibri" panose="020F0502020204030204" pitchFamily="34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97EB6B-746E-C047-9015-B82A69EB6791}"/>
                  </a:ext>
                </a:extLst>
              </p:cNvPr>
              <p:cNvSpPr/>
              <p:nvPr/>
            </p:nvSpPr>
            <p:spPr>
              <a:xfrm>
                <a:off x="693872" y="2384295"/>
                <a:ext cx="4572000" cy="13621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Dari soal di atas diketahui bahwa:</a:t>
                </a:r>
                <a:endParaRPr lang="en-ID" sz="1200" dirty="0"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=5,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D" sz="1200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5, 2,</m:t>
                        </m:r>
                        <m:f>
                          <m:f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D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D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5−1</m:t>
                              </m:r>
                            </m:e>
                          </m:mr>
                          <m:m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2−1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D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D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D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ID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257</m:t>
                        </m:r>
                      </m:den>
                    </m:f>
                  </m:oMath>
                </a14:m>
                <a:r>
                  <a:rPr lang="en-ID" dirty="0">
                    <a:effectLst/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97EB6B-746E-C047-9015-B82A69EB6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72" y="2384295"/>
                <a:ext cx="4572000" cy="1362104"/>
              </a:xfrm>
              <a:prstGeom prst="rect">
                <a:avLst/>
              </a:prstGeom>
              <a:blipFill>
                <a:blip r:embed="rId6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36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112580" y="684616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57CA88-5122-C445-A5CF-209A374A2E52}"/>
              </a:ext>
            </a:extLst>
          </p:cNvPr>
          <p:cNvSpPr/>
          <p:nvPr/>
        </p:nvSpPr>
        <p:spPr>
          <a:xfrm>
            <a:off x="289034" y="1433601"/>
            <a:ext cx="8119241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id-ID" dirty="0" err="1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Disebuah</a:t>
            </a: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 perlombaan sebuah tim memenangkan kejuaraan jika ia berhasil memenangkan 4 dari 6 permainan. </a:t>
            </a:r>
          </a:p>
          <a:p>
            <a:pPr lvl="0" algn="just">
              <a:spcAft>
                <a:spcPts val="800"/>
              </a:spcAft>
            </a:pPr>
            <a:r>
              <a:rPr lang="id-ID" dirty="0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Jika tim </a:t>
            </a:r>
            <a:r>
              <a:rPr lang="id-ID" dirty="0" err="1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A</a:t>
            </a:r>
            <a:r>
              <a:rPr lang="id-ID" dirty="0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 mempunyai probabilitas mengalahkan </a:t>
            </a:r>
            <a:r>
              <a:rPr lang="id-ID" dirty="0" err="1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B</a:t>
            </a:r>
            <a:r>
              <a:rPr lang="id-ID" dirty="0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 dalam satu pertandingan adalah 55%, berapa probabilitas </a:t>
            </a:r>
            <a:r>
              <a:rPr lang="id-ID" dirty="0" err="1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A</a:t>
            </a:r>
            <a:r>
              <a:rPr lang="id-ID" dirty="0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 memenangkan kejuaraan pada pertandingan ke-6?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60421B-47A7-AF4E-90A5-BFAE1304423D}"/>
                  </a:ext>
                </a:extLst>
              </p:cNvPr>
              <p:cNvSpPr/>
              <p:nvPr/>
            </p:nvSpPr>
            <p:spPr>
              <a:xfrm>
                <a:off x="578258" y="2815219"/>
                <a:ext cx="5591314" cy="1191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Dari soal di atas diketahui bahwa:</a:t>
                </a:r>
                <a:endParaRPr lang="en-ID" sz="1200" dirty="0"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=4,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=55%</m:t>
                    </m:r>
                  </m:oMath>
                </a14:m>
                <a:r>
                  <a:rPr lang="en-ID" sz="1200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4, 55%</m:t>
                          </m:r>
                          <m:r>
                            <a:rPr lang="en-ID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55%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45%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6−4</m:t>
                          </m:r>
                        </m:sup>
                      </m:sSup>
                      <m:r>
                        <a:rPr lang="en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0,1853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60421B-47A7-AF4E-90A5-BFAE13044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8" y="2815219"/>
                <a:ext cx="5591314" cy="1191736"/>
              </a:xfrm>
              <a:prstGeom prst="rect">
                <a:avLst/>
              </a:prstGeom>
              <a:blipFill>
                <a:blip r:embed="rId6"/>
                <a:stretch>
                  <a:fillRect l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35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CAF3174-5374-A84E-9092-47302B7D63DA}"/>
              </a:ext>
            </a:extLst>
          </p:cNvPr>
          <p:cNvSpPr txBox="1"/>
          <p:nvPr/>
        </p:nvSpPr>
        <p:spPr>
          <a:xfrm>
            <a:off x="183279" y="2143721"/>
            <a:ext cx="4169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endParaRPr lang="en-US" b="1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menghitung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/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membilang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Nilai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bulat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garis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titik-titik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terpisah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39328-1F52-EC48-A346-012981717959}"/>
              </a:ext>
            </a:extLst>
          </p:cNvPr>
          <p:cNvSpPr txBox="1"/>
          <p:nvPr/>
        </p:nvSpPr>
        <p:spPr>
          <a:xfrm>
            <a:off x="2816772" y="474821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CC6D5-8C4D-7C42-92B0-65EA697EEE32}"/>
              </a:ext>
            </a:extLst>
          </p:cNvPr>
          <p:cNvSpPr txBox="1"/>
          <p:nvPr/>
        </p:nvSpPr>
        <p:spPr>
          <a:xfrm>
            <a:off x="193034" y="3845389"/>
            <a:ext cx="4169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Banyak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pelemparan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keeping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dadu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melempar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dadu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5EE65-F8F6-A045-A932-214F32C4419F}"/>
              </a:ext>
            </a:extLst>
          </p:cNvPr>
          <p:cNvSpPr txBox="1"/>
          <p:nvPr/>
        </p:nvSpPr>
        <p:spPr>
          <a:xfrm>
            <a:off x="5029399" y="2178494"/>
            <a:ext cx="4114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Kontinu</a:t>
            </a:r>
            <a:endParaRPr lang="en-US" b="1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mengukur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Nilai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riil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garis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deretan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titik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terhubung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membentuk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garis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6D503-3CF6-3547-B04F-9F12382399CB}"/>
              </a:ext>
            </a:extLst>
          </p:cNvPr>
          <p:cNvSpPr txBox="1"/>
          <p:nvPr/>
        </p:nvSpPr>
        <p:spPr>
          <a:xfrm>
            <a:off x="5115685" y="3907420"/>
            <a:ext cx="31138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Hasil </a:t>
            </a:r>
            <a:r>
              <a:rPr lang="en-US" dirty="0" err="1"/>
              <a:t>penimbangan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Hasil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badan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Hasil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340FCCC-3254-F944-BAC9-65E03EBE06FE}"/>
              </a:ext>
            </a:extLst>
          </p:cNvPr>
          <p:cNvGrpSpPr/>
          <p:nvPr/>
        </p:nvGrpSpPr>
        <p:grpSpPr>
          <a:xfrm>
            <a:off x="144303" y="3439770"/>
            <a:ext cx="3646241" cy="508760"/>
            <a:chOff x="123359" y="2952285"/>
            <a:chExt cx="3646241" cy="50876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AAFE65-6849-5844-82B0-66262174EA6F}"/>
                </a:ext>
              </a:extLst>
            </p:cNvPr>
            <p:cNvGrpSpPr/>
            <p:nvPr/>
          </p:nvGrpSpPr>
          <p:grpSpPr>
            <a:xfrm>
              <a:off x="123359" y="2952285"/>
              <a:ext cx="3646241" cy="508760"/>
              <a:chOff x="123359" y="2952285"/>
              <a:chExt cx="3646241" cy="50876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3882F27-C564-DE4C-B33C-48E844CA09EC}"/>
                  </a:ext>
                </a:extLst>
              </p:cNvPr>
              <p:cNvGrpSpPr/>
              <p:nvPr/>
            </p:nvGrpSpPr>
            <p:grpSpPr>
              <a:xfrm>
                <a:off x="123359" y="2952285"/>
                <a:ext cx="3646241" cy="168770"/>
                <a:chOff x="123359" y="2952285"/>
                <a:chExt cx="3646241" cy="168770"/>
              </a:xfrm>
            </p:grpSpPr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A46F2CC7-0DF9-FD4E-82B8-E2C55D70C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3359" y="3025538"/>
                  <a:ext cx="3646241" cy="6697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FA967B1-852A-274B-A746-1045EA686938}"/>
                    </a:ext>
                  </a:extLst>
                </p:cNvPr>
                <p:cNvSpPr/>
                <p:nvPr/>
              </p:nvSpPr>
              <p:spPr>
                <a:xfrm>
                  <a:off x="873352" y="2958982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131F968-BFB8-9D4E-8B31-2D55429B64A7}"/>
                    </a:ext>
                  </a:extLst>
                </p:cNvPr>
                <p:cNvSpPr/>
                <p:nvPr/>
              </p:nvSpPr>
              <p:spPr>
                <a:xfrm>
                  <a:off x="1312322" y="2952285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CF6167D-A8FE-6E4A-A0BA-25C244E9CA90}"/>
                    </a:ext>
                  </a:extLst>
                </p:cNvPr>
                <p:cNvSpPr/>
                <p:nvPr/>
              </p:nvSpPr>
              <p:spPr>
                <a:xfrm>
                  <a:off x="1757608" y="2962697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522B0BE-B7BD-FC42-BC79-372904402308}"/>
                    </a:ext>
                  </a:extLst>
                </p:cNvPr>
                <p:cNvSpPr/>
                <p:nvPr/>
              </p:nvSpPr>
              <p:spPr>
                <a:xfrm>
                  <a:off x="2183588" y="2974549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9281788-693A-AA4F-AF70-FB2ED989C7F2}"/>
                    </a:ext>
                  </a:extLst>
                </p:cNvPr>
                <p:cNvSpPr/>
                <p:nvPr/>
              </p:nvSpPr>
              <p:spPr>
                <a:xfrm>
                  <a:off x="2607788" y="2974549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5D8B903-FCF0-3146-8B80-48D49E0AC00E}"/>
                    </a:ext>
                  </a:extLst>
                </p:cNvPr>
                <p:cNvSpPr/>
                <p:nvPr/>
              </p:nvSpPr>
              <p:spPr>
                <a:xfrm>
                  <a:off x="3041492" y="2959792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9E6BA9-583F-AA4A-82C2-B1038501C80D}"/>
                  </a:ext>
                </a:extLst>
              </p:cNvPr>
              <p:cNvSpPr txBox="1"/>
              <p:nvPr/>
            </p:nvSpPr>
            <p:spPr>
              <a:xfrm>
                <a:off x="798786" y="3131566"/>
                <a:ext cx="168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E07139-653B-6847-A7F3-846FC8461B1A}"/>
                  </a:ext>
                </a:extLst>
              </p:cNvPr>
              <p:cNvSpPr txBox="1"/>
              <p:nvPr/>
            </p:nvSpPr>
            <p:spPr>
              <a:xfrm>
                <a:off x="1250101" y="312975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A499C-EAE9-3043-93DA-6DE5383F5FA2}"/>
                  </a:ext>
                </a:extLst>
              </p:cNvPr>
              <p:cNvSpPr txBox="1"/>
              <p:nvPr/>
            </p:nvSpPr>
            <p:spPr>
              <a:xfrm>
                <a:off x="1675004" y="314031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051289-C331-9E4D-BFE5-C68EB09344D4}"/>
                  </a:ext>
                </a:extLst>
              </p:cNvPr>
              <p:cNvSpPr txBox="1"/>
              <p:nvPr/>
            </p:nvSpPr>
            <p:spPr>
              <a:xfrm>
                <a:off x="2117698" y="315202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70090F-9A03-9B4B-82E7-6BBB8BF807E4}"/>
                  </a:ext>
                </a:extLst>
              </p:cNvPr>
              <p:cNvSpPr txBox="1"/>
              <p:nvPr/>
            </p:nvSpPr>
            <p:spPr>
              <a:xfrm>
                <a:off x="2532720" y="315202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5632B2-B7A8-B74E-A007-685253B19A4A}"/>
                  </a:ext>
                </a:extLst>
              </p:cNvPr>
              <p:cNvSpPr txBox="1"/>
              <p:nvPr/>
            </p:nvSpPr>
            <p:spPr>
              <a:xfrm>
                <a:off x="2971362" y="315326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8B6E44A-2018-C44C-BA31-C5B6945A7A5A}"/>
                </a:ext>
              </a:extLst>
            </p:cNvPr>
            <p:cNvSpPr/>
            <p:nvPr/>
          </p:nvSpPr>
          <p:spPr>
            <a:xfrm>
              <a:off x="454418" y="2974351"/>
              <a:ext cx="136634" cy="146506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3CCF73-C651-B04D-AD85-DD8A53C80EDD}"/>
                </a:ext>
              </a:extLst>
            </p:cNvPr>
            <p:cNvSpPr txBox="1"/>
            <p:nvPr/>
          </p:nvSpPr>
          <p:spPr>
            <a:xfrm>
              <a:off x="373883" y="3125874"/>
              <a:ext cx="168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A6FA3D1-BC56-4D45-BA98-6A9BFF9BCCAD}"/>
              </a:ext>
            </a:extLst>
          </p:cNvPr>
          <p:cNvGrpSpPr/>
          <p:nvPr/>
        </p:nvGrpSpPr>
        <p:grpSpPr>
          <a:xfrm>
            <a:off x="4849483" y="3425247"/>
            <a:ext cx="3646241" cy="512886"/>
            <a:chOff x="4865161" y="2954278"/>
            <a:chExt cx="3646241" cy="51288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225003-74D0-8448-81AB-8E2B0F73BAA5}"/>
                </a:ext>
              </a:extLst>
            </p:cNvPr>
            <p:cNvSpPr/>
            <p:nvPr/>
          </p:nvSpPr>
          <p:spPr>
            <a:xfrm>
              <a:off x="5217946" y="2954278"/>
              <a:ext cx="2701982" cy="19898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4CA6B91-696F-164C-BD45-A05609D40162}"/>
                </a:ext>
              </a:extLst>
            </p:cNvPr>
            <p:cNvGrpSpPr/>
            <p:nvPr/>
          </p:nvGrpSpPr>
          <p:grpSpPr>
            <a:xfrm>
              <a:off x="4865161" y="2958404"/>
              <a:ext cx="3646241" cy="508760"/>
              <a:chOff x="123359" y="2952285"/>
              <a:chExt cx="3646241" cy="50876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6D923DE-7AE3-F847-BEF6-B64F843E055F}"/>
                  </a:ext>
                </a:extLst>
              </p:cNvPr>
              <p:cNvGrpSpPr/>
              <p:nvPr/>
            </p:nvGrpSpPr>
            <p:grpSpPr>
              <a:xfrm>
                <a:off x="123359" y="2952285"/>
                <a:ext cx="3646241" cy="508760"/>
                <a:chOff x="123359" y="2952285"/>
                <a:chExt cx="3646241" cy="508760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4D9E17-5A37-2D4F-8193-14F0A902CC74}"/>
                    </a:ext>
                  </a:extLst>
                </p:cNvPr>
                <p:cNvGrpSpPr/>
                <p:nvPr/>
              </p:nvGrpSpPr>
              <p:grpSpPr>
                <a:xfrm>
                  <a:off x="123359" y="2952285"/>
                  <a:ext cx="3646241" cy="168770"/>
                  <a:chOff x="123359" y="2952285"/>
                  <a:chExt cx="3646241" cy="168770"/>
                </a:xfrm>
              </p:grpSpPr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F8B183B-DACD-8746-AD43-6E1239C72F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3359" y="3025538"/>
                    <a:ext cx="3646241" cy="669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4FE20282-2EF2-7146-8CC1-6B9F0236A796}"/>
                      </a:ext>
                    </a:extLst>
                  </p:cNvPr>
                  <p:cNvSpPr/>
                  <p:nvPr/>
                </p:nvSpPr>
                <p:spPr>
                  <a:xfrm>
                    <a:off x="873352" y="2958982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BEAD489-730F-2C4D-8CB3-59012FA4EE6A}"/>
                      </a:ext>
                    </a:extLst>
                  </p:cNvPr>
                  <p:cNvSpPr/>
                  <p:nvPr/>
                </p:nvSpPr>
                <p:spPr>
                  <a:xfrm>
                    <a:off x="1312322" y="2952285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F87C1F02-ACC3-1248-A431-FE5250633A03}"/>
                      </a:ext>
                    </a:extLst>
                  </p:cNvPr>
                  <p:cNvSpPr/>
                  <p:nvPr/>
                </p:nvSpPr>
                <p:spPr>
                  <a:xfrm>
                    <a:off x="1757608" y="2962697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3CD0ACA7-ADF9-E448-9BBC-B9DFCF944361}"/>
                      </a:ext>
                    </a:extLst>
                  </p:cNvPr>
                  <p:cNvSpPr/>
                  <p:nvPr/>
                </p:nvSpPr>
                <p:spPr>
                  <a:xfrm>
                    <a:off x="2183588" y="2974549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353EB2F6-C339-8347-AC6A-E1C5122F530D}"/>
                      </a:ext>
                    </a:extLst>
                  </p:cNvPr>
                  <p:cNvSpPr/>
                  <p:nvPr/>
                </p:nvSpPr>
                <p:spPr>
                  <a:xfrm>
                    <a:off x="2607788" y="2974549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2D36AA3D-0D93-0F4E-9341-D29BC5EEDFA5}"/>
                      </a:ext>
                    </a:extLst>
                  </p:cNvPr>
                  <p:cNvSpPr/>
                  <p:nvPr/>
                </p:nvSpPr>
                <p:spPr>
                  <a:xfrm>
                    <a:off x="3041492" y="2959792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936C9D6-C5B4-B241-BBD7-F4CDB5CC91AB}"/>
                    </a:ext>
                  </a:extLst>
                </p:cNvPr>
                <p:cNvSpPr txBox="1"/>
                <p:nvPr/>
              </p:nvSpPr>
              <p:spPr>
                <a:xfrm>
                  <a:off x="798786" y="3131566"/>
                  <a:ext cx="1684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FA5856D-EDCB-7E41-B90C-485C195288BC}"/>
                    </a:ext>
                  </a:extLst>
                </p:cNvPr>
                <p:cNvSpPr txBox="1"/>
                <p:nvPr/>
              </p:nvSpPr>
              <p:spPr>
                <a:xfrm>
                  <a:off x="1250101" y="312975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972C90-3E7E-2B43-8C53-018FEA9DA896}"/>
                    </a:ext>
                  </a:extLst>
                </p:cNvPr>
                <p:cNvSpPr txBox="1"/>
                <p:nvPr/>
              </p:nvSpPr>
              <p:spPr>
                <a:xfrm>
                  <a:off x="1675004" y="314031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3F8A128-3E57-684E-8934-2DAE3E2557BB}"/>
                    </a:ext>
                  </a:extLst>
                </p:cNvPr>
                <p:cNvSpPr txBox="1"/>
                <p:nvPr/>
              </p:nvSpPr>
              <p:spPr>
                <a:xfrm>
                  <a:off x="2117698" y="3152023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1C31344-F2F7-A842-A480-A5FF8F6E141B}"/>
                    </a:ext>
                  </a:extLst>
                </p:cNvPr>
                <p:cNvSpPr txBox="1"/>
                <p:nvPr/>
              </p:nvSpPr>
              <p:spPr>
                <a:xfrm>
                  <a:off x="2532720" y="3152023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BFE6F33-CAB9-B34E-8F48-8ECB28C98C8F}"/>
                    </a:ext>
                  </a:extLst>
                </p:cNvPr>
                <p:cNvSpPr txBox="1"/>
                <p:nvPr/>
              </p:nvSpPr>
              <p:spPr>
                <a:xfrm>
                  <a:off x="2971362" y="315326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0F5F824-4EFA-4F40-B3F5-BEE1076AFC03}"/>
                  </a:ext>
                </a:extLst>
              </p:cNvPr>
              <p:cNvSpPr/>
              <p:nvPr/>
            </p:nvSpPr>
            <p:spPr>
              <a:xfrm>
                <a:off x="454418" y="2974351"/>
                <a:ext cx="136634" cy="14650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7831EE-B59B-AC40-B19E-1366F670F221}"/>
                  </a:ext>
                </a:extLst>
              </p:cNvPr>
              <p:cNvSpPr txBox="1"/>
              <p:nvPr/>
            </p:nvSpPr>
            <p:spPr>
              <a:xfrm>
                <a:off x="373883" y="3125874"/>
                <a:ext cx="168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614F8FB-29C5-2340-B873-08A30CD4EA07}"/>
              </a:ext>
            </a:extLst>
          </p:cNvPr>
          <p:cNvSpPr/>
          <p:nvPr/>
        </p:nvSpPr>
        <p:spPr>
          <a:xfrm>
            <a:off x="163404" y="1338501"/>
            <a:ext cx="8665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  <a:sym typeface="Wingdings" pitchFamily="2" charset="2"/>
              </a:rPr>
              <a:t>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Merupakan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nilainya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ditentukan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oleh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igunakan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menggambarkan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hasil-hasil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nilai-nilai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numerik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sederhana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ditulis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huruf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Kapital</a:t>
            </a:r>
            <a:endParaRPr lang="en-US" b="1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38CAD-DBA9-D14E-B224-2F77FC207316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71E961-D020-1B45-983A-9A039A5453BF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2ADD264-8EE0-F542-9433-0A5E51D43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693527F-CCE4-374E-9A29-AE2B479D7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8C38DA9-6B2B-DA41-BBC1-C8CBCAAF5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71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112580" y="684616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57CA88-5122-C445-A5CF-209A374A2E52}"/>
              </a:ext>
            </a:extLst>
          </p:cNvPr>
          <p:cNvSpPr/>
          <p:nvPr/>
        </p:nvSpPr>
        <p:spPr>
          <a:xfrm>
            <a:off x="289034" y="1433601"/>
            <a:ext cx="8119241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id-ID" dirty="0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Untuk memasang baut, digunakan sebuah peralatan elektrik dengan tingkat keberhasilan 0,8 dalam selang waktu 1 detik. Jika operator gagal memasang baut dalam selang waktu 1 deting pertama, tingkat keberhasilan pemasangan pada selang waktu 1 detik kedua tetap 0,8. Dalam 1 rangkaian terdapat 4 baut yang harus dipasang. Tentukan: </a:t>
            </a:r>
          </a:p>
          <a:p>
            <a:pPr marL="342900" lvl="0" indent="-342900" algn="just">
              <a:spcAft>
                <a:spcPts val="800"/>
              </a:spcAft>
              <a:buAutoNum type="alphaLcParenR"/>
            </a:pPr>
            <a:r>
              <a:rPr lang="id-ID" dirty="0"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Distribusi probabilitas X, yaitu waktu (detik) yang diperlukan untuk memasang ke-4 baut dalam rangkaian</a:t>
            </a:r>
          </a:p>
          <a:p>
            <a:pPr marL="342900" lvl="0" indent="-342900" algn="just">
              <a:spcAft>
                <a:spcPts val="800"/>
              </a:spcAft>
              <a:buAutoNum type="alphaLcParenR"/>
            </a:pPr>
            <a:r>
              <a:rPr lang="id-ID" dirty="0" err="1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Peuang</a:t>
            </a:r>
            <a:r>
              <a:rPr lang="id-ID" dirty="0">
                <a:effectLst/>
                <a:latin typeface="Manjari" panose="02000503000000000000" pitchFamily="2" charset="0"/>
                <a:ea typeface="Calibri" panose="020F0502020204030204" pitchFamily="34" charset="0"/>
                <a:cs typeface="Manjari" panose="02000503000000000000" pitchFamily="2" charset="0"/>
              </a:rPr>
              <a:t> bahwa waktu yang diperlukan untuk memasang ke-4 baut tersebut adalah 6 detik</a:t>
            </a:r>
          </a:p>
        </p:txBody>
      </p:sp>
    </p:spTree>
    <p:extLst>
      <p:ext uri="{BB962C8B-B14F-4D97-AF65-F5344CB8AC3E}">
        <p14:creationId xmlns:p14="http://schemas.microsoft.com/office/powerpoint/2010/main" val="4142988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112580" y="684616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60421B-47A7-AF4E-90A5-BFAE1304423D}"/>
                  </a:ext>
                </a:extLst>
              </p:cNvPr>
              <p:cNvSpPr/>
              <p:nvPr/>
            </p:nvSpPr>
            <p:spPr>
              <a:xfrm>
                <a:off x="578258" y="1690613"/>
                <a:ext cx="5591314" cy="254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Dari soal di atas diketahui bahwa:</a:t>
                </a:r>
                <a:endParaRPr lang="en-ID" sz="1200" dirty="0">
                  <a:effectLst/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id-ID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=4,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=0,8,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;4,0,8</m:t>
                          </m:r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=4,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=0,8,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;4,0,8</m:t>
                          </m:r>
                        </m:e>
                      </m:d>
                      <m:r>
                        <a:rPr lang="en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=0,16384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60421B-47A7-AF4E-90A5-BFAE13044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8" y="1690613"/>
                <a:ext cx="5591314" cy="2545825"/>
              </a:xfrm>
              <a:prstGeom prst="rect">
                <a:avLst/>
              </a:prstGeom>
              <a:blipFill>
                <a:blip r:embed="rId6"/>
                <a:stretch>
                  <a:fillRect l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750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112580" y="684616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57CA88-5122-C445-A5CF-209A374A2E52}"/>
                  </a:ext>
                </a:extLst>
              </p:cNvPr>
              <p:cNvSpPr/>
              <p:nvPr/>
            </p:nvSpPr>
            <p:spPr>
              <a:xfrm>
                <a:off x="268013" y="1439458"/>
                <a:ext cx="8119241" cy="3580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800"/>
                  </a:spcAft>
                </a:pP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Pak Budi mencari 3 orang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pendonor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bergolongan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darah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B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rhesus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negatif bagi anaknya yang sedang sakit. Berapa peluang Pak Budi harus menemui/bertanya kepada 10 orang hingga ia mendapatkan darah sebanyak yang diperlukan. Diketahui pada populasi tersebut sekitar 20% memiliki golongan darah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B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negatif. Asumsikan juga bahwa setiap orang yang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bergolongan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darah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B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negatif yang ditemui Pak Budi bersedia membantu dan satu orang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pendonor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hanya mendapatkan satu kantong darah.</a:t>
                </a:r>
              </a:p>
              <a:p>
                <a:pPr lvl="0" algn="just">
                  <a:spcAft>
                    <a:spcPts val="800"/>
                  </a:spcAft>
                </a:pP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Kemungkinan hasil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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- dan selain 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- 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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P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(</a:t>
                </a:r>
                <a:r>
                  <a:rPr lang="id-ID" dirty="0" err="1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</a:t>
                </a:r>
                <a:r>
                  <a:rPr lang="id-ID" dirty="0">
                    <a:effectLst/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-)=20%=0,2</a:t>
                </a:r>
              </a:p>
              <a:p>
                <a:pPr lvl="0" algn="just">
                  <a:spcAft>
                    <a:spcPts val="800"/>
                  </a:spcAft>
                </a:pP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Percobaan berhenti jika ditemukan 3 orang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bergolongan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 darah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-</a:t>
                </a:r>
              </a:p>
              <a:p>
                <a:pPr lvl="0" algn="just">
                  <a:spcAft>
                    <a:spcPts val="800"/>
                  </a:spcAft>
                </a:pP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X=banyaknya orang yang ditanyai hingga didapat 3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pendonor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bergolongan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 darah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-</a:t>
                </a:r>
              </a:p>
              <a:p>
                <a:pPr lvl="0"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Manjari" panose="02000503000000000000" pitchFamily="2" charset="0"/>
                        <a:sym typeface="Wingdings" pitchFamily="2" charset="2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𝑁𝐵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3,20%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,</m:t>
                    </m:r>
                  </m:oMath>
                </a14:m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3,20%)=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0,8</m:t>
                        </m:r>
                      </m:e>
                      <m:sup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=3,4,5,…</m:t>
                    </m:r>
                  </m:oMath>
                </a14:m>
                <a:endParaRPr lang="en-US" b="0" dirty="0"/>
              </a:p>
              <a:p>
                <a:pPr lvl="0" algn="just">
                  <a:spcAft>
                    <a:spcPts val="800"/>
                  </a:spcAft>
                </a:pP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P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(bertanya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kpd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 10 orang hingga didapat 3 orang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pendonor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bergol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 darah </a:t>
                </a:r>
                <a:r>
                  <a:rPr lang="id-ID" dirty="0" err="1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B</a:t>
                </a:r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-)</a:t>
                </a:r>
              </a:p>
              <a:p>
                <a:pPr lvl="0"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=10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(10,</m:t>
                    </m:r>
                  </m:oMath>
                </a14:m>
                <a:r>
                  <a:rPr lang="id-ID" dirty="0"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  <a:sym typeface="Wingdings" pitchFamily="2" charset="2"/>
                  </a:rPr>
                  <a:t>3,20%)=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=0,0604</m:t>
                    </m:r>
                  </m:oMath>
                </a14:m>
                <a:endParaRPr lang="id-ID" dirty="0"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57CA88-5122-C445-A5CF-209A374A2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3" y="1439458"/>
                <a:ext cx="8119241" cy="3580852"/>
              </a:xfrm>
              <a:prstGeom prst="rect">
                <a:avLst/>
              </a:prstGeom>
              <a:blipFill>
                <a:blip r:embed="rId6"/>
                <a:stretch>
                  <a:fillRect l="-156"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433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38111E-DAB3-3C4E-8A9A-FD5878D4299C}"/>
              </a:ext>
            </a:extLst>
          </p:cNvPr>
          <p:cNvSpPr txBox="1"/>
          <p:nvPr/>
        </p:nvSpPr>
        <p:spPr>
          <a:xfrm>
            <a:off x="398843" y="1418897"/>
            <a:ext cx="8593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Prinsip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Dasar: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63CAAB-3174-1046-A173-C63FCEE0FA4A}"/>
                  </a:ext>
                </a:extLst>
              </p:cNvPr>
              <p:cNvSpPr txBox="1"/>
              <p:nvPr/>
            </p:nvSpPr>
            <p:spPr>
              <a:xfrm>
                <a:off x="162519" y="1720109"/>
                <a:ext cx="871872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Percobaan Bernoulli (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)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berulang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berhenti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diperoleh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hasil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(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pertama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diperoleh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geometrik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juga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bisa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dipandang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sebagai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negatif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=1→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,1,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Dinotasikan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𝐺𝐸𝑂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63CAAB-3174-1046-A173-C63FCEE0F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19" y="1720109"/>
                <a:ext cx="8718721" cy="1600438"/>
              </a:xfrm>
              <a:prstGeom prst="rect">
                <a:avLst/>
              </a:prstGeom>
              <a:blipFill>
                <a:blip r:embed="rId6"/>
                <a:stretch>
                  <a:fillRect l="-146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4C32A3-4ACC-4A4C-A5AA-C9738E947E62}"/>
                  </a:ext>
                </a:extLst>
              </p:cNvPr>
              <p:cNvSpPr/>
              <p:nvPr/>
            </p:nvSpPr>
            <p:spPr>
              <a:xfrm>
                <a:off x="296815" y="3064738"/>
                <a:ext cx="8450128" cy="127214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Definisi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diskrit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geometric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parameter p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fungsi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berbentuk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=1,2,3,…</m:t>
                      </m:r>
                    </m:oMath>
                  </m:oMathPara>
                </a14:m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4C32A3-4ACC-4A4C-A5AA-C9738E947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15" y="3064738"/>
                <a:ext cx="8450128" cy="1272143"/>
              </a:xfrm>
              <a:prstGeom prst="rect">
                <a:avLst/>
              </a:prstGeom>
              <a:blipFill>
                <a:blip r:embed="rId7"/>
                <a:stretch>
                  <a:fillRect l="-150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790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E1BD5D-2B36-8B48-897F-5A0F3A78EDEB}"/>
                  </a:ext>
                </a:extLst>
              </p:cNvPr>
              <p:cNvSpPr txBox="1"/>
              <p:nvPr/>
            </p:nvSpPr>
            <p:spPr>
              <a:xfrm>
                <a:off x="398843" y="1338402"/>
                <a:ext cx="5182444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Misalkan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𝐺𝐸𝑂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𝑝𝑒𝑟𝑐𝑜𝑏𝑎𝑎𝑛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𝑠𝑎𝑚𝑝𝑎𝑖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𝑑𝑖𝑝𝑒𝑟𝑜𝑙𝑒h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𝑠𝑎𝑡𝑢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𝑘𝑎𝑙𝑖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𝑠𝑢𝑘𝑠𝑒𝑠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𝑠𝑢𝑘𝑠𝑒𝑠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𝑔𝑎𝑔𝑎𝑙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E1BD5D-2B36-8B48-897F-5A0F3A78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3" y="1338402"/>
                <a:ext cx="5182444" cy="1169551"/>
              </a:xfrm>
              <a:prstGeom prst="rect">
                <a:avLst/>
              </a:prstGeom>
              <a:blipFill>
                <a:blip r:embed="rId6"/>
                <a:stretch>
                  <a:fillRect l="-244" t="-1075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DED1FA-CB6E-C545-B4E8-91B4365B3F2E}"/>
                  </a:ext>
                </a:extLst>
              </p:cNvPr>
              <p:cNvSpPr txBox="1"/>
              <p:nvPr/>
            </p:nvSpPr>
            <p:spPr>
              <a:xfrm>
                <a:off x="359441" y="2507953"/>
                <a:ext cx="5261248" cy="2462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Percobaan </a:t>
                </a:r>
                <a:r>
                  <a:rPr lang="en-US" dirty="0" err="1">
                    <a:solidFill>
                      <a:srgbClr val="C00000"/>
                    </a:solidFill>
                  </a:rPr>
                  <a:t>ke</a:t>
                </a:r>
                <a:r>
                  <a:rPr lang="en-US" dirty="0">
                    <a:solidFill>
                      <a:srgbClr val="C00000"/>
                    </a:solidFill>
                  </a:rPr>
                  <a:t>-           Hasil </a:t>
                </a:r>
                <a:r>
                  <a:rPr lang="en-US" dirty="0" err="1">
                    <a:solidFill>
                      <a:srgbClr val="C00000"/>
                    </a:solidFill>
                  </a:rPr>
                  <a:t>percobaan</a:t>
                </a:r>
                <a:r>
                  <a:rPr lang="en-US" dirty="0">
                    <a:solidFill>
                      <a:srgbClr val="C000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𝐺𝐺𝑆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                      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.</a:t>
                </a: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    .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               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𝑢𝑛𝑡𝑢𝑘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US" dirty="0"/>
                  <a:t>                                                               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DED1FA-CB6E-C545-B4E8-91B4365B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1" y="2507953"/>
                <a:ext cx="5261248" cy="2462213"/>
              </a:xfrm>
              <a:prstGeom prst="rect">
                <a:avLst/>
              </a:prstGeom>
              <a:blipFill>
                <a:blip r:embed="rId7"/>
                <a:stretch>
                  <a:fillRect l="-240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88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/>
              <p:nvPr/>
            </p:nvSpPr>
            <p:spPr>
              <a:xfrm>
                <a:off x="221923" y="1486581"/>
                <a:ext cx="8593012" cy="307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Melambungkan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dadu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seimbang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berhenti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mata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dadu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6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𝑏𝑎𝑛𝑦𝑎𝑘𝑛𝑦𝑎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𝑙𝑎𝑚𝑏𝑢𝑛𝑔𝑎𝑛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𝑠𝑎𝑚𝑝𝑎𝑖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𝑑𝑖𝑝𝑒𝑟𝑜𝑙𝑒h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𝑚𝑎𝑡𝑎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𝑑𝑎𝑑𝑢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6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;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𝑢𝑛𝑡𝑢𝑘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=1,2,3,…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mata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seimbang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muncul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muka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“M”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2/3. Mata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dilambungkan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berulang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berhenti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‘M”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𝑏𝑎𝑛𝑦𝑎𝑘𝑛𝑦𝑎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𝑙𝑎𝑚𝑏𝑢𝑛𝑔𝑎𝑛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𝑠𝑎𝑚𝑝𝑎𝑖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𝑑𝑖𝑝𝑒𝑟𝑜𝑙𝑒h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“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”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          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;     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𝑢𝑛𝑡𝑢𝑘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=1,2,3,…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3" y="1486581"/>
                <a:ext cx="8593012" cy="3079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011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3F61E2-D908-CC4E-A1F4-FD4594C11638}"/>
                  </a:ext>
                </a:extLst>
              </p:cNvPr>
              <p:cNvSpPr/>
              <p:nvPr/>
            </p:nvSpPr>
            <p:spPr>
              <a:xfrm>
                <a:off x="283229" y="1944441"/>
                <a:ext cx="8450128" cy="1602746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Teorema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 X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geometrik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  <m:sup/>
                    </m:sSup>
                  </m:oMath>
                </a14:m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3F61E2-D908-CC4E-A1F4-FD4594C11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9" y="1944441"/>
                <a:ext cx="8450128" cy="1602746"/>
              </a:xfrm>
              <a:prstGeom prst="rect">
                <a:avLst/>
              </a:prstGeom>
              <a:blipFill>
                <a:blip r:embed="rId6"/>
                <a:stretch>
                  <a:fillRect l="-150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925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501E89-B09E-0741-B7E7-E7BC56A4AFB5}"/>
                  </a:ext>
                </a:extLst>
              </p:cNvPr>
              <p:cNvSpPr txBox="1"/>
              <p:nvPr/>
            </p:nvSpPr>
            <p:spPr>
              <a:xfrm>
                <a:off x="178676" y="1397876"/>
                <a:ext cx="8439807" cy="1477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Di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proses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produksi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tertentu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bahwa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secara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rata-rata 1 di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setiap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100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barang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cacat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Berapakah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bahwa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barang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-lima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diperiksa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merupakan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barang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cacat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pertama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ditemukan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!</a:t>
                </a: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=0,01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5;0,01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0,90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=0,0096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501E89-B09E-0741-B7E7-E7BC56A4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6" y="1397876"/>
                <a:ext cx="8439807" cy="1477456"/>
              </a:xfrm>
              <a:prstGeom prst="rect">
                <a:avLst/>
              </a:prstGeom>
              <a:blipFill>
                <a:blip r:embed="rId6"/>
                <a:stretch>
                  <a:fillRect l="-150"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8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501E89-B09E-0741-B7E7-E7BC56A4AFB5}"/>
                  </a:ext>
                </a:extLst>
              </p:cNvPr>
              <p:cNvSpPr txBox="1"/>
              <p:nvPr/>
            </p:nvSpPr>
            <p:spPr>
              <a:xfrm>
                <a:off x="178676" y="1397876"/>
                <a:ext cx="8439807" cy="318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Pada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seleksi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karyawan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baru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perusahaan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3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10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pelamar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computer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sudah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keahlian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computer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tingkat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advance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pembuatan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program. Para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pelamar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diinterview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secara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intensif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diseleksi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secara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random.</a:t>
                </a:r>
              </a:p>
              <a:p>
                <a:pPr marL="342900" indent="-342900">
                  <a:buAutoNum type="alphaLcParenR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Hitunglah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prosentase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diterima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jumlah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pelamar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!</a:t>
                </a:r>
              </a:p>
              <a:p>
                <a:pPr marL="342900" indent="-342900">
                  <a:buAutoNum type="alphaLcParenR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pertama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pelamar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diterima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5 interview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!</a:t>
                </a:r>
              </a:p>
              <a:p>
                <a:pPr marL="342900" indent="-342900">
                  <a:buAutoNum type="alphaLcParenR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Berapakah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rata-rata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pelamar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membutuhkan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interview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guba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mandapatkan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calon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punya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keahlian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computer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tingkat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advance?</a:t>
                </a: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a) 3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computer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diterima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10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pelamar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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prosentase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diterima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×100%=30%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5;3/10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7/10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=0,072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0,3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=3,333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501E89-B09E-0741-B7E7-E7BC56A4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6" y="1397876"/>
                <a:ext cx="8439807" cy="3182923"/>
              </a:xfrm>
              <a:prstGeom prst="rect">
                <a:avLst/>
              </a:prstGeom>
              <a:blipFill>
                <a:blip r:embed="rId6"/>
                <a:stretch>
                  <a:fillRect l="-150"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29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/>
              <p:nvPr/>
            </p:nvSpPr>
            <p:spPr>
              <a:xfrm>
                <a:off x="398843" y="1418897"/>
                <a:ext cx="859301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Prinsip Dasar: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Peristiwa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/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kejadian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periode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waktu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tertentu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rata-rata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kejadiannya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merupakan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poisson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menghasilkan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jumlah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selang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waktu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tertentu</a:t>
                </a:r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Untuk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menyatakan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poisson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parameter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&gt;0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dinotasikan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𝑃𝑂𝐼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70C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38111E-DAB3-3C4E-8A9A-FD5878D4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3" y="1418897"/>
                <a:ext cx="8593012" cy="1600438"/>
              </a:xfrm>
              <a:prstGeom prst="rect">
                <a:avLst/>
              </a:prstGeom>
              <a:blipFill>
                <a:blip r:embed="rId6"/>
                <a:stretch>
                  <a:fillRect l="-147" t="-787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4C32A3-4ACC-4A4C-A5AA-C9738E947E62}"/>
                  </a:ext>
                </a:extLst>
              </p:cNvPr>
              <p:cNvSpPr/>
              <p:nvPr/>
            </p:nvSpPr>
            <p:spPr>
              <a:xfrm>
                <a:off x="398842" y="2979229"/>
                <a:ext cx="8387805" cy="1585627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Definisi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Suatu variable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diskrit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dikatakan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Poisson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parameter </a:t>
                </a:r>
                <a14:m>
                  <m:oMath xmlns:m="http://schemas.openxmlformats.org/officeDocument/2006/math">
                    <m:r>
                      <a:rPr lang="en-ID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𝜇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&gt;0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fungsi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densitas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dari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berbentuk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:</a:t>
                </a:r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jari" panose="02000503000000000000" pitchFamily="2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jari" panose="02000503000000000000" pitchFamily="2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;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=0,1,2,3,…     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=2,718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281828459…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~2,718</m:t>
                    </m:r>
                  </m:oMath>
                </a14:m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 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4C32A3-4ACC-4A4C-A5AA-C9738E947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2" y="2979229"/>
                <a:ext cx="8387805" cy="1585627"/>
              </a:xfrm>
              <a:prstGeom prst="rect">
                <a:avLst/>
              </a:prstGeom>
              <a:blipFill>
                <a:blip r:embed="rId7"/>
                <a:stretch>
                  <a:fillRect l="-151" t="-794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6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3024006" y="388674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Seragam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59504-4403-194F-A601-972EDADE252C}"/>
                  </a:ext>
                </a:extLst>
              </p:cNvPr>
              <p:cNvSpPr txBox="1"/>
              <p:nvPr/>
            </p:nvSpPr>
            <p:spPr>
              <a:xfrm>
                <a:off x="414354" y="1450730"/>
                <a:ext cx="8053700" cy="16903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</a:t>
                </a:r>
                <a:r>
                  <a:rPr lang="en-US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  <a:endParaRPr lang="en-US" b="0" dirty="0">
                  <a:solidFill>
                    <a:srgbClr val="C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variable random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nilai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sama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seragam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fungsinya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berbentuk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US" b="0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𝑢𝑛𝑡𝑢𝑘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𝑚𝑒𝑛𝑦𝑎𝑡𝑎𝑘𝑎𝑛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𝑘𝑒𝑗𝑎𝑑𝑖𝑎𝑛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i="1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X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seragam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dinotasikan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DU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59504-4403-194F-A601-972EDADE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4" y="1450730"/>
                <a:ext cx="8053700" cy="1690335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8399460-D563-8844-A364-FAF06FD8F4FB}"/>
              </a:ext>
            </a:extLst>
          </p:cNvPr>
          <p:cNvSpPr/>
          <p:nvPr/>
        </p:nvSpPr>
        <p:spPr>
          <a:xfrm>
            <a:off x="414354" y="3326696"/>
            <a:ext cx="8661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delegasi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mengikuti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seminar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masing-masing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1/10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terpilih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jawaban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pilihan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ganda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option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jawaban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a, b, c, d,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e,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terpilihnya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option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1/5</a:t>
            </a: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9CD0F6-DBAB-D442-9168-3621D139D232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D70DF2-EB94-B54A-8DA8-3204EEAAA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72B946-64A4-C04B-8DD9-4344E138D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9E68A1-2B2C-B245-93C3-0CBA3454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D7C89A-D2B6-AA41-A27A-5D789FF27B6E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12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38111E-DAB3-3C4E-8A9A-FD5878D4299C}"/>
              </a:ext>
            </a:extLst>
          </p:cNvPr>
          <p:cNvSpPr txBox="1"/>
          <p:nvPr/>
        </p:nvSpPr>
        <p:spPr>
          <a:xfrm>
            <a:off x="398843" y="1418897"/>
            <a:ext cx="8593012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Peristiwa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datangnya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lewat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interval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waktu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Dari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peristiwa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diamati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hal-hal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berikut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Tingkat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kedatangan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rata-rata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dihitung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berdasarkan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data masa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lalu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Tingkat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kedatangan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rata-rata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waktu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konstan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kedatangan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interval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waktu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tertentu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merupakan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peristiwa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independent (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bebas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kedatangan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kendaraan-kendaraan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itu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interval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waktu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sangat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kecill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mendekati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nol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60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38111E-DAB3-3C4E-8A9A-FD5878D4299C}"/>
              </a:ext>
            </a:extLst>
          </p:cNvPr>
          <p:cNvSpPr txBox="1"/>
          <p:nvPr/>
        </p:nvSpPr>
        <p:spPr>
          <a:xfrm>
            <a:off x="398843" y="1418897"/>
            <a:ext cx="8593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Poisson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banyak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digunakan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hal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berikut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Menghitung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terjadinya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peristiwa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menurut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waktu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atau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luas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panjang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tertentu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misalnya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pengguna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telpon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menit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atau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mobil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lewat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selama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menit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jalan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bakteri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dakam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tetes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atau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liter air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kesalahan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ketik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halaman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buku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kecelakaan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mobil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persimpangan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selama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62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B599C2-B6F9-2341-A622-46F86D5290B3}"/>
                  </a:ext>
                </a:extLst>
              </p:cNvPr>
              <p:cNvSpPr/>
              <p:nvPr/>
            </p:nvSpPr>
            <p:spPr>
              <a:xfrm>
                <a:off x="283229" y="1944441"/>
                <a:ext cx="8450128" cy="1364476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id-ID" b="1" dirty="0">
                    <a:solidFill>
                      <a:srgbClr val="C00000"/>
                    </a:solidFill>
                    <a:latin typeface="Manjari" panose="02000503000000000000" pitchFamily="2" charset="0"/>
                    <a:ea typeface="Calibri" panose="020F0502020204030204" pitchFamily="34" charset="0"/>
                    <a:cs typeface="Manjari" panose="02000503000000000000" pitchFamily="2" charset="0"/>
                  </a:rPr>
                  <a:t>Teorema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ea typeface="Calibri" panose="020F0502020204030204" pitchFamily="34" charset="0"/>
                  <a:cs typeface="Manjari" panose="02000503000000000000" pitchFamily="2" charset="0"/>
                </a:endParaRPr>
              </a:p>
              <a:p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 X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Poisson, </a:t>
                </a:r>
                <a:r>
                  <a:rPr lang="en-ID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B599C2-B6F9-2341-A622-46F86D529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9" y="1944441"/>
                <a:ext cx="8450128" cy="1364476"/>
              </a:xfrm>
              <a:prstGeom prst="rect">
                <a:avLst/>
              </a:prstGeom>
              <a:blipFill>
                <a:blip r:embed="rId6"/>
                <a:stretch>
                  <a:fillRect l="-150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045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/>
              <p:nvPr/>
            </p:nvSpPr>
            <p:spPr>
              <a:xfrm>
                <a:off x="398843" y="1513490"/>
                <a:ext cx="8366234" cy="1836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Ruang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gawat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darurat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rumah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sakit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memiliki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tingkat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kedatangan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pasien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rata-rata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sebanyak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5orang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perhari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Berapa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kedatangan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pasien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perhari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? 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Dari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kondisi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=5,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=0,084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3" y="1513490"/>
                <a:ext cx="8366234" cy="1836400"/>
              </a:xfrm>
              <a:prstGeom prst="rect">
                <a:avLst/>
              </a:prstGeom>
              <a:blipFill>
                <a:blip r:embed="rId6"/>
                <a:stretch>
                  <a:fillRect l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8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/>
              <p:nvPr/>
            </p:nvSpPr>
            <p:spPr>
              <a:xfrm>
                <a:off x="398843" y="1513490"/>
                <a:ext cx="8366234" cy="257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Dalam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majalah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terdiri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120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halaman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terdapat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80 kata yang salah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cetak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secara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jalaman-halaman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majalah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tersebut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Hitung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seandainya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halaman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majalah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tersebut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dibuka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Tidak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terdapat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kesalahan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cetak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4 kata yang salah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cetak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Dari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kondisi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=0,67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id-ID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d-ID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d-ID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0,67</m:t>
                            </m:r>
                          </m:sup>
                        </m:sSup>
                        <m:r>
                          <a:rPr lang="id-ID" i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(0,67)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id-ID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0,512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342900" indent="-342900">
                  <a:buAutoNum type="alphaLcParenR"/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342900" indent="-342900">
                  <a:buFont typeface="Arial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0,67</m:t>
                        </m:r>
                      </m:e>
                    </m:d>
                    <m:r>
                      <a:rPr lang="id-ID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d-ID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d-ID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0,67</m:t>
                            </m:r>
                          </m:sup>
                        </m:sSup>
                        <m:r>
                          <a:rPr lang="id-ID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(0,67)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id-ID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0,004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3" y="1513490"/>
                <a:ext cx="8366234" cy="2576988"/>
              </a:xfrm>
              <a:prstGeom prst="rect">
                <a:avLst/>
              </a:prstGeom>
              <a:blipFill>
                <a:blip r:embed="rId6"/>
                <a:stretch>
                  <a:fillRect l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447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/>
              <p:nvPr/>
            </p:nvSpPr>
            <p:spPr>
              <a:xfrm>
                <a:off x="420414" y="1303283"/>
                <a:ext cx="836623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Diketahui rata-rata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kecalakan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lalulintas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bulan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di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persimpangan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3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kecelakaan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Lima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kecelakaan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bulan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Kurang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3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kecelakaan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bulan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Paling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sedikit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kecelakaan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bulan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? 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(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Gunakan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Poisson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untuk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mengecek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hasilnya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14" y="1303283"/>
                <a:ext cx="8366234" cy="1384995"/>
              </a:xfrm>
              <a:prstGeom prst="rect">
                <a:avLst/>
              </a:prstGeom>
              <a:blipFill>
                <a:blip r:embed="rId6"/>
                <a:stretch>
                  <a:fillRect l="-152" t="-909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453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8FCD2E-2094-9544-848D-9F3FAB2766C7}"/>
              </a:ext>
            </a:extLst>
          </p:cNvPr>
          <p:cNvSpPr txBox="1"/>
          <p:nvPr/>
        </p:nvSpPr>
        <p:spPr>
          <a:xfrm>
            <a:off x="420414" y="1303283"/>
            <a:ext cx="836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Diketahui rata-rata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kecalakan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lalulintas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persimpangan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kecelakaan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Lima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kecelakaan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</a:p>
          <a:p>
            <a:pPr marL="342900" indent="-342900">
              <a:buAutoNum type="alphaLcParenR"/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CD2A7-A06D-D544-B43E-C0EE5C32A8F6}"/>
                  </a:ext>
                </a:extLst>
              </p:cNvPr>
              <p:cNvSpPr/>
              <p:nvPr/>
            </p:nvSpPr>
            <p:spPr>
              <a:xfrm>
                <a:off x="2317531" y="2496104"/>
                <a:ext cx="4572000" cy="9874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Dari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kondisi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=3,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;5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0,101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CD2A7-A06D-D544-B43E-C0EE5C32A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31" y="2496104"/>
                <a:ext cx="4572000" cy="987450"/>
              </a:xfrm>
              <a:prstGeom prst="rect">
                <a:avLst/>
              </a:prstGeom>
              <a:blipFill>
                <a:blip r:embed="rId6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494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8FCD2E-2094-9544-848D-9F3FAB2766C7}"/>
              </a:ext>
            </a:extLst>
          </p:cNvPr>
          <p:cNvSpPr txBox="1"/>
          <p:nvPr/>
        </p:nvSpPr>
        <p:spPr>
          <a:xfrm>
            <a:off x="420414" y="1303283"/>
            <a:ext cx="836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Diketahui rata-rata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kecalakan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lalulintas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persimpangan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kecelakaan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b)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kecelakaan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CD2A7-A06D-D544-B43E-C0EE5C32A8F6}"/>
                  </a:ext>
                </a:extLst>
              </p:cNvPr>
              <p:cNvSpPr/>
              <p:nvPr/>
            </p:nvSpPr>
            <p:spPr>
              <a:xfrm>
                <a:off x="1608083" y="2652292"/>
                <a:ext cx="5692565" cy="1381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Dari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kondisi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ditanyakan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&lt;3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≤2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(2)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dirty="0" err="1"/>
                  <a:t>Ingat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≤2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D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ID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0,423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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cek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tabel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!</a:t>
                </a:r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CD2A7-A06D-D544-B43E-C0EE5C32A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83" y="2652292"/>
                <a:ext cx="5692565" cy="1381532"/>
              </a:xfrm>
              <a:prstGeom prst="rect">
                <a:avLst/>
              </a:prstGeom>
              <a:blipFill>
                <a:blip r:embed="rId6"/>
                <a:stretch>
                  <a:fillRect l="-223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354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8FCD2E-2094-9544-848D-9F3FAB2766C7}"/>
              </a:ext>
            </a:extLst>
          </p:cNvPr>
          <p:cNvSpPr txBox="1"/>
          <p:nvPr/>
        </p:nvSpPr>
        <p:spPr>
          <a:xfrm>
            <a:off x="420414" y="1303283"/>
            <a:ext cx="836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Diketahui rata-rata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kecalakan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lalulintas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persimpangan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kecelakaan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c) Paling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sedikit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kecelakaan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terjadi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 </a:t>
            </a: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CD2A7-A06D-D544-B43E-C0EE5C32A8F6}"/>
                  </a:ext>
                </a:extLst>
              </p:cNvPr>
              <p:cNvSpPr/>
              <p:nvPr/>
            </p:nvSpPr>
            <p:spPr>
              <a:xfrm>
                <a:off x="1597573" y="2559959"/>
                <a:ext cx="5692565" cy="1072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Dari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kondisi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ditanyakan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+…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Cek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Poisson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</m:d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!</a:t>
                </a:r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CD2A7-A06D-D544-B43E-C0EE5C32A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73" y="2559959"/>
                <a:ext cx="5692565" cy="1072986"/>
              </a:xfrm>
              <a:prstGeom prst="rect">
                <a:avLst/>
              </a:prstGeom>
              <a:blipFill>
                <a:blip r:embed="rId6"/>
                <a:stretch>
                  <a:fillRect l="-223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498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09867" y="50594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Poisson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1A8C2-589A-2B43-9754-B360663EFC86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9E1C1-8DD0-3E4C-994A-3D10D755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F6445D-BD7A-9545-8190-6868CE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C02B0-E352-A94E-9BF4-BBF6D94D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/>
              <p:nvPr/>
            </p:nvSpPr>
            <p:spPr>
              <a:xfrm>
                <a:off x="398843" y="1423652"/>
                <a:ext cx="8366234" cy="2359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Ruang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gawat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darurat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sebuah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rumah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sakit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memiliki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tingkat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kedatangan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rata-rata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pasien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sebanyak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4 orang per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Kedatangan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pasien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mengikuti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proses Poisson.</a:t>
                </a:r>
              </a:p>
              <a:p>
                <a:pPr marL="342900" indent="-342900">
                  <a:buAutoNum type="alphaLcParenR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kedatangan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pasien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per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kedatangan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pasien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siang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?</a:t>
                </a: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Dari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kondisi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=4,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0,1465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pasien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siang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  <a:sym typeface="Wingdings" pitchFamily="2" charset="2"/>
                      </a:rPr>
                      <m:t>×4=2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0,271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8FCD2E-2094-9544-848D-9F3FAB276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3" y="1423652"/>
                <a:ext cx="8366234" cy="2359300"/>
              </a:xfrm>
              <a:prstGeom prst="rect">
                <a:avLst/>
              </a:prstGeom>
              <a:blipFill>
                <a:blip r:embed="rId6"/>
                <a:stretch>
                  <a:fillRect l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20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45330" y="474821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207442" y="1318804"/>
            <a:ext cx="8232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Prinsip Dasar 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Peubah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hanya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mempunyai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nilai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yaitu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0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1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ID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kali </a:t>
            </a:r>
            <a:r>
              <a:rPr lang="en-ID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Nilai 0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1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ini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biasanya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dikaitkan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“</a:t>
            </a:r>
            <a:r>
              <a:rPr lang="en-ID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gagal</a:t>
            </a:r>
            <a:r>
              <a:rPr lang="en-ID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” </a:t>
            </a:r>
            <a:r>
              <a:rPr lang="en-ID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dan“sukses</a:t>
            </a:r>
            <a:r>
              <a:rPr lang="en-ID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3ED15-D949-D040-8F8C-041EA98DDB1F}"/>
              </a:ext>
            </a:extLst>
          </p:cNvPr>
          <p:cNvSpPr txBox="1"/>
          <p:nvPr/>
        </p:nvSpPr>
        <p:spPr>
          <a:xfrm>
            <a:off x="207442" y="2057468"/>
            <a:ext cx="8491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keberhasilan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operasi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logam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dilempar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kali,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bisa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“M”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belakang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“B”.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½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A0B60C-79DA-9048-8EB4-6C7605AE8791}"/>
                  </a:ext>
                </a:extLst>
              </p:cNvPr>
              <p:cNvSpPr txBox="1"/>
              <p:nvPr/>
            </p:nvSpPr>
            <p:spPr>
              <a:xfrm>
                <a:off x="207442" y="3114181"/>
                <a:ext cx="8491202" cy="160043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bernoulli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(X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bernoulli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)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Disimbolkan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𝐵𝐼𝑁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(1,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A0B60C-79DA-9048-8EB4-6C7605AE8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42" y="3114181"/>
                <a:ext cx="8491202" cy="1600438"/>
              </a:xfrm>
              <a:prstGeom prst="rect">
                <a:avLst/>
              </a:prstGeom>
              <a:blipFill>
                <a:blip r:embed="rId3"/>
                <a:stretch>
                  <a:fillRect l="-149" b="-3125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01DBEA7-0EFA-F748-9162-F6B2BABFB1BA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3BF060-E003-DE48-A941-CB7FC67C6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6FE529-8F90-E841-B0B1-62F02605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534C83-465F-B743-A0A1-D4D005F2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AC48104-3BEF-1B46-BD5A-DE9F62A9A9C8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3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6E565-D863-FA42-B7FE-B1A18F56ABF0}"/>
                  </a:ext>
                </a:extLst>
              </p:cNvPr>
              <p:cNvSpPr txBox="1"/>
              <p:nvPr/>
            </p:nvSpPr>
            <p:spPr>
              <a:xfrm>
                <a:off x="315311" y="1334816"/>
                <a:ext cx="85343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Prinsip</a:t>
                </a:r>
                <a:r>
                  <a:rPr lang="en-US" b="1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Dasar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b="1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b="1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dipandang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sebagai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jumlah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yakni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berhasil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usaha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</a:t>
                </a:r>
                <a:endParaRPr lang="en-US" b="1" dirty="0">
                  <a:solidFill>
                    <a:srgbClr val="FF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Eksperimen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lebih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sekali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secara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independen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Tiap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eksperimen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menghasilkan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salah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dua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hasil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mungkin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yakni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atau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6E565-D863-FA42-B7FE-B1A18F56A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1" y="1334816"/>
                <a:ext cx="8534399" cy="1384995"/>
              </a:xfrm>
              <a:prstGeom prst="rect">
                <a:avLst/>
              </a:prstGeom>
              <a:blipFill>
                <a:blip r:embed="rId3"/>
                <a:stretch>
                  <a:fillRect l="-149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BA0404-8803-8644-9F47-5FA2413CD24F}"/>
                  </a:ext>
                </a:extLst>
              </p:cNvPr>
              <p:cNvSpPr txBox="1"/>
              <p:nvPr/>
            </p:nvSpPr>
            <p:spPr>
              <a:xfrm>
                <a:off x="315310" y="2709299"/>
                <a:ext cx="8534399" cy="106215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</a:t>
                </a: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fungsi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berbentuk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,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=0,1,2,⋯,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Disimbolkan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𝐵𝐼𝑁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BA0404-8803-8644-9F47-5FA2413C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2709299"/>
                <a:ext cx="8534399" cy="1062150"/>
              </a:xfrm>
              <a:prstGeom prst="rect">
                <a:avLst/>
              </a:prstGeom>
              <a:blipFill>
                <a:blip r:embed="rId4"/>
                <a:stretch>
                  <a:fillRect l="-148" b="-4651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594DDA3-694A-AB46-9E66-E2F68E939B5A}"/>
              </a:ext>
            </a:extLst>
          </p:cNvPr>
          <p:cNvSpPr txBox="1"/>
          <p:nvPr/>
        </p:nvSpPr>
        <p:spPr>
          <a:xfrm>
            <a:off x="252250" y="3879358"/>
            <a:ext cx="8660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Menanam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bunga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mawar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pohon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ternyata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sukses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pohon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(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bunga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mawar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ditanam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hidup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)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sebesar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benar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salah,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mendapatkan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8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jawaban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benar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0,04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F6F400-0D11-FB46-9065-3C45DA463AF1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1EE275-7EE5-074B-838B-0871C7B8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6CF86E-BFF0-C444-819F-0372F4819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820430-471F-A044-8AAC-92E18800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F03FEF-D292-514F-96AB-B32BEE67EC59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4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/>
              <p:nvPr/>
            </p:nvSpPr>
            <p:spPr>
              <a:xfrm>
                <a:off x="124514" y="1376855"/>
                <a:ext cx="519371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Beberapa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variasi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soal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terkait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Given: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=10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=0,5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=0,5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𝑎𝑡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𝑙𝑒𝑎𝑠𝑡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 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≥8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Manjari" panose="02000503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𝑚𝑜𝑟𝑒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𝑡h𝑎𝑛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&gt;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9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𝑚𝑜𝑟𝑒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𝑡h𝑎𝑛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&gt;8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9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10 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𝑚𝑜𝑠𝑡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≤8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+⋯+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Manjari" panose="02000503000000000000" pitchFamily="2" charset="0"/>
                  <a:ea typeface="Cambria Math" panose="02040503050406030204" pitchFamily="18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𝑓𝑒𝑤𝑒𝑟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𝑡h𝑎𝑛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+⋯+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4" y="1376855"/>
                <a:ext cx="5193719" cy="2677656"/>
              </a:xfrm>
              <a:prstGeom prst="rect">
                <a:avLst/>
              </a:prstGeom>
              <a:blipFill>
                <a:blip r:embed="rId3"/>
                <a:stretch>
                  <a:fillRect l="-244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0C2FAD5-39E3-E44F-AE21-18821D561C08}"/>
              </a:ext>
            </a:extLst>
          </p:cNvPr>
          <p:cNvSpPr txBox="1"/>
          <p:nvPr/>
        </p:nvSpPr>
        <p:spPr>
          <a:xfrm>
            <a:off x="5192109" y="1228737"/>
            <a:ext cx="3705702" cy="297389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mengikuti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ujian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sarjana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diperkirakan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kelulusannya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0,7.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Hitung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Paling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lulus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lulus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antara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orang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Paling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sedikit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lulus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(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cek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perhitungan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manual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memakai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tabel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binomial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kumulatif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C95364-8BF9-3940-92B7-914CA5C10A5B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7D4AA6-FC99-B74E-9B3F-B636DE52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EB02FD-BFFD-A54B-A411-F4FF63FA5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3F7915-9B33-854B-B802-5994E028F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73A983-3E9A-F545-A20C-10313045C1C3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9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25480" y="627240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/>
              <p:nvPr/>
            </p:nvSpPr>
            <p:spPr>
              <a:xfrm>
                <a:off x="204147" y="1429407"/>
                <a:ext cx="859301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Prinsip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Dasar: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Perbedaan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utama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antara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cara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pengambilan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pengambilan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pengembalian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sedangkan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pengambilan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tanpa</a:t>
                </a:r>
                <a:r>
                  <a:rPr lang="en-US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pengembalian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berukuran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diambil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tanpa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pengembalian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benda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Sebanyak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benda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nama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sedangkan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sisanya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nama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" y="1429407"/>
                <a:ext cx="8593012" cy="1600438"/>
              </a:xfrm>
              <a:prstGeom prst="rect">
                <a:avLst/>
              </a:prstGeom>
              <a:blipFill>
                <a:blip r:embed="rId3"/>
                <a:stretch>
                  <a:fillRect l="-147" t="-787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C93BB21-D4C4-3A48-BFF1-5BD933153DDC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E2C7BE-0455-924C-B873-17D8ECB4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184190-382A-6449-BDB8-ABD432A36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0F5B83-FD51-D040-93E4-8765C73F3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9B0B5CD-B9B2-304B-9079-E338F2C3F621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0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600533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/>
              <p:nvPr/>
            </p:nvSpPr>
            <p:spPr>
              <a:xfrm>
                <a:off x="195278" y="1447856"/>
                <a:ext cx="8593012" cy="3374001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0070C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Definisi: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D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)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Keterangan: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𝑁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𝑢𝑘𝑢𝑟𝑎𝑛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𝑝𝑜𝑝𝑢𝑙𝑎𝑠𝑖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𝑢𝑘𝑢𝑟𝑎𝑛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𝑠𝑎𝑚𝑝𝑒𝑙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𝑏𝑎𝑛𝑦𝑎𝑘𝑛𝑦𝑎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𝑢𝑛𝑠𝑢𝑟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𝑦𝑎𝑛𝑔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𝑠𝑎𝑚𝑎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𝑝𝑎𝑑𝑎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𝑝𝑜𝑝𝑢𝑙𝑎𝑠𝑖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𝑏𝑎𝑛𝑦𝑎𝑘𝑛𝑦𝑎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𝑝𝑒𝑟𝑖𝑠𝑡𝑖𝑤𝑎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𝑠𝑢𝑘𝑠𝑒𝑠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endParaRPr lang="en-US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random X di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Notasi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untuk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menyatakan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𝐻𝐼𝑃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78" y="1447856"/>
                <a:ext cx="8593012" cy="3374001"/>
              </a:xfrm>
              <a:prstGeom prst="rect">
                <a:avLst/>
              </a:prstGeom>
              <a:blipFill>
                <a:blip r:embed="rId3"/>
                <a:stretch>
                  <a:fillRect l="-147" b="-746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8163DFA-AAF4-E64E-95E5-D71B9FC89814}"/>
              </a:ext>
            </a:extLst>
          </p:cNvPr>
          <p:cNvSpPr txBox="1"/>
          <p:nvPr/>
        </p:nvSpPr>
        <p:spPr>
          <a:xfrm>
            <a:off x="123359" y="33688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C4E81A-3CC3-3940-8440-F04313659650}"/>
              </a:ext>
            </a:extLst>
          </p:cNvPr>
          <p:cNvGrpSpPr/>
          <p:nvPr/>
        </p:nvGrpSpPr>
        <p:grpSpPr>
          <a:xfrm>
            <a:off x="2" y="259088"/>
            <a:ext cx="2112578" cy="560720"/>
            <a:chOff x="1160529" y="398992"/>
            <a:chExt cx="2827595" cy="7071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39C74A-1E05-8649-9561-8FDC12CC3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9244" y="398992"/>
              <a:ext cx="762376" cy="6937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2DD2D3-5D86-3E43-9ECD-FC71671A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1620" y="516465"/>
              <a:ext cx="1136504" cy="5514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134B3E-0D8B-7B4A-BF2A-9459464A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0529" y="419264"/>
              <a:ext cx="1067663" cy="68684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014183-FC20-3B49-8072-63B7F5690FF8}"/>
              </a:ext>
            </a:extLst>
          </p:cNvPr>
          <p:cNvSpPr txBox="1"/>
          <p:nvPr/>
        </p:nvSpPr>
        <p:spPr>
          <a:xfrm>
            <a:off x="7228138" y="102071"/>
            <a:ext cx="162204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Review </a:t>
            </a:r>
            <a:r>
              <a:rPr lang="en-US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0474"/>
      </p:ext>
    </p:extLst>
  </p:cSld>
  <p:clrMapOvr>
    <a:masterClrMapping/>
  </p:clrMapOvr>
</p:sld>
</file>

<file path=ppt/theme/theme1.xml><?xml version="1.0" encoding="utf-8"?>
<a:theme xmlns:a="http://schemas.openxmlformats.org/drawingml/2006/main" name="Magazine Social Media by Slidesgo">
  <a:themeElements>
    <a:clrScheme name="Simple Light">
      <a:dk1>
        <a:srgbClr val="FF4094"/>
      </a:dk1>
      <a:lt1>
        <a:srgbClr val="FFFFFF"/>
      </a:lt1>
      <a:dk2>
        <a:srgbClr val="263238"/>
      </a:dk2>
      <a:lt2>
        <a:srgbClr val="EEEEEE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FFAB40"/>
      </a:accent5>
      <a:accent6>
        <a:srgbClr val="FF4094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7984</TotalTime>
  <Words>3963</Words>
  <Application>Microsoft Macintosh PowerPoint</Application>
  <PresentationFormat>On-screen Show (16:9)</PresentationFormat>
  <Paragraphs>441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Manjari</vt:lpstr>
      <vt:lpstr>Calibri</vt:lpstr>
      <vt:lpstr>Cambria Math</vt:lpstr>
      <vt:lpstr>Al Bayan Plain</vt:lpstr>
      <vt:lpstr>Arial</vt:lpstr>
      <vt:lpstr>Wingdings</vt:lpstr>
      <vt:lpstr>Krona One</vt:lpstr>
      <vt:lpstr>Angsana New</vt:lpstr>
      <vt:lpstr>Times New Roman</vt:lpstr>
      <vt:lpstr>Magazine Social Media by Slidesgo</vt:lpstr>
      <vt:lpstr>DISTRIBUSI DISKRIT  &amp; PENERAPANNYA</vt:lpstr>
      <vt:lpstr>Ruang Lingkup Materi: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PELUANG RANDOM DISKRIT</dc:title>
  <cp:lastModifiedBy>Juny Santyadi</cp:lastModifiedBy>
  <cp:revision>212</cp:revision>
  <dcterms:modified xsi:type="dcterms:W3CDTF">2021-05-15T14:31:29Z</dcterms:modified>
</cp:coreProperties>
</file>