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37"/>
  </p:notesMasterIdLst>
  <p:sldIdLst>
    <p:sldId id="513" r:id="rId2"/>
    <p:sldId id="730" r:id="rId3"/>
    <p:sldId id="1070" r:id="rId4"/>
    <p:sldId id="1071" r:id="rId5"/>
    <p:sldId id="1053" r:id="rId6"/>
    <p:sldId id="763" r:id="rId7"/>
    <p:sldId id="1055" r:id="rId8"/>
    <p:sldId id="1056" r:id="rId9"/>
    <p:sldId id="876" r:id="rId10"/>
    <p:sldId id="1058" r:id="rId11"/>
    <p:sldId id="759" r:id="rId12"/>
    <p:sldId id="788" r:id="rId13"/>
    <p:sldId id="790" r:id="rId14"/>
    <p:sldId id="927" r:id="rId15"/>
    <p:sldId id="928" r:id="rId16"/>
    <p:sldId id="929" r:id="rId17"/>
    <p:sldId id="1069" r:id="rId18"/>
    <p:sldId id="1072" r:id="rId19"/>
    <p:sldId id="1073" r:id="rId20"/>
    <p:sldId id="1074" r:id="rId21"/>
    <p:sldId id="886" r:id="rId22"/>
    <p:sldId id="792" r:id="rId23"/>
    <p:sldId id="881" r:id="rId24"/>
    <p:sldId id="930" r:id="rId25"/>
    <p:sldId id="795" r:id="rId26"/>
    <p:sldId id="959" r:id="rId27"/>
    <p:sldId id="1075" r:id="rId28"/>
    <p:sldId id="1067" r:id="rId29"/>
    <p:sldId id="1068" r:id="rId30"/>
    <p:sldId id="957" r:id="rId31"/>
    <p:sldId id="1066" r:id="rId32"/>
    <p:sldId id="1065" r:id="rId33"/>
    <p:sldId id="958" r:id="rId34"/>
    <p:sldId id="874" r:id="rId35"/>
    <p:sldId id="291" r:id="rId36"/>
  </p:sldIdLst>
  <p:sldSz cx="9144000" cy="5143500" type="screen16x9"/>
  <p:notesSz cx="6858000" cy="9144000"/>
  <p:custDataLst>
    <p:tags r:id="rId38"/>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ext uri="{19B8F6BF-5375-455C-9EA6-DF929625EA0E}">
        <p15:presenceInfo xmlns:p15="http://schemas.microsoft.com/office/powerpoint/2012/main" userId="S-1-5-21-1708537768-1303643608-725345543-200204" providerId="AD"/>
      </p:ext>
    </p:extLst>
  </p:cmAuthor>
  <p:cmAuthor id="2" name="Bob Vachon" initials="BV" lastIdx="24" clrIdx="2">
    <p:extLst>
      <p:ext uri="{19B8F6BF-5375-455C-9EA6-DF929625EA0E}">
        <p15:presenceInfo xmlns:p15="http://schemas.microsoft.com/office/powerpoint/2012/main" userId="c7abe87968a0b633" providerId="Windows Live"/>
      </p:ext>
    </p:extLst>
  </p:cmAuthor>
  <p:cmAuthor id="3" name="Sue Livingston -X (suliving - UNICON INC at Cisco)" initials="SL-(-UIaC" lastIdx="15" clrIdx="3">
    <p:extLst>
      <p:ext uri="{19B8F6BF-5375-455C-9EA6-DF929625EA0E}">
        <p15:presenceInfo xmlns:p15="http://schemas.microsoft.com/office/powerpoint/2012/main" userId="S::suliving@cisco.com::dc701d48-dd51-411a-9041-b7f1328f1486" providerId="AD"/>
      </p:ext>
    </p:extLst>
  </p:cmAuthor>
  <p:cmAuthor id="4" name="jagibbon" initials="jmg" lastIdx="8" clrIdx="4">
    <p:extLst>
      <p:ext uri="{19B8F6BF-5375-455C-9EA6-DF929625EA0E}">
        <p15:presenceInfo xmlns:p15="http://schemas.microsoft.com/office/powerpoint/2012/main" userId="jagibb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47" autoAdjust="0"/>
    <p:restoredTop sz="86356" autoAdjust="0"/>
  </p:normalViewPr>
  <p:slideViewPr>
    <p:cSldViewPr snapToGrid="0" showGuides="1">
      <p:cViewPr varScale="1">
        <p:scale>
          <a:sx n="76" d="100"/>
          <a:sy n="76" d="100"/>
        </p:scale>
        <p:origin x="584" y="60"/>
      </p:cViewPr>
      <p:guideLst>
        <p:guide orient="horz" pos="1620"/>
        <p:guide pos="336"/>
      </p:guideLst>
    </p:cSldViewPr>
  </p:slideViewPr>
  <p:outlineViewPr>
    <p:cViewPr>
      <p:scale>
        <a:sx n="33" d="100"/>
        <a:sy n="33" d="100"/>
      </p:scale>
      <p:origin x="0" y="-226704"/>
    </p:cViewPr>
  </p:outlineViewPr>
  <p:notesTextViewPr>
    <p:cViewPr>
      <p:scale>
        <a:sx n="100" d="100"/>
        <a:sy n="100" d="100"/>
      </p:scale>
      <p:origin x="0" y="0"/>
    </p:cViewPr>
  </p:notesTextViewPr>
  <p:sorterViewPr>
    <p:cViewPr>
      <p:scale>
        <a:sx n="111" d="100"/>
        <a:sy n="111" d="100"/>
      </p:scale>
      <p:origin x="0" y="-5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12/6/2019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Networking Academy Program</a:t>
            </a:r>
          </a:p>
          <a:p>
            <a:r>
              <a:rPr lang="en-US" dirty="0">
                <a:solidFill>
                  <a:schemeClr val="accent5">
                    <a:lumMod val="40000"/>
                    <a:lumOff val="60000"/>
                  </a:schemeClr>
                </a:solidFill>
              </a:rPr>
              <a:t>Introduction to Networks v7.0 (ITN)</a:t>
            </a:r>
          </a:p>
          <a:p>
            <a:r>
              <a:rPr lang="en-US" dirty="0"/>
              <a:t>Module 13: ICMP</a:t>
            </a:r>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12</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13.1.1 – ICMPv4 and ICMPv6 Messages</a:t>
            </a:r>
          </a:p>
        </p:txBody>
      </p:sp>
    </p:spTree>
    <p:extLst>
      <p:ext uri="{BB962C8B-B14F-4D97-AF65-F5344CB8AC3E}">
        <p14:creationId xmlns:p14="http://schemas.microsoft.com/office/powerpoint/2010/main" val="3427554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13</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13.1.2 – Host Reachability</a:t>
            </a:r>
          </a:p>
        </p:txBody>
      </p:sp>
    </p:spTree>
    <p:extLst>
      <p:ext uri="{BB962C8B-B14F-4D97-AF65-F5344CB8AC3E}">
        <p14:creationId xmlns:p14="http://schemas.microsoft.com/office/powerpoint/2010/main" val="785335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14</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13.1.3 – Destination or Service Unreachable</a:t>
            </a:r>
          </a:p>
        </p:txBody>
      </p:sp>
    </p:spTree>
    <p:extLst>
      <p:ext uri="{BB962C8B-B14F-4D97-AF65-F5344CB8AC3E}">
        <p14:creationId xmlns:p14="http://schemas.microsoft.com/office/powerpoint/2010/main" val="3797073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15</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13.1.4 – Time Exceeded</a:t>
            </a:r>
          </a:p>
        </p:txBody>
      </p:sp>
    </p:spTree>
    <p:extLst>
      <p:ext uri="{BB962C8B-B14F-4D97-AF65-F5344CB8AC3E}">
        <p14:creationId xmlns:p14="http://schemas.microsoft.com/office/powerpoint/2010/main" val="4050493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16</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13.1.5 – ICMPv6 Messages</a:t>
            </a:r>
          </a:p>
        </p:txBody>
      </p:sp>
    </p:spTree>
    <p:extLst>
      <p:ext uri="{BB962C8B-B14F-4D97-AF65-F5344CB8AC3E}">
        <p14:creationId xmlns:p14="http://schemas.microsoft.com/office/powerpoint/2010/main" val="2708579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17</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13.1.5 – ICMPv6 Messages (Cont.)</a:t>
            </a:r>
          </a:p>
        </p:txBody>
      </p:sp>
    </p:spTree>
    <p:extLst>
      <p:ext uri="{BB962C8B-B14F-4D97-AF65-F5344CB8AC3E}">
        <p14:creationId xmlns:p14="http://schemas.microsoft.com/office/powerpoint/2010/main" val="2113553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18</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13.1.5 – ICMPv6 Messages (Cont.)</a:t>
            </a:r>
          </a:p>
        </p:txBody>
      </p:sp>
    </p:spTree>
    <p:extLst>
      <p:ext uri="{BB962C8B-B14F-4D97-AF65-F5344CB8AC3E}">
        <p14:creationId xmlns:p14="http://schemas.microsoft.com/office/powerpoint/2010/main" val="54849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19</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13.1.5 – ICMPv6 Messages (Cont.)</a:t>
            </a:r>
          </a:p>
        </p:txBody>
      </p:sp>
    </p:spTree>
    <p:extLst>
      <p:ext uri="{BB962C8B-B14F-4D97-AF65-F5344CB8AC3E}">
        <p14:creationId xmlns:p14="http://schemas.microsoft.com/office/powerpoint/2010/main" val="2122222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20</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a:p>
            <a:pPr>
              <a:lnSpc>
                <a:spcPct val="80000"/>
              </a:lnSpc>
              <a:buFontTx/>
              <a:buNone/>
            </a:pPr>
            <a:r>
              <a:rPr lang="en-US" dirty="0"/>
              <a:t>13.1.5 – ICMPv6 Messages</a:t>
            </a:r>
          </a:p>
          <a:p>
            <a:pPr>
              <a:lnSpc>
                <a:spcPct val="80000"/>
              </a:lnSpc>
              <a:buFontTx/>
              <a:buNone/>
            </a:pPr>
            <a:r>
              <a:rPr lang="en-US" dirty="0"/>
              <a:t>13.1.6 – Check Your Understanding – ICMP Messages</a:t>
            </a:r>
          </a:p>
        </p:txBody>
      </p:sp>
    </p:spTree>
    <p:extLst>
      <p:ext uri="{BB962C8B-B14F-4D97-AF65-F5344CB8AC3E}">
        <p14:creationId xmlns:p14="http://schemas.microsoft.com/office/powerpoint/2010/main" val="313822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968181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2</a:t>
            </a:fld>
            <a:endParaRPr lang="en-US" sz="800"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3866771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22</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13.2.1 – Ping – Test Connectivity</a:t>
            </a:r>
            <a:endParaRPr lang="en-GB" b="0" dirty="0"/>
          </a:p>
          <a:p>
            <a:pPr>
              <a:lnSpc>
                <a:spcPct val="80000"/>
              </a:lnSpc>
              <a:buFontTx/>
              <a:buNone/>
            </a:pPr>
            <a:endParaRPr lang="en-US" dirty="0"/>
          </a:p>
        </p:txBody>
      </p:sp>
    </p:spTree>
    <p:extLst>
      <p:ext uri="{BB962C8B-B14F-4D97-AF65-F5344CB8AC3E}">
        <p14:creationId xmlns:p14="http://schemas.microsoft.com/office/powerpoint/2010/main" val="1156604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23</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13.2.2 – Ping the Loopback</a:t>
            </a:r>
            <a:endParaRPr lang="en-US" dirty="0"/>
          </a:p>
        </p:txBody>
      </p:sp>
    </p:spTree>
    <p:extLst>
      <p:ext uri="{BB962C8B-B14F-4D97-AF65-F5344CB8AC3E}">
        <p14:creationId xmlns:p14="http://schemas.microsoft.com/office/powerpoint/2010/main" val="4222691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24</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13.2.3 – Ping the Default Gateway</a:t>
            </a:r>
            <a:endParaRPr lang="en-GB" b="0" dirty="0"/>
          </a:p>
        </p:txBody>
      </p:sp>
    </p:spTree>
    <p:extLst>
      <p:ext uri="{BB962C8B-B14F-4D97-AF65-F5344CB8AC3E}">
        <p14:creationId xmlns:p14="http://schemas.microsoft.com/office/powerpoint/2010/main" val="3275480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13.2.4 – Ping a Remote Host</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876528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13.2.5 – Traceroute – Test the Path</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793235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13.2.5 – Traceroute – Test the Path (Cont.)</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4197527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28</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13.2.6 – Packet Tracer – Verify IPv4 and Ipv6 Addressing</a:t>
            </a:r>
          </a:p>
        </p:txBody>
      </p:sp>
    </p:spTree>
    <p:extLst>
      <p:ext uri="{BB962C8B-B14F-4D97-AF65-F5344CB8AC3E}">
        <p14:creationId xmlns:p14="http://schemas.microsoft.com/office/powerpoint/2010/main" val="3086806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29</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13.2 – Ping and Traceroute Tests</a:t>
            </a:r>
          </a:p>
          <a:p>
            <a:pPr>
              <a:lnSpc>
                <a:spcPct val="80000"/>
              </a:lnSpc>
              <a:buFontTx/>
              <a:buNone/>
            </a:pPr>
            <a:r>
              <a:rPr lang="en-US" sz="1200" b="0" kern="1200" dirty="0">
                <a:solidFill>
                  <a:schemeClr val="tx1"/>
                </a:solidFill>
                <a:latin typeface="Arial" charset="0"/>
                <a:ea typeface="ＭＳ Ｐゴシック" charset="0"/>
              </a:rPr>
              <a:t>13.2.6 – Packet Tracer – Use Ping and Traceroute to Test Network Connectivity</a:t>
            </a:r>
          </a:p>
        </p:txBody>
      </p:sp>
    </p:spTree>
    <p:extLst>
      <p:ext uri="{BB962C8B-B14F-4D97-AF65-F5344CB8AC3E}">
        <p14:creationId xmlns:p14="http://schemas.microsoft.com/office/powerpoint/2010/main" val="1012918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13.3 – Module Practice and Quiz</a:t>
            </a:r>
          </a:p>
          <a:p>
            <a:pPr>
              <a:lnSpc>
                <a:spcPct val="80000"/>
              </a:lnSpc>
              <a:buFontTx/>
              <a:buNone/>
            </a:pP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t>30</a:t>
            </a:fld>
            <a:endParaRPr lang="en-US" dirty="0"/>
          </a:p>
        </p:txBody>
      </p:sp>
    </p:spTree>
    <p:extLst>
      <p:ext uri="{BB962C8B-B14F-4D97-AF65-F5344CB8AC3E}">
        <p14:creationId xmlns:p14="http://schemas.microsoft.com/office/powerpoint/2010/main" val="2217143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31</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13.3 – Module Practice and Quiz</a:t>
            </a:r>
          </a:p>
          <a:p>
            <a:pPr>
              <a:lnSpc>
                <a:spcPct val="80000"/>
              </a:lnSpc>
              <a:buFontTx/>
              <a:buNone/>
            </a:pPr>
            <a:r>
              <a:rPr lang="en-US" sz="1200" kern="1200" dirty="0">
                <a:solidFill>
                  <a:schemeClr val="tx1"/>
                </a:solidFill>
                <a:latin typeface="Arial" charset="0"/>
                <a:ea typeface="ＭＳ Ｐゴシック" charset="0"/>
                <a:cs typeface="ＭＳ Ｐゴシック" charset="0"/>
              </a:rPr>
              <a:t>13.3.1 – Packet Tracer – Using ICMP to Test and Correct Network Connectivity</a:t>
            </a:r>
          </a:p>
        </p:txBody>
      </p:sp>
    </p:spTree>
    <p:extLst>
      <p:ext uri="{BB962C8B-B14F-4D97-AF65-F5344CB8AC3E}">
        <p14:creationId xmlns:p14="http://schemas.microsoft.com/office/powerpoint/2010/main" val="1706792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7" tIns="0" rIns="18817" bIns="0" anchor="b"/>
          <a:lstStyle>
            <a:lvl1pPr defTabSz="901700" eaLnBrk="0" hangingPunct="0">
              <a:defRPr sz="2400" b="1">
                <a:solidFill>
                  <a:schemeClr val="tx1"/>
                </a:solidFill>
                <a:latin typeface="Arial" charset="0"/>
                <a:cs typeface="Arial" charset="0"/>
              </a:defRPr>
            </a:lvl1pPr>
            <a:lvl2pPr marL="742950" indent="-285750" defTabSz="901700" eaLnBrk="0" hangingPunct="0">
              <a:defRPr sz="2400" b="1">
                <a:solidFill>
                  <a:schemeClr val="tx1"/>
                </a:solidFill>
                <a:latin typeface="Arial" charset="0"/>
                <a:cs typeface="Arial" charset="0"/>
              </a:defRPr>
            </a:lvl2pPr>
            <a:lvl3pPr marL="1143000" indent="-228600" defTabSz="901700" eaLnBrk="0" hangingPunct="0">
              <a:defRPr sz="2400" b="1">
                <a:solidFill>
                  <a:schemeClr val="tx1"/>
                </a:solidFill>
                <a:latin typeface="Arial" charset="0"/>
                <a:cs typeface="Arial" charset="0"/>
              </a:defRPr>
            </a:lvl3pPr>
            <a:lvl4pPr marL="1600200" indent="-228600" defTabSz="901700" eaLnBrk="0" hangingPunct="0">
              <a:defRPr sz="2400" b="1">
                <a:solidFill>
                  <a:schemeClr val="tx1"/>
                </a:solidFill>
                <a:latin typeface="Arial" charset="0"/>
                <a:cs typeface="Arial" charset="0"/>
              </a:defRPr>
            </a:lvl4pPr>
            <a:lvl5pPr marL="2057400" indent="-228600" defTabSz="901700" eaLnBrk="0" hangingPunct="0">
              <a:defRPr sz="2400" b="1">
                <a:solidFill>
                  <a:schemeClr val="tx1"/>
                </a:solidFill>
                <a:latin typeface="Arial" charset="0"/>
                <a:cs typeface="Arial" charset="0"/>
              </a:defRPr>
            </a:lvl5pPr>
            <a:lvl6pPr marL="2514600" indent="-228600" defTabSz="901700" eaLnBrk="0" fontAlgn="base" hangingPunct="0">
              <a:spcBef>
                <a:spcPct val="0"/>
              </a:spcBef>
              <a:spcAft>
                <a:spcPct val="0"/>
              </a:spcAft>
              <a:defRPr sz="2400" b="1">
                <a:solidFill>
                  <a:schemeClr val="tx1"/>
                </a:solidFill>
                <a:latin typeface="Arial" charset="0"/>
                <a:cs typeface="Arial" charset="0"/>
              </a:defRPr>
            </a:lvl6pPr>
            <a:lvl7pPr marL="2971800" indent="-228600" defTabSz="901700" eaLnBrk="0" fontAlgn="base" hangingPunct="0">
              <a:spcBef>
                <a:spcPct val="0"/>
              </a:spcBef>
              <a:spcAft>
                <a:spcPct val="0"/>
              </a:spcAft>
              <a:defRPr sz="2400" b="1">
                <a:solidFill>
                  <a:schemeClr val="tx1"/>
                </a:solidFill>
                <a:latin typeface="Arial" charset="0"/>
                <a:cs typeface="Arial" charset="0"/>
              </a:defRPr>
            </a:lvl7pPr>
            <a:lvl8pPr marL="3429000" indent="-228600" defTabSz="901700" eaLnBrk="0" fontAlgn="base" hangingPunct="0">
              <a:spcBef>
                <a:spcPct val="0"/>
              </a:spcBef>
              <a:spcAft>
                <a:spcPct val="0"/>
              </a:spcAft>
              <a:defRPr sz="2400" b="1">
                <a:solidFill>
                  <a:schemeClr val="tx1"/>
                </a:solidFill>
                <a:latin typeface="Arial" charset="0"/>
                <a:cs typeface="Arial" charset="0"/>
              </a:defRPr>
            </a:lvl8pPr>
            <a:lvl9pPr marL="3886200" indent="-228600" defTabSz="901700" eaLnBrk="0" fontAlgn="base" hangingPunct="0">
              <a:spcBef>
                <a:spcPct val="0"/>
              </a:spcBef>
              <a:spcAft>
                <a:spcPct val="0"/>
              </a:spcAft>
              <a:defRPr sz="2400" b="1">
                <a:solidFill>
                  <a:schemeClr val="tx1"/>
                </a:solidFill>
                <a:latin typeface="Arial" charset="0"/>
                <a:cs typeface="Arial" charset="0"/>
              </a:defRPr>
            </a:lvl9pPr>
          </a:lstStyle>
          <a:p>
            <a:pPr algn="r"/>
            <a:fld id="{ACE20BE7-F2F3-4E26-9454-50B18F790A4E}" type="slidenum">
              <a:rPr lang="en-US" sz="800" b="0">
                <a:ea typeface="ＭＳ Ｐゴシック" pitchFamily="34" charset="-128"/>
              </a:rPr>
              <a:pPr algn="r"/>
              <a:t>5</a:t>
            </a:fld>
            <a:endParaRPr lang="en-US" sz="800" b="0" dirty="0">
              <a:ea typeface="ＭＳ Ｐゴシック" pitchFamily="34"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2400274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32</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13.3 – Module Practice and Quiz</a:t>
            </a:r>
          </a:p>
          <a:p>
            <a:pPr>
              <a:lnSpc>
                <a:spcPct val="80000"/>
              </a:lnSpc>
              <a:buFontTx/>
              <a:buNone/>
            </a:pPr>
            <a:r>
              <a:rPr lang="en-US" sz="1200" kern="1200" dirty="0">
                <a:solidFill>
                  <a:schemeClr val="tx1"/>
                </a:solidFill>
                <a:latin typeface="Arial" charset="0"/>
                <a:ea typeface="ＭＳ Ｐゴシック" charset="0"/>
                <a:cs typeface="ＭＳ Ｐゴシック" charset="0"/>
              </a:rPr>
              <a:t>13.3.2 – Lab – Use Ping and Traceroute to Test Network Connectivity</a:t>
            </a:r>
          </a:p>
        </p:txBody>
      </p:sp>
    </p:spTree>
    <p:extLst>
      <p:ext uri="{BB962C8B-B14F-4D97-AF65-F5344CB8AC3E}">
        <p14:creationId xmlns:p14="http://schemas.microsoft.com/office/powerpoint/2010/main" val="1681643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33</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13.3 – Module Practice and Quiz</a:t>
            </a:r>
          </a:p>
          <a:p>
            <a:pPr>
              <a:lnSpc>
                <a:spcPct val="80000"/>
              </a:lnSpc>
              <a:buFontTx/>
              <a:buNone/>
            </a:pPr>
            <a:r>
              <a:rPr lang="en-US" sz="1200" kern="1200" dirty="0">
                <a:solidFill>
                  <a:schemeClr val="tx1"/>
                </a:solidFill>
                <a:latin typeface="Arial" charset="0"/>
                <a:ea typeface="ＭＳ Ｐゴシック" charset="0"/>
                <a:cs typeface="ＭＳ Ｐゴシック" charset="0"/>
              </a:rPr>
              <a:t>13.3.3 – What did I learn in this module?</a:t>
            </a:r>
          </a:p>
          <a:p>
            <a:pPr>
              <a:lnSpc>
                <a:spcPct val="80000"/>
              </a:lnSpc>
              <a:buFontTx/>
              <a:buNone/>
            </a:pPr>
            <a:r>
              <a:rPr lang="en-US" sz="1200" kern="1200" dirty="0">
                <a:solidFill>
                  <a:schemeClr val="tx1"/>
                </a:solidFill>
                <a:latin typeface="Arial" charset="0"/>
                <a:ea typeface="ＭＳ Ｐゴシック" charset="0"/>
                <a:cs typeface="ＭＳ Ｐゴシック" charset="0"/>
              </a:rPr>
              <a:t>13.3.4 – Module Quiz - ICMP</a:t>
            </a:r>
          </a:p>
        </p:txBody>
      </p:sp>
    </p:spTree>
    <p:extLst>
      <p:ext uri="{BB962C8B-B14F-4D97-AF65-F5344CB8AC3E}">
        <p14:creationId xmlns:p14="http://schemas.microsoft.com/office/powerpoint/2010/main" val="1476824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solidFill>
                  <a:prstClr val="black"/>
                </a:solidFill>
              </a:rPr>
              <a:pPr/>
              <a:t>34</a:t>
            </a:fld>
            <a:endParaRPr lang="en-US" sz="800" dirty="0">
              <a:solidFill>
                <a:prstClr val="black"/>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1200" kern="1200" dirty="0">
                <a:solidFill>
                  <a:schemeClr val="tx1"/>
                </a:solidFill>
                <a:latin typeface="Arial" charset="0"/>
                <a:ea typeface="ＭＳ Ｐゴシック" charset="0"/>
                <a:cs typeface="ＭＳ Ｐゴシック" charset="0"/>
              </a:rPr>
              <a:t>13 – ICMP</a:t>
            </a:r>
          </a:p>
          <a:p>
            <a:pPr marL="0" marR="0" lvl="0" indent="0" algn="l" defTabSz="457200" rtl="0" eaLnBrk="1" fontAlgn="auto" latinLnBrk="0" hangingPunct="1">
              <a:lnSpc>
                <a:spcPct val="80000"/>
              </a:lnSpc>
              <a:spcBef>
                <a:spcPts val="0"/>
              </a:spcBef>
              <a:spcAft>
                <a:spcPts val="0"/>
              </a:spcAft>
              <a:buClrTx/>
              <a:buSzTx/>
              <a:buFontTx/>
              <a:buNone/>
              <a:tabLst/>
              <a:defRPr/>
            </a:pPr>
            <a:r>
              <a:rPr lang="en-US" dirty="0"/>
              <a:t>New Terms and Commands</a:t>
            </a:r>
          </a:p>
        </p:txBody>
      </p:sp>
    </p:spTree>
    <p:extLst>
      <p:ext uri="{BB962C8B-B14F-4D97-AF65-F5344CB8AC3E}">
        <p14:creationId xmlns:p14="http://schemas.microsoft.com/office/powerpoint/2010/main" val="2246742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35</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6</a:t>
            </a:fld>
            <a:endParaRPr lang="en-US"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1687453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7</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2900104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8</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1428653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Networking Academy Program</a:t>
            </a:r>
          </a:p>
          <a:p>
            <a:r>
              <a:rPr lang="en-US" dirty="0">
                <a:solidFill>
                  <a:schemeClr val="accent5">
                    <a:lumMod val="40000"/>
                    <a:lumOff val="60000"/>
                  </a:schemeClr>
                </a:solidFill>
              </a:rPr>
              <a:t>Introduction of Networks v7.0 (ITN)</a:t>
            </a:r>
          </a:p>
          <a:p>
            <a:r>
              <a:rPr lang="en-US" dirty="0"/>
              <a:t>Module 13: ICMP</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9</a:t>
            </a:fld>
            <a:endParaRPr lang="en-US" dirty="0"/>
          </a:p>
        </p:txBody>
      </p:sp>
    </p:spTree>
    <p:extLst>
      <p:ext uri="{BB962C8B-B14F-4D97-AF65-F5344CB8AC3E}">
        <p14:creationId xmlns:p14="http://schemas.microsoft.com/office/powerpoint/2010/main" val="508118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solidFill>
                  <a:prstClr val="black"/>
                </a:solidFill>
              </a:rPr>
              <a:pPr algn="r"/>
              <a:t>10</a:t>
            </a:fld>
            <a:endParaRPr lang="en-US" sz="800" b="0" dirty="0">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13.0.2 – What will I learn to do in this module?</a:t>
            </a:r>
            <a:endParaRPr lang="en-GB" b="0" dirty="0"/>
          </a:p>
          <a:p>
            <a:pPr>
              <a:buFontTx/>
              <a:buNone/>
            </a:pPr>
            <a:endParaRPr lang="en-GB" dirty="0"/>
          </a:p>
        </p:txBody>
      </p:sp>
    </p:spTree>
    <p:extLst>
      <p:ext uri="{BB962C8B-B14F-4D97-AF65-F5344CB8AC3E}">
        <p14:creationId xmlns:p14="http://schemas.microsoft.com/office/powerpoint/2010/main" val="3080891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13 – ICMP</a:t>
            </a:r>
          </a:p>
          <a:p>
            <a:pPr>
              <a:lnSpc>
                <a:spcPct val="80000"/>
              </a:lnSpc>
              <a:buFontTx/>
              <a:buNone/>
            </a:pPr>
            <a:r>
              <a:rPr lang="en-US" sz="1200" kern="1200" dirty="0">
                <a:solidFill>
                  <a:schemeClr val="tx1"/>
                </a:solidFill>
                <a:latin typeface="Arial" charset="0"/>
                <a:ea typeface="ＭＳ Ｐゴシック" charset="0"/>
                <a:cs typeface="ＭＳ Ｐゴシック" charset="0"/>
              </a:rPr>
              <a:t>13.1 – ICMP Messages</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t>11</a:t>
            </a:fld>
            <a:endParaRPr lang="en-US" dirty="0"/>
          </a:p>
        </p:txBody>
      </p:sp>
    </p:spTree>
    <p:extLst>
      <p:ext uri="{BB962C8B-B14F-4D97-AF65-F5344CB8AC3E}">
        <p14:creationId xmlns:p14="http://schemas.microsoft.com/office/powerpoint/2010/main" val="625529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3.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4.tif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5.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6.tif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7.tif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8.tif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3.xml"/><Relationship Id="rId5" Type="http://schemas.openxmlformats.org/officeDocument/2006/relationships/image" Target="../media/image10.tiff"/><Relationship Id="rId4" Type="http://schemas.openxmlformats.org/officeDocument/2006/relationships/image" Target="../media/image9.tif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4.xml"/><Relationship Id="rId4" Type="http://schemas.openxmlformats.org/officeDocument/2006/relationships/image" Target="../media/image11.tif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5.xml"/><Relationship Id="rId4" Type="http://schemas.openxmlformats.org/officeDocument/2006/relationships/image" Target="../media/image12.tif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6.xml"/><Relationship Id="rId4" Type="http://schemas.openxmlformats.org/officeDocument/2006/relationships/image" Target="../media/image13.tif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7.xml"/><Relationship Id="rId4" Type="http://schemas.openxmlformats.org/officeDocument/2006/relationships/image" Target="../media/image14.tif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8.xml"/><Relationship Id="rId4" Type="http://schemas.openxmlformats.org/officeDocument/2006/relationships/image" Target="../media/image15.tif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xml"/><Relationship Id="rId1" Type="http://schemas.openxmlformats.org/officeDocument/2006/relationships/tags" Target="../tags/tag3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1219200"/>
            <a:ext cx="6557379" cy="1666626"/>
          </a:xfrm>
        </p:spPr>
        <p:txBody>
          <a:bodyPr/>
          <a:lstStyle/>
          <a:p>
            <a:r>
              <a:rPr lang="en-US" dirty="0">
                <a:solidFill>
                  <a:schemeClr val="accent5">
                    <a:lumMod val="40000"/>
                    <a:lumOff val="60000"/>
                  </a:schemeClr>
                </a:solidFill>
              </a:rPr>
              <a:t>Module 13: ICMP</a:t>
            </a:r>
          </a:p>
        </p:txBody>
      </p:sp>
      <p:sp>
        <p:nvSpPr>
          <p:cNvPr id="5" name="Text Placeholder 4"/>
          <p:cNvSpPr>
            <a:spLocks noGrp="1"/>
          </p:cNvSpPr>
          <p:nvPr>
            <p:ph type="body" sz="quarter" idx="13"/>
          </p:nvPr>
        </p:nvSpPr>
        <p:spPr>
          <a:xfrm>
            <a:off x="469497" y="3127609"/>
            <a:ext cx="5925246" cy="299001"/>
          </a:xfrm>
        </p:spPr>
        <p:txBody>
          <a:bodyPr/>
          <a:lstStyle/>
          <a:p>
            <a:r>
              <a:rPr lang="en-US" dirty="0">
                <a:solidFill>
                  <a:schemeClr val="bg2">
                    <a:lumMod val="40000"/>
                    <a:lumOff val="60000"/>
                  </a:schemeClr>
                </a:solidFill>
              </a:rPr>
              <a:t>Instructor Materials</a:t>
            </a:r>
          </a:p>
        </p:txBody>
      </p:sp>
      <p:sp>
        <p:nvSpPr>
          <p:cNvPr id="7" name="Subtitle 6"/>
          <p:cNvSpPr>
            <a:spLocks noGrp="1"/>
          </p:cNvSpPr>
          <p:nvPr>
            <p:ph type="subTitle" idx="1"/>
          </p:nvPr>
        </p:nvSpPr>
        <p:spPr>
          <a:xfrm>
            <a:off x="469497" y="3809526"/>
            <a:ext cx="2368954" cy="902174"/>
          </a:xfrm>
        </p:spPr>
        <p:txBody>
          <a:bodyPr/>
          <a:lstStyle/>
          <a:p>
            <a:r>
              <a:rPr lang="en-US" dirty="0">
                <a:solidFill>
                  <a:schemeClr val="accent5">
                    <a:lumMod val="40000"/>
                    <a:lumOff val="60000"/>
                  </a:schemeClr>
                </a:solidFill>
              </a:rPr>
              <a:t>Introduction to Networks v7.0 (ITN)</a:t>
            </a:r>
          </a:p>
          <a:p>
            <a:endParaRPr lang="en-US" dirty="0"/>
          </a:p>
        </p:txBody>
      </p:sp>
    </p:spTree>
    <p:custDataLst>
      <p:tags r:id="rId1"/>
    </p:custDataLst>
    <p:extLst>
      <p:ext uri="{BB962C8B-B14F-4D97-AF65-F5344CB8AC3E}">
        <p14:creationId xmlns:p14="http://schemas.microsoft.com/office/powerpoint/2010/main" val="3436504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3"/>
          <p:cNvSpPr>
            <a:spLocks noGrp="1" noChangeArrowheads="1"/>
          </p:cNvSpPr>
          <p:nvPr>
            <p:ph type="title"/>
          </p:nvPr>
        </p:nvSpPr>
        <p:spPr>
          <a:xfrm>
            <a:off x="1" y="41393"/>
            <a:ext cx="9144000" cy="669321"/>
          </a:xfrm>
        </p:spPr>
        <p:txBody>
          <a:bodyPr/>
          <a:lstStyle/>
          <a:p>
            <a:pPr eaLnBrk="1" hangingPunct="1"/>
            <a:r>
              <a:rPr lang="en-US" dirty="0"/>
              <a:t>Module Objectives</a:t>
            </a:r>
          </a:p>
        </p:txBody>
      </p:sp>
      <p:sp>
        <p:nvSpPr>
          <p:cNvPr id="4099" name="Rectangle 34"/>
          <p:cNvSpPr>
            <a:spLocks noGrp="1" noChangeArrowheads="1"/>
          </p:cNvSpPr>
          <p:nvPr>
            <p:ph idx="1"/>
          </p:nvPr>
        </p:nvSpPr>
        <p:spPr>
          <a:xfrm>
            <a:off x="0" y="798944"/>
            <a:ext cx="9006840" cy="669320"/>
          </a:xfrm>
        </p:spPr>
        <p:txBody>
          <a:bodyPr/>
          <a:lstStyle/>
          <a:p>
            <a:pPr marL="188912" lvl="1" indent="0">
              <a:buNone/>
            </a:pPr>
            <a:r>
              <a:rPr lang="en-US" sz="1600" b="1" dirty="0"/>
              <a:t>Module Title</a:t>
            </a:r>
            <a:r>
              <a:rPr lang="en-US" sz="1600" dirty="0"/>
              <a:t>: ICMP</a:t>
            </a:r>
          </a:p>
          <a:p>
            <a:pPr marL="188912" lvl="1" indent="0">
              <a:buNone/>
            </a:pPr>
            <a:r>
              <a:rPr lang="en-US" sz="1600" b="1" dirty="0"/>
              <a:t>Module Objective</a:t>
            </a:r>
            <a:r>
              <a:rPr lang="en-US" sz="1600" dirty="0"/>
              <a:t>: Use various tools to test network connectivity.</a:t>
            </a:r>
          </a:p>
          <a:p>
            <a:pPr marL="327818" lvl="2" indent="0">
              <a:buNone/>
            </a:pPr>
            <a:endParaRPr lang="en-US" sz="1150" dirty="0"/>
          </a:p>
        </p:txBody>
      </p:sp>
      <p:graphicFrame>
        <p:nvGraphicFramePr>
          <p:cNvPr id="4" name="Table 3">
            <a:extLst>
              <a:ext uri="{FF2B5EF4-FFF2-40B4-BE49-F238E27FC236}">
                <a16:creationId xmlns:a16="http://schemas.microsoft.com/office/drawing/2014/main" id="{73C07AB0-6822-FB4C-9445-25B1C20C98B1}"/>
              </a:ext>
            </a:extLst>
          </p:cNvPr>
          <p:cNvGraphicFramePr>
            <a:graphicFrameLocks noGrp="1"/>
          </p:cNvGraphicFramePr>
          <p:nvPr>
            <p:extLst>
              <p:ext uri="{D42A27DB-BD31-4B8C-83A1-F6EECF244321}">
                <p14:modId xmlns:p14="http://schemas.microsoft.com/office/powerpoint/2010/main" val="3650485866"/>
              </p:ext>
            </p:extLst>
          </p:nvPr>
        </p:nvGraphicFramePr>
        <p:xfrm>
          <a:off x="663479" y="1754987"/>
          <a:ext cx="7679882" cy="1282359"/>
        </p:xfrm>
        <a:graphic>
          <a:graphicData uri="http://schemas.openxmlformats.org/drawingml/2006/table">
            <a:tbl>
              <a:tblPr firstRow="1" firstCol="1" bandRow="1">
                <a:tableStyleId>{5C22544A-7EE6-4342-B048-85BDC9FD1C3A}</a:tableStyleId>
              </a:tblPr>
              <a:tblGrid>
                <a:gridCol w="3839941">
                  <a:extLst>
                    <a:ext uri="{9D8B030D-6E8A-4147-A177-3AD203B41FA5}">
                      <a16:colId xmlns:a16="http://schemas.microsoft.com/office/drawing/2014/main" val="1523797708"/>
                    </a:ext>
                  </a:extLst>
                </a:gridCol>
                <a:gridCol w="3839941">
                  <a:extLst>
                    <a:ext uri="{9D8B030D-6E8A-4147-A177-3AD203B41FA5}">
                      <a16:colId xmlns:a16="http://schemas.microsoft.com/office/drawing/2014/main" val="2750207184"/>
                    </a:ext>
                  </a:extLst>
                </a:gridCol>
              </a:tblGrid>
              <a:tr h="228725">
                <a:tc>
                  <a:txBody>
                    <a:bodyPr/>
                    <a:lstStyle/>
                    <a:p>
                      <a:pPr marL="0" marR="0">
                        <a:lnSpc>
                          <a:spcPct val="107000"/>
                        </a:lnSpc>
                        <a:spcBef>
                          <a:spcPts val="0"/>
                        </a:spcBef>
                        <a:spcAft>
                          <a:spcPts val="0"/>
                        </a:spcAft>
                      </a:pPr>
                      <a:r>
                        <a:rPr lang="en-US" sz="1050" dirty="0">
                          <a:effectLst/>
                        </a:rPr>
                        <a:t>Topic Title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50" dirty="0">
                          <a:effectLst/>
                        </a:rPr>
                        <a:t>Topic Objective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4061904"/>
                  </a:ext>
                </a:extLst>
              </a:tr>
              <a:tr h="469315">
                <a:tc>
                  <a:txBody>
                    <a:bodyPr/>
                    <a:lstStyle/>
                    <a:p>
                      <a:pPr fontAlgn="ctr"/>
                      <a:r>
                        <a:rPr lang="en-US" sz="1050" b="1" dirty="0">
                          <a:effectLst/>
                        </a:rPr>
                        <a:t>ICMP Messages</a:t>
                      </a:r>
                      <a:endParaRPr lang="en-US" sz="1050" b="0" dirty="0">
                        <a:effectLst/>
                      </a:endParaRPr>
                    </a:p>
                  </a:txBody>
                  <a:tcPr marL="47625" marR="47625" marT="47625" marB="47625" anchor="ctr"/>
                </a:tc>
                <a:tc>
                  <a:txBody>
                    <a:bodyPr/>
                    <a:lstStyle/>
                    <a:p>
                      <a:pPr fontAlgn="ctr"/>
                      <a:r>
                        <a:rPr lang="en-US" sz="1050" b="0" dirty="0">
                          <a:effectLst/>
                        </a:rPr>
                        <a:t>Explain how ICMP is used to test network connectivity.</a:t>
                      </a:r>
                    </a:p>
                  </a:txBody>
                  <a:tcPr marL="47625" marR="47625" marT="47625" marB="47625" anchor="ctr"/>
                </a:tc>
                <a:extLst>
                  <a:ext uri="{0D108BD9-81ED-4DB2-BD59-A6C34878D82A}">
                    <a16:rowId xmlns:a16="http://schemas.microsoft.com/office/drawing/2014/main" val="1646858405"/>
                  </a:ext>
                </a:extLst>
              </a:tr>
              <a:tr h="584319">
                <a:tc>
                  <a:txBody>
                    <a:bodyPr/>
                    <a:lstStyle/>
                    <a:p>
                      <a:pPr fontAlgn="ctr"/>
                      <a:r>
                        <a:rPr lang="en-US" sz="1050" b="1" dirty="0">
                          <a:effectLst/>
                        </a:rPr>
                        <a:t>Ping and Traceroute Testing</a:t>
                      </a:r>
                      <a:endParaRPr lang="en-US" sz="1050" b="0" dirty="0">
                        <a:effectLst/>
                      </a:endParaRPr>
                    </a:p>
                  </a:txBody>
                  <a:tcPr marL="47625" marR="47625" marT="47625" marB="47625" anchor="ctr"/>
                </a:tc>
                <a:tc>
                  <a:txBody>
                    <a:bodyPr/>
                    <a:lstStyle/>
                    <a:p>
                      <a:pPr fontAlgn="ctr"/>
                      <a:r>
                        <a:rPr lang="en-US" sz="1050" b="0" dirty="0">
                          <a:effectLst/>
                        </a:rPr>
                        <a:t>Use ping and traceroute utilities to test network connectivity.</a:t>
                      </a:r>
                    </a:p>
                  </a:txBody>
                  <a:tcPr marL="47625" marR="47625" marT="47625" marB="47625" anchor="ctr"/>
                </a:tc>
                <a:extLst>
                  <a:ext uri="{0D108BD9-81ED-4DB2-BD59-A6C34878D82A}">
                    <a16:rowId xmlns:a16="http://schemas.microsoft.com/office/drawing/2014/main" val="3216917477"/>
                  </a:ext>
                </a:extLst>
              </a:tr>
            </a:tbl>
          </a:graphicData>
        </a:graphic>
      </p:graphicFrame>
    </p:spTree>
    <p:custDataLst>
      <p:tags r:id="rId1"/>
    </p:custDataLst>
    <p:extLst>
      <p:ext uri="{BB962C8B-B14F-4D97-AF65-F5344CB8AC3E}">
        <p14:creationId xmlns:p14="http://schemas.microsoft.com/office/powerpoint/2010/main" val="834003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7598042" cy="929640"/>
          </a:xfrm>
        </p:spPr>
        <p:txBody>
          <a:bodyPr/>
          <a:lstStyle/>
          <a:p>
            <a:r>
              <a:rPr lang="en-US" dirty="0">
                <a:solidFill>
                  <a:schemeClr val="accent5">
                    <a:lumMod val="40000"/>
                    <a:lumOff val="60000"/>
                  </a:schemeClr>
                </a:solidFill>
              </a:rPr>
              <a:t>13.1 ICMP Messages</a:t>
            </a:r>
          </a:p>
        </p:txBody>
      </p:sp>
    </p:spTree>
    <p:custDataLst>
      <p:tags r:id="rId1"/>
    </p:custDataLst>
    <p:extLst>
      <p:ext uri="{BB962C8B-B14F-4D97-AF65-F5344CB8AC3E}">
        <p14:creationId xmlns:p14="http://schemas.microsoft.com/office/powerpoint/2010/main" val="67309964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ICMP Messages</a:t>
            </a:r>
            <a:br>
              <a:rPr lang="en-US" altLang="en-US" dirty="0"/>
            </a:br>
            <a:r>
              <a:rPr lang="en-US" altLang="en-US" dirty="0"/>
              <a:t>ICMPv4 and ICMPv6 Messages</a:t>
            </a:r>
          </a:p>
        </p:txBody>
      </p:sp>
      <p:sp>
        <p:nvSpPr>
          <p:cNvPr id="8195" name="Rectangle 6"/>
          <p:cNvSpPr>
            <a:spLocks noGrp="1" noChangeArrowheads="1"/>
          </p:cNvSpPr>
          <p:nvPr>
            <p:ph idx="1"/>
          </p:nvPr>
        </p:nvSpPr>
        <p:spPr>
          <a:xfrm>
            <a:off x="144065" y="888396"/>
            <a:ext cx="8712259" cy="3621959"/>
          </a:xfrm>
        </p:spPr>
        <p:txBody>
          <a:bodyPr/>
          <a:lstStyle/>
          <a:p>
            <a:pPr>
              <a:buFont typeface="Arial" panose="020B0604020202020204" pitchFamily="34" charset="0"/>
              <a:buChar char="•"/>
            </a:pPr>
            <a:r>
              <a:rPr lang="en-US" sz="1600" dirty="0"/>
              <a:t>Internet Control Message Protocol (ICMP) provides feedback about issues related to the processing of IP packets under certain conditions.</a:t>
            </a:r>
          </a:p>
          <a:p>
            <a:pPr>
              <a:buFont typeface="Arial" panose="020B0604020202020204" pitchFamily="34" charset="0"/>
              <a:buChar char="•"/>
            </a:pPr>
            <a:r>
              <a:rPr lang="en-US" sz="1600" dirty="0"/>
              <a:t>ICMPv4 is the messaging protocol for IPv4. ICMPv6 is the messaging protocol for IPv6 and includes additional functionality.</a:t>
            </a:r>
          </a:p>
          <a:p>
            <a:pPr>
              <a:buFont typeface="Arial" panose="020B0604020202020204" pitchFamily="34" charset="0"/>
              <a:buChar char="•"/>
            </a:pPr>
            <a:r>
              <a:rPr lang="en-US" sz="1600" dirty="0"/>
              <a:t>The ICMP messages common to both ICMPv4 and ICMPv6 include:</a:t>
            </a:r>
          </a:p>
          <a:p>
            <a:pPr lvl="2">
              <a:buFont typeface="Arial" panose="020B0604020202020204" pitchFamily="34" charset="0"/>
              <a:buChar char="•"/>
            </a:pPr>
            <a:r>
              <a:rPr lang="en-US" sz="1600" dirty="0"/>
              <a:t>Host reachability</a:t>
            </a:r>
          </a:p>
          <a:p>
            <a:pPr lvl="2">
              <a:buFont typeface="Arial" panose="020B0604020202020204" pitchFamily="34" charset="0"/>
              <a:buChar char="•"/>
            </a:pPr>
            <a:r>
              <a:rPr lang="en-US" sz="1600" dirty="0"/>
              <a:t>Destination or Service Unreachable</a:t>
            </a:r>
          </a:p>
          <a:p>
            <a:pPr lvl="2">
              <a:buFont typeface="Arial" panose="020B0604020202020204" pitchFamily="34" charset="0"/>
              <a:buChar char="•"/>
            </a:pPr>
            <a:r>
              <a:rPr lang="en-US" sz="1600" dirty="0"/>
              <a:t>Time exceeded</a:t>
            </a:r>
          </a:p>
          <a:p>
            <a:pPr marL="0" indent="0">
              <a:buNone/>
            </a:pPr>
            <a:endParaRPr lang="en-US" sz="1600" dirty="0"/>
          </a:p>
          <a:p>
            <a:pPr marL="0" indent="0">
              <a:buNone/>
            </a:pPr>
            <a:r>
              <a:rPr lang="en-US" sz="1600" dirty="0"/>
              <a:t>Note: ICMPv4 messages are not required and are often not allowed within a network for security reasons. </a:t>
            </a:r>
          </a:p>
          <a:p>
            <a:pPr>
              <a:buFont typeface="Arial" panose="020B0604020202020204" pitchFamily="34" charset="0"/>
              <a:buChar char="•"/>
            </a:pPr>
            <a:endParaRPr lang="en-US" dirty="0"/>
          </a:p>
          <a:p>
            <a:endParaRPr lang="en-US" altLang="ja-JP" dirty="0"/>
          </a:p>
        </p:txBody>
      </p:sp>
    </p:spTree>
    <p:custDataLst>
      <p:tags r:id="rId1"/>
    </p:custDataLst>
    <p:extLst>
      <p:ext uri="{BB962C8B-B14F-4D97-AF65-F5344CB8AC3E}">
        <p14:creationId xmlns:p14="http://schemas.microsoft.com/office/powerpoint/2010/main" val="4922330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ICMP Messages</a:t>
            </a:r>
            <a:br>
              <a:rPr lang="en-US" altLang="en-US" dirty="0"/>
            </a:br>
            <a:r>
              <a:rPr lang="en-US" altLang="en-US" dirty="0"/>
              <a:t>Host Reachability</a:t>
            </a:r>
          </a:p>
        </p:txBody>
      </p:sp>
      <p:sp>
        <p:nvSpPr>
          <p:cNvPr id="8195" name="Rectangle 6"/>
          <p:cNvSpPr>
            <a:spLocks noGrp="1" noChangeArrowheads="1"/>
          </p:cNvSpPr>
          <p:nvPr>
            <p:ph idx="1"/>
          </p:nvPr>
        </p:nvSpPr>
        <p:spPr>
          <a:xfrm>
            <a:off x="145357" y="798944"/>
            <a:ext cx="3939626" cy="3735939"/>
          </a:xfrm>
        </p:spPr>
        <p:txBody>
          <a:bodyPr/>
          <a:lstStyle/>
          <a:p>
            <a:pPr marL="0" indent="0">
              <a:buNone/>
            </a:pPr>
            <a:r>
              <a:rPr lang="en-US" sz="1600" dirty="0"/>
              <a:t>ICMP Echo Message can be used to test the reachability of a host on an IP network. </a:t>
            </a:r>
          </a:p>
          <a:p>
            <a:pPr marL="0" indent="0">
              <a:buNone/>
            </a:pPr>
            <a:r>
              <a:rPr lang="en-US" sz="1600" dirty="0"/>
              <a:t>In the example:</a:t>
            </a:r>
          </a:p>
          <a:p>
            <a:pPr lvl="1">
              <a:buFont typeface="Arial" panose="020B0604020202020204" pitchFamily="34" charset="0"/>
              <a:buChar char="•"/>
            </a:pPr>
            <a:r>
              <a:rPr lang="en-US" sz="1600" dirty="0"/>
              <a:t>The local host sends an ICMP Echo Request to a host. </a:t>
            </a:r>
          </a:p>
          <a:p>
            <a:pPr lvl="1">
              <a:buFont typeface="Arial" panose="020B0604020202020204" pitchFamily="34" charset="0"/>
              <a:buChar char="•"/>
            </a:pPr>
            <a:r>
              <a:rPr lang="en-US" sz="1600" dirty="0"/>
              <a:t>If the host is available, the destination host responds with an Echo Reply.</a:t>
            </a:r>
          </a:p>
        </p:txBody>
      </p:sp>
      <p:pic>
        <p:nvPicPr>
          <p:cNvPr id="3" name="Picture 2">
            <a:extLst>
              <a:ext uri="{FF2B5EF4-FFF2-40B4-BE49-F238E27FC236}">
                <a16:creationId xmlns:a16="http://schemas.microsoft.com/office/drawing/2014/main" id="{60678897-C92D-774A-A01F-030F0E281DB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72000" y="1419595"/>
            <a:ext cx="3939626" cy="2304309"/>
          </a:xfrm>
          <a:prstGeom prst="rect">
            <a:avLst/>
          </a:prstGeom>
        </p:spPr>
      </p:pic>
    </p:spTree>
    <p:custDataLst>
      <p:tags r:id="rId1"/>
    </p:custDataLst>
    <p:extLst>
      <p:ext uri="{BB962C8B-B14F-4D97-AF65-F5344CB8AC3E}">
        <p14:creationId xmlns:p14="http://schemas.microsoft.com/office/powerpoint/2010/main" val="263846644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ICMP Messages</a:t>
            </a:r>
            <a:br>
              <a:rPr lang="en-US" altLang="en-US" dirty="0"/>
            </a:br>
            <a:r>
              <a:rPr lang="en-US" altLang="en-US" dirty="0"/>
              <a:t>Destination or Service Unreachable</a:t>
            </a:r>
          </a:p>
        </p:txBody>
      </p:sp>
      <p:sp>
        <p:nvSpPr>
          <p:cNvPr id="8195" name="Rectangle 6"/>
          <p:cNvSpPr>
            <a:spLocks noGrp="1" noChangeArrowheads="1"/>
          </p:cNvSpPr>
          <p:nvPr>
            <p:ph idx="1"/>
          </p:nvPr>
        </p:nvSpPr>
        <p:spPr>
          <a:xfrm>
            <a:off x="145357" y="925513"/>
            <a:ext cx="8813708" cy="985480"/>
          </a:xfrm>
        </p:spPr>
        <p:txBody>
          <a:bodyPr/>
          <a:lstStyle/>
          <a:p>
            <a:pPr>
              <a:spcAft>
                <a:spcPts val="100"/>
              </a:spcAft>
              <a:buFont typeface="Arial" panose="020B0604020202020204" pitchFamily="34" charset="0"/>
              <a:buChar char="•"/>
            </a:pPr>
            <a:r>
              <a:rPr lang="en-US" sz="1600" dirty="0"/>
              <a:t>An ICMP Destination Unreachable message can be used to notify the source that a destination or service is unreachable. </a:t>
            </a:r>
          </a:p>
          <a:p>
            <a:pPr>
              <a:spcAft>
                <a:spcPts val="100"/>
              </a:spcAft>
              <a:buFont typeface="Arial" panose="020B0604020202020204" pitchFamily="34" charset="0"/>
              <a:buChar char="•"/>
            </a:pPr>
            <a:r>
              <a:rPr lang="en-US" sz="1600" dirty="0"/>
              <a:t>The ICMP message will include a code indicating why the packet could not be delivered.</a:t>
            </a:r>
          </a:p>
          <a:p>
            <a:pPr>
              <a:spcAft>
                <a:spcPts val="100"/>
              </a:spcAft>
              <a:buFont typeface="Arial" panose="020B0604020202020204" pitchFamily="34" charset="0"/>
              <a:buChar char="•"/>
            </a:pPr>
            <a:endParaRPr lang="en-US" dirty="0"/>
          </a:p>
        </p:txBody>
      </p:sp>
      <p:sp>
        <p:nvSpPr>
          <p:cNvPr id="9" name="Rectangle 6">
            <a:extLst>
              <a:ext uri="{FF2B5EF4-FFF2-40B4-BE49-F238E27FC236}">
                <a16:creationId xmlns:a16="http://schemas.microsoft.com/office/drawing/2014/main" id="{898E910B-FDD9-474A-9233-995BD7304EDB}"/>
              </a:ext>
            </a:extLst>
          </p:cNvPr>
          <p:cNvSpPr txBox="1">
            <a:spLocks noChangeArrowheads="1"/>
          </p:cNvSpPr>
          <p:nvPr/>
        </p:nvSpPr>
        <p:spPr bwMode="auto">
          <a:xfrm>
            <a:off x="297554" y="1939458"/>
            <a:ext cx="3734792" cy="227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sz="1600" b="1" dirty="0"/>
              <a:t>A few Destination Unreachable codes for ICMPv4 are as follows:</a:t>
            </a:r>
          </a:p>
          <a:p>
            <a:pPr lvl="2">
              <a:buFont typeface="Arial" panose="020B0604020202020204" pitchFamily="34" charset="0"/>
              <a:buChar char="•"/>
            </a:pPr>
            <a:r>
              <a:rPr lang="en-US" sz="1400" dirty="0"/>
              <a:t>0 - Net unreachable</a:t>
            </a:r>
          </a:p>
          <a:p>
            <a:pPr lvl="2">
              <a:buFont typeface="Arial" panose="020B0604020202020204" pitchFamily="34" charset="0"/>
              <a:buChar char="•"/>
            </a:pPr>
            <a:r>
              <a:rPr lang="en-US" sz="1400" dirty="0"/>
              <a:t>1 - Host unreachable</a:t>
            </a:r>
          </a:p>
          <a:p>
            <a:pPr lvl="2">
              <a:buFont typeface="Arial" panose="020B0604020202020204" pitchFamily="34" charset="0"/>
              <a:buChar char="•"/>
            </a:pPr>
            <a:r>
              <a:rPr lang="en-US" sz="1400" dirty="0"/>
              <a:t>2 - Protocol unreachable</a:t>
            </a:r>
          </a:p>
          <a:p>
            <a:pPr lvl="2">
              <a:buFont typeface="Arial" panose="020B0604020202020204" pitchFamily="34" charset="0"/>
              <a:buChar char="•"/>
            </a:pPr>
            <a:r>
              <a:rPr lang="en-US" sz="1400" dirty="0"/>
              <a:t>3 - Port unreachable</a:t>
            </a:r>
          </a:p>
          <a:p>
            <a:pPr>
              <a:spcAft>
                <a:spcPts val="100"/>
              </a:spcAft>
              <a:buFont typeface="Arial" panose="020B0604020202020204" pitchFamily="34" charset="0"/>
              <a:buChar char="•"/>
            </a:pPr>
            <a:endParaRPr lang="en-US" dirty="0"/>
          </a:p>
        </p:txBody>
      </p:sp>
      <p:sp>
        <p:nvSpPr>
          <p:cNvPr id="10" name="Rectangle 6">
            <a:extLst>
              <a:ext uri="{FF2B5EF4-FFF2-40B4-BE49-F238E27FC236}">
                <a16:creationId xmlns:a16="http://schemas.microsoft.com/office/drawing/2014/main" id="{6623918D-06F7-E94D-A789-9059464B1965}"/>
              </a:ext>
            </a:extLst>
          </p:cNvPr>
          <p:cNvSpPr txBox="1">
            <a:spLocks noChangeArrowheads="1"/>
          </p:cNvSpPr>
          <p:nvPr/>
        </p:nvSpPr>
        <p:spPr bwMode="auto">
          <a:xfrm>
            <a:off x="4184542" y="1911937"/>
            <a:ext cx="4876331" cy="237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sz="1600" b="1" dirty="0"/>
              <a:t>A few Destination Unreachable codes for ICMPv6 are as follows:</a:t>
            </a:r>
          </a:p>
          <a:p>
            <a:pPr lvl="2">
              <a:buFont typeface="Arial" panose="020B0604020202020204" pitchFamily="34" charset="0"/>
              <a:buChar char="•"/>
            </a:pPr>
            <a:r>
              <a:rPr lang="en-US" sz="1400" dirty="0"/>
              <a:t>0 - No route to destination</a:t>
            </a:r>
          </a:p>
          <a:p>
            <a:pPr lvl="2">
              <a:buFont typeface="Arial" panose="020B0604020202020204" pitchFamily="34" charset="0"/>
              <a:buChar char="•"/>
            </a:pPr>
            <a:r>
              <a:rPr lang="en-US" sz="1400" dirty="0"/>
              <a:t>1 - Communication with the destination is administratively prohibited (e.g., firewall)</a:t>
            </a:r>
          </a:p>
          <a:p>
            <a:pPr lvl="2">
              <a:buFont typeface="Arial" panose="020B0604020202020204" pitchFamily="34" charset="0"/>
              <a:buChar char="•"/>
            </a:pPr>
            <a:r>
              <a:rPr lang="en-US" sz="1400" dirty="0"/>
              <a:t>2 – Beyond scope of the source address</a:t>
            </a:r>
          </a:p>
          <a:p>
            <a:pPr lvl="2">
              <a:buFont typeface="Arial" panose="020B0604020202020204" pitchFamily="34" charset="0"/>
              <a:buChar char="•"/>
            </a:pPr>
            <a:r>
              <a:rPr lang="en-US" sz="1400" dirty="0"/>
              <a:t>3 - Address unreachable</a:t>
            </a:r>
          </a:p>
          <a:p>
            <a:pPr lvl="2">
              <a:buFont typeface="Arial" panose="020B0604020202020204" pitchFamily="34" charset="0"/>
              <a:buChar char="•"/>
            </a:pPr>
            <a:r>
              <a:rPr lang="en-US" sz="1400" dirty="0"/>
              <a:t>4 - Port unreachable</a:t>
            </a:r>
          </a:p>
          <a:p>
            <a:pPr>
              <a:spcAft>
                <a:spcPts val="100"/>
              </a:spcAft>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7A8A4D57-5541-C14B-AAE5-49D28F7EBB1D}"/>
              </a:ext>
            </a:extLst>
          </p:cNvPr>
          <p:cNvSpPr txBox="1"/>
          <p:nvPr/>
        </p:nvSpPr>
        <p:spPr>
          <a:xfrm>
            <a:off x="889462" y="4415528"/>
            <a:ext cx="8069603" cy="307777"/>
          </a:xfrm>
          <a:prstGeom prst="rect">
            <a:avLst/>
          </a:prstGeom>
          <a:noFill/>
        </p:spPr>
        <p:txBody>
          <a:bodyPr wrap="square" rtlCol="0">
            <a:spAutoFit/>
          </a:bodyPr>
          <a:lstStyle/>
          <a:p>
            <a:r>
              <a:rPr lang="en-US" sz="1400" b="1" dirty="0"/>
              <a:t>Note</a:t>
            </a:r>
            <a:r>
              <a:rPr lang="en-US" sz="1400" dirty="0"/>
              <a:t>: ICMPv6 has similar but slightly different codes for Destination Unreachable messages</a:t>
            </a:r>
            <a:r>
              <a:rPr lang="en-US" sz="1200" dirty="0"/>
              <a:t>.</a:t>
            </a:r>
          </a:p>
        </p:txBody>
      </p:sp>
    </p:spTree>
    <p:custDataLst>
      <p:tags r:id="rId1"/>
    </p:custDataLst>
    <p:extLst>
      <p:ext uri="{BB962C8B-B14F-4D97-AF65-F5344CB8AC3E}">
        <p14:creationId xmlns:p14="http://schemas.microsoft.com/office/powerpoint/2010/main" val="411678066"/>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ICMP Messages </a:t>
            </a:r>
            <a:br>
              <a:rPr lang="en-US" altLang="en-US" sz="1600" dirty="0"/>
            </a:br>
            <a:r>
              <a:rPr lang="en-US" altLang="en-US" dirty="0"/>
              <a:t>Time Exceeded</a:t>
            </a:r>
          </a:p>
        </p:txBody>
      </p:sp>
      <p:sp>
        <p:nvSpPr>
          <p:cNvPr id="8195" name="Rectangle 2"/>
          <p:cNvSpPr>
            <a:spLocks noGrp="1" noChangeArrowheads="1"/>
          </p:cNvSpPr>
          <p:nvPr>
            <p:ph idx="1"/>
          </p:nvPr>
        </p:nvSpPr>
        <p:spPr>
          <a:xfrm>
            <a:off x="145356" y="823049"/>
            <a:ext cx="8782744" cy="1385895"/>
          </a:xfrm>
        </p:spPr>
        <p:txBody>
          <a:bodyPr/>
          <a:lstStyle/>
          <a:p>
            <a:pPr>
              <a:buFont typeface="Arial" panose="020B0604020202020204" pitchFamily="34" charset="0"/>
              <a:buChar char="•"/>
            </a:pPr>
            <a:r>
              <a:rPr lang="en-US" sz="1600" dirty="0"/>
              <a:t>When the Time to Live (TTL) field in a packet is decremented to 0, an ICMPv4 Time Exceeded message will be sent to the source host. </a:t>
            </a:r>
          </a:p>
          <a:p>
            <a:pPr>
              <a:buFont typeface="Arial" panose="020B0604020202020204" pitchFamily="34" charset="0"/>
              <a:buChar char="•"/>
            </a:pPr>
            <a:r>
              <a:rPr lang="en-US" sz="1600" dirty="0"/>
              <a:t>ICMPv6 also sends a Time Exceeded message. Instead of the IPv4 TTL field, ICMPv6 uses the IPv6 Hop Limit field to determine if the packet has expired.</a:t>
            </a:r>
          </a:p>
          <a:p>
            <a:pPr>
              <a:buFont typeface="Arial" panose="020B0604020202020204" pitchFamily="34" charset="0"/>
              <a:buChar char="•"/>
            </a:pPr>
            <a:endParaRPr lang="en-US" dirty="0"/>
          </a:p>
        </p:txBody>
      </p:sp>
      <p:sp>
        <p:nvSpPr>
          <p:cNvPr id="2" name="TextBox 1">
            <a:extLst>
              <a:ext uri="{FF2B5EF4-FFF2-40B4-BE49-F238E27FC236}">
                <a16:creationId xmlns:a16="http://schemas.microsoft.com/office/drawing/2014/main" id="{9BC67C86-5F9A-0548-880C-0DE826966352}"/>
              </a:ext>
            </a:extLst>
          </p:cNvPr>
          <p:cNvSpPr txBox="1"/>
          <p:nvPr/>
        </p:nvSpPr>
        <p:spPr>
          <a:xfrm>
            <a:off x="748145" y="4156365"/>
            <a:ext cx="8395855" cy="323165"/>
          </a:xfrm>
          <a:prstGeom prst="rect">
            <a:avLst/>
          </a:prstGeom>
          <a:noFill/>
        </p:spPr>
        <p:txBody>
          <a:bodyPr wrap="square" rtlCol="0">
            <a:spAutoFit/>
          </a:bodyPr>
          <a:lstStyle/>
          <a:p>
            <a:r>
              <a:rPr lang="en-US" sz="1500" b="1" dirty="0"/>
              <a:t>Note</a:t>
            </a:r>
            <a:r>
              <a:rPr lang="en-US" sz="1500" dirty="0"/>
              <a:t>: Time Exceeded messages are used by the </a:t>
            </a:r>
            <a:r>
              <a:rPr lang="en-US" sz="1500" b="1" dirty="0"/>
              <a:t>traceroute</a:t>
            </a:r>
            <a:r>
              <a:rPr lang="en-US" sz="1500" dirty="0"/>
              <a:t> tool.</a:t>
            </a:r>
          </a:p>
        </p:txBody>
      </p:sp>
      <p:pic>
        <p:nvPicPr>
          <p:cNvPr id="3" name="Picture 2">
            <a:extLst>
              <a:ext uri="{FF2B5EF4-FFF2-40B4-BE49-F238E27FC236}">
                <a16:creationId xmlns:a16="http://schemas.microsoft.com/office/drawing/2014/main" id="{39DB6FF1-3B75-884A-98F7-AAA4EC1069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99541" y="2330681"/>
            <a:ext cx="4544918" cy="1385894"/>
          </a:xfrm>
          <a:prstGeom prst="rect">
            <a:avLst/>
          </a:prstGeom>
        </p:spPr>
      </p:pic>
    </p:spTree>
    <p:custDataLst>
      <p:tags r:id="rId1"/>
    </p:custDataLst>
    <p:extLst>
      <p:ext uri="{BB962C8B-B14F-4D97-AF65-F5344CB8AC3E}">
        <p14:creationId xmlns:p14="http://schemas.microsoft.com/office/powerpoint/2010/main" val="2942420759"/>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ICMP Messages</a:t>
            </a:r>
            <a:br>
              <a:rPr lang="en-US" altLang="en-US" dirty="0"/>
            </a:br>
            <a:r>
              <a:rPr lang="en-US" altLang="en-US" dirty="0"/>
              <a:t>ICMPv6 Messages</a:t>
            </a:r>
          </a:p>
        </p:txBody>
      </p:sp>
      <p:sp>
        <p:nvSpPr>
          <p:cNvPr id="8195" name="Rectangle 2"/>
          <p:cNvSpPr>
            <a:spLocks noGrp="1" noChangeArrowheads="1"/>
          </p:cNvSpPr>
          <p:nvPr>
            <p:ph idx="1"/>
          </p:nvPr>
        </p:nvSpPr>
        <p:spPr>
          <a:xfrm>
            <a:off x="145357" y="823049"/>
            <a:ext cx="8710408" cy="757551"/>
          </a:xfrm>
        </p:spPr>
        <p:txBody>
          <a:bodyPr/>
          <a:lstStyle/>
          <a:p>
            <a:pPr marL="0" indent="0">
              <a:buNone/>
            </a:pPr>
            <a:r>
              <a:rPr lang="en-US" dirty="0"/>
              <a:t>ICMPv6 has new features and improved functionality not found in ICMPv4, including four new protocols as part of the Neighbor Discovery Protocol (ND or NDP).</a:t>
            </a:r>
          </a:p>
          <a:p>
            <a:pPr marL="0" indent="0">
              <a:buNone/>
            </a:pPr>
            <a:endParaRPr lang="en-US" dirty="0"/>
          </a:p>
          <a:p>
            <a:pPr>
              <a:buFont typeface="Arial" panose="020B0604020202020204" pitchFamily="34" charset="0"/>
              <a:buChar char="•"/>
            </a:pPr>
            <a:endParaRPr lang="en-US" dirty="0"/>
          </a:p>
          <a:p>
            <a:endParaRPr lang="en-US" dirty="0"/>
          </a:p>
        </p:txBody>
      </p:sp>
      <p:sp>
        <p:nvSpPr>
          <p:cNvPr id="6" name="Rectangle 2">
            <a:extLst>
              <a:ext uri="{FF2B5EF4-FFF2-40B4-BE49-F238E27FC236}">
                <a16:creationId xmlns:a16="http://schemas.microsoft.com/office/drawing/2014/main" id="{2F976EBF-CEA6-F248-A55E-CBB97E032AE8}"/>
              </a:ext>
            </a:extLst>
          </p:cNvPr>
          <p:cNvSpPr txBox="1">
            <a:spLocks noChangeArrowheads="1"/>
          </p:cNvSpPr>
          <p:nvPr/>
        </p:nvSpPr>
        <p:spPr bwMode="auto">
          <a:xfrm>
            <a:off x="348557" y="1751418"/>
            <a:ext cx="4045643" cy="181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dirty="0"/>
              <a:t>Messaging between an IPv6 router and an IPv6 device, including dynamic address allocation are as follows:</a:t>
            </a:r>
          </a:p>
          <a:p>
            <a:pPr lvl="1">
              <a:buFont typeface="Arial" panose="020B0604020202020204" pitchFamily="34" charset="0"/>
              <a:buChar char="•"/>
            </a:pPr>
            <a:r>
              <a:rPr lang="en-US" sz="1600" dirty="0"/>
              <a:t>Router Solicitation (RS) message</a:t>
            </a:r>
          </a:p>
          <a:p>
            <a:pPr lvl="1">
              <a:buFont typeface="Arial" panose="020B0604020202020204" pitchFamily="34" charset="0"/>
              <a:buChar char="•"/>
            </a:pPr>
            <a:r>
              <a:rPr lang="en-US" sz="1600" dirty="0"/>
              <a:t>Router Advertisement (RA) message</a:t>
            </a:r>
          </a:p>
          <a:p>
            <a:pPr marL="0" indent="0">
              <a:buNone/>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7" name="Rectangle 2">
            <a:extLst>
              <a:ext uri="{FF2B5EF4-FFF2-40B4-BE49-F238E27FC236}">
                <a16:creationId xmlns:a16="http://schemas.microsoft.com/office/drawing/2014/main" id="{78E5DCA0-41BC-AC43-99C0-191FE281CB7B}"/>
              </a:ext>
            </a:extLst>
          </p:cNvPr>
          <p:cNvSpPr txBox="1">
            <a:spLocks noChangeArrowheads="1"/>
          </p:cNvSpPr>
          <p:nvPr/>
        </p:nvSpPr>
        <p:spPr bwMode="auto">
          <a:xfrm>
            <a:off x="4749802" y="1757246"/>
            <a:ext cx="4248843" cy="184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dirty="0"/>
              <a:t>Messaging between IPv6 devices, including duplicate address detection and address resolution are as follows:</a:t>
            </a:r>
          </a:p>
          <a:p>
            <a:pPr lvl="1">
              <a:buFont typeface="Arial" panose="020B0604020202020204" pitchFamily="34" charset="0"/>
              <a:buChar char="•"/>
            </a:pPr>
            <a:r>
              <a:rPr lang="en-US" sz="1600" dirty="0"/>
              <a:t>Neighbor Solicitation (NS) message</a:t>
            </a:r>
          </a:p>
          <a:p>
            <a:pPr lvl="1">
              <a:buFont typeface="Arial" panose="020B0604020202020204" pitchFamily="34" charset="0"/>
              <a:buChar char="•"/>
            </a:pPr>
            <a:r>
              <a:rPr lang="en-US" sz="1600" dirty="0"/>
              <a:t>Neighbor Advertisement (NA) message</a:t>
            </a:r>
          </a:p>
          <a:p>
            <a:pPr>
              <a:buFont typeface="Arial" panose="020B0604020202020204" pitchFamily="34" charset="0"/>
              <a:buChar char="•"/>
            </a:pPr>
            <a:endParaRPr lang="en-US" dirty="0"/>
          </a:p>
          <a:p>
            <a:pPr>
              <a:buFont typeface="Arial" panose="020B0604020202020204" pitchFamily="34" charset="0"/>
              <a:buChar char="•"/>
            </a:pPr>
            <a:endParaRPr lang="en-US" dirty="0"/>
          </a:p>
          <a:p>
            <a:endParaRPr lang="en-US" dirty="0"/>
          </a:p>
        </p:txBody>
      </p:sp>
      <p:sp>
        <p:nvSpPr>
          <p:cNvPr id="3" name="TextBox 2">
            <a:extLst>
              <a:ext uri="{FF2B5EF4-FFF2-40B4-BE49-F238E27FC236}">
                <a16:creationId xmlns:a16="http://schemas.microsoft.com/office/drawing/2014/main" id="{3CDF6FA9-ACBC-0A4F-A48F-82FD98FFD73C}"/>
              </a:ext>
            </a:extLst>
          </p:cNvPr>
          <p:cNvSpPr txBox="1"/>
          <p:nvPr/>
        </p:nvSpPr>
        <p:spPr>
          <a:xfrm>
            <a:off x="532015" y="3807746"/>
            <a:ext cx="8190058" cy="523220"/>
          </a:xfrm>
          <a:prstGeom prst="rect">
            <a:avLst/>
          </a:prstGeom>
          <a:noFill/>
        </p:spPr>
        <p:txBody>
          <a:bodyPr wrap="square" rtlCol="0">
            <a:spAutoFit/>
          </a:bodyPr>
          <a:lstStyle/>
          <a:p>
            <a:r>
              <a:rPr lang="en-US" sz="1400" b="1" dirty="0"/>
              <a:t>Note</a:t>
            </a:r>
            <a:r>
              <a:rPr lang="en-US" sz="1400" dirty="0"/>
              <a:t>: ICMPv6 ND also includes the redirect message, which has a similar function to the redirect message used in ICMPv4.</a:t>
            </a:r>
          </a:p>
        </p:txBody>
      </p:sp>
    </p:spTree>
    <p:custDataLst>
      <p:tags r:id="rId1"/>
    </p:custDataLst>
    <p:extLst>
      <p:ext uri="{BB962C8B-B14F-4D97-AF65-F5344CB8AC3E}">
        <p14:creationId xmlns:p14="http://schemas.microsoft.com/office/powerpoint/2010/main" val="31471620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ICMP Messages</a:t>
            </a:r>
            <a:br>
              <a:rPr lang="en-US" altLang="en-US" dirty="0"/>
            </a:br>
            <a:r>
              <a:rPr lang="en-US" altLang="en-US" dirty="0"/>
              <a:t>ICMPv6 Messages (Cont.)</a:t>
            </a:r>
          </a:p>
        </p:txBody>
      </p:sp>
      <p:sp>
        <p:nvSpPr>
          <p:cNvPr id="8195" name="Rectangle 2"/>
          <p:cNvSpPr>
            <a:spLocks noGrp="1" noChangeArrowheads="1"/>
          </p:cNvSpPr>
          <p:nvPr>
            <p:ph idx="1"/>
          </p:nvPr>
        </p:nvSpPr>
        <p:spPr>
          <a:xfrm>
            <a:off x="145357" y="823049"/>
            <a:ext cx="4157661" cy="3660051"/>
          </a:xfrm>
        </p:spPr>
        <p:txBody>
          <a:bodyPr/>
          <a:lstStyle/>
          <a:p>
            <a:pPr>
              <a:buFont typeface="Arial" panose="020B0604020202020204" pitchFamily="34" charset="0"/>
              <a:buChar char="•"/>
            </a:pPr>
            <a:r>
              <a:rPr lang="en-US" dirty="0"/>
              <a:t>RA messages are sent by IPv6-enabled routers every 200 seconds to provide addressing information to IPv6-enabled hosts.</a:t>
            </a:r>
          </a:p>
          <a:p>
            <a:pPr>
              <a:buFont typeface="Arial" panose="020B0604020202020204" pitchFamily="34" charset="0"/>
              <a:buChar char="•"/>
            </a:pPr>
            <a:r>
              <a:rPr lang="en-US" dirty="0"/>
              <a:t>RA message can include addressing information for the host such as the prefix, prefix length, DNS address, and domain name. </a:t>
            </a:r>
          </a:p>
          <a:p>
            <a:pPr>
              <a:buFont typeface="Arial" panose="020B0604020202020204" pitchFamily="34" charset="0"/>
              <a:buChar char="•"/>
            </a:pPr>
            <a:r>
              <a:rPr lang="en-US" dirty="0"/>
              <a:t>A host using Stateless Address Autoconfiguration (SLAAC) will set its default gateway to the link-local address of the router that sent the RA.</a:t>
            </a:r>
          </a:p>
          <a:p>
            <a:endParaRPr lang="en-US" dirty="0"/>
          </a:p>
        </p:txBody>
      </p:sp>
      <p:pic>
        <p:nvPicPr>
          <p:cNvPr id="4" name="Picture 3">
            <a:extLst>
              <a:ext uri="{FF2B5EF4-FFF2-40B4-BE49-F238E27FC236}">
                <a16:creationId xmlns:a16="http://schemas.microsoft.com/office/drawing/2014/main" id="{E905CC86-95BA-E54C-A71A-BFD4BA290D6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03018" y="1510074"/>
            <a:ext cx="4514531" cy="2286000"/>
          </a:xfrm>
          <a:prstGeom prst="rect">
            <a:avLst/>
          </a:prstGeom>
        </p:spPr>
      </p:pic>
    </p:spTree>
    <p:custDataLst>
      <p:tags r:id="rId1"/>
    </p:custDataLst>
    <p:extLst>
      <p:ext uri="{BB962C8B-B14F-4D97-AF65-F5344CB8AC3E}">
        <p14:creationId xmlns:p14="http://schemas.microsoft.com/office/powerpoint/2010/main" val="113462513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ICMP Messages</a:t>
            </a:r>
            <a:br>
              <a:rPr lang="en-US" altLang="en-US" dirty="0"/>
            </a:br>
            <a:r>
              <a:rPr lang="en-US" altLang="en-US" dirty="0"/>
              <a:t>ICMPv6 Messages (Cont.)</a:t>
            </a:r>
          </a:p>
        </p:txBody>
      </p:sp>
      <p:sp>
        <p:nvSpPr>
          <p:cNvPr id="8195" name="Rectangle 2"/>
          <p:cNvSpPr>
            <a:spLocks noGrp="1" noChangeArrowheads="1"/>
          </p:cNvSpPr>
          <p:nvPr>
            <p:ph idx="1"/>
          </p:nvPr>
        </p:nvSpPr>
        <p:spPr>
          <a:xfrm>
            <a:off x="145357" y="823049"/>
            <a:ext cx="4157661" cy="3799751"/>
          </a:xfrm>
        </p:spPr>
        <p:txBody>
          <a:bodyPr/>
          <a:lstStyle/>
          <a:p>
            <a:pPr>
              <a:buFont typeface="Arial" panose="020B0604020202020204" pitchFamily="34" charset="0"/>
              <a:buChar char="•"/>
            </a:pPr>
            <a:r>
              <a:rPr lang="en-US" dirty="0"/>
              <a:t>An IPv6-enabled router will also send out an RA message in response to an RS message. </a:t>
            </a:r>
          </a:p>
          <a:p>
            <a:pPr>
              <a:buFont typeface="Arial" panose="020B0604020202020204" pitchFamily="34" charset="0"/>
              <a:buChar char="•"/>
            </a:pPr>
            <a:r>
              <a:rPr lang="en-US" dirty="0"/>
              <a:t>In the figure, PC1 sends a RS message to determine how to receive its IPv6 address information dynamically. </a:t>
            </a:r>
          </a:p>
          <a:p>
            <a:pPr lvl="2"/>
            <a:r>
              <a:rPr lang="en-US" dirty="0"/>
              <a:t>R1 replies to the RS with an RA message.</a:t>
            </a:r>
          </a:p>
          <a:p>
            <a:pPr lvl="2"/>
            <a:r>
              <a:rPr lang="en-US" dirty="0"/>
              <a:t>PC1 sends an RS message, “Hi, I just booted up. Is there an IPv6 router on the network? I need to know how to get my IPv6 address information dynamically.”</a:t>
            </a:r>
          </a:p>
          <a:p>
            <a:pPr lvl="2"/>
            <a:r>
              <a:rPr lang="en-US" dirty="0"/>
              <a:t>R1 replies with an RA message. “Hi all IPv6-enabled devices. I’m R1 and you can use SLAAC to create an IPv6 global unicast address. The prefix is 2001:db8:acad:1::/64. By the way, use my link-local address fe80::1 as your default gateway."</a:t>
            </a:r>
          </a:p>
          <a:p>
            <a:endParaRPr lang="en-US" dirty="0"/>
          </a:p>
        </p:txBody>
      </p:sp>
      <p:pic>
        <p:nvPicPr>
          <p:cNvPr id="3" name="Picture 2">
            <a:extLst>
              <a:ext uri="{FF2B5EF4-FFF2-40B4-BE49-F238E27FC236}">
                <a16:creationId xmlns:a16="http://schemas.microsoft.com/office/drawing/2014/main" id="{7DAC9102-1918-5743-B869-C62CD1469B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1352586"/>
            <a:ext cx="4157661" cy="2438328"/>
          </a:xfrm>
          <a:prstGeom prst="rect">
            <a:avLst/>
          </a:prstGeom>
        </p:spPr>
      </p:pic>
    </p:spTree>
    <p:custDataLst>
      <p:tags r:id="rId1"/>
    </p:custDataLst>
    <p:extLst>
      <p:ext uri="{BB962C8B-B14F-4D97-AF65-F5344CB8AC3E}">
        <p14:creationId xmlns:p14="http://schemas.microsoft.com/office/powerpoint/2010/main" val="231398364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ICMP Messages</a:t>
            </a:r>
            <a:br>
              <a:rPr lang="en-US" altLang="en-US" dirty="0"/>
            </a:br>
            <a:r>
              <a:rPr lang="en-US" altLang="en-US" dirty="0"/>
              <a:t>ICMPv6 Messages (Cont.)</a:t>
            </a:r>
          </a:p>
        </p:txBody>
      </p:sp>
      <p:sp>
        <p:nvSpPr>
          <p:cNvPr id="8195" name="Rectangle 2"/>
          <p:cNvSpPr>
            <a:spLocks noGrp="1" noChangeArrowheads="1"/>
          </p:cNvSpPr>
          <p:nvPr>
            <p:ph idx="1"/>
          </p:nvPr>
        </p:nvSpPr>
        <p:spPr>
          <a:xfrm>
            <a:off x="145357" y="823049"/>
            <a:ext cx="4157661" cy="3660051"/>
          </a:xfrm>
        </p:spPr>
        <p:txBody>
          <a:bodyPr/>
          <a:lstStyle/>
          <a:p>
            <a:pPr>
              <a:buFont typeface="Arial" panose="020B0604020202020204" pitchFamily="34" charset="0"/>
              <a:buChar char="•"/>
            </a:pPr>
            <a:r>
              <a:rPr lang="en-US" dirty="0"/>
              <a:t>A device assigned a global IPv6 unicast or link-local unicast address, may perform duplicate address detection (DAD) to ensure that the IPv6 address is unique. </a:t>
            </a:r>
          </a:p>
          <a:p>
            <a:pPr>
              <a:buFont typeface="Arial" panose="020B0604020202020204" pitchFamily="34" charset="0"/>
              <a:buChar char="•"/>
            </a:pPr>
            <a:r>
              <a:rPr lang="en-US" dirty="0"/>
              <a:t>To check the uniqueness of an address, the device will send an NS message with its own IPv6 address as the targeted IPv6 address.</a:t>
            </a:r>
          </a:p>
          <a:p>
            <a:pPr>
              <a:buFont typeface="Arial" panose="020B0604020202020204" pitchFamily="34" charset="0"/>
              <a:buChar char="•"/>
            </a:pPr>
            <a:r>
              <a:rPr lang="en-US" dirty="0"/>
              <a:t>If another device on the network has this address, it will respond with an NA message notifying to the sending device that the address is in use. </a:t>
            </a:r>
          </a:p>
        </p:txBody>
      </p:sp>
      <p:sp>
        <p:nvSpPr>
          <p:cNvPr id="3" name="TextBox 2">
            <a:extLst>
              <a:ext uri="{FF2B5EF4-FFF2-40B4-BE49-F238E27FC236}">
                <a16:creationId xmlns:a16="http://schemas.microsoft.com/office/drawing/2014/main" id="{1C3CDF41-F219-924C-95C4-B899980D12C5}"/>
              </a:ext>
            </a:extLst>
          </p:cNvPr>
          <p:cNvSpPr txBox="1"/>
          <p:nvPr/>
        </p:nvSpPr>
        <p:spPr>
          <a:xfrm>
            <a:off x="4604396" y="3461804"/>
            <a:ext cx="4157660" cy="830997"/>
          </a:xfrm>
          <a:prstGeom prst="rect">
            <a:avLst/>
          </a:prstGeom>
          <a:noFill/>
        </p:spPr>
        <p:txBody>
          <a:bodyPr wrap="square" rtlCol="0">
            <a:spAutoFit/>
          </a:bodyPr>
          <a:lstStyle/>
          <a:p>
            <a:r>
              <a:rPr lang="en-US" sz="1600" b="1" dirty="0">
                <a:solidFill>
                  <a:srgbClr val="000000"/>
                </a:solidFill>
              </a:rPr>
              <a:t>Note</a:t>
            </a:r>
            <a:r>
              <a:rPr lang="en-US" sz="1600" dirty="0">
                <a:solidFill>
                  <a:srgbClr val="000000"/>
                </a:solidFill>
              </a:rPr>
              <a:t>: DAD is not required, but RFC 4861 recommends that DAD is performed on unicast addresses.</a:t>
            </a:r>
          </a:p>
        </p:txBody>
      </p:sp>
      <p:pic>
        <p:nvPicPr>
          <p:cNvPr id="4" name="Picture 3">
            <a:extLst>
              <a:ext uri="{FF2B5EF4-FFF2-40B4-BE49-F238E27FC236}">
                <a16:creationId xmlns:a16="http://schemas.microsoft.com/office/drawing/2014/main" id="{A2B839F5-37AA-4C48-B2FB-8047C0AB6D3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945822"/>
            <a:ext cx="4157660" cy="1707252"/>
          </a:xfrm>
          <a:prstGeom prst="rect">
            <a:avLst/>
          </a:prstGeom>
        </p:spPr>
      </p:pic>
    </p:spTree>
    <p:custDataLst>
      <p:tags r:id="rId1"/>
    </p:custDataLst>
    <p:extLst>
      <p:ext uri="{BB962C8B-B14F-4D97-AF65-F5344CB8AC3E}">
        <p14:creationId xmlns:p14="http://schemas.microsoft.com/office/powerpoint/2010/main" val="233660589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33"/>
          <p:cNvSpPr>
            <a:spLocks noGrp="1" noChangeArrowheads="1"/>
          </p:cNvSpPr>
          <p:nvPr>
            <p:ph type="title"/>
          </p:nvPr>
        </p:nvSpPr>
        <p:spPr>
          <a:xfrm>
            <a:off x="1" y="50629"/>
            <a:ext cx="9144000" cy="757551"/>
          </a:xfrm>
        </p:spPr>
        <p:txBody>
          <a:bodyPr/>
          <a:lstStyle/>
          <a:p>
            <a:r>
              <a:rPr lang="en-US" dirty="0"/>
              <a:t>Instructor Materials – Module 13 Planning Guide</a:t>
            </a:r>
          </a:p>
        </p:txBody>
      </p:sp>
      <p:sp>
        <p:nvSpPr>
          <p:cNvPr id="2" name="Content Placeholder 1">
            <a:extLst>
              <a:ext uri="{FF2B5EF4-FFF2-40B4-BE49-F238E27FC236}">
                <a16:creationId xmlns:a16="http://schemas.microsoft.com/office/drawing/2014/main" id="{69142AA6-DB6D-47A4-A3ED-81E849BCED40}"/>
              </a:ext>
            </a:extLst>
          </p:cNvPr>
          <p:cNvSpPr>
            <a:spLocks noGrp="1"/>
          </p:cNvSpPr>
          <p:nvPr>
            <p:ph idx="1"/>
          </p:nvPr>
        </p:nvSpPr>
        <p:spPr/>
        <p:txBody>
          <a:bodyPr/>
          <a:lstStyle/>
          <a:p>
            <a:pPr marL="0" indent="0">
              <a:buNone/>
            </a:pPr>
            <a:r>
              <a:rPr lang="en-CA" dirty="0"/>
              <a:t>This PowerPoint deck is divided in two parts:</a:t>
            </a:r>
          </a:p>
          <a:p>
            <a:pPr>
              <a:buFont typeface="Arial" panose="020B0604020202020204" pitchFamily="34" charset="0"/>
              <a:buChar char="•"/>
            </a:pPr>
            <a:r>
              <a:rPr lang="en-US" dirty="0"/>
              <a:t>Instructor Planning Guide</a:t>
            </a:r>
            <a:endParaRPr lang="en-CA" dirty="0"/>
          </a:p>
          <a:p>
            <a:pPr lvl="1">
              <a:buFont typeface="Arial" panose="020B0604020202020204" pitchFamily="34" charset="0"/>
              <a:buChar char="•"/>
            </a:pPr>
            <a:r>
              <a:rPr lang="en-CA" dirty="0"/>
              <a:t>Information to help you become familiar with the module</a:t>
            </a:r>
          </a:p>
          <a:p>
            <a:pPr lvl="1">
              <a:buFont typeface="Arial" panose="020B0604020202020204" pitchFamily="34" charset="0"/>
              <a:buChar char="•"/>
            </a:pPr>
            <a:r>
              <a:rPr lang="en-CA" dirty="0"/>
              <a:t>Teaching aids</a:t>
            </a:r>
          </a:p>
          <a:p>
            <a:pPr>
              <a:buFont typeface="Arial" panose="020B0604020202020204" pitchFamily="34" charset="0"/>
              <a:buChar char="•"/>
            </a:pPr>
            <a:r>
              <a:rPr lang="en-CA" dirty="0"/>
              <a:t>Instructor Class Presentation</a:t>
            </a:r>
          </a:p>
          <a:p>
            <a:pPr lvl="1"/>
            <a:r>
              <a:rPr lang="en-CA" dirty="0"/>
              <a:t>Optional slides that you can use in the classroom</a:t>
            </a:r>
          </a:p>
          <a:p>
            <a:pPr lvl="1"/>
            <a:r>
              <a:rPr lang="en-CA" dirty="0"/>
              <a:t>Begins on slide </a:t>
            </a:r>
            <a:r>
              <a:rPr lang="en-CA"/>
              <a:t># 9</a:t>
            </a:r>
            <a:endParaRPr lang="en-CA" dirty="0"/>
          </a:p>
          <a:p>
            <a:pPr marL="142875" lvl="1" indent="0" algn="ctr">
              <a:buNone/>
            </a:pPr>
            <a:r>
              <a:rPr lang="en-CA" sz="1600" b="1" dirty="0"/>
              <a:t>Note</a:t>
            </a:r>
            <a:r>
              <a:rPr lang="en-CA" sz="1600" dirty="0"/>
              <a:t>: Remove the Planning Guide from this presentation before sharing with anyone.</a:t>
            </a:r>
          </a:p>
          <a:p>
            <a:pPr marL="0" indent="0">
              <a:buNone/>
            </a:pPr>
            <a:r>
              <a:rPr lang="en-CA" sz="1600" b="1" dirty="0">
                <a:solidFill>
                  <a:schemeClr val="accent4"/>
                </a:solidFill>
              </a:rPr>
              <a:t>For additional help and resources go to the Instructor Home Page and Course Resources for this course. </a:t>
            </a:r>
            <a:r>
              <a:rPr lang="en-US" sz="1600" b="1" dirty="0">
                <a:solidFill>
                  <a:schemeClr val="accent4"/>
                </a:solidFill>
              </a:rPr>
              <a:t>You also can visit the professional development site on netacad.com, the official Cisco Networking Academy Facebook page, or Instructor Only FB group.</a:t>
            </a:r>
            <a:endParaRPr lang="en-CA" sz="1600" b="1" dirty="0">
              <a:solidFill>
                <a:schemeClr val="accent4"/>
              </a:solidFill>
            </a:endParaRPr>
          </a:p>
          <a:p>
            <a:pPr marL="0" indent="0">
              <a:buNone/>
            </a:pPr>
            <a:endParaRPr lang="en-US" dirty="0"/>
          </a:p>
        </p:txBody>
      </p:sp>
    </p:spTree>
    <p:custDataLst>
      <p:tags r:id="rId1"/>
    </p:custDataLst>
    <p:extLst>
      <p:ext uri="{BB962C8B-B14F-4D97-AF65-F5344CB8AC3E}">
        <p14:creationId xmlns:p14="http://schemas.microsoft.com/office/powerpoint/2010/main" val="359958195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ICMP Messages</a:t>
            </a:r>
            <a:br>
              <a:rPr lang="en-US" altLang="en-US" dirty="0"/>
            </a:br>
            <a:r>
              <a:rPr lang="en-US" altLang="en-US" dirty="0"/>
              <a:t>ICMPv6 Messages (Cont.)</a:t>
            </a:r>
          </a:p>
        </p:txBody>
      </p:sp>
      <p:sp>
        <p:nvSpPr>
          <p:cNvPr id="8195" name="Rectangle 2"/>
          <p:cNvSpPr>
            <a:spLocks noGrp="1" noChangeArrowheads="1"/>
          </p:cNvSpPr>
          <p:nvPr>
            <p:ph idx="1"/>
          </p:nvPr>
        </p:nvSpPr>
        <p:spPr>
          <a:xfrm>
            <a:off x="145357" y="823049"/>
            <a:ext cx="4157661" cy="3660051"/>
          </a:xfrm>
        </p:spPr>
        <p:txBody>
          <a:bodyPr/>
          <a:lstStyle/>
          <a:p>
            <a:pPr>
              <a:buFont typeface="Arial" panose="020B0604020202020204" pitchFamily="34" charset="0"/>
              <a:buChar char="•"/>
            </a:pPr>
            <a:r>
              <a:rPr lang="en-US" sz="1600" dirty="0"/>
              <a:t>To determine the MAC address for the destination, the device will send an NS message to the solicited node address. </a:t>
            </a:r>
          </a:p>
          <a:p>
            <a:pPr>
              <a:buFont typeface="Arial" panose="020B0604020202020204" pitchFamily="34" charset="0"/>
              <a:buChar char="•"/>
            </a:pPr>
            <a:r>
              <a:rPr lang="en-US" sz="1600" dirty="0"/>
              <a:t>The message will include the known (targeted) IPv6 address. The device that has the targeted IPv6 address will respond with an NA message containing its Ethernet MAC address.</a:t>
            </a:r>
          </a:p>
          <a:p>
            <a:pPr>
              <a:buFont typeface="Arial" panose="020B0604020202020204" pitchFamily="34" charset="0"/>
              <a:buChar char="•"/>
            </a:pPr>
            <a:r>
              <a:rPr lang="en-US" sz="1600" dirty="0"/>
              <a:t>In the figure, R1 sends a NS message to 2001:db8:acad:1::10 asking for its MAC address. </a:t>
            </a:r>
          </a:p>
        </p:txBody>
      </p:sp>
      <p:pic>
        <p:nvPicPr>
          <p:cNvPr id="3" name="Picture 2">
            <a:extLst>
              <a:ext uri="{FF2B5EF4-FFF2-40B4-BE49-F238E27FC236}">
                <a16:creationId xmlns:a16="http://schemas.microsoft.com/office/drawing/2014/main" id="{EA79D8D0-E3FE-FD45-A338-76F4B075197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1428750"/>
            <a:ext cx="4444211" cy="2286000"/>
          </a:xfrm>
          <a:prstGeom prst="rect">
            <a:avLst/>
          </a:prstGeom>
        </p:spPr>
      </p:pic>
    </p:spTree>
    <p:custDataLst>
      <p:tags r:id="rId1"/>
    </p:custDataLst>
    <p:extLst>
      <p:ext uri="{BB962C8B-B14F-4D97-AF65-F5344CB8AC3E}">
        <p14:creationId xmlns:p14="http://schemas.microsoft.com/office/powerpoint/2010/main" val="106152506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31464" cy="929640"/>
          </a:xfrm>
        </p:spPr>
        <p:txBody>
          <a:bodyPr/>
          <a:lstStyle/>
          <a:p>
            <a:r>
              <a:rPr lang="en-US" sz="4000" dirty="0">
                <a:solidFill>
                  <a:schemeClr val="accent5">
                    <a:lumMod val="40000"/>
                    <a:lumOff val="60000"/>
                  </a:schemeClr>
                </a:solidFill>
              </a:rPr>
              <a:t>13.2 Ping and Traceroute Tests</a:t>
            </a:r>
          </a:p>
        </p:txBody>
      </p:sp>
    </p:spTree>
    <p:custDataLst>
      <p:tags r:id="rId1"/>
    </p:custDataLst>
    <p:extLst>
      <p:ext uri="{BB962C8B-B14F-4D97-AF65-F5344CB8AC3E}">
        <p14:creationId xmlns:p14="http://schemas.microsoft.com/office/powerpoint/2010/main" val="3488985433"/>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Ping and Traceroute Tests</a:t>
            </a:r>
            <a:br>
              <a:rPr lang="en-US" altLang="en-US" dirty="0"/>
            </a:br>
            <a:r>
              <a:rPr lang="en-US" altLang="en-US" dirty="0"/>
              <a:t>Ping – Test Connectivity</a:t>
            </a:r>
          </a:p>
        </p:txBody>
      </p:sp>
      <p:sp>
        <p:nvSpPr>
          <p:cNvPr id="8195" name="Rectangle 6"/>
          <p:cNvSpPr>
            <a:spLocks noGrp="1" noChangeArrowheads="1"/>
          </p:cNvSpPr>
          <p:nvPr>
            <p:ph idx="1"/>
          </p:nvPr>
        </p:nvSpPr>
        <p:spPr>
          <a:xfrm>
            <a:off x="170482" y="798943"/>
            <a:ext cx="4680488" cy="3819551"/>
          </a:xfrm>
        </p:spPr>
        <p:txBody>
          <a:bodyPr/>
          <a:lstStyle/>
          <a:p>
            <a:pPr>
              <a:buFont typeface="Arial" panose="020B0604020202020204" pitchFamily="34" charset="0"/>
              <a:buChar char="•"/>
            </a:pPr>
            <a:r>
              <a:rPr lang="en-US" dirty="0"/>
              <a:t>The </a:t>
            </a:r>
            <a:r>
              <a:rPr lang="en-US" b="1" dirty="0"/>
              <a:t>ping</a:t>
            </a:r>
            <a:r>
              <a:rPr lang="en-US" dirty="0"/>
              <a:t> command is an IPv4 and IPv6 testing utility that uses ICMP echo request and echo reply messages to test connectivity between hosts and provides a summary that includes the success rate and average round-trip time to the destination.</a:t>
            </a:r>
          </a:p>
          <a:p>
            <a:pPr>
              <a:buFont typeface="Arial" panose="020B0604020202020204" pitchFamily="34" charset="0"/>
              <a:buChar char="•"/>
            </a:pPr>
            <a:r>
              <a:rPr lang="en-US" dirty="0"/>
              <a:t>If a reply is not received within the timeout, ping provides a message indicating that a response was not received.</a:t>
            </a:r>
          </a:p>
          <a:p>
            <a:pPr>
              <a:buFont typeface="Arial" panose="020B0604020202020204" pitchFamily="34" charset="0"/>
              <a:buChar char="•"/>
            </a:pPr>
            <a:r>
              <a:rPr lang="en-US" dirty="0"/>
              <a:t>It is common for the first ping to timeout if address resolution (ARP or ND) needs to be performed before sending the ICMP Echo Request.</a:t>
            </a:r>
          </a:p>
          <a:p>
            <a:pPr>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D6B07169-1985-DD4C-87D9-D70B46F10DB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50970" y="1263987"/>
            <a:ext cx="4090970" cy="786725"/>
          </a:xfrm>
          <a:prstGeom prst="rect">
            <a:avLst/>
          </a:prstGeom>
        </p:spPr>
      </p:pic>
      <p:pic>
        <p:nvPicPr>
          <p:cNvPr id="3" name="Picture 2">
            <a:extLst>
              <a:ext uri="{FF2B5EF4-FFF2-40B4-BE49-F238E27FC236}">
                <a16:creationId xmlns:a16="http://schemas.microsoft.com/office/drawing/2014/main" id="{82182E35-608A-E447-8D75-DFC4D08277B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50971" y="2571749"/>
            <a:ext cx="4090969" cy="716351"/>
          </a:xfrm>
          <a:prstGeom prst="rect">
            <a:avLst/>
          </a:prstGeom>
        </p:spPr>
      </p:pic>
    </p:spTree>
    <p:custDataLst>
      <p:tags r:id="rId1"/>
    </p:custDataLst>
    <p:extLst>
      <p:ext uri="{BB962C8B-B14F-4D97-AF65-F5344CB8AC3E}">
        <p14:creationId xmlns:p14="http://schemas.microsoft.com/office/powerpoint/2010/main" val="370727055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Ping and Traceroute Tests</a:t>
            </a:r>
            <a:br>
              <a:rPr lang="en-US" altLang="en-US" dirty="0"/>
            </a:br>
            <a:r>
              <a:rPr lang="en-US" altLang="en-US" dirty="0"/>
              <a:t>Ping the Loopback</a:t>
            </a:r>
          </a:p>
        </p:txBody>
      </p:sp>
      <p:sp>
        <p:nvSpPr>
          <p:cNvPr id="7" name="Rectangle 6">
            <a:extLst>
              <a:ext uri="{FF2B5EF4-FFF2-40B4-BE49-F238E27FC236}">
                <a16:creationId xmlns:a16="http://schemas.microsoft.com/office/drawing/2014/main" id="{1E3EA599-9EF6-BE44-900E-A2949CF66BC2}"/>
              </a:ext>
            </a:extLst>
          </p:cNvPr>
          <p:cNvSpPr>
            <a:spLocks noGrp="1" noChangeArrowheads="1"/>
          </p:cNvSpPr>
          <p:nvPr>
            <p:ph idx="1"/>
          </p:nvPr>
        </p:nvSpPr>
        <p:spPr>
          <a:xfrm>
            <a:off x="263471" y="866275"/>
            <a:ext cx="4091553" cy="3410950"/>
          </a:xfrm>
        </p:spPr>
        <p:txBody>
          <a:bodyPr/>
          <a:lstStyle/>
          <a:p>
            <a:pPr marL="0" indent="0">
              <a:spcAft>
                <a:spcPts val="100"/>
              </a:spcAft>
              <a:buNone/>
            </a:pPr>
            <a:r>
              <a:rPr lang="en-US" sz="1600" dirty="0"/>
              <a:t>Ping can be used to test the internal configuration of IPv4 or IPv6 on the local host. To do this, </a:t>
            </a:r>
            <a:r>
              <a:rPr lang="en-US" sz="1600" b="1" dirty="0"/>
              <a:t>ping</a:t>
            </a:r>
            <a:r>
              <a:rPr lang="en-US" sz="1600" dirty="0"/>
              <a:t> the local loopback address of 127.0.0.1 for IPv4 (::1 for IPv6).</a:t>
            </a:r>
          </a:p>
          <a:p>
            <a:pPr>
              <a:spcAft>
                <a:spcPts val="100"/>
              </a:spcAft>
              <a:buFont typeface="Arial" panose="020B0604020202020204" pitchFamily="34" charset="0"/>
              <a:buChar char="•"/>
            </a:pPr>
            <a:r>
              <a:rPr lang="en-US" sz="1600" dirty="0"/>
              <a:t>A response from 127.0.0.1 for IPv4, or ::1 for IPv6, indicates that IP is properly installed on the host.</a:t>
            </a:r>
          </a:p>
          <a:p>
            <a:pPr>
              <a:spcAft>
                <a:spcPts val="100"/>
              </a:spcAft>
              <a:buFont typeface="Arial" panose="020B0604020202020204" pitchFamily="34" charset="0"/>
              <a:buChar char="•"/>
            </a:pPr>
            <a:r>
              <a:rPr lang="en-US" sz="1600" dirty="0"/>
              <a:t>An error message indicates that TCP/IP is not operational on the host.</a:t>
            </a:r>
          </a:p>
        </p:txBody>
      </p:sp>
      <p:pic>
        <p:nvPicPr>
          <p:cNvPr id="2" name="Picture 1">
            <a:extLst>
              <a:ext uri="{FF2B5EF4-FFF2-40B4-BE49-F238E27FC236}">
                <a16:creationId xmlns:a16="http://schemas.microsoft.com/office/drawing/2014/main" id="{DF8C49F4-B91A-1244-9292-6EABA4BBF84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835296"/>
            <a:ext cx="4392402" cy="3472908"/>
          </a:xfrm>
          <a:prstGeom prst="rect">
            <a:avLst/>
          </a:prstGeom>
        </p:spPr>
      </p:pic>
    </p:spTree>
    <p:custDataLst>
      <p:tags r:id="rId1"/>
    </p:custDataLst>
    <p:extLst>
      <p:ext uri="{BB962C8B-B14F-4D97-AF65-F5344CB8AC3E}">
        <p14:creationId xmlns:p14="http://schemas.microsoft.com/office/powerpoint/2010/main" val="4274422524"/>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 y="118872"/>
            <a:ext cx="9144000" cy="592921"/>
          </a:xfrm>
        </p:spPr>
        <p:txBody>
          <a:bodyPr/>
          <a:lstStyle/>
          <a:p>
            <a:r>
              <a:rPr lang="en-US" altLang="en-US" sz="1600" dirty="0"/>
              <a:t>Ping and Traceroute Tests</a:t>
            </a:r>
            <a:br>
              <a:rPr lang="en-US" altLang="en-US" sz="1600" dirty="0"/>
            </a:br>
            <a:r>
              <a:rPr lang="en-US" altLang="en-US" dirty="0"/>
              <a:t>Ping the Default Gateway</a:t>
            </a:r>
          </a:p>
        </p:txBody>
      </p:sp>
      <p:sp>
        <p:nvSpPr>
          <p:cNvPr id="6" name="Rectangle 6">
            <a:extLst>
              <a:ext uri="{FF2B5EF4-FFF2-40B4-BE49-F238E27FC236}">
                <a16:creationId xmlns:a16="http://schemas.microsoft.com/office/drawing/2014/main" id="{9FD26DA6-0FF9-5641-9731-B0A4BDCFDDE7}"/>
              </a:ext>
            </a:extLst>
          </p:cNvPr>
          <p:cNvSpPr>
            <a:spLocks noGrp="1" noChangeArrowheads="1"/>
          </p:cNvSpPr>
          <p:nvPr>
            <p:ph idx="1"/>
          </p:nvPr>
        </p:nvSpPr>
        <p:spPr>
          <a:xfrm>
            <a:off x="179882" y="833733"/>
            <a:ext cx="4392118" cy="3904522"/>
          </a:xfrm>
        </p:spPr>
        <p:txBody>
          <a:bodyPr/>
          <a:lstStyle/>
          <a:p>
            <a:pPr marL="0" indent="0">
              <a:buNone/>
            </a:pPr>
            <a:r>
              <a:rPr lang="en-US" dirty="0"/>
              <a:t>The </a:t>
            </a:r>
            <a:r>
              <a:rPr lang="en-US" b="1" dirty="0"/>
              <a:t>ping </a:t>
            </a:r>
            <a:r>
              <a:rPr lang="en-US" dirty="0"/>
              <a:t>command can be used to test the ability of a host to communicate on the local network. </a:t>
            </a:r>
          </a:p>
          <a:p>
            <a:pPr marL="0" indent="0">
              <a:buNone/>
            </a:pPr>
            <a:r>
              <a:rPr lang="en-US" dirty="0"/>
              <a:t>The default gateway address is most often used because the router is normally always operational.</a:t>
            </a:r>
          </a:p>
          <a:p>
            <a:pPr lvl="2">
              <a:buFont typeface="Arial" panose="020B0604020202020204" pitchFamily="34" charset="0"/>
              <a:buChar char="•"/>
            </a:pPr>
            <a:r>
              <a:rPr lang="en-US" sz="1500" dirty="0"/>
              <a:t>A successful </a:t>
            </a:r>
            <a:r>
              <a:rPr lang="en-US" sz="1500" b="1" dirty="0"/>
              <a:t>ping</a:t>
            </a:r>
            <a:r>
              <a:rPr lang="en-US" sz="1500" dirty="0"/>
              <a:t> to the default gateway indicates that the host and the router interface serving as the default gateway are both operational on the local network.</a:t>
            </a:r>
          </a:p>
          <a:p>
            <a:pPr lvl="2">
              <a:buFont typeface="Arial" panose="020B0604020202020204" pitchFamily="34" charset="0"/>
              <a:buChar char="•"/>
            </a:pPr>
            <a:r>
              <a:rPr lang="en-US" sz="1500" dirty="0"/>
              <a:t>If the default gateway address does not respond, a </a:t>
            </a:r>
            <a:r>
              <a:rPr lang="en-US" sz="1500" b="1" dirty="0"/>
              <a:t>ping</a:t>
            </a:r>
            <a:r>
              <a:rPr lang="en-US" sz="1500" dirty="0"/>
              <a:t> can be sent to the IP address of another host on the local network that is known to be operational.</a:t>
            </a:r>
          </a:p>
        </p:txBody>
      </p:sp>
      <p:pic>
        <p:nvPicPr>
          <p:cNvPr id="2" name="Picture 1">
            <a:extLst>
              <a:ext uri="{FF2B5EF4-FFF2-40B4-BE49-F238E27FC236}">
                <a16:creationId xmlns:a16="http://schemas.microsoft.com/office/drawing/2014/main" id="{0E8580A2-5FDB-A248-9DB3-A91C74ADE9E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221690" y="933022"/>
            <a:ext cx="3424286" cy="3277456"/>
          </a:xfrm>
          <a:prstGeom prst="rect">
            <a:avLst/>
          </a:prstGeom>
        </p:spPr>
      </p:pic>
    </p:spTree>
    <p:custDataLst>
      <p:tags r:id="rId1"/>
    </p:custDataLst>
    <p:extLst>
      <p:ext uri="{BB962C8B-B14F-4D97-AF65-F5344CB8AC3E}">
        <p14:creationId xmlns:p14="http://schemas.microsoft.com/office/powerpoint/2010/main" val="112427509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Ping and Traceroute Tests</a:t>
            </a:r>
            <a:br>
              <a:rPr lang="en-US" altLang="en-US" sz="1600" dirty="0"/>
            </a:br>
            <a:r>
              <a:rPr lang="en-US" altLang="en-US" dirty="0"/>
              <a:t>Ping a Remote Host</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7" y="896222"/>
            <a:ext cx="4196594" cy="1970268"/>
          </a:xfrm>
        </p:spPr>
        <p:txBody>
          <a:bodyPr/>
          <a:lstStyle/>
          <a:p>
            <a:pPr marL="0" indent="0">
              <a:buNone/>
            </a:pPr>
            <a:r>
              <a:rPr lang="en-US" sz="1600" dirty="0"/>
              <a:t>Ping can also be used to test the ability of a local host to communicate across an internetwork.</a:t>
            </a:r>
          </a:p>
          <a:p>
            <a:pPr marL="0" indent="0">
              <a:buNone/>
            </a:pPr>
            <a:r>
              <a:rPr lang="en-US" sz="1600" dirty="0"/>
              <a:t>A local host can ping a host on a remote network. A successful </a:t>
            </a:r>
            <a:r>
              <a:rPr lang="en-US" sz="1600" b="1" dirty="0"/>
              <a:t>ping</a:t>
            </a:r>
            <a:r>
              <a:rPr lang="en-US" sz="1600" dirty="0"/>
              <a:t> across the internetwork confirms communication on the local network.</a:t>
            </a:r>
          </a:p>
          <a:p>
            <a:pPr marL="0" indent="0">
              <a:buNone/>
            </a:pPr>
            <a:endParaRPr lang="en-US" dirty="0"/>
          </a:p>
          <a:p>
            <a:endParaRPr lang="en-US" altLang="ja-JP" dirty="0"/>
          </a:p>
        </p:txBody>
      </p:sp>
      <p:sp>
        <p:nvSpPr>
          <p:cNvPr id="3" name="TextBox 2">
            <a:extLst>
              <a:ext uri="{FF2B5EF4-FFF2-40B4-BE49-F238E27FC236}">
                <a16:creationId xmlns:a16="http://schemas.microsoft.com/office/drawing/2014/main" id="{9C24F4E2-35B0-E842-9F7B-C37FDFAA35C7}"/>
              </a:ext>
            </a:extLst>
          </p:cNvPr>
          <p:cNvSpPr txBox="1"/>
          <p:nvPr/>
        </p:nvSpPr>
        <p:spPr>
          <a:xfrm>
            <a:off x="134338" y="3211692"/>
            <a:ext cx="4586100" cy="1292662"/>
          </a:xfrm>
          <a:prstGeom prst="rect">
            <a:avLst/>
          </a:prstGeom>
          <a:noFill/>
        </p:spPr>
        <p:txBody>
          <a:bodyPr wrap="square" rtlCol="0">
            <a:spAutoFit/>
          </a:bodyPr>
          <a:lstStyle/>
          <a:p>
            <a:r>
              <a:rPr lang="en-US" sz="1600" b="1" dirty="0">
                <a:solidFill>
                  <a:srgbClr val="000000"/>
                </a:solidFill>
              </a:rPr>
              <a:t>Note</a:t>
            </a:r>
            <a:r>
              <a:rPr lang="en-US" sz="1600" dirty="0">
                <a:solidFill>
                  <a:srgbClr val="000000"/>
                </a:solidFill>
              </a:rPr>
              <a:t>: Many network administrators limit or prohibit the entry of ICMP messages therefore, the lack of a </a:t>
            </a:r>
            <a:r>
              <a:rPr lang="en-US" sz="1600" b="1" dirty="0">
                <a:solidFill>
                  <a:srgbClr val="000000"/>
                </a:solidFill>
              </a:rPr>
              <a:t>ping</a:t>
            </a:r>
            <a:r>
              <a:rPr lang="en-US" sz="1600" dirty="0">
                <a:solidFill>
                  <a:srgbClr val="000000"/>
                </a:solidFill>
              </a:rPr>
              <a:t> response could be due to security restrictions.</a:t>
            </a:r>
          </a:p>
          <a:p>
            <a:endParaRPr lang="en-US" sz="1400" dirty="0">
              <a:solidFill>
                <a:srgbClr val="000000"/>
              </a:solidFill>
            </a:endParaRPr>
          </a:p>
        </p:txBody>
      </p:sp>
      <p:pic>
        <p:nvPicPr>
          <p:cNvPr id="2" name="Picture 1">
            <a:extLst>
              <a:ext uri="{FF2B5EF4-FFF2-40B4-BE49-F238E27FC236}">
                <a16:creationId xmlns:a16="http://schemas.microsoft.com/office/drawing/2014/main" id="{F2FB829A-A91A-AB49-9FE4-013BCA9D4C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0437" y="1310400"/>
            <a:ext cx="4096002" cy="2841690"/>
          </a:xfrm>
          <a:prstGeom prst="rect">
            <a:avLst/>
          </a:prstGeom>
        </p:spPr>
      </p:pic>
    </p:spTree>
    <p:custDataLst>
      <p:tags r:id="rId1"/>
    </p:custDataLst>
    <p:extLst>
      <p:ext uri="{BB962C8B-B14F-4D97-AF65-F5344CB8AC3E}">
        <p14:creationId xmlns:p14="http://schemas.microsoft.com/office/powerpoint/2010/main" val="2900830122"/>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Ping and Traceroute Tests</a:t>
            </a:r>
            <a:br>
              <a:rPr lang="en-US" altLang="en-US" sz="1600" dirty="0"/>
            </a:br>
            <a:r>
              <a:rPr lang="en-US" altLang="en-US" dirty="0"/>
              <a:t>Traceroute – Test the Path</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7" y="896221"/>
            <a:ext cx="4244686" cy="3511391"/>
          </a:xfrm>
        </p:spPr>
        <p:txBody>
          <a:bodyPr/>
          <a:lstStyle/>
          <a:p>
            <a:pPr>
              <a:buFont typeface="Arial" panose="020B0604020202020204" pitchFamily="34" charset="0"/>
              <a:buChar char="•"/>
            </a:pPr>
            <a:r>
              <a:rPr lang="en-US" sz="1600" dirty="0"/>
              <a:t>Traceroute (</a:t>
            </a:r>
            <a:r>
              <a:rPr lang="en-US" sz="1600" b="1" dirty="0"/>
              <a:t>tracert</a:t>
            </a:r>
            <a:r>
              <a:rPr lang="en-US" sz="1600" dirty="0"/>
              <a:t>) is a utility that is used to test the path between two hosts and provide a list of hops that were successfully reached along that path.</a:t>
            </a:r>
          </a:p>
          <a:p>
            <a:pPr>
              <a:buFont typeface="Arial" panose="020B0604020202020204" pitchFamily="34" charset="0"/>
              <a:buChar char="•"/>
            </a:pPr>
            <a:r>
              <a:rPr lang="en-US" sz="1600" dirty="0"/>
              <a:t>Traceroute provides round-trip time for each hop along the path and indicates if a hop fails to respond. An asterisk (*) is used to indicate a lost or unreplied packet.</a:t>
            </a:r>
          </a:p>
          <a:p>
            <a:pPr>
              <a:buFont typeface="Arial" panose="020B0604020202020204" pitchFamily="34" charset="0"/>
              <a:buChar char="•"/>
            </a:pPr>
            <a:r>
              <a:rPr lang="en-US" sz="1600" dirty="0"/>
              <a:t>This information can be used to locate a problematic router in the path or may indicate that the router is configured not to reply. </a:t>
            </a:r>
          </a:p>
          <a:p>
            <a:endParaRPr lang="en-US" altLang="ja-JP" dirty="0"/>
          </a:p>
        </p:txBody>
      </p:sp>
      <p:sp>
        <p:nvSpPr>
          <p:cNvPr id="2" name="TextBox 1">
            <a:extLst>
              <a:ext uri="{FF2B5EF4-FFF2-40B4-BE49-F238E27FC236}">
                <a16:creationId xmlns:a16="http://schemas.microsoft.com/office/drawing/2014/main" id="{49CA48F9-FF91-354D-96A8-3191B5C595F6}"/>
              </a:ext>
            </a:extLst>
          </p:cNvPr>
          <p:cNvSpPr txBox="1"/>
          <p:nvPr/>
        </p:nvSpPr>
        <p:spPr>
          <a:xfrm>
            <a:off x="4379024" y="3067396"/>
            <a:ext cx="4609990" cy="1077218"/>
          </a:xfrm>
          <a:prstGeom prst="rect">
            <a:avLst/>
          </a:prstGeom>
          <a:noFill/>
        </p:spPr>
        <p:txBody>
          <a:bodyPr wrap="square" rtlCol="0">
            <a:spAutoFit/>
          </a:bodyPr>
          <a:lstStyle/>
          <a:p>
            <a:r>
              <a:rPr lang="en-US" sz="1600" b="1" dirty="0">
                <a:solidFill>
                  <a:srgbClr val="000000"/>
                </a:solidFill>
              </a:rPr>
              <a:t>Note</a:t>
            </a:r>
            <a:r>
              <a:rPr lang="en-US" sz="1600" dirty="0">
                <a:solidFill>
                  <a:srgbClr val="000000"/>
                </a:solidFill>
              </a:rPr>
              <a:t>: Traceroute makes use of a function of the TTL field in IPv4 and the Hop Limit field in IPv6 in the Layer 3 headers, along with the ICMP Time Exceeded message.</a:t>
            </a:r>
          </a:p>
        </p:txBody>
      </p:sp>
      <p:pic>
        <p:nvPicPr>
          <p:cNvPr id="8" name="Picture 7">
            <a:extLst>
              <a:ext uri="{FF2B5EF4-FFF2-40B4-BE49-F238E27FC236}">
                <a16:creationId xmlns:a16="http://schemas.microsoft.com/office/drawing/2014/main" id="{9F21494A-A0E3-9244-9362-A528463A114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64979" y="1525369"/>
            <a:ext cx="4102100" cy="1257300"/>
          </a:xfrm>
          <a:prstGeom prst="rect">
            <a:avLst/>
          </a:prstGeom>
        </p:spPr>
      </p:pic>
    </p:spTree>
    <p:custDataLst>
      <p:tags r:id="rId1"/>
    </p:custDataLst>
    <p:extLst>
      <p:ext uri="{BB962C8B-B14F-4D97-AF65-F5344CB8AC3E}">
        <p14:creationId xmlns:p14="http://schemas.microsoft.com/office/powerpoint/2010/main" val="67933383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Ping and Traceroute Tests</a:t>
            </a:r>
            <a:br>
              <a:rPr lang="en-US" altLang="en-US" sz="1600" dirty="0"/>
            </a:br>
            <a:r>
              <a:rPr lang="en-US" altLang="en-US" dirty="0"/>
              <a:t>Traceroute – Test the Path (Cont.)</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6" y="896222"/>
            <a:ext cx="4437663" cy="3716876"/>
          </a:xfrm>
        </p:spPr>
        <p:txBody>
          <a:bodyPr/>
          <a:lstStyle/>
          <a:p>
            <a:pPr>
              <a:buFont typeface="Arial" panose="020B0604020202020204" pitchFamily="34" charset="0"/>
              <a:buChar char="•"/>
            </a:pPr>
            <a:r>
              <a:rPr lang="en-US" sz="1600" dirty="0"/>
              <a:t>The first message sent from traceroute will have a TTL field value of 1. This causes the TTL to time out at the first router. This router then responds with a ICMPv4 Time Exceeded message. </a:t>
            </a:r>
          </a:p>
          <a:p>
            <a:pPr>
              <a:buFont typeface="Arial" panose="020B0604020202020204" pitchFamily="34" charset="0"/>
              <a:buChar char="•"/>
            </a:pPr>
            <a:r>
              <a:rPr lang="en-US" sz="1600" dirty="0"/>
              <a:t>Traceroute then progressively increments the TTL field (2, 3, 4...) for each sequence of messages. This provides the trace with the address of each hop as the packets time out further down the path. </a:t>
            </a:r>
          </a:p>
          <a:p>
            <a:pPr>
              <a:buFont typeface="Arial" panose="020B0604020202020204" pitchFamily="34" charset="0"/>
              <a:buChar char="•"/>
            </a:pPr>
            <a:r>
              <a:rPr lang="en-US" sz="1600" dirty="0"/>
              <a:t>The TTL field continues to be increased until the destination is reached, or it is incremented to a predefined maximum.</a:t>
            </a:r>
            <a:endParaRPr lang="en-US" altLang="ja-JP" sz="1600" dirty="0"/>
          </a:p>
        </p:txBody>
      </p:sp>
      <p:pic>
        <p:nvPicPr>
          <p:cNvPr id="3" name="Picture 2">
            <a:extLst>
              <a:ext uri="{FF2B5EF4-FFF2-40B4-BE49-F238E27FC236}">
                <a16:creationId xmlns:a16="http://schemas.microsoft.com/office/drawing/2014/main" id="{13A49670-AFAC-444B-B6F1-217466A83CB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64979" y="1213720"/>
            <a:ext cx="4127500" cy="2476500"/>
          </a:xfrm>
          <a:prstGeom prst="rect">
            <a:avLst/>
          </a:prstGeom>
        </p:spPr>
      </p:pic>
    </p:spTree>
    <p:custDataLst>
      <p:tags r:id="rId1"/>
    </p:custDataLst>
    <p:extLst>
      <p:ext uri="{BB962C8B-B14F-4D97-AF65-F5344CB8AC3E}">
        <p14:creationId xmlns:p14="http://schemas.microsoft.com/office/powerpoint/2010/main" val="3704505207"/>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33862"/>
            <a:ext cx="9144000" cy="592921"/>
          </a:xfrm>
        </p:spPr>
        <p:txBody>
          <a:bodyPr/>
          <a:lstStyle/>
          <a:p>
            <a:r>
              <a:rPr lang="en-US" altLang="en-US" sz="1600" dirty="0"/>
              <a:t>Ping and Traceroute Tests</a:t>
            </a:r>
            <a:br>
              <a:rPr lang="en-US" altLang="en-US" sz="1600" dirty="0"/>
            </a:br>
            <a:r>
              <a:rPr lang="en-US" altLang="en-US" dirty="0"/>
              <a:t>Packet Tracer – Verify IPv4 and IPv6 Addressing</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893005"/>
            <a:ext cx="8649325" cy="3522688"/>
          </a:xfrm>
        </p:spPr>
        <p:txBody>
          <a:bodyPr/>
          <a:lstStyle/>
          <a:p>
            <a:pPr marL="0" indent="0">
              <a:buNone/>
            </a:pPr>
            <a:r>
              <a:rPr lang="en-US" sz="1800" dirty="0"/>
              <a:t>In this Packet Tracer, you will do the following:</a:t>
            </a:r>
          </a:p>
          <a:p>
            <a:pPr>
              <a:buFont typeface="Arial" panose="020B0604020202020204" pitchFamily="34" charset="0"/>
              <a:buChar char="•"/>
            </a:pPr>
            <a:r>
              <a:rPr lang="en-US" sz="1800" dirty="0"/>
              <a:t>Complete the Addressing Table Documentation </a:t>
            </a:r>
          </a:p>
          <a:p>
            <a:pPr>
              <a:buFont typeface="Arial" panose="020B0604020202020204" pitchFamily="34" charset="0"/>
              <a:buChar char="•"/>
            </a:pPr>
            <a:r>
              <a:rPr lang="en-US" sz="1800" dirty="0"/>
              <a:t>Test Connectivity Using Ping</a:t>
            </a:r>
          </a:p>
          <a:p>
            <a:pPr>
              <a:buFont typeface="Arial" panose="020B0604020202020204" pitchFamily="34" charset="0"/>
              <a:buChar char="•"/>
            </a:pPr>
            <a:r>
              <a:rPr lang="en-US" sz="1800" dirty="0"/>
              <a:t>Discover the Path by Tracing the Route</a:t>
            </a:r>
          </a:p>
          <a:p>
            <a:pPr marL="0" indent="0">
              <a:buNone/>
            </a:pPr>
            <a:endParaRPr lang="en-US" altLang="ja-JP" dirty="0"/>
          </a:p>
        </p:txBody>
      </p:sp>
    </p:spTree>
    <p:custDataLst>
      <p:tags r:id="rId1"/>
    </p:custDataLst>
    <p:extLst>
      <p:ext uri="{BB962C8B-B14F-4D97-AF65-F5344CB8AC3E}">
        <p14:creationId xmlns:p14="http://schemas.microsoft.com/office/powerpoint/2010/main" val="1390594509"/>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43838"/>
            <a:ext cx="9144000" cy="893852"/>
          </a:xfrm>
        </p:spPr>
        <p:txBody>
          <a:bodyPr/>
          <a:lstStyle/>
          <a:p>
            <a:r>
              <a:rPr lang="en-US" altLang="en-US" sz="1600" dirty="0"/>
              <a:t>Ping and Traceroute Tests</a:t>
            </a:r>
            <a:br>
              <a:rPr lang="en-US" altLang="en-US" sz="1600" dirty="0"/>
            </a:br>
            <a:r>
              <a:rPr lang="en-US" altLang="en-US" dirty="0"/>
              <a:t>Packet Tracer – Use Ping and Traceroute to Test Network Connectivity</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130156"/>
            <a:ext cx="8649325" cy="3426853"/>
          </a:xfrm>
        </p:spPr>
        <p:txBody>
          <a:bodyPr/>
          <a:lstStyle/>
          <a:p>
            <a:pPr marL="0" indent="0">
              <a:buNone/>
            </a:pPr>
            <a:r>
              <a:rPr lang="en-US" sz="1800" dirty="0"/>
              <a:t>In this Packet Tracer, you will do the following:</a:t>
            </a:r>
          </a:p>
          <a:p>
            <a:pPr>
              <a:buFont typeface="Arial" panose="020B0604020202020204" pitchFamily="34" charset="0"/>
              <a:buChar char="•"/>
            </a:pPr>
            <a:r>
              <a:rPr lang="en-US" sz="1800" dirty="0"/>
              <a:t>Test and Restore IPv4 Connectivity</a:t>
            </a:r>
          </a:p>
          <a:p>
            <a:pPr>
              <a:buFont typeface="Arial" panose="020B0604020202020204" pitchFamily="34" charset="0"/>
              <a:buChar char="•"/>
            </a:pPr>
            <a:r>
              <a:rPr lang="en-US" sz="1800" dirty="0"/>
              <a:t>Test and Restore IPv6 Connectivity</a:t>
            </a:r>
          </a:p>
          <a:p>
            <a:pPr marL="0" indent="0">
              <a:buNone/>
            </a:pPr>
            <a:endParaRPr lang="en-US" altLang="ja-JP" dirty="0"/>
          </a:p>
        </p:txBody>
      </p:sp>
    </p:spTree>
    <p:custDataLst>
      <p:tags r:id="rId1"/>
    </p:custDataLst>
    <p:extLst>
      <p:ext uri="{BB962C8B-B14F-4D97-AF65-F5344CB8AC3E}">
        <p14:creationId xmlns:p14="http://schemas.microsoft.com/office/powerpoint/2010/main" val="384932243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EDE137-350D-6D47-BD51-750CD198389A}"/>
              </a:ext>
            </a:extLst>
          </p:cNvPr>
          <p:cNvSpPr>
            <a:spLocks noGrp="1"/>
          </p:cNvSpPr>
          <p:nvPr>
            <p:ph idx="1"/>
          </p:nvPr>
        </p:nvSpPr>
        <p:spPr>
          <a:xfrm>
            <a:off x="144065" y="798945"/>
            <a:ext cx="8853286" cy="346366"/>
          </a:xfrm>
        </p:spPr>
        <p:txBody>
          <a:bodyPr/>
          <a:lstStyle/>
          <a:p>
            <a:r>
              <a:rPr lang="en-US" dirty="0"/>
              <a:t>To facilitate learning, the following features within the GUI may be included in this module:</a:t>
            </a:r>
          </a:p>
          <a:p>
            <a:endParaRPr lang="en-US" dirty="0"/>
          </a:p>
          <a:p>
            <a:endParaRPr lang="en-US" dirty="0"/>
          </a:p>
          <a:p>
            <a:pPr marL="0" indent="0">
              <a:buNone/>
            </a:pPr>
            <a:endParaRPr lang="en-US" dirty="0"/>
          </a:p>
        </p:txBody>
      </p:sp>
      <p:sp>
        <p:nvSpPr>
          <p:cNvPr id="3" name="Title 2">
            <a:extLst>
              <a:ext uri="{FF2B5EF4-FFF2-40B4-BE49-F238E27FC236}">
                <a16:creationId xmlns:a16="http://schemas.microsoft.com/office/drawing/2014/main" id="{D0DBD329-AB20-664C-9697-486FE5CED9B9}"/>
              </a:ext>
            </a:extLst>
          </p:cNvPr>
          <p:cNvSpPr>
            <a:spLocks noGrp="1"/>
          </p:cNvSpPr>
          <p:nvPr>
            <p:ph type="title"/>
          </p:nvPr>
        </p:nvSpPr>
        <p:spPr>
          <a:xfrm>
            <a:off x="0" y="189238"/>
            <a:ext cx="9144000" cy="609708"/>
          </a:xfrm>
        </p:spPr>
        <p:txBody>
          <a:bodyPr/>
          <a:lstStyle/>
          <a:p>
            <a:r>
              <a:rPr lang="en-US" dirty="0"/>
              <a:t>What to Expect in this Module</a:t>
            </a:r>
          </a:p>
        </p:txBody>
      </p:sp>
      <p:graphicFrame>
        <p:nvGraphicFramePr>
          <p:cNvPr id="4" name="Table 3">
            <a:extLst>
              <a:ext uri="{FF2B5EF4-FFF2-40B4-BE49-F238E27FC236}">
                <a16:creationId xmlns:a16="http://schemas.microsoft.com/office/drawing/2014/main" id="{24EE699F-A87C-2246-9235-C1DFDF6B2651}"/>
              </a:ext>
            </a:extLst>
          </p:cNvPr>
          <p:cNvGraphicFramePr>
            <a:graphicFrameLocks noGrp="1"/>
          </p:cNvGraphicFramePr>
          <p:nvPr>
            <p:extLst/>
          </p:nvPr>
        </p:nvGraphicFramePr>
        <p:xfrm>
          <a:off x="301658" y="1145310"/>
          <a:ext cx="8557528" cy="3006492"/>
        </p:xfrm>
        <a:graphic>
          <a:graphicData uri="http://schemas.openxmlformats.org/drawingml/2006/table">
            <a:tbl>
              <a:tblPr firstRow="1" bandRow="1">
                <a:tableStyleId>{5C22544A-7EE6-4342-B048-85BDC9FD1C3A}</a:tableStyleId>
              </a:tblPr>
              <a:tblGrid>
                <a:gridCol w="2140558">
                  <a:extLst>
                    <a:ext uri="{9D8B030D-6E8A-4147-A177-3AD203B41FA5}">
                      <a16:colId xmlns:a16="http://schemas.microsoft.com/office/drawing/2014/main" val="200107645"/>
                    </a:ext>
                  </a:extLst>
                </a:gridCol>
                <a:gridCol w="6416970">
                  <a:extLst>
                    <a:ext uri="{9D8B030D-6E8A-4147-A177-3AD203B41FA5}">
                      <a16:colId xmlns:a16="http://schemas.microsoft.com/office/drawing/2014/main" val="2648404099"/>
                    </a:ext>
                  </a:extLst>
                </a:gridCol>
              </a:tblGrid>
              <a:tr h="265091">
                <a:tc>
                  <a:txBody>
                    <a:bodyPr/>
                    <a:lstStyle/>
                    <a:p>
                      <a:r>
                        <a:rPr lang="en-US" dirty="0"/>
                        <a:t>Feature</a:t>
                      </a:r>
                    </a:p>
                  </a:txBody>
                  <a:tcPr/>
                </a:tc>
                <a:tc>
                  <a:txBody>
                    <a:bodyPr/>
                    <a:lstStyle/>
                    <a:p>
                      <a:r>
                        <a:rPr lang="en-US" dirty="0"/>
                        <a:t>Description</a:t>
                      </a:r>
                    </a:p>
                  </a:txBody>
                  <a:tcPr/>
                </a:tc>
                <a:extLst>
                  <a:ext uri="{0D108BD9-81ED-4DB2-BD59-A6C34878D82A}">
                    <a16:rowId xmlns:a16="http://schemas.microsoft.com/office/drawing/2014/main" val="367710602"/>
                  </a:ext>
                </a:extLst>
              </a:tr>
              <a:tr h="331556">
                <a:tc>
                  <a:txBody>
                    <a:bodyPr/>
                    <a:lstStyle/>
                    <a:p>
                      <a:pPr algn="l" fontAlgn="b"/>
                      <a:r>
                        <a:rPr lang="en-US" sz="1400" b="0" i="0" u="none" strike="noStrike" dirty="0">
                          <a:solidFill>
                            <a:srgbClr val="000000"/>
                          </a:solidFill>
                          <a:effectLst/>
                          <a:latin typeface="+mn-lt"/>
                        </a:rPr>
                        <a:t>Animations</a:t>
                      </a:r>
                    </a:p>
                  </a:txBody>
                  <a:tcPr marL="9525" marR="9525" marT="9525" marB="0" anchor="b"/>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dirty="0"/>
                        <a:t>Expose learners to new skills and concepts.</a:t>
                      </a:r>
                    </a:p>
                  </a:txBody>
                  <a:tcPr/>
                </a:tc>
                <a:extLst>
                  <a:ext uri="{0D108BD9-81ED-4DB2-BD59-A6C34878D82A}">
                    <a16:rowId xmlns:a16="http://schemas.microsoft.com/office/drawing/2014/main" val="698835149"/>
                  </a:ext>
                </a:extLst>
              </a:tr>
              <a:tr h="379411">
                <a:tc>
                  <a:txBody>
                    <a:bodyPr/>
                    <a:lstStyle/>
                    <a:p>
                      <a:pPr marL="0" marR="0" lvl="0" indent="0" algn="l" defTabSz="685777"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Videos</a:t>
                      </a:r>
                    </a:p>
                  </a:txBody>
                  <a:tcPr marL="9525" marR="9525" marT="9525" marB="0" anchor="b"/>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dirty="0"/>
                        <a:t>Expose learners to new skills and concepts.</a:t>
                      </a:r>
                    </a:p>
                  </a:txBody>
                  <a:tcPr/>
                </a:tc>
                <a:extLst>
                  <a:ext uri="{0D108BD9-81ED-4DB2-BD59-A6C34878D82A}">
                    <a16:rowId xmlns:a16="http://schemas.microsoft.com/office/drawing/2014/main" val="904576505"/>
                  </a:ext>
                </a:extLst>
              </a:tr>
              <a:tr h="265091">
                <a:tc>
                  <a:txBody>
                    <a:bodyPr/>
                    <a:lstStyle/>
                    <a:p>
                      <a:pPr marL="0" marR="0" lvl="0" indent="0" algn="l" defTabSz="685777"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Check Your Understanding(CYU)</a:t>
                      </a:r>
                    </a:p>
                    <a:p>
                      <a:pPr algn="l" fontAlgn="b"/>
                      <a:endParaRPr lang="en-US" sz="1400" b="0" i="0" u="none" strike="noStrike" dirty="0">
                        <a:solidFill>
                          <a:srgbClr val="000000"/>
                        </a:solidFill>
                        <a:effectLst/>
                        <a:latin typeface="+mn-lt"/>
                      </a:endParaRPr>
                    </a:p>
                  </a:txBody>
                  <a:tcPr marL="9525" marR="9525" marT="9525" marB="0" anchor="b"/>
                </a:tc>
                <a:tc>
                  <a:txBody>
                    <a:bodyPr/>
                    <a:lstStyle/>
                    <a:p>
                      <a:r>
                        <a:rPr lang="en-US" dirty="0"/>
                        <a:t>Per topic online quiz to help learners gauge content understanding. </a:t>
                      </a:r>
                    </a:p>
                  </a:txBody>
                  <a:tcPr/>
                </a:tc>
                <a:extLst>
                  <a:ext uri="{0D108BD9-81ED-4DB2-BD59-A6C34878D82A}">
                    <a16:rowId xmlns:a16="http://schemas.microsoft.com/office/drawing/2014/main" val="2876586054"/>
                  </a:ext>
                </a:extLst>
              </a:tr>
              <a:tr h="178145">
                <a:tc>
                  <a:txBody>
                    <a:bodyPr/>
                    <a:lstStyle/>
                    <a:p>
                      <a:pPr marL="0" marR="0" lvl="0" indent="0" algn="l" defTabSz="685777"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Interactive Activities</a:t>
                      </a:r>
                    </a:p>
                  </a:txBody>
                  <a:tcPr marL="9525" marR="9525" marT="9525" marB="0" anchor="b"/>
                </a:tc>
                <a:tc>
                  <a:txBody>
                    <a:bodyPr/>
                    <a:lstStyle/>
                    <a:p>
                      <a:r>
                        <a:rPr lang="en-US" dirty="0"/>
                        <a:t>A variety of formats to help learners gauge content understanding.</a:t>
                      </a:r>
                    </a:p>
                  </a:txBody>
                  <a:tcPr/>
                </a:tc>
                <a:extLst>
                  <a:ext uri="{0D108BD9-81ED-4DB2-BD59-A6C34878D82A}">
                    <a16:rowId xmlns:a16="http://schemas.microsoft.com/office/drawing/2014/main" val="3454703549"/>
                  </a:ext>
                </a:extLst>
              </a:tr>
              <a:tr h="215293">
                <a:tc>
                  <a:txBody>
                    <a:bodyPr/>
                    <a:lstStyle/>
                    <a:p>
                      <a:pPr algn="l" fontAlgn="b"/>
                      <a:r>
                        <a:rPr lang="en-US" sz="1400" b="0" i="0" u="none" strike="noStrike" dirty="0">
                          <a:solidFill>
                            <a:srgbClr val="000000"/>
                          </a:solidFill>
                          <a:effectLst/>
                          <a:latin typeface="+mn-lt"/>
                        </a:rPr>
                        <a:t>Syntax Checker</a:t>
                      </a:r>
                    </a:p>
                  </a:txBody>
                  <a:tcPr marL="9525" marR="9525" marT="9525" marB="0" anchor="b"/>
                </a:tc>
                <a:tc>
                  <a:txBody>
                    <a:bodyPr/>
                    <a:lstStyle/>
                    <a:p>
                      <a:r>
                        <a:rPr lang="en-US" dirty="0"/>
                        <a:t>Small simulations that expose learners to Cisco command line to practice configuration skills.</a:t>
                      </a:r>
                    </a:p>
                  </a:txBody>
                  <a:tcPr/>
                </a:tc>
                <a:extLst>
                  <a:ext uri="{0D108BD9-81ED-4DB2-BD59-A6C34878D82A}">
                    <a16:rowId xmlns:a16="http://schemas.microsoft.com/office/drawing/2014/main" val="2195331658"/>
                  </a:ext>
                </a:extLst>
              </a:tr>
              <a:tr h="265091">
                <a:tc>
                  <a:txBody>
                    <a:bodyPr/>
                    <a:lstStyle/>
                    <a:p>
                      <a:pPr algn="l" fontAlgn="b"/>
                      <a:r>
                        <a:rPr lang="en-US" sz="1400" b="0" i="0" u="none" strike="noStrike" dirty="0">
                          <a:solidFill>
                            <a:srgbClr val="000000"/>
                          </a:solidFill>
                          <a:effectLst/>
                          <a:latin typeface="+mn-lt"/>
                        </a:rPr>
                        <a:t>PT Activity</a:t>
                      </a:r>
                    </a:p>
                  </a:txBody>
                  <a:tcPr marL="9525" marR="9525" marT="9525" marB="0" anchor="b"/>
                </a:tc>
                <a:tc>
                  <a:txBody>
                    <a:bodyPr/>
                    <a:lstStyle/>
                    <a:p>
                      <a:r>
                        <a:rPr lang="en-US" dirty="0"/>
                        <a:t>Simulation and modeling activities designed to explore, acquire, reinforce, and expand skills.</a:t>
                      </a:r>
                    </a:p>
                  </a:txBody>
                  <a:tcPr/>
                </a:tc>
                <a:extLst>
                  <a:ext uri="{0D108BD9-81ED-4DB2-BD59-A6C34878D82A}">
                    <a16:rowId xmlns:a16="http://schemas.microsoft.com/office/drawing/2014/main" val="3727131555"/>
                  </a:ext>
                </a:extLst>
              </a:tr>
            </a:tbl>
          </a:graphicData>
        </a:graphic>
      </p:graphicFrame>
    </p:spTree>
    <p:custDataLst>
      <p:tags r:id="rId1"/>
    </p:custDataLst>
    <p:extLst>
      <p:ext uri="{BB962C8B-B14F-4D97-AF65-F5344CB8AC3E}">
        <p14:creationId xmlns:p14="http://schemas.microsoft.com/office/powerpoint/2010/main" val="1221539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47520"/>
            <a:ext cx="8280314" cy="970280"/>
          </a:xfrm>
        </p:spPr>
        <p:txBody>
          <a:bodyPr/>
          <a:lstStyle/>
          <a:p>
            <a:r>
              <a:rPr lang="en-US" dirty="0">
                <a:solidFill>
                  <a:schemeClr val="accent5">
                    <a:lumMod val="40000"/>
                    <a:lumOff val="60000"/>
                  </a:schemeClr>
                </a:solidFill>
              </a:rPr>
              <a:t>13.3 Module Practice and Quiz</a:t>
            </a:r>
          </a:p>
        </p:txBody>
      </p:sp>
    </p:spTree>
    <p:custDataLst>
      <p:tags r:id="rId1"/>
    </p:custDataLst>
    <p:extLst>
      <p:ext uri="{BB962C8B-B14F-4D97-AF65-F5344CB8AC3E}">
        <p14:creationId xmlns:p14="http://schemas.microsoft.com/office/powerpoint/2010/main" val="410599242"/>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1119882"/>
          </a:xfrm>
        </p:spPr>
        <p:txBody>
          <a:bodyPr/>
          <a:lstStyle/>
          <a:p>
            <a:r>
              <a:rPr lang="en-US" altLang="en-US" sz="1600" dirty="0"/>
              <a:t>Module Practice and Quiz</a:t>
            </a:r>
            <a:br>
              <a:rPr lang="en-US" altLang="en-US" sz="1600" dirty="0"/>
            </a:br>
            <a:r>
              <a:rPr lang="en-US" altLang="en-US" dirty="0"/>
              <a:t>Packet Tracer – Use ICMP to Test and Correct Network Connectivity</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119882"/>
            <a:ext cx="8649325" cy="3437127"/>
          </a:xfrm>
        </p:spPr>
        <p:txBody>
          <a:bodyPr/>
          <a:lstStyle/>
          <a:p>
            <a:pPr marL="0" indent="0">
              <a:buNone/>
            </a:pPr>
            <a:r>
              <a:rPr lang="en-US" sz="1800" dirty="0"/>
              <a:t>In this Packet Tracer, you will do the following:</a:t>
            </a:r>
          </a:p>
          <a:p>
            <a:pPr>
              <a:buFont typeface="Arial" panose="020B0604020202020204" pitchFamily="34" charset="0"/>
              <a:buChar char="•"/>
            </a:pPr>
            <a:r>
              <a:rPr lang="en-US" sz="1800" dirty="0"/>
              <a:t>Use ICMP to locate connectivity issues.</a:t>
            </a:r>
          </a:p>
          <a:p>
            <a:pPr>
              <a:buFont typeface="Arial" panose="020B0604020202020204" pitchFamily="34" charset="0"/>
              <a:buChar char="•"/>
            </a:pPr>
            <a:r>
              <a:rPr lang="en-US" sz="1800" dirty="0"/>
              <a:t>Configure network devices to correct connectivity issues</a:t>
            </a:r>
            <a:r>
              <a:rPr lang="en-US" dirty="0"/>
              <a:t>.</a:t>
            </a:r>
          </a:p>
          <a:p>
            <a:endParaRPr lang="en-US" altLang="ja-JP" dirty="0"/>
          </a:p>
        </p:txBody>
      </p:sp>
    </p:spTree>
    <p:custDataLst>
      <p:tags r:id="rId1"/>
    </p:custDataLst>
    <p:extLst>
      <p:ext uri="{BB962C8B-B14F-4D97-AF65-F5344CB8AC3E}">
        <p14:creationId xmlns:p14="http://schemas.microsoft.com/office/powerpoint/2010/main" val="4195970949"/>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810519"/>
          </a:xfrm>
        </p:spPr>
        <p:txBody>
          <a:bodyPr/>
          <a:lstStyle/>
          <a:p>
            <a:r>
              <a:rPr lang="en-US" altLang="en-US" sz="1600" dirty="0"/>
              <a:t>Module Practice and Quiz</a:t>
            </a:r>
            <a:br>
              <a:rPr lang="en-US" altLang="en-US" dirty="0"/>
            </a:br>
            <a:r>
              <a:rPr lang="en-US" altLang="en-US" dirty="0"/>
              <a:t>Lab – Use Ping and Traceroute to Test Network Connectivity</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sz="1800" dirty="0"/>
              <a:t>In this lab, you complete the following objectives: </a:t>
            </a:r>
          </a:p>
          <a:p>
            <a:pPr>
              <a:buFont typeface="Arial" panose="020B0604020202020204" pitchFamily="34" charset="0"/>
              <a:buChar char="•"/>
            </a:pPr>
            <a:r>
              <a:rPr lang="en-US" sz="1800" dirty="0"/>
              <a:t>Build and Configure the Network </a:t>
            </a:r>
          </a:p>
          <a:p>
            <a:pPr>
              <a:buFont typeface="Arial" panose="020B0604020202020204" pitchFamily="34" charset="0"/>
              <a:buChar char="•"/>
            </a:pPr>
            <a:r>
              <a:rPr lang="en-US" sz="1800" dirty="0"/>
              <a:t>Use Ping Command for Basic Network Testing </a:t>
            </a:r>
          </a:p>
          <a:p>
            <a:pPr>
              <a:buFont typeface="Arial" panose="020B0604020202020204" pitchFamily="34" charset="0"/>
              <a:buChar char="•"/>
            </a:pPr>
            <a:r>
              <a:rPr lang="en-US" sz="1800" dirty="0"/>
              <a:t>Use Tracert and Traceroute Commands for Basic Network Testing</a:t>
            </a:r>
          </a:p>
          <a:p>
            <a:pPr>
              <a:buFont typeface="Arial" panose="020B0604020202020204" pitchFamily="34" charset="0"/>
              <a:buChar char="•"/>
            </a:pPr>
            <a:r>
              <a:rPr lang="en-US" sz="1800" dirty="0"/>
              <a:t>Troubleshoot the Topology</a:t>
            </a:r>
          </a:p>
        </p:txBody>
      </p:sp>
    </p:spTree>
    <p:custDataLst>
      <p:tags r:id="rId1"/>
    </p:custDataLst>
    <p:extLst>
      <p:ext uri="{BB962C8B-B14F-4D97-AF65-F5344CB8AC3E}">
        <p14:creationId xmlns:p14="http://schemas.microsoft.com/office/powerpoint/2010/main" val="866380527"/>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Module Practice and Quiz</a:t>
            </a:r>
            <a:br>
              <a:rPr lang="en-US" dirty="0">
                <a:latin typeface="Arial" charset="0"/>
              </a:rPr>
            </a:br>
            <a:r>
              <a:rPr lang="en-US" dirty="0">
                <a:latin typeface="Arial" charset="0"/>
              </a:rPr>
              <a:t>What did I learn in this module?</a:t>
            </a:r>
          </a:p>
        </p:txBody>
      </p:sp>
      <p:sp>
        <p:nvSpPr>
          <p:cNvPr id="4" name="Content Placeholder 3"/>
          <p:cNvSpPr>
            <a:spLocks noGrp="1"/>
          </p:cNvSpPr>
          <p:nvPr>
            <p:ph idx="1"/>
          </p:nvPr>
        </p:nvSpPr>
        <p:spPr>
          <a:xfrm>
            <a:off x="145357" y="798944"/>
            <a:ext cx="8641196" cy="3539376"/>
          </a:xfrm>
        </p:spPr>
        <p:txBody>
          <a:bodyPr/>
          <a:lstStyle/>
          <a:p>
            <a:pPr>
              <a:lnSpc>
                <a:spcPct val="85000"/>
              </a:lnSpc>
              <a:spcBef>
                <a:spcPct val="30000"/>
              </a:spcBef>
              <a:buFont typeface="Arial" panose="020B0604020202020204" pitchFamily="34" charset="0"/>
              <a:buChar char="•"/>
            </a:pPr>
            <a:r>
              <a:rPr lang="en-US" sz="1600" dirty="0"/>
              <a:t>The purpose of ICMP messages is to provide feedback about issues related to the processing of IP packets under certain conditions.</a:t>
            </a:r>
          </a:p>
          <a:p>
            <a:pPr>
              <a:lnSpc>
                <a:spcPct val="85000"/>
              </a:lnSpc>
              <a:spcBef>
                <a:spcPct val="30000"/>
              </a:spcBef>
              <a:buFont typeface="Arial" panose="020B0604020202020204" pitchFamily="34" charset="0"/>
              <a:buChar char="•"/>
            </a:pPr>
            <a:r>
              <a:rPr lang="en-US" sz="1600" dirty="0"/>
              <a:t>The ICMP messages common to both ICMPv4 and ICMPv6 are: Host reachability, Destination or Service Unreachable, and Time exceeded. </a:t>
            </a:r>
          </a:p>
          <a:p>
            <a:pPr>
              <a:lnSpc>
                <a:spcPct val="85000"/>
              </a:lnSpc>
              <a:spcBef>
                <a:spcPct val="30000"/>
              </a:spcBef>
              <a:buFont typeface="Arial" panose="020B0604020202020204" pitchFamily="34" charset="0"/>
              <a:buChar char="•"/>
            </a:pPr>
            <a:r>
              <a:rPr lang="en-US" sz="1600" dirty="0"/>
              <a:t>The messages between an IPv6 router and an IPv6 device including dynamic address allocation include RS and RA. The messages between IPv6 devices include the redirect (similar to IPv4), NS and NA.</a:t>
            </a:r>
          </a:p>
          <a:p>
            <a:pPr>
              <a:lnSpc>
                <a:spcPct val="85000"/>
              </a:lnSpc>
              <a:spcBef>
                <a:spcPct val="30000"/>
              </a:spcBef>
              <a:buFont typeface="Arial" panose="020B0604020202020204" pitchFamily="34" charset="0"/>
              <a:buChar char="•"/>
            </a:pPr>
            <a:r>
              <a:rPr lang="en-US" sz="1600" dirty="0"/>
              <a:t>Ping (used by IPv4 and IPv6) uses ICMP echo request and echo reply messages to test connectivity between hosts</a:t>
            </a:r>
          </a:p>
          <a:p>
            <a:pPr>
              <a:lnSpc>
                <a:spcPct val="85000"/>
              </a:lnSpc>
              <a:spcBef>
                <a:spcPct val="30000"/>
              </a:spcBef>
              <a:buFont typeface="Arial" panose="020B0604020202020204" pitchFamily="34" charset="0"/>
              <a:buChar char="•"/>
            </a:pPr>
            <a:r>
              <a:rPr lang="en-US" sz="1600" dirty="0"/>
              <a:t>Ping can be used to test the internal configuration of IPv4 or IPv6 on the local host. </a:t>
            </a:r>
          </a:p>
          <a:p>
            <a:pPr>
              <a:lnSpc>
                <a:spcPct val="85000"/>
              </a:lnSpc>
              <a:spcBef>
                <a:spcPct val="30000"/>
              </a:spcBef>
              <a:buFont typeface="Arial" panose="020B0604020202020204" pitchFamily="34" charset="0"/>
              <a:buChar char="•"/>
            </a:pPr>
            <a:r>
              <a:rPr lang="en-US" sz="1600" dirty="0"/>
              <a:t>Traceroute (tracert) generates a list of hops that were successfully reached along the path.</a:t>
            </a:r>
          </a:p>
        </p:txBody>
      </p:sp>
    </p:spTree>
    <p:custDataLst>
      <p:tags r:id="rId1"/>
    </p:custDataLst>
    <p:extLst>
      <p:ext uri="{BB962C8B-B14F-4D97-AF65-F5344CB8AC3E}">
        <p14:creationId xmlns:p14="http://schemas.microsoft.com/office/powerpoint/2010/main" val="2548999575"/>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 y="41394"/>
            <a:ext cx="9144000" cy="609056"/>
          </a:xfrm>
        </p:spPr>
        <p:txBody>
          <a:bodyPr/>
          <a:lstStyle/>
          <a:p>
            <a:pPr eaLnBrk="1" hangingPunct="1"/>
            <a:r>
              <a:rPr lang="en-US" sz="1600" dirty="0">
                <a:latin typeface="Arial" charset="0"/>
              </a:rPr>
              <a:t>Module 13 : ICMP</a:t>
            </a:r>
            <a:br>
              <a:rPr lang="en-US" dirty="0">
                <a:latin typeface="Arial" charset="0"/>
              </a:rPr>
            </a:br>
            <a:r>
              <a:rPr lang="en-US" dirty="0">
                <a:latin typeface="Arial" charset="0"/>
              </a:rPr>
              <a:t>New Terms and Commands</a:t>
            </a:r>
          </a:p>
        </p:txBody>
      </p:sp>
      <p:sp>
        <p:nvSpPr>
          <p:cNvPr id="6" name="Content Placeholder 5">
            <a:extLst>
              <a:ext uri="{FF2B5EF4-FFF2-40B4-BE49-F238E27FC236}">
                <a16:creationId xmlns:a16="http://schemas.microsoft.com/office/drawing/2014/main" id="{CE0CCACF-BEF7-4889-8E50-CB443D959720}"/>
              </a:ext>
            </a:extLst>
          </p:cNvPr>
          <p:cNvSpPr>
            <a:spLocks noGrp="1"/>
          </p:cNvSpPr>
          <p:nvPr>
            <p:ph idx="1"/>
          </p:nvPr>
        </p:nvSpPr>
        <p:spPr/>
        <p:txBody>
          <a:bodyPr/>
          <a:lstStyle/>
          <a:p>
            <a:pPr marL="173038" indent="-173038">
              <a:spcBef>
                <a:spcPts val="200"/>
              </a:spcBef>
              <a:spcAft>
                <a:spcPts val="200"/>
              </a:spcAft>
              <a:buFont typeface="Arial" panose="020B0604020202020204" pitchFamily="34" charset="0"/>
              <a:buChar char="•"/>
            </a:pPr>
            <a:r>
              <a:rPr lang="en-US" dirty="0">
                <a:solidFill>
                  <a:schemeClr val="tx1"/>
                </a:solidFill>
              </a:rPr>
              <a:t>ICMP</a:t>
            </a:r>
          </a:p>
          <a:p>
            <a:pPr marL="173038" indent="-173038">
              <a:spcBef>
                <a:spcPts val="200"/>
              </a:spcBef>
              <a:spcAft>
                <a:spcPts val="200"/>
              </a:spcAft>
              <a:buFont typeface="Arial" panose="020B0604020202020204" pitchFamily="34" charset="0"/>
              <a:buChar char="•"/>
            </a:pPr>
            <a:r>
              <a:rPr lang="en-US" dirty="0">
                <a:solidFill>
                  <a:schemeClr val="tx1"/>
                </a:solidFill>
              </a:rPr>
              <a:t>ICMPv4</a:t>
            </a:r>
          </a:p>
          <a:p>
            <a:pPr marL="173038" indent="-173038">
              <a:spcBef>
                <a:spcPts val="200"/>
              </a:spcBef>
              <a:spcAft>
                <a:spcPts val="200"/>
              </a:spcAft>
              <a:buFont typeface="Arial" panose="020B0604020202020204" pitchFamily="34" charset="0"/>
              <a:buChar char="•"/>
            </a:pPr>
            <a:r>
              <a:rPr lang="en-US" dirty="0">
                <a:solidFill>
                  <a:schemeClr val="tx1"/>
                </a:solidFill>
              </a:rPr>
              <a:t>ICMPv6</a:t>
            </a:r>
          </a:p>
          <a:p>
            <a:pPr marL="173038" indent="-173038">
              <a:spcBef>
                <a:spcPts val="200"/>
              </a:spcBef>
              <a:spcAft>
                <a:spcPts val="200"/>
              </a:spcAft>
              <a:buFont typeface="Arial" panose="020B0604020202020204" pitchFamily="34" charset="0"/>
              <a:buChar char="•"/>
            </a:pPr>
            <a:r>
              <a:rPr lang="en-US" dirty="0">
                <a:solidFill>
                  <a:schemeClr val="tx1"/>
                </a:solidFill>
              </a:rPr>
              <a:t>ping</a:t>
            </a:r>
          </a:p>
          <a:p>
            <a:pPr marL="173038" indent="-173038">
              <a:spcBef>
                <a:spcPts val="200"/>
              </a:spcBef>
              <a:spcAft>
                <a:spcPts val="200"/>
              </a:spcAft>
              <a:buFont typeface="Arial" panose="020B0604020202020204" pitchFamily="34" charset="0"/>
              <a:buChar char="•"/>
            </a:pPr>
            <a:r>
              <a:rPr lang="en-US" dirty="0">
                <a:solidFill>
                  <a:schemeClr val="tx1"/>
                </a:solidFill>
              </a:rPr>
              <a:t>traceroute</a:t>
            </a:r>
          </a:p>
          <a:p>
            <a:pPr marL="173038" indent="-173038">
              <a:spcBef>
                <a:spcPts val="200"/>
              </a:spcBef>
              <a:spcAft>
                <a:spcPts val="200"/>
              </a:spcAft>
              <a:buFont typeface="Arial" panose="020B0604020202020204" pitchFamily="34" charset="0"/>
              <a:buChar char="•"/>
            </a:pPr>
            <a:r>
              <a:rPr lang="en-US" dirty="0">
                <a:solidFill>
                  <a:schemeClr val="tx1"/>
                </a:solidFill>
              </a:rPr>
              <a:t>tracert</a:t>
            </a:r>
          </a:p>
          <a:p>
            <a:pPr marL="173038" indent="-173038">
              <a:spcBef>
                <a:spcPts val="200"/>
              </a:spcBef>
              <a:spcAft>
                <a:spcPts val="200"/>
              </a:spcAft>
              <a:buFont typeface="Arial" panose="020B0604020202020204" pitchFamily="34" charset="0"/>
              <a:buChar char="•"/>
            </a:pPr>
            <a:r>
              <a:rPr lang="en-US" dirty="0">
                <a:solidFill>
                  <a:schemeClr val="tx1"/>
                </a:solidFill>
              </a:rPr>
              <a:t>Network Discovery Protocol</a:t>
            </a:r>
          </a:p>
          <a:p>
            <a:pPr marL="173038" indent="-173038">
              <a:spcBef>
                <a:spcPts val="200"/>
              </a:spcBef>
              <a:spcAft>
                <a:spcPts val="200"/>
              </a:spcAft>
              <a:buFont typeface="Arial" panose="020B0604020202020204" pitchFamily="34" charset="0"/>
              <a:buChar char="•"/>
            </a:pPr>
            <a:r>
              <a:rPr lang="en-US" dirty="0">
                <a:solidFill>
                  <a:schemeClr val="tx1"/>
                </a:solidFill>
              </a:rPr>
              <a:t>Router Solicitation (RS)</a:t>
            </a:r>
          </a:p>
          <a:p>
            <a:pPr marL="173038" indent="-173038">
              <a:spcBef>
                <a:spcPts val="200"/>
              </a:spcBef>
              <a:spcAft>
                <a:spcPts val="200"/>
              </a:spcAft>
              <a:buFont typeface="Arial" panose="020B0604020202020204" pitchFamily="34" charset="0"/>
              <a:buChar char="•"/>
            </a:pPr>
            <a:r>
              <a:rPr lang="en-US" dirty="0">
                <a:solidFill>
                  <a:schemeClr val="tx1"/>
                </a:solidFill>
              </a:rPr>
              <a:t>Router Advertisement (RA)</a:t>
            </a:r>
          </a:p>
          <a:p>
            <a:pPr marL="173038" indent="-173038">
              <a:spcBef>
                <a:spcPts val="200"/>
              </a:spcBef>
              <a:spcAft>
                <a:spcPts val="200"/>
              </a:spcAft>
              <a:buFont typeface="Arial" panose="020B0604020202020204" pitchFamily="34" charset="0"/>
              <a:buChar char="•"/>
            </a:pPr>
            <a:r>
              <a:rPr lang="en-US" dirty="0">
                <a:solidFill>
                  <a:schemeClr val="tx1"/>
                </a:solidFill>
              </a:rPr>
              <a:t>Neighbor Solicitation (NS)</a:t>
            </a:r>
          </a:p>
          <a:p>
            <a:pPr marL="173038" indent="-173038">
              <a:spcBef>
                <a:spcPts val="200"/>
              </a:spcBef>
              <a:spcAft>
                <a:spcPts val="200"/>
              </a:spcAft>
              <a:buFont typeface="Arial" panose="020B0604020202020204" pitchFamily="34" charset="0"/>
              <a:buChar char="•"/>
            </a:pPr>
            <a:r>
              <a:rPr lang="en-US" dirty="0">
                <a:solidFill>
                  <a:schemeClr val="tx1"/>
                </a:solidFill>
              </a:rPr>
              <a:t>Neighbor Advertisement (NA)</a:t>
            </a:r>
          </a:p>
          <a:p>
            <a:pPr marL="173038" indent="-173038">
              <a:spcBef>
                <a:spcPts val="200"/>
              </a:spcBef>
              <a:spcAft>
                <a:spcPts val="200"/>
              </a:spcAft>
              <a:buFont typeface="Arial" panose="020B0604020202020204" pitchFamily="34" charset="0"/>
              <a:buChar char="•"/>
            </a:pPr>
            <a:r>
              <a:rPr lang="en-US" dirty="0">
                <a:solidFill>
                  <a:schemeClr val="tx1"/>
                </a:solidFill>
              </a:rPr>
              <a:t>TTL</a:t>
            </a:r>
          </a:p>
          <a:p>
            <a:pPr marL="0" indent="0">
              <a:buNone/>
            </a:pPr>
            <a:endParaRPr lang="en-US" dirty="0"/>
          </a:p>
        </p:txBody>
      </p:sp>
    </p:spTree>
    <p:custDataLst>
      <p:tags r:id="rId1"/>
    </p:custDataLst>
    <p:extLst>
      <p:ext uri="{BB962C8B-B14F-4D97-AF65-F5344CB8AC3E}">
        <p14:creationId xmlns:p14="http://schemas.microsoft.com/office/powerpoint/2010/main" val="3271745509"/>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9082827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DD52CCD-9D1E-4CC4-815A-A5967A0831D9}"/>
              </a:ext>
            </a:extLst>
          </p:cNvPr>
          <p:cNvGraphicFramePr>
            <a:graphicFrameLocks noGrp="1"/>
          </p:cNvGraphicFramePr>
          <p:nvPr>
            <p:ph idx="1"/>
            <p:extLst/>
          </p:nvPr>
        </p:nvGraphicFramePr>
        <p:xfrm>
          <a:off x="106756" y="1279280"/>
          <a:ext cx="8595235" cy="1950720"/>
        </p:xfrm>
        <a:graphic>
          <a:graphicData uri="http://schemas.openxmlformats.org/drawingml/2006/table">
            <a:tbl>
              <a:tblPr firstRow="1" bandRow="1">
                <a:tableStyleId>{5C22544A-7EE6-4342-B048-85BDC9FD1C3A}</a:tableStyleId>
              </a:tblPr>
              <a:tblGrid>
                <a:gridCol w="2178265">
                  <a:extLst>
                    <a:ext uri="{9D8B030D-6E8A-4147-A177-3AD203B41FA5}">
                      <a16:colId xmlns:a16="http://schemas.microsoft.com/office/drawing/2014/main" val="3215831619"/>
                    </a:ext>
                  </a:extLst>
                </a:gridCol>
                <a:gridCol w="6416970">
                  <a:extLst>
                    <a:ext uri="{9D8B030D-6E8A-4147-A177-3AD203B41FA5}">
                      <a16:colId xmlns:a16="http://schemas.microsoft.com/office/drawing/2014/main" val="276475465"/>
                    </a:ext>
                  </a:extLst>
                </a:gridCol>
              </a:tblGrid>
              <a:tr h="265091">
                <a:tc>
                  <a:txBody>
                    <a:bodyPr/>
                    <a:lstStyle/>
                    <a:p>
                      <a:pPr algn="l" fontAlgn="b"/>
                      <a:r>
                        <a:rPr lang="en-US" sz="1400" b="1" i="0" u="none" strike="noStrike" dirty="0">
                          <a:solidFill>
                            <a:schemeClr val="bg1"/>
                          </a:solidFill>
                          <a:effectLst/>
                          <a:latin typeface="+mn-lt"/>
                        </a:rPr>
                        <a:t>Feature</a:t>
                      </a:r>
                    </a:p>
                  </a:txBody>
                  <a:tcPr marL="9525" marR="9525" marT="9525" marB="0" anchor="b"/>
                </a:tc>
                <a:tc>
                  <a:txBody>
                    <a:bodyPr/>
                    <a:lstStyle/>
                    <a:p>
                      <a:r>
                        <a:rPr lang="en-US" dirty="0"/>
                        <a:t>Description</a:t>
                      </a:r>
                    </a:p>
                  </a:txBody>
                  <a:tcPr/>
                </a:tc>
                <a:extLst>
                  <a:ext uri="{0D108BD9-81ED-4DB2-BD59-A6C34878D82A}">
                    <a16:rowId xmlns:a16="http://schemas.microsoft.com/office/drawing/2014/main" val="3768427975"/>
                  </a:ext>
                </a:extLst>
              </a:tr>
              <a:tr h="265091">
                <a:tc>
                  <a:txBody>
                    <a:bodyPr/>
                    <a:lstStyle/>
                    <a:p>
                      <a:pPr algn="l" fontAlgn="b"/>
                      <a:r>
                        <a:rPr lang="en-US" sz="1400" b="0" i="0" u="none" strike="noStrike" dirty="0">
                          <a:solidFill>
                            <a:srgbClr val="000000"/>
                          </a:solidFill>
                          <a:effectLst/>
                          <a:latin typeface="+mn-lt"/>
                        </a:rPr>
                        <a:t>Hands-On Labs</a:t>
                      </a:r>
                    </a:p>
                  </a:txBody>
                  <a:tcPr marL="9525" marR="9525" marT="9525" marB="0" anchor="b"/>
                </a:tc>
                <a:tc>
                  <a:txBody>
                    <a:bodyPr/>
                    <a:lstStyle/>
                    <a:p>
                      <a:r>
                        <a:rPr lang="en-US" dirty="0"/>
                        <a:t>Labs designed for working with physical equipment.</a:t>
                      </a:r>
                    </a:p>
                  </a:txBody>
                  <a:tcPr/>
                </a:tc>
                <a:extLst>
                  <a:ext uri="{0D108BD9-81ED-4DB2-BD59-A6C34878D82A}">
                    <a16:rowId xmlns:a16="http://schemas.microsoft.com/office/drawing/2014/main" val="2258594367"/>
                  </a:ext>
                </a:extLst>
              </a:tr>
              <a:tr h="265091">
                <a:tc>
                  <a:txBody>
                    <a:bodyPr/>
                    <a:lstStyle/>
                    <a:p>
                      <a:pPr marL="0" marR="0" lvl="0" indent="0" algn="l" defTabSz="685777"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Class Activities</a:t>
                      </a:r>
                    </a:p>
                    <a:p>
                      <a:pPr algn="l" fontAlgn="b"/>
                      <a:endParaRPr lang="en-US" sz="1400" b="0" i="0" u="none" strike="noStrike" dirty="0">
                        <a:solidFill>
                          <a:srgbClr val="000000"/>
                        </a:solidFill>
                        <a:effectLst/>
                        <a:latin typeface="+mn-lt"/>
                      </a:endParaRPr>
                    </a:p>
                  </a:txBody>
                  <a:tcPr marL="9525" marR="9525" marT="9525" marB="0" anchor="b"/>
                </a:tc>
                <a:tc>
                  <a:txBody>
                    <a:bodyPr/>
                    <a:lstStyle/>
                    <a:p>
                      <a:r>
                        <a:rPr lang="en-US" dirty="0"/>
                        <a:t>These are found on the Instructor Resources page. Class Activities are designed to facilitate learning, class discussion, and collaboration.</a:t>
                      </a:r>
                    </a:p>
                  </a:txBody>
                  <a:tcPr/>
                </a:tc>
                <a:extLst>
                  <a:ext uri="{0D108BD9-81ED-4DB2-BD59-A6C34878D82A}">
                    <a16:rowId xmlns:a16="http://schemas.microsoft.com/office/drawing/2014/main" val="1125566603"/>
                  </a:ext>
                </a:extLst>
              </a:tr>
              <a:tr h="265091">
                <a:tc>
                  <a:txBody>
                    <a:bodyPr/>
                    <a:lstStyle/>
                    <a:p>
                      <a:pPr algn="l" fontAlgn="b"/>
                      <a:r>
                        <a:rPr lang="en-US" sz="1400" b="0" i="0" u="none" strike="noStrike" dirty="0">
                          <a:solidFill>
                            <a:srgbClr val="000000"/>
                          </a:solidFill>
                          <a:effectLst/>
                          <a:latin typeface="+mn-lt"/>
                        </a:rPr>
                        <a:t>Module Quizzes</a:t>
                      </a:r>
                    </a:p>
                  </a:txBody>
                  <a:tcPr marL="9525" marR="9525" marT="9525" marB="0" anchor="b"/>
                </a:tc>
                <a:tc>
                  <a:txBody>
                    <a:bodyPr/>
                    <a:lstStyle/>
                    <a:p>
                      <a:r>
                        <a:rPr lang="en-US" dirty="0"/>
                        <a:t>Self-assessments that integrate concepts and skills learned throughout the series of topics presented in the module.</a:t>
                      </a:r>
                    </a:p>
                  </a:txBody>
                  <a:tcPr/>
                </a:tc>
                <a:extLst>
                  <a:ext uri="{0D108BD9-81ED-4DB2-BD59-A6C34878D82A}">
                    <a16:rowId xmlns:a16="http://schemas.microsoft.com/office/drawing/2014/main" val="831502776"/>
                  </a:ext>
                </a:extLst>
              </a:tr>
              <a:tr h="265091">
                <a:tc>
                  <a:txBody>
                    <a:bodyPr/>
                    <a:lstStyle/>
                    <a:p>
                      <a:pPr algn="l" fontAlgn="b"/>
                      <a:r>
                        <a:rPr lang="en-US" sz="1400" b="0" i="0" u="none" strike="noStrike" dirty="0">
                          <a:solidFill>
                            <a:srgbClr val="000000"/>
                          </a:solidFill>
                          <a:effectLst/>
                          <a:latin typeface="+mn-lt"/>
                        </a:rPr>
                        <a:t>Module Summary</a:t>
                      </a:r>
                    </a:p>
                  </a:txBody>
                  <a:tcPr marL="9525" marR="9525" marT="9525" marB="0" anchor="b"/>
                </a:tc>
                <a:tc>
                  <a:txBody>
                    <a:bodyPr/>
                    <a:lstStyle/>
                    <a:p>
                      <a:r>
                        <a:rPr lang="en-US" dirty="0"/>
                        <a:t>Briefly recaps module content.</a:t>
                      </a:r>
                    </a:p>
                  </a:txBody>
                  <a:tcPr/>
                </a:tc>
                <a:extLst>
                  <a:ext uri="{0D108BD9-81ED-4DB2-BD59-A6C34878D82A}">
                    <a16:rowId xmlns:a16="http://schemas.microsoft.com/office/drawing/2014/main" val="2267046280"/>
                  </a:ext>
                </a:extLst>
              </a:tr>
            </a:tbl>
          </a:graphicData>
        </a:graphic>
      </p:graphicFrame>
      <p:sp>
        <p:nvSpPr>
          <p:cNvPr id="5" name="Title 2">
            <a:extLst>
              <a:ext uri="{FF2B5EF4-FFF2-40B4-BE49-F238E27FC236}">
                <a16:creationId xmlns:a16="http://schemas.microsoft.com/office/drawing/2014/main" id="{2D10C50B-ED86-4E5D-BD0F-658911DFEF9B}"/>
              </a:ext>
            </a:extLst>
          </p:cNvPr>
          <p:cNvSpPr>
            <a:spLocks noGrp="1"/>
          </p:cNvSpPr>
          <p:nvPr>
            <p:ph type="title"/>
          </p:nvPr>
        </p:nvSpPr>
        <p:spPr>
          <a:xfrm>
            <a:off x="0" y="-15285"/>
            <a:ext cx="9144000" cy="757238"/>
          </a:xfrm>
        </p:spPr>
        <p:txBody>
          <a:bodyPr/>
          <a:lstStyle/>
          <a:p>
            <a:r>
              <a:rPr lang="en-US" dirty="0"/>
              <a:t>What to Expect in this Module (Cont.)</a:t>
            </a:r>
          </a:p>
        </p:txBody>
      </p:sp>
      <p:sp>
        <p:nvSpPr>
          <p:cNvPr id="6" name="Content Placeholder 1">
            <a:extLst>
              <a:ext uri="{FF2B5EF4-FFF2-40B4-BE49-F238E27FC236}">
                <a16:creationId xmlns:a16="http://schemas.microsoft.com/office/drawing/2014/main" id="{031D3D35-BC84-421A-A5F0-48081A310F8E}"/>
              </a:ext>
            </a:extLst>
          </p:cNvPr>
          <p:cNvSpPr txBox="1">
            <a:spLocks/>
          </p:cNvSpPr>
          <p:nvPr/>
        </p:nvSpPr>
        <p:spPr bwMode="auto">
          <a:xfrm>
            <a:off x="106756" y="668963"/>
            <a:ext cx="8853286" cy="34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t>To facilitate learning, the following features may be included in this module:</a:t>
            </a:r>
          </a:p>
          <a:p>
            <a:pPr marL="0" indent="0">
              <a:buNone/>
            </a:pPr>
            <a:endParaRPr lang="en-US" dirty="0"/>
          </a:p>
          <a:p>
            <a:pPr marL="0" indent="0">
              <a:buFont typeface="Wingdings" panose="05000000000000000000" pitchFamily="2" charset="2"/>
              <a:buNone/>
            </a:pPr>
            <a:endParaRPr lang="en-US" dirty="0"/>
          </a:p>
        </p:txBody>
      </p:sp>
    </p:spTree>
    <p:custDataLst>
      <p:tags r:id="rId1"/>
    </p:custDataLst>
    <p:extLst>
      <p:ext uri="{BB962C8B-B14F-4D97-AF65-F5344CB8AC3E}">
        <p14:creationId xmlns:p14="http://schemas.microsoft.com/office/powerpoint/2010/main" val="173605805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33"/>
          <p:cNvSpPr>
            <a:spLocks noGrp="1" noChangeArrowheads="1"/>
          </p:cNvSpPr>
          <p:nvPr>
            <p:ph type="title"/>
          </p:nvPr>
        </p:nvSpPr>
        <p:spPr/>
        <p:txBody>
          <a:bodyPr/>
          <a:lstStyle/>
          <a:p>
            <a:pPr eaLnBrk="1" hangingPunct="1"/>
            <a:r>
              <a:rPr lang="en-US" dirty="0"/>
              <a:t>Check Your Understanding</a:t>
            </a:r>
          </a:p>
        </p:txBody>
      </p:sp>
      <p:sp>
        <p:nvSpPr>
          <p:cNvPr id="4" name="Rectangle 34">
            <a:extLst>
              <a:ext uri="{FF2B5EF4-FFF2-40B4-BE49-F238E27FC236}">
                <a16:creationId xmlns:a16="http://schemas.microsoft.com/office/drawing/2014/main" id="{08FDDB5E-A0F2-A445-A3E2-506D151576AB}"/>
              </a:ext>
            </a:extLst>
          </p:cNvPr>
          <p:cNvSpPr txBox="1">
            <a:spLocks noChangeArrowheads="1"/>
          </p:cNvSpPr>
          <p:nvPr/>
        </p:nvSpPr>
        <p:spPr bwMode="auto">
          <a:xfrm>
            <a:off x="132715" y="982690"/>
            <a:ext cx="8878570" cy="364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Bef>
                <a:spcPct val="30000"/>
              </a:spcBef>
              <a:buFont typeface="Arial" panose="020B0604020202020204" pitchFamily="34" charset="0"/>
              <a:buChar char="•"/>
            </a:pPr>
            <a:r>
              <a:rPr lang="en-US" dirty="0"/>
              <a:t>Check Your Understanding activities are designed to let students quickly determine if they understand the content and can proceed, or if they need to review. </a:t>
            </a:r>
          </a:p>
          <a:p>
            <a:pPr>
              <a:spcBef>
                <a:spcPct val="30000"/>
              </a:spcBef>
              <a:buFont typeface="Arial" panose="020B0604020202020204" pitchFamily="34" charset="0"/>
              <a:buChar char="•"/>
            </a:pPr>
            <a:r>
              <a:rPr lang="en-US" dirty="0"/>
              <a:t>Check Your Understanding activities </a:t>
            </a:r>
            <a:r>
              <a:rPr lang="en-US" b="1" i="1" dirty="0"/>
              <a:t>do not </a:t>
            </a:r>
            <a:r>
              <a:rPr lang="en-US" dirty="0"/>
              <a:t>affect student grades.</a:t>
            </a:r>
          </a:p>
          <a:p>
            <a:pPr>
              <a:spcBef>
                <a:spcPct val="30000"/>
              </a:spcBef>
              <a:buFont typeface="Arial" panose="020B0604020202020204" pitchFamily="34" charset="0"/>
              <a:buChar char="•"/>
            </a:pPr>
            <a:r>
              <a:rPr lang="en-US" dirty="0"/>
              <a:t>There are no separate slides for these activities in the PPT. They are listed in the notes area of the slide that appears before these activities.</a:t>
            </a:r>
          </a:p>
          <a:p>
            <a:pPr marL="0" indent="0">
              <a:spcBef>
                <a:spcPct val="30000"/>
              </a:spcBef>
              <a:buFont typeface="Wingdings" panose="05000000000000000000" pitchFamily="2" charset="2"/>
              <a:buNone/>
            </a:pPr>
            <a:endParaRPr lang="en-US" dirty="0"/>
          </a:p>
          <a:p>
            <a:pPr>
              <a:spcBef>
                <a:spcPct val="30000"/>
              </a:spcBef>
            </a:pPr>
            <a:endParaRPr lang="en-US" dirty="0"/>
          </a:p>
        </p:txBody>
      </p:sp>
    </p:spTree>
    <p:custDataLst>
      <p:tags r:id="rId1"/>
    </p:custDataLst>
    <p:extLst>
      <p:ext uri="{BB962C8B-B14F-4D97-AF65-F5344CB8AC3E}">
        <p14:creationId xmlns:p14="http://schemas.microsoft.com/office/powerpoint/2010/main" val="34472702"/>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33"/>
          <p:cNvSpPr>
            <a:spLocks noGrp="1" noChangeArrowheads="1"/>
          </p:cNvSpPr>
          <p:nvPr>
            <p:ph type="title"/>
          </p:nvPr>
        </p:nvSpPr>
        <p:spPr/>
        <p:txBody>
          <a:bodyPr/>
          <a:lstStyle/>
          <a:p>
            <a:pPr eaLnBrk="1" hangingPunct="1"/>
            <a:r>
              <a:rPr lang="en-US" dirty="0"/>
              <a:t>Module 13: Activities</a:t>
            </a:r>
          </a:p>
        </p:txBody>
      </p:sp>
      <p:sp>
        <p:nvSpPr>
          <p:cNvPr id="6147" name="Rectangle 34"/>
          <p:cNvSpPr>
            <a:spLocks noGrp="1" noChangeArrowheads="1"/>
          </p:cNvSpPr>
          <p:nvPr>
            <p:ph idx="1"/>
          </p:nvPr>
        </p:nvSpPr>
        <p:spPr>
          <a:xfrm>
            <a:off x="144065" y="798945"/>
            <a:ext cx="8695135" cy="348414"/>
          </a:xfrm>
        </p:spPr>
        <p:txBody>
          <a:bodyPr/>
          <a:lstStyle/>
          <a:p>
            <a:pPr marL="0" indent="0">
              <a:spcBef>
                <a:spcPct val="30000"/>
              </a:spcBef>
              <a:buNone/>
            </a:pPr>
            <a:r>
              <a:rPr lang="en-US" dirty="0"/>
              <a:t>What activities are associated with this module?</a:t>
            </a:r>
            <a:endParaRPr lang="en-US" dirty="0">
              <a:solidFill>
                <a:srgbClr val="00B0F0"/>
              </a:solidFill>
            </a:endParaRPr>
          </a:p>
          <a:p>
            <a:pPr marL="0" indent="0">
              <a:spcBef>
                <a:spcPct val="30000"/>
              </a:spcBef>
              <a:buNone/>
            </a:pPr>
            <a:endParaRPr lang="en-US" dirty="0"/>
          </a:p>
          <a:p>
            <a:pPr marL="89297" indent="0">
              <a:spcBef>
                <a:spcPct val="30000"/>
              </a:spcBef>
              <a:buNone/>
            </a:pPr>
            <a:endParaRPr lang="en-US" dirty="0"/>
          </a:p>
          <a:p>
            <a:pPr marL="89297" indent="0">
              <a:spcBef>
                <a:spcPct val="30000"/>
              </a:spcBef>
              <a:buNone/>
            </a:pP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958280488"/>
              </p:ext>
            </p:extLst>
          </p:nvPr>
        </p:nvGraphicFramePr>
        <p:xfrm>
          <a:off x="457291" y="1368681"/>
          <a:ext cx="8229418" cy="2406138"/>
        </p:xfrm>
        <a:graphic>
          <a:graphicData uri="http://schemas.openxmlformats.org/drawingml/2006/table">
            <a:tbl>
              <a:tblPr firstRow="1" bandRow="1">
                <a:tableStyleId>{5C22544A-7EE6-4342-B048-85BDC9FD1C3A}</a:tableStyleId>
              </a:tblPr>
              <a:tblGrid>
                <a:gridCol w="1129733">
                  <a:extLst>
                    <a:ext uri="{9D8B030D-6E8A-4147-A177-3AD203B41FA5}">
                      <a16:colId xmlns:a16="http://schemas.microsoft.com/office/drawing/2014/main" val="20001"/>
                    </a:ext>
                  </a:extLst>
                </a:gridCol>
                <a:gridCol w="1857736">
                  <a:extLst>
                    <a:ext uri="{9D8B030D-6E8A-4147-A177-3AD203B41FA5}">
                      <a16:colId xmlns:a16="http://schemas.microsoft.com/office/drawing/2014/main" val="3156509146"/>
                    </a:ext>
                  </a:extLst>
                </a:gridCol>
                <a:gridCol w="4080076">
                  <a:extLst>
                    <a:ext uri="{9D8B030D-6E8A-4147-A177-3AD203B41FA5}">
                      <a16:colId xmlns:a16="http://schemas.microsoft.com/office/drawing/2014/main" val="20002"/>
                    </a:ext>
                  </a:extLst>
                </a:gridCol>
                <a:gridCol w="1161873">
                  <a:extLst>
                    <a:ext uri="{9D8B030D-6E8A-4147-A177-3AD203B41FA5}">
                      <a16:colId xmlns:a16="http://schemas.microsoft.com/office/drawing/2014/main" val="20003"/>
                    </a:ext>
                  </a:extLst>
                </a:gridCol>
              </a:tblGrid>
              <a:tr h="301434">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200" dirty="0"/>
                        <a:t>Page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a:t>Activity Type</a:t>
                      </a:r>
                    </a:p>
                  </a:txBody>
                  <a:tcPr marL="68580" marR="68580" marT="34290" marB="34290" anchor="ctr"/>
                </a:tc>
                <a:tc>
                  <a:txBody>
                    <a:bodyPr/>
                    <a:lstStyle/>
                    <a:p>
                      <a:r>
                        <a:rPr lang="en-US" sz="1200" dirty="0"/>
                        <a:t>Activity Name</a:t>
                      </a:r>
                    </a:p>
                  </a:txBody>
                  <a:tcPr marL="68580" marR="68580" marT="34290" marB="34290" anchor="ctr"/>
                </a:tc>
                <a:tc>
                  <a:txBody>
                    <a:bodyPr/>
                    <a:lstStyle/>
                    <a:p>
                      <a:r>
                        <a:rPr lang="en-US" sz="1200" dirty="0"/>
                        <a:t>Optional?</a:t>
                      </a:r>
                    </a:p>
                  </a:txBody>
                  <a:tcPr marL="68580" marR="68580" marT="34290" marB="34290" anchor="ctr"/>
                </a:tc>
                <a:extLst>
                  <a:ext uri="{0D108BD9-81ED-4DB2-BD59-A6C34878D82A}">
                    <a16:rowId xmlns:a16="http://schemas.microsoft.com/office/drawing/2014/main" val="10000"/>
                  </a:ext>
                </a:extLst>
              </a:tr>
              <a:tr h="350784">
                <a:tc>
                  <a:txBody>
                    <a:bodyPr/>
                    <a:lstStyle/>
                    <a:p>
                      <a:pPr algn="ctr"/>
                      <a:r>
                        <a:rPr lang="en-US" sz="1100" dirty="0"/>
                        <a:t>13.1.6</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Check Your Understanding</a:t>
                      </a:r>
                    </a:p>
                  </a:txBody>
                  <a:tcPr marL="68580" marR="68580" marT="34290" marB="34290" anchor="ctr"/>
                </a:tc>
                <a:tc>
                  <a:txBody>
                    <a:bodyPr/>
                    <a:lstStyle/>
                    <a:p>
                      <a:r>
                        <a:rPr lang="en-US" sz="1100" dirty="0"/>
                        <a:t>ICMP Message</a:t>
                      </a:r>
                    </a:p>
                  </a:txBody>
                  <a:tcPr marL="68580" marR="68580" marT="34290" marB="34290" anchor="ctr"/>
                </a:tc>
                <a:tc>
                  <a:txBody>
                    <a:bodyPr/>
                    <a:lstStyle/>
                    <a:p>
                      <a:r>
                        <a:rPr lang="en-US" sz="1100" dirty="0"/>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1"/>
                  </a:ext>
                </a:extLst>
              </a:tr>
              <a:tr h="350784">
                <a:tc>
                  <a:txBody>
                    <a:bodyPr/>
                    <a:lstStyle/>
                    <a:p>
                      <a:pPr algn="ctr"/>
                      <a:r>
                        <a:rPr lang="en-US" sz="1100" dirty="0"/>
                        <a:t>13.2.6</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Packet Tracer</a:t>
                      </a:r>
                    </a:p>
                  </a:txBody>
                  <a:tcPr marL="68580" marR="68580" marT="34290" marB="34290" anchor="ctr"/>
                </a:tc>
                <a:tc>
                  <a:txBody>
                    <a:bodyPr/>
                    <a:lstStyle/>
                    <a:p>
                      <a:r>
                        <a:rPr lang="en-US" sz="1100" dirty="0"/>
                        <a:t>Verify IPv4 and IPv6 Addressing</a:t>
                      </a:r>
                    </a:p>
                  </a:txBody>
                  <a:tcPr marL="68580" marR="68580" marT="34290" marB="34290" anchor="ctr"/>
                </a:tc>
                <a:tc>
                  <a:txBody>
                    <a:bodyPr/>
                    <a:lstStyle/>
                    <a:p>
                      <a:r>
                        <a:rPr lang="en-US" sz="1100" dirty="0"/>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val="10006"/>
                  </a:ext>
                </a:extLst>
              </a:tr>
              <a:tr h="350784">
                <a:tc>
                  <a:txBody>
                    <a:bodyPr/>
                    <a:lstStyle/>
                    <a:p>
                      <a:pPr algn="ctr"/>
                      <a:r>
                        <a:rPr lang="en-US" sz="1100" dirty="0"/>
                        <a:t>13.2.7</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Packet Tracer</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Use Ping and Traceroute to Test Network Connectivity</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10008"/>
                  </a:ext>
                </a:extLst>
              </a:tr>
              <a:tr h="350784">
                <a:tc>
                  <a:txBody>
                    <a:bodyPr/>
                    <a:lstStyle/>
                    <a:p>
                      <a:pPr algn="ctr"/>
                      <a:r>
                        <a:rPr lang="en-US" sz="1100" dirty="0"/>
                        <a:t>13.3.1</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Packet Tracer</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Use ICMP to Test and Correct Network Connectivity</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2582900979"/>
                  </a:ext>
                </a:extLst>
              </a:tr>
              <a:tr h="350784">
                <a:tc>
                  <a:txBody>
                    <a:bodyPr/>
                    <a:lstStyle/>
                    <a:p>
                      <a:pPr algn="ctr"/>
                      <a:r>
                        <a:rPr lang="en-US" sz="1100" dirty="0"/>
                        <a:t>13.3.2</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Lab</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Use Ping and Traceroute to Test Network Connectivity</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3522544737"/>
                  </a:ext>
                </a:extLst>
              </a:tr>
              <a:tr h="350784">
                <a:tc>
                  <a:txBody>
                    <a:bodyPr/>
                    <a:lstStyle/>
                    <a:p>
                      <a:pPr algn="ctr"/>
                      <a:r>
                        <a:rPr lang="en-US" sz="1100" dirty="0"/>
                        <a:t>13.3.4</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Module Quiz</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t>ICMP</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effectLst/>
                          <a:uLnTx/>
                          <a:uFillTx/>
                        </a:rPr>
                        <a:t>Recommended</a:t>
                      </a:r>
                      <a:endParaRPr kumimoji="0" lang="en-US" sz="1100" b="0" i="0" u="none" strike="noStrike" kern="1200" cap="none" spc="0" normalizeH="0" baseline="0" noProof="0" dirty="0">
                        <a:ln>
                          <a:noFill/>
                        </a:ln>
                        <a:solidFill>
                          <a:srgbClr val="58585B"/>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val="3001172460"/>
                  </a:ext>
                </a:extLst>
              </a:tr>
            </a:tbl>
          </a:graphicData>
        </a:graphic>
      </p:graphicFrame>
    </p:spTree>
    <p:custDataLst>
      <p:tags r:id="rId1"/>
    </p:custDataLst>
    <p:extLst>
      <p:ext uri="{BB962C8B-B14F-4D97-AF65-F5344CB8AC3E}">
        <p14:creationId xmlns:p14="http://schemas.microsoft.com/office/powerpoint/2010/main" val="214527372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13: Best Practices</a:t>
            </a:r>
          </a:p>
        </p:txBody>
      </p:sp>
      <p:sp>
        <p:nvSpPr>
          <p:cNvPr id="11266" name="Rectangle 34"/>
          <p:cNvSpPr>
            <a:spLocks noGrp="1" noChangeArrowheads="1"/>
          </p:cNvSpPr>
          <p:nvPr>
            <p:ph idx="1"/>
          </p:nvPr>
        </p:nvSpPr>
        <p:spPr>
          <a:xfrm>
            <a:off x="144065" y="798944"/>
            <a:ext cx="8853286" cy="3690863"/>
          </a:xfrm>
        </p:spPr>
        <p:txBody>
          <a:bodyPr/>
          <a:lstStyle/>
          <a:p>
            <a:pPr marL="0" indent="0">
              <a:lnSpc>
                <a:spcPct val="85000"/>
              </a:lnSpc>
              <a:spcBef>
                <a:spcPct val="30000"/>
              </a:spcBef>
              <a:buNone/>
            </a:pPr>
            <a:r>
              <a:rPr lang="en-US" sz="1600" dirty="0"/>
              <a:t>Prior to teaching Module 13, the instructor should:</a:t>
            </a:r>
          </a:p>
          <a:p>
            <a:pPr>
              <a:lnSpc>
                <a:spcPct val="85000"/>
              </a:lnSpc>
              <a:spcBef>
                <a:spcPct val="30000"/>
              </a:spcBef>
              <a:buFont typeface="Arial" panose="020B0604020202020204" pitchFamily="34" charset="0"/>
              <a:buChar char="•"/>
            </a:pPr>
            <a:r>
              <a:rPr lang="en-US" sz="1600" dirty="0"/>
              <a:t>Review the activities and assessments for this module.</a:t>
            </a:r>
          </a:p>
          <a:p>
            <a:pPr>
              <a:lnSpc>
                <a:spcPct val="85000"/>
              </a:lnSpc>
              <a:spcBef>
                <a:spcPct val="30000"/>
              </a:spcBef>
              <a:buFont typeface="Arial" panose="020B0604020202020204" pitchFamily="34" charset="0"/>
              <a:buChar char="•"/>
            </a:pPr>
            <a:r>
              <a:rPr lang="en-US" sz="1600" dirty="0"/>
              <a:t>Try to include as many questions as possible to keep students engaged during classroom presentation.</a:t>
            </a:r>
          </a:p>
          <a:p>
            <a:pPr>
              <a:lnSpc>
                <a:spcPct val="85000"/>
              </a:lnSpc>
              <a:spcBef>
                <a:spcPct val="30000"/>
              </a:spcBef>
              <a:buFont typeface="Arial" panose="020B0604020202020204" pitchFamily="34" charset="0"/>
              <a:buChar char="•"/>
            </a:pPr>
            <a:r>
              <a:rPr lang="en-US" sz="1600" dirty="0"/>
              <a:t>After this Module, the IP Addressing Exam is available, covering Modules 11-13.</a:t>
            </a:r>
          </a:p>
          <a:p>
            <a:pPr marL="0" indent="0">
              <a:lnSpc>
                <a:spcPct val="85000"/>
              </a:lnSpc>
              <a:spcBef>
                <a:spcPct val="30000"/>
              </a:spcBef>
              <a:buNone/>
            </a:pPr>
            <a:endParaRPr lang="en-US" sz="1600" dirty="0"/>
          </a:p>
          <a:p>
            <a:pPr marL="0" indent="0">
              <a:lnSpc>
                <a:spcPct val="85000"/>
              </a:lnSpc>
              <a:spcBef>
                <a:spcPct val="30000"/>
              </a:spcBef>
              <a:buNone/>
            </a:pPr>
            <a:r>
              <a:rPr lang="en-US" sz="1600" dirty="0"/>
              <a:t>Section 13.1</a:t>
            </a:r>
          </a:p>
          <a:p>
            <a:pPr lvl="1">
              <a:lnSpc>
                <a:spcPct val="85000"/>
              </a:lnSpc>
              <a:spcBef>
                <a:spcPct val="30000"/>
              </a:spcBef>
              <a:buFont typeface="Arial" panose="020B0604020202020204" pitchFamily="34" charset="0"/>
              <a:buChar char="•"/>
            </a:pPr>
            <a:r>
              <a:rPr lang="en-US" sz="1600" dirty="0"/>
              <a:t>Ask the students or have a class discussion:</a:t>
            </a:r>
          </a:p>
          <a:p>
            <a:pPr lvl="2">
              <a:lnSpc>
                <a:spcPct val="85000"/>
              </a:lnSpc>
              <a:spcBef>
                <a:spcPct val="30000"/>
              </a:spcBef>
              <a:buFont typeface="Arial" panose="020B0604020202020204" pitchFamily="34" charset="0"/>
              <a:buChar char="•"/>
            </a:pPr>
            <a:r>
              <a:rPr lang="en-US" sz="1600" dirty="0"/>
              <a:t>Explain the similarities and differences between ICMPv4 and ICMPv6.</a:t>
            </a:r>
          </a:p>
          <a:p>
            <a:pPr lvl="2">
              <a:lnSpc>
                <a:spcPct val="85000"/>
              </a:lnSpc>
              <a:spcBef>
                <a:spcPct val="30000"/>
              </a:spcBef>
              <a:buFont typeface="Arial" panose="020B0604020202020204" pitchFamily="34" charset="0"/>
              <a:buChar char="•"/>
            </a:pPr>
            <a:r>
              <a:rPr lang="en-US" sz="1600" dirty="0"/>
              <a:t>What do you think would cause a destination to be unreachable?</a:t>
            </a:r>
          </a:p>
          <a:p>
            <a:pPr lvl="2">
              <a:lnSpc>
                <a:spcPct val="85000"/>
              </a:lnSpc>
              <a:spcBef>
                <a:spcPct val="30000"/>
              </a:spcBef>
              <a:buFont typeface="Arial" panose="020B0604020202020204" pitchFamily="34" charset="0"/>
              <a:buChar char="•"/>
            </a:pPr>
            <a:r>
              <a:rPr lang="en-US" sz="1600" dirty="0"/>
              <a:t>Why would a network administrator deny ICMP messages from an outside source?</a:t>
            </a:r>
          </a:p>
          <a:p>
            <a:pPr marL="0" indent="0">
              <a:lnSpc>
                <a:spcPct val="85000"/>
              </a:lnSpc>
              <a:spcBef>
                <a:spcPct val="30000"/>
              </a:spcBef>
              <a:buNone/>
            </a:pPr>
            <a:endParaRPr lang="en-US" dirty="0"/>
          </a:p>
          <a:p>
            <a:pPr marL="0" indent="0">
              <a:lnSpc>
                <a:spcPct val="85000"/>
              </a:lnSpc>
              <a:spcBef>
                <a:spcPct val="30000"/>
              </a:spcBef>
              <a:buNone/>
            </a:pPr>
            <a:endParaRPr lang="en-US" dirty="0"/>
          </a:p>
          <a:p>
            <a:pPr lvl="1">
              <a:lnSpc>
                <a:spcPct val="85000"/>
              </a:lnSpc>
              <a:spcBef>
                <a:spcPct val="30000"/>
              </a:spcBef>
            </a:pPr>
            <a:endParaRPr lang="en-US" dirty="0"/>
          </a:p>
          <a:p>
            <a:pPr eaLnBrk="1" hangingPunct="1">
              <a:lnSpc>
                <a:spcPct val="85000"/>
              </a:lnSpc>
              <a:spcBef>
                <a:spcPct val="30000"/>
              </a:spcBef>
            </a:pPr>
            <a:endParaRPr lang="en-US" dirty="0"/>
          </a:p>
          <a:p>
            <a:pPr marL="630238" lvl="2" indent="-214313">
              <a:buFont typeface="Arial" panose="020B0604020202020204" pitchFamily="34" charset="0"/>
              <a:buChar char="•"/>
            </a:pPr>
            <a:endParaRPr lang="en-US" sz="1200" dirty="0"/>
          </a:p>
          <a:p>
            <a:pPr marL="630238" lvl="2" indent="-214313">
              <a:buFont typeface="Arial" panose="020B0604020202020204" pitchFamily="34" charset="0"/>
              <a:buChar char="•"/>
            </a:pPr>
            <a:endParaRPr lang="en-US" sz="1500" dirty="0"/>
          </a:p>
          <a:p>
            <a:pPr eaLnBrk="1" hangingPunct="1">
              <a:lnSpc>
                <a:spcPct val="85000"/>
              </a:lnSpc>
              <a:spcBef>
                <a:spcPct val="30000"/>
              </a:spcBef>
            </a:pPr>
            <a:endParaRPr lang="en-US" b="1" dirty="0">
              <a:solidFill>
                <a:srgbClr val="FF0000"/>
              </a:solidFill>
            </a:endParaRPr>
          </a:p>
          <a:p>
            <a:pPr eaLnBrk="1" hangingPunct="1">
              <a:lnSpc>
                <a:spcPct val="85000"/>
              </a:lnSpc>
              <a:spcBef>
                <a:spcPct val="30000"/>
              </a:spcBef>
            </a:pPr>
            <a:endParaRPr lang="en-US" dirty="0"/>
          </a:p>
        </p:txBody>
      </p:sp>
    </p:spTree>
    <p:custDataLst>
      <p:tags r:id="rId1"/>
    </p:custDataLst>
    <p:extLst>
      <p:ext uri="{BB962C8B-B14F-4D97-AF65-F5344CB8AC3E}">
        <p14:creationId xmlns:p14="http://schemas.microsoft.com/office/powerpoint/2010/main" val="155670768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13: Best Practices (Cont.) </a:t>
            </a:r>
          </a:p>
        </p:txBody>
      </p:sp>
      <p:sp>
        <p:nvSpPr>
          <p:cNvPr id="11266" name="Rectangle 34"/>
          <p:cNvSpPr>
            <a:spLocks noGrp="1" noChangeArrowheads="1"/>
          </p:cNvSpPr>
          <p:nvPr>
            <p:ph idx="1"/>
          </p:nvPr>
        </p:nvSpPr>
        <p:spPr>
          <a:xfrm>
            <a:off x="144065" y="798944"/>
            <a:ext cx="8853286" cy="3818775"/>
          </a:xfrm>
        </p:spPr>
        <p:txBody>
          <a:bodyPr/>
          <a:lstStyle/>
          <a:p>
            <a:pPr marL="0" indent="0">
              <a:lnSpc>
                <a:spcPct val="85000"/>
              </a:lnSpc>
              <a:spcBef>
                <a:spcPct val="30000"/>
              </a:spcBef>
              <a:buNone/>
            </a:pPr>
            <a:r>
              <a:rPr lang="en-US" sz="1600" dirty="0"/>
              <a:t>Section 13.2</a:t>
            </a:r>
          </a:p>
          <a:p>
            <a:pPr lvl="1">
              <a:lnSpc>
                <a:spcPct val="85000"/>
              </a:lnSpc>
              <a:spcBef>
                <a:spcPct val="30000"/>
              </a:spcBef>
            </a:pPr>
            <a:r>
              <a:rPr lang="en-US" sz="1600" dirty="0"/>
              <a:t>Ask the students or have a class discussion:</a:t>
            </a:r>
          </a:p>
          <a:p>
            <a:pPr lvl="2">
              <a:lnSpc>
                <a:spcPct val="85000"/>
              </a:lnSpc>
              <a:spcBef>
                <a:spcPct val="30000"/>
              </a:spcBef>
            </a:pPr>
            <a:r>
              <a:rPr lang="en-US" sz="1600" dirty="0"/>
              <a:t>What are the differences between ping and traceroute?</a:t>
            </a:r>
          </a:p>
          <a:p>
            <a:pPr lvl="2">
              <a:lnSpc>
                <a:spcPct val="85000"/>
              </a:lnSpc>
              <a:spcBef>
                <a:spcPct val="30000"/>
              </a:spcBef>
            </a:pPr>
            <a:r>
              <a:rPr lang="en-US" sz="1600" dirty="0"/>
              <a:t>Why would you ping the loopback address of a device?</a:t>
            </a:r>
          </a:p>
          <a:p>
            <a:pPr lvl="2">
              <a:lnSpc>
                <a:spcPct val="85000"/>
              </a:lnSpc>
              <a:spcBef>
                <a:spcPct val="30000"/>
              </a:spcBef>
            </a:pPr>
            <a:r>
              <a:rPr lang="en-US" sz="1600" dirty="0"/>
              <a:t>In what situations would you use the ping/traceroute command?</a:t>
            </a:r>
          </a:p>
          <a:p>
            <a:pPr lvl="2">
              <a:lnSpc>
                <a:spcPct val="85000"/>
              </a:lnSpc>
              <a:spcBef>
                <a:spcPct val="30000"/>
              </a:spcBef>
            </a:pPr>
            <a:endParaRPr lang="en-US" dirty="0"/>
          </a:p>
          <a:p>
            <a:pPr lvl="1">
              <a:lnSpc>
                <a:spcPct val="85000"/>
              </a:lnSpc>
              <a:spcBef>
                <a:spcPct val="30000"/>
              </a:spcBef>
            </a:pPr>
            <a:endParaRPr lang="en-US" dirty="0"/>
          </a:p>
          <a:p>
            <a:pPr lvl="2">
              <a:lnSpc>
                <a:spcPct val="85000"/>
              </a:lnSpc>
              <a:spcBef>
                <a:spcPct val="30000"/>
              </a:spcBef>
            </a:pPr>
            <a:endParaRPr lang="en-US" dirty="0"/>
          </a:p>
          <a:p>
            <a:pPr marL="0" indent="0">
              <a:lnSpc>
                <a:spcPct val="85000"/>
              </a:lnSpc>
              <a:spcBef>
                <a:spcPct val="30000"/>
              </a:spcBef>
              <a:buNone/>
            </a:pPr>
            <a:endParaRPr lang="en-US" dirty="0"/>
          </a:p>
          <a:p>
            <a:pPr marL="0" indent="0">
              <a:lnSpc>
                <a:spcPct val="85000"/>
              </a:lnSpc>
              <a:spcBef>
                <a:spcPct val="30000"/>
              </a:spcBef>
              <a:buNone/>
            </a:pPr>
            <a:endParaRPr lang="en-US" dirty="0"/>
          </a:p>
          <a:p>
            <a:pPr lvl="1">
              <a:lnSpc>
                <a:spcPct val="85000"/>
              </a:lnSpc>
              <a:spcBef>
                <a:spcPct val="30000"/>
              </a:spcBef>
            </a:pPr>
            <a:endParaRPr lang="en-US" dirty="0"/>
          </a:p>
          <a:p>
            <a:pPr eaLnBrk="1" hangingPunct="1">
              <a:lnSpc>
                <a:spcPct val="85000"/>
              </a:lnSpc>
              <a:spcBef>
                <a:spcPct val="30000"/>
              </a:spcBef>
            </a:pPr>
            <a:endParaRPr lang="en-US" dirty="0"/>
          </a:p>
          <a:p>
            <a:pPr marL="630238" lvl="2" indent="-214313">
              <a:buFont typeface="Arial" panose="020B0604020202020204" pitchFamily="34" charset="0"/>
              <a:buChar char="•"/>
            </a:pPr>
            <a:endParaRPr lang="en-US" sz="1200" dirty="0"/>
          </a:p>
          <a:p>
            <a:pPr marL="630238" lvl="2" indent="-214313">
              <a:buFont typeface="Arial" panose="020B0604020202020204" pitchFamily="34" charset="0"/>
              <a:buChar char="•"/>
            </a:pPr>
            <a:endParaRPr lang="en-US" sz="1500" dirty="0"/>
          </a:p>
          <a:p>
            <a:pPr eaLnBrk="1" hangingPunct="1">
              <a:lnSpc>
                <a:spcPct val="85000"/>
              </a:lnSpc>
              <a:spcBef>
                <a:spcPct val="30000"/>
              </a:spcBef>
            </a:pPr>
            <a:endParaRPr lang="en-US" b="1" dirty="0">
              <a:solidFill>
                <a:srgbClr val="FF0000"/>
              </a:solidFill>
            </a:endParaRPr>
          </a:p>
          <a:p>
            <a:pPr eaLnBrk="1" hangingPunct="1">
              <a:lnSpc>
                <a:spcPct val="85000"/>
              </a:lnSpc>
              <a:spcBef>
                <a:spcPct val="30000"/>
              </a:spcBef>
            </a:pPr>
            <a:endParaRPr lang="en-US" dirty="0"/>
          </a:p>
        </p:txBody>
      </p:sp>
    </p:spTree>
    <p:custDataLst>
      <p:tags r:id="rId1"/>
    </p:custDataLst>
    <p:extLst>
      <p:ext uri="{BB962C8B-B14F-4D97-AF65-F5344CB8AC3E}">
        <p14:creationId xmlns:p14="http://schemas.microsoft.com/office/powerpoint/2010/main" val="24938879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2260316"/>
            <a:ext cx="6672708" cy="1136308"/>
          </a:xfrm>
        </p:spPr>
        <p:txBody>
          <a:bodyPr/>
          <a:lstStyle/>
          <a:p>
            <a:r>
              <a:rPr lang="en-US" dirty="0">
                <a:solidFill>
                  <a:schemeClr val="accent5">
                    <a:lumMod val="40000"/>
                    <a:lumOff val="60000"/>
                  </a:schemeClr>
                </a:solidFill>
              </a:rPr>
              <a:t>Module 13: ICMP</a:t>
            </a:r>
            <a:br>
              <a:rPr lang="en-US" dirty="0">
                <a:solidFill>
                  <a:schemeClr val="accent5">
                    <a:lumMod val="40000"/>
                    <a:lumOff val="60000"/>
                  </a:schemeClr>
                </a:solidFill>
              </a:rPr>
            </a:br>
            <a:endParaRPr lang="en-US" dirty="0">
              <a:solidFill>
                <a:schemeClr val="accent5">
                  <a:lumMod val="40000"/>
                  <a:lumOff val="60000"/>
                </a:schemeClr>
              </a:solidFill>
            </a:endParaRPr>
          </a:p>
        </p:txBody>
      </p:sp>
      <p:sp>
        <p:nvSpPr>
          <p:cNvPr id="7" name="Subtitle 6"/>
          <p:cNvSpPr>
            <a:spLocks noGrp="1"/>
          </p:cNvSpPr>
          <p:nvPr>
            <p:ph type="subTitle" idx="1"/>
          </p:nvPr>
        </p:nvSpPr>
        <p:spPr>
          <a:xfrm>
            <a:off x="469497" y="3809526"/>
            <a:ext cx="2368954" cy="902174"/>
          </a:xfrm>
        </p:spPr>
        <p:txBody>
          <a:bodyPr/>
          <a:lstStyle/>
          <a:p>
            <a:r>
              <a:rPr lang="en-US" dirty="0">
                <a:solidFill>
                  <a:schemeClr val="accent5">
                    <a:lumMod val="40000"/>
                    <a:lumOff val="60000"/>
                  </a:schemeClr>
                </a:solidFill>
              </a:rPr>
              <a:t>Introduction of Networks v7.0 (ITN)</a:t>
            </a:r>
          </a:p>
          <a:p>
            <a:endParaRPr lang="en-US" dirty="0"/>
          </a:p>
        </p:txBody>
      </p:sp>
    </p:spTree>
    <p:custDataLst>
      <p:tags r:id="rId1"/>
    </p:custDataLst>
    <p:extLst>
      <p:ext uri="{BB962C8B-B14F-4D97-AF65-F5344CB8AC3E}">
        <p14:creationId xmlns:p14="http://schemas.microsoft.com/office/powerpoint/2010/main" val="1989389863"/>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9947</TotalTime>
  <Words>2527</Words>
  <Application>Microsoft Office PowerPoint</Application>
  <PresentationFormat>On-screen Show (16:9)</PresentationFormat>
  <Paragraphs>363</Paragraphs>
  <Slides>35</Slides>
  <Notes>33</Notes>
  <HiddenSlides>8</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CiscoSans ExtraLight</vt:lpstr>
      <vt:lpstr>Wingdings</vt:lpstr>
      <vt:lpstr>Default Theme</vt:lpstr>
      <vt:lpstr>Module 13: ICMP</vt:lpstr>
      <vt:lpstr>Instructor Materials – Module 13 Planning Guide</vt:lpstr>
      <vt:lpstr>What to Expect in this Module</vt:lpstr>
      <vt:lpstr>What to Expect in this Module (Cont.)</vt:lpstr>
      <vt:lpstr>Check Your Understanding</vt:lpstr>
      <vt:lpstr>Module 13: Activities</vt:lpstr>
      <vt:lpstr>Module 13: Best Practices</vt:lpstr>
      <vt:lpstr>Module 13: Best Practices (Cont.) </vt:lpstr>
      <vt:lpstr>Module 13: ICMP </vt:lpstr>
      <vt:lpstr>Module Objectives</vt:lpstr>
      <vt:lpstr>13.1 ICMP Messages</vt:lpstr>
      <vt:lpstr>ICMP Messages ICMPv4 and ICMPv6 Messages</vt:lpstr>
      <vt:lpstr>ICMP Messages Host Reachability</vt:lpstr>
      <vt:lpstr>ICMP Messages Destination or Service Unreachable</vt:lpstr>
      <vt:lpstr>ICMP Messages  Time Exceeded</vt:lpstr>
      <vt:lpstr>ICMP Messages ICMPv6 Messages</vt:lpstr>
      <vt:lpstr>ICMP Messages ICMPv6 Messages (Cont.)</vt:lpstr>
      <vt:lpstr>ICMP Messages ICMPv6 Messages (Cont.)</vt:lpstr>
      <vt:lpstr>ICMP Messages ICMPv6 Messages (Cont.)</vt:lpstr>
      <vt:lpstr>ICMP Messages ICMPv6 Messages (Cont.)</vt:lpstr>
      <vt:lpstr>13.2 Ping and Traceroute Tests</vt:lpstr>
      <vt:lpstr>Ping and Traceroute Tests Ping – Test Connectivity</vt:lpstr>
      <vt:lpstr>Ping and Traceroute Tests Ping the Loopback</vt:lpstr>
      <vt:lpstr>Ping and Traceroute Tests Ping the Default Gateway</vt:lpstr>
      <vt:lpstr>Ping and Traceroute Tests Ping a Remote Host</vt:lpstr>
      <vt:lpstr>Ping and Traceroute Tests Traceroute – Test the Path</vt:lpstr>
      <vt:lpstr>Ping and Traceroute Tests Traceroute – Test the Path (Cont.)</vt:lpstr>
      <vt:lpstr>Ping and Traceroute Tests Packet Tracer – Verify IPv4 and IPv6 Addressing</vt:lpstr>
      <vt:lpstr>Ping and Traceroute Tests Packet Tracer – Use Ping and Traceroute to Test Network Connectivity</vt:lpstr>
      <vt:lpstr>13.3 Module Practice and Quiz</vt:lpstr>
      <vt:lpstr>Module Practice and Quiz Packet Tracer – Use ICMP to Test and Correct Network Connectivity</vt:lpstr>
      <vt:lpstr>Module Practice and Quiz Lab – Use Ping and Traceroute to Test Network Connectivity</vt:lpstr>
      <vt:lpstr>Module Practice and Quiz What did I learn in this module?</vt:lpstr>
      <vt:lpstr>Module 13 : ICMP New Terms and Commands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Sue Livingston -X (suliving - UNICON INC at Cisco)</cp:lastModifiedBy>
  <cp:revision>281</cp:revision>
  <dcterms:created xsi:type="dcterms:W3CDTF">2019-10-18T06:21:22Z</dcterms:created>
  <dcterms:modified xsi:type="dcterms:W3CDTF">2019-12-06T16:23:20Z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