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8" r:id="rId3"/>
    <p:sldId id="336" r:id="rId4"/>
    <p:sldId id="263" r:id="rId5"/>
    <p:sldId id="341" r:id="rId6"/>
    <p:sldId id="342" r:id="rId7"/>
    <p:sldId id="266" r:id="rId8"/>
    <p:sldId id="267" r:id="rId9"/>
    <p:sldId id="337" r:id="rId10"/>
    <p:sldId id="269" r:id="rId11"/>
    <p:sldId id="271" r:id="rId12"/>
    <p:sldId id="338" r:id="rId13"/>
    <p:sldId id="273" r:id="rId14"/>
    <p:sldId id="274" r:id="rId15"/>
    <p:sldId id="275" r:id="rId16"/>
    <p:sldId id="276" r:id="rId17"/>
    <p:sldId id="277" r:id="rId18"/>
    <p:sldId id="339" r:id="rId19"/>
    <p:sldId id="340" r:id="rId20"/>
    <p:sldId id="280" r:id="rId21"/>
    <p:sldId id="281" r:id="rId22"/>
    <p:sldId id="282"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4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5D022-CF7D-4BAA-AD51-1C0B9E26E261}" type="datetimeFigureOut">
              <a:rPr lang="en-US" smtClean="0"/>
              <a:pPr/>
              <a:t>4/6/2020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AB215-C4FA-4D00-83C4-9ACB1ABA1BC5}" type="slidenum">
              <a:rPr lang="en-US" smtClean="0"/>
              <a:pPr/>
              <a:t>‹#›</a:t>
            </a:fld>
            <a:endParaRPr lang="en-US"/>
          </a:p>
        </p:txBody>
      </p:sp>
    </p:spTree>
    <p:extLst>
      <p:ext uri="{BB962C8B-B14F-4D97-AF65-F5344CB8AC3E}">
        <p14:creationId xmlns:p14="http://schemas.microsoft.com/office/powerpoint/2010/main" val="3859289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6AB215-C4FA-4D00-83C4-9ACB1ABA1BC5}" type="slidenum">
              <a:rPr lang="en-US" smtClean="0"/>
              <a:pPr/>
              <a:t>1</a:t>
            </a:fld>
            <a:endParaRPr lang="en-US"/>
          </a:p>
        </p:txBody>
      </p:sp>
    </p:spTree>
    <p:extLst>
      <p:ext uri="{BB962C8B-B14F-4D97-AF65-F5344CB8AC3E}">
        <p14:creationId xmlns:p14="http://schemas.microsoft.com/office/powerpoint/2010/main" val="2380410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C101D774-FE24-462A-A7EC-91657A56AA06}" type="slidenum">
              <a:rPr lang="en-US"/>
              <a:pPr/>
              <a:t>10</a:t>
            </a:fld>
            <a:endParaRPr lang="en-US"/>
          </a:p>
        </p:txBody>
      </p:sp>
      <p:sp>
        <p:nvSpPr>
          <p:cNvPr id="7" name="Rectangle 7"/>
          <p:cNvSpPr>
            <a:spLocks noGrp="1" noChangeArrowheads="1"/>
          </p:cNvSpPr>
          <p:nvPr>
            <p:ph type="sldNum" sz="quarter" idx="5"/>
          </p:nvPr>
        </p:nvSpPr>
        <p:spPr>
          <a:ln/>
        </p:spPr>
        <p:txBody>
          <a:bodyPr/>
          <a:lstStyle/>
          <a:p>
            <a:fld id="{33E5D89E-5294-4F8C-87C9-171FB8821B7F}" type="slidenum">
              <a:rPr lang="en-US"/>
              <a:pPr/>
              <a:t>10</a:t>
            </a:fld>
            <a:endParaRPr lang="en-US"/>
          </a:p>
        </p:txBody>
      </p:sp>
      <p:sp>
        <p:nvSpPr>
          <p:cNvPr id="135170" name="Rectangle 1026"/>
          <p:cNvSpPr>
            <a:spLocks noGrp="1" noRot="1" noChangeAspect="1" noChangeArrowheads="1" noTextEdit="1"/>
          </p:cNvSpPr>
          <p:nvPr>
            <p:ph type="sldImg"/>
          </p:nvPr>
        </p:nvSpPr>
        <p:spPr>
          <a:ln/>
        </p:spPr>
      </p:sp>
      <p:sp>
        <p:nvSpPr>
          <p:cNvPr id="135171" name="Rectangle 1027"/>
          <p:cNvSpPr>
            <a:spLocks noGrp="1" noChangeArrowheads="1"/>
          </p:cNvSpPr>
          <p:nvPr>
            <p:ph type="body" idx="1"/>
          </p:nvPr>
        </p:nvSpPr>
        <p:spPr/>
        <p:txBody>
          <a:bodyPr/>
          <a:lstStyle/>
          <a:p>
            <a:r>
              <a:rPr lang="en-US"/>
              <a:t>Here is the materials requisition form completed for job A dash 143. The requisition is number X7 dash 6890. The worker has requested twelve two by fours, twelve feet long, and twenty one by sixes, twelve feet long. The unit cost of the lumber is shown in the unit cost column. The quantity requested is multiplied by the unit cost to arrive at the total cost for materials. The person in charge of the store room will issue the lumber once the materials requisition form has been properly authorized.</a:t>
            </a:r>
          </a:p>
        </p:txBody>
      </p:sp>
    </p:spTree>
    <p:extLst>
      <p:ext uri="{BB962C8B-B14F-4D97-AF65-F5344CB8AC3E}">
        <p14:creationId xmlns:p14="http://schemas.microsoft.com/office/powerpoint/2010/main" val="4109010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65B81CB2-078D-4155-81BD-7BB1728AC390}" type="slidenum">
              <a:rPr lang="en-US"/>
              <a:pPr/>
              <a:t>11</a:t>
            </a:fld>
            <a:endParaRPr lang="en-US"/>
          </a:p>
        </p:txBody>
      </p:sp>
      <p:sp>
        <p:nvSpPr>
          <p:cNvPr id="7" name="Rectangle 7"/>
          <p:cNvSpPr>
            <a:spLocks noGrp="1" noChangeArrowheads="1"/>
          </p:cNvSpPr>
          <p:nvPr>
            <p:ph type="sldNum" sz="quarter" idx="5"/>
          </p:nvPr>
        </p:nvSpPr>
        <p:spPr>
          <a:ln/>
        </p:spPr>
        <p:txBody>
          <a:bodyPr/>
          <a:lstStyle/>
          <a:p>
            <a:fld id="{811FDE98-373F-46CC-8EFF-4DE9EEFC86C8}" type="slidenum">
              <a:rPr lang="en-US"/>
              <a:pPr/>
              <a:t>11</a:t>
            </a:fld>
            <a:endParaRPr lang="en-US"/>
          </a:p>
        </p:txBody>
      </p:sp>
      <p:sp>
        <p:nvSpPr>
          <p:cNvPr id="138242" name="Rectangle 1026"/>
          <p:cNvSpPr>
            <a:spLocks noGrp="1" noRot="1" noChangeAspect="1" noChangeArrowheads="1" noTextEdit="1"/>
          </p:cNvSpPr>
          <p:nvPr>
            <p:ph type="sldImg"/>
          </p:nvPr>
        </p:nvSpPr>
        <p:spPr>
          <a:ln/>
        </p:spPr>
      </p:sp>
      <p:sp>
        <p:nvSpPr>
          <p:cNvPr id="138243" name="Rectangle 1027"/>
          <p:cNvSpPr>
            <a:spLocks noGrp="1" noChangeArrowheads="1"/>
          </p:cNvSpPr>
          <p:nvPr>
            <p:ph type="body" idx="1"/>
          </p:nvPr>
        </p:nvSpPr>
        <p:spPr/>
        <p:txBody>
          <a:bodyPr/>
          <a:lstStyle/>
          <a:p>
            <a:r>
              <a:rPr lang="en-US"/>
              <a:t>Here is the time ticket for an employee who worked eight hours on job A dash 143. The employee’s hourly pay rate is eleven dollars, so the total labor cost charged to the job will be eighty-eight dollars. The time ticket, number thirty six, serves as the major source document for labor costs charged to this job.</a:t>
            </a:r>
            <a:br>
              <a:rPr lang="en-US"/>
            </a:br>
            <a:r>
              <a:rPr lang="en-US"/>
              <a:t/>
            </a:r>
            <a:br>
              <a:rPr lang="en-US"/>
            </a:br>
            <a:r>
              <a:rPr lang="en-US"/>
              <a:t>Let’s look at the labor posting to the job cost sheet.</a:t>
            </a:r>
          </a:p>
        </p:txBody>
      </p:sp>
    </p:spTree>
    <p:extLst>
      <p:ext uri="{BB962C8B-B14F-4D97-AF65-F5344CB8AC3E}">
        <p14:creationId xmlns:p14="http://schemas.microsoft.com/office/powerpoint/2010/main" val="3983835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6AB215-C4FA-4D00-83C4-9ACB1ABA1BC5}" type="slidenum">
              <a:rPr lang="en-US" smtClean="0"/>
              <a:pPr/>
              <a:t>12</a:t>
            </a:fld>
            <a:endParaRPr lang="en-US"/>
          </a:p>
        </p:txBody>
      </p:sp>
    </p:spTree>
    <p:extLst>
      <p:ext uri="{BB962C8B-B14F-4D97-AF65-F5344CB8AC3E}">
        <p14:creationId xmlns:p14="http://schemas.microsoft.com/office/powerpoint/2010/main" val="3017245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ABE5174C-6837-41D3-8FB0-62ECD217640F}" type="slidenum">
              <a:rPr lang="en-US"/>
              <a:pPr/>
              <a:t>13</a:t>
            </a:fld>
            <a:endParaRPr lang="en-US"/>
          </a:p>
        </p:txBody>
      </p:sp>
      <p:sp>
        <p:nvSpPr>
          <p:cNvPr id="7" name="Rectangle 7"/>
          <p:cNvSpPr>
            <a:spLocks noGrp="1" noChangeArrowheads="1"/>
          </p:cNvSpPr>
          <p:nvPr>
            <p:ph type="sldNum" sz="quarter" idx="5"/>
          </p:nvPr>
        </p:nvSpPr>
        <p:spPr>
          <a:ln/>
        </p:spPr>
        <p:txBody>
          <a:bodyPr/>
          <a:lstStyle/>
          <a:p>
            <a:fld id="{F212BFFA-35B4-43B9-BFFE-8C9003612A99}" type="slidenum">
              <a:rPr lang="en-US"/>
              <a:pPr/>
              <a:t>13</a:t>
            </a:fld>
            <a:endParaRPr lang="en-US"/>
          </a:p>
        </p:txBody>
      </p:sp>
      <p:sp>
        <p:nvSpPr>
          <p:cNvPr id="140290" name="Rectangle 2050"/>
          <p:cNvSpPr>
            <a:spLocks noGrp="1" noRot="1" noChangeAspect="1" noChangeArrowheads="1" noTextEdit="1"/>
          </p:cNvSpPr>
          <p:nvPr>
            <p:ph type="sldImg"/>
          </p:nvPr>
        </p:nvSpPr>
        <p:spPr>
          <a:ln/>
        </p:spPr>
      </p:sp>
      <p:sp>
        <p:nvSpPr>
          <p:cNvPr id="140291" name="Rectangle 2051"/>
          <p:cNvSpPr>
            <a:spLocks noGrp="1" noChangeArrowheads="1"/>
          </p:cNvSpPr>
          <p:nvPr>
            <p:ph type="body" idx="1"/>
          </p:nvPr>
        </p:nvSpPr>
        <p:spPr/>
        <p:txBody>
          <a:bodyPr/>
          <a:lstStyle/>
          <a:p>
            <a:r>
              <a:rPr lang="en-US"/>
              <a:t>Part I</a:t>
            </a:r>
            <a:br>
              <a:rPr lang="en-US"/>
            </a:br>
            <a:r>
              <a:rPr lang="en-US"/>
              <a:t>Manufacturing overhead is</a:t>
            </a:r>
            <a:r>
              <a:rPr lang="en-US" u="sng"/>
              <a:t> applied</a:t>
            </a:r>
            <a:r>
              <a:rPr lang="en-US"/>
              <a:t> to all jobs that are in process. We apply overhead using a base we believe causes overhead costs to be incurred. Some companies allocate manufacturing overhead using direct labor hours or machine hours.</a:t>
            </a:r>
          </a:p>
          <a:p>
            <a:endParaRPr lang="en-US"/>
          </a:p>
          <a:p>
            <a:r>
              <a:rPr lang="en-US"/>
              <a:t>Part II</a:t>
            </a:r>
            <a:br>
              <a:rPr lang="en-US"/>
            </a:br>
            <a:r>
              <a:rPr lang="en-US"/>
              <a:t>We must allocate overhead costs to jobs for a variety of reasons. First, it is difficult, if not impossible, to actually trace overhead costs to a particular job. The cost of grease for machinery to manufacture our product is part of our manufacturing costs. It would be impossible to accurately trace the amount of grease consumed to manufacture one unit of output.</a:t>
            </a:r>
          </a:p>
          <a:p>
            <a:r>
              <a:rPr lang="en-US"/>
              <a:t/>
            </a:r>
            <a:br>
              <a:rPr lang="en-US"/>
            </a:br>
            <a:r>
              <a:rPr lang="en-US"/>
              <a:t>Manufacturing overhead also includes a number of different costs and it would be very difficult to gather all of them together in time to charge them to a particular job. A job may be complete and sold before we can determine the actual overhead costs incurred.</a:t>
            </a:r>
            <a:br>
              <a:rPr lang="en-US"/>
            </a:br>
            <a:r>
              <a:rPr lang="en-US"/>
              <a:t/>
            </a:r>
            <a:br>
              <a:rPr lang="en-US"/>
            </a:br>
            <a:r>
              <a:rPr lang="en-US"/>
              <a:t>Finally, many types of overhead are fixed in nature even though output fluctuates during the period.</a:t>
            </a:r>
          </a:p>
        </p:txBody>
      </p:sp>
    </p:spTree>
    <p:extLst>
      <p:ext uri="{BB962C8B-B14F-4D97-AF65-F5344CB8AC3E}">
        <p14:creationId xmlns:p14="http://schemas.microsoft.com/office/powerpoint/2010/main" val="620015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594AB3EA-E2C8-4560-86D1-B6C02202B40A}" type="slidenum">
              <a:rPr lang="en-US"/>
              <a:pPr/>
              <a:t>14</a:t>
            </a:fld>
            <a:endParaRPr lang="en-US"/>
          </a:p>
        </p:txBody>
      </p:sp>
      <p:sp>
        <p:nvSpPr>
          <p:cNvPr id="7" name="Rectangle 7"/>
          <p:cNvSpPr>
            <a:spLocks noGrp="1" noChangeArrowheads="1"/>
          </p:cNvSpPr>
          <p:nvPr>
            <p:ph type="sldNum" sz="quarter" idx="5"/>
          </p:nvPr>
        </p:nvSpPr>
        <p:spPr>
          <a:ln/>
        </p:spPr>
        <p:txBody>
          <a:bodyPr/>
          <a:lstStyle/>
          <a:p>
            <a:fld id="{D59D7C41-A6C7-4033-8311-926000AA3862}" type="slidenum">
              <a:rPr lang="en-US"/>
              <a:pPr/>
              <a:t>14</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t>To facilitate the allocation of manufacturing overhead to each job, we calculate a predetermined overhead rate before the period begins. </a:t>
            </a:r>
            <a:br>
              <a:rPr lang="en-US"/>
            </a:br>
            <a:r>
              <a:rPr lang="en-US"/>
              <a:t/>
            </a:r>
            <a:br>
              <a:rPr lang="en-US"/>
            </a:br>
            <a:r>
              <a:rPr lang="en-US"/>
              <a:t>The rate is calculated by dividing the total </a:t>
            </a:r>
            <a:r>
              <a:rPr lang="en-US" u="sng"/>
              <a:t>estimated</a:t>
            </a:r>
            <a:r>
              <a:rPr lang="en-US"/>
              <a:t> manufacturing overhead for the coming period by the </a:t>
            </a:r>
            <a:r>
              <a:rPr lang="en-US" u="sng"/>
              <a:t>estimated</a:t>
            </a:r>
            <a:r>
              <a:rPr lang="en-US"/>
              <a:t> total units of the allocation base. If our allocation base is machine hours, we would </a:t>
            </a:r>
            <a:r>
              <a:rPr lang="en-US" u="sng"/>
              <a:t>estimate</a:t>
            </a:r>
            <a:r>
              <a:rPr lang="en-US"/>
              <a:t> the total number of machine hours used in production in the coming period. </a:t>
            </a:r>
          </a:p>
          <a:p>
            <a:endParaRPr lang="en-US"/>
          </a:p>
          <a:p>
            <a:r>
              <a:rPr lang="en-US"/>
              <a:t>Ideally, the allocation base should be a </a:t>
            </a:r>
            <a:r>
              <a:rPr lang="en-US" u="sng"/>
              <a:t>cost driver</a:t>
            </a:r>
            <a:r>
              <a:rPr lang="en-US"/>
              <a:t>, that is, it causes overhead to be incurred.</a:t>
            </a:r>
          </a:p>
          <a:p>
            <a:endParaRPr lang="en-US"/>
          </a:p>
        </p:txBody>
      </p:sp>
    </p:spTree>
    <p:extLst>
      <p:ext uri="{BB962C8B-B14F-4D97-AF65-F5344CB8AC3E}">
        <p14:creationId xmlns:p14="http://schemas.microsoft.com/office/powerpoint/2010/main" val="239976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0F6AC65C-3624-42D6-8A8A-2F23149DC342}" type="slidenum">
              <a:rPr lang="en-US"/>
              <a:pPr/>
              <a:t>15</a:t>
            </a:fld>
            <a:endParaRPr lang="en-US"/>
          </a:p>
        </p:txBody>
      </p:sp>
      <p:sp>
        <p:nvSpPr>
          <p:cNvPr id="7" name="Rectangle 7"/>
          <p:cNvSpPr>
            <a:spLocks noGrp="1" noChangeArrowheads="1"/>
          </p:cNvSpPr>
          <p:nvPr>
            <p:ph type="sldNum" sz="quarter" idx="5"/>
          </p:nvPr>
        </p:nvSpPr>
        <p:spPr>
          <a:ln/>
        </p:spPr>
        <p:txBody>
          <a:bodyPr/>
          <a:lstStyle/>
          <a:p>
            <a:fld id="{4C36CABC-F2D3-4603-B11E-6E2788F0CEBA}" type="slidenum">
              <a:rPr lang="en-US"/>
              <a:pPr/>
              <a:t>15</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t>Predetermined overhead rates that rely upon estimated data are often used because (1) actual overhead costs for the period are not known until the end of the period, thus inhibiting the ability to estimate job costs during the period; (2) Actual overhead costs can fluctuate seasonally, thus misleading decision makers; (3) it simplifies record keeping.</a:t>
            </a:r>
          </a:p>
        </p:txBody>
      </p:sp>
    </p:spTree>
    <p:extLst>
      <p:ext uri="{BB962C8B-B14F-4D97-AF65-F5344CB8AC3E}">
        <p14:creationId xmlns:p14="http://schemas.microsoft.com/office/powerpoint/2010/main" val="2084385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28CED24F-4C3B-4678-A5EA-CD929F1C7C16}" type="slidenum">
              <a:rPr lang="en-US"/>
              <a:pPr/>
              <a:t>16</a:t>
            </a:fld>
            <a:endParaRPr lang="en-US"/>
          </a:p>
        </p:txBody>
      </p:sp>
      <p:sp>
        <p:nvSpPr>
          <p:cNvPr id="7" name="Rectangle 7"/>
          <p:cNvSpPr>
            <a:spLocks noGrp="1" noChangeArrowheads="1"/>
          </p:cNvSpPr>
          <p:nvPr>
            <p:ph type="sldNum" sz="quarter" idx="5"/>
          </p:nvPr>
        </p:nvSpPr>
        <p:spPr>
          <a:ln/>
        </p:spPr>
        <p:txBody>
          <a:bodyPr/>
          <a:lstStyle/>
          <a:p>
            <a:fld id="{229315BD-DBC8-4FA7-B7AE-5B3FDE5C48F3}" type="slidenum">
              <a:rPr lang="en-US"/>
              <a:pPr/>
              <a:t>16</a:t>
            </a:fld>
            <a:endParaRPr lang="en-US"/>
          </a:p>
        </p:txBody>
      </p:sp>
      <p:sp>
        <p:nvSpPr>
          <p:cNvPr id="142338" name="Rectangle 1026"/>
          <p:cNvSpPr>
            <a:spLocks noGrp="1" noRot="1" noChangeAspect="1" noChangeArrowheads="1" noTextEdit="1"/>
          </p:cNvSpPr>
          <p:nvPr>
            <p:ph type="sldImg"/>
          </p:nvPr>
        </p:nvSpPr>
        <p:spPr>
          <a:ln/>
        </p:spPr>
      </p:sp>
      <p:sp>
        <p:nvSpPr>
          <p:cNvPr id="142339" name="Rectangle 1027"/>
          <p:cNvSpPr>
            <a:spLocks noGrp="1" noChangeArrowheads="1"/>
          </p:cNvSpPr>
          <p:nvPr>
            <p:ph type="body" idx="1"/>
          </p:nvPr>
        </p:nvSpPr>
        <p:spPr/>
        <p:txBody>
          <a:bodyPr/>
          <a:lstStyle/>
          <a:p>
            <a:r>
              <a:rPr lang="en-US"/>
              <a:t>We calculate the predetermined overhead rate before the period begins. As we work on a particular job, we apply overhead by multiplying the predetermined rate times the actual level of activity. If overhead is applied on the basis of machine hours, we would apply overhead by multiplying the predetermined rate times the </a:t>
            </a:r>
            <a:r>
              <a:rPr lang="en-US" u="sng"/>
              <a:t>actual number</a:t>
            </a:r>
            <a:r>
              <a:rPr lang="en-US"/>
              <a:t> of machine hours used on a particular job.</a:t>
            </a:r>
          </a:p>
        </p:txBody>
      </p:sp>
    </p:spTree>
    <p:extLst>
      <p:ext uri="{BB962C8B-B14F-4D97-AF65-F5344CB8AC3E}">
        <p14:creationId xmlns:p14="http://schemas.microsoft.com/office/powerpoint/2010/main" val="1914105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C59A03FD-E897-41BE-8C1F-45731FC9A98C}" type="slidenum">
              <a:rPr lang="en-US"/>
              <a:pPr/>
              <a:t>17</a:t>
            </a:fld>
            <a:endParaRPr lang="en-US"/>
          </a:p>
        </p:txBody>
      </p:sp>
      <p:sp>
        <p:nvSpPr>
          <p:cNvPr id="7" name="Rectangle 7"/>
          <p:cNvSpPr>
            <a:spLocks noGrp="1" noChangeArrowheads="1"/>
          </p:cNvSpPr>
          <p:nvPr>
            <p:ph type="sldNum" sz="quarter" idx="5"/>
          </p:nvPr>
        </p:nvSpPr>
        <p:spPr>
          <a:ln/>
        </p:spPr>
        <p:txBody>
          <a:bodyPr/>
          <a:lstStyle/>
          <a:p>
            <a:fld id="{29DEC663-B030-4D73-AF81-1722EE897A24}" type="slidenum">
              <a:rPr lang="en-US"/>
              <a:pPr/>
              <a:t>17</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t>Part I</a:t>
            </a:r>
          </a:p>
          <a:p>
            <a:r>
              <a:rPr lang="en-US"/>
              <a:t>Here is our equation for calculating the predetermined manufacturing overhead rate.</a:t>
            </a:r>
          </a:p>
          <a:p>
            <a:endParaRPr lang="en-US"/>
          </a:p>
          <a:p>
            <a:r>
              <a:rPr lang="en-US"/>
              <a:t>Part II</a:t>
            </a:r>
            <a:br>
              <a:rPr lang="en-US"/>
            </a:br>
            <a:r>
              <a:rPr lang="en-US"/>
              <a:t>PearCo’s predetermined overhead rate is four dollars per direct labor hour.</a:t>
            </a:r>
            <a:br>
              <a:rPr lang="en-US"/>
            </a:br>
            <a:r>
              <a:rPr lang="en-US"/>
              <a:t/>
            </a:r>
            <a:br>
              <a:rPr lang="en-US"/>
            </a:br>
            <a:r>
              <a:rPr lang="en-US"/>
              <a:t>Part III</a:t>
            </a:r>
            <a:br>
              <a:rPr lang="en-US"/>
            </a:br>
            <a:r>
              <a:rPr lang="en-US"/>
              <a:t>So, at PearCo each job will be charged four dollars of overhead for each one hour of direct labor worked. Let’s see how this works.</a:t>
            </a:r>
          </a:p>
        </p:txBody>
      </p:sp>
    </p:spTree>
    <p:extLst>
      <p:ext uri="{BB962C8B-B14F-4D97-AF65-F5344CB8AC3E}">
        <p14:creationId xmlns:p14="http://schemas.microsoft.com/office/powerpoint/2010/main" val="2971519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1E6422C6-A46D-4A6F-A35F-72308777C531}" type="slidenum">
              <a:rPr lang="en-US"/>
              <a:pPr/>
              <a:t>18</a:t>
            </a:fld>
            <a:endParaRPr lang="en-US"/>
          </a:p>
        </p:txBody>
      </p:sp>
      <p:sp>
        <p:nvSpPr>
          <p:cNvPr id="7" name="Rectangle 7"/>
          <p:cNvSpPr>
            <a:spLocks noGrp="1" noChangeArrowheads="1"/>
          </p:cNvSpPr>
          <p:nvPr>
            <p:ph type="sldNum" sz="quarter" idx="5"/>
          </p:nvPr>
        </p:nvSpPr>
        <p:spPr>
          <a:ln/>
        </p:spPr>
        <p:txBody>
          <a:bodyPr/>
          <a:lstStyle/>
          <a:p>
            <a:fld id="{21E73DCF-47DE-4219-A39F-13E862693DE5}" type="slidenum">
              <a:rPr lang="en-US"/>
              <a:pPr/>
              <a:t>18</a:t>
            </a:fld>
            <a:endParaRPr lang="en-US"/>
          </a:p>
        </p:txBody>
      </p:sp>
      <p:sp>
        <p:nvSpPr>
          <p:cNvPr id="133122" name="Rectangle 1026"/>
          <p:cNvSpPr>
            <a:spLocks noGrp="1" noRot="1" noChangeAspect="1" noChangeArrowheads="1" noTextEdit="1"/>
          </p:cNvSpPr>
          <p:nvPr>
            <p:ph type="sldImg"/>
          </p:nvPr>
        </p:nvSpPr>
        <p:spPr>
          <a:ln/>
        </p:spPr>
      </p:sp>
      <p:sp>
        <p:nvSpPr>
          <p:cNvPr id="133123" name="Rectangle 1027"/>
          <p:cNvSpPr>
            <a:spLocks noGrp="1" noChangeArrowheads="1"/>
          </p:cNvSpPr>
          <p:nvPr>
            <p:ph type="body" idx="1"/>
          </p:nvPr>
        </p:nvSpPr>
        <p:spPr/>
        <p:txBody>
          <a:bodyPr/>
          <a:lstStyle/>
          <a:p>
            <a:pPr>
              <a:lnSpc>
                <a:spcPct val="85000"/>
              </a:lnSpc>
            </a:pPr>
            <a:r>
              <a:rPr lang="en-US"/>
              <a:t>The </a:t>
            </a:r>
            <a:r>
              <a:rPr lang="en-US" u="sng"/>
              <a:t>job cost sheet</a:t>
            </a:r>
            <a:r>
              <a:rPr lang="en-US"/>
              <a:t> is used by the accounting department to track the direct and indirect costs associated with a give job. We will look at a job cost sheet used by a hypothetical company called PearCo. PearCo has a job that calls for the construction of wooden cargo crates. You can see the separate sections for direct materials, direct labor, and manufacturing overhead. In addition, we have a section to summarize total costs of the job. A job number uniquely identifies each job. Direct material, direct labor and manufacturing overhead costs are accumulated for each job. The job cost sheet is a subsidiary ledger to the Work in Process account.</a:t>
            </a:r>
          </a:p>
        </p:txBody>
      </p:sp>
    </p:spTree>
    <p:extLst>
      <p:ext uri="{BB962C8B-B14F-4D97-AF65-F5344CB8AC3E}">
        <p14:creationId xmlns:p14="http://schemas.microsoft.com/office/powerpoint/2010/main" val="3670498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1E6422C6-A46D-4A6F-A35F-72308777C531}" type="slidenum">
              <a:rPr lang="en-US"/>
              <a:pPr/>
              <a:t>19</a:t>
            </a:fld>
            <a:endParaRPr lang="en-US"/>
          </a:p>
        </p:txBody>
      </p:sp>
      <p:sp>
        <p:nvSpPr>
          <p:cNvPr id="7" name="Rectangle 7"/>
          <p:cNvSpPr>
            <a:spLocks noGrp="1" noChangeArrowheads="1"/>
          </p:cNvSpPr>
          <p:nvPr>
            <p:ph type="sldNum" sz="quarter" idx="5"/>
          </p:nvPr>
        </p:nvSpPr>
        <p:spPr>
          <a:ln/>
        </p:spPr>
        <p:txBody>
          <a:bodyPr/>
          <a:lstStyle/>
          <a:p>
            <a:fld id="{21E73DCF-47DE-4219-A39F-13E862693DE5}" type="slidenum">
              <a:rPr lang="en-US"/>
              <a:pPr/>
              <a:t>19</a:t>
            </a:fld>
            <a:endParaRPr lang="en-US"/>
          </a:p>
        </p:txBody>
      </p:sp>
      <p:sp>
        <p:nvSpPr>
          <p:cNvPr id="133122" name="Rectangle 1026"/>
          <p:cNvSpPr>
            <a:spLocks noGrp="1" noRot="1" noChangeAspect="1" noChangeArrowheads="1" noTextEdit="1"/>
          </p:cNvSpPr>
          <p:nvPr>
            <p:ph type="sldImg"/>
          </p:nvPr>
        </p:nvSpPr>
        <p:spPr>
          <a:ln/>
        </p:spPr>
      </p:sp>
      <p:sp>
        <p:nvSpPr>
          <p:cNvPr id="133123" name="Rectangle 1027"/>
          <p:cNvSpPr>
            <a:spLocks noGrp="1" noChangeArrowheads="1"/>
          </p:cNvSpPr>
          <p:nvPr>
            <p:ph type="body" idx="1"/>
          </p:nvPr>
        </p:nvSpPr>
        <p:spPr/>
        <p:txBody>
          <a:bodyPr/>
          <a:lstStyle/>
          <a:p>
            <a:pPr>
              <a:lnSpc>
                <a:spcPct val="85000"/>
              </a:lnSpc>
            </a:pPr>
            <a:r>
              <a:rPr lang="en-US"/>
              <a:t>The </a:t>
            </a:r>
            <a:r>
              <a:rPr lang="en-US" u="sng"/>
              <a:t>job cost sheet</a:t>
            </a:r>
            <a:r>
              <a:rPr lang="en-US"/>
              <a:t> is used by the accounting department to track the direct and indirect costs associated with a give job. We will look at a job cost sheet used by a hypothetical company called PearCo. PearCo has a job that calls for the construction of wooden cargo crates. You can see the separate sections for direct materials, direct labor, and manufacturing overhead. In addition, we have a section to summarize total costs of the job. A job number uniquely identifies each job. Direct material, direct labor and manufacturing overhead costs are accumulated for each job. The job cost sheet is a subsidiary ledger to the Work in Process account.</a:t>
            </a:r>
          </a:p>
        </p:txBody>
      </p:sp>
    </p:spTree>
    <p:extLst>
      <p:ext uri="{BB962C8B-B14F-4D97-AF65-F5344CB8AC3E}">
        <p14:creationId xmlns:p14="http://schemas.microsoft.com/office/powerpoint/2010/main" val="309301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6AB215-C4FA-4D00-83C4-9ACB1ABA1BC5}" type="slidenum">
              <a:rPr lang="en-US" smtClean="0"/>
              <a:pPr/>
              <a:t>2</a:t>
            </a:fld>
            <a:endParaRPr lang="en-US"/>
          </a:p>
        </p:txBody>
      </p:sp>
    </p:spTree>
    <p:extLst>
      <p:ext uri="{BB962C8B-B14F-4D97-AF65-F5344CB8AC3E}">
        <p14:creationId xmlns:p14="http://schemas.microsoft.com/office/powerpoint/2010/main" val="4057618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3CDCE177-D12F-4B4C-A6AE-D93060CB2C0C}" type="slidenum">
              <a:rPr lang="en-US"/>
              <a:pPr/>
              <a:t>20</a:t>
            </a:fld>
            <a:endParaRPr lang="en-US"/>
          </a:p>
        </p:txBody>
      </p:sp>
      <p:sp>
        <p:nvSpPr>
          <p:cNvPr id="7" name="Rectangle 7"/>
          <p:cNvSpPr>
            <a:spLocks noGrp="1" noChangeArrowheads="1"/>
          </p:cNvSpPr>
          <p:nvPr>
            <p:ph type="sldNum" sz="quarter" idx="5"/>
          </p:nvPr>
        </p:nvSpPr>
        <p:spPr>
          <a:ln/>
        </p:spPr>
        <p:txBody>
          <a:bodyPr/>
          <a:lstStyle/>
          <a:p>
            <a:fld id="{E3F7F8B4-58BE-4688-B740-1A5FA13EB21C}" type="slidenum">
              <a:rPr lang="en-US"/>
              <a:pPr/>
              <a:t>20</a:t>
            </a:fld>
            <a:endParaRPr lang="en-US"/>
          </a:p>
        </p:txBody>
      </p:sp>
      <p:sp>
        <p:nvSpPr>
          <p:cNvPr id="148482" name="Rectangle 1026"/>
          <p:cNvSpPr>
            <a:spLocks noGrp="1" noRot="1" noChangeAspect="1" noChangeArrowheads="1" noTextEdit="1"/>
          </p:cNvSpPr>
          <p:nvPr>
            <p:ph type="sldImg"/>
          </p:nvPr>
        </p:nvSpPr>
        <p:spPr>
          <a:ln/>
        </p:spPr>
      </p:sp>
      <p:sp>
        <p:nvSpPr>
          <p:cNvPr id="148483" name="Rectangle 1027"/>
          <p:cNvSpPr>
            <a:spLocks noGrp="1" noChangeArrowheads="1"/>
          </p:cNvSpPr>
          <p:nvPr>
            <p:ph type="body" idx="1"/>
          </p:nvPr>
        </p:nvSpPr>
        <p:spPr/>
        <p:txBody>
          <a:bodyPr/>
          <a:lstStyle/>
          <a:p>
            <a:r>
              <a:rPr lang="en-US"/>
              <a:t>We cannot say that the average cost per crate in the future will be one hundred and eighteen dollars. If a third crate were to be produced, we would not add any additional fixed overhead cost, so the incremental cost of an additional unit may be somewhat less than one hundred eighteen dollars.</a:t>
            </a:r>
          </a:p>
        </p:txBody>
      </p:sp>
    </p:spTree>
    <p:extLst>
      <p:ext uri="{BB962C8B-B14F-4D97-AF65-F5344CB8AC3E}">
        <p14:creationId xmlns:p14="http://schemas.microsoft.com/office/powerpoint/2010/main" val="71435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1E901386-B268-44BD-B5CD-2A8CC34C7FB1}" type="slidenum">
              <a:rPr lang="en-US"/>
              <a:pPr/>
              <a:t>21</a:t>
            </a:fld>
            <a:endParaRPr lang="en-US"/>
          </a:p>
        </p:txBody>
      </p:sp>
      <p:sp>
        <p:nvSpPr>
          <p:cNvPr id="7" name="Rectangle 7"/>
          <p:cNvSpPr>
            <a:spLocks noGrp="1" noChangeArrowheads="1"/>
          </p:cNvSpPr>
          <p:nvPr>
            <p:ph type="sldNum" sz="quarter" idx="5"/>
          </p:nvPr>
        </p:nvSpPr>
        <p:spPr>
          <a:ln/>
        </p:spPr>
        <p:txBody>
          <a:bodyPr/>
          <a:lstStyle/>
          <a:p>
            <a:fld id="{CBC5EB80-9C90-4979-AFF8-1A44FF1794C8}" type="slidenum">
              <a:rPr lang="en-US"/>
              <a:pPr/>
              <a:t>21</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a:t>This problem may take a while to solve, but it will be well worth your time to work it carefully.</a:t>
            </a:r>
          </a:p>
        </p:txBody>
      </p:sp>
    </p:spTree>
    <p:extLst>
      <p:ext uri="{BB962C8B-B14F-4D97-AF65-F5344CB8AC3E}">
        <p14:creationId xmlns:p14="http://schemas.microsoft.com/office/powerpoint/2010/main" val="3787306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EE24182F-E851-4431-A45A-B155C2523B6B}" type="slidenum">
              <a:rPr lang="en-US"/>
              <a:pPr/>
              <a:t>22</a:t>
            </a:fld>
            <a:endParaRPr lang="en-US"/>
          </a:p>
        </p:txBody>
      </p:sp>
      <p:sp>
        <p:nvSpPr>
          <p:cNvPr id="7" name="Rectangle 7"/>
          <p:cNvSpPr>
            <a:spLocks noGrp="1" noChangeArrowheads="1"/>
          </p:cNvSpPr>
          <p:nvPr>
            <p:ph type="sldNum" sz="quarter" idx="5"/>
          </p:nvPr>
        </p:nvSpPr>
        <p:spPr>
          <a:ln/>
        </p:spPr>
        <p:txBody>
          <a:bodyPr/>
          <a:lstStyle/>
          <a:p>
            <a:fld id="{AD2E36C9-BD4E-46B0-96A9-C16C6427C844}" type="slidenum">
              <a:rPr lang="en-US"/>
              <a:pPr/>
              <a:t>22</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a:t>This problem may take a while to solve, but it will be well worth your time to work it carefully.</a:t>
            </a:r>
          </a:p>
        </p:txBody>
      </p:sp>
    </p:spTree>
    <p:extLst>
      <p:ext uri="{BB962C8B-B14F-4D97-AF65-F5344CB8AC3E}">
        <p14:creationId xmlns:p14="http://schemas.microsoft.com/office/powerpoint/2010/main" val="2282845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221FE649-9181-4FB3-BF19-4A54ACCB1BF3}" type="slidenum">
              <a:rPr lang="en-US"/>
              <a:pPr/>
              <a:t>23</a:t>
            </a:fld>
            <a:endParaRPr lang="en-US"/>
          </a:p>
        </p:txBody>
      </p:sp>
      <p:sp>
        <p:nvSpPr>
          <p:cNvPr id="7" name="Rectangle 7"/>
          <p:cNvSpPr>
            <a:spLocks noGrp="1" noChangeArrowheads="1"/>
          </p:cNvSpPr>
          <p:nvPr>
            <p:ph type="sldNum" sz="quarter" idx="5"/>
          </p:nvPr>
        </p:nvSpPr>
        <p:spPr>
          <a:ln/>
        </p:spPr>
        <p:txBody>
          <a:bodyPr/>
          <a:lstStyle/>
          <a:p>
            <a:fld id="{5F91CF06-B78A-4E8E-BCB6-4D68F071E44D}" type="slidenum">
              <a:rPr lang="en-US"/>
              <a:pPr/>
              <a:t>23</a:t>
            </a:fld>
            <a:endParaRPr lang="en-US"/>
          </a:p>
        </p:txBody>
      </p:sp>
      <p:sp>
        <p:nvSpPr>
          <p:cNvPr id="160770" name="Rectangle 1026"/>
          <p:cNvSpPr>
            <a:spLocks noGrp="1" noRot="1" noChangeAspect="1" noChangeArrowheads="1" noTextEdit="1"/>
          </p:cNvSpPr>
          <p:nvPr>
            <p:ph type="sldImg"/>
          </p:nvPr>
        </p:nvSpPr>
        <p:spPr>
          <a:ln/>
        </p:spPr>
      </p:sp>
      <p:sp>
        <p:nvSpPr>
          <p:cNvPr id="160771" name="Rectangle 1027"/>
          <p:cNvSpPr>
            <a:spLocks noGrp="1" noChangeArrowheads="1"/>
          </p:cNvSpPr>
          <p:nvPr>
            <p:ph type="body" idx="1"/>
          </p:nvPr>
        </p:nvSpPr>
        <p:spPr/>
        <p:txBody>
          <a:bodyPr/>
          <a:lstStyle/>
          <a:p>
            <a:r>
              <a:rPr lang="en-US"/>
              <a:t>Now, let’s see how these amounts flow through the tee accounts of a company.</a:t>
            </a:r>
          </a:p>
        </p:txBody>
      </p:sp>
    </p:spTree>
    <p:extLst>
      <p:ext uri="{BB962C8B-B14F-4D97-AF65-F5344CB8AC3E}">
        <p14:creationId xmlns:p14="http://schemas.microsoft.com/office/powerpoint/2010/main" val="1820682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25DA408A-733C-41ED-9C00-FA29885859B5}" type="slidenum">
              <a:rPr lang="en-US"/>
              <a:pPr/>
              <a:t>24</a:t>
            </a:fld>
            <a:endParaRPr lang="en-US"/>
          </a:p>
        </p:txBody>
      </p:sp>
      <p:sp>
        <p:nvSpPr>
          <p:cNvPr id="7" name="Rectangle 7"/>
          <p:cNvSpPr>
            <a:spLocks noGrp="1" noChangeArrowheads="1"/>
          </p:cNvSpPr>
          <p:nvPr>
            <p:ph type="sldNum" sz="quarter" idx="5"/>
          </p:nvPr>
        </p:nvSpPr>
        <p:spPr>
          <a:ln/>
        </p:spPr>
        <p:txBody>
          <a:bodyPr/>
          <a:lstStyle/>
          <a:p>
            <a:fld id="{D66F5EF7-BC5C-4E5C-BB5C-ECE2A46A01A7}" type="slidenum">
              <a:rPr lang="en-US"/>
              <a:pPr/>
              <a:t>24</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a:t>Part I</a:t>
            </a:r>
            <a:br>
              <a:rPr lang="en-US"/>
            </a:br>
            <a:r>
              <a:rPr lang="en-US"/>
              <a:t>When raw materials are purchased they are debited to the raw materials inventory account and credited to accounts payable.</a:t>
            </a:r>
          </a:p>
          <a:p>
            <a:endParaRPr lang="en-US"/>
          </a:p>
          <a:p>
            <a:r>
              <a:rPr lang="en-US"/>
              <a:t>Part II</a:t>
            </a:r>
          </a:p>
          <a:p>
            <a:r>
              <a:rPr lang="en-US"/>
              <a:t>The cost of direct material requisitions is debited to Work in Process and added to the job cost sheet which serve as a subsidiary ledger. </a:t>
            </a:r>
          </a:p>
          <a:p>
            <a:endParaRPr lang="en-US"/>
          </a:p>
          <a:p>
            <a:r>
              <a:rPr lang="en-US"/>
              <a:t>Part III</a:t>
            </a:r>
            <a:br>
              <a:rPr lang="en-US"/>
            </a:br>
            <a:r>
              <a:rPr lang="en-US"/>
              <a:t>Indirect materials are removed from raw materials inventory with a credit and debited to the manufacturing overhead account.</a:t>
            </a:r>
          </a:p>
        </p:txBody>
      </p:sp>
    </p:spTree>
    <p:extLst>
      <p:ext uri="{BB962C8B-B14F-4D97-AF65-F5344CB8AC3E}">
        <p14:creationId xmlns:p14="http://schemas.microsoft.com/office/powerpoint/2010/main" val="3661066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7298FD80-2F48-4D7E-B395-57B58BA6F0C5}" type="slidenum">
              <a:rPr lang="en-US"/>
              <a:pPr/>
              <a:t>25</a:t>
            </a:fld>
            <a:endParaRPr lang="en-US"/>
          </a:p>
        </p:txBody>
      </p:sp>
      <p:sp>
        <p:nvSpPr>
          <p:cNvPr id="7" name="Rectangle 7"/>
          <p:cNvSpPr>
            <a:spLocks noGrp="1" noChangeArrowheads="1"/>
          </p:cNvSpPr>
          <p:nvPr>
            <p:ph type="sldNum" sz="quarter" idx="5"/>
          </p:nvPr>
        </p:nvSpPr>
        <p:spPr>
          <a:ln/>
        </p:spPr>
        <p:txBody>
          <a:bodyPr/>
          <a:lstStyle/>
          <a:p>
            <a:fld id="{C4DC6937-8E86-4787-A592-13627CFF2D50}" type="slidenum">
              <a:rPr lang="en-US"/>
              <a:pPr/>
              <a:t>25</a:t>
            </a:fld>
            <a:endParaRPr lang="en-US"/>
          </a:p>
        </p:txBody>
      </p:sp>
      <p:sp>
        <p:nvSpPr>
          <p:cNvPr id="162818" name="Rectangle 1026"/>
          <p:cNvSpPr>
            <a:spLocks noGrp="1" noRot="1" noChangeAspect="1" noChangeArrowheads="1" noTextEdit="1"/>
          </p:cNvSpPr>
          <p:nvPr>
            <p:ph type="sldImg"/>
          </p:nvPr>
        </p:nvSpPr>
        <p:spPr>
          <a:ln/>
        </p:spPr>
      </p:sp>
      <p:sp>
        <p:nvSpPr>
          <p:cNvPr id="162819" name="Rectangle 1027"/>
          <p:cNvSpPr>
            <a:spLocks noGrp="1" noChangeArrowheads="1"/>
          </p:cNvSpPr>
          <p:nvPr>
            <p:ph type="body" idx="1"/>
          </p:nvPr>
        </p:nvSpPr>
        <p:spPr/>
        <p:txBody>
          <a:bodyPr/>
          <a:lstStyle/>
          <a:p>
            <a:r>
              <a:rPr lang="en-US"/>
              <a:t>Here is an example of the general journal entry to record the purchase of raw materials on account. We debit raw materials and credit accounts payable.</a:t>
            </a:r>
          </a:p>
        </p:txBody>
      </p:sp>
    </p:spTree>
    <p:extLst>
      <p:ext uri="{BB962C8B-B14F-4D97-AF65-F5344CB8AC3E}">
        <p14:creationId xmlns:p14="http://schemas.microsoft.com/office/powerpoint/2010/main" val="183856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FB47E34C-F9EC-4092-8D7F-419BB0EA52C7}" type="slidenum">
              <a:rPr lang="en-US"/>
              <a:pPr/>
              <a:t>26</a:t>
            </a:fld>
            <a:endParaRPr lang="en-US"/>
          </a:p>
        </p:txBody>
      </p:sp>
      <p:sp>
        <p:nvSpPr>
          <p:cNvPr id="7" name="Rectangle 7"/>
          <p:cNvSpPr>
            <a:spLocks noGrp="1" noChangeArrowheads="1"/>
          </p:cNvSpPr>
          <p:nvPr>
            <p:ph type="sldNum" sz="quarter" idx="5"/>
          </p:nvPr>
        </p:nvSpPr>
        <p:spPr>
          <a:ln/>
        </p:spPr>
        <p:txBody>
          <a:bodyPr/>
          <a:lstStyle/>
          <a:p>
            <a:fld id="{3F3D976D-E5B4-490A-B9B3-647A1561D28C}" type="slidenum">
              <a:rPr lang="en-US"/>
              <a:pPr/>
              <a:t>26</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a:t>When materials are requisitioned from raw materials inventory, we debit work in process (job cost sheet) for direct materials, and debit manufacturing overhead for indirect materials.</a:t>
            </a:r>
          </a:p>
        </p:txBody>
      </p:sp>
    </p:spTree>
    <p:extLst>
      <p:ext uri="{BB962C8B-B14F-4D97-AF65-F5344CB8AC3E}">
        <p14:creationId xmlns:p14="http://schemas.microsoft.com/office/powerpoint/2010/main" val="3901104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E4648E63-1F30-48DC-8375-C39B3DB30AF5}" type="slidenum">
              <a:rPr lang="en-US"/>
              <a:pPr/>
              <a:t>27</a:t>
            </a:fld>
            <a:endParaRPr lang="en-US"/>
          </a:p>
        </p:txBody>
      </p:sp>
      <p:sp>
        <p:nvSpPr>
          <p:cNvPr id="7" name="Rectangle 7"/>
          <p:cNvSpPr>
            <a:spLocks noGrp="1" noChangeArrowheads="1"/>
          </p:cNvSpPr>
          <p:nvPr>
            <p:ph type="sldNum" sz="quarter" idx="5"/>
          </p:nvPr>
        </p:nvSpPr>
        <p:spPr>
          <a:ln/>
        </p:spPr>
        <p:txBody>
          <a:bodyPr/>
          <a:lstStyle/>
          <a:p>
            <a:fld id="{12EAA771-6EF9-4265-8FAF-370A4DBA6ABD}" type="slidenum">
              <a:rPr lang="en-US"/>
              <a:pPr/>
              <a:t>27</a:t>
            </a:fld>
            <a:endParaRPr lang="en-US"/>
          </a:p>
        </p:txBody>
      </p:sp>
      <p:sp>
        <p:nvSpPr>
          <p:cNvPr id="164866" name="Rectangle 1026"/>
          <p:cNvSpPr>
            <a:spLocks noGrp="1" noRot="1" noChangeAspect="1" noChangeArrowheads="1" noTextEdit="1"/>
          </p:cNvSpPr>
          <p:nvPr>
            <p:ph type="sldImg"/>
          </p:nvPr>
        </p:nvSpPr>
        <p:spPr>
          <a:ln/>
        </p:spPr>
      </p:sp>
      <p:sp>
        <p:nvSpPr>
          <p:cNvPr id="164867" name="Rectangle 1027"/>
          <p:cNvSpPr>
            <a:spLocks noGrp="1" noChangeArrowheads="1"/>
          </p:cNvSpPr>
          <p:nvPr>
            <p:ph type="body" idx="1"/>
          </p:nvPr>
        </p:nvSpPr>
        <p:spPr/>
        <p:txBody>
          <a:bodyPr/>
          <a:lstStyle/>
          <a:p>
            <a:r>
              <a:rPr lang="en-US"/>
              <a:t>Part I</a:t>
            </a:r>
            <a:br>
              <a:rPr lang="en-US"/>
            </a:br>
            <a:r>
              <a:rPr lang="en-US"/>
              <a:t>Direct labor is debited to Work in Process and added to the job cost sheet which serves as a subsidiary ledger and credited to salaries and wages payable.</a:t>
            </a:r>
          </a:p>
          <a:p>
            <a:endParaRPr lang="en-US"/>
          </a:p>
          <a:p>
            <a:r>
              <a:rPr lang="en-US"/>
              <a:t>Part II</a:t>
            </a:r>
            <a:br>
              <a:rPr lang="en-US"/>
            </a:br>
            <a:r>
              <a:rPr lang="en-US"/>
              <a:t>Indirect labor is debited to Manufacturing Overhead and credited to salaries and wages payable.</a:t>
            </a:r>
          </a:p>
        </p:txBody>
      </p:sp>
    </p:spTree>
    <p:extLst>
      <p:ext uri="{BB962C8B-B14F-4D97-AF65-F5344CB8AC3E}">
        <p14:creationId xmlns:p14="http://schemas.microsoft.com/office/powerpoint/2010/main" val="3761625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9BE1B319-5915-4E24-80E7-DD76F2184281}" type="slidenum">
              <a:rPr lang="en-US"/>
              <a:pPr/>
              <a:t>28</a:t>
            </a:fld>
            <a:endParaRPr lang="en-US"/>
          </a:p>
        </p:txBody>
      </p:sp>
      <p:sp>
        <p:nvSpPr>
          <p:cNvPr id="7" name="Rectangle 7"/>
          <p:cNvSpPr>
            <a:spLocks noGrp="1" noChangeArrowheads="1"/>
          </p:cNvSpPr>
          <p:nvPr>
            <p:ph type="sldNum" sz="quarter" idx="5"/>
          </p:nvPr>
        </p:nvSpPr>
        <p:spPr>
          <a:ln/>
        </p:spPr>
        <p:txBody>
          <a:bodyPr/>
          <a:lstStyle/>
          <a:p>
            <a:fld id="{78BF418A-903E-4E8B-A4FC-922B16A4A248}" type="slidenum">
              <a:rPr lang="en-US"/>
              <a:pPr/>
              <a:t>28</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t>Here is an example of the entry to charge direct and indirect labor from the salaries and wages payable account and place the amount in work in process inventory. The credit side of the entry is the various liability accounts, for example, Accounts Payable, Property Taxes Payable and other accounts.</a:t>
            </a:r>
          </a:p>
        </p:txBody>
      </p:sp>
    </p:spTree>
    <p:extLst>
      <p:ext uri="{BB962C8B-B14F-4D97-AF65-F5344CB8AC3E}">
        <p14:creationId xmlns:p14="http://schemas.microsoft.com/office/powerpoint/2010/main" val="2855670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C6873736-4E14-47D6-A212-CB4B2974BB66}" type="slidenum">
              <a:rPr lang="en-US"/>
              <a:pPr/>
              <a:t>29</a:t>
            </a:fld>
            <a:endParaRPr lang="en-US"/>
          </a:p>
        </p:txBody>
      </p:sp>
      <p:sp>
        <p:nvSpPr>
          <p:cNvPr id="7" name="Rectangle 7"/>
          <p:cNvSpPr>
            <a:spLocks noGrp="1" noChangeArrowheads="1"/>
          </p:cNvSpPr>
          <p:nvPr>
            <p:ph type="sldNum" sz="quarter" idx="5"/>
          </p:nvPr>
        </p:nvSpPr>
        <p:spPr>
          <a:ln/>
        </p:spPr>
        <p:txBody>
          <a:bodyPr/>
          <a:lstStyle/>
          <a:p>
            <a:fld id="{F5CD28B7-F305-4C9D-A0C1-6B9D01D999EC}" type="slidenum">
              <a:rPr lang="en-US"/>
              <a:pPr/>
              <a:t>29</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Additional manufacturing overhead amounts are debited to the manufacturing overhead account. The debit side of the manufacturing overhead account represents </a:t>
            </a:r>
            <a:r>
              <a:rPr lang="en-US" u="sng"/>
              <a:t>actual overhead</a:t>
            </a:r>
            <a:r>
              <a:rPr lang="en-US"/>
              <a:t> incurred during the period.</a:t>
            </a:r>
          </a:p>
        </p:txBody>
      </p:sp>
    </p:spTree>
    <p:extLst>
      <p:ext uri="{BB962C8B-B14F-4D97-AF65-F5344CB8AC3E}">
        <p14:creationId xmlns:p14="http://schemas.microsoft.com/office/powerpoint/2010/main" val="165225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6AB215-C4FA-4D00-83C4-9ACB1ABA1BC5}" type="slidenum">
              <a:rPr lang="en-US" smtClean="0"/>
              <a:pPr/>
              <a:t>3</a:t>
            </a:fld>
            <a:endParaRPr lang="en-US"/>
          </a:p>
        </p:txBody>
      </p:sp>
    </p:spTree>
    <p:extLst>
      <p:ext uri="{BB962C8B-B14F-4D97-AF65-F5344CB8AC3E}">
        <p14:creationId xmlns:p14="http://schemas.microsoft.com/office/powerpoint/2010/main" val="3481227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687AA7DA-95A0-4F8D-820B-11B6AD50F487}" type="slidenum">
              <a:rPr lang="en-US"/>
              <a:pPr/>
              <a:t>30</a:t>
            </a:fld>
            <a:endParaRPr lang="en-US"/>
          </a:p>
        </p:txBody>
      </p:sp>
      <p:sp>
        <p:nvSpPr>
          <p:cNvPr id="7" name="Rectangle 7"/>
          <p:cNvSpPr>
            <a:spLocks noGrp="1" noChangeArrowheads="1"/>
          </p:cNvSpPr>
          <p:nvPr>
            <p:ph type="sldNum" sz="quarter" idx="5"/>
          </p:nvPr>
        </p:nvSpPr>
        <p:spPr>
          <a:ln/>
        </p:spPr>
        <p:txBody>
          <a:bodyPr/>
          <a:lstStyle/>
          <a:p>
            <a:fld id="{27AC833B-230A-424E-A77C-2768DD273869}" type="slidenum">
              <a:rPr lang="en-US"/>
              <a:pPr/>
              <a:t>30</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a:t>This journal entry represents the accumulation of other actual overhead amounts like property taxes on the manufacturing plant, insurance on the plant structure and depreciation of manufacturing assets.</a:t>
            </a:r>
          </a:p>
        </p:txBody>
      </p:sp>
    </p:spTree>
    <p:extLst>
      <p:ext uri="{BB962C8B-B14F-4D97-AF65-F5344CB8AC3E}">
        <p14:creationId xmlns:p14="http://schemas.microsoft.com/office/powerpoint/2010/main" val="4189469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690C8795-85BC-424F-A7E8-5D8BA6CD70D4}" type="slidenum">
              <a:rPr lang="en-US"/>
              <a:pPr/>
              <a:t>31</a:t>
            </a:fld>
            <a:endParaRPr lang="en-US"/>
          </a:p>
        </p:txBody>
      </p:sp>
      <p:sp>
        <p:nvSpPr>
          <p:cNvPr id="7" name="Rectangle 7"/>
          <p:cNvSpPr>
            <a:spLocks noGrp="1" noChangeArrowheads="1"/>
          </p:cNvSpPr>
          <p:nvPr>
            <p:ph type="sldNum" sz="quarter" idx="5"/>
          </p:nvPr>
        </p:nvSpPr>
        <p:spPr>
          <a:ln/>
        </p:spPr>
        <p:txBody>
          <a:bodyPr/>
          <a:lstStyle/>
          <a:p>
            <a:fld id="{5C774A2A-2007-4FB8-8989-553164E797C8}" type="slidenum">
              <a:rPr lang="en-US"/>
              <a:pPr/>
              <a:t>31</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a:t>When we apply overhead to a particular job, we debit work in process inventory (through the job cost sheet) and credit the manufacturing overhead account. Amounts on the credit side of the manufacturing overhead account represent overhead </a:t>
            </a:r>
            <a:r>
              <a:rPr lang="en-US" u="sng"/>
              <a:t>applied</a:t>
            </a:r>
            <a:r>
              <a:rPr lang="en-US"/>
              <a:t>.</a:t>
            </a:r>
          </a:p>
          <a:p>
            <a:endParaRPr lang="en-US"/>
          </a:p>
          <a:p>
            <a:r>
              <a:rPr lang="en-US"/>
              <a:t>It is not likely that actual and applied overhead will be equal during a period. We normally make an adjusting entry at the end of the period to equalize actual and applied overhead.</a:t>
            </a:r>
          </a:p>
        </p:txBody>
      </p:sp>
    </p:spTree>
    <p:extLst>
      <p:ext uri="{BB962C8B-B14F-4D97-AF65-F5344CB8AC3E}">
        <p14:creationId xmlns:p14="http://schemas.microsoft.com/office/powerpoint/2010/main" val="1926489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9621A900-446D-4F94-B070-D703115FBC71}" type="slidenum">
              <a:rPr lang="en-US"/>
              <a:pPr/>
              <a:t>32</a:t>
            </a:fld>
            <a:endParaRPr lang="en-US"/>
          </a:p>
        </p:txBody>
      </p:sp>
      <p:sp>
        <p:nvSpPr>
          <p:cNvPr id="7" name="Rectangle 7"/>
          <p:cNvSpPr>
            <a:spLocks noGrp="1" noChangeArrowheads="1"/>
          </p:cNvSpPr>
          <p:nvPr>
            <p:ph type="sldNum" sz="quarter" idx="5"/>
          </p:nvPr>
        </p:nvSpPr>
        <p:spPr>
          <a:ln/>
        </p:spPr>
        <p:txBody>
          <a:bodyPr/>
          <a:lstStyle/>
          <a:p>
            <a:fld id="{0B113B28-24A6-4DD6-A06A-B4F30EB2A3B3}" type="slidenum">
              <a:rPr lang="en-US"/>
              <a:pPr/>
              <a:t>32</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a:t>This journal entry shows the application of overhead to work in process inventory.</a:t>
            </a:r>
          </a:p>
        </p:txBody>
      </p:sp>
    </p:spTree>
    <p:extLst>
      <p:ext uri="{BB962C8B-B14F-4D97-AF65-F5344CB8AC3E}">
        <p14:creationId xmlns:p14="http://schemas.microsoft.com/office/powerpoint/2010/main" val="2058419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DE5CF3C2-9624-4420-B914-C37F7FB30ACD}" type="slidenum">
              <a:rPr lang="en-US"/>
              <a:pPr/>
              <a:t>33</a:t>
            </a:fld>
            <a:endParaRPr lang="en-US"/>
          </a:p>
        </p:txBody>
      </p:sp>
      <p:sp>
        <p:nvSpPr>
          <p:cNvPr id="7" name="Rectangle 7"/>
          <p:cNvSpPr>
            <a:spLocks noGrp="1" noChangeArrowheads="1"/>
          </p:cNvSpPr>
          <p:nvPr>
            <p:ph type="sldNum" sz="quarter" idx="5"/>
          </p:nvPr>
        </p:nvSpPr>
        <p:spPr>
          <a:ln/>
        </p:spPr>
        <p:txBody>
          <a:bodyPr/>
          <a:lstStyle/>
          <a:p>
            <a:fld id="{2DFF9DAA-C56F-41EB-9E64-F716D6226E5F}" type="slidenum">
              <a:rPr lang="en-US"/>
              <a:pPr/>
              <a:t>33</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a:t>We previously discussed the treatment of selling, general, and administrative salaries expense during the period. Other nonmanufacturing costs are charged as expense in the period incurred.</a:t>
            </a:r>
          </a:p>
        </p:txBody>
      </p:sp>
    </p:spTree>
    <p:extLst>
      <p:ext uri="{BB962C8B-B14F-4D97-AF65-F5344CB8AC3E}">
        <p14:creationId xmlns:p14="http://schemas.microsoft.com/office/powerpoint/2010/main" val="2300382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00699C93-EF1F-4DB5-82B4-90BC4E4BDA3F}" type="slidenum">
              <a:rPr lang="en-US"/>
              <a:pPr/>
              <a:t>34</a:t>
            </a:fld>
            <a:endParaRPr lang="en-US"/>
          </a:p>
        </p:txBody>
      </p:sp>
      <p:sp>
        <p:nvSpPr>
          <p:cNvPr id="7" name="Rectangle 7"/>
          <p:cNvSpPr>
            <a:spLocks noGrp="1" noChangeArrowheads="1"/>
          </p:cNvSpPr>
          <p:nvPr>
            <p:ph type="sldNum" sz="quarter" idx="5"/>
          </p:nvPr>
        </p:nvSpPr>
        <p:spPr>
          <a:ln/>
        </p:spPr>
        <p:txBody>
          <a:bodyPr/>
          <a:lstStyle/>
          <a:p>
            <a:fld id="{3C49ACE3-7C6C-4BC9-B7E1-0B40F03FF4FF}" type="slidenum">
              <a:rPr lang="en-US"/>
              <a:pPr/>
              <a:t>34</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a:t>This journal entry illustrates the expensing of nonmanufacturing costs in the current period.</a:t>
            </a:r>
          </a:p>
        </p:txBody>
      </p:sp>
    </p:spTree>
    <p:extLst>
      <p:ext uri="{BB962C8B-B14F-4D97-AF65-F5344CB8AC3E}">
        <p14:creationId xmlns:p14="http://schemas.microsoft.com/office/powerpoint/2010/main" val="219125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74AE3DF9-EF3E-4FB6-AB11-76C6F0238930}" type="slidenum">
              <a:rPr lang="en-US"/>
              <a:pPr/>
              <a:t>35</a:t>
            </a:fld>
            <a:endParaRPr lang="en-US"/>
          </a:p>
        </p:txBody>
      </p:sp>
      <p:sp>
        <p:nvSpPr>
          <p:cNvPr id="7" name="Rectangle 7"/>
          <p:cNvSpPr>
            <a:spLocks noGrp="1" noChangeArrowheads="1"/>
          </p:cNvSpPr>
          <p:nvPr>
            <p:ph type="sldNum" sz="quarter" idx="5"/>
          </p:nvPr>
        </p:nvSpPr>
        <p:spPr>
          <a:ln/>
        </p:spPr>
        <p:txBody>
          <a:bodyPr/>
          <a:lstStyle/>
          <a:p>
            <a:fld id="{EC60A23B-E166-4FE1-8C4C-870B42262011}" type="slidenum">
              <a:rPr lang="en-US"/>
              <a:pPr/>
              <a:t>35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a:t>The sum of all amounts transferred from work in process to finished goods represents the cost of goods manufactured for the period. As a job is completed, its costs are transferred from the work in process inventory to finished goods inventory.</a:t>
            </a:r>
          </a:p>
        </p:txBody>
      </p:sp>
    </p:spTree>
    <p:extLst>
      <p:ext uri="{BB962C8B-B14F-4D97-AF65-F5344CB8AC3E}">
        <p14:creationId xmlns:p14="http://schemas.microsoft.com/office/powerpoint/2010/main" val="38226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CA384963-990C-40F2-8319-2BC519A0EE62}" type="slidenum">
              <a:rPr lang="en-US"/>
              <a:pPr/>
              <a:t>36</a:t>
            </a:fld>
            <a:endParaRPr lang="en-US"/>
          </a:p>
        </p:txBody>
      </p:sp>
      <p:sp>
        <p:nvSpPr>
          <p:cNvPr id="7" name="Rectangle 7"/>
          <p:cNvSpPr>
            <a:spLocks noGrp="1" noChangeArrowheads="1"/>
          </p:cNvSpPr>
          <p:nvPr>
            <p:ph type="sldNum" sz="quarter" idx="5"/>
          </p:nvPr>
        </p:nvSpPr>
        <p:spPr>
          <a:ln/>
        </p:spPr>
        <p:txBody>
          <a:bodyPr/>
          <a:lstStyle/>
          <a:p>
            <a:fld id="{267AA2B0-706E-4FAD-A555-BA267EA9CBCA}" type="slidenum">
              <a:rPr lang="en-US"/>
              <a:pPr/>
              <a:t>36</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a:t>The transfer is accomplished with a debit to finished goods inventory and a credit to work in process inventory.</a:t>
            </a:r>
          </a:p>
        </p:txBody>
      </p:sp>
    </p:spTree>
    <p:extLst>
      <p:ext uri="{BB962C8B-B14F-4D97-AF65-F5344CB8AC3E}">
        <p14:creationId xmlns:p14="http://schemas.microsoft.com/office/powerpoint/2010/main" val="1624043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92103A91-CF8A-4E5C-80DD-1AADCCFAB338}" type="slidenum">
              <a:rPr lang="en-US"/>
              <a:pPr/>
              <a:t>37</a:t>
            </a:fld>
            <a:endParaRPr lang="en-US"/>
          </a:p>
        </p:txBody>
      </p:sp>
      <p:sp>
        <p:nvSpPr>
          <p:cNvPr id="7" name="Rectangle 7"/>
          <p:cNvSpPr>
            <a:spLocks noGrp="1" noChangeArrowheads="1"/>
          </p:cNvSpPr>
          <p:nvPr>
            <p:ph type="sldNum" sz="quarter" idx="5"/>
          </p:nvPr>
        </p:nvSpPr>
        <p:spPr>
          <a:ln/>
        </p:spPr>
        <p:txBody>
          <a:bodyPr/>
          <a:lstStyle/>
          <a:p>
            <a:fld id="{F1FA7A10-3063-4367-8258-129379DE8A0A}" type="slidenum">
              <a:rPr lang="en-US"/>
              <a:pPr/>
              <a:t>37</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a:t>When a finished job is sold to the customer, the cost of that job is transferred from finished goods inventory to cost of good sold. Recall that cost of goods sold is an income statement account. If only a portion of the units associated with a particular job are shipped, then the unit cost figure from the job cost sheet is used to determine the amount of the journal entry.</a:t>
            </a:r>
          </a:p>
        </p:txBody>
      </p:sp>
    </p:spTree>
    <p:extLst>
      <p:ext uri="{BB962C8B-B14F-4D97-AF65-F5344CB8AC3E}">
        <p14:creationId xmlns:p14="http://schemas.microsoft.com/office/powerpoint/2010/main" val="53147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11F961AB-B83B-4D46-A2D2-71682FD68402}" type="slidenum">
              <a:rPr lang="en-US"/>
              <a:pPr/>
              <a:t>38</a:t>
            </a:fld>
            <a:endParaRPr lang="en-US"/>
          </a:p>
        </p:txBody>
      </p:sp>
      <p:sp>
        <p:nvSpPr>
          <p:cNvPr id="7" name="Rectangle 7"/>
          <p:cNvSpPr>
            <a:spLocks noGrp="1" noChangeArrowheads="1"/>
          </p:cNvSpPr>
          <p:nvPr>
            <p:ph type="sldNum" sz="quarter" idx="5"/>
          </p:nvPr>
        </p:nvSpPr>
        <p:spPr>
          <a:ln/>
        </p:spPr>
        <p:txBody>
          <a:bodyPr/>
          <a:lstStyle/>
          <a:p>
            <a:fld id="{4A918C22-E41D-42B6-A1F7-04F6C487ADAA}" type="slidenum">
              <a:rPr lang="en-US"/>
              <a:pPr/>
              <a:t>38</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a:t>Assuming the company uses a perpetual inventory system, two journal entries are required to record the sale.</a:t>
            </a:r>
          </a:p>
          <a:p>
            <a:endParaRPr lang="en-US"/>
          </a:p>
          <a:p>
            <a:r>
              <a:rPr lang="en-US"/>
              <a:t>The first entry is to debit either accounts receivable or cash and credit sales for the selling price of the job completed.</a:t>
            </a:r>
          </a:p>
          <a:p>
            <a:endParaRPr lang="en-US"/>
          </a:p>
          <a:p>
            <a:r>
              <a:rPr lang="en-US"/>
              <a:t>The second entry is to debit cost of goods sold and credit finished goods inventory for the cost incurred to complete the job.</a:t>
            </a:r>
          </a:p>
          <a:p>
            <a:endParaRPr lang="en-US"/>
          </a:p>
          <a:p>
            <a:r>
              <a:rPr lang="en-US"/>
              <a:t>The difference between the selling price and cost is the company’s gross margin on the job.</a:t>
            </a:r>
          </a:p>
        </p:txBody>
      </p:sp>
    </p:spTree>
    <p:extLst>
      <p:ext uri="{BB962C8B-B14F-4D97-AF65-F5344CB8AC3E}">
        <p14:creationId xmlns:p14="http://schemas.microsoft.com/office/powerpoint/2010/main" val="13331436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6E87E917-BF7A-4B92-8F8E-876AFFC14901}" type="slidenum">
              <a:rPr lang="en-US"/>
              <a:pPr/>
              <a:t>39</a:t>
            </a:fld>
            <a:endParaRPr lang="en-US"/>
          </a:p>
        </p:txBody>
      </p:sp>
      <p:sp>
        <p:nvSpPr>
          <p:cNvPr id="7" name="Rectangle 7"/>
          <p:cNvSpPr>
            <a:spLocks noGrp="1" noChangeArrowheads="1"/>
          </p:cNvSpPr>
          <p:nvPr>
            <p:ph type="sldNum" sz="quarter" idx="5"/>
          </p:nvPr>
        </p:nvSpPr>
        <p:spPr>
          <a:ln/>
        </p:spPr>
        <p:txBody>
          <a:bodyPr/>
          <a:lstStyle/>
          <a:p>
            <a:fld id="{A2A91969-1972-496E-9D60-4B17A76AA442}" type="slidenum">
              <a:rPr lang="en-US"/>
              <a:pPr/>
              <a:t>39</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r>
              <a:rPr lang="en-US"/>
              <a:t>When we apply overhead on the basis of a predetermined overhead rate, there is always the chance that the amount of overhead applied will be different from the amount of overhead actually incurred during the period. When there is a difference we refer to the amount as either underapplied overhead or overapplied overhead.</a:t>
            </a:r>
          </a:p>
        </p:txBody>
      </p:sp>
    </p:spTree>
    <p:extLst>
      <p:ext uri="{BB962C8B-B14F-4D97-AF65-F5344CB8AC3E}">
        <p14:creationId xmlns:p14="http://schemas.microsoft.com/office/powerpoint/2010/main" val="2816674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D7396D43-9521-4390-9659-A378371BA822}" type="slidenum">
              <a:rPr lang="en-US"/>
              <a:pPr/>
              <a:t>4</a:t>
            </a:fld>
            <a:endParaRPr lang="en-US"/>
          </a:p>
        </p:txBody>
      </p:sp>
      <p:sp>
        <p:nvSpPr>
          <p:cNvPr id="7" name="Rectangle 7"/>
          <p:cNvSpPr>
            <a:spLocks noGrp="1" noChangeArrowheads="1"/>
          </p:cNvSpPr>
          <p:nvPr>
            <p:ph type="sldNum" sz="quarter" idx="5"/>
          </p:nvPr>
        </p:nvSpPr>
        <p:spPr>
          <a:ln/>
        </p:spPr>
        <p:txBody>
          <a:bodyPr/>
          <a:lstStyle/>
          <a:p>
            <a:fld id="{DD61DF39-682D-4D5E-A3A8-DDE93E923093}" type="slidenum">
              <a:rPr lang="en-US"/>
              <a:pPr/>
              <a:t>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t>This table presents an overview of the differences between a job-order and process costing system. Notice that costs are accumulated by the job in a job-order system and by department in the process system. If you think of building a house, you can see how easy it is to accumulate costs for a particular house even though you may be building more than one house at a time. If you think of mixing Coca-Cola, costs would naturally be accumulated by the department working on the current batch.</a:t>
            </a:r>
          </a:p>
        </p:txBody>
      </p:sp>
    </p:spTree>
    <p:extLst>
      <p:ext uri="{BB962C8B-B14F-4D97-AF65-F5344CB8AC3E}">
        <p14:creationId xmlns:p14="http://schemas.microsoft.com/office/powerpoint/2010/main" val="20423584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5B88D173-2018-4D5F-8699-12699F13BD52}" type="slidenum">
              <a:rPr lang="en-US"/>
              <a:pPr/>
              <a:t>40</a:t>
            </a:fld>
            <a:endParaRPr lang="en-US"/>
          </a:p>
        </p:txBody>
      </p:sp>
      <p:sp>
        <p:nvSpPr>
          <p:cNvPr id="7" name="Rectangle 7"/>
          <p:cNvSpPr>
            <a:spLocks noGrp="1" noChangeArrowheads="1"/>
          </p:cNvSpPr>
          <p:nvPr>
            <p:ph type="sldNum" sz="quarter" idx="5"/>
          </p:nvPr>
        </p:nvSpPr>
        <p:spPr>
          <a:ln/>
        </p:spPr>
        <p:txBody>
          <a:bodyPr/>
          <a:lstStyle/>
          <a:p>
            <a:fld id="{DD4A6F49-A236-4DA8-BCEE-F2B8BD9C2583}" type="slidenum">
              <a:rPr lang="en-US"/>
              <a:pPr/>
              <a:t>40</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a:t>Part I</a:t>
            </a:r>
            <a:br>
              <a:rPr lang="en-US"/>
            </a:br>
            <a:r>
              <a:rPr lang="en-US"/>
              <a:t>Let’s assume that PearCo incurred </a:t>
            </a:r>
            <a:r>
              <a:rPr lang="en-US" u="sng"/>
              <a:t>actual</a:t>
            </a:r>
            <a:r>
              <a:rPr lang="en-US"/>
              <a:t> overhead of six hundred fifty thousand dollars during the period and worked a total of one hundred seventy thousand direct labor hours. PearCo applies overhead at the rate of four dollars per direct labor hour worked. How much overhead did PearCo </a:t>
            </a:r>
            <a:r>
              <a:rPr lang="en-US" u="sng"/>
              <a:t>apply</a:t>
            </a:r>
            <a:r>
              <a:rPr lang="en-US"/>
              <a:t> to jobs during the period?</a:t>
            </a:r>
            <a:br>
              <a:rPr lang="en-US"/>
            </a:br>
            <a:r>
              <a:rPr lang="en-US"/>
              <a:t/>
            </a:r>
            <a:br>
              <a:rPr lang="en-US"/>
            </a:br>
            <a:r>
              <a:rPr lang="en-US"/>
              <a:t>Part II</a:t>
            </a:r>
            <a:br>
              <a:rPr lang="en-US"/>
            </a:br>
            <a:r>
              <a:rPr lang="en-US"/>
              <a:t>PearCo would have applied six hundred eighty thousand dollars of overhead during the period. That is four dollars per direct labor hour times the one hundred seventy thousand direct labor hours actually worked. Can you see our problem?</a:t>
            </a:r>
          </a:p>
          <a:p>
            <a:endParaRPr lang="en-US"/>
          </a:p>
        </p:txBody>
      </p:sp>
    </p:spTree>
    <p:extLst>
      <p:ext uri="{BB962C8B-B14F-4D97-AF65-F5344CB8AC3E}">
        <p14:creationId xmlns:p14="http://schemas.microsoft.com/office/powerpoint/2010/main" val="4244346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5F09DEA6-C2AC-44C1-B9C8-4E6DBD4D242F}" type="slidenum">
              <a:rPr lang="en-US"/>
              <a:pPr/>
              <a:t>41</a:t>
            </a:fld>
            <a:endParaRPr lang="en-US"/>
          </a:p>
        </p:txBody>
      </p:sp>
      <p:sp>
        <p:nvSpPr>
          <p:cNvPr id="7" name="Rectangle 7"/>
          <p:cNvSpPr>
            <a:spLocks noGrp="1" noChangeArrowheads="1"/>
          </p:cNvSpPr>
          <p:nvPr>
            <p:ph type="sldNum" sz="quarter" idx="5"/>
          </p:nvPr>
        </p:nvSpPr>
        <p:spPr>
          <a:ln/>
        </p:spPr>
        <p:txBody>
          <a:bodyPr/>
          <a:lstStyle/>
          <a:p>
            <a:fld id="{3A9F45F2-1998-4F6F-943D-4B6B6A24E72B}" type="slidenum">
              <a:rPr lang="en-US"/>
              <a:pPr/>
              <a:t>41</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a:t>The difference between the overhead cost applied to Work in Process and the actual overhead costs of a period is termed either underapplied or overapplied overhead. PearCo incurred actual overhead of six hundred fifty thousand dollars and applied six hundred and eighty thousand dollars, so the company </a:t>
            </a:r>
            <a:r>
              <a:rPr lang="en-US" u="sng"/>
              <a:t>overapplied</a:t>
            </a:r>
            <a:r>
              <a:rPr lang="en-US"/>
              <a:t> thirty thousand dollars of overhead for the year. How do we dispose of this overapplied overhead? </a:t>
            </a:r>
          </a:p>
        </p:txBody>
      </p:sp>
    </p:spTree>
    <p:extLst>
      <p:ext uri="{BB962C8B-B14F-4D97-AF65-F5344CB8AC3E}">
        <p14:creationId xmlns:p14="http://schemas.microsoft.com/office/powerpoint/2010/main" val="1203058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443F926A-BC34-4638-AE6E-263D1092E906}" type="slidenum">
              <a:rPr lang="en-US"/>
              <a:pPr/>
              <a:t>42</a:t>
            </a:fld>
            <a:endParaRPr lang="en-US"/>
          </a:p>
        </p:txBody>
      </p:sp>
      <p:sp>
        <p:nvSpPr>
          <p:cNvPr id="7" name="Rectangle 7"/>
          <p:cNvSpPr>
            <a:spLocks noGrp="1" noChangeArrowheads="1"/>
          </p:cNvSpPr>
          <p:nvPr>
            <p:ph type="sldNum" sz="quarter" idx="5"/>
          </p:nvPr>
        </p:nvSpPr>
        <p:spPr>
          <a:ln/>
        </p:spPr>
        <p:txBody>
          <a:bodyPr/>
          <a:lstStyle/>
          <a:p>
            <a:fld id="{60748F61-9DC1-4AFB-B472-0FC5EACE611B}" type="slidenum">
              <a:rPr lang="en-US"/>
              <a:pPr/>
              <a:t>42</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a:t>In this question we ask you to calculate the overapplied or underapplied overhead. Be careful with your intermediate computations.</a:t>
            </a:r>
          </a:p>
        </p:txBody>
      </p:sp>
    </p:spTree>
    <p:extLst>
      <p:ext uri="{BB962C8B-B14F-4D97-AF65-F5344CB8AC3E}">
        <p14:creationId xmlns:p14="http://schemas.microsoft.com/office/powerpoint/2010/main" val="2207080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266C5F0E-6C6F-400B-B3DF-2A56C0A1417C}" type="slidenum">
              <a:rPr lang="en-US"/>
              <a:pPr/>
              <a:t>43</a:t>
            </a:fld>
            <a:endParaRPr lang="en-US"/>
          </a:p>
        </p:txBody>
      </p:sp>
      <p:sp>
        <p:nvSpPr>
          <p:cNvPr id="7" name="Rectangle 7"/>
          <p:cNvSpPr>
            <a:spLocks noGrp="1" noChangeArrowheads="1"/>
          </p:cNvSpPr>
          <p:nvPr>
            <p:ph type="sldNum" sz="quarter" idx="5"/>
          </p:nvPr>
        </p:nvSpPr>
        <p:spPr>
          <a:ln/>
        </p:spPr>
        <p:txBody>
          <a:bodyPr/>
          <a:lstStyle/>
          <a:p>
            <a:fld id="{6C2D9D77-196D-4ADD-A173-4D8119D2173A}" type="slidenum">
              <a:rPr lang="en-US"/>
              <a:pPr/>
              <a:t>43</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en-US"/>
              <a:t>In this question we ask you to calculate the overapplied or underapplied overhead. Be careful with your intermediate computations.</a:t>
            </a:r>
          </a:p>
        </p:txBody>
      </p:sp>
    </p:spTree>
    <p:extLst>
      <p:ext uri="{BB962C8B-B14F-4D97-AF65-F5344CB8AC3E}">
        <p14:creationId xmlns:p14="http://schemas.microsoft.com/office/powerpoint/2010/main" val="3152299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4ED4A280-30E5-4689-9714-FAA4BE75DB0C}" type="slidenum">
              <a:rPr lang="en-US"/>
              <a:pPr/>
              <a:t>44</a:t>
            </a:fld>
            <a:endParaRPr lang="en-US"/>
          </a:p>
        </p:txBody>
      </p:sp>
      <p:sp>
        <p:nvSpPr>
          <p:cNvPr id="7" name="Rectangle 7"/>
          <p:cNvSpPr>
            <a:spLocks noGrp="1" noChangeArrowheads="1"/>
          </p:cNvSpPr>
          <p:nvPr>
            <p:ph type="sldNum" sz="quarter" idx="5"/>
          </p:nvPr>
        </p:nvSpPr>
        <p:spPr>
          <a:ln/>
        </p:spPr>
        <p:txBody>
          <a:bodyPr/>
          <a:lstStyle/>
          <a:p>
            <a:fld id="{A04798BA-A2FE-44E3-91D4-46F7F76E09BC}" type="slidenum">
              <a:rPr lang="en-US"/>
              <a:pPr/>
              <a:t>44</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a:t>There are two way to dispose of over- or underapplied overhead. The more complex approach is to allocate a portion of the over- or underapplied overhead to work in process inventory, finished goods inventory, and cost of goods sold. The allocation would be based on the relative dollar value in each of the three accounts involved.</a:t>
            </a:r>
          </a:p>
          <a:p>
            <a:endParaRPr lang="en-US"/>
          </a:p>
          <a:p>
            <a:r>
              <a:rPr lang="en-US"/>
              <a:t>An easier way to deal with the problem, and the way PearCo uses, is to adjust cost of goods sold for the entire amount of the over- or underapplied overhead.</a:t>
            </a:r>
          </a:p>
        </p:txBody>
      </p:sp>
    </p:spTree>
    <p:extLst>
      <p:ext uri="{BB962C8B-B14F-4D97-AF65-F5344CB8AC3E}">
        <p14:creationId xmlns:p14="http://schemas.microsoft.com/office/powerpoint/2010/main" val="10591474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D7A754FA-FD68-4DDE-B1A4-871A034BAD2B}" type="slidenum">
              <a:rPr lang="en-US"/>
              <a:pPr/>
              <a:t>45</a:t>
            </a:fld>
            <a:endParaRPr lang="en-US"/>
          </a:p>
        </p:txBody>
      </p:sp>
      <p:sp>
        <p:nvSpPr>
          <p:cNvPr id="7" name="Rectangle 7"/>
          <p:cNvSpPr>
            <a:spLocks noGrp="1" noChangeArrowheads="1"/>
          </p:cNvSpPr>
          <p:nvPr>
            <p:ph type="sldNum" sz="quarter" idx="5"/>
          </p:nvPr>
        </p:nvSpPr>
        <p:spPr>
          <a:ln/>
        </p:spPr>
        <p:txBody>
          <a:bodyPr/>
          <a:lstStyle/>
          <a:p>
            <a:fld id="{8E120CF4-29C6-414F-82AC-B026C62EFE0F}" type="slidenum">
              <a:rPr lang="en-US"/>
              <a:pPr/>
              <a:t>45</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a:t>Part I</a:t>
            </a:r>
            <a:br>
              <a:rPr lang="en-US"/>
            </a:br>
            <a:r>
              <a:rPr lang="en-US"/>
              <a:t>We know that PearCo </a:t>
            </a:r>
            <a:r>
              <a:rPr lang="en-US" i="1"/>
              <a:t>applied</a:t>
            </a:r>
            <a:r>
              <a:rPr lang="en-US"/>
              <a:t> six hundred eighty thousand dollars of overhead but </a:t>
            </a:r>
            <a:r>
              <a:rPr lang="en-US" i="1"/>
              <a:t>incurred</a:t>
            </a:r>
            <a:r>
              <a:rPr lang="en-US"/>
              <a:t> only six hundred fifty thousand dollars of actual overhead. The manufacturing overhead account has a thirty thousand dollar credit balance, representing the overapplied overhead during the year. PearCo chooses to adjust cost of goods sold for the entire amount.</a:t>
            </a:r>
          </a:p>
          <a:p>
            <a:endParaRPr lang="en-US"/>
          </a:p>
          <a:p>
            <a:r>
              <a:rPr lang="en-US"/>
              <a:t>Part II</a:t>
            </a:r>
            <a:br>
              <a:rPr lang="en-US"/>
            </a:br>
            <a:r>
              <a:rPr lang="en-US"/>
              <a:t>The adjustment necessary at the end of the year is to debit the manufacturing overhead account for thirty thousand dollars and credit, or reduce, cost of goods sold by the same amount.</a:t>
            </a:r>
          </a:p>
        </p:txBody>
      </p:sp>
    </p:spTree>
    <p:extLst>
      <p:ext uri="{BB962C8B-B14F-4D97-AF65-F5344CB8AC3E}">
        <p14:creationId xmlns:p14="http://schemas.microsoft.com/office/powerpoint/2010/main" val="13325094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C75AD056-F6CA-4D61-A452-A86CAD7D9B30}" type="slidenum">
              <a:rPr lang="en-US"/>
              <a:pPr/>
              <a:t>46</a:t>
            </a:fld>
            <a:endParaRPr lang="en-US"/>
          </a:p>
        </p:txBody>
      </p:sp>
      <p:sp>
        <p:nvSpPr>
          <p:cNvPr id="7" name="Rectangle 7"/>
          <p:cNvSpPr>
            <a:spLocks noGrp="1" noChangeArrowheads="1"/>
          </p:cNvSpPr>
          <p:nvPr>
            <p:ph type="sldNum" sz="quarter" idx="5"/>
          </p:nvPr>
        </p:nvSpPr>
        <p:spPr>
          <a:ln/>
        </p:spPr>
        <p:txBody>
          <a:bodyPr/>
          <a:lstStyle/>
          <a:p>
            <a:fld id="{999394F6-9A41-4155-B3C3-0A5DF3F22247}" type="slidenum">
              <a:rPr lang="en-US"/>
              <a:pPr/>
              <a:t>46</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r>
              <a:rPr lang="en-US"/>
              <a:t>We may elect to allocate the over- or underapplied overhead to ending Work in Process Inventory, ending Finished Goods Inventory, and Cost of Goods Sold. Let’s assume that at the end of the period PearCo had the following overhead costs in each of the accounts shown.</a:t>
            </a:r>
          </a:p>
        </p:txBody>
      </p:sp>
    </p:spTree>
    <p:extLst>
      <p:ext uri="{BB962C8B-B14F-4D97-AF65-F5344CB8AC3E}">
        <p14:creationId xmlns:p14="http://schemas.microsoft.com/office/powerpoint/2010/main" val="26141722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BBB61F1D-5A8B-4F1E-AD71-FBC82EF85C5C}" type="slidenum">
              <a:rPr lang="en-US"/>
              <a:pPr/>
              <a:t>47</a:t>
            </a:fld>
            <a:endParaRPr lang="en-US"/>
          </a:p>
        </p:txBody>
      </p:sp>
      <p:sp>
        <p:nvSpPr>
          <p:cNvPr id="7" name="Rectangle 7"/>
          <p:cNvSpPr>
            <a:spLocks noGrp="1" noChangeArrowheads="1"/>
          </p:cNvSpPr>
          <p:nvPr>
            <p:ph type="sldNum" sz="quarter" idx="5"/>
          </p:nvPr>
        </p:nvSpPr>
        <p:spPr>
          <a:ln/>
        </p:spPr>
        <p:txBody>
          <a:bodyPr/>
          <a:lstStyle/>
          <a:p>
            <a:fld id="{033832F1-6400-4A1E-A784-5A9C459992DA}" type="slidenum">
              <a:rPr lang="en-US"/>
              <a:pPr/>
              <a:t>47</a:t>
            </a:fld>
            <a:endParaRPr lang="en-US"/>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r>
              <a:rPr lang="en-US"/>
              <a:t>We will complete the following allocation of the thirty thousand dollars of overapplied overhead. We will reduce ending Work in Process Inventory by three thousand dollars, and the other accounts by the amounts shown. </a:t>
            </a:r>
          </a:p>
        </p:txBody>
      </p:sp>
    </p:spTree>
    <p:extLst>
      <p:ext uri="{BB962C8B-B14F-4D97-AF65-F5344CB8AC3E}">
        <p14:creationId xmlns:p14="http://schemas.microsoft.com/office/powerpoint/2010/main" val="13843784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60174036-3818-40EC-965F-9E87A262A346}" type="slidenum">
              <a:rPr lang="en-US"/>
              <a:pPr/>
              <a:t>48</a:t>
            </a:fld>
            <a:endParaRPr lang="en-US"/>
          </a:p>
        </p:txBody>
      </p:sp>
      <p:sp>
        <p:nvSpPr>
          <p:cNvPr id="7" name="Rectangle 7"/>
          <p:cNvSpPr>
            <a:spLocks noGrp="1" noChangeArrowheads="1"/>
          </p:cNvSpPr>
          <p:nvPr>
            <p:ph type="sldNum" sz="quarter" idx="5"/>
          </p:nvPr>
        </p:nvSpPr>
        <p:spPr>
          <a:ln/>
        </p:spPr>
        <p:txBody>
          <a:bodyPr/>
          <a:lstStyle/>
          <a:p>
            <a:fld id="{22C7D7BB-2958-4C44-918F-0DFAAD6C2A48}" type="slidenum">
              <a:rPr lang="en-US"/>
              <a:pPr/>
              <a:t>48</a:t>
            </a:fld>
            <a:endParaRPr lang="en-US"/>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r>
              <a:rPr lang="en-US"/>
              <a:t>The journal entry to record the allocation is to debit Manufacturing Overhead for thirty thousand dollars, credit Work in Process Inventory for three thousand dollars, credit Finished Goods Inventory for nine thousand dollars, and credit Cost of Goods Sold for eighteen thousand dollars.</a:t>
            </a:r>
          </a:p>
        </p:txBody>
      </p:sp>
    </p:spTree>
    <p:extLst>
      <p:ext uri="{BB962C8B-B14F-4D97-AF65-F5344CB8AC3E}">
        <p14:creationId xmlns:p14="http://schemas.microsoft.com/office/powerpoint/2010/main" val="11867828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CB29D43A-8A11-4C78-BC39-256FD46A015E}" type="slidenum">
              <a:rPr lang="en-US"/>
              <a:pPr/>
              <a:t>49</a:t>
            </a:fld>
            <a:endParaRPr lang="en-US"/>
          </a:p>
        </p:txBody>
      </p:sp>
      <p:sp>
        <p:nvSpPr>
          <p:cNvPr id="7" name="Rectangle 7"/>
          <p:cNvSpPr>
            <a:spLocks noGrp="1" noChangeArrowheads="1"/>
          </p:cNvSpPr>
          <p:nvPr>
            <p:ph type="sldNum" sz="quarter" idx="5"/>
          </p:nvPr>
        </p:nvSpPr>
        <p:spPr>
          <a:ln/>
        </p:spPr>
        <p:txBody>
          <a:bodyPr/>
          <a:lstStyle/>
          <a:p>
            <a:fld id="{C896185B-B654-472E-A8E3-D96C86E1099E}" type="slidenum">
              <a:rPr lang="en-US"/>
              <a:pPr/>
              <a:t>49</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a:t>We have provided a good study aid for dealing with overapplied or underapplied overhead. We have shown the impact of both the allocation approach to the solution to the problem and the direct adjustment to cost of goods sold approach. It is a good idea to review this chart before your next exam.</a:t>
            </a:r>
          </a:p>
        </p:txBody>
      </p:sp>
    </p:spTree>
    <p:extLst>
      <p:ext uri="{BB962C8B-B14F-4D97-AF65-F5344CB8AC3E}">
        <p14:creationId xmlns:p14="http://schemas.microsoft.com/office/powerpoint/2010/main" val="409251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4-</a:t>
            </a:r>
            <a:fld id="{71A3699C-5C76-4A01-BF50-506DD982B18F}" type="slidenum">
              <a:rPr lang="en-US"/>
              <a:pPr/>
              <a:t>5</a:t>
            </a:fld>
            <a:endParaRPr lang="en-US"/>
          </a:p>
        </p:txBody>
      </p:sp>
      <p:sp>
        <p:nvSpPr>
          <p:cNvPr id="7" name="Rectangle 7"/>
          <p:cNvSpPr>
            <a:spLocks noGrp="1" noChangeArrowheads="1"/>
          </p:cNvSpPr>
          <p:nvPr>
            <p:ph type="sldNum" sz="quarter" idx="5"/>
          </p:nvPr>
        </p:nvSpPr>
        <p:spPr>
          <a:ln/>
        </p:spPr>
        <p:txBody>
          <a:bodyPr/>
          <a:lstStyle/>
          <a:p>
            <a:fld id="{15606CFE-30ED-4577-BDA4-DFC2237726EA}" type="slidenum">
              <a:rPr lang="en-US"/>
              <a:pPr/>
              <a:t>5</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914400" y="4344025"/>
            <a:ext cx="5029200" cy="4114488"/>
          </a:xfrm>
        </p:spPr>
        <p:txBody>
          <a:bodyPr/>
          <a:lstStyle/>
          <a:p>
            <a:r>
              <a:rPr lang="en-US"/>
              <a:t>Job-order and process costing are similar in that they both deal with assigning materials, labor and overhead to products as a way to calculate the unit product cost.</a:t>
            </a:r>
          </a:p>
          <a:p>
            <a:endParaRPr lang="en-US"/>
          </a:p>
          <a:p>
            <a:r>
              <a:rPr lang="en-US"/>
              <a:t>Both systems use raw materials inventory, work in process inventory, and finished goods inventory.</a:t>
            </a:r>
          </a:p>
          <a:p>
            <a:endParaRPr lang="en-US"/>
          </a:p>
          <a:p>
            <a:r>
              <a:rPr lang="en-US"/>
              <a:t>The flow of costs is similar, but not exactly the same, in the two systems.</a:t>
            </a:r>
          </a:p>
        </p:txBody>
      </p:sp>
    </p:spTree>
    <p:extLst>
      <p:ext uri="{BB962C8B-B14F-4D97-AF65-F5344CB8AC3E}">
        <p14:creationId xmlns:p14="http://schemas.microsoft.com/office/powerpoint/2010/main" val="4814133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9994CE7E-BD5B-4436-A22E-CDD9CBFF8ABF}" type="slidenum">
              <a:rPr lang="en-US"/>
              <a:pPr/>
              <a:t>50</a:t>
            </a:fld>
            <a:endParaRPr lang="en-US"/>
          </a:p>
        </p:txBody>
      </p:sp>
      <p:sp>
        <p:nvSpPr>
          <p:cNvPr id="7" name="Rectangle 7"/>
          <p:cNvSpPr>
            <a:spLocks noGrp="1" noChangeArrowheads="1"/>
          </p:cNvSpPr>
          <p:nvPr>
            <p:ph type="sldNum" sz="quarter" idx="5"/>
          </p:nvPr>
        </p:nvSpPr>
        <p:spPr>
          <a:ln/>
        </p:spPr>
        <p:txBody>
          <a:bodyPr/>
          <a:lstStyle/>
          <a:p>
            <a:fld id="{F31FA817-3C2B-4C44-B92A-D979DBB51075}" type="slidenum">
              <a:rPr lang="en-US"/>
              <a:pPr/>
              <a:t>50</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a:t>Give this question some thought before deciding on your answer.</a:t>
            </a:r>
          </a:p>
        </p:txBody>
      </p:sp>
    </p:spTree>
    <p:extLst>
      <p:ext uri="{BB962C8B-B14F-4D97-AF65-F5344CB8AC3E}">
        <p14:creationId xmlns:p14="http://schemas.microsoft.com/office/powerpoint/2010/main" val="2398343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4BCCF4BA-3263-43E6-A0C7-58432FEE0FFE}" type="slidenum">
              <a:rPr lang="en-US"/>
              <a:pPr/>
              <a:t>51</a:t>
            </a:fld>
            <a:endParaRPr lang="en-US"/>
          </a:p>
        </p:txBody>
      </p:sp>
      <p:sp>
        <p:nvSpPr>
          <p:cNvPr id="7" name="Rectangle 7"/>
          <p:cNvSpPr>
            <a:spLocks noGrp="1" noChangeArrowheads="1"/>
          </p:cNvSpPr>
          <p:nvPr>
            <p:ph type="sldNum" sz="quarter" idx="5"/>
          </p:nvPr>
        </p:nvSpPr>
        <p:spPr>
          <a:ln/>
        </p:spPr>
        <p:txBody>
          <a:bodyPr/>
          <a:lstStyle/>
          <a:p>
            <a:fld id="{9DE06303-28AC-4E95-B7B8-7D348DC62229}" type="slidenum">
              <a:rPr lang="en-US"/>
              <a:pPr/>
              <a:t>51</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r>
              <a:rPr lang="en-US"/>
              <a:t>How did you do?</a:t>
            </a:r>
          </a:p>
        </p:txBody>
      </p:sp>
    </p:spTree>
    <p:extLst>
      <p:ext uri="{BB962C8B-B14F-4D97-AF65-F5344CB8AC3E}">
        <p14:creationId xmlns:p14="http://schemas.microsoft.com/office/powerpoint/2010/main" val="3079123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DEF027C0-FB69-41DF-AA55-79D007886049}" type="slidenum">
              <a:rPr lang="en-US"/>
              <a:pPr/>
              <a:t>52</a:t>
            </a:fld>
            <a:endParaRPr lang="en-US"/>
          </a:p>
        </p:txBody>
      </p:sp>
      <p:sp>
        <p:nvSpPr>
          <p:cNvPr id="7" name="Rectangle 7"/>
          <p:cNvSpPr>
            <a:spLocks noGrp="1" noChangeArrowheads="1"/>
          </p:cNvSpPr>
          <p:nvPr>
            <p:ph type="sldNum" sz="quarter" idx="5"/>
          </p:nvPr>
        </p:nvSpPr>
        <p:spPr>
          <a:ln/>
        </p:spPr>
        <p:txBody>
          <a:bodyPr/>
          <a:lstStyle/>
          <a:p>
            <a:fld id="{473BF1D6-6706-4C1E-B791-32C1CBB7DF11}" type="slidenum">
              <a:rPr lang="en-US"/>
              <a:pPr/>
              <a:t>52</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en-US"/>
              <a:t>Part I</a:t>
            </a:r>
            <a:br>
              <a:rPr lang="en-US"/>
            </a:br>
            <a:r>
              <a:rPr lang="en-US"/>
              <a:t>We have assumed that the company has used one single predetermined overhead rate for the entire factory.</a:t>
            </a:r>
          </a:p>
          <a:p>
            <a:endParaRPr lang="en-US"/>
          </a:p>
          <a:p>
            <a:r>
              <a:rPr lang="en-US"/>
              <a:t>Part II</a:t>
            </a:r>
            <a:br>
              <a:rPr lang="en-US"/>
            </a:br>
            <a:r>
              <a:rPr lang="en-US"/>
              <a:t>Many large companies use multiple predetermined overhead rates.</a:t>
            </a:r>
          </a:p>
          <a:p>
            <a:endParaRPr lang="en-US"/>
          </a:p>
          <a:p>
            <a:r>
              <a:rPr lang="en-US"/>
              <a:t>Part III</a:t>
            </a:r>
            <a:br>
              <a:rPr lang="en-US"/>
            </a:br>
            <a:r>
              <a:rPr lang="en-US"/>
              <a:t>Using multiple overhead rates can cause more complexity.</a:t>
            </a:r>
          </a:p>
          <a:p>
            <a:endParaRPr lang="en-US"/>
          </a:p>
          <a:p>
            <a:r>
              <a:rPr lang="en-US"/>
              <a:t>Part IV</a:t>
            </a:r>
            <a:br>
              <a:rPr lang="en-US"/>
            </a:br>
            <a:r>
              <a:rPr lang="en-US"/>
              <a:t>But when a company uses multiple rates it promotes accuracy in the allocation process because it gives formal recognition to differences across departments in how overhead costs are incurred.</a:t>
            </a:r>
          </a:p>
        </p:txBody>
      </p:sp>
    </p:spTree>
    <p:extLst>
      <p:ext uri="{BB962C8B-B14F-4D97-AF65-F5344CB8AC3E}">
        <p14:creationId xmlns:p14="http://schemas.microsoft.com/office/powerpoint/2010/main" val="373007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4-</a:t>
            </a:r>
            <a:fld id="{8EFDE7C1-9851-4611-B081-E34D01281965}" type="slidenum">
              <a:rPr lang="en-US"/>
              <a:pPr/>
              <a:t>6</a:t>
            </a:fld>
            <a:endParaRPr lang="en-US"/>
          </a:p>
        </p:txBody>
      </p:sp>
      <p:sp>
        <p:nvSpPr>
          <p:cNvPr id="7" name="Rectangle 7"/>
          <p:cNvSpPr>
            <a:spLocks noGrp="1" noChangeArrowheads="1"/>
          </p:cNvSpPr>
          <p:nvPr>
            <p:ph type="sldNum" sz="quarter" idx="5"/>
          </p:nvPr>
        </p:nvSpPr>
        <p:spPr>
          <a:ln/>
        </p:spPr>
        <p:txBody>
          <a:bodyPr/>
          <a:lstStyle/>
          <a:p>
            <a:fld id="{B13C9900-B7F0-4D22-AE23-FD8D7995D79F}" type="slidenum">
              <a:rPr lang="en-US"/>
              <a:pPr/>
              <a:t>6</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xfrm>
            <a:off x="914400" y="4344025"/>
            <a:ext cx="5029200" cy="4114488"/>
          </a:xfrm>
        </p:spPr>
        <p:txBody>
          <a:bodyPr/>
          <a:lstStyle/>
          <a:p>
            <a:r>
              <a:rPr lang="en-US"/>
              <a:t>Process costing is best suited for the production of a single product that is continuously produced for a long period of time. Recall the mixing and bottling of Coca-Cola from Chapter Three. Job-order costing is best suited when jobs are produced as discrete projects. For example, building a house.</a:t>
            </a:r>
          </a:p>
          <a:p>
            <a:endParaRPr lang="en-US"/>
          </a:p>
          <a:p>
            <a:r>
              <a:rPr lang="en-US"/>
              <a:t>Process costing accumulates costs by </a:t>
            </a:r>
            <a:r>
              <a:rPr lang="en-US" i="1"/>
              <a:t>department,</a:t>
            </a:r>
            <a:r>
              <a:rPr lang="en-US"/>
              <a:t> while job-order costing accumulates costs by </a:t>
            </a:r>
            <a:r>
              <a:rPr lang="en-US" i="1"/>
              <a:t>individual jobs</a:t>
            </a:r>
            <a:r>
              <a:rPr lang="en-US"/>
              <a:t>.</a:t>
            </a:r>
          </a:p>
          <a:p>
            <a:endParaRPr lang="en-US"/>
          </a:p>
          <a:p>
            <a:r>
              <a:rPr lang="en-US"/>
              <a:t>Process costing uses a fundamental document called a </a:t>
            </a:r>
            <a:r>
              <a:rPr lang="en-US" i="1"/>
              <a:t>department production report</a:t>
            </a:r>
            <a:r>
              <a:rPr lang="en-US"/>
              <a:t>, while job-order costing uses the </a:t>
            </a:r>
            <a:r>
              <a:rPr lang="en-US" i="1"/>
              <a:t>job cost sheet.</a:t>
            </a:r>
          </a:p>
          <a:p>
            <a:endParaRPr lang="en-US"/>
          </a:p>
          <a:p>
            <a:r>
              <a:rPr lang="en-US"/>
              <a:t>In process costing unit cost is computed by </a:t>
            </a:r>
            <a:r>
              <a:rPr lang="en-US" i="1"/>
              <a:t>department,</a:t>
            </a:r>
            <a:r>
              <a:rPr lang="en-US"/>
              <a:t> while in job-order systems unit cost is </a:t>
            </a:r>
            <a:r>
              <a:rPr lang="en-US" i="1"/>
              <a:t>computed by job</a:t>
            </a:r>
            <a:r>
              <a:rPr lang="en-US"/>
              <a:t>.</a:t>
            </a:r>
          </a:p>
          <a:p>
            <a:endParaRPr lang="en-US"/>
          </a:p>
          <a:p>
            <a:r>
              <a:rPr lang="en-US"/>
              <a:t>While there are similarities between the two systems, there are also significant differences.</a:t>
            </a:r>
          </a:p>
        </p:txBody>
      </p:sp>
    </p:spTree>
    <p:extLst>
      <p:ext uri="{BB962C8B-B14F-4D97-AF65-F5344CB8AC3E}">
        <p14:creationId xmlns:p14="http://schemas.microsoft.com/office/powerpoint/2010/main" val="3647274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DBCBD16E-44EB-4060-84F2-AB25AAFA5F8F}" type="slidenum">
              <a:rPr lang="en-US"/>
              <a:pPr/>
              <a:t>7</a:t>
            </a:fld>
            <a:endParaRPr lang="en-US"/>
          </a:p>
        </p:txBody>
      </p:sp>
      <p:sp>
        <p:nvSpPr>
          <p:cNvPr id="7" name="Rectangle 7"/>
          <p:cNvSpPr>
            <a:spLocks noGrp="1" noChangeArrowheads="1"/>
          </p:cNvSpPr>
          <p:nvPr>
            <p:ph type="sldNum" sz="quarter" idx="5"/>
          </p:nvPr>
        </p:nvSpPr>
        <p:spPr>
          <a:ln/>
        </p:spPr>
        <p:txBody>
          <a:bodyPr/>
          <a:lstStyle/>
          <a:p>
            <a:fld id="{900B338D-C746-406C-812B-45728457E551}" type="slidenum">
              <a:rPr lang="en-US"/>
              <a:pPr/>
              <a:t>7</a:t>
            </a:fld>
            <a:endParaRPr lang="en-US"/>
          </a:p>
        </p:txBody>
      </p:sp>
      <p:sp>
        <p:nvSpPr>
          <p:cNvPr id="130050" name="Rectangle 1026"/>
          <p:cNvSpPr>
            <a:spLocks noGrp="1" noRot="1" noChangeAspect="1" noChangeArrowheads="1" noTextEdit="1"/>
          </p:cNvSpPr>
          <p:nvPr>
            <p:ph type="sldImg"/>
          </p:nvPr>
        </p:nvSpPr>
        <p:spPr>
          <a:ln/>
        </p:spPr>
      </p:sp>
      <p:sp>
        <p:nvSpPr>
          <p:cNvPr id="130051" name="Rectangle 1027"/>
          <p:cNvSpPr>
            <a:spLocks noGrp="1" noChangeArrowheads="1"/>
          </p:cNvSpPr>
          <p:nvPr>
            <p:ph type="body" idx="1"/>
          </p:nvPr>
        </p:nvSpPr>
        <p:spPr/>
        <p:txBody>
          <a:bodyPr/>
          <a:lstStyle/>
          <a:p>
            <a:r>
              <a:rPr lang="en-US"/>
              <a:t>In a job-order costing system, direct materials and direct labor are both assigned to individual jobs on which the materials were used and the labor incurred.</a:t>
            </a:r>
          </a:p>
        </p:txBody>
      </p:sp>
    </p:spTree>
    <p:extLst>
      <p:ext uri="{BB962C8B-B14F-4D97-AF65-F5344CB8AC3E}">
        <p14:creationId xmlns:p14="http://schemas.microsoft.com/office/powerpoint/2010/main" val="3787500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02EF1478-4F2C-4658-B7BE-494D067C71AE}" type="slidenum">
              <a:rPr lang="en-US"/>
              <a:pPr/>
              <a:t>8</a:t>
            </a:fld>
            <a:endParaRPr lang="en-US"/>
          </a:p>
        </p:txBody>
      </p:sp>
      <p:sp>
        <p:nvSpPr>
          <p:cNvPr id="7" name="Rectangle 7"/>
          <p:cNvSpPr>
            <a:spLocks noGrp="1" noChangeArrowheads="1"/>
          </p:cNvSpPr>
          <p:nvPr>
            <p:ph type="sldNum" sz="quarter" idx="5"/>
          </p:nvPr>
        </p:nvSpPr>
        <p:spPr>
          <a:ln/>
        </p:spPr>
        <p:txBody>
          <a:bodyPr/>
          <a:lstStyle/>
          <a:p>
            <a:fld id="{DD6AE15E-0E21-4E0E-B232-8BBE93F69B01}" type="slidenum">
              <a:rPr lang="en-US"/>
              <a:pPr/>
              <a:t>8</a:t>
            </a:fld>
            <a:endParaRPr lang="en-US"/>
          </a:p>
        </p:txBody>
      </p:sp>
      <p:sp>
        <p:nvSpPr>
          <p:cNvPr id="131074" name="Rectangle 2050"/>
          <p:cNvSpPr>
            <a:spLocks noGrp="1" noRot="1" noChangeAspect="1" noChangeArrowheads="1" noTextEdit="1"/>
          </p:cNvSpPr>
          <p:nvPr>
            <p:ph type="sldImg"/>
          </p:nvPr>
        </p:nvSpPr>
        <p:spPr>
          <a:ln/>
        </p:spPr>
      </p:sp>
      <p:sp>
        <p:nvSpPr>
          <p:cNvPr id="131075" name="Rectangle 2051"/>
          <p:cNvSpPr>
            <a:spLocks noGrp="1" noChangeArrowheads="1"/>
          </p:cNvSpPr>
          <p:nvPr>
            <p:ph type="body" idx="1"/>
          </p:nvPr>
        </p:nvSpPr>
        <p:spPr/>
        <p:txBody>
          <a:bodyPr/>
          <a:lstStyle/>
          <a:p>
            <a:r>
              <a:rPr lang="en-US"/>
              <a:t>Manufacturing overhead includes indirect materials and indirect labor as well as other manufacturing costs like the power used to run the machinery in the factory. Manufacturing overhead cannot be traced directly to specific jobs. Rather, it is allocated to jobs on the basis of a predetermined rate.</a:t>
            </a:r>
          </a:p>
        </p:txBody>
      </p:sp>
    </p:spTree>
    <p:extLst>
      <p:ext uri="{BB962C8B-B14F-4D97-AF65-F5344CB8AC3E}">
        <p14:creationId xmlns:p14="http://schemas.microsoft.com/office/powerpoint/2010/main" val="2997291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3-</a:t>
            </a:r>
            <a:fld id="{1E6422C6-A46D-4A6F-A35F-72308777C531}" type="slidenum">
              <a:rPr lang="en-US"/>
              <a:pPr/>
              <a:t>9</a:t>
            </a:fld>
            <a:endParaRPr lang="en-US"/>
          </a:p>
        </p:txBody>
      </p:sp>
      <p:sp>
        <p:nvSpPr>
          <p:cNvPr id="7" name="Rectangle 7"/>
          <p:cNvSpPr>
            <a:spLocks noGrp="1" noChangeArrowheads="1"/>
          </p:cNvSpPr>
          <p:nvPr>
            <p:ph type="sldNum" sz="quarter" idx="5"/>
          </p:nvPr>
        </p:nvSpPr>
        <p:spPr>
          <a:ln/>
        </p:spPr>
        <p:txBody>
          <a:bodyPr/>
          <a:lstStyle/>
          <a:p>
            <a:fld id="{21E73DCF-47DE-4219-A39F-13E862693DE5}" type="slidenum">
              <a:rPr lang="en-US"/>
              <a:pPr/>
              <a:t>9</a:t>
            </a:fld>
            <a:endParaRPr lang="en-US"/>
          </a:p>
        </p:txBody>
      </p:sp>
      <p:sp>
        <p:nvSpPr>
          <p:cNvPr id="133122" name="Rectangle 1026"/>
          <p:cNvSpPr>
            <a:spLocks noGrp="1" noRot="1" noChangeAspect="1" noChangeArrowheads="1" noTextEdit="1"/>
          </p:cNvSpPr>
          <p:nvPr>
            <p:ph type="sldImg"/>
          </p:nvPr>
        </p:nvSpPr>
        <p:spPr>
          <a:ln/>
        </p:spPr>
      </p:sp>
      <p:sp>
        <p:nvSpPr>
          <p:cNvPr id="133123" name="Rectangle 1027"/>
          <p:cNvSpPr>
            <a:spLocks noGrp="1" noChangeArrowheads="1"/>
          </p:cNvSpPr>
          <p:nvPr>
            <p:ph type="body" idx="1"/>
          </p:nvPr>
        </p:nvSpPr>
        <p:spPr/>
        <p:txBody>
          <a:bodyPr/>
          <a:lstStyle/>
          <a:p>
            <a:pPr>
              <a:lnSpc>
                <a:spcPct val="85000"/>
              </a:lnSpc>
            </a:pPr>
            <a:r>
              <a:rPr lang="en-US"/>
              <a:t>The </a:t>
            </a:r>
            <a:r>
              <a:rPr lang="en-US" u="sng"/>
              <a:t>job cost sheet</a:t>
            </a:r>
            <a:r>
              <a:rPr lang="en-US"/>
              <a:t> is used by the accounting department to track the direct and indirect costs associated with a give job. We will look at a job cost sheet used by a hypothetical company called PearCo. PearCo has a job that calls for the construction of wooden cargo crates. You can see the separate sections for direct materials, direct labor, and manufacturing overhead. In addition, we have a section to summarize total costs of the job. A job number uniquely identifies each job. Direct material, direct labor and manufacturing overhead costs are accumulated for each job. The job cost sheet is a subsidiary ledger to the Work in Process account.</a:t>
            </a:r>
          </a:p>
        </p:txBody>
      </p:sp>
    </p:spTree>
    <p:extLst>
      <p:ext uri="{BB962C8B-B14F-4D97-AF65-F5344CB8AC3E}">
        <p14:creationId xmlns:p14="http://schemas.microsoft.com/office/powerpoint/2010/main" val="373934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2192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686800" y="6324600"/>
            <a:ext cx="457200" cy="533400"/>
          </a:xfrm>
        </p:spPr>
        <p:txBody>
          <a:bodyPr/>
          <a:lstStyle>
            <a:lvl1pPr>
              <a:defRPr/>
            </a:lvl1pPr>
          </a:lstStyle>
          <a:p>
            <a:fld id="{D3A683A1-3CBD-45B8-996E-0D3308CF2C8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Microsoft_Excel_97-2003_Worksheet2.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Microsoft_Excel_97-2003_Worksheet3.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Microsoft_Excel_97-2003_Worksheet4.xls"/><Relationship Id="rId4" Type="http://schemas.openxmlformats.org/officeDocument/2006/relationships/image" Target="../media/image9.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Microsoft_Excel_97-2003_Worksheet5.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Microsoft_Excel_97-2003_Worksheet6.xls"/></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Microsoft_Excel_97-2003_Worksheet7.xls"/></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Microsoft_Excel_97-2003_Worksheet8.xls"/></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Microsoft_Excel_97-2003_Worksheet9.xls"/></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Microsoft_Excel_97-2003_Worksheet10.xls"/></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Microsoft_Excel_97-2003_Worksheet11.xls"/></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Microsoft_Excel_97-2003_Worksheet12.xls"/></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Microsoft_Excel_97-2003_Worksheet1.xls"/></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0.w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22.wmf"/><Relationship Id="rId5" Type="http://schemas.openxmlformats.org/officeDocument/2006/relationships/image" Target="../media/image21.emf"/><Relationship Id="rId4" Type="http://schemas.openxmlformats.org/officeDocument/2006/relationships/oleObject" Target="../embeddings/Microsoft_Excel_97-2003_Worksheet13.xls"/></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Microsoft_Excel_97-2003_Worksheet14.xls"/></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23.emf"/><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oleObject" Target="../embeddings/Microsoft_Excel_97-2003_Worksheet16.xls"/><Relationship Id="rId5" Type="http://schemas.openxmlformats.org/officeDocument/2006/relationships/image" Target="../media/image21.emf"/><Relationship Id="rId4" Type="http://schemas.openxmlformats.org/officeDocument/2006/relationships/oleObject" Target="../embeddings/Microsoft_Excel_97-2003_Worksheet15.xls"/></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Microsoft_Excel_97-2003_Worksheet17.xls"/></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296400" cy="4743450"/>
          </a:xfrm>
          <a:prstGeom prst="rect">
            <a:avLst/>
          </a:prstGeom>
        </p:spPr>
      </p:pic>
      <p:sp>
        <p:nvSpPr>
          <p:cNvPr id="5" name="Title 4"/>
          <p:cNvSpPr>
            <a:spLocks noGrp="1"/>
          </p:cNvSpPr>
          <p:nvPr>
            <p:ph type="ctrTitle"/>
          </p:nvPr>
        </p:nvSpPr>
        <p:spPr>
          <a:xfrm>
            <a:off x="762000" y="3581400"/>
            <a:ext cx="7772400" cy="1470025"/>
          </a:xfrm>
          <a:solidFill>
            <a:schemeClr val="accent1"/>
          </a:solidFill>
          <a:ln>
            <a:noFill/>
          </a:ln>
        </p:spPr>
        <p:txBody>
          <a:bodyPr/>
          <a:lstStyle/>
          <a:p>
            <a:r>
              <a:rPr lang="en-US" b="1" dirty="0" smtClean="0"/>
              <a:t>DESAIN SISTEM: PERHITUNGAN BIAYA BERDASARKAN PESANAN</a:t>
            </a:r>
            <a:endParaRPr lang="en-US" b="1" dirty="0"/>
          </a:p>
        </p:txBody>
      </p:sp>
      <p:sp>
        <p:nvSpPr>
          <p:cNvPr id="6" name="Subtitle 5"/>
          <p:cNvSpPr>
            <a:spLocks noGrp="1"/>
          </p:cNvSpPr>
          <p:nvPr>
            <p:ph type="subTitle" idx="1"/>
          </p:nvPr>
        </p:nvSpPr>
        <p:spPr>
          <a:xfrm>
            <a:off x="-457200" y="4953000"/>
            <a:ext cx="6400800" cy="1752600"/>
          </a:xfrm>
        </p:spPr>
        <p:txBody>
          <a:bodyPr/>
          <a:lstStyle/>
          <a:p>
            <a:r>
              <a:rPr lang="en-US" b="1" dirty="0" smtClean="0">
                <a:solidFill>
                  <a:schemeClr val="bg1"/>
                </a:solidFill>
              </a:rPr>
              <a:t>(JOB ORDER COSTING)</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p:spPr>
        <p:txBody>
          <a:bodyPr lIns="90488" tIns="44450" rIns="90488" bIns="44450"/>
          <a:lstStyle/>
          <a:p>
            <a:r>
              <a:rPr lang="en-US"/>
              <a:t>Materials Requisition Form</a:t>
            </a:r>
          </a:p>
        </p:txBody>
      </p:sp>
      <p:grpSp>
        <p:nvGrpSpPr>
          <p:cNvPr id="2" name="Group 3"/>
          <p:cNvGrpSpPr>
            <a:grpSpLocks/>
          </p:cNvGrpSpPr>
          <p:nvPr/>
        </p:nvGrpSpPr>
        <p:grpSpPr bwMode="auto">
          <a:xfrm>
            <a:off x="693738" y="1387475"/>
            <a:ext cx="7693025" cy="5233988"/>
            <a:chOff x="496" y="916"/>
            <a:chExt cx="4846" cy="3297"/>
          </a:xfrm>
        </p:grpSpPr>
        <p:graphicFrame>
          <p:nvGraphicFramePr>
            <p:cNvPr id="303104" name="Object 2048"/>
            <p:cNvGraphicFramePr>
              <a:graphicFrameLocks/>
            </p:cNvGraphicFramePr>
            <p:nvPr/>
          </p:nvGraphicFramePr>
          <p:xfrm>
            <a:off x="496" y="916"/>
            <a:ext cx="4846" cy="3297"/>
          </p:xfrm>
          <a:graphic>
            <a:graphicData uri="http://schemas.openxmlformats.org/presentationml/2006/ole">
              <mc:AlternateContent xmlns:mc="http://schemas.openxmlformats.org/markup-compatibility/2006">
                <mc:Choice xmlns:v="urn:schemas-microsoft-com:vml" Requires="v">
                  <p:oleObj spid="_x0000_s4100" name="Worksheet" r:id="rId4" imgW="4562551" imgH="3000528" progId="Excel.Sheet.8">
                    <p:embed/>
                  </p:oleObj>
                </mc:Choice>
                <mc:Fallback>
                  <p:oleObj name="Worksheet" r:id="rId4" imgW="4562551" imgH="3000528" progId="Excel.Sheet.8">
                    <p:embed/>
                    <p:pic>
                      <p:nvPicPr>
                        <p:cNvPr id="0" name="Picture 2"/>
                        <p:cNvPicPr>
                          <a:picLocks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496" y="916"/>
                          <a:ext cx="4846" cy="3297"/>
                        </a:xfrm>
                        <a:prstGeom prst="rect">
                          <a:avLst/>
                        </a:prstGeom>
                        <a:noFill/>
                        <a:ln w="12700">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9" name="Line 5"/>
            <p:cNvSpPr>
              <a:spLocks noChangeShapeType="1"/>
            </p:cNvSpPr>
            <p:nvPr/>
          </p:nvSpPr>
          <p:spPr bwMode="auto">
            <a:xfrm>
              <a:off x="1684" y="1488"/>
              <a:ext cx="1240" cy="0"/>
            </a:xfrm>
            <a:prstGeom prst="line">
              <a:avLst/>
            </a:prstGeom>
            <a:noFill/>
            <a:ln w="12700">
              <a:solidFill>
                <a:schemeClr val="tx2"/>
              </a:solidFill>
              <a:round/>
              <a:headEnd/>
              <a:tailEnd/>
            </a:ln>
            <a:effectLst/>
          </p:spPr>
          <p:txBody>
            <a:bodyPr wrap="none" anchor="ctr"/>
            <a:lstStyle/>
            <a:p>
              <a:endParaRPr lang="en-US"/>
            </a:p>
          </p:txBody>
        </p:sp>
        <p:sp>
          <p:nvSpPr>
            <p:cNvPr id="26630" name="Line 6"/>
            <p:cNvSpPr>
              <a:spLocks noChangeShapeType="1"/>
            </p:cNvSpPr>
            <p:nvPr/>
          </p:nvSpPr>
          <p:spPr bwMode="auto">
            <a:xfrm>
              <a:off x="1492" y="1872"/>
              <a:ext cx="1432" cy="0"/>
            </a:xfrm>
            <a:prstGeom prst="line">
              <a:avLst/>
            </a:prstGeom>
            <a:noFill/>
            <a:ln w="12700">
              <a:solidFill>
                <a:schemeClr val="tx2"/>
              </a:solidFill>
              <a:round/>
              <a:headEnd/>
              <a:tailEnd/>
            </a:ln>
            <a:effectLst/>
          </p:spPr>
          <p:txBody>
            <a:bodyPr wrap="none" anchor="ctr"/>
            <a:lstStyle/>
            <a:p>
              <a:endParaRPr lang="en-US"/>
            </a:p>
          </p:txBody>
        </p:sp>
        <p:sp>
          <p:nvSpPr>
            <p:cNvPr id="26631" name="Line 7"/>
            <p:cNvSpPr>
              <a:spLocks noChangeShapeType="1"/>
            </p:cNvSpPr>
            <p:nvPr/>
          </p:nvSpPr>
          <p:spPr bwMode="auto">
            <a:xfrm>
              <a:off x="3460" y="1488"/>
              <a:ext cx="1720" cy="0"/>
            </a:xfrm>
            <a:prstGeom prst="line">
              <a:avLst/>
            </a:prstGeom>
            <a:noFill/>
            <a:ln w="12700">
              <a:solidFill>
                <a:schemeClr val="tx2"/>
              </a:solidFill>
              <a:round/>
              <a:headEnd/>
              <a:tailEnd/>
            </a:ln>
            <a:effectLst/>
          </p:spPr>
          <p:txBody>
            <a:bodyPr wrap="none" anchor="ctr"/>
            <a:lstStyle/>
            <a:p>
              <a:endParaRPr lang="en-US"/>
            </a:p>
          </p:txBody>
        </p:sp>
        <p:sp>
          <p:nvSpPr>
            <p:cNvPr id="26632" name="Line 8"/>
            <p:cNvSpPr>
              <a:spLocks noChangeShapeType="1"/>
            </p:cNvSpPr>
            <p:nvPr/>
          </p:nvSpPr>
          <p:spPr bwMode="auto">
            <a:xfrm>
              <a:off x="1252" y="1680"/>
              <a:ext cx="1672" cy="0"/>
            </a:xfrm>
            <a:prstGeom prst="line">
              <a:avLst/>
            </a:prstGeom>
            <a:noFill/>
            <a:ln w="12700">
              <a:solidFill>
                <a:schemeClr val="tx2"/>
              </a:solidFill>
              <a:round/>
              <a:headEnd/>
              <a:tailEnd/>
            </a:ln>
            <a:effectLst/>
          </p:spPr>
          <p:txBody>
            <a:bodyPr wrap="none" anchor="ctr"/>
            <a:lstStyle/>
            <a:p>
              <a:endParaRPr lang="en-US"/>
            </a:p>
          </p:txBody>
        </p:sp>
        <p:sp>
          <p:nvSpPr>
            <p:cNvPr id="26633" name="Line 9"/>
            <p:cNvSpPr>
              <a:spLocks noChangeShapeType="1"/>
            </p:cNvSpPr>
            <p:nvPr/>
          </p:nvSpPr>
          <p:spPr bwMode="auto">
            <a:xfrm>
              <a:off x="3652" y="1488"/>
              <a:ext cx="40" cy="0"/>
            </a:xfrm>
            <a:prstGeom prst="line">
              <a:avLst/>
            </a:prstGeom>
            <a:noFill/>
            <a:ln w="12700">
              <a:solidFill>
                <a:schemeClr val="tx1"/>
              </a:solidFill>
              <a:round/>
              <a:headEnd/>
              <a:tailEnd/>
            </a:ln>
            <a:effectLst/>
          </p:spPr>
          <p:txBody>
            <a:bodyPr wrap="none" anchor="ctr"/>
            <a:lstStyle/>
            <a:p>
              <a:endParaRPr lang="en-US"/>
            </a:p>
          </p:txBody>
        </p:sp>
        <p:sp>
          <p:nvSpPr>
            <p:cNvPr id="26634" name="Line 10"/>
            <p:cNvSpPr>
              <a:spLocks noChangeShapeType="1"/>
            </p:cNvSpPr>
            <p:nvPr/>
          </p:nvSpPr>
          <p:spPr bwMode="auto">
            <a:xfrm>
              <a:off x="2500" y="3840"/>
              <a:ext cx="2344" cy="0"/>
            </a:xfrm>
            <a:prstGeom prst="line">
              <a:avLst/>
            </a:prstGeom>
            <a:noFill/>
            <a:ln w="12700">
              <a:solidFill>
                <a:schemeClr val="tx2"/>
              </a:solidFill>
              <a:round/>
              <a:headEnd/>
              <a:tailEnd/>
            </a:ln>
            <a:effectLst/>
          </p:spPr>
          <p:txBody>
            <a:bodyPr wrap="none" anchor="ctr"/>
            <a:lstStyle/>
            <a:p>
              <a:endParaRPr lang="en-US"/>
            </a:p>
          </p:txBody>
        </p:sp>
        <p:sp>
          <p:nvSpPr>
            <p:cNvPr id="26635" name="Rectangle 11"/>
            <p:cNvSpPr>
              <a:spLocks noChangeArrowheads="1"/>
            </p:cNvSpPr>
            <p:nvPr/>
          </p:nvSpPr>
          <p:spPr bwMode="auto">
            <a:xfrm>
              <a:off x="2641" y="3596"/>
              <a:ext cx="1726" cy="248"/>
            </a:xfrm>
            <a:prstGeom prst="rect">
              <a:avLst/>
            </a:prstGeom>
            <a:noFill/>
            <a:ln w="12700">
              <a:noFill/>
              <a:miter lim="800000"/>
              <a:headEnd/>
              <a:tailEnd/>
            </a:ln>
            <a:effectLst/>
          </p:spPr>
          <p:txBody>
            <a:bodyPr lIns="90488" tIns="44450" rIns="90488" bIns="44450">
              <a:spAutoFit/>
            </a:bodyPr>
            <a:lstStyle/>
            <a:p>
              <a:pPr eaLnBrk="1" hangingPunct="1">
                <a:spcBef>
                  <a:spcPct val="50000"/>
                </a:spcBef>
              </a:pPr>
              <a:r>
                <a:rPr lang="en-US" sz="2000">
                  <a:latin typeface="Brush Script MT" pitchFamily="66" charset="0"/>
                </a:rPr>
                <a:t>Will E. Delite</a:t>
              </a:r>
            </a:p>
          </p:txBody>
        </p:sp>
      </p:grpSp>
      <p:grpSp>
        <p:nvGrpSpPr>
          <p:cNvPr id="3" name="Group 12"/>
          <p:cNvGrpSpPr>
            <a:grpSpLocks/>
          </p:cNvGrpSpPr>
          <p:nvPr/>
        </p:nvGrpSpPr>
        <p:grpSpPr bwMode="auto">
          <a:xfrm>
            <a:off x="8158163" y="90488"/>
            <a:ext cx="681037" cy="976312"/>
            <a:chOff x="4714" y="57"/>
            <a:chExt cx="611" cy="700"/>
          </a:xfrm>
        </p:grpSpPr>
        <p:sp>
          <p:nvSpPr>
            <p:cNvPr id="26637" name="Freeform 13"/>
            <p:cNvSpPr>
              <a:spLocks/>
            </p:cNvSpPr>
            <p:nvPr/>
          </p:nvSpPr>
          <p:spPr bwMode="auto">
            <a:xfrm>
              <a:off x="4738" y="127"/>
              <a:ext cx="489" cy="509"/>
            </a:xfrm>
            <a:custGeom>
              <a:avLst/>
              <a:gdLst/>
              <a:ahLst/>
              <a:cxnLst>
                <a:cxn ang="0">
                  <a:pos x="174" y="3970"/>
                </a:cxn>
                <a:cxn ang="0">
                  <a:pos x="0" y="4746"/>
                </a:cxn>
                <a:cxn ang="0">
                  <a:pos x="230" y="5867"/>
                </a:cxn>
                <a:cxn ang="0">
                  <a:pos x="1904" y="7134"/>
                </a:cxn>
                <a:cxn ang="0">
                  <a:pos x="4730" y="6356"/>
                </a:cxn>
                <a:cxn ang="0">
                  <a:pos x="5393" y="3768"/>
                </a:cxn>
                <a:cxn ang="0">
                  <a:pos x="6835" y="1553"/>
                </a:cxn>
                <a:cxn ang="0">
                  <a:pos x="6777" y="547"/>
                </a:cxn>
                <a:cxn ang="0">
                  <a:pos x="6317" y="174"/>
                </a:cxn>
                <a:cxn ang="0">
                  <a:pos x="5882" y="31"/>
                </a:cxn>
                <a:cxn ang="0">
                  <a:pos x="5537" y="0"/>
                </a:cxn>
                <a:cxn ang="0">
                  <a:pos x="4990" y="87"/>
                </a:cxn>
                <a:cxn ang="0">
                  <a:pos x="4557" y="433"/>
                </a:cxn>
                <a:cxn ang="0">
                  <a:pos x="4212" y="865"/>
                </a:cxn>
                <a:cxn ang="0">
                  <a:pos x="3894" y="1410"/>
                </a:cxn>
                <a:cxn ang="0">
                  <a:pos x="3546" y="1755"/>
                </a:cxn>
                <a:cxn ang="0">
                  <a:pos x="3058" y="2101"/>
                </a:cxn>
                <a:cxn ang="0">
                  <a:pos x="2596" y="2387"/>
                </a:cxn>
                <a:cxn ang="0">
                  <a:pos x="1961" y="2560"/>
                </a:cxn>
                <a:cxn ang="0">
                  <a:pos x="1269" y="2877"/>
                </a:cxn>
                <a:cxn ang="0">
                  <a:pos x="663" y="3338"/>
                </a:cxn>
                <a:cxn ang="0">
                  <a:pos x="174" y="3970"/>
                </a:cxn>
              </a:cxnLst>
              <a:rect l="0" t="0" r="r" b="b"/>
              <a:pathLst>
                <a:path w="6835" h="7134">
                  <a:moveTo>
                    <a:pt x="174" y="3970"/>
                  </a:moveTo>
                  <a:lnTo>
                    <a:pt x="0" y="4746"/>
                  </a:lnTo>
                  <a:lnTo>
                    <a:pt x="230" y="5867"/>
                  </a:lnTo>
                  <a:lnTo>
                    <a:pt x="1904" y="7134"/>
                  </a:lnTo>
                  <a:lnTo>
                    <a:pt x="4730" y="6356"/>
                  </a:lnTo>
                  <a:lnTo>
                    <a:pt x="5393" y="3768"/>
                  </a:lnTo>
                  <a:lnTo>
                    <a:pt x="6835" y="1553"/>
                  </a:lnTo>
                  <a:lnTo>
                    <a:pt x="6777" y="547"/>
                  </a:lnTo>
                  <a:lnTo>
                    <a:pt x="6317" y="174"/>
                  </a:lnTo>
                  <a:lnTo>
                    <a:pt x="5882" y="31"/>
                  </a:lnTo>
                  <a:lnTo>
                    <a:pt x="5537" y="0"/>
                  </a:lnTo>
                  <a:lnTo>
                    <a:pt x="4990" y="87"/>
                  </a:lnTo>
                  <a:lnTo>
                    <a:pt x="4557" y="433"/>
                  </a:lnTo>
                  <a:lnTo>
                    <a:pt x="4212" y="865"/>
                  </a:lnTo>
                  <a:lnTo>
                    <a:pt x="3894" y="1410"/>
                  </a:lnTo>
                  <a:lnTo>
                    <a:pt x="3546" y="1755"/>
                  </a:lnTo>
                  <a:lnTo>
                    <a:pt x="3058" y="2101"/>
                  </a:lnTo>
                  <a:lnTo>
                    <a:pt x="2596" y="2387"/>
                  </a:lnTo>
                  <a:lnTo>
                    <a:pt x="1961" y="2560"/>
                  </a:lnTo>
                  <a:lnTo>
                    <a:pt x="1269" y="2877"/>
                  </a:lnTo>
                  <a:lnTo>
                    <a:pt x="663" y="3338"/>
                  </a:lnTo>
                  <a:lnTo>
                    <a:pt x="174" y="3970"/>
                  </a:lnTo>
                  <a:close/>
                </a:path>
              </a:pathLst>
            </a:custGeom>
            <a:solidFill>
              <a:srgbClr val="0CC10C"/>
            </a:solidFill>
            <a:ln w="9525">
              <a:noFill/>
              <a:round/>
              <a:headEnd/>
              <a:tailEnd/>
            </a:ln>
          </p:spPr>
          <p:txBody>
            <a:bodyPr/>
            <a:lstStyle/>
            <a:p>
              <a:endParaRPr lang="en-US"/>
            </a:p>
          </p:txBody>
        </p:sp>
        <p:sp>
          <p:nvSpPr>
            <p:cNvPr id="26638" name="Freeform 14"/>
            <p:cNvSpPr>
              <a:spLocks/>
            </p:cNvSpPr>
            <p:nvPr/>
          </p:nvSpPr>
          <p:spPr bwMode="auto">
            <a:xfrm>
              <a:off x="5181" y="63"/>
              <a:ext cx="80" cy="80"/>
            </a:xfrm>
            <a:custGeom>
              <a:avLst/>
              <a:gdLst/>
              <a:ahLst/>
              <a:cxnLst>
                <a:cxn ang="0">
                  <a:pos x="203" y="1122"/>
                </a:cxn>
                <a:cxn ang="0">
                  <a:pos x="347" y="806"/>
                </a:cxn>
                <a:cxn ang="0">
                  <a:pos x="577" y="548"/>
                </a:cxn>
                <a:cxn ang="0">
                  <a:pos x="1123" y="231"/>
                </a:cxn>
                <a:cxn ang="0">
                  <a:pos x="923" y="0"/>
                </a:cxn>
                <a:cxn ang="0">
                  <a:pos x="491" y="290"/>
                </a:cxn>
                <a:cxn ang="0">
                  <a:pos x="231" y="548"/>
                </a:cxn>
                <a:cxn ang="0">
                  <a:pos x="0" y="1036"/>
                </a:cxn>
                <a:cxn ang="0">
                  <a:pos x="203" y="1122"/>
                </a:cxn>
              </a:cxnLst>
              <a:rect l="0" t="0" r="r" b="b"/>
              <a:pathLst>
                <a:path w="1123" h="1122">
                  <a:moveTo>
                    <a:pt x="203" y="1122"/>
                  </a:moveTo>
                  <a:lnTo>
                    <a:pt x="347" y="806"/>
                  </a:lnTo>
                  <a:lnTo>
                    <a:pt x="577" y="548"/>
                  </a:lnTo>
                  <a:lnTo>
                    <a:pt x="1123" y="231"/>
                  </a:lnTo>
                  <a:lnTo>
                    <a:pt x="923" y="0"/>
                  </a:lnTo>
                  <a:lnTo>
                    <a:pt x="491" y="290"/>
                  </a:lnTo>
                  <a:lnTo>
                    <a:pt x="231" y="548"/>
                  </a:lnTo>
                  <a:lnTo>
                    <a:pt x="0" y="1036"/>
                  </a:lnTo>
                  <a:lnTo>
                    <a:pt x="203" y="1122"/>
                  </a:lnTo>
                  <a:close/>
                </a:path>
              </a:pathLst>
            </a:custGeom>
            <a:solidFill>
              <a:srgbClr val="00420C"/>
            </a:solidFill>
            <a:ln w="9525">
              <a:noFill/>
              <a:round/>
              <a:headEnd/>
              <a:tailEnd/>
            </a:ln>
          </p:spPr>
          <p:txBody>
            <a:bodyPr/>
            <a:lstStyle/>
            <a:p>
              <a:endParaRPr lang="en-US"/>
            </a:p>
          </p:txBody>
        </p:sp>
        <p:sp>
          <p:nvSpPr>
            <p:cNvPr id="26639" name="Freeform 15"/>
            <p:cNvSpPr>
              <a:spLocks/>
            </p:cNvSpPr>
            <p:nvPr/>
          </p:nvSpPr>
          <p:spPr bwMode="auto">
            <a:xfrm>
              <a:off x="5067" y="162"/>
              <a:ext cx="37" cy="49"/>
            </a:xfrm>
            <a:custGeom>
              <a:avLst/>
              <a:gdLst/>
              <a:ahLst/>
              <a:cxnLst>
                <a:cxn ang="0">
                  <a:pos x="444" y="315"/>
                </a:cxn>
                <a:cxn ang="0">
                  <a:pos x="521" y="126"/>
                </a:cxn>
                <a:cxn ang="0">
                  <a:pos x="394" y="0"/>
                </a:cxn>
                <a:cxn ang="0">
                  <a:pos x="172" y="155"/>
                </a:cxn>
                <a:cxn ang="0">
                  <a:pos x="0" y="473"/>
                </a:cxn>
                <a:cxn ang="0">
                  <a:pos x="48" y="691"/>
                </a:cxn>
                <a:cxn ang="0">
                  <a:pos x="270" y="628"/>
                </a:cxn>
                <a:cxn ang="0">
                  <a:pos x="394" y="502"/>
                </a:cxn>
                <a:cxn ang="0">
                  <a:pos x="444" y="315"/>
                </a:cxn>
              </a:cxnLst>
              <a:rect l="0" t="0" r="r" b="b"/>
              <a:pathLst>
                <a:path w="521" h="691">
                  <a:moveTo>
                    <a:pt x="444" y="315"/>
                  </a:moveTo>
                  <a:lnTo>
                    <a:pt x="521" y="126"/>
                  </a:lnTo>
                  <a:lnTo>
                    <a:pt x="394" y="0"/>
                  </a:lnTo>
                  <a:lnTo>
                    <a:pt x="172" y="155"/>
                  </a:lnTo>
                  <a:lnTo>
                    <a:pt x="0" y="473"/>
                  </a:lnTo>
                  <a:lnTo>
                    <a:pt x="48" y="691"/>
                  </a:lnTo>
                  <a:lnTo>
                    <a:pt x="270" y="628"/>
                  </a:lnTo>
                  <a:lnTo>
                    <a:pt x="394" y="502"/>
                  </a:lnTo>
                  <a:lnTo>
                    <a:pt x="444" y="315"/>
                  </a:lnTo>
                  <a:close/>
                </a:path>
              </a:pathLst>
            </a:custGeom>
            <a:solidFill>
              <a:srgbClr val="FFEA00"/>
            </a:solidFill>
            <a:ln w="9525">
              <a:noFill/>
              <a:round/>
              <a:headEnd/>
              <a:tailEnd/>
            </a:ln>
          </p:spPr>
          <p:txBody>
            <a:bodyPr/>
            <a:lstStyle/>
            <a:p>
              <a:endParaRPr lang="en-US"/>
            </a:p>
          </p:txBody>
        </p:sp>
        <p:sp>
          <p:nvSpPr>
            <p:cNvPr id="26640" name="Freeform 16"/>
            <p:cNvSpPr>
              <a:spLocks/>
            </p:cNvSpPr>
            <p:nvPr/>
          </p:nvSpPr>
          <p:spPr bwMode="auto">
            <a:xfrm>
              <a:off x="4718" y="139"/>
              <a:ext cx="523" cy="602"/>
            </a:xfrm>
            <a:custGeom>
              <a:avLst/>
              <a:gdLst/>
              <a:ahLst/>
              <a:cxnLst>
                <a:cxn ang="0">
                  <a:pos x="6718" y="0"/>
                </a:cxn>
                <a:cxn ang="0">
                  <a:pos x="6805" y="229"/>
                </a:cxn>
                <a:cxn ang="0">
                  <a:pos x="6862" y="401"/>
                </a:cxn>
                <a:cxn ang="0">
                  <a:pos x="6891" y="632"/>
                </a:cxn>
                <a:cxn ang="0">
                  <a:pos x="6862" y="804"/>
                </a:cxn>
                <a:cxn ang="0">
                  <a:pos x="6805" y="978"/>
                </a:cxn>
                <a:cxn ang="0">
                  <a:pos x="6718" y="1150"/>
                </a:cxn>
                <a:cxn ang="0">
                  <a:pos x="6604" y="1379"/>
                </a:cxn>
                <a:cxn ang="0">
                  <a:pos x="6400" y="1553"/>
                </a:cxn>
                <a:cxn ang="0">
                  <a:pos x="5998" y="2099"/>
                </a:cxn>
                <a:cxn ang="0">
                  <a:pos x="5794" y="2415"/>
                </a:cxn>
                <a:cxn ang="0">
                  <a:pos x="5593" y="2847"/>
                </a:cxn>
                <a:cxn ang="0">
                  <a:pos x="5450" y="3393"/>
                </a:cxn>
                <a:cxn ang="0">
                  <a:pos x="5277" y="3968"/>
                </a:cxn>
                <a:cxn ang="0">
                  <a:pos x="5131" y="4370"/>
                </a:cxn>
                <a:cxn ang="0">
                  <a:pos x="4901" y="4802"/>
                </a:cxn>
                <a:cxn ang="0">
                  <a:pos x="4613" y="5148"/>
                </a:cxn>
                <a:cxn ang="0">
                  <a:pos x="4268" y="5494"/>
                </a:cxn>
                <a:cxn ang="0">
                  <a:pos x="3893" y="5693"/>
                </a:cxn>
                <a:cxn ang="0">
                  <a:pos x="3288" y="5924"/>
                </a:cxn>
                <a:cxn ang="0">
                  <a:pos x="2651" y="6038"/>
                </a:cxn>
                <a:cxn ang="0">
                  <a:pos x="2221" y="6095"/>
                </a:cxn>
                <a:cxn ang="0">
                  <a:pos x="1642" y="6067"/>
                </a:cxn>
                <a:cxn ang="0">
                  <a:pos x="1268" y="5953"/>
                </a:cxn>
                <a:cxn ang="0">
                  <a:pos x="950" y="5752"/>
                </a:cxn>
                <a:cxn ang="0">
                  <a:pos x="721" y="5520"/>
                </a:cxn>
                <a:cxn ang="0">
                  <a:pos x="517" y="5262"/>
                </a:cxn>
                <a:cxn ang="0">
                  <a:pos x="432" y="4975"/>
                </a:cxn>
                <a:cxn ang="0">
                  <a:pos x="374" y="4630"/>
                </a:cxn>
                <a:cxn ang="0">
                  <a:pos x="432" y="4226"/>
                </a:cxn>
                <a:cxn ang="0">
                  <a:pos x="517" y="3796"/>
                </a:cxn>
                <a:cxn ang="0">
                  <a:pos x="143" y="4543"/>
                </a:cxn>
                <a:cxn ang="0">
                  <a:pos x="0" y="5348"/>
                </a:cxn>
                <a:cxn ang="0">
                  <a:pos x="56" y="5866"/>
                </a:cxn>
                <a:cxn ang="0">
                  <a:pos x="202" y="6472"/>
                </a:cxn>
                <a:cxn ang="0">
                  <a:pos x="517" y="7073"/>
                </a:cxn>
                <a:cxn ang="0">
                  <a:pos x="1038" y="7677"/>
                </a:cxn>
                <a:cxn ang="0">
                  <a:pos x="1672" y="8109"/>
                </a:cxn>
                <a:cxn ang="0">
                  <a:pos x="2451" y="8425"/>
                </a:cxn>
                <a:cxn ang="0">
                  <a:pos x="3345" y="8425"/>
                </a:cxn>
                <a:cxn ang="0">
                  <a:pos x="4064" y="8253"/>
                </a:cxn>
                <a:cxn ang="0">
                  <a:pos x="4729" y="7880"/>
                </a:cxn>
                <a:cxn ang="0">
                  <a:pos x="5162" y="7507"/>
                </a:cxn>
                <a:cxn ang="0">
                  <a:pos x="5564" y="7045"/>
                </a:cxn>
                <a:cxn ang="0">
                  <a:pos x="5794" y="6528"/>
                </a:cxn>
                <a:cxn ang="0">
                  <a:pos x="5911" y="6038"/>
                </a:cxn>
                <a:cxn ang="0">
                  <a:pos x="5969" y="5520"/>
                </a:cxn>
                <a:cxn ang="0">
                  <a:pos x="6026" y="4370"/>
                </a:cxn>
                <a:cxn ang="0">
                  <a:pos x="6142" y="3796"/>
                </a:cxn>
                <a:cxn ang="0">
                  <a:pos x="6315" y="3364"/>
                </a:cxn>
                <a:cxn ang="0">
                  <a:pos x="6516" y="3049"/>
                </a:cxn>
                <a:cxn ang="0">
                  <a:pos x="6805" y="2731"/>
                </a:cxn>
                <a:cxn ang="0">
                  <a:pos x="7064" y="2386"/>
                </a:cxn>
                <a:cxn ang="0">
                  <a:pos x="7236" y="2071"/>
                </a:cxn>
                <a:cxn ang="0">
                  <a:pos x="7296" y="1725"/>
                </a:cxn>
                <a:cxn ang="0">
                  <a:pos x="7324" y="1437"/>
                </a:cxn>
                <a:cxn ang="0">
                  <a:pos x="7324" y="1093"/>
                </a:cxn>
                <a:cxn ang="0">
                  <a:pos x="7208" y="691"/>
                </a:cxn>
                <a:cxn ang="0">
                  <a:pos x="7092" y="461"/>
                </a:cxn>
                <a:cxn ang="0">
                  <a:pos x="6978" y="286"/>
                </a:cxn>
                <a:cxn ang="0">
                  <a:pos x="6718" y="0"/>
                </a:cxn>
              </a:cxnLst>
              <a:rect l="0" t="0" r="r" b="b"/>
              <a:pathLst>
                <a:path w="7324" h="8425">
                  <a:moveTo>
                    <a:pt x="6718" y="0"/>
                  </a:moveTo>
                  <a:lnTo>
                    <a:pt x="6805" y="229"/>
                  </a:lnTo>
                  <a:lnTo>
                    <a:pt x="6862" y="401"/>
                  </a:lnTo>
                  <a:lnTo>
                    <a:pt x="6891" y="632"/>
                  </a:lnTo>
                  <a:lnTo>
                    <a:pt x="6862" y="804"/>
                  </a:lnTo>
                  <a:lnTo>
                    <a:pt x="6805" y="978"/>
                  </a:lnTo>
                  <a:lnTo>
                    <a:pt x="6718" y="1150"/>
                  </a:lnTo>
                  <a:lnTo>
                    <a:pt x="6604" y="1379"/>
                  </a:lnTo>
                  <a:lnTo>
                    <a:pt x="6400" y="1553"/>
                  </a:lnTo>
                  <a:lnTo>
                    <a:pt x="5998" y="2099"/>
                  </a:lnTo>
                  <a:lnTo>
                    <a:pt x="5794" y="2415"/>
                  </a:lnTo>
                  <a:lnTo>
                    <a:pt x="5593" y="2847"/>
                  </a:lnTo>
                  <a:lnTo>
                    <a:pt x="5450" y="3393"/>
                  </a:lnTo>
                  <a:lnTo>
                    <a:pt x="5277" y="3968"/>
                  </a:lnTo>
                  <a:lnTo>
                    <a:pt x="5131" y="4370"/>
                  </a:lnTo>
                  <a:lnTo>
                    <a:pt x="4901" y="4802"/>
                  </a:lnTo>
                  <a:lnTo>
                    <a:pt x="4613" y="5148"/>
                  </a:lnTo>
                  <a:lnTo>
                    <a:pt x="4268" y="5494"/>
                  </a:lnTo>
                  <a:lnTo>
                    <a:pt x="3893" y="5693"/>
                  </a:lnTo>
                  <a:lnTo>
                    <a:pt x="3288" y="5924"/>
                  </a:lnTo>
                  <a:lnTo>
                    <a:pt x="2651" y="6038"/>
                  </a:lnTo>
                  <a:lnTo>
                    <a:pt x="2221" y="6095"/>
                  </a:lnTo>
                  <a:lnTo>
                    <a:pt x="1642" y="6067"/>
                  </a:lnTo>
                  <a:lnTo>
                    <a:pt x="1268" y="5953"/>
                  </a:lnTo>
                  <a:lnTo>
                    <a:pt x="950" y="5752"/>
                  </a:lnTo>
                  <a:lnTo>
                    <a:pt x="721" y="5520"/>
                  </a:lnTo>
                  <a:lnTo>
                    <a:pt x="517" y="5262"/>
                  </a:lnTo>
                  <a:lnTo>
                    <a:pt x="432" y="4975"/>
                  </a:lnTo>
                  <a:lnTo>
                    <a:pt x="374" y="4630"/>
                  </a:lnTo>
                  <a:lnTo>
                    <a:pt x="432" y="4226"/>
                  </a:lnTo>
                  <a:lnTo>
                    <a:pt x="517" y="3796"/>
                  </a:lnTo>
                  <a:lnTo>
                    <a:pt x="143" y="4543"/>
                  </a:lnTo>
                  <a:lnTo>
                    <a:pt x="0" y="5348"/>
                  </a:lnTo>
                  <a:lnTo>
                    <a:pt x="56" y="5866"/>
                  </a:lnTo>
                  <a:lnTo>
                    <a:pt x="202" y="6472"/>
                  </a:lnTo>
                  <a:lnTo>
                    <a:pt x="517" y="7073"/>
                  </a:lnTo>
                  <a:lnTo>
                    <a:pt x="1038" y="7677"/>
                  </a:lnTo>
                  <a:lnTo>
                    <a:pt x="1672" y="8109"/>
                  </a:lnTo>
                  <a:lnTo>
                    <a:pt x="2451" y="8425"/>
                  </a:lnTo>
                  <a:lnTo>
                    <a:pt x="3345" y="8425"/>
                  </a:lnTo>
                  <a:lnTo>
                    <a:pt x="4064" y="8253"/>
                  </a:lnTo>
                  <a:lnTo>
                    <a:pt x="4729" y="7880"/>
                  </a:lnTo>
                  <a:lnTo>
                    <a:pt x="5162" y="7507"/>
                  </a:lnTo>
                  <a:lnTo>
                    <a:pt x="5564" y="7045"/>
                  </a:lnTo>
                  <a:lnTo>
                    <a:pt x="5794" y="6528"/>
                  </a:lnTo>
                  <a:lnTo>
                    <a:pt x="5911" y="6038"/>
                  </a:lnTo>
                  <a:lnTo>
                    <a:pt x="5969" y="5520"/>
                  </a:lnTo>
                  <a:lnTo>
                    <a:pt x="6026" y="4370"/>
                  </a:lnTo>
                  <a:lnTo>
                    <a:pt x="6142" y="3796"/>
                  </a:lnTo>
                  <a:lnTo>
                    <a:pt x="6315" y="3364"/>
                  </a:lnTo>
                  <a:lnTo>
                    <a:pt x="6516" y="3049"/>
                  </a:lnTo>
                  <a:lnTo>
                    <a:pt x="6805" y="2731"/>
                  </a:lnTo>
                  <a:lnTo>
                    <a:pt x="7064" y="2386"/>
                  </a:lnTo>
                  <a:lnTo>
                    <a:pt x="7236" y="2071"/>
                  </a:lnTo>
                  <a:lnTo>
                    <a:pt x="7296" y="1725"/>
                  </a:lnTo>
                  <a:lnTo>
                    <a:pt x="7324" y="1437"/>
                  </a:lnTo>
                  <a:lnTo>
                    <a:pt x="7324" y="1093"/>
                  </a:lnTo>
                  <a:lnTo>
                    <a:pt x="7208" y="691"/>
                  </a:lnTo>
                  <a:lnTo>
                    <a:pt x="7092" y="461"/>
                  </a:lnTo>
                  <a:lnTo>
                    <a:pt x="6978" y="286"/>
                  </a:lnTo>
                  <a:lnTo>
                    <a:pt x="6718" y="0"/>
                  </a:lnTo>
                  <a:close/>
                </a:path>
              </a:pathLst>
            </a:custGeom>
            <a:solidFill>
              <a:srgbClr val="00420C"/>
            </a:solidFill>
            <a:ln w="9525">
              <a:noFill/>
              <a:round/>
              <a:headEnd/>
              <a:tailEnd/>
            </a:ln>
          </p:spPr>
          <p:txBody>
            <a:bodyPr/>
            <a:lstStyle/>
            <a:p>
              <a:endParaRPr lang="en-US"/>
            </a:p>
          </p:txBody>
        </p:sp>
        <p:sp>
          <p:nvSpPr>
            <p:cNvPr id="26641" name="Freeform 17"/>
            <p:cNvSpPr>
              <a:spLocks/>
            </p:cNvSpPr>
            <p:nvPr/>
          </p:nvSpPr>
          <p:spPr bwMode="auto">
            <a:xfrm>
              <a:off x="4714" y="127"/>
              <a:ext cx="611" cy="630"/>
            </a:xfrm>
            <a:custGeom>
              <a:avLst/>
              <a:gdLst/>
              <a:ahLst/>
              <a:cxnLst>
                <a:cxn ang="0">
                  <a:pos x="5509" y="116"/>
                </a:cxn>
                <a:cxn ang="0">
                  <a:pos x="4903" y="519"/>
                </a:cxn>
                <a:cxn ang="0">
                  <a:pos x="4499" y="1123"/>
                </a:cxn>
                <a:cxn ang="0">
                  <a:pos x="4037" y="1727"/>
                </a:cxn>
                <a:cxn ang="0">
                  <a:pos x="3287" y="2273"/>
                </a:cxn>
                <a:cxn ang="0">
                  <a:pos x="2423" y="2646"/>
                </a:cxn>
                <a:cxn ang="0">
                  <a:pos x="1182" y="3280"/>
                </a:cxn>
                <a:cxn ang="0">
                  <a:pos x="491" y="4228"/>
                </a:cxn>
                <a:cxn ang="0">
                  <a:pos x="145" y="5522"/>
                </a:cxn>
                <a:cxn ang="0">
                  <a:pos x="491" y="6932"/>
                </a:cxn>
                <a:cxn ang="0">
                  <a:pos x="1270" y="7851"/>
                </a:cxn>
                <a:cxn ang="0">
                  <a:pos x="2250" y="8399"/>
                </a:cxn>
                <a:cxn ang="0">
                  <a:pos x="3431" y="8486"/>
                </a:cxn>
                <a:cxn ang="0">
                  <a:pos x="4529" y="8112"/>
                </a:cxn>
                <a:cxn ang="0">
                  <a:pos x="5306" y="7478"/>
                </a:cxn>
                <a:cxn ang="0">
                  <a:pos x="5768" y="6760"/>
                </a:cxn>
                <a:cxn ang="0">
                  <a:pos x="5970" y="5839"/>
                </a:cxn>
                <a:cxn ang="0">
                  <a:pos x="5997" y="4948"/>
                </a:cxn>
                <a:cxn ang="0">
                  <a:pos x="6144" y="3912"/>
                </a:cxn>
                <a:cxn ang="0">
                  <a:pos x="6546" y="3164"/>
                </a:cxn>
                <a:cxn ang="0">
                  <a:pos x="7151" y="2446"/>
                </a:cxn>
                <a:cxn ang="0">
                  <a:pos x="7355" y="1755"/>
                </a:cxn>
                <a:cxn ang="0">
                  <a:pos x="7267" y="921"/>
                </a:cxn>
                <a:cxn ang="0">
                  <a:pos x="6950" y="377"/>
                </a:cxn>
                <a:cxn ang="0">
                  <a:pos x="7123" y="491"/>
                </a:cxn>
                <a:cxn ang="0">
                  <a:pos x="7469" y="1180"/>
                </a:cxn>
                <a:cxn ang="0">
                  <a:pos x="7499" y="1869"/>
                </a:cxn>
                <a:cxn ang="0">
                  <a:pos x="7267" y="2531"/>
                </a:cxn>
                <a:cxn ang="0">
                  <a:pos x="6633" y="3280"/>
                </a:cxn>
                <a:cxn ang="0">
                  <a:pos x="6228" y="4142"/>
                </a:cxn>
                <a:cxn ang="0">
                  <a:pos x="6172" y="5178"/>
                </a:cxn>
                <a:cxn ang="0">
                  <a:pos x="6085" y="6212"/>
                </a:cxn>
                <a:cxn ang="0">
                  <a:pos x="5797" y="7105"/>
                </a:cxn>
                <a:cxn ang="0">
                  <a:pos x="5306" y="7681"/>
                </a:cxn>
                <a:cxn ang="0">
                  <a:pos x="6749" y="7737"/>
                </a:cxn>
                <a:cxn ang="0">
                  <a:pos x="7181" y="7624"/>
                </a:cxn>
                <a:cxn ang="0">
                  <a:pos x="7931" y="7593"/>
                </a:cxn>
                <a:cxn ang="0">
                  <a:pos x="8565" y="7795"/>
                </a:cxn>
                <a:cxn ang="0">
                  <a:pos x="8363" y="7910"/>
                </a:cxn>
                <a:cxn ang="0">
                  <a:pos x="7669" y="7939"/>
                </a:cxn>
                <a:cxn ang="0">
                  <a:pos x="7469" y="8054"/>
                </a:cxn>
                <a:cxn ang="0">
                  <a:pos x="7151" y="8340"/>
                </a:cxn>
                <a:cxn ang="0">
                  <a:pos x="6546" y="8571"/>
                </a:cxn>
                <a:cxn ang="0">
                  <a:pos x="4788" y="8830"/>
                </a:cxn>
                <a:cxn ang="0">
                  <a:pos x="2826" y="8801"/>
                </a:cxn>
                <a:cxn ang="0">
                  <a:pos x="1731" y="8629"/>
                </a:cxn>
                <a:cxn ang="0">
                  <a:pos x="1443" y="8456"/>
                </a:cxn>
                <a:cxn ang="0">
                  <a:pos x="1644" y="8313"/>
                </a:cxn>
                <a:cxn ang="0">
                  <a:pos x="865" y="7708"/>
                </a:cxn>
                <a:cxn ang="0">
                  <a:pos x="377" y="7046"/>
                </a:cxn>
                <a:cxn ang="0">
                  <a:pos x="88" y="6300"/>
                </a:cxn>
                <a:cxn ang="0">
                  <a:pos x="29" y="5294"/>
                </a:cxn>
                <a:cxn ang="0">
                  <a:pos x="232" y="4344"/>
                </a:cxn>
                <a:cxn ang="0">
                  <a:pos x="865" y="3338"/>
                </a:cxn>
                <a:cxn ang="0">
                  <a:pos x="1731" y="2733"/>
                </a:cxn>
                <a:cxn ang="0">
                  <a:pos x="2942" y="2302"/>
                </a:cxn>
                <a:cxn ang="0">
                  <a:pos x="3923" y="1641"/>
                </a:cxn>
                <a:cxn ang="0">
                  <a:pos x="4585" y="777"/>
                </a:cxn>
                <a:cxn ang="0">
                  <a:pos x="5046" y="260"/>
                </a:cxn>
                <a:cxn ang="0">
                  <a:pos x="5566" y="31"/>
                </a:cxn>
              </a:cxnLst>
              <a:rect l="0" t="0" r="r" b="b"/>
              <a:pathLst>
                <a:path w="8565" h="8830">
                  <a:moveTo>
                    <a:pt x="5997" y="0"/>
                  </a:moveTo>
                  <a:lnTo>
                    <a:pt x="5509" y="116"/>
                  </a:lnTo>
                  <a:lnTo>
                    <a:pt x="5163" y="289"/>
                  </a:lnTo>
                  <a:lnTo>
                    <a:pt x="4903" y="519"/>
                  </a:lnTo>
                  <a:lnTo>
                    <a:pt x="4701" y="777"/>
                  </a:lnTo>
                  <a:lnTo>
                    <a:pt x="4499" y="1123"/>
                  </a:lnTo>
                  <a:lnTo>
                    <a:pt x="4268" y="1438"/>
                  </a:lnTo>
                  <a:lnTo>
                    <a:pt x="4037" y="1727"/>
                  </a:lnTo>
                  <a:lnTo>
                    <a:pt x="3634" y="2042"/>
                  </a:lnTo>
                  <a:lnTo>
                    <a:pt x="3287" y="2273"/>
                  </a:lnTo>
                  <a:lnTo>
                    <a:pt x="2855" y="2475"/>
                  </a:lnTo>
                  <a:lnTo>
                    <a:pt x="2423" y="2646"/>
                  </a:lnTo>
                  <a:lnTo>
                    <a:pt x="1818" y="2877"/>
                  </a:lnTo>
                  <a:lnTo>
                    <a:pt x="1182" y="3280"/>
                  </a:lnTo>
                  <a:lnTo>
                    <a:pt x="720" y="3768"/>
                  </a:lnTo>
                  <a:lnTo>
                    <a:pt x="491" y="4228"/>
                  </a:lnTo>
                  <a:lnTo>
                    <a:pt x="232" y="4976"/>
                  </a:lnTo>
                  <a:lnTo>
                    <a:pt x="145" y="5522"/>
                  </a:lnTo>
                  <a:lnTo>
                    <a:pt x="232" y="6300"/>
                  </a:lnTo>
                  <a:lnTo>
                    <a:pt x="491" y="6932"/>
                  </a:lnTo>
                  <a:lnTo>
                    <a:pt x="865" y="7422"/>
                  </a:lnTo>
                  <a:lnTo>
                    <a:pt x="1270" y="7851"/>
                  </a:lnTo>
                  <a:lnTo>
                    <a:pt x="1701" y="8169"/>
                  </a:lnTo>
                  <a:lnTo>
                    <a:pt x="2250" y="8399"/>
                  </a:lnTo>
                  <a:lnTo>
                    <a:pt x="2826" y="8514"/>
                  </a:lnTo>
                  <a:lnTo>
                    <a:pt x="3431" y="8486"/>
                  </a:lnTo>
                  <a:lnTo>
                    <a:pt x="4037" y="8370"/>
                  </a:lnTo>
                  <a:lnTo>
                    <a:pt x="4529" y="8112"/>
                  </a:lnTo>
                  <a:lnTo>
                    <a:pt x="4932" y="7851"/>
                  </a:lnTo>
                  <a:lnTo>
                    <a:pt x="5306" y="7478"/>
                  </a:lnTo>
                  <a:lnTo>
                    <a:pt x="5595" y="7134"/>
                  </a:lnTo>
                  <a:lnTo>
                    <a:pt x="5768" y="6760"/>
                  </a:lnTo>
                  <a:lnTo>
                    <a:pt x="5913" y="6269"/>
                  </a:lnTo>
                  <a:lnTo>
                    <a:pt x="5970" y="5839"/>
                  </a:lnTo>
                  <a:lnTo>
                    <a:pt x="5997" y="5408"/>
                  </a:lnTo>
                  <a:lnTo>
                    <a:pt x="5997" y="4948"/>
                  </a:lnTo>
                  <a:lnTo>
                    <a:pt x="6028" y="4431"/>
                  </a:lnTo>
                  <a:lnTo>
                    <a:pt x="6144" y="3912"/>
                  </a:lnTo>
                  <a:lnTo>
                    <a:pt x="6287" y="3597"/>
                  </a:lnTo>
                  <a:lnTo>
                    <a:pt x="6546" y="3164"/>
                  </a:lnTo>
                  <a:lnTo>
                    <a:pt x="6864" y="2819"/>
                  </a:lnTo>
                  <a:lnTo>
                    <a:pt x="7151" y="2446"/>
                  </a:lnTo>
                  <a:lnTo>
                    <a:pt x="7267" y="2129"/>
                  </a:lnTo>
                  <a:lnTo>
                    <a:pt x="7355" y="1755"/>
                  </a:lnTo>
                  <a:lnTo>
                    <a:pt x="7355" y="1410"/>
                  </a:lnTo>
                  <a:lnTo>
                    <a:pt x="7267" y="921"/>
                  </a:lnTo>
                  <a:lnTo>
                    <a:pt x="7123" y="604"/>
                  </a:lnTo>
                  <a:lnTo>
                    <a:pt x="6950" y="377"/>
                  </a:lnTo>
                  <a:lnTo>
                    <a:pt x="6690" y="174"/>
                  </a:lnTo>
                  <a:lnTo>
                    <a:pt x="7123" y="491"/>
                  </a:lnTo>
                  <a:lnTo>
                    <a:pt x="7355" y="834"/>
                  </a:lnTo>
                  <a:lnTo>
                    <a:pt x="7469" y="1180"/>
                  </a:lnTo>
                  <a:lnTo>
                    <a:pt x="7499" y="1526"/>
                  </a:lnTo>
                  <a:lnTo>
                    <a:pt x="7499" y="1869"/>
                  </a:lnTo>
                  <a:lnTo>
                    <a:pt x="7411" y="2215"/>
                  </a:lnTo>
                  <a:lnTo>
                    <a:pt x="7267" y="2531"/>
                  </a:lnTo>
                  <a:lnTo>
                    <a:pt x="7008" y="2905"/>
                  </a:lnTo>
                  <a:lnTo>
                    <a:pt x="6633" y="3280"/>
                  </a:lnTo>
                  <a:lnTo>
                    <a:pt x="6403" y="3680"/>
                  </a:lnTo>
                  <a:lnTo>
                    <a:pt x="6228" y="4142"/>
                  </a:lnTo>
                  <a:lnTo>
                    <a:pt x="6172" y="4574"/>
                  </a:lnTo>
                  <a:lnTo>
                    <a:pt x="6172" y="5178"/>
                  </a:lnTo>
                  <a:lnTo>
                    <a:pt x="6144" y="5694"/>
                  </a:lnTo>
                  <a:lnTo>
                    <a:pt x="6085" y="6212"/>
                  </a:lnTo>
                  <a:lnTo>
                    <a:pt x="5970" y="6673"/>
                  </a:lnTo>
                  <a:lnTo>
                    <a:pt x="5797" y="7105"/>
                  </a:lnTo>
                  <a:lnTo>
                    <a:pt x="5566" y="7422"/>
                  </a:lnTo>
                  <a:lnTo>
                    <a:pt x="5306" y="7681"/>
                  </a:lnTo>
                  <a:lnTo>
                    <a:pt x="6172" y="7651"/>
                  </a:lnTo>
                  <a:lnTo>
                    <a:pt x="6749" y="7737"/>
                  </a:lnTo>
                  <a:lnTo>
                    <a:pt x="6950" y="7708"/>
                  </a:lnTo>
                  <a:lnTo>
                    <a:pt x="7181" y="7624"/>
                  </a:lnTo>
                  <a:lnTo>
                    <a:pt x="7555" y="7593"/>
                  </a:lnTo>
                  <a:lnTo>
                    <a:pt x="7931" y="7593"/>
                  </a:lnTo>
                  <a:lnTo>
                    <a:pt x="8420" y="7681"/>
                  </a:lnTo>
                  <a:lnTo>
                    <a:pt x="8565" y="7795"/>
                  </a:lnTo>
                  <a:lnTo>
                    <a:pt x="8537" y="7851"/>
                  </a:lnTo>
                  <a:lnTo>
                    <a:pt x="8363" y="7910"/>
                  </a:lnTo>
                  <a:lnTo>
                    <a:pt x="7987" y="7910"/>
                  </a:lnTo>
                  <a:lnTo>
                    <a:pt x="7669" y="7939"/>
                  </a:lnTo>
                  <a:lnTo>
                    <a:pt x="7527" y="8024"/>
                  </a:lnTo>
                  <a:lnTo>
                    <a:pt x="7469" y="8054"/>
                  </a:lnTo>
                  <a:lnTo>
                    <a:pt x="7355" y="8197"/>
                  </a:lnTo>
                  <a:lnTo>
                    <a:pt x="7151" y="8340"/>
                  </a:lnTo>
                  <a:lnTo>
                    <a:pt x="6921" y="8486"/>
                  </a:lnTo>
                  <a:lnTo>
                    <a:pt x="6546" y="8571"/>
                  </a:lnTo>
                  <a:lnTo>
                    <a:pt x="5853" y="8715"/>
                  </a:lnTo>
                  <a:lnTo>
                    <a:pt x="4788" y="8830"/>
                  </a:lnTo>
                  <a:lnTo>
                    <a:pt x="3634" y="8830"/>
                  </a:lnTo>
                  <a:lnTo>
                    <a:pt x="2826" y="8801"/>
                  </a:lnTo>
                  <a:lnTo>
                    <a:pt x="2192" y="8685"/>
                  </a:lnTo>
                  <a:lnTo>
                    <a:pt x="1731" y="8629"/>
                  </a:lnTo>
                  <a:lnTo>
                    <a:pt x="1471" y="8542"/>
                  </a:lnTo>
                  <a:lnTo>
                    <a:pt x="1443" y="8456"/>
                  </a:lnTo>
                  <a:lnTo>
                    <a:pt x="1500" y="8399"/>
                  </a:lnTo>
                  <a:lnTo>
                    <a:pt x="1644" y="8313"/>
                  </a:lnTo>
                  <a:lnTo>
                    <a:pt x="1213" y="8024"/>
                  </a:lnTo>
                  <a:lnTo>
                    <a:pt x="865" y="7708"/>
                  </a:lnTo>
                  <a:lnTo>
                    <a:pt x="576" y="7363"/>
                  </a:lnTo>
                  <a:lnTo>
                    <a:pt x="377" y="7046"/>
                  </a:lnTo>
                  <a:lnTo>
                    <a:pt x="202" y="6646"/>
                  </a:lnTo>
                  <a:lnTo>
                    <a:pt x="88" y="6300"/>
                  </a:lnTo>
                  <a:lnTo>
                    <a:pt x="0" y="5867"/>
                  </a:lnTo>
                  <a:lnTo>
                    <a:pt x="29" y="5294"/>
                  </a:lnTo>
                  <a:lnTo>
                    <a:pt x="88" y="4860"/>
                  </a:lnTo>
                  <a:lnTo>
                    <a:pt x="232" y="4344"/>
                  </a:lnTo>
                  <a:lnTo>
                    <a:pt x="520" y="3740"/>
                  </a:lnTo>
                  <a:lnTo>
                    <a:pt x="865" y="3338"/>
                  </a:lnTo>
                  <a:lnTo>
                    <a:pt x="1241" y="3021"/>
                  </a:lnTo>
                  <a:lnTo>
                    <a:pt x="1731" y="2733"/>
                  </a:lnTo>
                  <a:lnTo>
                    <a:pt x="2280" y="2560"/>
                  </a:lnTo>
                  <a:lnTo>
                    <a:pt x="2942" y="2302"/>
                  </a:lnTo>
                  <a:lnTo>
                    <a:pt x="3431" y="2014"/>
                  </a:lnTo>
                  <a:lnTo>
                    <a:pt x="3923" y="1641"/>
                  </a:lnTo>
                  <a:lnTo>
                    <a:pt x="4297" y="1180"/>
                  </a:lnTo>
                  <a:lnTo>
                    <a:pt x="4585" y="777"/>
                  </a:lnTo>
                  <a:lnTo>
                    <a:pt x="4788" y="491"/>
                  </a:lnTo>
                  <a:lnTo>
                    <a:pt x="5046" y="260"/>
                  </a:lnTo>
                  <a:lnTo>
                    <a:pt x="5277" y="116"/>
                  </a:lnTo>
                  <a:lnTo>
                    <a:pt x="5566" y="31"/>
                  </a:lnTo>
                  <a:lnTo>
                    <a:pt x="5997" y="0"/>
                  </a:lnTo>
                  <a:close/>
                </a:path>
              </a:pathLst>
            </a:custGeom>
            <a:solidFill>
              <a:srgbClr val="000000"/>
            </a:solidFill>
            <a:ln w="9525">
              <a:noFill/>
              <a:round/>
              <a:headEnd/>
              <a:tailEnd/>
            </a:ln>
          </p:spPr>
          <p:txBody>
            <a:bodyPr/>
            <a:lstStyle/>
            <a:p>
              <a:endParaRPr lang="en-US"/>
            </a:p>
          </p:txBody>
        </p:sp>
        <p:sp>
          <p:nvSpPr>
            <p:cNvPr id="26642" name="Freeform 18"/>
            <p:cNvSpPr>
              <a:spLocks/>
            </p:cNvSpPr>
            <p:nvPr/>
          </p:nvSpPr>
          <p:spPr bwMode="auto">
            <a:xfrm>
              <a:off x="5187" y="57"/>
              <a:ext cx="79" cy="86"/>
            </a:xfrm>
            <a:custGeom>
              <a:avLst/>
              <a:gdLst/>
              <a:ahLst/>
              <a:cxnLst>
                <a:cxn ang="0">
                  <a:pos x="116" y="1151"/>
                </a:cxn>
                <a:cxn ang="0">
                  <a:pos x="260" y="892"/>
                </a:cxn>
                <a:cxn ang="0">
                  <a:pos x="490" y="662"/>
                </a:cxn>
                <a:cxn ang="0">
                  <a:pos x="778" y="490"/>
                </a:cxn>
                <a:cxn ang="0">
                  <a:pos x="1096" y="317"/>
                </a:cxn>
                <a:cxn ang="0">
                  <a:pos x="894" y="0"/>
                </a:cxn>
                <a:cxn ang="0">
                  <a:pos x="518" y="230"/>
                </a:cxn>
                <a:cxn ang="0">
                  <a:pos x="288" y="459"/>
                </a:cxn>
                <a:cxn ang="0">
                  <a:pos x="116" y="691"/>
                </a:cxn>
                <a:cxn ang="0">
                  <a:pos x="0" y="949"/>
                </a:cxn>
                <a:cxn ang="0">
                  <a:pos x="200" y="634"/>
                </a:cxn>
                <a:cxn ang="0">
                  <a:pos x="432" y="376"/>
                </a:cxn>
                <a:cxn ang="0">
                  <a:pos x="866" y="86"/>
                </a:cxn>
                <a:cxn ang="0">
                  <a:pos x="980" y="317"/>
                </a:cxn>
                <a:cxn ang="0">
                  <a:pos x="577" y="490"/>
                </a:cxn>
                <a:cxn ang="0">
                  <a:pos x="317" y="691"/>
                </a:cxn>
                <a:cxn ang="0">
                  <a:pos x="173" y="949"/>
                </a:cxn>
                <a:cxn ang="0">
                  <a:pos x="57" y="1208"/>
                </a:cxn>
                <a:cxn ang="0">
                  <a:pos x="116" y="1151"/>
                </a:cxn>
              </a:cxnLst>
              <a:rect l="0" t="0" r="r" b="b"/>
              <a:pathLst>
                <a:path w="1096" h="1208">
                  <a:moveTo>
                    <a:pt x="116" y="1151"/>
                  </a:moveTo>
                  <a:lnTo>
                    <a:pt x="260" y="892"/>
                  </a:lnTo>
                  <a:lnTo>
                    <a:pt x="490" y="662"/>
                  </a:lnTo>
                  <a:lnTo>
                    <a:pt x="778" y="490"/>
                  </a:lnTo>
                  <a:lnTo>
                    <a:pt x="1096" y="317"/>
                  </a:lnTo>
                  <a:lnTo>
                    <a:pt x="894" y="0"/>
                  </a:lnTo>
                  <a:lnTo>
                    <a:pt x="518" y="230"/>
                  </a:lnTo>
                  <a:lnTo>
                    <a:pt x="288" y="459"/>
                  </a:lnTo>
                  <a:lnTo>
                    <a:pt x="116" y="691"/>
                  </a:lnTo>
                  <a:lnTo>
                    <a:pt x="0" y="949"/>
                  </a:lnTo>
                  <a:lnTo>
                    <a:pt x="200" y="634"/>
                  </a:lnTo>
                  <a:lnTo>
                    <a:pt x="432" y="376"/>
                  </a:lnTo>
                  <a:lnTo>
                    <a:pt x="866" y="86"/>
                  </a:lnTo>
                  <a:lnTo>
                    <a:pt x="980" y="317"/>
                  </a:lnTo>
                  <a:lnTo>
                    <a:pt x="577" y="490"/>
                  </a:lnTo>
                  <a:lnTo>
                    <a:pt x="317" y="691"/>
                  </a:lnTo>
                  <a:lnTo>
                    <a:pt x="173" y="949"/>
                  </a:lnTo>
                  <a:lnTo>
                    <a:pt x="57" y="1208"/>
                  </a:lnTo>
                  <a:lnTo>
                    <a:pt x="116" y="1151"/>
                  </a:lnTo>
                  <a:close/>
                </a:path>
              </a:pathLst>
            </a:custGeom>
            <a:solidFill>
              <a:srgbClr val="000000"/>
            </a:solidFill>
            <a:ln w="9525">
              <a:noFill/>
              <a:round/>
              <a:headEnd/>
              <a:tailEnd/>
            </a:ln>
          </p:spPr>
          <p:txBody>
            <a:bodyPr/>
            <a:lstStyle/>
            <a:p>
              <a:endParaRPr 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p:spPr>
        <p:txBody>
          <a:bodyPr lIns="90488" tIns="44450" rIns="90488" bIns="44450"/>
          <a:lstStyle/>
          <a:p>
            <a:r>
              <a:rPr lang="en-US" dirty="0" err="1" smtClean="0"/>
              <a:t>Kartu</a:t>
            </a:r>
            <a:r>
              <a:rPr lang="en-US" dirty="0" smtClean="0"/>
              <a:t> Jam </a:t>
            </a:r>
            <a:r>
              <a:rPr lang="en-US" dirty="0" err="1" smtClean="0"/>
              <a:t>Kerja</a:t>
            </a:r>
            <a:endParaRPr lang="en-US" dirty="0"/>
          </a:p>
        </p:txBody>
      </p:sp>
      <p:graphicFrame>
        <p:nvGraphicFramePr>
          <p:cNvPr id="305152" name="Object 1024"/>
          <p:cNvGraphicFramePr>
            <a:graphicFrameLocks/>
          </p:cNvGraphicFramePr>
          <p:nvPr/>
        </p:nvGraphicFramePr>
        <p:xfrm>
          <a:off x="914400" y="1504950"/>
          <a:ext cx="8058150" cy="5010150"/>
        </p:xfrm>
        <a:graphic>
          <a:graphicData uri="http://schemas.openxmlformats.org/presentationml/2006/ole">
            <mc:AlternateContent xmlns:mc="http://schemas.openxmlformats.org/markup-compatibility/2006">
              <mc:Choice xmlns:v="urn:schemas-microsoft-com:vml" Requires="v">
                <p:oleObj spid="_x0000_s6148" name="Worksheet" r:id="rId4" imgW="4876800" imgH="3047898" progId="Excel.Sheet.8">
                  <p:embed/>
                </p:oleObj>
              </mc:Choice>
              <mc:Fallback>
                <p:oleObj name="Worksheet" r:id="rId4" imgW="4876800" imgH="3047898" progId="Excel.Sheet.8">
                  <p:embed/>
                  <p:pic>
                    <p:nvPicPr>
                      <p:cNvPr id="0" name="Picture 2"/>
                      <p:cNvPicPr>
                        <a:picLocks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914400" y="1504950"/>
                        <a:ext cx="8058150" cy="5010150"/>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4" name="Line 4"/>
          <p:cNvSpPr>
            <a:spLocks noChangeShapeType="1"/>
          </p:cNvSpPr>
          <p:nvPr/>
        </p:nvSpPr>
        <p:spPr bwMode="auto">
          <a:xfrm>
            <a:off x="2825750" y="2409825"/>
            <a:ext cx="1663700" cy="0"/>
          </a:xfrm>
          <a:prstGeom prst="line">
            <a:avLst/>
          </a:prstGeom>
          <a:noFill/>
          <a:ln w="12700">
            <a:solidFill>
              <a:schemeClr val="tx1"/>
            </a:solidFill>
            <a:round/>
            <a:headEnd/>
            <a:tailEnd/>
          </a:ln>
          <a:effectLst/>
        </p:spPr>
        <p:txBody>
          <a:bodyPr wrap="none" anchor="ctr"/>
          <a:lstStyle/>
          <a:p>
            <a:endParaRPr lang="en-US"/>
          </a:p>
        </p:txBody>
      </p:sp>
      <p:sp>
        <p:nvSpPr>
          <p:cNvPr id="30725" name="Line 5"/>
          <p:cNvSpPr>
            <a:spLocks noChangeShapeType="1"/>
          </p:cNvSpPr>
          <p:nvPr/>
        </p:nvSpPr>
        <p:spPr bwMode="auto">
          <a:xfrm>
            <a:off x="2292350" y="2730500"/>
            <a:ext cx="2197100" cy="0"/>
          </a:xfrm>
          <a:prstGeom prst="line">
            <a:avLst/>
          </a:prstGeom>
          <a:noFill/>
          <a:ln w="12700">
            <a:solidFill>
              <a:schemeClr val="tx1"/>
            </a:solidFill>
            <a:round/>
            <a:headEnd/>
            <a:tailEnd/>
          </a:ln>
          <a:effectLst/>
        </p:spPr>
        <p:txBody>
          <a:bodyPr wrap="none" anchor="ctr"/>
          <a:lstStyle/>
          <a:p>
            <a:endParaRPr lang="en-US"/>
          </a:p>
        </p:txBody>
      </p:sp>
      <p:sp>
        <p:nvSpPr>
          <p:cNvPr id="30726" name="Line 6"/>
          <p:cNvSpPr>
            <a:spLocks noChangeShapeType="1"/>
          </p:cNvSpPr>
          <p:nvPr/>
        </p:nvSpPr>
        <p:spPr bwMode="auto">
          <a:xfrm>
            <a:off x="5645150" y="2390775"/>
            <a:ext cx="2654300" cy="0"/>
          </a:xfrm>
          <a:prstGeom prst="line">
            <a:avLst/>
          </a:prstGeom>
          <a:noFill/>
          <a:ln w="12700">
            <a:solidFill>
              <a:schemeClr val="tx1"/>
            </a:solidFill>
            <a:round/>
            <a:headEnd/>
            <a:tailEnd/>
          </a:ln>
          <a:effectLst/>
        </p:spPr>
        <p:txBody>
          <a:bodyPr wrap="none" anchor="ctr"/>
          <a:lstStyle/>
          <a:p>
            <a:endParaRPr lang="en-US"/>
          </a:p>
        </p:txBody>
      </p:sp>
      <p:sp>
        <p:nvSpPr>
          <p:cNvPr id="30727" name="Line 7"/>
          <p:cNvSpPr>
            <a:spLocks noChangeShapeType="1"/>
          </p:cNvSpPr>
          <p:nvPr/>
        </p:nvSpPr>
        <p:spPr bwMode="auto">
          <a:xfrm>
            <a:off x="5797550" y="2730500"/>
            <a:ext cx="2501900" cy="0"/>
          </a:xfrm>
          <a:prstGeom prst="line">
            <a:avLst/>
          </a:prstGeom>
          <a:noFill/>
          <a:ln w="12700">
            <a:solidFill>
              <a:schemeClr val="tx1"/>
            </a:solidFill>
            <a:round/>
            <a:headEnd/>
            <a:tailEnd/>
          </a:ln>
          <a:effectLst/>
        </p:spPr>
        <p:txBody>
          <a:bodyPr wrap="none" anchor="ctr"/>
          <a:lstStyle/>
          <a:p>
            <a:endParaRPr lang="en-US"/>
          </a:p>
        </p:txBody>
      </p:sp>
      <p:sp>
        <p:nvSpPr>
          <p:cNvPr id="30728" name="Line 8"/>
          <p:cNvSpPr>
            <a:spLocks noChangeShapeType="1"/>
          </p:cNvSpPr>
          <p:nvPr/>
        </p:nvSpPr>
        <p:spPr bwMode="auto">
          <a:xfrm>
            <a:off x="2368550" y="6248400"/>
            <a:ext cx="2959100" cy="0"/>
          </a:xfrm>
          <a:prstGeom prst="line">
            <a:avLst/>
          </a:prstGeom>
          <a:noFill/>
          <a:ln w="12700">
            <a:solidFill>
              <a:schemeClr val="tx1"/>
            </a:solidFill>
            <a:round/>
            <a:headEnd/>
            <a:tailEnd/>
          </a:ln>
          <a:effectLst/>
        </p:spPr>
        <p:txBody>
          <a:bodyPr wrap="none" anchor="ctr"/>
          <a:lstStyle/>
          <a:p>
            <a:endParaRPr lang="en-US"/>
          </a:p>
        </p:txBody>
      </p:sp>
      <p:grpSp>
        <p:nvGrpSpPr>
          <p:cNvPr id="2" name="Group 9"/>
          <p:cNvGrpSpPr>
            <a:grpSpLocks/>
          </p:cNvGrpSpPr>
          <p:nvPr/>
        </p:nvGrpSpPr>
        <p:grpSpPr bwMode="auto">
          <a:xfrm>
            <a:off x="8158163" y="90488"/>
            <a:ext cx="681037" cy="976312"/>
            <a:chOff x="4714" y="57"/>
            <a:chExt cx="611" cy="700"/>
          </a:xfrm>
        </p:grpSpPr>
        <p:sp>
          <p:nvSpPr>
            <p:cNvPr id="30730" name="Freeform 10"/>
            <p:cNvSpPr>
              <a:spLocks/>
            </p:cNvSpPr>
            <p:nvPr/>
          </p:nvSpPr>
          <p:spPr bwMode="auto">
            <a:xfrm>
              <a:off x="4738" y="127"/>
              <a:ext cx="489" cy="509"/>
            </a:xfrm>
            <a:custGeom>
              <a:avLst/>
              <a:gdLst/>
              <a:ahLst/>
              <a:cxnLst>
                <a:cxn ang="0">
                  <a:pos x="174" y="3970"/>
                </a:cxn>
                <a:cxn ang="0">
                  <a:pos x="0" y="4746"/>
                </a:cxn>
                <a:cxn ang="0">
                  <a:pos x="230" y="5867"/>
                </a:cxn>
                <a:cxn ang="0">
                  <a:pos x="1904" y="7134"/>
                </a:cxn>
                <a:cxn ang="0">
                  <a:pos x="4730" y="6356"/>
                </a:cxn>
                <a:cxn ang="0">
                  <a:pos x="5393" y="3768"/>
                </a:cxn>
                <a:cxn ang="0">
                  <a:pos x="6835" y="1553"/>
                </a:cxn>
                <a:cxn ang="0">
                  <a:pos x="6777" y="547"/>
                </a:cxn>
                <a:cxn ang="0">
                  <a:pos x="6317" y="174"/>
                </a:cxn>
                <a:cxn ang="0">
                  <a:pos x="5882" y="31"/>
                </a:cxn>
                <a:cxn ang="0">
                  <a:pos x="5537" y="0"/>
                </a:cxn>
                <a:cxn ang="0">
                  <a:pos x="4990" y="87"/>
                </a:cxn>
                <a:cxn ang="0">
                  <a:pos x="4557" y="433"/>
                </a:cxn>
                <a:cxn ang="0">
                  <a:pos x="4212" y="865"/>
                </a:cxn>
                <a:cxn ang="0">
                  <a:pos x="3894" y="1410"/>
                </a:cxn>
                <a:cxn ang="0">
                  <a:pos x="3546" y="1755"/>
                </a:cxn>
                <a:cxn ang="0">
                  <a:pos x="3058" y="2101"/>
                </a:cxn>
                <a:cxn ang="0">
                  <a:pos x="2596" y="2387"/>
                </a:cxn>
                <a:cxn ang="0">
                  <a:pos x="1961" y="2560"/>
                </a:cxn>
                <a:cxn ang="0">
                  <a:pos x="1269" y="2877"/>
                </a:cxn>
                <a:cxn ang="0">
                  <a:pos x="663" y="3338"/>
                </a:cxn>
                <a:cxn ang="0">
                  <a:pos x="174" y="3970"/>
                </a:cxn>
              </a:cxnLst>
              <a:rect l="0" t="0" r="r" b="b"/>
              <a:pathLst>
                <a:path w="6835" h="7134">
                  <a:moveTo>
                    <a:pt x="174" y="3970"/>
                  </a:moveTo>
                  <a:lnTo>
                    <a:pt x="0" y="4746"/>
                  </a:lnTo>
                  <a:lnTo>
                    <a:pt x="230" y="5867"/>
                  </a:lnTo>
                  <a:lnTo>
                    <a:pt x="1904" y="7134"/>
                  </a:lnTo>
                  <a:lnTo>
                    <a:pt x="4730" y="6356"/>
                  </a:lnTo>
                  <a:lnTo>
                    <a:pt x="5393" y="3768"/>
                  </a:lnTo>
                  <a:lnTo>
                    <a:pt x="6835" y="1553"/>
                  </a:lnTo>
                  <a:lnTo>
                    <a:pt x="6777" y="547"/>
                  </a:lnTo>
                  <a:lnTo>
                    <a:pt x="6317" y="174"/>
                  </a:lnTo>
                  <a:lnTo>
                    <a:pt x="5882" y="31"/>
                  </a:lnTo>
                  <a:lnTo>
                    <a:pt x="5537" y="0"/>
                  </a:lnTo>
                  <a:lnTo>
                    <a:pt x="4990" y="87"/>
                  </a:lnTo>
                  <a:lnTo>
                    <a:pt x="4557" y="433"/>
                  </a:lnTo>
                  <a:lnTo>
                    <a:pt x="4212" y="865"/>
                  </a:lnTo>
                  <a:lnTo>
                    <a:pt x="3894" y="1410"/>
                  </a:lnTo>
                  <a:lnTo>
                    <a:pt x="3546" y="1755"/>
                  </a:lnTo>
                  <a:lnTo>
                    <a:pt x="3058" y="2101"/>
                  </a:lnTo>
                  <a:lnTo>
                    <a:pt x="2596" y="2387"/>
                  </a:lnTo>
                  <a:lnTo>
                    <a:pt x="1961" y="2560"/>
                  </a:lnTo>
                  <a:lnTo>
                    <a:pt x="1269" y="2877"/>
                  </a:lnTo>
                  <a:lnTo>
                    <a:pt x="663" y="3338"/>
                  </a:lnTo>
                  <a:lnTo>
                    <a:pt x="174" y="3970"/>
                  </a:lnTo>
                  <a:close/>
                </a:path>
              </a:pathLst>
            </a:custGeom>
            <a:solidFill>
              <a:srgbClr val="0CC10C"/>
            </a:solidFill>
            <a:ln w="9525">
              <a:noFill/>
              <a:round/>
              <a:headEnd/>
              <a:tailEnd/>
            </a:ln>
          </p:spPr>
          <p:txBody>
            <a:bodyPr/>
            <a:lstStyle/>
            <a:p>
              <a:endParaRPr lang="en-US"/>
            </a:p>
          </p:txBody>
        </p:sp>
        <p:sp>
          <p:nvSpPr>
            <p:cNvPr id="30731" name="Freeform 11"/>
            <p:cNvSpPr>
              <a:spLocks/>
            </p:cNvSpPr>
            <p:nvPr/>
          </p:nvSpPr>
          <p:spPr bwMode="auto">
            <a:xfrm>
              <a:off x="5181" y="63"/>
              <a:ext cx="80" cy="80"/>
            </a:xfrm>
            <a:custGeom>
              <a:avLst/>
              <a:gdLst/>
              <a:ahLst/>
              <a:cxnLst>
                <a:cxn ang="0">
                  <a:pos x="203" y="1122"/>
                </a:cxn>
                <a:cxn ang="0">
                  <a:pos x="347" y="806"/>
                </a:cxn>
                <a:cxn ang="0">
                  <a:pos x="577" y="548"/>
                </a:cxn>
                <a:cxn ang="0">
                  <a:pos x="1123" y="231"/>
                </a:cxn>
                <a:cxn ang="0">
                  <a:pos x="923" y="0"/>
                </a:cxn>
                <a:cxn ang="0">
                  <a:pos x="491" y="290"/>
                </a:cxn>
                <a:cxn ang="0">
                  <a:pos x="231" y="548"/>
                </a:cxn>
                <a:cxn ang="0">
                  <a:pos x="0" y="1036"/>
                </a:cxn>
                <a:cxn ang="0">
                  <a:pos x="203" y="1122"/>
                </a:cxn>
              </a:cxnLst>
              <a:rect l="0" t="0" r="r" b="b"/>
              <a:pathLst>
                <a:path w="1123" h="1122">
                  <a:moveTo>
                    <a:pt x="203" y="1122"/>
                  </a:moveTo>
                  <a:lnTo>
                    <a:pt x="347" y="806"/>
                  </a:lnTo>
                  <a:lnTo>
                    <a:pt x="577" y="548"/>
                  </a:lnTo>
                  <a:lnTo>
                    <a:pt x="1123" y="231"/>
                  </a:lnTo>
                  <a:lnTo>
                    <a:pt x="923" y="0"/>
                  </a:lnTo>
                  <a:lnTo>
                    <a:pt x="491" y="290"/>
                  </a:lnTo>
                  <a:lnTo>
                    <a:pt x="231" y="548"/>
                  </a:lnTo>
                  <a:lnTo>
                    <a:pt x="0" y="1036"/>
                  </a:lnTo>
                  <a:lnTo>
                    <a:pt x="203" y="1122"/>
                  </a:lnTo>
                  <a:close/>
                </a:path>
              </a:pathLst>
            </a:custGeom>
            <a:solidFill>
              <a:srgbClr val="00420C"/>
            </a:solidFill>
            <a:ln w="9525">
              <a:noFill/>
              <a:round/>
              <a:headEnd/>
              <a:tailEnd/>
            </a:ln>
          </p:spPr>
          <p:txBody>
            <a:bodyPr/>
            <a:lstStyle/>
            <a:p>
              <a:endParaRPr lang="en-US"/>
            </a:p>
          </p:txBody>
        </p:sp>
        <p:sp>
          <p:nvSpPr>
            <p:cNvPr id="30732" name="Freeform 12"/>
            <p:cNvSpPr>
              <a:spLocks/>
            </p:cNvSpPr>
            <p:nvPr/>
          </p:nvSpPr>
          <p:spPr bwMode="auto">
            <a:xfrm>
              <a:off x="5067" y="162"/>
              <a:ext cx="37" cy="49"/>
            </a:xfrm>
            <a:custGeom>
              <a:avLst/>
              <a:gdLst/>
              <a:ahLst/>
              <a:cxnLst>
                <a:cxn ang="0">
                  <a:pos x="444" y="315"/>
                </a:cxn>
                <a:cxn ang="0">
                  <a:pos x="521" y="126"/>
                </a:cxn>
                <a:cxn ang="0">
                  <a:pos x="394" y="0"/>
                </a:cxn>
                <a:cxn ang="0">
                  <a:pos x="172" y="155"/>
                </a:cxn>
                <a:cxn ang="0">
                  <a:pos x="0" y="473"/>
                </a:cxn>
                <a:cxn ang="0">
                  <a:pos x="48" y="691"/>
                </a:cxn>
                <a:cxn ang="0">
                  <a:pos x="270" y="628"/>
                </a:cxn>
                <a:cxn ang="0">
                  <a:pos x="394" y="502"/>
                </a:cxn>
                <a:cxn ang="0">
                  <a:pos x="444" y="315"/>
                </a:cxn>
              </a:cxnLst>
              <a:rect l="0" t="0" r="r" b="b"/>
              <a:pathLst>
                <a:path w="521" h="691">
                  <a:moveTo>
                    <a:pt x="444" y="315"/>
                  </a:moveTo>
                  <a:lnTo>
                    <a:pt x="521" y="126"/>
                  </a:lnTo>
                  <a:lnTo>
                    <a:pt x="394" y="0"/>
                  </a:lnTo>
                  <a:lnTo>
                    <a:pt x="172" y="155"/>
                  </a:lnTo>
                  <a:lnTo>
                    <a:pt x="0" y="473"/>
                  </a:lnTo>
                  <a:lnTo>
                    <a:pt x="48" y="691"/>
                  </a:lnTo>
                  <a:lnTo>
                    <a:pt x="270" y="628"/>
                  </a:lnTo>
                  <a:lnTo>
                    <a:pt x="394" y="502"/>
                  </a:lnTo>
                  <a:lnTo>
                    <a:pt x="444" y="315"/>
                  </a:lnTo>
                  <a:close/>
                </a:path>
              </a:pathLst>
            </a:custGeom>
            <a:solidFill>
              <a:srgbClr val="FFEA00"/>
            </a:solidFill>
            <a:ln w="9525">
              <a:noFill/>
              <a:round/>
              <a:headEnd/>
              <a:tailEnd/>
            </a:ln>
          </p:spPr>
          <p:txBody>
            <a:bodyPr/>
            <a:lstStyle/>
            <a:p>
              <a:endParaRPr lang="en-US"/>
            </a:p>
          </p:txBody>
        </p:sp>
        <p:sp>
          <p:nvSpPr>
            <p:cNvPr id="30733" name="Freeform 13"/>
            <p:cNvSpPr>
              <a:spLocks/>
            </p:cNvSpPr>
            <p:nvPr/>
          </p:nvSpPr>
          <p:spPr bwMode="auto">
            <a:xfrm>
              <a:off x="4718" y="139"/>
              <a:ext cx="523" cy="602"/>
            </a:xfrm>
            <a:custGeom>
              <a:avLst/>
              <a:gdLst/>
              <a:ahLst/>
              <a:cxnLst>
                <a:cxn ang="0">
                  <a:pos x="6718" y="0"/>
                </a:cxn>
                <a:cxn ang="0">
                  <a:pos x="6805" y="229"/>
                </a:cxn>
                <a:cxn ang="0">
                  <a:pos x="6862" y="401"/>
                </a:cxn>
                <a:cxn ang="0">
                  <a:pos x="6891" y="632"/>
                </a:cxn>
                <a:cxn ang="0">
                  <a:pos x="6862" y="804"/>
                </a:cxn>
                <a:cxn ang="0">
                  <a:pos x="6805" y="978"/>
                </a:cxn>
                <a:cxn ang="0">
                  <a:pos x="6718" y="1150"/>
                </a:cxn>
                <a:cxn ang="0">
                  <a:pos x="6604" y="1379"/>
                </a:cxn>
                <a:cxn ang="0">
                  <a:pos x="6400" y="1553"/>
                </a:cxn>
                <a:cxn ang="0">
                  <a:pos x="5998" y="2099"/>
                </a:cxn>
                <a:cxn ang="0">
                  <a:pos x="5794" y="2415"/>
                </a:cxn>
                <a:cxn ang="0">
                  <a:pos x="5593" y="2847"/>
                </a:cxn>
                <a:cxn ang="0">
                  <a:pos x="5450" y="3393"/>
                </a:cxn>
                <a:cxn ang="0">
                  <a:pos x="5277" y="3968"/>
                </a:cxn>
                <a:cxn ang="0">
                  <a:pos x="5131" y="4370"/>
                </a:cxn>
                <a:cxn ang="0">
                  <a:pos x="4901" y="4802"/>
                </a:cxn>
                <a:cxn ang="0">
                  <a:pos x="4613" y="5148"/>
                </a:cxn>
                <a:cxn ang="0">
                  <a:pos x="4268" y="5494"/>
                </a:cxn>
                <a:cxn ang="0">
                  <a:pos x="3893" y="5693"/>
                </a:cxn>
                <a:cxn ang="0">
                  <a:pos x="3288" y="5924"/>
                </a:cxn>
                <a:cxn ang="0">
                  <a:pos x="2651" y="6038"/>
                </a:cxn>
                <a:cxn ang="0">
                  <a:pos x="2221" y="6095"/>
                </a:cxn>
                <a:cxn ang="0">
                  <a:pos x="1642" y="6067"/>
                </a:cxn>
                <a:cxn ang="0">
                  <a:pos x="1268" y="5953"/>
                </a:cxn>
                <a:cxn ang="0">
                  <a:pos x="950" y="5752"/>
                </a:cxn>
                <a:cxn ang="0">
                  <a:pos x="721" y="5520"/>
                </a:cxn>
                <a:cxn ang="0">
                  <a:pos x="517" y="5262"/>
                </a:cxn>
                <a:cxn ang="0">
                  <a:pos x="432" y="4975"/>
                </a:cxn>
                <a:cxn ang="0">
                  <a:pos x="374" y="4630"/>
                </a:cxn>
                <a:cxn ang="0">
                  <a:pos x="432" y="4226"/>
                </a:cxn>
                <a:cxn ang="0">
                  <a:pos x="517" y="3796"/>
                </a:cxn>
                <a:cxn ang="0">
                  <a:pos x="143" y="4543"/>
                </a:cxn>
                <a:cxn ang="0">
                  <a:pos x="0" y="5348"/>
                </a:cxn>
                <a:cxn ang="0">
                  <a:pos x="56" y="5866"/>
                </a:cxn>
                <a:cxn ang="0">
                  <a:pos x="202" y="6472"/>
                </a:cxn>
                <a:cxn ang="0">
                  <a:pos x="517" y="7073"/>
                </a:cxn>
                <a:cxn ang="0">
                  <a:pos x="1038" y="7677"/>
                </a:cxn>
                <a:cxn ang="0">
                  <a:pos x="1672" y="8109"/>
                </a:cxn>
                <a:cxn ang="0">
                  <a:pos x="2451" y="8425"/>
                </a:cxn>
                <a:cxn ang="0">
                  <a:pos x="3345" y="8425"/>
                </a:cxn>
                <a:cxn ang="0">
                  <a:pos x="4064" y="8253"/>
                </a:cxn>
                <a:cxn ang="0">
                  <a:pos x="4729" y="7880"/>
                </a:cxn>
                <a:cxn ang="0">
                  <a:pos x="5162" y="7507"/>
                </a:cxn>
                <a:cxn ang="0">
                  <a:pos x="5564" y="7045"/>
                </a:cxn>
                <a:cxn ang="0">
                  <a:pos x="5794" y="6528"/>
                </a:cxn>
                <a:cxn ang="0">
                  <a:pos x="5911" y="6038"/>
                </a:cxn>
                <a:cxn ang="0">
                  <a:pos x="5969" y="5520"/>
                </a:cxn>
                <a:cxn ang="0">
                  <a:pos x="6026" y="4370"/>
                </a:cxn>
                <a:cxn ang="0">
                  <a:pos x="6142" y="3796"/>
                </a:cxn>
                <a:cxn ang="0">
                  <a:pos x="6315" y="3364"/>
                </a:cxn>
                <a:cxn ang="0">
                  <a:pos x="6516" y="3049"/>
                </a:cxn>
                <a:cxn ang="0">
                  <a:pos x="6805" y="2731"/>
                </a:cxn>
                <a:cxn ang="0">
                  <a:pos x="7064" y="2386"/>
                </a:cxn>
                <a:cxn ang="0">
                  <a:pos x="7236" y="2071"/>
                </a:cxn>
                <a:cxn ang="0">
                  <a:pos x="7296" y="1725"/>
                </a:cxn>
                <a:cxn ang="0">
                  <a:pos x="7324" y="1437"/>
                </a:cxn>
                <a:cxn ang="0">
                  <a:pos x="7324" y="1093"/>
                </a:cxn>
                <a:cxn ang="0">
                  <a:pos x="7208" y="691"/>
                </a:cxn>
                <a:cxn ang="0">
                  <a:pos x="7092" y="461"/>
                </a:cxn>
                <a:cxn ang="0">
                  <a:pos x="6978" y="286"/>
                </a:cxn>
                <a:cxn ang="0">
                  <a:pos x="6718" y="0"/>
                </a:cxn>
              </a:cxnLst>
              <a:rect l="0" t="0" r="r" b="b"/>
              <a:pathLst>
                <a:path w="7324" h="8425">
                  <a:moveTo>
                    <a:pt x="6718" y="0"/>
                  </a:moveTo>
                  <a:lnTo>
                    <a:pt x="6805" y="229"/>
                  </a:lnTo>
                  <a:lnTo>
                    <a:pt x="6862" y="401"/>
                  </a:lnTo>
                  <a:lnTo>
                    <a:pt x="6891" y="632"/>
                  </a:lnTo>
                  <a:lnTo>
                    <a:pt x="6862" y="804"/>
                  </a:lnTo>
                  <a:lnTo>
                    <a:pt x="6805" y="978"/>
                  </a:lnTo>
                  <a:lnTo>
                    <a:pt x="6718" y="1150"/>
                  </a:lnTo>
                  <a:lnTo>
                    <a:pt x="6604" y="1379"/>
                  </a:lnTo>
                  <a:lnTo>
                    <a:pt x="6400" y="1553"/>
                  </a:lnTo>
                  <a:lnTo>
                    <a:pt x="5998" y="2099"/>
                  </a:lnTo>
                  <a:lnTo>
                    <a:pt x="5794" y="2415"/>
                  </a:lnTo>
                  <a:lnTo>
                    <a:pt x="5593" y="2847"/>
                  </a:lnTo>
                  <a:lnTo>
                    <a:pt x="5450" y="3393"/>
                  </a:lnTo>
                  <a:lnTo>
                    <a:pt x="5277" y="3968"/>
                  </a:lnTo>
                  <a:lnTo>
                    <a:pt x="5131" y="4370"/>
                  </a:lnTo>
                  <a:lnTo>
                    <a:pt x="4901" y="4802"/>
                  </a:lnTo>
                  <a:lnTo>
                    <a:pt x="4613" y="5148"/>
                  </a:lnTo>
                  <a:lnTo>
                    <a:pt x="4268" y="5494"/>
                  </a:lnTo>
                  <a:lnTo>
                    <a:pt x="3893" y="5693"/>
                  </a:lnTo>
                  <a:lnTo>
                    <a:pt x="3288" y="5924"/>
                  </a:lnTo>
                  <a:lnTo>
                    <a:pt x="2651" y="6038"/>
                  </a:lnTo>
                  <a:lnTo>
                    <a:pt x="2221" y="6095"/>
                  </a:lnTo>
                  <a:lnTo>
                    <a:pt x="1642" y="6067"/>
                  </a:lnTo>
                  <a:lnTo>
                    <a:pt x="1268" y="5953"/>
                  </a:lnTo>
                  <a:lnTo>
                    <a:pt x="950" y="5752"/>
                  </a:lnTo>
                  <a:lnTo>
                    <a:pt x="721" y="5520"/>
                  </a:lnTo>
                  <a:lnTo>
                    <a:pt x="517" y="5262"/>
                  </a:lnTo>
                  <a:lnTo>
                    <a:pt x="432" y="4975"/>
                  </a:lnTo>
                  <a:lnTo>
                    <a:pt x="374" y="4630"/>
                  </a:lnTo>
                  <a:lnTo>
                    <a:pt x="432" y="4226"/>
                  </a:lnTo>
                  <a:lnTo>
                    <a:pt x="517" y="3796"/>
                  </a:lnTo>
                  <a:lnTo>
                    <a:pt x="143" y="4543"/>
                  </a:lnTo>
                  <a:lnTo>
                    <a:pt x="0" y="5348"/>
                  </a:lnTo>
                  <a:lnTo>
                    <a:pt x="56" y="5866"/>
                  </a:lnTo>
                  <a:lnTo>
                    <a:pt x="202" y="6472"/>
                  </a:lnTo>
                  <a:lnTo>
                    <a:pt x="517" y="7073"/>
                  </a:lnTo>
                  <a:lnTo>
                    <a:pt x="1038" y="7677"/>
                  </a:lnTo>
                  <a:lnTo>
                    <a:pt x="1672" y="8109"/>
                  </a:lnTo>
                  <a:lnTo>
                    <a:pt x="2451" y="8425"/>
                  </a:lnTo>
                  <a:lnTo>
                    <a:pt x="3345" y="8425"/>
                  </a:lnTo>
                  <a:lnTo>
                    <a:pt x="4064" y="8253"/>
                  </a:lnTo>
                  <a:lnTo>
                    <a:pt x="4729" y="7880"/>
                  </a:lnTo>
                  <a:lnTo>
                    <a:pt x="5162" y="7507"/>
                  </a:lnTo>
                  <a:lnTo>
                    <a:pt x="5564" y="7045"/>
                  </a:lnTo>
                  <a:lnTo>
                    <a:pt x="5794" y="6528"/>
                  </a:lnTo>
                  <a:lnTo>
                    <a:pt x="5911" y="6038"/>
                  </a:lnTo>
                  <a:lnTo>
                    <a:pt x="5969" y="5520"/>
                  </a:lnTo>
                  <a:lnTo>
                    <a:pt x="6026" y="4370"/>
                  </a:lnTo>
                  <a:lnTo>
                    <a:pt x="6142" y="3796"/>
                  </a:lnTo>
                  <a:lnTo>
                    <a:pt x="6315" y="3364"/>
                  </a:lnTo>
                  <a:lnTo>
                    <a:pt x="6516" y="3049"/>
                  </a:lnTo>
                  <a:lnTo>
                    <a:pt x="6805" y="2731"/>
                  </a:lnTo>
                  <a:lnTo>
                    <a:pt x="7064" y="2386"/>
                  </a:lnTo>
                  <a:lnTo>
                    <a:pt x="7236" y="2071"/>
                  </a:lnTo>
                  <a:lnTo>
                    <a:pt x="7296" y="1725"/>
                  </a:lnTo>
                  <a:lnTo>
                    <a:pt x="7324" y="1437"/>
                  </a:lnTo>
                  <a:lnTo>
                    <a:pt x="7324" y="1093"/>
                  </a:lnTo>
                  <a:lnTo>
                    <a:pt x="7208" y="691"/>
                  </a:lnTo>
                  <a:lnTo>
                    <a:pt x="7092" y="461"/>
                  </a:lnTo>
                  <a:lnTo>
                    <a:pt x="6978" y="286"/>
                  </a:lnTo>
                  <a:lnTo>
                    <a:pt x="6718" y="0"/>
                  </a:lnTo>
                  <a:close/>
                </a:path>
              </a:pathLst>
            </a:custGeom>
            <a:solidFill>
              <a:srgbClr val="00420C"/>
            </a:solidFill>
            <a:ln w="9525">
              <a:noFill/>
              <a:round/>
              <a:headEnd/>
              <a:tailEnd/>
            </a:ln>
          </p:spPr>
          <p:txBody>
            <a:bodyPr/>
            <a:lstStyle/>
            <a:p>
              <a:endParaRPr lang="en-US"/>
            </a:p>
          </p:txBody>
        </p:sp>
        <p:sp>
          <p:nvSpPr>
            <p:cNvPr id="30734" name="Freeform 14"/>
            <p:cNvSpPr>
              <a:spLocks/>
            </p:cNvSpPr>
            <p:nvPr/>
          </p:nvSpPr>
          <p:spPr bwMode="auto">
            <a:xfrm>
              <a:off x="4714" y="127"/>
              <a:ext cx="611" cy="630"/>
            </a:xfrm>
            <a:custGeom>
              <a:avLst/>
              <a:gdLst/>
              <a:ahLst/>
              <a:cxnLst>
                <a:cxn ang="0">
                  <a:pos x="5509" y="116"/>
                </a:cxn>
                <a:cxn ang="0">
                  <a:pos x="4903" y="519"/>
                </a:cxn>
                <a:cxn ang="0">
                  <a:pos x="4499" y="1123"/>
                </a:cxn>
                <a:cxn ang="0">
                  <a:pos x="4037" y="1727"/>
                </a:cxn>
                <a:cxn ang="0">
                  <a:pos x="3287" y="2273"/>
                </a:cxn>
                <a:cxn ang="0">
                  <a:pos x="2423" y="2646"/>
                </a:cxn>
                <a:cxn ang="0">
                  <a:pos x="1182" y="3280"/>
                </a:cxn>
                <a:cxn ang="0">
                  <a:pos x="491" y="4228"/>
                </a:cxn>
                <a:cxn ang="0">
                  <a:pos x="145" y="5522"/>
                </a:cxn>
                <a:cxn ang="0">
                  <a:pos x="491" y="6932"/>
                </a:cxn>
                <a:cxn ang="0">
                  <a:pos x="1270" y="7851"/>
                </a:cxn>
                <a:cxn ang="0">
                  <a:pos x="2250" y="8399"/>
                </a:cxn>
                <a:cxn ang="0">
                  <a:pos x="3431" y="8486"/>
                </a:cxn>
                <a:cxn ang="0">
                  <a:pos x="4529" y="8112"/>
                </a:cxn>
                <a:cxn ang="0">
                  <a:pos x="5306" y="7478"/>
                </a:cxn>
                <a:cxn ang="0">
                  <a:pos x="5768" y="6760"/>
                </a:cxn>
                <a:cxn ang="0">
                  <a:pos x="5970" y="5839"/>
                </a:cxn>
                <a:cxn ang="0">
                  <a:pos x="5997" y="4948"/>
                </a:cxn>
                <a:cxn ang="0">
                  <a:pos x="6144" y="3912"/>
                </a:cxn>
                <a:cxn ang="0">
                  <a:pos x="6546" y="3164"/>
                </a:cxn>
                <a:cxn ang="0">
                  <a:pos x="7151" y="2446"/>
                </a:cxn>
                <a:cxn ang="0">
                  <a:pos x="7355" y="1755"/>
                </a:cxn>
                <a:cxn ang="0">
                  <a:pos x="7267" y="921"/>
                </a:cxn>
                <a:cxn ang="0">
                  <a:pos x="6950" y="377"/>
                </a:cxn>
                <a:cxn ang="0">
                  <a:pos x="7123" y="491"/>
                </a:cxn>
                <a:cxn ang="0">
                  <a:pos x="7469" y="1180"/>
                </a:cxn>
                <a:cxn ang="0">
                  <a:pos x="7499" y="1869"/>
                </a:cxn>
                <a:cxn ang="0">
                  <a:pos x="7267" y="2531"/>
                </a:cxn>
                <a:cxn ang="0">
                  <a:pos x="6633" y="3280"/>
                </a:cxn>
                <a:cxn ang="0">
                  <a:pos x="6228" y="4142"/>
                </a:cxn>
                <a:cxn ang="0">
                  <a:pos x="6172" y="5178"/>
                </a:cxn>
                <a:cxn ang="0">
                  <a:pos x="6085" y="6212"/>
                </a:cxn>
                <a:cxn ang="0">
                  <a:pos x="5797" y="7105"/>
                </a:cxn>
                <a:cxn ang="0">
                  <a:pos x="5306" y="7681"/>
                </a:cxn>
                <a:cxn ang="0">
                  <a:pos x="6749" y="7737"/>
                </a:cxn>
                <a:cxn ang="0">
                  <a:pos x="7181" y="7624"/>
                </a:cxn>
                <a:cxn ang="0">
                  <a:pos x="7931" y="7593"/>
                </a:cxn>
                <a:cxn ang="0">
                  <a:pos x="8565" y="7795"/>
                </a:cxn>
                <a:cxn ang="0">
                  <a:pos x="8363" y="7910"/>
                </a:cxn>
                <a:cxn ang="0">
                  <a:pos x="7669" y="7939"/>
                </a:cxn>
                <a:cxn ang="0">
                  <a:pos x="7469" y="8054"/>
                </a:cxn>
                <a:cxn ang="0">
                  <a:pos x="7151" y="8340"/>
                </a:cxn>
                <a:cxn ang="0">
                  <a:pos x="6546" y="8571"/>
                </a:cxn>
                <a:cxn ang="0">
                  <a:pos x="4788" y="8830"/>
                </a:cxn>
                <a:cxn ang="0">
                  <a:pos x="2826" y="8801"/>
                </a:cxn>
                <a:cxn ang="0">
                  <a:pos x="1731" y="8629"/>
                </a:cxn>
                <a:cxn ang="0">
                  <a:pos x="1443" y="8456"/>
                </a:cxn>
                <a:cxn ang="0">
                  <a:pos x="1644" y="8313"/>
                </a:cxn>
                <a:cxn ang="0">
                  <a:pos x="865" y="7708"/>
                </a:cxn>
                <a:cxn ang="0">
                  <a:pos x="377" y="7046"/>
                </a:cxn>
                <a:cxn ang="0">
                  <a:pos x="88" y="6300"/>
                </a:cxn>
                <a:cxn ang="0">
                  <a:pos x="29" y="5294"/>
                </a:cxn>
                <a:cxn ang="0">
                  <a:pos x="232" y="4344"/>
                </a:cxn>
                <a:cxn ang="0">
                  <a:pos x="865" y="3338"/>
                </a:cxn>
                <a:cxn ang="0">
                  <a:pos x="1731" y="2733"/>
                </a:cxn>
                <a:cxn ang="0">
                  <a:pos x="2942" y="2302"/>
                </a:cxn>
                <a:cxn ang="0">
                  <a:pos x="3923" y="1641"/>
                </a:cxn>
                <a:cxn ang="0">
                  <a:pos x="4585" y="777"/>
                </a:cxn>
                <a:cxn ang="0">
                  <a:pos x="5046" y="260"/>
                </a:cxn>
                <a:cxn ang="0">
                  <a:pos x="5566" y="31"/>
                </a:cxn>
              </a:cxnLst>
              <a:rect l="0" t="0" r="r" b="b"/>
              <a:pathLst>
                <a:path w="8565" h="8830">
                  <a:moveTo>
                    <a:pt x="5997" y="0"/>
                  </a:moveTo>
                  <a:lnTo>
                    <a:pt x="5509" y="116"/>
                  </a:lnTo>
                  <a:lnTo>
                    <a:pt x="5163" y="289"/>
                  </a:lnTo>
                  <a:lnTo>
                    <a:pt x="4903" y="519"/>
                  </a:lnTo>
                  <a:lnTo>
                    <a:pt x="4701" y="777"/>
                  </a:lnTo>
                  <a:lnTo>
                    <a:pt x="4499" y="1123"/>
                  </a:lnTo>
                  <a:lnTo>
                    <a:pt x="4268" y="1438"/>
                  </a:lnTo>
                  <a:lnTo>
                    <a:pt x="4037" y="1727"/>
                  </a:lnTo>
                  <a:lnTo>
                    <a:pt x="3634" y="2042"/>
                  </a:lnTo>
                  <a:lnTo>
                    <a:pt x="3287" y="2273"/>
                  </a:lnTo>
                  <a:lnTo>
                    <a:pt x="2855" y="2475"/>
                  </a:lnTo>
                  <a:lnTo>
                    <a:pt x="2423" y="2646"/>
                  </a:lnTo>
                  <a:lnTo>
                    <a:pt x="1818" y="2877"/>
                  </a:lnTo>
                  <a:lnTo>
                    <a:pt x="1182" y="3280"/>
                  </a:lnTo>
                  <a:lnTo>
                    <a:pt x="720" y="3768"/>
                  </a:lnTo>
                  <a:lnTo>
                    <a:pt x="491" y="4228"/>
                  </a:lnTo>
                  <a:lnTo>
                    <a:pt x="232" y="4976"/>
                  </a:lnTo>
                  <a:lnTo>
                    <a:pt x="145" y="5522"/>
                  </a:lnTo>
                  <a:lnTo>
                    <a:pt x="232" y="6300"/>
                  </a:lnTo>
                  <a:lnTo>
                    <a:pt x="491" y="6932"/>
                  </a:lnTo>
                  <a:lnTo>
                    <a:pt x="865" y="7422"/>
                  </a:lnTo>
                  <a:lnTo>
                    <a:pt x="1270" y="7851"/>
                  </a:lnTo>
                  <a:lnTo>
                    <a:pt x="1701" y="8169"/>
                  </a:lnTo>
                  <a:lnTo>
                    <a:pt x="2250" y="8399"/>
                  </a:lnTo>
                  <a:lnTo>
                    <a:pt x="2826" y="8514"/>
                  </a:lnTo>
                  <a:lnTo>
                    <a:pt x="3431" y="8486"/>
                  </a:lnTo>
                  <a:lnTo>
                    <a:pt x="4037" y="8370"/>
                  </a:lnTo>
                  <a:lnTo>
                    <a:pt x="4529" y="8112"/>
                  </a:lnTo>
                  <a:lnTo>
                    <a:pt x="4932" y="7851"/>
                  </a:lnTo>
                  <a:lnTo>
                    <a:pt x="5306" y="7478"/>
                  </a:lnTo>
                  <a:lnTo>
                    <a:pt x="5595" y="7134"/>
                  </a:lnTo>
                  <a:lnTo>
                    <a:pt x="5768" y="6760"/>
                  </a:lnTo>
                  <a:lnTo>
                    <a:pt x="5913" y="6269"/>
                  </a:lnTo>
                  <a:lnTo>
                    <a:pt x="5970" y="5839"/>
                  </a:lnTo>
                  <a:lnTo>
                    <a:pt x="5997" y="5408"/>
                  </a:lnTo>
                  <a:lnTo>
                    <a:pt x="5997" y="4948"/>
                  </a:lnTo>
                  <a:lnTo>
                    <a:pt x="6028" y="4431"/>
                  </a:lnTo>
                  <a:lnTo>
                    <a:pt x="6144" y="3912"/>
                  </a:lnTo>
                  <a:lnTo>
                    <a:pt x="6287" y="3597"/>
                  </a:lnTo>
                  <a:lnTo>
                    <a:pt x="6546" y="3164"/>
                  </a:lnTo>
                  <a:lnTo>
                    <a:pt x="6864" y="2819"/>
                  </a:lnTo>
                  <a:lnTo>
                    <a:pt x="7151" y="2446"/>
                  </a:lnTo>
                  <a:lnTo>
                    <a:pt x="7267" y="2129"/>
                  </a:lnTo>
                  <a:lnTo>
                    <a:pt x="7355" y="1755"/>
                  </a:lnTo>
                  <a:lnTo>
                    <a:pt x="7355" y="1410"/>
                  </a:lnTo>
                  <a:lnTo>
                    <a:pt x="7267" y="921"/>
                  </a:lnTo>
                  <a:lnTo>
                    <a:pt x="7123" y="604"/>
                  </a:lnTo>
                  <a:lnTo>
                    <a:pt x="6950" y="377"/>
                  </a:lnTo>
                  <a:lnTo>
                    <a:pt x="6690" y="174"/>
                  </a:lnTo>
                  <a:lnTo>
                    <a:pt x="7123" y="491"/>
                  </a:lnTo>
                  <a:lnTo>
                    <a:pt x="7355" y="834"/>
                  </a:lnTo>
                  <a:lnTo>
                    <a:pt x="7469" y="1180"/>
                  </a:lnTo>
                  <a:lnTo>
                    <a:pt x="7499" y="1526"/>
                  </a:lnTo>
                  <a:lnTo>
                    <a:pt x="7499" y="1869"/>
                  </a:lnTo>
                  <a:lnTo>
                    <a:pt x="7411" y="2215"/>
                  </a:lnTo>
                  <a:lnTo>
                    <a:pt x="7267" y="2531"/>
                  </a:lnTo>
                  <a:lnTo>
                    <a:pt x="7008" y="2905"/>
                  </a:lnTo>
                  <a:lnTo>
                    <a:pt x="6633" y="3280"/>
                  </a:lnTo>
                  <a:lnTo>
                    <a:pt x="6403" y="3680"/>
                  </a:lnTo>
                  <a:lnTo>
                    <a:pt x="6228" y="4142"/>
                  </a:lnTo>
                  <a:lnTo>
                    <a:pt x="6172" y="4574"/>
                  </a:lnTo>
                  <a:lnTo>
                    <a:pt x="6172" y="5178"/>
                  </a:lnTo>
                  <a:lnTo>
                    <a:pt x="6144" y="5694"/>
                  </a:lnTo>
                  <a:lnTo>
                    <a:pt x="6085" y="6212"/>
                  </a:lnTo>
                  <a:lnTo>
                    <a:pt x="5970" y="6673"/>
                  </a:lnTo>
                  <a:lnTo>
                    <a:pt x="5797" y="7105"/>
                  </a:lnTo>
                  <a:lnTo>
                    <a:pt x="5566" y="7422"/>
                  </a:lnTo>
                  <a:lnTo>
                    <a:pt x="5306" y="7681"/>
                  </a:lnTo>
                  <a:lnTo>
                    <a:pt x="6172" y="7651"/>
                  </a:lnTo>
                  <a:lnTo>
                    <a:pt x="6749" y="7737"/>
                  </a:lnTo>
                  <a:lnTo>
                    <a:pt x="6950" y="7708"/>
                  </a:lnTo>
                  <a:lnTo>
                    <a:pt x="7181" y="7624"/>
                  </a:lnTo>
                  <a:lnTo>
                    <a:pt x="7555" y="7593"/>
                  </a:lnTo>
                  <a:lnTo>
                    <a:pt x="7931" y="7593"/>
                  </a:lnTo>
                  <a:lnTo>
                    <a:pt x="8420" y="7681"/>
                  </a:lnTo>
                  <a:lnTo>
                    <a:pt x="8565" y="7795"/>
                  </a:lnTo>
                  <a:lnTo>
                    <a:pt x="8537" y="7851"/>
                  </a:lnTo>
                  <a:lnTo>
                    <a:pt x="8363" y="7910"/>
                  </a:lnTo>
                  <a:lnTo>
                    <a:pt x="7987" y="7910"/>
                  </a:lnTo>
                  <a:lnTo>
                    <a:pt x="7669" y="7939"/>
                  </a:lnTo>
                  <a:lnTo>
                    <a:pt x="7527" y="8024"/>
                  </a:lnTo>
                  <a:lnTo>
                    <a:pt x="7469" y="8054"/>
                  </a:lnTo>
                  <a:lnTo>
                    <a:pt x="7355" y="8197"/>
                  </a:lnTo>
                  <a:lnTo>
                    <a:pt x="7151" y="8340"/>
                  </a:lnTo>
                  <a:lnTo>
                    <a:pt x="6921" y="8486"/>
                  </a:lnTo>
                  <a:lnTo>
                    <a:pt x="6546" y="8571"/>
                  </a:lnTo>
                  <a:lnTo>
                    <a:pt x="5853" y="8715"/>
                  </a:lnTo>
                  <a:lnTo>
                    <a:pt x="4788" y="8830"/>
                  </a:lnTo>
                  <a:lnTo>
                    <a:pt x="3634" y="8830"/>
                  </a:lnTo>
                  <a:lnTo>
                    <a:pt x="2826" y="8801"/>
                  </a:lnTo>
                  <a:lnTo>
                    <a:pt x="2192" y="8685"/>
                  </a:lnTo>
                  <a:lnTo>
                    <a:pt x="1731" y="8629"/>
                  </a:lnTo>
                  <a:lnTo>
                    <a:pt x="1471" y="8542"/>
                  </a:lnTo>
                  <a:lnTo>
                    <a:pt x="1443" y="8456"/>
                  </a:lnTo>
                  <a:lnTo>
                    <a:pt x="1500" y="8399"/>
                  </a:lnTo>
                  <a:lnTo>
                    <a:pt x="1644" y="8313"/>
                  </a:lnTo>
                  <a:lnTo>
                    <a:pt x="1213" y="8024"/>
                  </a:lnTo>
                  <a:lnTo>
                    <a:pt x="865" y="7708"/>
                  </a:lnTo>
                  <a:lnTo>
                    <a:pt x="576" y="7363"/>
                  </a:lnTo>
                  <a:lnTo>
                    <a:pt x="377" y="7046"/>
                  </a:lnTo>
                  <a:lnTo>
                    <a:pt x="202" y="6646"/>
                  </a:lnTo>
                  <a:lnTo>
                    <a:pt x="88" y="6300"/>
                  </a:lnTo>
                  <a:lnTo>
                    <a:pt x="0" y="5867"/>
                  </a:lnTo>
                  <a:lnTo>
                    <a:pt x="29" y="5294"/>
                  </a:lnTo>
                  <a:lnTo>
                    <a:pt x="88" y="4860"/>
                  </a:lnTo>
                  <a:lnTo>
                    <a:pt x="232" y="4344"/>
                  </a:lnTo>
                  <a:lnTo>
                    <a:pt x="520" y="3740"/>
                  </a:lnTo>
                  <a:lnTo>
                    <a:pt x="865" y="3338"/>
                  </a:lnTo>
                  <a:lnTo>
                    <a:pt x="1241" y="3021"/>
                  </a:lnTo>
                  <a:lnTo>
                    <a:pt x="1731" y="2733"/>
                  </a:lnTo>
                  <a:lnTo>
                    <a:pt x="2280" y="2560"/>
                  </a:lnTo>
                  <a:lnTo>
                    <a:pt x="2942" y="2302"/>
                  </a:lnTo>
                  <a:lnTo>
                    <a:pt x="3431" y="2014"/>
                  </a:lnTo>
                  <a:lnTo>
                    <a:pt x="3923" y="1641"/>
                  </a:lnTo>
                  <a:lnTo>
                    <a:pt x="4297" y="1180"/>
                  </a:lnTo>
                  <a:lnTo>
                    <a:pt x="4585" y="777"/>
                  </a:lnTo>
                  <a:lnTo>
                    <a:pt x="4788" y="491"/>
                  </a:lnTo>
                  <a:lnTo>
                    <a:pt x="5046" y="260"/>
                  </a:lnTo>
                  <a:lnTo>
                    <a:pt x="5277" y="116"/>
                  </a:lnTo>
                  <a:lnTo>
                    <a:pt x="5566" y="31"/>
                  </a:lnTo>
                  <a:lnTo>
                    <a:pt x="5997" y="0"/>
                  </a:lnTo>
                  <a:close/>
                </a:path>
              </a:pathLst>
            </a:custGeom>
            <a:solidFill>
              <a:srgbClr val="000000"/>
            </a:solidFill>
            <a:ln w="9525">
              <a:noFill/>
              <a:round/>
              <a:headEnd/>
              <a:tailEnd/>
            </a:ln>
          </p:spPr>
          <p:txBody>
            <a:bodyPr/>
            <a:lstStyle/>
            <a:p>
              <a:endParaRPr lang="en-US"/>
            </a:p>
          </p:txBody>
        </p:sp>
        <p:sp>
          <p:nvSpPr>
            <p:cNvPr id="30735" name="Freeform 15"/>
            <p:cNvSpPr>
              <a:spLocks/>
            </p:cNvSpPr>
            <p:nvPr/>
          </p:nvSpPr>
          <p:spPr bwMode="auto">
            <a:xfrm>
              <a:off x="5187" y="57"/>
              <a:ext cx="79" cy="86"/>
            </a:xfrm>
            <a:custGeom>
              <a:avLst/>
              <a:gdLst/>
              <a:ahLst/>
              <a:cxnLst>
                <a:cxn ang="0">
                  <a:pos x="116" y="1151"/>
                </a:cxn>
                <a:cxn ang="0">
                  <a:pos x="260" y="892"/>
                </a:cxn>
                <a:cxn ang="0">
                  <a:pos x="490" y="662"/>
                </a:cxn>
                <a:cxn ang="0">
                  <a:pos x="778" y="490"/>
                </a:cxn>
                <a:cxn ang="0">
                  <a:pos x="1096" y="317"/>
                </a:cxn>
                <a:cxn ang="0">
                  <a:pos x="894" y="0"/>
                </a:cxn>
                <a:cxn ang="0">
                  <a:pos x="518" y="230"/>
                </a:cxn>
                <a:cxn ang="0">
                  <a:pos x="288" y="459"/>
                </a:cxn>
                <a:cxn ang="0">
                  <a:pos x="116" y="691"/>
                </a:cxn>
                <a:cxn ang="0">
                  <a:pos x="0" y="949"/>
                </a:cxn>
                <a:cxn ang="0">
                  <a:pos x="200" y="634"/>
                </a:cxn>
                <a:cxn ang="0">
                  <a:pos x="432" y="376"/>
                </a:cxn>
                <a:cxn ang="0">
                  <a:pos x="866" y="86"/>
                </a:cxn>
                <a:cxn ang="0">
                  <a:pos x="980" y="317"/>
                </a:cxn>
                <a:cxn ang="0">
                  <a:pos x="577" y="490"/>
                </a:cxn>
                <a:cxn ang="0">
                  <a:pos x="317" y="691"/>
                </a:cxn>
                <a:cxn ang="0">
                  <a:pos x="173" y="949"/>
                </a:cxn>
                <a:cxn ang="0">
                  <a:pos x="57" y="1208"/>
                </a:cxn>
                <a:cxn ang="0">
                  <a:pos x="116" y="1151"/>
                </a:cxn>
              </a:cxnLst>
              <a:rect l="0" t="0" r="r" b="b"/>
              <a:pathLst>
                <a:path w="1096" h="1208">
                  <a:moveTo>
                    <a:pt x="116" y="1151"/>
                  </a:moveTo>
                  <a:lnTo>
                    <a:pt x="260" y="892"/>
                  </a:lnTo>
                  <a:lnTo>
                    <a:pt x="490" y="662"/>
                  </a:lnTo>
                  <a:lnTo>
                    <a:pt x="778" y="490"/>
                  </a:lnTo>
                  <a:lnTo>
                    <a:pt x="1096" y="317"/>
                  </a:lnTo>
                  <a:lnTo>
                    <a:pt x="894" y="0"/>
                  </a:lnTo>
                  <a:lnTo>
                    <a:pt x="518" y="230"/>
                  </a:lnTo>
                  <a:lnTo>
                    <a:pt x="288" y="459"/>
                  </a:lnTo>
                  <a:lnTo>
                    <a:pt x="116" y="691"/>
                  </a:lnTo>
                  <a:lnTo>
                    <a:pt x="0" y="949"/>
                  </a:lnTo>
                  <a:lnTo>
                    <a:pt x="200" y="634"/>
                  </a:lnTo>
                  <a:lnTo>
                    <a:pt x="432" y="376"/>
                  </a:lnTo>
                  <a:lnTo>
                    <a:pt x="866" y="86"/>
                  </a:lnTo>
                  <a:lnTo>
                    <a:pt x="980" y="317"/>
                  </a:lnTo>
                  <a:lnTo>
                    <a:pt x="577" y="490"/>
                  </a:lnTo>
                  <a:lnTo>
                    <a:pt x="317" y="691"/>
                  </a:lnTo>
                  <a:lnTo>
                    <a:pt x="173" y="949"/>
                  </a:lnTo>
                  <a:lnTo>
                    <a:pt x="57" y="1208"/>
                  </a:lnTo>
                  <a:lnTo>
                    <a:pt x="116" y="1151"/>
                  </a:lnTo>
                  <a:close/>
                </a:path>
              </a:pathLst>
            </a:custGeom>
            <a:solidFill>
              <a:srgbClr val="000000"/>
            </a:solidFill>
            <a:ln w="9525">
              <a:noFill/>
              <a:round/>
              <a:headEnd/>
              <a:tailEnd/>
            </a:ln>
          </p:spPr>
          <p:txBody>
            <a:bodyPr/>
            <a:lstStyle/>
            <a:p>
              <a:endParaRPr lang="en-US"/>
            </a:p>
          </p:txBody>
        </p:sp>
      </p:grpSp>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Biaya</a:t>
            </a:r>
            <a:r>
              <a:rPr lang="en-US" dirty="0" smtClean="0"/>
              <a:t> Overhead </a:t>
            </a:r>
            <a:r>
              <a:rPr lang="en-US" dirty="0" err="1" smtClean="0"/>
              <a:t>Pabrik</a:t>
            </a:r>
            <a:endParaRPr lang="en-US" dirty="0"/>
          </a:p>
        </p:txBody>
      </p:sp>
      <p:sp>
        <p:nvSpPr>
          <p:cNvPr id="4" name="Content Placeholder 3"/>
          <p:cNvSpPr>
            <a:spLocks noGrp="1"/>
          </p:cNvSpPr>
          <p:nvPr>
            <p:ph idx="1"/>
          </p:nvPr>
        </p:nvSpPr>
        <p:spPr/>
        <p:txBody>
          <a:bodyPr>
            <a:normAutofit fontScale="92500" lnSpcReduction="10000"/>
          </a:bodyPr>
          <a:lstStyle/>
          <a:p>
            <a:pPr marL="0" indent="0">
              <a:buNone/>
            </a:pPr>
            <a:r>
              <a:rPr lang="en-US" dirty="0" err="1" smtClean="0"/>
              <a:t>Kesulitan</a:t>
            </a:r>
            <a:r>
              <a:rPr lang="en-US" dirty="0" smtClean="0"/>
              <a:t> </a:t>
            </a:r>
            <a:r>
              <a:rPr lang="en-US" dirty="0" err="1" smtClean="0"/>
              <a:t>dalam</a:t>
            </a:r>
            <a:r>
              <a:rPr lang="en-US" dirty="0" smtClean="0"/>
              <a:t> </a:t>
            </a:r>
            <a:r>
              <a:rPr lang="en-US" dirty="0" err="1" smtClean="0"/>
              <a:t>menghitung</a:t>
            </a:r>
            <a:r>
              <a:rPr lang="en-US" dirty="0" smtClean="0"/>
              <a:t> </a:t>
            </a:r>
            <a:r>
              <a:rPr lang="en-US" dirty="0" err="1" smtClean="0"/>
              <a:t>biaya</a:t>
            </a:r>
            <a:r>
              <a:rPr lang="en-US" dirty="0" smtClean="0"/>
              <a:t> Overhead </a:t>
            </a:r>
            <a:r>
              <a:rPr lang="en-US" dirty="0" err="1" smtClean="0"/>
              <a:t>dikarenakan</a:t>
            </a:r>
            <a:r>
              <a:rPr lang="en-US" dirty="0" smtClean="0"/>
              <a:t>:</a:t>
            </a:r>
          </a:p>
          <a:p>
            <a:pPr marL="514350" indent="-514350">
              <a:buFont typeface="+mj-lt"/>
              <a:buAutoNum type="arabicPeriod"/>
            </a:pPr>
            <a:r>
              <a:rPr lang="en-US" dirty="0" err="1" smtClean="0"/>
              <a:t>Biaya</a:t>
            </a:r>
            <a:r>
              <a:rPr lang="en-US" dirty="0" smtClean="0"/>
              <a:t> Overhead </a:t>
            </a:r>
            <a:r>
              <a:rPr lang="en-US" dirty="0" err="1" smtClean="0"/>
              <a:t>merupakan</a:t>
            </a:r>
            <a:r>
              <a:rPr lang="en-US" dirty="0" smtClean="0"/>
              <a:t> </a:t>
            </a:r>
            <a:r>
              <a:rPr lang="en-US" dirty="0" err="1" smtClean="0"/>
              <a:t>biaya</a:t>
            </a:r>
            <a:r>
              <a:rPr lang="en-US" dirty="0" smtClean="0"/>
              <a:t> </a:t>
            </a:r>
            <a:r>
              <a:rPr lang="en-US" dirty="0" err="1" smtClean="0"/>
              <a:t>tidak</a:t>
            </a:r>
            <a:r>
              <a:rPr lang="en-US" dirty="0" smtClean="0"/>
              <a:t> </a:t>
            </a:r>
            <a:r>
              <a:rPr lang="en-US" dirty="0" err="1" smtClean="0"/>
              <a:t>langsung</a:t>
            </a:r>
            <a:r>
              <a:rPr lang="en-US" dirty="0" smtClean="0"/>
              <a:t> </a:t>
            </a:r>
            <a:r>
              <a:rPr lang="en-US" dirty="0" err="1" smtClean="0"/>
              <a:t>sehingga</a:t>
            </a:r>
            <a:r>
              <a:rPr lang="en-US" dirty="0" smtClean="0"/>
              <a:t> </a:t>
            </a:r>
            <a:r>
              <a:rPr lang="en-US" dirty="0" err="1" smtClean="0"/>
              <a:t>tidak</a:t>
            </a:r>
            <a:r>
              <a:rPr lang="en-US" dirty="0" smtClean="0"/>
              <a:t> </a:t>
            </a:r>
            <a:r>
              <a:rPr lang="en-US" dirty="0" err="1" smtClean="0"/>
              <a:t>mungkin</a:t>
            </a:r>
            <a:r>
              <a:rPr lang="en-US" dirty="0" smtClean="0"/>
              <a:t>/</a:t>
            </a:r>
            <a:r>
              <a:rPr lang="en-US" dirty="0" err="1" smtClean="0"/>
              <a:t>sangat</a:t>
            </a:r>
            <a:r>
              <a:rPr lang="en-US" dirty="0" smtClean="0"/>
              <a:t> </a:t>
            </a:r>
            <a:r>
              <a:rPr lang="en-US" dirty="0" err="1" smtClean="0"/>
              <a:t>sulit</a:t>
            </a:r>
            <a:r>
              <a:rPr lang="en-US" dirty="0" smtClean="0"/>
              <a:t> </a:t>
            </a:r>
            <a:r>
              <a:rPr lang="en-US" dirty="0" err="1" smtClean="0"/>
              <a:t>untuk</a:t>
            </a:r>
            <a:r>
              <a:rPr lang="en-US" dirty="0" smtClean="0"/>
              <a:t> </a:t>
            </a:r>
            <a:r>
              <a:rPr lang="en-US" dirty="0" err="1" smtClean="0"/>
              <a:t>menelusuri</a:t>
            </a:r>
            <a:r>
              <a:rPr lang="en-US" dirty="0" smtClean="0"/>
              <a:t> </a:t>
            </a:r>
            <a:r>
              <a:rPr lang="en-US" dirty="0" err="1" smtClean="0"/>
              <a:t>biaya</a:t>
            </a:r>
            <a:r>
              <a:rPr lang="en-US" dirty="0" smtClean="0"/>
              <a:t> </a:t>
            </a:r>
            <a:r>
              <a:rPr lang="en-US" dirty="0" err="1" smtClean="0"/>
              <a:t>ini</a:t>
            </a:r>
            <a:r>
              <a:rPr lang="en-US" dirty="0" smtClean="0"/>
              <a:t> </a:t>
            </a:r>
            <a:r>
              <a:rPr lang="en-US" dirty="0" err="1" smtClean="0"/>
              <a:t>ke</a:t>
            </a:r>
            <a:r>
              <a:rPr lang="en-US" dirty="0" smtClean="0"/>
              <a:t> </a:t>
            </a:r>
            <a:r>
              <a:rPr lang="en-US" dirty="0" err="1" smtClean="0"/>
              <a:t>produk</a:t>
            </a:r>
            <a:r>
              <a:rPr lang="en-US" dirty="0" smtClean="0"/>
              <a:t> </a:t>
            </a:r>
            <a:r>
              <a:rPr lang="en-US" dirty="0" err="1" smtClean="0"/>
              <a:t>atau</a:t>
            </a:r>
            <a:r>
              <a:rPr lang="en-US" dirty="0" smtClean="0"/>
              <a:t> </a:t>
            </a:r>
            <a:r>
              <a:rPr lang="en-US" dirty="0" err="1" smtClean="0"/>
              <a:t>pekerjaan</a:t>
            </a:r>
            <a:r>
              <a:rPr lang="en-US" dirty="0" smtClean="0"/>
              <a:t> </a:t>
            </a:r>
            <a:r>
              <a:rPr lang="en-US" dirty="0" err="1" smtClean="0"/>
              <a:t>tertentu</a:t>
            </a:r>
            <a:endParaRPr lang="en-US" dirty="0" smtClean="0"/>
          </a:p>
          <a:p>
            <a:pPr marL="514350" indent="-514350">
              <a:buFont typeface="+mj-lt"/>
              <a:buAutoNum type="arabicPeriod"/>
            </a:pPr>
            <a:r>
              <a:rPr lang="en-US" dirty="0" smtClean="0"/>
              <a:t>BOP </a:t>
            </a:r>
            <a:r>
              <a:rPr lang="en-US" dirty="0" err="1" smtClean="0"/>
              <a:t>terdiri</a:t>
            </a:r>
            <a:r>
              <a:rPr lang="en-US" dirty="0" smtClean="0"/>
              <a:t> </a:t>
            </a:r>
            <a:r>
              <a:rPr lang="en-US" dirty="0" err="1" smtClean="0"/>
              <a:t>dari</a:t>
            </a:r>
            <a:r>
              <a:rPr lang="en-US" dirty="0" smtClean="0"/>
              <a:t> </a:t>
            </a:r>
            <a:r>
              <a:rPr lang="en-US" dirty="0" err="1" smtClean="0"/>
              <a:t>berbagai</a:t>
            </a:r>
            <a:r>
              <a:rPr lang="en-US" dirty="0" smtClean="0"/>
              <a:t> </a:t>
            </a:r>
            <a:r>
              <a:rPr lang="en-US" dirty="0" err="1" smtClean="0"/>
              <a:t>macam</a:t>
            </a:r>
            <a:r>
              <a:rPr lang="en-US" dirty="0" smtClean="0"/>
              <a:t> </a:t>
            </a:r>
            <a:r>
              <a:rPr lang="en-US" dirty="0" err="1" smtClean="0"/>
              <a:t>jenis</a:t>
            </a:r>
            <a:r>
              <a:rPr lang="en-US" dirty="0" smtClean="0"/>
              <a:t> </a:t>
            </a:r>
            <a:r>
              <a:rPr lang="en-US" dirty="0" err="1" smtClean="0"/>
              <a:t>biaya</a:t>
            </a:r>
            <a:endParaRPr lang="en-US" dirty="0" smtClean="0"/>
          </a:p>
          <a:p>
            <a:pPr marL="514350" indent="-514350">
              <a:buFont typeface="+mj-lt"/>
              <a:buAutoNum type="arabicPeriod"/>
            </a:pPr>
            <a:r>
              <a:rPr lang="en-US" dirty="0" err="1" smtClean="0"/>
              <a:t>Meskipun</a:t>
            </a:r>
            <a:r>
              <a:rPr lang="en-US" dirty="0" smtClean="0"/>
              <a:t> output </a:t>
            </a:r>
            <a:r>
              <a:rPr lang="en-US" dirty="0" err="1" smtClean="0"/>
              <a:t>produksi</a:t>
            </a:r>
            <a:r>
              <a:rPr lang="en-US" dirty="0" smtClean="0"/>
              <a:t> </a:t>
            </a:r>
            <a:r>
              <a:rPr lang="en-US" dirty="0" err="1" smtClean="0"/>
              <a:t>berfluktuasi</a:t>
            </a:r>
            <a:r>
              <a:rPr lang="en-US" dirty="0" smtClean="0"/>
              <a:t>, </a:t>
            </a:r>
            <a:r>
              <a:rPr lang="en-US" dirty="0" err="1" smtClean="0"/>
              <a:t>biaya</a:t>
            </a:r>
            <a:r>
              <a:rPr lang="en-US" dirty="0" smtClean="0"/>
              <a:t> overhead </a:t>
            </a:r>
            <a:r>
              <a:rPr lang="en-US" dirty="0" err="1" smtClean="0"/>
              <a:t>pabrik</a:t>
            </a:r>
            <a:r>
              <a:rPr lang="en-US" dirty="0" smtClean="0"/>
              <a:t> </a:t>
            </a:r>
            <a:r>
              <a:rPr lang="en-US" dirty="0" err="1" smtClean="0"/>
              <a:t>relatif</a:t>
            </a:r>
            <a:r>
              <a:rPr lang="en-US" dirty="0" smtClean="0"/>
              <a:t> </a:t>
            </a:r>
            <a:r>
              <a:rPr lang="en-US" dirty="0" err="1" smtClean="0"/>
              <a:t>tetap</a:t>
            </a:r>
            <a:r>
              <a:rPr lang="en-US" dirty="0" smtClean="0"/>
              <a:t> </a:t>
            </a:r>
            <a:r>
              <a:rPr lang="en-US" dirty="0" err="1" smtClean="0"/>
              <a:t>karena</a:t>
            </a:r>
            <a:r>
              <a:rPr lang="en-US" dirty="0" smtClean="0"/>
              <a:t> </a:t>
            </a:r>
            <a:r>
              <a:rPr lang="en-US" dirty="0" err="1" smtClean="0"/>
              <a:t>adanya</a:t>
            </a:r>
            <a:r>
              <a:rPr lang="en-US" dirty="0" smtClean="0"/>
              <a:t> </a:t>
            </a:r>
            <a:r>
              <a:rPr lang="en-US" dirty="0" err="1" smtClean="0"/>
              <a:t>biaya</a:t>
            </a:r>
            <a:r>
              <a:rPr lang="en-US" dirty="0" smtClean="0"/>
              <a:t> </a:t>
            </a:r>
            <a:r>
              <a:rPr lang="en-US" dirty="0" err="1" smtClean="0"/>
              <a:t>tetap</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p:txBody>
          <a:bodyPr>
            <a:normAutofit/>
          </a:bodyPr>
          <a:lstStyle/>
          <a:p>
            <a:r>
              <a:rPr lang="en-US" dirty="0" err="1" smtClean="0"/>
              <a:t>Alasan</a:t>
            </a:r>
            <a:r>
              <a:rPr lang="en-US" dirty="0" smtClean="0"/>
              <a:t> </a:t>
            </a:r>
            <a:r>
              <a:rPr lang="en-US" dirty="0" err="1" smtClean="0"/>
              <a:t>menggunakan</a:t>
            </a:r>
            <a:r>
              <a:rPr lang="en-US" dirty="0" smtClean="0"/>
              <a:t> Basis </a:t>
            </a:r>
            <a:r>
              <a:rPr lang="en-US" dirty="0" err="1" smtClean="0"/>
              <a:t>Alokasi</a:t>
            </a:r>
            <a:endParaRPr lang="en-US" dirty="0"/>
          </a:p>
        </p:txBody>
      </p:sp>
      <p:sp>
        <p:nvSpPr>
          <p:cNvPr id="103429" name="Text Box 5"/>
          <p:cNvSpPr txBox="1">
            <a:spLocks noChangeArrowheads="1"/>
          </p:cNvSpPr>
          <p:nvPr/>
        </p:nvSpPr>
        <p:spPr bwMode="auto">
          <a:xfrm>
            <a:off x="533400" y="1431925"/>
            <a:ext cx="8610600" cy="1384995"/>
          </a:xfrm>
          <a:prstGeom prst="rect">
            <a:avLst/>
          </a:prstGeom>
          <a:solidFill>
            <a:srgbClr val="006600"/>
          </a:solidFill>
          <a:ln w="9525">
            <a:solidFill>
              <a:schemeClr val="tx1"/>
            </a:solidFill>
            <a:miter lim="800000"/>
            <a:headEnd/>
            <a:tailEnd/>
          </a:ln>
          <a:effectLst>
            <a:outerShdw dist="35921" dir="2700000" algn="ctr" rotWithShape="0">
              <a:schemeClr val="bg2"/>
            </a:outerShdw>
          </a:effectLst>
        </p:spPr>
        <p:txBody>
          <a:bodyPr wrap="square">
            <a:spAutoFit/>
          </a:bodyPr>
          <a:lstStyle/>
          <a:p>
            <a:pPr algn="ctr">
              <a:spcBef>
                <a:spcPct val="50000"/>
              </a:spcBef>
            </a:pPr>
            <a:r>
              <a:rPr lang="en-US" sz="2800" dirty="0" smtClean="0">
                <a:solidFill>
                  <a:srgbClr val="FFFFFF"/>
                </a:solidFill>
                <a:effectLst>
                  <a:outerShdw blurRad="38100" dist="38100" dir="2700000" algn="tl">
                    <a:srgbClr val="000000"/>
                  </a:outerShdw>
                </a:effectLst>
              </a:rPr>
              <a:t>Basis </a:t>
            </a:r>
            <a:r>
              <a:rPr lang="en-US" sz="2800" dirty="0" err="1" smtClean="0">
                <a:solidFill>
                  <a:srgbClr val="FFFFFF"/>
                </a:solidFill>
                <a:effectLst>
                  <a:outerShdw blurRad="38100" dist="38100" dir="2700000" algn="tl">
                    <a:srgbClr val="000000"/>
                  </a:outerShdw>
                </a:effectLst>
              </a:rPr>
              <a:t>Alokasi</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merupakan</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suatu</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ukuran</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seperti</a:t>
            </a:r>
            <a:r>
              <a:rPr lang="en-US" sz="2800" dirty="0" smtClean="0">
                <a:solidFill>
                  <a:srgbClr val="FFFFFF"/>
                </a:solidFill>
                <a:effectLst>
                  <a:outerShdw blurRad="38100" dist="38100" dir="2700000" algn="tl">
                    <a:srgbClr val="000000"/>
                  </a:outerShdw>
                </a:effectLst>
              </a:rPr>
              <a:t> jam </a:t>
            </a:r>
            <a:r>
              <a:rPr lang="en-US" sz="2800" dirty="0" err="1" smtClean="0">
                <a:solidFill>
                  <a:srgbClr val="FFFFFF"/>
                </a:solidFill>
                <a:effectLst>
                  <a:outerShdw blurRad="38100" dist="38100" dir="2700000" algn="tl">
                    <a:srgbClr val="000000"/>
                  </a:outerShdw>
                </a:effectLst>
              </a:rPr>
              <a:t>tenaga</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kerja</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langsung</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atau</a:t>
            </a:r>
            <a:r>
              <a:rPr lang="en-US" sz="2800" dirty="0" smtClean="0">
                <a:solidFill>
                  <a:srgbClr val="FFFFFF"/>
                </a:solidFill>
                <a:effectLst>
                  <a:outerShdw blurRad="38100" dist="38100" dir="2700000" algn="tl">
                    <a:srgbClr val="000000"/>
                  </a:outerShdw>
                </a:effectLst>
              </a:rPr>
              <a:t> jam </a:t>
            </a:r>
            <a:r>
              <a:rPr lang="en-US" sz="2800" dirty="0" err="1" smtClean="0">
                <a:solidFill>
                  <a:srgbClr val="FFFFFF"/>
                </a:solidFill>
                <a:effectLst>
                  <a:outerShdw blurRad="38100" dist="38100" dir="2700000" algn="tl">
                    <a:srgbClr val="000000"/>
                  </a:outerShdw>
                </a:effectLst>
              </a:rPr>
              <a:t>mesinyang</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digunakan</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untuk</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membebankan</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biaya</a:t>
            </a:r>
            <a:r>
              <a:rPr lang="en-US" sz="2800" dirty="0" smtClean="0">
                <a:solidFill>
                  <a:srgbClr val="FFFFFF"/>
                </a:solidFill>
                <a:effectLst>
                  <a:outerShdw blurRad="38100" dist="38100" dir="2700000" algn="tl">
                    <a:srgbClr val="000000"/>
                  </a:outerShdw>
                </a:effectLst>
              </a:rPr>
              <a:t> overhead </a:t>
            </a:r>
            <a:r>
              <a:rPr lang="en-US" sz="2800" dirty="0" err="1" smtClean="0">
                <a:solidFill>
                  <a:srgbClr val="FFFFFF"/>
                </a:solidFill>
                <a:effectLst>
                  <a:outerShdw blurRad="38100" dist="38100" dir="2700000" algn="tl">
                    <a:srgbClr val="000000"/>
                  </a:outerShdw>
                </a:effectLst>
              </a:rPr>
              <a:t>ke</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produk</a:t>
            </a:r>
            <a:r>
              <a:rPr lang="en-US" sz="2800" dirty="0" smtClean="0">
                <a:solidFill>
                  <a:srgbClr val="FFFFFF"/>
                </a:solidFill>
                <a:effectLst>
                  <a:outerShdw blurRad="38100" dist="38100" dir="2700000" algn="tl">
                    <a:srgbClr val="000000"/>
                  </a:outerShdw>
                </a:effectLst>
              </a:rPr>
              <a:t>/</a:t>
            </a:r>
            <a:r>
              <a:rPr lang="en-US" sz="2800" dirty="0" err="1" smtClean="0">
                <a:solidFill>
                  <a:srgbClr val="FFFFFF"/>
                </a:solidFill>
                <a:effectLst>
                  <a:outerShdw blurRad="38100" dist="38100" dir="2700000" algn="tl">
                    <a:srgbClr val="000000"/>
                  </a:outerShdw>
                </a:effectLst>
              </a:rPr>
              <a:t>jasa</a:t>
            </a:r>
            <a:endParaRPr lang="en-US" sz="2800" dirty="0">
              <a:solidFill>
                <a:srgbClr val="FFFFFF"/>
              </a:solidFill>
              <a:effectLst>
                <a:outerShdw blurRad="38100" dist="38100" dir="2700000" algn="tl">
                  <a:srgbClr val="000000"/>
                </a:outerShdw>
              </a:effectLst>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Rectangle 8"/>
          <p:cNvSpPr>
            <a:spLocks noGrp="1" noChangeArrowheads="1"/>
          </p:cNvSpPr>
          <p:nvPr>
            <p:ph type="body" idx="1"/>
          </p:nvPr>
        </p:nvSpPr>
        <p:spPr>
          <a:xfrm>
            <a:off x="457200" y="1295400"/>
            <a:ext cx="8229600" cy="1866900"/>
          </a:xfrm>
          <a:noFill/>
          <a:ln/>
        </p:spPr>
        <p:txBody>
          <a:bodyPr lIns="90488" tIns="44450" rIns="90488" bIns="44450">
            <a:normAutofit fontScale="77500" lnSpcReduction="20000"/>
          </a:bodyPr>
          <a:lstStyle/>
          <a:p>
            <a:pPr algn="ctr">
              <a:buFont typeface="Times" pitchFamily="18" charset="0"/>
              <a:buNone/>
            </a:pPr>
            <a:r>
              <a:rPr lang="en-US" b="1" dirty="0" err="1" smtClean="0">
                <a:solidFill>
                  <a:schemeClr val="tx2"/>
                </a:solidFill>
              </a:rPr>
              <a:t>Tarif</a:t>
            </a:r>
            <a:r>
              <a:rPr lang="en-US" b="1" dirty="0" smtClean="0">
                <a:solidFill>
                  <a:schemeClr val="tx2"/>
                </a:solidFill>
              </a:rPr>
              <a:t> Overhead yang </a:t>
            </a:r>
            <a:r>
              <a:rPr lang="en-US" b="1" dirty="0" err="1" smtClean="0">
                <a:solidFill>
                  <a:schemeClr val="tx2"/>
                </a:solidFill>
              </a:rPr>
              <a:t>ditentukan</a:t>
            </a:r>
            <a:r>
              <a:rPr lang="en-US" b="1" dirty="0" smtClean="0">
                <a:solidFill>
                  <a:schemeClr val="tx2"/>
                </a:solidFill>
              </a:rPr>
              <a:t> </a:t>
            </a:r>
            <a:r>
              <a:rPr lang="en-US" b="1" dirty="0" err="1" smtClean="0">
                <a:solidFill>
                  <a:schemeClr val="tx2"/>
                </a:solidFill>
              </a:rPr>
              <a:t>dimuka</a:t>
            </a:r>
            <a:r>
              <a:rPr lang="en-US" b="1" dirty="0" smtClean="0">
                <a:solidFill>
                  <a:schemeClr val="tx2"/>
                </a:solidFill>
              </a:rPr>
              <a:t> (pre-determined Overhead/POHR)  </a:t>
            </a:r>
            <a:r>
              <a:rPr lang="en-US" b="1" dirty="0" err="1" smtClean="0">
                <a:solidFill>
                  <a:schemeClr val="tx2"/>
                </a:solidFill>
              </a:rPr>
              <a:t>lebih</a:t>
            </a:r>
            <a:r>
              <a:rPr lang="en-US" b="1" dirty="0" smtClean="0">
                <a:solidFill>
                  <a:schemeClr val="tx2"/>
                </a:solidFill>
              </a:rPr>
              <a:t> </a:t>
            </a:r>
            <a:r>
              <a:rPr lang="en-US" b="1" dirty="0" err="1" smtClean="0">
                <a:solidFill>
                  <a:schemeClr val="tx2"/>
                </a:solidFill>
              </a:rPr>
              <a:t>didasarkan</a:t>
            </a:r>
            <a:r>
              <a:rPr lang="en-US" b="1" dirty="0" smtClean="0">
                <a:solidFill>
                  <a:schemeClr val="tx2"/>
                </a:solidFill>
              </a:rPr>
              <a:t> </a:t>
            </a:r>
            <a:r>
              <a:rPr lang="en-US" b="1" dirty="0" err="1" smtClean="0">
                <a:solidFill>
                  <a:schemeClr val="tx2"/>
                </a:solidFill>
              </a:rPr>
              <a:t>pada</a:t>
            </a:r>
            <a:r>
              <a:rPr lang="en-US" b="1" dirty="0" smtClean="0">
                <a:solidFill>
                  <a:schemeClr val="tx2"/>
                </a:solidFill>
              </a:rPr>
              <a:t> </a:t>
            </a:r>
            <a:r>
              <a:rPr lang="en-US" b="1" dirty="0" err="1" smtClean="0">
                <a:solidFill>
                  <a:schemeClr val="tx2"/>
                </a:solidFill>
              </a:rPr>
              <a:t>estimasi</a:t>
            </a:r>
            <a:r>
              <a:rPr lang="en-US" b="1" dirty="0" smtClean="0">
                <a:solidFill>
                  <a:schemeClr val="tx2"/>
                </a:solidFill>
              </a:rPr>
              <a:t> </a:t>
            </a:r>
            <a:r>
              <a:rPr lang="en-US" b="1" dirty="0" err="1" smtClean="0">
                <a:solidFill>
                  <a:schemeClr val="tx2"/>
                </a:solidFill>
              </a:rPr>
              <a:t>daripada</a:t>
            </a:r>
            <a:r>
              <a:rPr lang="en-US" b="1" dirty="0" smtClean="0">
                <a:solidFill>
                  <a:schemeClr val="tx2"/>
                </a:solidFill>
              </a:rPr>
              <a:t> </a:t>
            </a:r>
            <a:r>
              <a:rPr lang="en-US" b="1" dirty="0" err="1" smtClean="0">
                <a:solidFill>
                  <a:schemeClr val="tx2"/>
                </a:solidFill>
              </a:rPr>
              <a:t>aktual</a:t>
            </a:r>
            <a:r>
              <a:rPr lang="en-US" b="1" dirty="0" smtClean="0">
                <a:solidFill>
                  <a:schemeClr val="tx2"/>
                </a:solidFill>
              </a:rPr>
              <a:t>, </a:t>
            </a:r>
            <a:r>
              <a:rPr lang="en-US" b="1" dirty="0" err="1" smtClean="0">
                <a:solidFill>
                  <a:schemeClr val="tx2"/>
                </a:solidFill>
              </a:rPr>
              <a:t>dikarenakan</a:t>
            </a:r>
            <a:r>
              <a:rPr lang="en-US" b="1" dirty="0" smtClean="0">
                <a:solidFill>
                  <a:schemeClr val="tx2"/>
                </a:solidFill>
              </a:rPr>
              <a:t> </a:t>
            </a:r>
            <a:r>
              <a:rPr lang="en-US" b="1" dirty="0" err="1" smtClean="0">
                <a:solidFill>
                  <a:schemeClr val="tx2"/>
                </a:solidFill>
              </a:rPr>
              <a:t>nilai</a:t>
            </a:r>
            <a:r>
              <a:rPr lang="en-US" b="1" dirty="0" smtClean="0">
                <a:solidFill>
                  <a:schemeClr val="tx2"/>
                </a:solidFill>
              </a:rPr>
              <a:t> </a:t>
            </a:r>
            <a:r>
              <a:rPr lang="en-US" b="1" dirty="0" err="1" smtClean="0">
                <a:solidFill>
                  <a:schemeClr val="tx2"/>
                </a:solidFill>
              </a:rPr>
              <a:t>ditentukan</a:t>
            </a:r>
            <a:r>
              <a:rPr lang="en-US" b="1" dirty="0" smtClean="0">
                <a:solidFill>
                  <a:schemeClr val="tx2"/>
                </a:solidFill>
              </a:rPr>
              <a:t> </a:t>
            </a:r>
            <a:r>
              <a:rPr lang="en-US" b="1" dirty="0" err="1" smtClean="0">
                <a:solidFill>
                  <a:schemeClr val="tx2"/>
                </a:solidFill>
              </a:rPr>
              <a:t>sebelumnya</a:t>
            </a:r>
            <a:r>
              <a:rPr lang="en-US" b="1" dirty="0" smtClean="0">
                <a:solidFill>
                  <a:schemeClr val="tx2"/>
                </a:solidFill>
              </a:rPr>
              <a:t> </a:t>
            </a:r>
            <a:r>
              <a:rPr lang="en-US" b="1" dirty="0" err="1" smtClean="0">
                <a:solidFill>
                  <a:schemeClr val="tx2"/>
                </a:solidFill>
              </a:rPr>
              <a:t>dan</a:t>
            </a:r>
            <a:r>
              <a:rPr lang="en-US" b="1" dirty="0" smtClean="0">
                <a:solidFill>
                  <a:schemeClr val="tx2"/>
                </a:solidFill>
              </a:rPr>
              <a:t> </a:t>
            </a:r>
            <a:r>
              <a:rPr lang="en-US" b="1" dirty="0" err="1" smtClean="0">
                <a:solidFill>
                  <a:schemeClr val="tx2"/>
                </a:solidFill>
              </a:rPr>
              <a:t>digunakan</a:t>
            </a:r>
            <a:r>
              <a:rPr lang="en-US" b="1" dirty="0" smtClean="0">
                <a:solidFill>
                  <a:schemeClr val="tx2"/>
                </a:solidFill>
              </a:rPr>
              <a:t> </a:t>
            </a:r>
            <a:r>
              <a:rPr lang="en-US" b="1" dirty="0" err="1" smtClean="0">
                <a:solidFill>
                  <a:schemeClr val="tx2"/>
                </a:solidFill>
              </a:rPr>
              <a:t>untuk</a:t>
            </a:r>
            <a:r>
              <a:rPr lang="en-US" b="1" dirty="0" smtClean="0">
                <a:solidFill>
                  <a:schemeClr val="tx2"/>
                </a:solidFill>
              </a:rPr>
              <a:t> </a:t>
            </a:r>
            <a:r>
              <a:rPr lang="en-US" b="1" dirty="0" err="1" smtClean="0">
                <a:solidFill>
                  <a:schemeClr val="tx2"/>
                </a:solidFill>
              </a:rPr>
              <a:t>menetapkan</a:t>
            </a:r>
            <a:r>
              <a:rPr lang="en-US" b="1" dirty="0" smtClean="0">
                <a:solidFill>
                  <a:schemeClr val="tx2"/>
                </a:solidFill>
              </a:rPr>
              <a:t> </a:t>
            </a:r>
            <a:r>
              <a:rPr lang="en-US" b="1" dirty="0" err="1" smtClean="0">
                <a:solidFill>
                  <a:schemeClr val="tx2"/>
                </a:solidFill>
              </a:rPr>
              <a:t>biaya</a:t>
            </a:r>
            <a:r>
              <a:rPr lang="en-US" b="1" dirty="0" smtClean="0">
                <a:solidFill>
                  <a:schemeClr val="tx2"/>
                </a:solidFill>
              </a:rPr>
              <a:t> overhead </a:t>
            </a:r>
            <a:r>
              <a:rPr lang="en-US" b="1" dirty="0" err="1" smtClean="0">
                <a:solidFill>
                  <a:schemeClr val="tx2"/>
                </a:solidFill>
              </a:rPr>
              <a:t>sepanjang</a:t>
            </a:r>
            <a:r>
              <a:rPr lang="en-US" b="1" dirty="0" smtClean="0">
                <a:solidFill>
                  <a:schemeClr val="tx2"/>
                </a:solidFill>
              </a:rPr>
              <a:t> </a:t>
            </a:r>
            <a:r>
              <a:rPr lang="en-US" b="1" dirty="0" err="1" smtClean="0">
                <a:solidFill>
                  <a:schemeClr val="tx2"/>
                </a:solidFill>
              </a:rPr>
              <a:t>periode</a:t>
            </a:r>
            <a:r>
              <a:rPr lang="en-US" b="1" dirty="0" smtClean="0">
                <a:solidFill>
                  <a:schemeClr val="tx2"/>
                </a:solidFill>
              </a:rPr>
              <a:t> </a:t>
            </a:r>
            <a:r>
              <a:rPr lang="en-US" b="1" dirty="0" err="1" smtClean="0">
                <a:solidFill>
                  <a:schemeClr val="tx2"/>
                </a:solidFill>
              </a:rPr>
              <a:t>produksi</a:t>
            </a:r>
            <a:endParaRPr lang="en-US" b="1" dirty="0">
              <a:solidFill>
                <a:schemeClr val="tx2"/>
              </a:solidFill>
            </a:endParaRPr>
          </a:p>
        </p:txBody>
      </p:sp>
      <p:sp>
        <p:nvSpPr>
          <p:cNvPr id="34825" name="Rectangle 9"/>
          <p:cNvSpPr>
            <a:spLocks noGrp="1" noChangeArrowheads="1"/>
          </p:cNvSpPr>
          <p:nvPr>
            <p:ph type="title"/>
          </p:nvPr>
        </p:nvSpPr>
        <p:spPr>
          <a:noFill/>
          <a:ln/>
        </p:spPr>
        <p:txBody>
          <a:bodyPr lIns="90488" tIns="44450" rIns="90488" bIns="44450">
            <a:normAutofit/>
          </a:bodyPr>
          <a:lstStyle/>
          <a:p>
            <a:r>
              <a:rPr lang="en-US" dirty="0" err="1" smtClean="0"/>
              <a:t>Pembebanan</a:t>
            </a:r>
            <a:r>
              <a:rPr lang="en-US" dirty="0" smtClean="0"/>
              <a:t> Overhead</a:t>
            </a:r>
            <a:endParaRPr lang="en-US" dirty="0"/>
          </a:p>
        </p:txBody>
      </p:sp>
      <p:grpSp>
        <p:nvGrpSpPr>
          <p:cNvPr id="2" name="Group 13"/>
          <p:cNvGrpSpPr>
            <a:grpSpLocks/>
          </p:cNvGrpSpPr>
          <p:nvPr/>
        </p:nvGrpSpPr>
        <p:grpSpPr bwMode="auto">
          <a:xfrm>
            <a:off x="1190625" y="3048000"/>
            <a:ext cx="6985000" cy="1574800"/>
            <a:chOff x="798" y="2016"/>
            <a:chExt cx="4400" cy="992"/>
          </a:xfrm>
        </p:grpSpPr>
        <p:sp>
          <p:nvSpPr>
            <p:cNvPr id="34819" name="Rectangle 3"/>
            <p:cNvSpPr>
              <a:spLocks noChangeArrowheads="1"/>
            </p:cNvSpPr>
            <p:nvPr/>
          </p:nvSpPr>
          <p:spPr bwMode="auto">
            <a:xfrm>
              <a:off x="798" y="2016"/>
              <a:ext cx="4400" cy="992"/>
            </a:xfrm>
            <a:prstGeom prst="rect">
              <a:avLst/>
            </a:prstGeom>
            <a:solidFill>
              <a:srgbClr val="FCFEB9"/>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4820" name="Rectangle 4"/>
            <p:cNvSpPr>
              <a:spLocks noChangeArrowheads="1"/>
            </p:cNvSpPr>
            <p:nvPr/>
          </p:nvSpPr>
          <p:spPr bwMode="auto">
            <a:xfrm>
              <a:off x="2190" y="2208"/>
              <a:ext cx="2706" cy="240"/>
            </a:xfrm>
            <a:prstGeom prst="rect">
              <a:avLst/>
            </a:prstGeom>
            <a:noFill/>
            <a:ln w="12700">
              <a:noFill/>
              <a:miter lim="800000"/>
              <a:headEnd/>
              <a:tailEnd/>
            </a:ln>
            <a:effectLst/>
          </p:spPr>
          <p:txBody>
            <a:bodyPr wrap="none" lIns="90488" tIns="44450" rIns="90488" bIns="44450">
              <a:spAutoFit/>
            </a:bodyPr>
            <a:lstStyle/>
            <a:p>
              <a:pPr algn="ctr" eaLnBrk="1" hangingPunct="1">
                <a:lnSpc>
                  <a:spcPct val="90000"/>
                </a:lnSpc>
              </a:pPr>
              <a:r>
                <a:rPr lang="en-US" sz="2100" b="1" dirty="0" err="1" smtClean="0">
                  <a:solidFill>
                    <a:srgbClr val="663300"/>
                  </a:solidFill>
                </a:rPr>
                <a:t>Estimasi</a:t>
              </a:r>
              <a:r>
                <a:rPr lang="en-US" sz="2100" b="1" dirty="0" smtClean="0">
                  <a:solidFill>
                    <a:srgbClr val="663300"/>
                  </a:solidFill>
                </a:rPr>
                <a:t> </a:t>
              </a:r>
              <a:r>
                <a:rPr lang="en-US" sz="2100" b="1" dirty="0" err="1" smtClean="0">
                  <a:solidFill>
                    <a:srgbClr val="663300"/>
                  </a:solidFill>
                </a:rPr>
                <a:t>Biaya</a:t>
              </a:r>
              <a:r>
                <a:rPr lang="en-US" sz="2100" b="1" dirty="0" smtClean="0">
                  <a:solidFill>
                    <a:srgbClr val="663300"/>
                  </a:solidFill>
                </a:rPr>
                <a:t> Overhead </a:t>
              </a:r>
              <a:r>
                <a:rPr lang="en-US" sz="2100" b="1" dirty="0" err="1" smtClean="0">
                  <a:solidFill>
                    <a:srgbClr val="663300"/>
                  </a:solidFill>
                </a:rPr>
                <a:t>Pabrik</a:t>
              </a:r>
              <a:r>
                <a:rPr lang="en-US" sz="2100" b="1" dirty="0" smtClean="0">
                  <a:solidFill>
                    <a:srgbClr val="663300"/>
                  </a:solidFill>
                </a:rPr>
                <a:t> Total</a:t>
              </a:r>
              <a:endParaRPr lang="en-US" sz="2100" b="1" dirty="0">
                <a:solidFill>
                  <a:srgbClr val="663300"/>
                </a:solidFill>
              </a:endParaRPr>
            </a:p>
          </p:txBody>
        </p:sp>
        <p:sp>
          <p:nvSpPr>
            <p:cNvPr id="34821" name="Rectangle 5"/>
            <p:cNvSpPr>
              <a:spLocks noChangeArrowheads="1"/>
            </p:cNvSpPr>
            <p:nvPr/>
          </p:nvSpPr>
          <p:spPr bwMode="auto">
            <a:xfrm>
              <a:off x="2448" y="2527"/>
              <a:ext cx="2064" cy="240"/>
            </a:xfrm>
            <a:prstGeom prst="rect">
              <a:avLst/>
            </a:prstGeom>
            <a:noFill/>
            <a:ln w="12700">
              <a:noFill/>
              <a:miter lim="800000"/>
              <a:headEnd/>
              <a:tailEnd/>
            </a:ln>
            <a:effectLst/>
          </p:spPr>
          <p:txBody>
            <a:bodyPr wrap="none" lIns="90488" tIns="44450" rIns="90488" bIns="44450">
              <a:spAutoFit/>
            </a:bodyPr>
            <a:lstStyle/>
            <a:p>
              <a:pPr algn="ctr" eaLnBrk="1" hangingPunct="1">
                <a:lnSpc>
                  <a:spcPct val="90000"/>
                </a:lnSpc>
              </a:pPr>
              <a:r>
                <a:rPr lang="en-US" sz="2100" b="1" dirty="0" err="1" smtClean="0">
                  <a:solidFill>
                    <a:srgbClr val="663300"/>
                  </a:solidFill>
                </a:rPr>
                <a:t>Estimasi</a:t>
              </a:r>
              <a:r>
                <a:rPr lang="en-US" sz="2100" b="1" dirty="0" smtClean="0">
                  <a:solidFill>
                    <a:srgbClr val="663300"/>
                  </a:solidFill>
                </a:rPr>
                <a:t> Unit </a:t>
              </a:r>
              <a:r>
                <a:rPr lang="en-US" sz="2100" b="1" dirty="0" err="1" smtClean="0">
                  <a:solidFill>
                    <a:srgbClr val="663300"/>
                  </a:solidFill>
                </a:rPr>
                <a:t>Produksi</a:t>
              </a:r>
              <a:r>
                <a:rPr lang="en-US" sz="2100" b="1" dirty="0" smtClean="0">
                  <a:solidFill>
                    <a:srgbClr val="663300"/>
                  </a:solidFill>
                </a:rPr>
                <a:t> Total</a:t>
              </a:r>
              <a:endParaRPr lang="en-US" sz="2100" b="1" dirty="0">
                <a:solidFill>
                  <a:srgbClr val="663300"/>
                </a:solidFill>
              </a:endParaRPr>
            </a:p>
          </p:txBody>
        </p:sp>
        <p:sp>
          <p:nvSpPr>
            <p:cNvPr id="34822" name="Rectangle 6"/>
            <p:cNvSpPr>
              <a:spLocks noChangeArrowheads="1"/>
            </p:cNvSpPr>
            <p:nvPr/>
          </p:nvSpPr>
          <p:spPr bwMode="auto">
            <a:xfrm>
              <a:off x="1031" y="2345"/>
              <a:ext cx="958" cy="286"/>
            </a:xfrm>
            <a:prstGeom prst="rect">
              <a:avLst/>
            </a:prstGeom>
            <a:noFill/>
            <a:ln w="12700">
              <a:noFill/>
              <a:miter lim="800000"/>
              <a:headEnd/>
              <a:tailEnd/>
            </a:ln>
            <a:effectLst/>
          </p:spPr>
          <p:txBody>
            <a:bodyPr lIns="90488" tIns="44450" rIns="90488" bIns="44450">
              <a:spAutoFit/>
            </a:bodyPr>
            <a:lstStyle/>
            <a:p>
              <a:pPr eaLnBrk="1" hangingPunct="1">
                <a:spcBef>
                  <a:spcPct val="50000"/>
                </a:spcBef>
              </a:pPr>
              <a:r>
                <a:rPr lang="en-US" sz="2400" b="1">
                  <a:solidFill>
                    <a:srgbClr val="663300"/>
                  </a:solidFill>
                </a:rPr>
                <a:t>POHR  =</a:t>
              </a:r>
            </a:p>
          </p:txBody>
        </p:sp>
        <p:sp>
          <p:nvSpPr>
            <p:cNvPr id="34823" name="Line 7"/>
            <p:cNvSpPr>
              <a:spLocks noChangeShapeType="1"/>
            </p:cNvSpPr>
            <p:nvPr/>
          </p:nvSpPr>
          <p:spPr bwMode="auto">
            <a:xfrm>
              <a:off x="2094" y="2488"/>
              <a:ext cx="2960" cy="0"/>
            </a:xfrm>
            <a:prstGeom prst="line">
              <a:avLst/>
            </a:prstGeom>
            <a:noFill/>
            <a:ln w="25400">
              <a:noFill/>
              <a:round/>
              <a:headEnd/>
              <a:tailEnd/>
            </a:ln>
            <a:effectLst/>
          </p:spPr>
          <p:txBody>
            <a:bodyPr wrap="none" anchor="ctr"/>
            <a:lstStyle/>
            <a:p>
              <a:endParaRPr lang="en-US"/>
            </a:p>
          </p:txBody>
        </p:sp>
        <p:sp>
          <p:nvSpPr>
            <p:cNvPr id="34828" name="Line 12"/>
            <p:cNvSpPr>
              <a:spLocks noChangeShapeType="1"/>
            </p:cNvSpPr>
            <p:nvPr/>
          </p:nvSpPr>
          <p:spPr bwMode="auto">
            <a:xfrm>
              <a:off x="2064" y="2496"/>
              <a:ext cx="3024" cy="0"/>
            </a:xfrm>
            <a:prstGeom prst="line">
              <a:avLst/>
            </a:prstGeom>
            <a:noFill/>
            <a:ln w="28575">
              <a:solidFill>
                <a:srgbClr val="663300"/>
              </a:solidFill>
              <a:round/>
              <a:headEnd/>
              <a:tailEnd/>
            </a:ln>
            <a:effectLst/>
          </p:spPr>
          <p:txBody>
            <a:bodyPr/>
            <a:lstStyle/>
            <a:p>
              <a:endParaRPr lang="en-US"/>
            </a:p>
          </p:txBody>
        </p:sp>
      </p:grpSp>
      <p:grpSp>
        <p:nvGrpSpPr>
          <p:cNvPr id="3" name="Group 14"/>
          <p:cNvGrpSpPr>
            <a:grpSpLocks/>
          </p:cNvGrpSpPr>
          <p:nvPr/>
        </p:nvGrpSpPr>
        <p:grpSpPr bwMode="auto">
          <a:xfrm>
            <a:off x="838200" y="4495803"/>
            <a:ext cx="5410200" cy="1660526"/>
            <a:chOff x="576" y="2928"/>
            <a:chExt cx="3408" cy="1046"/>
          </a:xfrm>
        </p:grpSpPr>
        <p:sp>
          <p:nvSpPr>
            <p:cNvPr id="34826" name="Rectangle 10"/>
            <p:cNvSpPr>
              <a:spLocks noChangeArrowheads="1"/>
            </p:cNvSpPr>
            <p:nvPr/>
          </p:nvSpPr>
          <p:spPr bwMode="auto">
            <a:xfrm>
              <a:off x="576" y="3249"/>
              <a:ext cx="2496" cy="725"/>
            </a:xfrm>
            <a:prstGeom prst="rect">
              <a:avLst/>
            </a:prstGeom>
            <a:solidFill>
              <a:srgbClr val="CCECFF"/>
            </a:solidFill>
            <a:ln w="12700">
              <a:solidFill>
                <a:schemeClr val="tx1"/>
              </a:solidFill>
              <a:miter lim="800000"/>
              <a:headEnd/>
              <a:tailEnd/>
            </a:ln>
            <a:effectLst>
              <a:outerShdw dist="71842" dir="2700000" algn="ctr" rotWithShape="0">
                <a:schemeClr val="bg2"/>
              </a:outerShdw>
            </a:effectLst>
          </p:spPr>
          <p:txBody>
            <a:bodyPr lIns="90488" tIns="44450" rIns="90488" bIns="44450">
              <a:spAutoFit/>
            </a:bodyPr>
            <a:lstStyle/>
            <a:p>
              <a:pPr algn="ctr" eaLnBrk="1" hangingPunct="1">
                <a:spcBef>
                  <a:spcPct val="50000"/>
                </a:spcBef>
              </a:pPr>
              <a:r>
                <a:rPr lang="en-US" sz="2300" b="1" dirty="0" err="1" smtClean="0">
                  <a:solidFill>
                    <a:schemeClr val="tx2"/>
                  </a:solidFill>
                </a:rPr>
                <a:t>Idealnya</a:t>
              </a:r>
              <a:r>
                <a:rPr lang="en-US" sz="2300" b="1" dirty="0" smtClean="0">
                  <a:solidFill>
                    <a:schemeClr val="tx2"/>
                  </a:solidFill>
                </a:rPr>
                <a:t>, basis </a:t>
              </a:r>
              <a:r>
                <a:rPr lang="en-US" sz="2300" b="1" dirty="0" err="1" smtClean="0">
                  <a:solidFill>
                    <a:schemeClr val="tx2"/>
                  </a:solidFill>
                </a:rPr>
                <a:t>alokasi</a:t>
              </a:r>
              <a:r>
                <a:rPr lang="en-US" sz="2300" b="1" dirty="0" smtClean="0">
                  <a:solidFill>
                    <a:schemeClr val="tx2"/>
                  </a:solidFill>
                </a:rPr>
                <a:t> </a:t>
              </a:r>
              <a:r>
                <a:rPr lang="en-US" sz="2300" b="1" dirty="0" err="1" smtClean="0">
                  <a:solidFill>
                    <a:schemeClr val="tx2"/>
                  </a:solidFill>
                </a:rPr>
                <a:t>adalah</a:t>
              </a:r>
              <a:r>
                <a:rPr lang="en-US" sz="2300" b="1" dirty="0" smtClean="0">
                  <a:solidFill>
                    <a:schemeClr val="tx2"/>
                  </a:solidFill>
                </a:rPr>
                <a:t> </a:t>
              </a:r>
              <a:r>
                <a:rPr lang="en-US" sz="2300" b="1" dirty="0" err="1" smtClean="0">
                  <a:solidFill>
                    <a:schemeClr val="tx2"/>
                  </a:solidFill>
                </a:rPr>
                <a:t>biaya</a:t>
              </a:r>
              <a:r>
                <a:rPr lang="en-US" sz="2300" b="1" dirty="0" smtClean="0">
                  <a:solidFill>
                    <a:schemeClr val="tx2"/>
                  </a:solidFill>
                </a:rPr>
                <a:t> yang </a:t>
              </a:r>
              <a:r>
                <a:rPr lang="en-US" sz="2300" b="1" dirty="0" err="1" smtClean="0">
                  <a:solidFill>
                    <a:schemeClr val="tx2"/>
                  </a:solidFill>
                </a:rPr>
                <a:t>menyebabkan</a:t>
              </a:r>
              <a:r>
                <a:rPr lang="en-US" sz="2300" b="1" dirty="0" smtClean="0">
                  <a:solidFill>
                    <a:schemeClr val="tx2"/>
                  </a:solidFill>
                </a:rPr>
                <a:t> overhead </a:t>
              </a:r>
              <a:r>
                <a:rPr lang="en-US" sz="2300" b="1" dirty="0" err="1" smtClean="0">
                  <a:solidFill>
                    <a:schemeClr val="tx2"/>
                  </a:solidFill>
                </a:rPr>
                <a:t>muncul</a:t>
              </a:r>
              <a:endParaRPr lang="en-US" sz="2300" b="1" dirty="0">
                <a:solidFill>
                  <a:schemeClr val="tx2"/>
                </a:solidFill>
              </a:endParaRPr>
            </a:p>
          </p:txBody>
        </p:sp>
        <p:sp>
          <p:nvSpPr>
            <p:cNvPr id="34827" name="Freeform 11"/>
            <p:cNvSpPr>
              <a:spLocks/>
            </p:cNvSpPr>
            <p:nvPr/>
          </p:nvSpPr>
          <p:spPr bwMode="auto">
            <a:xfrm>
              <a:off x="3024" y="2928"/>
              <a:ext cx="960" cy="720"/>
            </a:xfrm>
            <a:custGeom>
              <a:avLst/>
              <a:gdLst/>
              <a:ahLst/>
              <a:cxnLst>
                <a:cxn ang="0">
                  <a:pos x="13047" y="2175"/>
                </a:cxn>
                <a:cxn ang="0">
                  <a:pos x="12939" y="2638"/>
                </a:cxn>
                <a:cxn ang="0">
                  <a:pos x="12778" y="3371"/>
                </a:cxn>
                <a:cxn ang="0">
                  <a:pos x="12499" y="4117"/>
                </a:cxn>
                <a:cxn ang="0">
                  <a:pos x="12134" y="4849"/>
                </a:cxn>
                <a:cxn ang="0">
                  <a:pos x="11671" y="5534"/>
                </a:cxn>
                <a:cxn ang="0">
                  <a:pos x="11096" y="6193"/>
                </a:cxn>
                <a:cxn ang="0">
                  <a:pos x="10487" y="6841"/>
                </a:cxn>
                <a:cxn ang="0">
                  <a:pos x="9720" y="7452"/>
                </a:cxn>
                <a:cxn ang="0">
                  <a:pos x="8903" y="8003"/>
                </a:cxn>
                <a:cxn ang="0">
                  <a:pos x="8011" y="8503"/>
                </a:cxn>
                <a:cxn ang="0">
                  <a:pos x="7074" y="8941"/>
                </a:cxn>
                <a:cxn ang="0">
                  <a:pos x="6073" y="9358"/>
                </a:cxn>
                <a:cxn ang="0">
                  <a:pos x="5001" y="9712"/>
                </a:cxn>
                <a:cxn ang="0">
                  <a:pos x="3904" y="9981"/>
                </a:cxn>
                <a:cxn ang="0">
                  <a:pos x="2757" y="10202"/>
                </a:cxn>
                <a:cxn ang="0">
                  <a:pos x="1598" y="10360"/>
                </a:cxn>
                <a:cxn ang="0">
                  <a:pos x="392" y="10469"/>
                </a:cxn>
                <a:cxn ang="0">
                  <a:pos x="0" y="10469"/>
                </a:cxn>
                <a:cxn ang="0">
                  <a:pos x="1537" y="10275"/>
                </a:cxn>
                <a:cxn ang="0">
                  <a:pos x="2537" y="10055"/>
                </a:cxn>
                <a:cxn ang="0">
                  <a:pos x="3512" y="9736"/>
                </a:cxn>
                <a:cxn ang="0">
                  <a:pos x="4416" y="9322"/>
                </a:cxn>
                <a:cxn ang="0">
                  <a:pos x="5270" y="8869"/>
                </a:cxn>
                <a:cxn ang="0">
                  <a:pos x="6110" y="8320"/>
                </a:cxn>
                <a:cxn ang="0">
                  <a:pos x="6854" y="7721"/>
                </a:cxn>
                <a:cxn ang="0">
                  <a:pos x="7513" y="7050"/>
                </a:cxn>
                <a:cxn ang="0">
                  <a:pos x="8073" y="6315"/>
                </a:cxn>
                <a:cxn ang="0">
                  <a:pos x="8598" y="5534"/>
                </a:cxn>
                <a:cxn ang="0">
                  <a:pos x="8987" y="4726"/>
                </a:cxn>
                <a:cxn ang="0">
                  <a:pos x="9280" y="3884"/>
                </a:cxn>
                <a:cxn ang="0">
                  <a:pos x="9475" y="3053"/>
                </a:cxn>
                <a:cxn ang="0">
                  <a:pos x="9586" y="2175"/>
                </a:cxn>
                <a:cxn ang="0">
                  <a:pos x="7903" y="2150"/>
                </a:cxn>
                <a:cxn ang="0">
                  <a:pos x="11293" y="0"/>
                </a:cxn>
                <a:cxn ang="0">
                  <a:pos x="14694" y="2150"/>
                </a:cxn>
                <a:cxn ang="0">
                  <a:pos x="13047" y="2175"/>
                </a:cxn>
              </a:cxnLst>
              <a:rect l="0" t="0" r="r" b="b"/>
              <a:pathLst>
                <a:path w="14694" h="10469">
                  <a:moveTo>
                    <a:pt x="13047" y="2175"/>
                  </a:moveTo>
                  <a:lnTo>
                    <a:pt x="12939" y="2638"/>
                  </a:lnTo>
                  <a:lnTo>
                    <a:pt x="12778" y="3371"/>
                  </a:lnTo>
                  <a:lnTo>
                    <a:pt x="12499" y="4117"/>
                  </a:lnTo>
                  <a:lnTo>
                    <a:pt x="12134" y="4849"/>
                  </a:lnTo>
                  <a:lnTo>
                    <a:pt x="11671" y="5534"/>
                  </a:lnTo>
                  <a:lnTo>
                    <a:pt x="11096" y="6193"/>
                  </a:lnTo>
                  <a:lnTo>
                    <a:pt x="10487" y="6841"/>
                  </a:lnTo>
                  <a:lnTo>
                    <a:pt x="9720" y="7452"/>
                  </a:lnTo>
                  <a:lnTo>
                    <a:pt x="8903" y="8003"/>
                  </a:lnTo>
                  <a:lnTo>
                    <a:pt x="8011" y="8503"/>
                  </a:lnTo>
                  <a:lnTo>
                    <a:pt x="7074" y="8941"/>
                  </a:lnTo>
                  <a:lnTo>
                    <a:pt x="6073" y="9358"/>
                  </a:lnTo>
                  <a:lnTo>
                    <a:pt x="5001" y="9712"/>
                  </a:lnTo>
                  <a:lnTo>
                    <a:pt x="3904" y="9981"/>
                  </a:lnTo>
                  <a:lnTo>
                    <a:pt x="2757" y="10202"/>
                  </a:lnTo>
                  <a:lnTo>
                    <a:pt x="1598" y="10360"/>
                  </a:lnTo>
                  <a:lnTo>
                    <a:pt x="392" y="10469"/>
                  </a:lnTo>
                  <a:lnTo>
                    <a:pt x="0" y="10469"/>
                  </a:lnTo>
                  <a:lnTo>
                    <a:pt x="1537" y="10275"/>
                  </a:lnTo>
                  <a:lnTo>
                    <a:pt x="2537" y="10055"/>
                  </a:lnTo>
                  <a:lnTo>
                    <a:pt x="3512" y="9736"/>
                  </a:lnTo>
                  <a:lnTo>
                    <a:pt x="4416" y="9322"/>
                  </a:lnTo>
                  <a:lnTo>
                    <a:pt x="5270" y="8869"/>
                  </a:lnTo>
                  <a:lnTo>
                    <a:pt x="6110" y="8320"/>
                  </a:lnTo>
                  <a:lnTo>
                    <a:pt x="6854" y="7721"/>
                  </a:lnTo>
                  <a:lnTo>
                    <a:pt x="7513" y="7050"/>
                  </a:lnTo>
                  <a:lnTo>
                    <a:pt x="8073" y="6315"/>
                  </a:lnTo>
                  <a:lnTo>
                    <a:pt x="8598" y="5534"/>
                  </a:lnTo>
                  <a:lnTo>
                    <a:pt x="8987" y="4726"/>
                  </a:lnTo>
                  <a:lnTo>
                    <a:pt x="9280" y="3884"/>
                  </a:lnTo>
                  <a:lnTo>
                    <a:pt x="9475" y="3053"/>
                  </a:lnTo>
                  <a:lnTo>
                    <a:pt x="9586" y="2175"/>
                  </a:lnTo>
                  <a:lnTo>
                    <a:pt x="7903" y="2150"/>
                  </a:lnTo>
                  <a:lnTo>
                    <a:pt x="11293" y="0"/>
                  </a:lnTo>
                  <a:lnTo>
                    <a:pt x="14694" y="2150"/>
                  </a:lnTo>
                  <a:lnTo>
                    <a:pt x="13047" y="2175"/>
                  </a:lnTo>
                  <a:close/>
                </a:path>
              </a:pathLst>
            </a:custGeom>
            <a:solidFill>
              <a:srgbClr val="FF0000"/>
            </a:solidFill>
            <a:ln w="0">
              <a:solidFill>
                <a:srgbClr val="000000"/>
              </a:solidFill>
              <a:prstDash val="solid"/>
              <a:round/>
              <a:headEnd/>
              <a:tailEnd/>
            </a:ln>
            <a:effectLst>
              <a:outerShdw dist="35921" dir="2700000" algn="ctr" rotWithShape="0">
                <a:schemeClr val="bg2"/>
              </a:outerShdw>
            </a:effectLst>
          </p:spPr>
          <p:txBody>
            <a:bodyPr/>
            <a:lstStyle/>
            <a:p>
              <a:endParaRPr lang="en-US"/>
            </a:p>
          </p:txBody>
        </p:sp>
      </p:grpSp>
    </p:spTree>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685800" y="1371600"/>
            <a:ext cx="7772400" cy="5181600"/>
          </a:xfrm>
        </p:spPr>
        <p:txBody>
          <a:bodyPr>
            <a:normAutofit fontScale="92500" lnSpcReduction="10000"/>
          </a:bodyPr>
          <a:lstStyle/>
          <a:p>
            <a:pPr algn="ctr">
              <a:buFont typeface="Times" pitchFamily="18" charset="0"/>
              <a:buNone/>
            </a:pPr>
            <a:r>
              <a:rPr lang="en-US" dirty="0" err="1" smtClean="0"/>
              <a:t>Dengan</a:t>
            </a:r>
            <a:r>
              <a:rPr lang="en-US" dirty="0" smtClean="0"/>
              <a:t> </a:t>
            </a:r>
            <a:r>
              <a:rPr lang="en-US" dirty="0" err="1" smtClean="0"/>
              <a:t>menggunakan</a:t>
            </a:r>
            <a:r>
              <a:rPr lang="en-US" dirty="0" smtClean="0"/>
              <a:t> </a:t>
            </a:r>
            <a:r>
              <a:rPr lang="en-US" dirty="0" err="1" smtClean="0"/>
              <a:t>tarif</a:t>
            </a:r>
            <a:r>
              <a:rPr lang="en-US" dirty="0" smtClean="0"/>
              <a:t> POHR </a:t>
            </a:r>
            <a:r>
              <a:rPr lang="en-US" dirty="0" err="1" smtClean="0"/>
              <a:t>maka</a:t>
            </a:r>
            <a:r>
              <a:rPr lang="en-US" dirty="0" smtClean="0"/>
              <a:t> </a:t>
            </a:r>
            <a:r>
              <a:rPr lang="en-US" dirty="0" err="1" smtClean="0"/>
              <a:t>memungkinkan</a:t>
            </a:r>
            <a:r>
              <a:rPr lang="en-US" dirty="0" smtClean="0"/>
              <a:t> </a:t>
            </a:r>
            <a:r>
              <a:rPr lang="en-US" dirty="0" err="1" smtClean="0"/>
              <a:t>untuk</a:t>
            </a:r>
            <a:r>
              <a:rPr lang="en-US" dirty="0" smtClean="0"/>
              <a:t> </a:t>
            </a:r>
            <a:r>
              <a:rPr lang="en-US" dirty="0" err="1" smtClean="0"/>
              <a:t>mengestimasi</a:t>
            </a:r>
            <a:r>
              <a:rPr lang="en-US" dirty="0" smtClean="0"/>
              <a:t> total </a:t>
            </a:r>
            <a:r>
              <a:rPr lang="en-US" dirty="0" err="1" smtClean="0"/>
              <a:t>biaya</a:t>
            </a:r>
            <a:r>
              <a:rPr lang="en-US" dirty="0" smtClean="0"/>
              <a:t> </a:t>
            </a:r>
            <a:r>
              <a:rPr lang="en-US" dirty="0" err="1" smtClean="0"/>
              <a:t>pekerjaan</a:t>
            </a:r>
            <a:r>
              <a:rPr lang="en-US" dirty="0" smtClean="0"/>
              <a:t> </a:t>
            </a:r>
            <a:r>
              <a:rPr lang="en-US" dirty="0" err="1" smtClean="0"/>
              <a:t>di</a:t>
            </a:r>
            <a:r>
              <a:rPr lang="en-US" dirty="0" smtClean="0"/>
              <a:t> </a:t>
            </a:r>
            <a:r>
              <a:rPr lang="en-US" dirty="0" err="1" smtClean="0"/>
              <a:t>masa</a:t>
            </a:r>
            <a:r>
              <a:rPr lang="en-US" dirty="0" smtClean="0"/>
              <a:t> yang </a:t>
            </a:r>
            <a:r>
              <a:rPr lang="en-US" dirty="0" err="1" smtClean="0"/>
              <a:t>akan</a:t>
            </a:r>
            <a:r>
              <a:rPr lang="en-US" dirty="0" smtClean="0"/>
              <a:t> </a:t>
            </a:r>
            <a:r>
              <a:rPr lang="en-US" dirty="0" err="1" smtClean="0"/>
              <a:t>datang</a:t>
            </a:r>
            <a:endParaRPr lang="en-US" dirty="0"/>
          </a:p>
          <a:p>
            <a:pPr algn="ctr">
              <a:buFont typeface="Times" pitchFamily="18" charset="0"/>
              <a:buNone/>
            </a:pPr>
            <a:endParaRPr lang="en-US" dirty="0"/>
          </a:p>
          <a:p>
            <a:pPr algn="ctr">
              <a:buFont typeface="Times" pitchFamily="18" charset="0"/>
              <a:buNone/>
            </a:pPr>
            <a:endParaRPr lang="en-US" dirty="0"/>
          </a:p>
          <a:p>
            <a:pPr algn="ctr">
              <a:buFont typeface="Times" pitchFamily="18" charset="0"/>
              <a:buNone/>
            </a:pPr>
            <a:endParaRPr lang="en-US" dirty="0"/>
          </a:p>
          <a:p>
            <a:pPr algn="ctr">
              <a:buFont typeface="Times" pitchFamily="18" charset="0"/>
              <a:buNone/>
            </a:pPr>
            <a:endParaRPr lang="en-US" dirty="0"/>
          </a:p>
          <a:p>
            <a:pPr algn="ctr">
              <a:buFont typeface="Times" pitchFamily="18" charset="0"/>
              <a:buNone/>
            </a:pPr>
            <a:endParaRPr lang="en-US" dirty="0"/>
          </a:p>
          <a:p>
            <a:pPr algn="ctr">
              <a:buFont typeface="Times" pitchFamily="18" charset="0"/>
              <a:buNone/>
            </a:pPr>
            <a:r>
              <a:rPr lang="en-US" dirty="0" smtClean="0"/>
              <a:t>Overhead </a:t>
            </a:r>
            <a:r>
              <a:rPr lang="en-US" dirty="0" err="1" smtClean="0"/>
              <a:t>Aktual</a:t>
            </a:r>
            <a:r>
              <a:rPr lang="en-US" dirty="0" smtClean="0"/>
              <a:t> </a:t>
            </a:r>
            <a:r>
              <a:rPr lang="en-US" dirty="0" err="1" smtClean="0"/>
              <a:t>tidak</a:t>
            </a:r>
            <a:r>
              <a:rPr lang="en-US" dirty="0" smtClean="0"/>
              <a:t> </a:t>
            </a:r>
            <a:r>
              <a:rPr lang="en-US" dirty="0" err="1" smtClean="0"/>
              <a:t>akan</a:t>
            </a:r>
            <a:r>
              <a:rPr lang="en-US" dirty="0" smtClean="0"/>
              <a:t> </a:t>
            </a:r>
            <a:r>
              <a:rPr lang="en-US" dirty="0" err="1" smtClean="0"/>
              <a:t>diketahui</a:t>
            </a:r>
            <a:r>
              <a:rPr lang="en-US" dirty="0" smtClean="0"/>
              <a:t> </a:t>
            </a:r>
            <a:r>
              <a:rPr lang="en-US" dirty="0" err="1" smtClean="0"/>
              <a:t>sampai</a:t>
            </a:r>
            <a:r>
              <a:rPr lang="en-US" dirty="0" smtClean="0"/>
              <a:t> </a:t>
            </a:r>
            <a:r>
              <a:rPr lang="en-US" dirty="0" err="1" smtClean="0"/>
              <a:t>akhir</a:t>
            </a:r>
            <a:r>
              <a:rPr lang="en-US" dirty="0" smtClean="0"/>
              <a:t> </a:t>
            </a:r>
            <a:r>
              <a:rPr lang="en-US" dirty="0" err="1" smtClean="0"/>
              <a:t>periode</a:t>
            </a:r>
            <a:endParaRPr lang="en-US" dirty="0"/>
          </a:p>
        </p:txBody>
      </p:sp>
      <p:sp>
        <p:nvSpPr>
          <p:cNvPr id="37891" name="Rectangle 3"/>
          <p:cNvSpPr>
            <a:spLocks noGrp="1" noChangeArrowheads="1"/>
          </p:cNvSpPr>
          <p:nvPr>
            <p:ph type="title"/>
          </p:nvPr>
        </p:nvSpPr>
        <p:spPr/>
        <p:txBody>
          <a:bodyPr/>
          <a:lstStyle/>
          <a:p>
            <a:r>
              <a:rPr lang="en-US" dirty="0" err="1" smtClean="0"/>
              <a:t>Diperlukannya</a:t>
            </a:r>
            <a:r>
              <a:rPr lang="en-US" dirty="0" smtClean="0"/>
              <a:t> </a:t>
            </a:r>
            <a:r>
              <a:rPr lang="en-US" dirty="0"/>
              <a:t>POHR</a:t>
            </a:r>
          </a:p>
        </p:txBody>
      </p:sp>
      <p:graphicFrame>
        <p:nvGraphicFramePr>
          <p:cNvPr id="37892" name="Object 4"/>
          <p:cNvGraphicFramePr>
            <a:graphicFrameLocks/>
          </p:cNvGraphicFramePr>
          <p:nvPr/>
        </p:nvGraphicFramePr>
        <p:xfrm>
          <a:off x="2895600" y="2667000"/>
          <a:ext cx="3240088" cy="2590800"/>
        </p:xfrm>
        <a:graphic>
          <a:graphicData uri="http://schemas.openxmlformats.org/presentationml/2006/ole">
            <mc:AlternateContent xmlns:mc="http://schemas.openxmlformats.org/markup-compatibility/2006">
              <mc:Choice xmlns:v="urn:schemas-microsoft-com:vml" Requires="v">
                <p:oleObj spid="_x0000_s8196" name="ClipArt" r:id="rId4" imgW="3944880" imgH="3968640" progId="">
                  <p:embed/>
                </p:oleObj>
              </mc:Choice>
              <mc:Fallback>
                <p:oleObj name="ClipArt" r:id="rId4" imgW="3944880" imgH="396864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667000"/>
                        <a:ext cx="324008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3" name="Rectangle 5"/>
          <p:cNvSpPr>
            <a:spLocks noChangeArrowheads="1"/>
          </p:cNvSpPr>
          <p:nvPr/>
        </p:nvSpPr>
        <p:spPr bwMode="auto">
          <a:xfrm>
            <a:off x="3409950" y="2860675"/>
            <a:ext cx="2143125" cy="668338"/>
          </a:xfrm>
          <a:prstGeom prst="rect">
            <a:avLst/>
          </a:prstGeom>
          <a:noFill/>
          <a:ln w="12699">
            <a:noFill/>
            <a:miter lim="800000"/>
            <a:headEnd/>
            <a:tailEnd/>
          </a:ln>
          <a:effectLst/>
        </p:spPr>
        <p:txBody>
          <a:bodyPr lIns="90488" tIns="44450" rIns="90488" bIns="44450">
            <a:spAutoFit/>
          </a:bodyPr>
          <a:lstStyle/>
          <a:p>
            <a:pPr algn="ctr">
              <a:spcBef>
                <a:spcPct val="50000"/>
              </a:spcBef>
            </a:pPr>
            <a:r>
              <a:rPr lang="en-US" sz="3800" b="1">
                <a:solidFill>
                  <a:srgbClr val="FF3300"/>
                </a:solidFill>
              </a:rPr>
              <a:t>$</a:t>
            </a:r>
          </a:p>
        </p:txBody>
      </p:sp>
    </p:spTree>
  </p:cSld>
  <p:clrMapOvr>
    <a:masterClrMapping/>
  </p:clrMapOvr>
  <p:transition spd="med">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4648200"/>
            <a:ext cx="4724400" cy="1154113"/>
          </a:xfrm>
          <a:prstGeom prst="rect">
            <a:avLst/>
          </a:prstGeom>
          <a:solidFill>
            <a:srgbClr val="CCFFCC"/>
          </a:solidFill>
          <a:ln w="12700">
            <a:solidFill>
              <a:schemeClr val="tx1"/>
            </a:solidFill>
            <a:miter lim="800000"/>
            <a:headEnd/>
            <a:tailEnd/>
          </a:ln>
          <a:effectLst>
            <a:outerShdw dist="71842" dir="2700000" algn="ctr" rotWithShape="0">
              <a:schemeClr val="bg2"/>
            </a:outerShdw>
          </a:effectLst>
        </p:spPr>
        <p:txBody>
          <a:bodyPr lIns="90488" tIns="44450" rIns="90488" bIns="44450">
            <a:spAutoFit/>
          </a:bodyPr>
          <a:lstStyle/>
          <a:p>
            <a:pPr algn="ctr" eaLnBrk="1" hangingPunct="1">
              <a:spcBef>
                <a:spcPct val="50000"/>
              </a:spcBef>
            </a:pPr>
            <a:r>
              <a:rPr lang="en-US" sz="2300" b="1" dirty="0">
                <a:solidFill>
                  <a:srgbClr val="006600"/>
                </a:solidFill>
              </a:rPr>
              <a:t>Actual amount of the allocation based upon the actual level of activity.</a:t>
            </a:r>
          </a:p>
        </p:txBody>
      </p:sp>
      <p:sp>
        <p:nvSpPr>
          <p:cNvPr id="35843" name="Rectangle 3"/>
          <p:cNvSpPr>
            <a:spLocks noChangeArrowheads="1"/>
          </p:cNvSpPr>
          <p:nvPr/>
        </p:nvSpPr>
        <p:spPr bwMode="auto">
          <a:xfrm>
            <a:off x="533400" y="2033588"/>
            <a:ext cx="3651250" cy="1151597"/>
          </a:xfrm>
          <a:prstGeom prst="rect">
            <a:avLst/>
          </a:prstGeom>
          <a:solidFill>
            <a:srgbClr val="CCECFF"/>
          </a:solidFill>
          <a:ln w="25400">
            <a:solidFill>
              <a:schemeClr val="tx2"/>
            </a:solidFill>
            <a:miter lim="800000"/>
            <a:headEnd/>
            <a:tailEnd/>
          </a:ln>
          <a:effectLst>
            <a:outerShdw dist="71842" dir="2700000" algn="ctr" rotWithShape="0">
              <a:schemeClr val="bg2"/>
            </a:outerShdw>
          </a:effectLst>
        </p:spPr>
        <p:txBody>
          <a:bodyPr lIns="90488" tIns="44450" rIns="90488" bIns="44450">
            <a:spAutoFit/>
          </a:bodyPr>
          <a:lstStyle/>
          <a:p>
            <a:pPr algn="ctr" eaLnBrk="1" hangingPunct="1">
              <a:spcBef>
                <a:spcPct val="50000"/>
              </a:spcBef>
            </a:pPr>
            <a:r>
              <a:rPr lang="en-US" sz="2300" b="1" dirty="0" err="1" smtClean="0">
                <a:solidFill>
                  <a:schemeClr val="tx2"/>
                </a:solidFill>
              </a:rPr>
              <a:t>Berdasarkan</a:t>
            </a:r>
            <a:r>
              <a:rPr lang="en-US" sz="2300" b="1" dirty="0" smtClean="0">
                <a:solidFill>
                  <a:schemeClr val="tx2"/>
                </a:solidFill>
              </a:rPr>
              <a:t> </a:t>
            </a:r>
            <a:r>
              <a:rPr lang="en-US" sz="2300" b="1" i="1" dirty="0" err="1" smtClean="0">
                <a:solidFill>
                  <a:srgbClr val="FF0000"/>
                </a:solidFill>
              </a:rPr>
              <a:t>estimasi</a:t>
            </a:r>
            <a:r>
              <a:rPr lang="en-US" sz="2300" b="1" dirty="0" smtClean="0">
                <a:solidFill>
                  <a:schemeClr val="tx2"/>
                </a:solidFill>
              </a:rPr>
              <a:t>, </a:t>
            </a:r>
            <a:r>
              <a:rPr lang="en-US" sz="2300" b="1" dirty="0" err="1" smtClean="0">
                <a:solidFill>
                  <a:schemeClr val="tx2"/>
                </a:solidFill>
              </a:rPr>
              <a:t>dan</a:t>
            </a:r>
            <a:r>
              <a:rPr lang="en-US" sz="2300" b="1" dirty="0" smtClean="0">
                <a:solidFill>
                  <a:schemeClr val="tx2"/>
                </a:solidFill>
              </a:rPr>
              <a:t> </a:t>
            </a:r>
            <a:r>
              <a:rPr lang="en-US" sz="2300" b="1" dirty="0" err="1" smtClean="0">
                <a:solidFill>
                  <a:schemeClr val="tx2"/>
                </a:solidFill>
              </a:rPr>
              <a:t>ditentukan</a:t>
            </a:r>
            <a:r>
              <a:rPr lang="en-US" sz="2300" b="1" dirty="0" smtClean="0">
                <a:solidFill>
                  <a:schemeClr val="tx2"/>
                </a:solidFill>
              </a:rPr>
              <a:t> </a:t>
            </a:r>
            <a:r>
              <a:rPr lang="en-US" sz="2300" b="1" dirty="0" err="1" smtClean="0">
                <a:solidFill>
                  <a:schemeClr val="tx2"/>
                </a:solidFill>
              </a:rPr>
              <a:t>sebelum</a:t>
            </a:r>
            <a:r>
              <a:rPr lang="en-US" sz="2300" b="1" dirty="0" smtClean="0">
                <a:solidFill>
                  <a:schemeClr val="tx2"/>
                </a:solidFill>
              </a:rPr>
              <a:t> </a:t>
            </a:r>
            <a:r>
              <a:rPr lang="en-US" sz="2300" b="1" dirty="0" err="1" smtClean="0">
                <a:solidFill>
                  <a:schemeClr val="tx2"/>
                </a:solidFill>
              </a:rPr>
              <a:t>periode</a:t>
            </a:r>
            <a:r>
              <a:rPr lang="en-US" sz="2300" b="1" dirty="0" smtClean="0">
                <a:solidFill>
                  <a:schemeClr val="tx2"/>
                </a:solidFill>
              </a:rPr>
              <a:t> </a:t>
            </a:r>
            <a:r>
              <a:rPr lang="en-US" sz="2300" b="1" dirty="0" err="1" smtClean="0">
                <a:solidFill>
                  <a:schemeClr val="tx2"/>
                </a:solidFill>
              </a:rPr>
              <a:t>dimulai</a:t>
            </a:r>
            <a:endParaRPr lang="en-US" sz="2300" b="1" dirty="0">
              <a:solidFill>
                <a:schemeClr val="tx2"/>
              </a:solidFill>
            </a:endParaRPr>
          </a:p>
        </p:txBody>
      </p:sp>
      <p:sp>
        <p:nvSpPr>
          <p:cNvPr id="35844" name="Rectangle 4"/>
          <p:cNvSpPr>
            <a:spLocks noGrp="1" noChangeArrowheads="1"/>
          </p:cNvSpPr>
          <p:nvPr>
            <p:ph type="title"/>
          </p:nvPr>
        </p:nvSpPr>
        <p:spPr>
          <a:noFill/>
          <a:ln/>
        </p:spPr>
        <p:txBody>
          <a:bodyPr lIns="90488" tIns="44450" rIns="90488" bIns="44450">
            <a:normAutofit fontScale="90000"/>
          </a:bodyPr>
          <a:lstStyle/>
          <a:p>
            <a:r>
              <a:rPr lang="en-US"/>
              <a:t>Application of Manufacturing Overhead</a:t>
            </a:r>
          </a:p>
        </p:txBody>
      </p:sp>
      <p:grpSp>
        <p:nvGrpSpPr>
          <p:cNvPr id="2" name="Group 11"/>
          <p:cNvGrpSpPr>
            <a:grpSpLocks/>
          </p:cNvGrpSpPr>
          <p:nvPr/>
        </p:nvGrpSpPr>
        <p:grpSpPr bwMode="auto">
          <a:xfrm>
            <a:off x="711200" y="3878263"/>
            <a:ext cx="7975600" cy="584200"/>
            <a:chOff x="448" y="2443"/>
            <a:chExt cx="5024" cy="368"/>
          </a:xfrm>
        </p:grpSpPr>
        <p:sp>
          <p:nvSpPr>
            <p:cNvPr id="35846" name="Rectangle 6"/>
            <p:cNvSpPr>
              <a:spLocks noChangeArrowheads="1"/>
            </p:cNvSpPr>
            <p:nvPr/>
          </p:nvSpPr>
          <p:spPr bwMode="auto">
            <a:xfrm>
              <a:off x="448" y="2443"/>
              <a:ext cx="5024" cy="368"/>
            </a:xfrm>
            <a:prstGeom prst="rect">
              <a:avLst/>
            </a:prstGeom>
            <a:solidFill>
              <a:srgbClr val="FCFEB9"/>
            </a:solidFill>
            <a:ln w="12700">
              <a:solidFill>
                <a:schemeClr val="tx1"/>
              </a:solidFill>
              <a:miter lim="800000"/>
              <a:headEnd/>
              <a:tailEnd/>
            </a:ln>
            <a:effectLst>
              <a:outerShdw dist="71842" dir="2700000" algn="ctr" rotWithShape="0">
                <a:schemeClr val="bg2"/>
              </a:outerShdw>
            </a:effectLst>
          </p:spPr>
          <p:txBody>
            <a:bodyPr wrap="none" anchor="ctr"/>
            <a:lstStyle/>
            <a:p>
              <a:pPr algn="ctr" eaLnBrk="1" hangingPunct="1"/>
              <a:endParaRPr lang="en-US" sz="2800">
                <a:solidFill>
                  <a:srgbClr val="663300"/>
                </a:solidFill>
                <a:latin typeface="Times New Roman" charset="0"/>
              </a:endParaRPr>
            </a:p>
          </p:txBody>
        </p:sp>
        <p:sp>
          <p:nvSpPr>
            <p:cNvPr id="35847" name="Rectangle 7"/>
            <p:cNvSpPr>
              <a:spLocks noChangeArrowheads="1"/>
            </p:cNvSpPr>
            <p:nvPr/>
          </p:nvSpPr>
          <p:spPr bwMode="auto">
            <a:xfrm>
              <a:off x="777" y="2484"/>
              <a:ext cx="4647" cy="289"/>
            </a:xfrm>
            <a:prstGeom prst="rect">
              <a:avLst/>
            </a:prstGeom>
            <a:noFill/>
            <a:ln w="12700">
              <a:noFill/>
              <a:miter lim="800000"/>
              <a:headEnd/>
              <a:tailEnd/>
            </a:ln>
            <a:effectLst/>
          </p:spPr>
          <p:txBody>
            <a:bodyPr wrap="square" lIns="90488" tIns="44450" rIns="90488" bIns="44450">
              <a:spAutoFit/>
            </a:bodyPr>
            <a:lstStyle/>
            <a:p>
              <a:pPr eaLnBrk="1" hangingPunct="1">
                <a:spcBef>
                  <a:spcPct val="50000"/>
                </a:spcBef>
              </a:pPr>
              <a:r>
                <a:rPr lang="en-US" sz="2400" b="1" dirty="0" smtClean="0">
                  <a:solidFill>
                    <a:srgbClr val="663300"/>
                  </a:solidFill>
                </a:rPr>
                <a:t>Overhead yang </a:t>
              </a:r>
              <a:r>
                <a:rPr lang="en-US" sz="2400" b="1" dirty="0" err="1" smtClean="0">
                  <a:solidFill>
                    <a:srgbClr val="663300"/>
                  </a:solidFill>
                </a:rPr>
                <a:t>dibebankan</a:t>
              </a:r>
              <a:r>
                <a:rPr lang="en-US" sz="2400" b="1" dirty="0" smtClean="0">
                  <a:solidFill>
                    <a:srgbClr val="663300"/>
                  </a:solidFill>
                </a:rPr>
                <a:t> = POHR   </a:t>
              </a:r>
              <a:r>
                <a:rPr lang="en-US" sz="2400" b="1" dirty="0">
                  <a:solidFill>
                    <a:srgbClr val="663300"/>
                  </a:solidFill>
                </a:rPr>
                <a:t>×   Actual </a:t>
              </a:r>
              <a:r>
                <a:rPr lang="en-US" sz="2400" b="1" dirty="0" smtClean="0">
                  <a:solidFill>
                    <a:srgbClr val="663300"/>
                  </a:solidFill>
                </a:rPr>
                <a:t>activity</a:t>
              </a:r>
              <a:endParaRPr lang="en-US" sz="2400" b="1" dirty="0">
                <a:solidFill>
                  <a:srgbClr val="663300"/>
                </a:solidFill>
              </a:endParaRPr>
            </a:p>
          </p:txBody>
        </p:sp>
      </p:grpSp>
      <p:sp>
        <p:nvSpPr>
          <p:cNvPr id="35848" name="Freeform 8"/>
          <p:cNvSpPr>
            <a:spLocks/>
          </p:cNvSpPr>
          <p:nvPr/>
        </p:nvSpPr>
        <p:spPr bwMode="auto">
          <a:xfrm>
            <a:off x="5256213" y="4343400"/>
            <a:ext cx="2024062" cy="1006475"/>
          </a:xfrm>
          <a:custGeom>
            <a:avLst/>
            <a:gdLst/>
            <a:ahLst/>
            <a:cxnLst>
              <a:cxn ang="0">
                <a:pos x="13047" y="2175"/>
              </a:cxn>
              <a:cxn ang="0">
                <a:pos x="12939" y="2638"/>
              </a:cxn>
              <a:cxn ang="0">
                <a:pos x="12778" y="3371"/>
              </a:cxn>
              <a:cxn ang="0">
                <a:pos x="12499" y="4117"/>
              </a:cxn>
              <a:cxn ang="0">
                <a:pos x="12134" y="4849"/>
              </a:cxn>
              <a:cxn ang="0">
                <a:pos x="11671" y="5534"/>
              </a:cxn>
              <a:cxn ang="0">
                <a:pos x="11096" y="6193"/>
              </a:cxn>
              <a:cxn ang="0">
                <a:pos x="10487" y="6841"/>
              </a:cxn>
              <a:cxn ang="0">
                <a:pos x="9720" y="7452"/>
              </a:cxn>
              <a:cxn ang="0">
                <a:pos x="8903" y="8003"/>
              </a:cxn>
              <a:cxn ang="0">
                <a:pos x="8011" y="8503"/>
              </a:cxn>
              <a:cxn ang="0">
                <a:pos x="7074" y="8941"/>
              </a:cxn>
              <a:cxn ang="0">
                <a:pos x="6073" y="9358"/>
              </a:cxn>
              <a:cxn ang="0">
                <a:pos x="5001" y="9712"/>
              </a:cxn>
              <a:cxn ang="0">
                <a:pos x="3904" y="9981"/>
              </a:cxn>
              <a:cxn ang="0">
                <a:pos x="2757" y="10202"/>
              </a:cxn>
              <a:cxn ang="0">
                <a:pos x="1598" y="10360"/>
              </a:cxn>
              <a:cxn ang="0">
                <a:pos x="392" y="10469"/>
              </a:cxn>
              <a:cxn ang="0">
                <a:pos x="0" y="10469"/>
              </a:cxn>
              <a:cxn ang="0">
                <a:pos x="1537" y="10275"/>
              </a:cxn>
              <a:cxn ang="0">
                <a:pos x="2537" y="10055"/>
              </a:cxn>
              <a:cxn ang="0">
                <a:pos x="3512" y="9736"/>
              </a:cxn>
              <a:cxn ang="0">
                <a:pos x="4416" y="9322"/>
              </a:cxn>
              <a:cxn ang="0">
                <a:pos x="5270" y="8869"/>
              </a:cxn>
              <a:cxn ang="0">
                <a:pos x="6110" y="8320"/>
              </a:cxn>
              <a:cxn ang="0">
                <a:pos x="6854" y="7721"/>
              </a:cxn>
              <a:cxn ang="0">
                <a:pos x="7513" y="7050"/>
              </a:cxn>
              <a:cxn ang="0">
                <a:pos x="8073" y="6315"/>
              </a:cxn>
              <a:cxn ang="0">
                <a:pos x="8598" y="5534"/>
              </a:cxn>
              <a:cxn ang="0">
                <a:pos x="8987" y="4726"/>
              </a:cxn>
              <a:cxn ang="0">
                <a:pos x="9280" y="3884"/>
              </a:cxn>
              <a:cxn ang="0">
                <a:pos x="9475" y="3053"/>
              </a:cxn>
              <a:cxn ang="0">
                <a:pos x="9586" y="2175"/>
              </a:cxn>
              <a:cxn ang="0">
                <a:pos x="7903" y="2150"/>
              </a:cxn>
              <a:cxn ang="0">
                <a:pos x="11293" y="0"/>
              </a:cxn>
              <a:cxn ang="0">
                <a:pos x="14694" y="2150"/>
              </a:cxn>
              <a:cxn ang="0">
                <a:pos x="13047" y="2175"/>
              </a:cxn>
            </a:cxnLst>
            <a:rect l="0" t="0" r="r" b="b"/>
            <a:pathLst>
              <a:path w="14694" h="10469">
                <a:moveTo>
                  <a:pt x="13047" y="2175"/>
                </a:moveTo>
                <a:lnTo>
                  <a:pt x="12939" y="2638"/>
                </a:lnTo>
                <a:lnTo>
                  <a:pt x="12778" y="3371"/>
                </a:lnTo>
                <a:lnTo>
                  <a:pt x="12499" y="4117"/>
                </a:lnTo>
                <a:lnTo>
                  <a:pt x="12134" y="4849"/>
                </a:lnTo>
                <a:lnTo>
                  <a:pt x="11671" y="5534"/>
                </a:lnTo>
                <a:lnTo>
                  <a:pt x="11096" y="6193"/>
                </a:lnTo>
                <a:lnTo>
                  <a:pt x="10487" y="6841"/>
                </a:lnTo>
                <a:lnTo>
                  <a:pt x="9720" y="7452"/>
                </a:lnTo>
                <a:lnTo>
                  <a:pt x="8903" y="8003"/>
                </a:lnTo>
                <a:lnTo>
                  <a:pt x="8011" y="8503"/>
                </a:lnTo>
                <a:lnTo>
                  <a:pt x="7074" y="8941"/>
                </a:lnTo>
                <a:lnTo>
                  <a:pt x="6073" y="9358"/>
                </a:lnTo>
                <a:lnTo>
                  <a:pt x="5001" y="9712"/>
                </a:lnTo>
                <a:lnTo>
                  <a:pt x="3904" y="9981"/>
                </a:lnTo>
                <a:lnTo>
                  <a:pt x="2757" y="10202"/>
                </a:lnTo>
                <a:lnTo>
                  <a:pt x="1598" y="10360"/>
                </a:lnTo>
                <a:lnTo>
                  <a:pt x="392" y="10469"/>
                </a:lnTo>
                <a:lnTo>
                  <a:pt x="0" y="10469"/>
                </a:lnTo>
                <a:lnTo>
                  <a:pt x="1537" y="10275"/>
                </a:lnTo>
                <a:lnTo>
                  <a:pt x="2537" y="10055"/>
                </a:lnTo>
                <a:lnTo>
                  <a:pt x="3512" y="9736"/>
                </a:lnTo>
                <a:lnTo>
                  <a:pt x="4416" y="9322"/>
                </a:lnTo>
                <a:lnTo>
                  <a:pt x="5270" y="8869"/>
                </a:lnTo>
                <a:lnTo>
                  <a:pt x="6110" y="8320"/>
                </a:lnTo>
                <a:lnTo>
                  <a:pt x="6854" y="7721"/>
                </a:lnTo>
                <a:lnTo>
                  <a:pt x="7513" y="7050"/>
                </a:lnTo>
                <a:lnTo>
                  <a:pt x="8073" y="6315"/>
                </a:lnTo>
                <a:lnTo>
                  <a:pt x="8598" y="5534"/>
                </a:lnTo>
                <a:lnTo>
                  <a:pt x="8987" y="4726"/>
                </a:lnTo>
                <a:lnTo>
                  <a:pt x="9280" y="3884"/>
                </a:lnTo>
                <a:lnTo>
                  <a:pt x="9475" y="3053"/>
                </a:lnTo>
                <a:lnTo>
                  <a:pt x="9586" y="2175"/>
                </a:lnTo>
                <a:lnTo>
                  <a:pt x="7903" y="2150"/>
                </a:lnTo>
                <a:lnTo>
                  <a:pt x="11293" y="0"/>
                </a:lnTo>
                <a:lnTo>
                  <a:pt x="14694" y="2150"/>
                </a:lnTo>
                <a:lnTo>
                  <a:pt x="13047" y="2175"/>
                </a:lnTo>
                <a:close/>
              </a:path>
            </a:pathLst>
          </a:custGeom>
          <a:solidFill>
            <a:srgbClr val="FF0000"/>
          </a:solidFill>
          <a:ln w="0">
            <a:solidFill>
              <a:srgbClr val="000000"/>
            </a:solidFill>
            <a:prstDash val="solid"/>
            <a:round/>
            <a:headEnd/>
            <a:tailEnd/>
          </a:ln>
        </p:spPr>
        <p:txBody>
          <a:bodyPr/>
          <a:lstStyle/>
          <a:p>
            <a:endParaRPr lang="en-US"/>
          </a:p>
        </p:txBody>
      </p:sp>
      <p:sp>
        <p:nvSpPr>
          <p:cNvPr id="35849" name="Freeform 9"/>
          <p:cNvSpPr>
            <a:spLocks/>
          </p:cNvSpPr>
          <p:nvPr/>
        </p:nvSpPr>
        <p:spPr bwMode="auto">
          <a:xfrm flipV="1">
            <a:off x="3429000" y="2971800"/>
            <a:ext cx="1905000" cy="990600"/>
          </a:xfrm>
          <a:custGeom>
            <a:avLst/>
            <a:gdLst/>
            <a:ahLst/>
            <a:cxnLst>
              <a:cxn ang="0">
                <a:pos x="13047" y="2175"/>
              </a:cxn>
              <a:cxn ang="0">
                <a:pos x="12939" y="2638"/>
              </a:cxn>
              <a:cxn ang="0">
                <a:pos x="12778" y="3371"/>
              </a:cxn>
              <a:cxn ang="0">
                <a:pos x="12499" y="4117"/>
              </a:cxn>
              <a:cxn ang="0">
                <a:pos x="12134" y="4849"/>
              </a:cxn>
              <a:cxn ang="0">
                <a:pos x="11671" y="5534"/>
              </a:cxn>
              <a:cxn ang="0">
                <a:pos x="11096" y="6193"/>
              </a:cxn>
              <a:cxn ang="0">
                <a:pos x="10487" y="6841"/>
              </a:cxn>
              <a:cxn ang="0">
                <a:pos x="9720" y="7452"/>
              </a:cxn>
              <a:cxn ang="0">
                <a:pos x="8903" y="8003"/>
              </a:cxn>
              <a:cxn ang="0">
                <a:pos x="8011" y="8503"/>
              </a:cxn>
              <a:cxn ang="0">
                <a:pos x="7074" y="8941"/>
              </a:cxn>
              <a:cxn ang="0">
                <a:pos x="6073" y="9358"/>
              </a:cxn>
              <a:cxn ang="0">
                <a:pos x="5001" y="9712"/>
              </a:cxn>
              <a:cxn ang="0">
                <a:pos x="3904" y="9981"/>
              </a:cxn>
              <a:cxn ang="0">
                <a:pos x="2757" y="10202"/>
              </a:cxn>
              <a:cxn ang="0">
                <a:pos x="1598" y="10360"/>
              </a:cxn>
              <a:cxn ang="0">
                <a:pos x="392" y="10469"/>
              </a:cxn>
              <a:cxn ang="0">
                <a:pos x="0" y="10469"/>
              </a:cxn>
              <a:cxn ang="0">
                <a:pos x="1537" y="10275"/>
              </a:cxn>
              <a:cxn ang="0">
                <a:pos x="2537" y="10055"/>
              </a:cxn>
              <a:cxn ang="0">
                <a:pos x="3512" y="9736"/>
              </a:cxn>
              <a:cxn ang="0">
                <a:pos x="4416" y="9322"/>
              </a:cxn>
              <a:cxn ang="0">
                <a:pos x="5270" y="8869"/>
              </a:cxn>
              <a:cxn ang="0">
                <a:pos x="6110" y="8320"/>
              </a:cxn>
              <a:cxn ang="0">
                <a:pos x="6854" y="7721"/>
              </a:cxn>
              <a:cxn ang="0">
                <a:pos x="7513" y="7050"/>
              </a:cxn>
              <a:cxn ang="0">
                <a:pos x="8073" y="6315"/>
              </a:cxn>
              <a:cxn ang="0">
                <a:pos x="8598" y="5534"/>
              </a:cxn>
              <a:cxn ang="0">
                <a:pos x="8987" y="4726"/>
              </a:cxn>
              <a:cxn ang="0">
                <a:pos x="9280" y="3884"/>
              </a:cxn>
              <a:cxn ang="0">
                <a:pos x="9475" y="3053"/>
              </a:cxn>
              <a:cxn ang="0">
                <a:pos x="9586" y="2175"/>
              </a:cxn>
              <a:cxn ang="0">
                <a:pos x="7903" y="2150"/>
              </a:cxn>
              <a:cxn ang="0">
                <a:pos x="11293" y="0"/>
              </a:cxn>
              <a:cxn ang="0">
                <a:pos x="14694" y="2150"/>
              </a:cxn>
              <a:cxn ang="0">
                <a:pos x="13047" y="2175"/>
              </a:cxn>
            </a:cxnLst>
            <a:rect l="0" t="0" r="r" b="b"/>
            <a:pathLst>
              <a:path w="14694" h="10469">
                <a:moveTo>
                  <a:pt x="13047" y="2175"/>
                </a:moveTo>
                <a:lnTo>
                  <a:pt x="12939" y="2638"/>
                </a:lnTo>
                <a:lnTo>
                  <a:pt x="12778" y="3371"/>
                </a:lnTo>
                <a:lnTo>
                  <a:pt x="12499" y="4117"/>
                </a:lnTo>
                <a:lnTo>
                  <a:pt x="12134" y="4849"/>
                </a:lnTo>
                <a:lnTo>
                  <a:pt x="11671" y="5534"/>
                </a:lnTo>
                <a:lnTo>
                  <a:pt x="11096" y="6193"/>
                </a:lnTo>
                <a:lnTo>
                  <a:pt x="10487" y="6841"/>
                </a:lnTo>
                <a:lnTo>
                  <a:pt x="9720" y="7452"/>
                </a:lnTo>
                <a:lnTo>
                  <a:pt x="8903" y="8003"/>
                </a:lnTo>
                <a:lnTo>
                  <a:pt x="8011" y="8503"/>
                </a:lnTo>
                <a:lnTo>
                  <a:pt x="7074" y="8941"/>
                </a:lnTo>
                <a:lnTo>
                  <a:pt x="6073" y="9358"/>
                </a:lnTo>
                <a:lnTo>
                  <a:pt x="5001" y="9712"/>
                </a:lnTo>
                <a:lnTo>
                  <a:pt x="3904" y="9981"/>
                </a:lnTo>
                <a:lnTo>
                  <a:pt x="2757" y="10202"/>
                </a:lnTo>
                <a:lnTo>
                  <a:pt x="1598" y="10360"/>
                </a:lnTo>
                <a:lnTo>
                  <a:pt x="392" y="10469"/>
                </a:lnTo>
                <a:lnTo>
                  <a:pt x="0" y="10469"/>
                </a:lnTo>
                <a:lnTo>
                  <a:pt x="1537" y="10275"/>
                </a:lnTo>
                <a:lnTo>
                  <a:pt x="2537" y="10055"/>
                </a:lnTo>
                <a:lnTo>
                  <a:pt x="3512" y="9736"/>
                </a:lnTo>
                <a:lnTo>
                  <a:pt x="4416" y="9322"/>
                </a:lnTo>
                <a:lnTo>
                  <a:pt x="5270" y="8869"/>
                </a:lnTo>
                <a:lnTo>
                  <a:pt x="6110" y="8320"/>
                </a:lnTo>
                <a:lnTo>
                  <a:pt x="6854" y="7721"/>
                </a:lnTo>
                <a:lnTo>
                  <a:pt x="7513" y="7050"/>
                </a:lnTo>
                <a:lnTo>
                  <a:pt x="8073" y="6315"/>
                </a:lnTo>
                <a:lnTo>
                  <a:pt x="8598" y="5534"/>
                </a:lnTo>
                <a:lnTo>
                  <a:pt x="8987" y="4726"/>
                </a:lnTo>
                <a:lnTo>
                  <a:pt x="9280" y="3884"/>
                </a:lnTo>
                <a:lnTo>
                  <a:pt x="9475" y="3053"/>
                </a:lnTo>
                <a:lnTo>
                  <a:pt x="9586" y="2175"/>
                </a:lnTo>
                <a:lnTo>
                  <a:pt x="7903" y="2150"/>
                </a:lnTo>
                <a:lnTo>
                  <a:pt x="11293" y="0"/>
                </a:lnTo>
                <a:lnTo>
                  <a:pt x="14694" y="2150"/>
                </a:lnTo>
                <a:lnTo>
                  <a:pt x="13047" y="2175"/>
                </a:lnTo>
                <a:close/>
              </a:path>
            </a:pathLst>
          </a:custGeom>
          <a:solidFill>
            <a:srgbClr val="FF0000"/>
          </a:solidFill>
          <a:ln w="0">
            <a:solidFill>
              <a:srgbClr val="000000"/>
            </a:solidFill>
            <a:prstDash val="solid"/>
            <a:round/>
            <a:headEnd/>
            <a:tailEnd/>
          </a:ln>
        </p:spPr>
        <p:txBody>
          <a:bodyPr/>
          <a:lstStyle/>
          <a:p>
            <a:endParaRPr lang="en-US"/>
          </a:p>
        </p:txBody>
      </p:sp>
      <p:graphicFrame>
        <p:nvGraphicFramePr>
          <p:cNvPr id="307200" name="Object 3072"/>
          <p:cNvGraphicFramePr>
            <a:graphicFrameLocks noChangeAspect="1"/>
          </p:cNvGraphicFramePr>
          <p:nvPr/>
        </p:nvGraphicFramePr>
        <p:xfrm>
          <a:off x="6096000" y="1676400"/>
          <a:ext cx="2057400" cy="1833563"/>
        </p:xfrm>
        <a:graphic>
          <a:graphicData uri="http://schemas.openxmlformats.org/presentationml/2006/ole">
            <mc:AlternateContent xmlns:mc="http://schemas.openxmlformats.org/markup-compatibility/2006">
              <mc:Choice xmlns:v="urn:schemas-microsoft-com:vml" Requires="v">
                <p:oleObj spid="_x0000_s9220" name="Clip" r:id="rId4" imgW="1878840" imgH="1673640" progId="">
                  <p:embed/>
                </p:oleObj>
              </mc:Choice>
              <mc:Fallback>
                <p:oleObj name="Clip" r:id="rId4" imgW="1878840" imgH="16736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676400"/>
                        <a:ext cx="2057400" cy="183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additive="base">
                                        <p:cTn id="7" dur="500" fill="hold"/>
                                        <p:tgtEl>
                                          <p:spTgt spid="35843"/>
                                        </p:tgtEl>
                                        <p:attrNameLst>
                                          <p:attrName>ppt_x</p:attrName>
                                        </p:attrNameLst>
                                      </p:cBhvr>
                                      <p:tavLst>
                                        <p:tav tm="0">
                                          <p:val>
                                            <p:strVal val="0-#ppt_w/2"/>
                                          </p:val>
                                        </p:tav>
                                        <p:tav tm="100000">
                                          <p:val>
                                            <p:strVal val="#ppt_x"/>
                                          </p:val>
                                        </p:tav>
                                      </p:tavLst>
                                    </p:anim>
                                    <p:anim calcmode="lin" valueType="num">
                                      <p:cBhvr additive="base">
                                        <p:cTn id="8" dur="500" fill="hold"/>
                                        <p:tgtEl>
                                          <p:spTgt spid="358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35849"/>
                                        </p:tgtEl>
                                        <p:attrNameLst>
                                          <p:attrName>style.visibility</p:attrName>
                                        </p:attrNameLst>
                                      </p:cBhvr>
                                      <p:to>
                                        <p:strVal val="visible"/>
                                      </p:to>
                                    </p:set>
                                    <p:animEffect transition="in" filter="strips(downRight)">
                                      <p:cBhvr>
                                        <p:cTn id="12" dur="500"/>
                                        <p:tgtEl>
                                          <p:spTgt spid="35849"/>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5842"/>
                                        </p:tgtEl>
                                        <p:attrNameLst>
                                          <p:attrName>style.visibility</p:attrName>
                                        </p:attrNameLst>
                                      </p:cBhvr>
                                      <p:to>
                                        <p:strVal val="visible"/>
                                      </p:to>
                                    </p:set>
                                    <p:anim calcmode="lin" valueType="num">
                                      <p:cBhvr additive="base">
                                        <p:cTn id="16" dur="500" fill="hold"/>
                                        <p:tgtEl>
                                          <p:spTgt spid="35842"/>
                                        </p:tgtEl>
                                        <p:attrNameLst>
                                          <p:attrName>ppt_x</p:attrName>
                                        </p:attrNameLst>
                                      </p:cBhvr>
                                      <p:tavLst>
                                        <p:tav tm="0">
                                          <p:val>
                                            <p:strVal val="0-#ppt_w/2"/>
                                          </p:val>
                                        </p:tav>
                                        <p:tav tm="100000">
                                          <p:val>
                                            <p:strVal val="#ppt_x"/>
                                          </p:val>
                                        </p:tav>
                                      </p:tavLst>
                                    </p:anim>
                                    <p:anim calcmode="lin" valueType="num">
                                      <p:cBhvr additive="base">
                                        <p:cTn id="17" dur="500" fill="hold"/>
                                        <p:tgtEl>
                                          <p:spTgt spid="3584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8" presetClass="entr" presetSubtype="3" fill="hold" grpId="0" nodeType="afterEffect">
                                  <p:stCondLst>
                                    <p:cond delay="0"/>
                                  </p:stCondLst>
                                  <p:childTnLst>
                                    <p:set>
                                      <p:cBhvr>
                                        <p:cTn id="20" dur="1" fill="hold">
                                          <p:stCondLst>
                                            <p:cond delay="0"/>
                                          </p:stCondLst>
                                        </p:cTn>
                                        <p:tgtEl>
                                          <p:spTgt spid="35848"/>
                                        </p:tgtEl>
                                        <p:attrNameLst>
                                          <p:attrName>style.visibility</p:attrName>
                                        </p:attrNameLst>
                                      </p:cBhvr>
                                      <p:to>
                                        <p:strVal val="visible"/>
                                      </p:to>
                                    </p:set>
                                    <p:animEffect transition="in" filter="strips(upRight)">
                                      <p:cBhvr>
                                        <p:cTn id="21"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autoUpdateAnimBg="0"/>
      <p:bldP spid="35843" grpId="0" animBg="1" autoUpdateAnimBg="0"/>
      <p:bldP spid="35848" grpId="0" animBg="1"/>
      <p:bldP spid="358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587375" y="4941888"/>
            <a:ext cx="6880225" cy="1382712"/>
          </a:xfrm>
          <a:prstGeom prst="rect">
            <a:avLst/>
          </a:prstGeom>
          <a:solidFill>
            <a:srgbClr val="006600"/>
          </a:solidFill>
          <a:ln w="12700">
            <a:solidFill>
              <a:schemeClr val="tx1"/>
            </a:solidFill>
            <a:miter lim="800000"/>
            <a:headEnd/>
            <a:tailEnd/>
          </a:ln>
          <a:effectLst>
            <a:outerShdw dist="71842" dir="2700000" algn="ctr" rotWithShape="0">
              <a:schemeClr val="bg2"/>
            </a:outerShdw>
          </a:effectLst>
        </p:spPr>
        <p:txBody>
          <a:bodyPr lIns="90488" tIns="44450" rIns="90488" bIns="44450">
            <a:spAutoFit/>
          </a:bodyPr>
          <a:lstStyle/>
          <a:p>
            <a:pPr algn="ctr" eaLnBrk="1" hangingPunct="1">
              <a:spcBef>
                <a:spcPct val="50000"/>
              </a:spcBef>
            </a:pPr>
            <a:r>
              <a:rPr lang="en-US" sz="2800" dirty="0">
                <a:solidFill>
                  <a:srgbClr val="FFFFFF"/>
                </a:solidFill>
              </a:rPr>
              <a:t>For each direct labor hour worked on a particular job, </a:t>
            </a:r>
            <a:r>
              <a:rPr lang="en-US" sz="2800" dirty="0" smtClean="0">
                <a:solidFill>
                  <a:srgbClr val="FFFFFF"/>
                </a:solidFill>
              </a:rPr>
              <a:t>$8.00 </a:t>
            </a:r>
            <a:r>
              <a:rPr lang="en-US" sz="2800" dirty="0">
                <a:solidFill>
                  <a:srgbClr val="FFFFFF"/>
                </a:solidFill>
              </a:rPr>
              <a:t>of factory overhead will be applied to that job.</a:t>
            </a:r>
          </a:p>
        </p:txBody>
      </p:sp>
      <p:sp>
        <p:nvSpPr>
          <p:cNvPr id="39939" name="Rectangle 3"/>
          <p:cNvSpPr>
            <a:spLocks noGrp="1" noChangeArrowheads="1"/>
          </p:cNvSpPr>
          <p:nvPr>
            <p:ph type="title"/>
          </p:nvPr>
        </p:nvSpPr>
        <p:spPr>
          <a:noFill/>
          <a:ln/>
        </p:spPr>
        <p:txBody>
          <a:bodyPr lIns="90488" tIns="44450" rIns="90488" bIns="44450"/>
          <a:lstStyle/>
          <a:p>
            <a:r>
              <a:rPr lang="en-US"/>
              <a:t>Overhead Application Rate</a:t>
            </a:r>
          </a:p>
        </p:txBody>
      </p:sp>
      <p:sp>
        <p:nvSpPr>
          <p:cNvPr id="39940" name="Rectangle 4"/>
          <p:cNvSpPr>
            <a:spLocks noChangeArrowheads="1"/>
          </p:cNvSpPr>
          <p:nvPr/>
        </p:nvSpPr>
        <p:spPr bwMode="auto">
          <a:xfrm>
            <a:off x="1455738" y="4344988"/>
            <a:ext cx="5635625" cy="459100"/>
          </a:xfrm>
          <a:prstGeom prst="rect">
            <a:avLst/>
          </a:prstGeom>
          <a:noFill/>
          <a:ln w="12700">
            <a:noFill/>
            <a:miter lim="800000"/>
            <a:headEnd/>
            <a:tailEnd/>
          </a:ln>
          <a:effectLst/>
        </p:spPr>
        <p:txBody>
          <a:bodyPr lIns="90488" tIns="44450" rIns="90488" bIns="44450">
            <a:spAutoFit/>
          </a:bodyPr>
          <a:lstStyle/>
          <a:p>
            <a:pPr eaLnBrk="1" hangingPunct="1">
              <a:spcBef>
                <a:spcPct val="50000"/>
              </a:spcBef>
            </a:pPr>
            <a:r>
              <a:rPr lang="en-US" sz="2400" b="1" dirty="0">
                <a:solidFill>
                  <a:schemeClr val="tx2"/>
                </a:solidFill>
              </a:rPr>
              <a:t>POHR  =   </a:t>
            </a:r>
            <a:r>
              <a:rPr lang="en-US" sz="2400" b="1" dirty="0" smtClean="0">
                <a:solidFill>
                  <a:schemeClr val="tx2"/>
                </a:solidFill>
              </a:rPr>
              <a:t>$8.00 </a:t>
            </a:r>
            <a:r>
              <a:rPr lang="en-US" sz="2400" b="1" dirty="0">
                <a:solidFill>
                  <a:schemeClr val="tx2"/>
                </a:solidFill>
              </a:rPr>
              <a:t>per DLH</a:t>
            </a:r>
          </a:p>
        </p:txBody>
      </p:sp>
      <p:grpSp>
        <p:nvGrpSpPr>
          <p:cNvPr id="2" name="Group 5"/>
          <p:cNvGrpSpPr>
            <a:grpSpLocks/>
          </p:cNvGrpSpPr>
          <p:nvPr/>
        </p:nvGrpSpPr>
        <p:grpSpPr bwMode="auto">
          <a:xfrm>
            <a:off x="1447800" y="3200400"/>
            <a:ext cx="5722938" cy="858838"/>
            <a:chOff x="917" y="1999"/>
            <a:chExt cx="3605" cy="541"/>
          </a:xfrm>
        </p:grpSpPr>
        <p:sp>
          <p:nvSpPr>
            <p:cNvPr id="39942" name="Rectangle 6"/>
            <p:cNvSpPr>
              <a:spLocks noChangeArrowheads="1"/>
            </p:cNvSpPr>
            <p:nvPr/>
          </p:nvSpPr>
          <p:spPr bwMode="auto">
            <a:xfrm>
              <a:off x="2853" y="1999"/>
              <a:ext cx="759" cy="260"/>
            </a:xfrm>
            <a:prstGeom prst="rect">
              <a:avLst/>
            </a:prstGeom>
            <a:noFill/>
            <a:ln w="12700">
              <a:noFill/>
              <a:miter lim="800000"/>
              <a:headEnd/>
              <a:tailEnd/>
            </a:ln>
            <a:effectLst/>
          </p:spPr>
          <p:txBody>
            <a:bodyPr wrap="none" lIns="90488" tIns="44450" rIns="90488" bIns="44450">
              <a:spAutoFit/>
            </a:bodyPr>
            <a:lstStyle/>
            <a:p>
              <a:pPr eaLnBrk="1" hangingPunct="1"/>
              <a:r>
                <a:rPr lang="en-US" sz="2100" b="1" dirty="0" smtClean="0">
                  <a:solidFill>
                    <a:srgbClr val="FF0000"/>
                  </a:solidFill>
                </a:rPr>
                <a:t>$320,000</a:t>
              </a:r>
              <a:endParaRPr lang="en-US" sz="2100" b="1" dirty="0">
                <a:solidFill>
                  <a:srgbClr val="FF0000"/>
                </a:solidFill>
              </a:endParaRPr>
            </a:p>
          </p:txBody>
        </p:sp>
        <p:sp>
          <p:nvSpPr>
            <p:cNvPr id="39943" name="Rectangle 7"/>
            <p:cNvSpPr>
              <a:spLocks noChangeArrowheads="1"/>
            </p:cNvSpPr>
            <p:nvPr/>
          </p:nvSpPr>
          <p:spPr bwMode="auto">
            <a:xfrm>
              <a:off x="1910" y="2280"/>
              <a:ext cx="2304" cy="260"/>
            </a:xfrm>
            <a:prstGeom prst="rect">
              <a:avLst/>
            </a:prstGeom>
            <a:noFill/>
            <a:ln w="12700">
              <a:noFill/>
              <a:miter lim="800000"/>
              <a:headEnd/>
              <a:tailEnd/>
            </a:ln>
            <a:effectLst/>
          </p:spPr>
          <p:txBody>
            <a:bodyPr wrap="none" lIns="90488" tIns="44450" rIns="90488" bIns="44450">
              <a:spAutoFit/>
            </a:bodyPr>
            <a:lstStyle/>
            <a:p>
              <a:pPr eaLnBrk="1" hangingPunct="1"/>
              <a:r>
                <a:rPr lang="en-US" sz="2100" b="1" dirty="0" smtClean="0">
                  <a:solidFill>
                    <a:srgbClr val="FF0000"/>
                  </a:solidFill>
                </a:rPr>
                <a:t>40,000 </a:t>
              </a:r>
              <a:r>
                <a:rPr lang="en-US" sz="2100" b="1" dirty="0">
                  <a:solidFill>
                    <a:srgbClr val="FF0000"/>
                  </a:solidFill>
                </a:rPr>
                <a:t>direct labor hours (DLH)</a:t>
              </a:r>
            </a:p>
          </p:txBody>
        </p:sp>
        <p:sp>
          <p:nvSpPr>
            <p:cNvPr id="39944" name="Rectangle 8"/>
            <p:cNvSpPr>
              <a:spLocks noChangeArrowheads="1"/>
            </p:cNvSpPr>
            <p:nvPr/>
          </p:nvSpPr>
          <p:spPr bwMode="auto">
            <a:xfrm>
              <a:off x="917" y="2113"/>
              <a:ext cx="958" cy="286"/>
            </a:xfrm>
            <a:prstGeom prst="rect">
              <a:avLst/>
            </a:prstGeom>
            <a:noFill/>
            <a:ln w="12700">
              <a:noFill/>
              <a:miter lim="800000"/>
              <a:headEnd/>
              <a:tailEnd/>
            </a:ln>
            <a:effectLst/>
          </p:spPr>
          <p:txBody>
            <a:bodyPr lIns="90488" tIns="44450" rIns="90488" bIns="44450">
              <a:spAutoFit/>
            </a:bodyPr>
            <a:lstStyle/>
            <a:p>
              <a:pPr eaLnBrk="1" hangingPunct="1">
                <a:spcBef>
                  <a:spcPct val="50000"/>
                </a:spcBef>
              </a:pPr>
              <a:r>
                <a:rPr lang="en-US" sz="2400" b="1">
                  <a:solidFill>
                    <a:srgbClr val="FF0000"/>
                  </a:solidFill>
                </a:rPr>
                <a:t>POHR  =</a:t>
              </a:r>
            </a:p>
          </p:txBody>
        </p:sp>
        <p:sp>
          <p:nvSpPr>
            <p:cNvPr id="39945" name="Line 9"/>
            <p:cNvSpPr>
              <a:spLocks noChangeShapeType="1"/>
            </p:cNvSpPr>
            <p:nvPr/>
          </p:nvSpPr>
          <p:spPr bwMode="auto">
            <a:xfrm>
              <a:off x="1998" y="2256"/>
              <a:ext cx="2524" cy="0"/>
            </a:xfrm>
            <a:prstGeom prst="line">
              <a:avLst/>
            </a:prstGeom>
            <a:noFill/>
            <a:ln w="25400">
              <a:solidFill>
                <a:srgbClr val="FF0000"/>
              </a:solidFill>
              <a:round/>
              <a:headEnd/>
              <a:tailEnd/>
            </a:ln>
            <a:effectLst/>
          </p:spPr>
          <p:txBody>
            <a:bodyPr wrap="none" anchor="ctr"/>
            <a:lstStyle/>
            <a:p>
              <a:endParaRPr lang="en-US"/>
            </a:p>
          </p:txBody>
        </p:sp>
      </p:grpSp>
      <p:grpSp>
        <p:nvGrpSpPr>
          <p:cNvPr id="3" name="Group 23"/>
          <p:cNvGrpSpPr>
            <a:grpSpLocks/>
          </p:cNvGrpSpPr>
          <p:nvPr/>
        </p:nvGrpSpPr>
        <p:grpSpPr bwMode="auto">
          <a:xfrm>
            <a:off x="1114425" y="1308100"/>
            <a:ext cx="6985000" cy="1574800"/>
            <a:chOff x="702" y="824"/>
            <a:chExt cx="4400" cy="992"/>
          </a:xfrm>
        </p:grpSpPr>
        <p:sp>
          <p:nvSpPr>
            <p:cNvPr id="39947" name="Rectangle 11"/>
            <p:cNvSpPr>
              <a:spLocks noChangeArrowheads="1"/>
            </p:cNvSpPr>
            <p:nvPr/>
          </p:nvSpPr>
          <p:spPr bwMode="auto">
            <a:xfrm>
              <a:off x="702" y="824"/>
              <a:ext cx="4400" cy="992"/>
            </a:xfrm>
            <a:prstGeom prst="rect">
              <a:avLst/>
            </a:prstGeom>
            <a:solidFill>
              <a:srgbClr val="FCFEB9"/>
            </a:solidFill>
            <a:ln w="12700">
              <a:solidFill>
                <a:schemeClr val="tx1"/>
              </a:solidFill>
              <a:miter lim="800000"/>
              <a:headEnd/>
              <a:tailEnd/>
            </a:ln>
            <a:effectLst>
              <a:outerShdw dist="71842" dir="2700000" algn="ctr" rotWithShape="0">
                <a:schemeClr val="bg2"/>
              </a:outerShdw>
            </a:effectLst>
          </p:spPr>
          <p:txBody>
            <a:bodyPr wrap="none" anchor="ctr"/>
            <a:lstStyle/>
            <a:p>
              <a:endParaRPr lang="en-US"/>
            </a:p>
          </p:txBody>
        </p:sp>
        <p:sp>
          <p:nvSpPr>
            <p:cNvPr id="39948" name="Rectangle 12"/>
            <p:cNvSpPr>
              <a:spLocks noChangeArrowheads="1"/>
            </p:cNvSpPr>
            <p:nvPr/>
          </p:nvSpPr>
          <p:spPr bwMode="auto">
            <a:xfrm>
              <a:off x="1964" y="892"/>
              <a:ext cx="3028" cy="420"/>
            </a:xfrm>
            <a:prstGeom prst="rect">
              <a:avLst/>
            </a:prstGeom>
            <a:noFill/>
            <a:ln w="12700">
              <a:noFill/>
              <a:miter lim="800000"/>
              <a:headEnd/>
              <a:tailEnd/>
            </a:ln>
            <a:effectLst/>
          </p:spPr>
          <p:txBody>
            <a:bodyPr wrap="none" lIns="90488" tIns="44450" rIns="90488" bIns="44450">
              <a:spAutoFit/>
            </a:bodyPr>
            <a:lstStyle/>
            <a:p>
              <a:pPr algn="ctr" eaLnBrk="1" hangingPunct="1">
                <a:lnSpc>
                  <a:spcPct val="90000"/>
                </a:lnSpc>
              </a:pPr>
              <a:r>
                <a:rPr lang="en-US" sz="2100" b="1">
                  <a:solidFill>
                    <a:srgbClr val="663300"/>
                  </a:solidFill>
                </a:rPr>
                <a:t>Estimated total manufacturing</a:t>
              </a:r>
              <a:br>
                <a:rPr lang="en-US" sz="2100" b="1">
                  <a:solidFill>
                    <a:srgbClr val="663300"/>
                  </a:solidFill>
                </a:rPr>
              </a:br>
              <a:r>
                <a:rPr lang="en-US" sz="2100" b="1">
                  <a:solidFill>
                    <a:srgbClr val="663300"/>
                  </a:solidFill>
                </a:rPr>
                <a:t>overhead cost for the coming period</a:t>
              </a:r>
            </a:p>
          </p:txBody>
        </p:sp>
        <p:sp>
          <p:nvSpPr>
            <p:cNvPr id="39949" name="Rectangle 13"/>
            <p:cNvSpPr>
              <a:spLocks noChangeArrowheads="1"/>
            </p:cNvSpPr>
            <p:nvPr/>
          </p:nvSpPr>
          <p:spPr bwMode="auto">
            <a:xfrm>
              <a:off x="1929" y="1335"/>
              <a:ext cx="3104" cy="420"/>
            </a:xfrm>
            <a:prstGeom prst="rect">
              <a:avLst/>
            </a:prstGeom>
            <a:noFill/>
            <a:ln w="12700">
              <a:noFill/>
              <a:miter lim="800000"/>
              <a:headEnd/>
              <a:tailEnd/>
            </a:ln>
            <a:effectLst/>
          </p:spPr>
          <p:txBody>
            <a:bodyPr wrap="none" lIns="90488" tIns="44450" rIns="90488" bIns="44450">
              <a:spAutoFit/>
            </a:bodyPr>
            <a:lstStyle/>
            <a:p>
              <a:pPr algn="ctr" eaLnBrk="1" hangingPunct="1">
                <a:lnSpc>
                  <a:spcPct val="90000"/>
                </a:lnSpc>
              </a:pPr>
              <a:r>
                <a:rPr lang="en-US" sz="2100" b="1">
                  <a:solidFill>
                    <a:srgbClr val="663300"/>
                  </a:solidFill>
                </a:rPr>
                <a:t>Estimated total units in the</a:t>
              </a:r>
              <a:br>
                <a:rPr lang="en-US" sz="2100" b="1">
                  <a:solidFill>
                    <a:srgbClr val="663300"/>
                  </a:solidFill>
                </a:rPr>
              </a:br>
              <a:r>
                <a:rPr lang="en-US" sz="2100" b="1">
                  <a:solidFill>
                    <a:srgbClr val="663300"/>
                  </a:solidFill>
                </a:rPr>
                <a:t>allocation base for the coming period</a:t>
              </a:r>
            </a:p>
          </p:txBody>
        </p:sp>
        <p:sp>
          <p:nvSpPr>
            <p:cNvPr id="39950" name="Rectangle 14"/>
            <p:cNvSpPr>
              <a:spLocks noChangeArrowheads="1"/>
            </p:cNvSpPr>
            <p:nvPr/>
          </p:nvSpPr>
          <p:spPr bwMode="auto">
            <a:xfrm>
              <a:off x="935" y="1153"/>
              <a:ext cx="958" cy="286"/>
            </a:xfrm>
            <a:prstGeom prst="rect">
              <a:avLst/>
            </a:prstGeom>
            <a:noFill/>
            <a:ln w="12700">
              <a:noFill/>
              <a:miter lim="800000"/>
              <a:headEnd/>
              <a:tailEnd/>
            </a:ln>
            <a:effectLst/>
          </p:spPr>
          <p:txBody>
            <a:bodyPr lIns="90488" tIns="44450" rIns="90488" bIns="44450">
              <a:spAutoFit/>
            </a:bodyPr>
            <a:lstStyle/>
            <a:p>
              <a:pPr eaLnBrk="1" hangingPunct="1">
                <a:spcBef>
                  <a:spcPct val="50000"/>
                </a:spcBef>
              </a:pPr>
              <a:r>
                <a:rPr lang="en-US" sz="2400" b="1">
                  <a:solidFill>
                    <a:srgbClr val="663300"/>
                  </a:solidFill>
                </a:rPr>
                <a:t>POHR  =</a:t>
              </a:r>
            </a:p>
          </p:txBody>
        </p:sp>
        <p:sp>
          <p:nvSpPr>
            <p:cNvPr id="39951" name="Line 15"/>
            <p:cNvSpPr>
              <a:spLocks noChangeShapeType="1"/>
            </p:cNvSpPr>
            <p:nvPr/>
          </p:nvSpPr>
          <p:spPr bwMode="auto">
            <a:xfrm>
              <a:off x="1998" y="1296"/>
              <a:ext cx="2960" cy="0"/>
            </a:xfrm>
            <a:prstGeom prst="line">
              <a:avLst/>
            </a:prstGeom>
            <a:noFill/>
            <a:ln w="25400">
              <a:solidFill>
                <a:schemeClr val="tx1"/>
              </a:solidFill>
              <a:round/>
              <a:headEnd/>
              <a:tailEnd/>
            </a:ln>
            <a:effectLst/>
          </p:spPr>
          <p:txBody>
            <a:bodyPr wrap="none" anchor="ctr"/>
            <a:lstStyle/>
            <a:p>
              <a:endParaRPr lang="en-US"/>
            </a:p>
          </p:txBody>
        </p:sp>
      </p:grpSp>
      <p:grpSp>
        <p:nvGrpSpPr>
          <p:cNvPr id="4" name="Group 16"/>
          <p:cNvGrpSpPr>
            <a:grpSpLocks/>
          </p:cNvGrpSpPr>
          <p:nvPr/>
        </p:nvGrpSpPr>
        <p:grpSpPr bwMode="auto">
          <a:xfrm>
            <a:off x="8229600" y="5410200"/>
            <a:ext cx="681038" cy="976313"/>
            <a:chOff x="4714" y="57"/>
            <a:chExt cx="611" cy="700"/>
          </a:xfrm>
        </p:grpSpPr>
        <p:sp>
          <p:nvSpPr>
            <p:cNvPr id="39953" name="Freeform 17"/>
            <p:cNvSpPr>
              <a:spLocks/>
            </p:cNvSpPr>
            <p:nvPr/>
          </p:nvSpPr>
          <p:spPr bwMode="auto">
            <a:xfrm>
              <a:off x="4738" y="127"/>
              <a:ext cx="489" cy="509"/>
            </a:xfrm>
            <a:custGeom>
              <a:avLst/>
              <a:gdLst/>
              <a:ahLst/>
              <a:cxnLst>
                <a:cxn ang="0">
                  <a:pos x="174" y="3970"/>
                </a:cxn>
                <a:cxn ang="0">
                  <a:pos x="0" y="4746"/>
                </a:cxn>
                <a:cxn ang="0">
                  <a:pos x="230" y="5867"/>
                </a:cxn>
                <a:cxn ang="0">
                  <a:pos x="1904" y="7134"/>
                </a:cxn>
                <a:cxn ang="0">
                  <a:pos x="4730" y="6356"/>
                </a:cxn>
                <a:cxn ang="0">
                  <a:pos x="5393" y="3768"/>
                </a:cxn>
                <a:cxn ang="0">
                  <a:pos x="6835" y="1553"/>
                </a:cxn>
                <a:cxn ang="0">
                  <a:pos x="6777" y="547"/>
                </a:cxn>
                <a:cxn ang="0">
                  <a:pos x="6317" y="174"/>
                </a:cxn>
                <a:cxn ang="0">
                  <a:pos x="5882" y="31"/>
                </a:cxn>
                <a:cxn ang="0">
                  <a:pos x="5537" y="0"/>
                </a:cxn>
                <a:cxn ang="0">
                  <a:pos x="4990" y="87"/>
                </a:cxn>
                <a:cxn ang="0">
                  <a:pos x="4557" y="433"/>
                </a:cxn>
                <a:cxn ang="0">
                  <a:pos x="4212" y="865"/>
                </a:cxn>
                <a:cxn ang="0">
                  <a:pos x="3894" y="1410"/>
                </a:cxn>
                <a:cxn ang="0">
                  <a:pos x="3546" y="1755"/>
                </a:cxn>
                <a:cxn ang="0">
                  <a:pos x="3058" y="2101"/>
                </a:cxn>
                <a:cxn ang="0">
                  <a:pos x="2596" y="2387"/>
                </a:cxn>
                <a:cxn ang="0">
                  <a:pos x="1961" y="2560"/>
                </a:cxn>
                <a:cxn ang="0">
                  <a:pos x="1269" y="2877"/>
                </a:cxn>
                <a:cxn ang="0">
                  <a:pos x="663" y="3338"/>
                </a:cxn>
                <a:cxn ang="0">
                  <a:pos x="174" y="3970"/>
                </a:cxn>
              </a:cxnLst>
              <a:rect l="0" t="0" r="r" b="b"/>
              <a:pathLst>
                <a:path w="6835" h="7134">
                  <a:moveTo>
                    <a:pt x="174" y="3970"/>
                  </a:moveTo>
                  <a:lnTo>
                    <a:pt x="0" y="4746"/>
                  </a:lnTo>
                  <a:lnTo>
                    <a:pt x="230" y="5867"/>
                  </a:lnTo>
                  <a:lnTo>
                    <a:pt x="1904" y="7134"/>
                  </a:lnTo>
                  <a:lnTo>
                    <a:pt x="4730" y="6356"/>
                  </a:lnTo>
                  <a:lnTo>
                    <a:pt x="5393" y="3768"/>
                  </a:lnTo>
                  <a:lnTo>
                    <a:pt x="6835" y="1553"/>
                  </a:lnTo>
                  <a:lnTo>
                    <a:pt x="6777" y="547"/>
                  </a:lnTo>
                  <a:lnTo>
                    <a:pt x="6317" y="174"/>
                  </a:lnTo>
                  <a:lnTo>
                    <a:pt x="5882" y="31"/>
                  </a:lnTo>
                  <a:lnTo>
                    <a:pt x="5537" y="0"/>
                  </a:lnTo>
                  <a:lnTo>
                    <a:pt x="4990" y="87"/>
                  </a:lnTo>
                  <a:lnTo>
                    <a:pt x="4557" y="433"/>
                  </a:lnTo>
                  <a:lnTo>
                    <a:pt x="4212" y="865"/>
                  </a:lnTo>
                  <a:lnTo>
                    <a:pt x="3894" y="1410"/>
                  </a:lnTo>
                  <a:lnTo>
                    <a:pt x="3546" y="1755"/>
                  </a:lnTo>
                  <a:lnTo>
                    <a:pt x="3058" y="2101"/>
                  </a:lnTo>
                  <a:lnTo>
                    <a:pt x="2596" y="2387"/>
                  </a:lnTo>
                  <a:lnTo>
                    <a:pt x="1961" y="2560"/>
                  </a:lnTo>
                  <a:lnTo>
                    <a:pt x="1269" y="2877"/>
                  </a:lnTo>
                  <a:lnTo>
                    <a:pt x="663" y="3338"/>
                  </a:lnTo>
                  <a:lnTo>
                    <a:pt x="174" y="3970"/>
                  </a:lnTo>
                  <a:close/>
                </a:path>
              </a:pathLst>
            </a:custGeom>
            <a:solidFill>
              <a:srgbClr val="0CC10C"/>
            </a:solidFill>
            <a:ln w="9525">
              <a:noFill/>
              <a:round/>
              <a:headEnd/>
              <a:tailEnd/>
            </a:ln>
          </p:spPr>
          <p:txBody>
            <a:bodyPr/>
            <a:lstStyle/>
            <a:p>
              <a:endParaRPr lang="en-US"/>
            </a:p>
          </p:txBody>
        </p:sp>
        <p:sp>
          <p:nvSpPr>
            <p:cNvPr id="39954" name="Freeform 18"/>
            <p:cNvSpPr>
              <a:spLocks/>
            </p:cNvSpPr>
            <p:nvPr/>
          </p:nvSpPr>
          <p:spPr bwMode="auto">
            <a:xfrm>
              <a:off x="5181" y="63"/>
              <a:ext cx="80" cy="80"/>
            </a:xfrm>
            <a:custGeom>
              <a:avLst/>
              <a:gdLst/>
              <a:ahLst/>
              <a:cxnLst>
                <a:cxn ang="0">
                  <a:pos x="203" y="1122"/>
                </a:cxn>
                <a:cxn ang="0">
                  <a:pos x="347" y="806"/>
                </a:cxn>
                <a:cxn ang="0">
                  <a:pos x="577" y="548"/>
                </a:cxn>
                <a:cxn ang="0">
                  <a:pos x="1123" y="231"/>
                </a:cxn>
                <a:cxn ang="0">
                  <a:pos x="923" y="0"/>
                </a:cxn>
                <a:cxn ang="0">
                  <a:pos x="491" y="290"/>
                </a:cxn>
                <a:cxn ang="0">
                  <a:pos x="231" y="548"/>
                </a:cxn>
                <a:cxn ang="0">
                  <a:pos x="0" y="1036"/>
                </a:cxn>
                <a:cxn ang="0">
                  <a:pos x="203" y="1122"/>
                </a:cxn>
              </a:cxnLst>
              <a:rect l="0" t="0" r="r" b="b"/>
              <a:pathLst>
                <a:path w="1123" h="1122">
                  <a:moveTo>
                    <a:pt x="203" y="1122"/>
                  </a:moveTo>
                  <a:lnTo>
                    <a:pt x="347" y="806"/>
                  </a:lnTo>
                  <a:lnTo>
                    <a:pt x="577" y="548"/>
                  </a:lnTo>
                  <a:lnTo>
                    <a:pt x="1123" y="231"/>
                  </a:lnTo>
                  <a:lnTo>
                    <a:pt x="923" y="0"/>
                  </a:lnTo>
                  <a:lnTo>
                    <a:pt x="491" y="290"/>
                  </a:lnTo>
                  <a:lnTo>
                    <a:pt x="231" y="548"/>
                  </a:lnTo>
                  <a:lnTo>
                    <a:pt x="0" y="1036"/>
                  </a:lnTo>
                  <a:lnTo>
                    <a:pt x="203" y="1122"/>
                  </a:lnTo>
                  <a:close/>
                </a:path>
              </a:pathLst>
            </a:custGeom>
            <a:solidFill>
              <a:srgbClr val="00420C"/>
            </a:solidFill>
            <a:ln w="9525">
              <a:noFill/>
              <a:round/>
              <a:headEnd/>
              <a:tailEnd/>
            </a:ln>
          </p:spPr>
          <p:txBody>
            <a:bodyPr/>
            <a:lstStyle/>
            <a:p>
              <a:endParaRPr lang="en-US"/>
            </a:p>
          </p:txBody>
        </p:sp>
        <p:sp>
          <p:nvSpPr>
            <p:cNvPr id="39955" name="Freeform 19"/>
            <p:cNvSpPr>
              <a:spLocks/>
            </p:cNvSpPr>
            <p:nvPr/>
          </p:nvSpPr>
          <p:spPr bwMode="auto">
            <a:xfrm>
              <a:off x="5067" y="162"/>
              <a:ext cx="37" cy="49"/>
            </a:xfrm>
            <a:custGeom>
              <a:avLst/>
              <a:gdLst/>
              <a:ahLst/>
              <a:cxnLst>
                <a:cxn ang="0">
                  <a:pos x="444" y="315"/>
                </a:cxn>
                <a:cxn ang="0">
                  <a:pos x="521" y="126"/>
                </a:cxn>
                <a:cxn ang="0">
                  <a:pos x="394" y="0"/>
                </a:cxn>
                <a:cxn ang="0">
                  <a:pos x="172" y="155"/>
                </a:cxn>
                <a:cxn ang="0">
                  <a:pos x="0" y="473"/>
                </a:cxn>
                <a:cxn ang="0">
                  <a:pos x="48" y="691"/>
                </a:cxn>
                <a:cxn ang="0">
                  <a:pos x="270" y="628"/>
                </a:cxn>
                <a:cxn ang="0">
                  <a:pos x="394" y="502"/>
                </a:cxn>
                <a:cxn ang="0">
                  <a:pos x="444" y="315"/>
                </a:cxn>
              </a:cxnLst>
              <a:rect l="0" t="0" r="r" b="b"/>
              <a:pathLst>
                <a:path w="521" h="691">
                  <a:moveTo>
                    <a:pt x="444" y="315"/>
                  </a:moveTo>
                  <a:lnTo>
                    <a:pt x="521" y="126"/>
                  </a:lnTo>
                  <a:lnTo>
                    <a:pt x="394" y="0"/>
                  </a:lnTo>
                  <a:lnTo>
                    <a:pt x="172" y="155"/>
                  </a:lnTo>
                  <a:lnTo>
                    <a:pt x="0" y="473"/>
                  </a:lnTo>
                  <a:lnTo>
                    <a:pt x="48" y="691"/>
                  </a:lnTo>
                  <a:lnTo>
                    <a:pt x="270" y="628"/>
                  </a:lnTo>
                  <a:lnTo>
                    <a:pt x="394" y="502"/>
                  </a:lnTo>
                  <a:lnTo>
                    <a:pt x="444" y="315"/>
                  </a:lnTo>
                  <a:close/>
                </a:path>
              </a:pathLst>
            </a:custGeom>
            <a:solidFill>
              <a:srgbClr val="FFEA00"/>
            </a:solidFill>
            <a:ln w="9525">
              <a:noFill/>
              <a:round/>
              <a:headEnd/>
              <a:tailEnd/>
            </a:ln>
          </p:spPr>
          <p:txBody>
            <a:bodyPr/>
            <a:lstStyle/>
            <a:p>
              <a:endParaRPr lang="en-US"/>
            </a:p>
          </p:txBody>
        </p:sp>
        <p:sp>
          <p:nvSpPr>
            <p:cNvPr id="39956" name="Freeform 20"/>
            <p:cNvSpPr>
              <a:spLocks/>
            </p:cNvSpPr>
            <p:nvPr/>
          </p:nvSpPr>
          <p:spPr bwMode="auto">
            <a:xfrm>
              <a:off x="4718" y="139"/>
              <a:ext cx="523" cy="602"/>
            </a:xfrm>
            <a:custGeom>
              <a:avLst/>
              <a:gdLst/>
              <a:ahLst/>
              <a:cxnLst>
                <a:cxn ang="0">
                  <a:pos x="6718" y="0"/>
                </a:cxn>
                <a:cxn ang="0">
                  <a:pos x="6805" y="229"/>
                </a:cxn>
                <a:cxn ang="0">
                  <a:pos x="6862" y="401"/>
                </a:cxn>
                <a:cxn ang="0">
                  <a:pos x="6891" y="632"/>
                </a:cxn>
                <a:cxn ang="0">
                  <a:pos x="6862" y="804"/>
                </a:cxn>
                <a:cxn ang="0">
                  <a:pos x="6805" y="978"/>
                </a:cxn>
                <a:cxn ang="0">
                  <a:pos x="6718" y="1150"/>
                </a:cxn>
                <a:cxn ang="0">
                  <a:pos x="6604" y="1379"/>
                </a:cxn>
                <a:cxn ang="0">
                  <a:pos x="6400" y="1553"/>
                </a:cxn>
                <a:cxn ang="0">
                  <a:pos x="5998" y="2099"/>
                </a:cxn>
                <a:cxn ang="0">
                  <a:pos x="5794" y="2415"/>
                </a:cxn>
                <a:cxn ang="0">
                  <a:pos x="5593" y="2847"/>
                </a:cxn>
                <a:cxn ang="0">
                  <a:pos x="5450" y="3393"/>
                </a:cxn>
                <a:cxn ang="0">
                  <a:pos x="5277" y="3968"/>
                </a:cxn>
                <a:cxn ang="0">
                  <a:pos x="5131" y="4370"/>
                </a:cxn>
                <a:cxn ang="0">
                  <a:pos x="4901" y="4802"/>
                </a:cxn>
                <a:cxn ang="0">
                  <a:pos x="4613" y="5148"/>
                </a:cxn>
                <a:cxn ang="0">
                  <a:pos x="4268" y="5494"/>
                </a:cxn>
                <a:cxn ang="0">
                  <a:pos x="3893" y="5693"/>
                </a:cxn>
                <a:cxn ang="0">
                  <a:pos x="3288" y="5924"/>
                </a:cxn>
                <a:cxn ang="0">
                  <a:pos x="2651" y="6038"/>
                </a:cxn>
                <a:cxn ang="0">
                  <a:pos x="2221" y="6095"/>
                </a:cxn>
                <a:cxn ang="0">
                  <a:pos x="1642" y="6067"/>
                </a:cxn>
                <a:cxn ang="0">
                  <a:pos x="1268" y="5953"/>
                </a:cxn>
                <a:cxn ang="0">
                  <a:pos x="950" y="5752"/>
                </a:cxn>
                <a:cxn ang="0">
                  <a:pos x="721" y="5520"/>
                </a:cxn>
                <a:cxn ang="0">
                  <a:pos x="517" y="5262"/>
                </a:cxn>
                <a:cxn ang="0">
                  <a:pos x="432" y="4975"/>
                </a:cxn>
                <a:cxn ang="0">
                  <a:pos x="374" y="4630"/>
                </a:cxn>
                <a:cxn ang="0">
                  <a:pos x="432" y="4226"/>
                </a:cxn>
                <a:cxn ang="0">
                  <a:pos x="517" y="3796"/>
                </a:cxn>
                <a:cxn ang="0">
                  <a:pos x="143" y="4543"/>
                </a:cxn>
                <a:cxn ang="0">
                  <a:pos x="0" y="5348"/>
                </a:cxn>
                <a:cxn ang="0">
                  <a:pos x="56" y="5866"/>
                </a:cxn>
                <a:cxn ang="0">
                  <a:pos x="202" y="6472"/>
                </a:cxn>
                <a:cxn ang="0">
                  <a:pos x="517" y="7073"/>
                </a:cxn>
                <a:cxn ang="0">
                  <a:pos x="1038" y="7677"/>
                </a:cxn>
                <a:cxn ang="0">
                  <a:pos x="1672" y="8109"/>
                </a:cxn>
                <a:cxn ang="0">
                  <a:pos x="2451" y="8425"/>
                </a:cxn>
                <a:cxn ang="0">
                  <a:pos x="3345" y="8425"/>
                </a:cxn>
                <a:cxn ang="0">
                  <a:pos x="4064" y="8253"/>
                </a:cxn>
                <a:cxn ang="0">
                  <a:pos x="4729" y="7880"/>
                </a:cxn>
                <a:cxn ang="0">
                  <a:pos x="5162" y="7507"/>
                </a:cxn>
                <a:cxn ang="0">
                  <a:pos x="5564" y="7045"/>
                </a:cxn>
                <a:cxn ang="0">
                  <a:pos x="5794" y="6528"/>
                </a:cxn>
                <a:cxn ang="0">
                  <a:pos x="5911" y="6038"/>
                </a:cxn>
                <a:cxn ang="0">
                  <a:pos x="5969" y="5520"/>
                </a:cxn>
                <a:cxn ang="0">
                  <a:pos x="6026" y="4370"/>
                </a:cxn>
                <a:cxn ang="0">
                  <a:pos x="6142" y="3796"/>
                </a:cxn>
                <a:cxn ang="0">
                  <a:pos x="6315" y="3364"/>
                </a:cxn>
                <a:cxn ang="0">
                  <a:pos x="6516" y="3049"/>
                </a:cxn>
                <a:cxn ang="0">
                  <a:pos x="6805" y="2731"/>
                </a:cxn>
                <a:cxn ang="0">
                  <a:pos x="7064" y="2386"/>
                </a:cxn>
                <a:cxn ang="0">
                  <a:pos x="7236" y="2071"/>
                </a:cxn>
                <a:cxn ang="0">
                  <a:pos x="7296" y="1725"/>
                </a:cxn>
                <a:cxn ang="0">
                  <a:pos x="7324" y="1437"/>
                </a:cxn>
                <a:cxn ang="0">
                  <a:pos x="7324" y="1093"/>
                </a:cxn>
                <a:cxn ang="0">
                  <a:pos x="7208" y="691"/>
                </a:cxn>
                <a:cxn ang="0">
                  <a:pos x="7092" y="461"/>
                </a:cxn>
                <a:cxn ang="0">
                  <a:pos x="6978" y="286"/>
                </a:cxn>
                <a:cxn ang="0">
                  <a:pos x="6718" y="0"/>
                </a:cxn>
              </a:cxnLst>
              <a:rect l="0" t="0" r="r" b="b"/>
              <a:pathLst>
                <a:path w="7324" h="8425">
                  <a:moveTo>
                    <a:pt x="6718" y="0"/>
                  </a:moveTo>
                  <a:lnTo>
                    <a:pt x="6805" y="229"/>
                  </a:lnTo>
                  <a:lnTo>
                    <a:pt x="6862" y="401"/>
                  </a:lnTo>
                  <a:lnTo>
                    <a:pt x="6891" y="632"/>
                  </a:lnTo>
                  <a:lnTo>
                    <a:pt x="6862" y="804"/>
                  </a:lnTo>
                  <a:lnTo>
                    <a:pt x="6805" y="978"/>
                  </a:lnTo>
                  <a:lnTo>
                    <a:pt x="6718" y="1150"/>
                  </a:lnTo>
                  <a:lnTo>
                    <a:pt x="6604" y="1379"/>
                  </a:lnTo>
                  <a:lnTo>
                    <a:pt x="6400" y="1553"/>
                  </a:lnTo>
                  <a:lnTo>
                    <a:pt x="5998" y="2099"/>
                  </a:lnTo>
                  <a:lnTo>
                    <a:pt x="5794" y="2415"/>
                  </a:lnTo>
                  <a:lnTo>
                    <a:pt x="5593" y="2847"/>
                  </a:lnTo>
                  <a:lnTo>
                    <a:pt x="5450" y="3393"/>
                  </a:lnTo>
                  <a:lnTo>
                    <a:pt x="5277" y="3968"/>
                  </a:lnTo>
                  <a:lnTo>
                    <a:pt x="5131" y="4370"/>
                  </a:lnTo>
                  <a:lnTo>
                    <a:pt x="4901" y="4802"/>
                  </a:lnTo>
                  <a:lnTo>
                    <a:pt x="4613" y="5148"/>
                  </a:lnTo>
                  <a:lnTo>
                    <a:pt x="4268" y="5494"/>
                  </a:lnTo>
                  <a:lnTo>
                    <a:pt x="3893" y="5693"/>
                  </a:lnTo>
                  <a:lnTo>
                    <a:pt x="3288" y="5924"/>
                  </a:lnTo>
                  <a:lnTo>
                    <a:pt x="2651" y="6038"/>
                  </a:lnTo>
                  <a:lnTo>
                    <a:pt x="2221" y="6095"/>
                  </a:lnTo>
                  <a:lnTo>
                    <a:pt x="1642" y="6067"/>
                  </a:lnTo>
                  <a:lnTo>
                    <a:pt x="1268" y="5953"/>
                  </a:lnTo>
                  <a:lnTo>
                    <a:pt x="950" y="5752"/>
                  </a:lnTo>
                  <a:lnTo>
                    <a:pt x="721" y="5520"/>
                  </a:lnTo>
                  <a:lnTo>
                    <a:pt x="517" y="5262"/>
                  </a:lnTo>
                  <a:lnTo>
                    <a:pt x="432" y="4975"/>
                  </a:lnTo>
                  <a:lnTo>
                    <a:pt x="374" y="4630"/>
                  </a:lnTo>
                  <a:lnTo>
                    <a:pt x="432" y="4226"/>
                  </a:lnTo>
                  <a:lnTo>
                    <a:pt x="517" y="3796"/>
                  </a:lnTo>
                  <a:lnTo>
                    <a:pt x="143" y="4543"/>
                  </a:lnTo>
                  <a:lnTo>
                    <a:pt x="0" y="5348"/>
                  </a:lnTo>
                  <a:lnTo>
                    <a:pt x="56" y="5866"/>
                  </a:lnTo>
                  <a:lnTo>
                    <a:pt x="202" y="6472"/>
                  </a:lnTo>
                  <a:lnTo>
                    <a:pt x="517" y="7073"/>
                  </a:lnTo>
                  <a:lnTo>
                    <a:pt x="1038" y="7677"/>
                  </a:lnTo>
                  <a:lnTo>
                    <a:pt x="1672" y="8109"/>
                  </a:lnTo>
                  <a:lnTo>
                    <a:pt x="2451" y="8425"/>
                  </a:lnTo>
                  <a:lnTo>
                    <a:pt x="3345" y="8425"/>
                  </a:lnTo>
                  <a:lnTo>
                    <a:pt x="4064" y="8253"/>
                  </a:lnTo>
                  <a:lnTo>
                    <a:pt x="4729" y="7880"/>
                  </a:lnTo>
                  <a:lnTo>
                    <a:pt x="5162" y="7507"/>
                  </a:lnTo>
                  <a:lnTo>
                    <a:pt x="5564" y="7045"/>
                  </a:lnTo>
                  <a:lnTo>
                    <a:pt x="5794" y="6528"/>
                  </a:lnTo>
                  <a:lnTo>
                    <a:pt x="5911" y="6038"/>
                  </a:lnTo>
                  <a:lnTo>
                    <a:pt x="5969" y="5520"/>
                  </a:lnTo>
                  <a:lnTo>
                    <a:pt x="6026" y="4370"/>
                  </a:lnTo>
                  <a:lnTo>
                    <a:pt x="6142" y="3796"/>
                  </a:lnTo>
                  <a:lnTo>
                    <a:pt x="6315" y="3364"/>
                  </a:lnTo>
                  <a:lnTo>
                    <a:pt x="6516" y="3049"/>
                  </a:lnTo>
                  <a:lnTo>
                    <a:pt x="6805" y="2731"/>
                  </a:lnTo>
                  <a:lnTo>
                    <a:pt x="7064" y="2386"/>
                  </a:lnTo>
                  <a:lnTo>
                    <a:pt x="7236" y="2071"/>
                  </a:lnTo>
                  <a:lnTo>
                    <a:pt x="7296" y="1725"/>
                  </a:lnTo>
                  <a:lnTo>
                    <a:pt x="7324" y="1437"/>
                  </a:lnTo>
                  <a:lnTo>
                    <a:pt x="7324" y="1093"/>
                  </a:lnTo>
                  <a:lnTo>
                    <a:pt x="7208" y="691"/>
                  </a:lnTo>
                  <a:lnTo>
                    <a:pt x="7092" y="461"/>
                  </a:lnTo>
                  <a:lnTo>
                    <a:pt x="6978" y="286"/>
                  </a:lnTo>
                  <a:lnTo>
                    <a:pt x="6718" y="0"/>
                  </a:lnTo>
                  <a:close/>
                </a:path>
              </a:pathLst>
            </a:custGeom>
            <a:solidFill>
              <a:srgbClr val="00420C"/>
            </a:solidFill>
            <a:ln w="9525">
              <a:noFill/>
              <a:round/>
              <a:headEnd/>
              <a:tailEnd/>
            </a:ln>
          </p:spPr>
          <p:txBody>
            <a:bodyPr/>
            <a:lstStyle/>
            <a:p>
              <a:endParaRPr lang="en-US"/>
            </a:p>
          </p:txBody>
        </p:sp>
        <p:sp>
          <p:nvSpPr>
            <p:cNvPr id="39957" name="Freeform 21"/>
            <p:cNvSpPr>
              <a:spLocks/>
            </p:cNvSpPr>
            <p:nvPr/>
          </p:nvSpPr>
          <p:spPr bwMode="auto">
            <a:xfrm>
              <a:off x="4714" y="127"/>
              <a:ext cx="611" cy="630"/>
            </a:xfrm>
            <a:custGeom>
              <a:avLst/>
              <a:gdLst/>
              <a:ahLst/>
              <a:cxnLst>
                <a:cxn ang="0">
                  <a:pos x="5509" y="116"/>
                </a:cxn>
                <a:cxn ang="0">
                  <a:pos x="4903" y="519"/>
                </a:cxn>
                <a:cxn ang="0">
                  <a:pos x="4499" y="1123"/>
                </a:cxn>
                <a:cxn ang="0">
                  <a:pos x="4037" y="1727"/>
                </a:cxn>
                <a:cxn ang="0">
                  <a:pos x="3287" y="2273"/>
                </a:cxn>
                <a:cxn ang="0">
                  <a:pos x="2423" y="2646"/>
                </a:cxn>
                <a:cxn ang="0">
                  <a:pos x="1182" y="3280"/>
                </a:cxn>
                <a:cxn ang="0">
                  <a:pos x="491" y="4228"/>
                </a:cxn>
                <a:cxn ang="0">
                  <a:pos x="145" y="5522"/>
                </a:cxn>
                <a:cxn ang="0">
                  <a:pos x="491" y="6932"/>
                </a:cxn>
                <a:cxn ang="0">
                  <a:pos x="1270" y="7851"/>
                </a:cxn>
                <a:cxn ang="0">
                  <a:pos x="2250" y="8399"/>
                </a:cxn>
                <a:cxn ang="0">
                  <a:pos x="3431" y="8486"/>
                </a:cxn>
                <a:cxn ang="0">
                  <a:pos x="4529" y="8112"/>
                </a:cxn>
                <a:cxn ang="0">
                  <a:pos x="5306" y="7478"/>
                </a:cxn>
                <a:cxn ang="0">
                  <a:pos x="5768" y="6760"/>
                </a:cxn>
                <a:cxn ang="0">
                  <a:pos x="5970" y="5839"/>
                </a:cxn>
                <a:cxn ang="0">
                  <a:pos x="5997" y="4948"/>
                </a:cxn>
                <a:cxn ang="0">
                  <a:pos x="6144" y="3912"/>
                </a:cxn>
                <a:cxn ang="0">
                  <a:pos x="6546" y="3164"/>
                </a:cxn>
                <a:cxn ang="0">
                  <a:pos x="7151" y="2446"/>
                </a:cxn>
                <a:cxn ang="0">
                  <a:pos x="7355" y="1755"/>
                </a:cxn>
                <a:cxn ang="0">
                  <a:pos x="7267" y="921"/>
                </a:cxn>
                <a:cxn ang="0">
                  <a:pos x="6950" y="377"/>
                </a:cxn>
                <a:cxn ang="0">
                  <a:pos x="7123" y="491"/>
                </a:cxn>
                <a:cxn ang="0">
                  <a:pos x="7469" y="1180"/>
                </a:cxn>
                <a:cxn ang="0">
                  <a:pos x="7499" y="1869"/>
                </a:cxn>
                <a:cxn ang="0">
                  <a:pos x="7267" y="2531"/>
                </a:cxn>
                <a:cxn ang="0">
                  <a:pos x="6633" y="3280"/>
                </a:cxn>
                <a:cxn ang="0">
                  <a:pos x="6228" y="4142"/>
                </a:cxn>
                <a:cxn ang="0">
                  <a:pos x="6172" y="5178"/>
                </a:cxn>
                <a:cxn ang="0">
                  <a:pos x="6085" y="6212"/>
                </a:cxn>
                <a:cxn ang="0">
                  <a:pos x="5797" y="7105"/>
                </a:cxn>
                <a:cxn ang="0">
                  <a:pos x="5306" y="7681"/>
                </a:cxn>
                <a:cxn ang="0">
                  <a:pos x="6749" y="7737"/>
                </a:cxn>
                <a:cxn ang="0">
                  <a:pos x="7181" y="7624"/>
                </a:cxn>
                <a:cxn ang="0">
                  <a:pos x="7931" y="7593"/>
                </a:cxn>
                <a:cxn ang="0">
                  <a:pos x="8565" y="7795"/>
                </a:cxn>
                <a:cxn ang="0">
                  <a:pos x="8363" y="7910"/>
                </a:cxn>
                <a:cxn ang="0">
                  <a:pos x="7669" y="7939"/>
                </a:cxn>
                <a:cxn ang="0">
                  <a:pos x="7469" y="8054"/>
                </a:cxn>
                <a:cxn ang="0">
                  <a:pos x="7151" y="8340"/>
                </a:cxn>
                <a:cxn ang="0">
                  <a:pos x="6546" y="8571"/>
                </a:cxn>
                <a:cxn ang="0">
                  <a:pos x="4788" y="8830"/>
                </a:cxn>
                <a:cxn ang="0">
                  <a:pos x="2826" y="8801"/>
                </a:cxn>
                <a:cxn ang="0">
                  <a:pos x="1731" y="8629"/>
                </a:cxn>
                <a:cxn ang="0">
                  <a:pos x="1443" y="8456"/>
                </a:cxn>
                <a:cxn ang="0">
                  <a:pos x="1644" y="8313"/>
                </a:cxn>
                <a:cxn ang="0">
                  <a:pos x="865" y="7708"/>
                </a:cxn>
                <a:cxn ang="0">
                  <a:pos x="377" y="7046"/>
                </a:cxn>
                <a:cxn ang="0">
                  <a:pos x="88" y="6300"/>
                </a:cxn>
                <a:cxn ang="0">
                  <a:pos x="29" y="5294"/>
                </a:cxn>
                <a:cxn ang="0">
                  <a:pos x="232" y="4344"/>
                </a:cxn>
                <a:cxn ang="0">
                  <a:pos x="865" y="3338"/>
                </a:cxn>
                <a:cxn ang="0">
                  <a:pos x="1731" y="2733"/>
                </a:cxn>
                <a:cxn ang="0">
                  <a:pos x="2942" y="2302"/>
                </a:cxn>
                <a:cxn ang="0">
                  <a:pos x="3923" y="1641"/>
                </a:cxn>
                <a:cxn ang="0">
                  <a:pos x="4585" y="777"/>
                </a:cxn>
                <a:cxn ang="0">
                  <a:pos x="5046" y="260"/>
                </a:cxn>
                <a:cxn ang="0">
                  <a:pos x="5566" y="31"/>
                </a:cxn>
              </a:cxnLst>
              <a:rect l="0" t="0" r="r" b="b"/>
              <a:pathLst>
                <a:path w="8565" h="8830">
                  <a:moveTo>
                    <a:pt x="5997" y="0"/>
                  </a:moveTo>
                  <a:lnTo>
                    <a:pt x="5509" y="116"/>
                  </a:lnTo>
                  <a:lnTo>
                    <a:pt x="5163" y="289"/>
                  </a:lnTo>
                  <a:lnTo>
                    <a:pt x="4903" y="519"/>
                  </a:lnTo>
                  <a:lnTo>
                    <a:pt x="4701" y="777"/>
                  </a:lnTo>
                  <a:lnTo>
                    <a:pt x="4499" y="1123"/>
                  </a:lnTo>
                  <a:lnTo>
                    <a:pt x="4268" y="1438"/>
                  </a:lnTo>
                  <a:lnTo>
                    <a:pt x="4037" y="1727"/>
                  </a:lnTo>
                  <a:lnTo>
                    <a:pt x="3634" y="2042"/>
                  </a:lnTo>
                  <a:lnTo>
                    <a:pt x="3287" y="2273"/>
                  </a:lnTo>
                  <a:lnTo>
                    <a:pt x="2855" y="2475"/>
                  </a:lnTo>
                  <a:lnTo>
                    <a:pt x="2423" y="2646"/>
                  </a:lnTo>
                  <a:lnTo>
                    <a:pt x="1818" y="2877"/>
                  </a:lnTo>
                  <a:lnTo>
                    <a:pt x="1182" y="3280"/>
                  </a:lnTo>
                  <a:lnTo>
                    <a:pt x="720" y="3768"/>
                  </a:lnTo>
                  <a:lnTo>
                    <a:pt x="491" y="4228"/>
                  </a:lnTo>
                  <a:lnTo>
                    <a:pt x="232" y="4976"/>
                  </a:lnTo>
                  <a:lnTo>
                    <a:pt x="145" y="5522"/>
                  </a:lnTo>
                  <a:lnTo>
                    <a:pt x="232" y="6300"/>
                  </a:lnTo>
                  <a:lnTo>
                    <a:pt x="491" y="6932"/>
                  </a:lnTo>
                  <a:lnTo>
                    <a:pt x="865" y="7422"/>
                  </a:lnTo>
                  <a:lnTo>
                    <a:pt x="1270" y="7851"/>
                  </a:lnTo>
                  <a:lnTo>
                    <a:pt x="1701" y="8169"/>
                  </a:lnTo>
                  <a:lnTo>
                    <a:pt x="2250" y="8399"/>
                  </a:lnTo>
                  <a:lnTo>
                    <a:pt x="2826" y="8514"/>
                  </a:lnTo>
                  <a:lnTo>
                    <a:pt x="3431" y="8486"/>
                  </a:lnTo>
                  <a:lnTo>
                    <a:pt x="4037" y="8370"/>
                  </a:lnTo>
                  <a:lnTo>
                    <a:pt x="4529" y="8112"/>
                  </a:lnTo>
                  <a:lnTo>
                    <a:pt x="4932" y="7851"/>
                  </a:lnTo>
                  <a:lnTo>
                    <a:pt x="5306" y="7478"/>
                  </a:lnTo>
                  <a:lnTo>
                    <a:pt x="5595" y="7134"/>
                  </a:lnTo>
                  <a:lnTo>
                    <a:pt x="5768" y="6760"/>
                  </a:lnTo>
                  <a:lnTo>
                    <a:pt x="5913" y="6269"/>
                  </a:lnTo>
                  <a:lnTo>
                    <a:pt x="5970" y="5839"/>
                  </a:lnTo>
                  <a:lnTo>
                    <a:pt x="5997" y="5408"/>
                  </a:lnTo>
                  <a:lnTo>
                    <a:pt x="5997" y="4948"/>
                  </a:lnTo>
                  <a:lnTo>
                    <a:pt x="6028" y="4431"/>
                  </a:lnTo>
                  <a:lnTo>
                    <a:pt x="6144" y="3912"/>
                  </a:lnTo>
                  <a:lnTo>
                    <a:pt x="6287" y="3597"/>
                  </a:lnTo>
                  <a:lnTo>
                    <a:pt x="6546" y="3164"/>
                  </a:lnTo>
                  <a:lnTo>
                    <a:pt x="6864" y="2819"/>
                  </a:lnTo>
                  <a:lnTo>
                    <a:pt x="7151" y="2446"/>
                  </a:lnTo>
                  <a:lnTo>
                    <a:pt x="7267" y="2129"/>
                  </a:lnTo>
                  <a:lnTo>
                    <a:pt x="7355" y="1755"/>
                  </a:lnTo>
                  <a:lnTo>
                    <a:pt x="7355" y="1410"/>
                  </a:lnTo>
                  <a:lnTo>
                    <a:pt x="7267" y="921"/>
                  </a:lnTo>
                  <a:lnTo>
                    <a:pt x="7123" y="604"/>
                  </a:lnTo>
                  <a:lnTo>
                    <a:pt x="6950" y="377"/>
                  </a:lnTo>
                  <a:lnTo>
                    <a:pt x="6690" y="174"/>
                  </a:lnTo>
                  <a:lnTo>
                    <a:pt x="7123" y="491"/>
                  </a:lnTo>
                  <a:lnTo>
                    <a:pt x="7355" y="834"/>
                  </a:lnTo>
                  <a:lnTo>
                    <a:pt x="7469" y="1180"/>
                  </a:lnTo>
                  <a:lnTo>
                    <a:pt x="7499" y="1526"/>
                  </a:lnTo>
                  <a:lnTo>
                    <a:pt x="7499" y="1869"/>
                  </a:lnTo>
                  <a:lnTo>
                    <a:pt x="7411" y="2215"/>
                  </a:lnTo>
                  <a:lnTo>
                    <a:pt x="7267" y="2531"/>
                  </a:lnTo>
                  <a:lnTo>
                    <a:pt x="7008" y="2905"/>
                  </a:lnTo>
                  <a:lnTo>
                    <a:pt x="6633" y="3280"/>
                  </a:lnTo>
                  <a:lnTo>
                    <a:pt x="6403" y="3680"/>
                  </a:lnTo>
                  <a:lnTo>
                    <a:pt x="6228" y="4142"/>
                  </a:lnTo>
                  <a:lnTo>
                    <a:pt x="6172" y="4574"/>
                  </a:lnTo>
                  <a:lnTo>
                    <a:pt x="6172" y="5178"/>
                  </a:lnTo>
                  <a:lnTo>
                    <a:pt x="6144" y="5694"/>
                  </a:lnTo>
                  <a:lnTo>
                    <a:pt x="6085" y="6212"/>
                  </a:lnTo>
                  <a:lnTo>
                    <a:pt x="5970" y="6673"/>
                  </a:lnTo>
                  <a:lnTo>
                    <a:pt x="5797" y="7105"/>
                  </a:lnTo>
                  <a:lnTo>
                    <a:pt x="5566" y="7422"/>
                  </a:lnTo>
                  <a:lnTo>
                    <a:pt x="5306" y="7681"/>
                  </a:lnTo>
                  <a:lnTo>
                    <a:pt x="6172" y="7651"/>
                  </a:lnTo>
                  <a:lnTo>
                    <a:pt x="6749" y="7737"/>
                  </a:lnTo>
                  <a:lnTo>
                    <a:pt x="6950" y="7708"/>
                  </a:lnTo>
                  <a:lnTo>
                    <a:pt x="7181" y="7624"/>
                  </a:lnTo>
                  <a:lnTo>
                    <a:pt x="7555" y="7593"/>
                  </a:lnTo>
                  <a:lnTo>
                    <a:pt x="7931" y="7593"/>
                  </a:lnTo>
                  <a:lnTo>
                    <a:pt x="8420" y="7681"/>
                  </a:lnTo>
                  <a:lnTo>
                    <a:pt x="8565" y="7795"/>
                  </a:lnTo>
                  <a:lnTo>
                    <a:pt x="8537" y="7851"/>
                  </a:lnTo>
                  <a:lnTo>
                    <a:pt x="8363" y="7910"/>
                  </a:lnTo>
                  <a:lnTo>
                    <a:pt x="7987" y="7910"/>
                  </a:lnTo>
                  <a:lnTo>
                    <a:pt x="7669" y="7939"/>
                  </a:lnTo>
                  <a:lnTo>
                    <a:pt x="7527" y="8024"/>
                  </a:lnTo>
                  <a:lnTo>
                    <a:pt x="7469" y="8054"/>
                  </a:lnTo>
                  <a:lnTo>
                    <a:pt x="7355" y="8197"/>
                  </a:lnTo>
                  <a:lnTo>
                    <a:pt x="7151" y="8340"/>
                  </a:lnTo>
                  <a:lnTo>
                    <a:pt x="6921" y="8486"/>
                  </a:lnTo>
                  <a:lnTo>
                    <a:pt x="6546" y="8571"/>
                  </a:lnTo>
                  <a:lnTo>
                    <a:pt x="5853" y="8715"/>
                  </a:lnTo>
                  <a:lnTo>
                    <a:pt x="4788" y="8830"/>
                  </a:lnTo>
                  <a:lnTo>
                    <a:pt x="3634" y="8830"/>
                  </a:lnTo>
                  <a:lnTo>
                    <a:pt x="2826" y="8801"/>
                  </a:lnTo>
                  <a:lnTo>
                    <a:pt x="2192" y="8685"/>
                  </a:lnTo>
                  <a:lnTo>
                    <a:pt x="1731" y="8629"/>
                  </a:lnTo>
                  <a:lnTo>
                    <a:pt x="1471" y="8542"/>
                  </a:lnTo>
                  <a:lnTo>
                    <a:pt x="1443" y="8456"/>
                  </a:lnTo>
                  <a:lnTo>
                    <a:pt x="1500" y="8399"/>
                  </a:lnTo>
                  <a:lnTo>
                    <a:pt x="1644" y="8313"/>
                  </a:lnTo>
                  <a:lnTo>
                    <a:pt x="1213" y="8024"/>
                  </a:lnTo>
                  <a:lnTo>
                    <a:pt x="865" y="7708"/>
                  </a:lnTo>
                  <a:lnTo>
                    <a:pt x="576" y="7363"/>
                  </a:lnTo>
                  <a:lnTo>
                    <a:pt x="377" y="7046"/>
                  </a:lnTo>
                  <a:lnTo>
                    <a:pt x="202" y="6646"/>
                  </a:lnTo>
                  <a:lnTo>
                    <a:pt x="88" y="6300"/>
                  </a:lnTo>
                  <a:lnTo>
                    <a:pt x="0" y="5867"/>
                  </a:lnTo>
                  <a:lnTo>
                    <a:pt x="29" y="5294"/>
                  </a:lnTo>
                  <a:lnTo>
                    <a:pt x="88" y="4860"/>
                  </a:lnTo>
                  <a:lnTo>
                    <a:pt x="232" y="4344"/>
                  </a:lnTo>
                  <a:lnTo>
                    <a:pt x="520" y="3740"/>
                  </a:lnTo>
                  <a:lnTo>
                    <a:pt x="865" y="3338"/>
                  </a:lnTo>
                  <a:lnTo>
                    <a:pt x="1241" y="3021"/>
                  </a:lnTo>
                  <a:lnTo>
                    <a:pt x="1731" y="2733"/>
                  </a:lnTo>
                  <a:lnTo>
                    <a:pt x="2280" y="2560"/>
                  </a:lnTo>
                  <a:lnTo>
                    <a:pt x="2942" y="2302"/>
                  </a:lnTo>
                  <a:lnTo>
                    <a:pt x="3431" y="2014"/>
                  </a:lnTo>
                  <a:lnTo>
                    <a:pt x="3923" y="1641"/>
                  </a:lnTo>
                  <a:lnTo>
                    <a:pt x="4297" y="1180"/>
                  </a:lnTo>
                  <a:lnTo>
                    <a:pt x="4585" y="777"/>
                  </a:lnTo>
                  <a:lnTo>
                    <a:pt x="4788" y="491"/>
                  </a:lnTo>
                  <a:lnTo>
                    <a:pt x="5046" y="260"/>
                  </a:lnTo>
                  <a:lnTo>
                    <a:pt x="5277" y="116"/>
                  </a:lnTo>
                  <a:lnTo>
                    <a:pt x="5566" y="31"/>
                  </a:lnTo>
                  <a:lnTo>
                    <a:pt x="5997" y="0"/>
                  </a:lnTo>
                  <a:close/>
                </a:path>
              </a:pathLst>
            </a:custGeom>
            <a:solidFill>
              <a:srgbClr val="000000"/>
            </a:solidFill>
            <a:ln w="9525">
              <a:noFill/>
              <a:round/>
              <a:headEnd/>
              <a:tailEnd/>
            </a:ln>
          </p:spPr>
          <p:txBody>
            <a:bodyPr/>
            <a:lstStyle/>
            <a:p>
              <a:endParaRPr lang="en-US"/>
            </a:p>
          </p:txBody>
        </p:sp>
        <p:sp>
          <p:nvSpPr>
            <p:cNvPr id="39958" name="Freeform 22"/>
            <p:cNvSpPr>
              <a:spLocks/>
            </p:cNvSpPr>
            <p:nvPr/>
          </p:nvSpPr>
          <p:spPr bwMode="auto">
            <a:xfrm>
              <a:off x="5187" y="57"/>
              <a:ext cx="79" cy="86"/>
            </a:xfrm>
            <a:custGeom>
              <a:avLst/>
              <a:gdLst/>
              <a:ahLst/>
              <a:cxnLst>
                <a:cxn ang="0">
                  <a:pos x="116" y="1151"/>
                </a:cxn>
                <a:cxn ang="0">
                  <a:pos x="260" y="892"/>
                </a:cxn>
                <a:cxn ang="0">
                  <a:pos x="490" y="662"/>
                </a:cxn>
                <a:cxn ang="0">
                  <a:pos x="778" y="490"/>
                </a:cxn>
                <a:cxn ang="0">
                  <a:pos x="1096" y="317"/>
                </a:cxn>
                <a:cxn ang="0">
                  <a:pos x="894" y="0"/>
                </a:cxn>
                <a:cxn ang="0">
                  <a:pos x="518" y="230"/>
                </a:cxn>
                <a:cxn ang="0">
                  <a:pos x="288" y="459"/>
                </a:cxn>
                <a:cxn ang="0">
                  <a:pos x="116" y="691"/>
                </a:cxn>
                <a:cxn ang="0">
                  <a:pos x="0" y="949"/>
                </a:cxn>
                <a:cxn ang="0">
                  <a:pos x="200" y="634"/>
                </a:cxn>
                <a:cxn ang="0">
                  <a:pos x="432" y="376"/>
                </a:cxn>
                <a:cxn ang="0">
                  <a:pos x="866" y="86"/>
                </a:cxn>
                <a:cxn ang="0">
                  <a:pos x="980" y="317"/>
                </a:cxn>
                <a:cxn ang="0">
                  <a:pos x="577" y="490"/>
                </a:cxn>
                <a:cxn ang="0">
                  <a:pos x="317" y="691"/>
                </a:cxn>
                <a:cxn ang="0">
                  <a:pos x="173" y="949"/>
                </a:cxn>
                <a:cxn ang="0">
                  <a:pos x="57" y="1208"/>
                </a:cxn>
                <a:cxn ang="0">
                  <a:pos x="116" y="1151"/>
                </a:cxn>
              </a:cxnLst>
              <a:rect l="0" t="0" r="r" b="b"/>
              <a:pathLst>
                <a:path w="1096" h="1208">
                  <a:moveTo>
                    <a:pt x="116" y="1151"/>
                  </a:moveTo>
                  <a:lnTo>
                    <a:pt x="260" y="892"/>
                  </a:lnTo>
                  <a:lnTo>
                    <a:pt x="490" y="662"/>
                  </a:lnTo>
                  <a:lnTo>
                    <a:pt x="778" y="490"/>
                  </a:lnTo>
                  <a:lnTo>
                    <a:pt x="1096" y="317"/>
                  </a:lnTo>
                  <a:lnTo>
                    <a:pt x="894" y="0"/>
                  </a:lnTo>
                  <a:lnTo>
                    <a:pt x="518" y="230"/>
                  </a:lnTo>
                  <a:lnTo>
                    <a:pt x="288" y="459"/>
                  </a:lnTo>
                  <a:lnTo>
                    <a:pt x="116" y="691"/>
                  </a:lnTo>
                  <a:lnTo>
                    <a:pt x="0" y="949"/>
                  </a:lnTo>
                  <a:lnTo>
                    <a:pt x="200" y="634"/>
                  </a:lnTo>
                  <a:lnTo>
                    <a:pt x="432" y="376"/>
                  </a:lnTo>
                  <a:lnTo>
                    <a:pt x="866" y="86"/>
                  </a:lnTo>
                  <a:lnTo>
                    <a:pt x="980" y="317"/>
                  </a:lnTo>
                  <a:lnTo>
                    <a:pt x="577" y="490"/>
                  </a:lnTo>
                  <a:lnTo>
                    <a:pt x="317" y="691"/>
                  </a:lnTo>
                  <a:lnTo>
                    <a:pt x="173" y="949"/>
                  </a:lnTo>
                  <a:lnTo>
                    <a:pt x="57" y="1208"/>
                  </a:lnTo>
                  <a:lnTo>
                    <a:pt x="116" y="1151"/>
                  </a:lnTo>
                  <a:close/>
                </a:path>
              </a:pathLst>
            </a:custGeom>
            <a:solidFill>
              <a:srgbClr val="000000"/>
            </a:solidFill>
            <a:ln w="9525">
              <a:noFill/>
              <a:round/>
              <a:headEnd/>
              <a:tailEnd/>
            </a:ln>
          </p:spPr>
          <p:txBody>
            <a:bodyPr/>
            <a:lstStyle/>
            <a:p>
              <a:endParaRPr lang="en-US"/>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940"/>
                                        </p:tgtEl>
                                        <p:attrNameLst>
                                          <p:attrName>style.visibility</p:attrName>
                                        </p:attrNameLst>
                                      </p:cBhvr>
                                      <p:to>
                                        <p:strVal val="visible"/>
                                      </p:to>
                                    </p:set>
                                    <p:animEffect transition="in" filter="strips(downRight)">
                                      <p:cBhvr>
                                        <p:cTn id="11" dur="3000"/>
                                        <p:tgtEl>
                                          <p:spTgt spid="3994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9938"/>
                                        </p:tgtEl>
                                        <p:attrNameLst>
                                          <p:attrName>style.visibility</p:attrName>
                                        </p:attrNameLst>
                                      </p:cBhvr>
                                      <p:to>
                                        <p:strVal val="visible"/>
                                      </p:to>
                                    </p:set>
                                    <p:animEffect transition="in" filter="dissolve">
                                      <p:cBhvr>
                                        <p:cTn id="16"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38200" y="1447800"/>
            <a:ext cx="7758113" cy="4837113"/>
            <a:chOff x="528" y="912"/>
            <a:chExt cx="4887" cy="3047"/>
          </a:xfrm>
        </p:grpSpPr>
        <p:grpSp>
          <p:nvGrpSpPr>
            <p:cNvPr id="3" name="Group 3"/>
            <p:cNvGrpSpPr>
              <a:grpSpLocks/>
            </p:cNvGrpSpPr>
            <p:nvPr/>
          </p:nvGrpSpPr>
          <p:grpSpPr bwMode="auto">
            <a:xfrm>
              <a:off x="528" y="912"/>
              <a:ext cx="4887" cy="3047"/>
              <a:chOff x="528" y="912"/>
              <a:chExt cx="4887" cy="3047"/>
            </a:xfrm>
          </p:grpSpPr>
          <p:sp>
            <p:nvSpPr>
              <p:cNvPr id="24580" name="Rectangle 4"/>
              <p:cNvSpPr>
                <a:spLocks noChangeArrowheads="1"/>
              </p:cNvSpPr>
              <p:nvPr/>
            </p:nvSpPr>
            <p:spPr bwMode="auto">
              <a:xfrm>
                <a:off x="528" y="912"/>
                <a:ext cx="4887" cy="3047"/>
              </a:xfrm>
              <a:prstGeom prst="rect">
                <a:avLst/>
              </a:prstGeom>
              <a:solidFill>
                <a:srgbClr val="CCFFCC"/>
              </a:solidFill>
              <a:ln w="9525">
                <a:noFill/>
                <a:miter lim="800000"/>
                <a:headEnd/>
                <a:tailEnd/>
              </a:ln>
            </p:spPr>
            <p:txBody>
              <a:bodyPr/>
              <a:lstStyle/>
              <a:p>
                <a:endParaRPr lang="en-US"/>
              </a:p>
            </p:txBody>
          </p:sp>
          <p:sp>
            <p:nvSpPr>
              <p:cNvPr id="24581" name="Rectangle 5"/>
              <p:cNvSpPr>
                <a:spLocks noChangeArrowheads="1"/>
              </p:cNvSpPr>
              <p:nvPr/>
            </p:nvSpPr>
            <p:spPr bwMode="auto">
              <a:xfrm>
                <a:off x="2243" y="1000"/>
                <a:ext cx="1028"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Yost Job Cost Sheet</a:t>
                </a:r>
                <a:endParaRPr lang="en-US" sz="2800" dirty="0">
                  <a:latin typeface="Times New Roman" charset="0"/>
                </a:endParaRPr>
              </a:p>
            </p:txBody>
          </p:sp>
          <p:sp>
            <p:nvSpPr>
              <p:cNvPr id="24582" name="Rectangle 6"/>
              <p:cNvSpPr>
                <a:spLocks noChangeArrowheads="1"/>
              </p:cNvSpPr>
              <p:nvPr/>
            </p:nvSpPr>
            <p:spPr bwMode="auto">
              <a:xfrm>
                <a:off x="747" y="1243"/>
                <a:ext cx="1270"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Nomor</a:t>
                </a:r>
                <a:r>
                  <a:rPr lang="en-US" sz="1600" b="1" dirty="0" smtClean="0">
                    <a:solidFill>
                      <a:srgbClr val="000000"/>
                    </a:solidFill>
                  </a:rPr>
                  <a:t> </a:t>
                </a:r>
                <a:r>
                  <a:rPr lang="en-US" sz="1600" b="1" dirty="0" err="1" smtClean="0">
                    <a:solidFill>
                      <a:srgbClr val="000000"/>
                    </a:solidFill>
                  </a:rPr>
                  <a:t>Pekerjaan</a:t>
                </a:r>
                <a:r>
                  <a:rPr lang="en-US" sz="1600" b="1" dirty="0" smtClean="0">
                    <a:solidFill>
                      <a:srgbClr val="000000"/>
                    </a:solidFill>
                  </a:rPr>
                  <a:t>: 2B47</a:t>
                </a:r>
                <a:endParaRPr lang="en-US" sz="2800" dirty="0">
                  <a:latin typeface="Times New Roman" charset="0"/>
                </a:endParaRPr>
              </a:p>
            </p:txBody>
          </p:sp>
          <p:sp>
            <p:nvSpPr>
              <p:cNvPr id="24583" name="Rectangle 7"/>
              <p:cNvSpPr>
                <a:spLocks noChangeArrowheads="1"/>
              </p:cNvSpPr>
              <p:nvPr/>
            </p:nvSpPr>
            <p:spPr bwMode="auto">
              <a:xfrm>
                <a:off x="2991" y="1243"/>
                <a:ext cx="1693"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Tanggal</a:t>
                </a:r>
                <a:r>
                  <a:rPr lang="en-US" sz="1600" b="1" dirty="0" smtClean="0">
                    <a:solidFill>
                      <a:srgbClr val="000000"/>
                    </a:solidFill>
                  </a:rPr>
                  <a:t> </a:t>
                </a:r>
                <a:r>
                  <a:rPr lang="en-US" sz="1600" b="1" dirty="0" err="1" smtClean="0">
                    <a:solidFill>
                      <a:srgbClr val="000000"/>
                    </a:solidFill>
                  </a:rPr>
                  <a:t>Mulai</a:t>
                </a:r>
                <a:r>
                  <a:rPr lang="en-US" sz="1600" b="1" dirty="0" smtClean="0">
                    <a:solidFill>
                      <a:srgbClr val="000000"/>
                    </a:solidFill>
                  </a:rPr>
                  <a:t>        2 </a:t>
                </a:r>
                <a:r>
                  <a:rPr lang="en-US" sz="1600" b="1" dirty="0" err="1" smtClean="0">
                    <a:solidFill>
                      <a:srgbClr val="000000"/>
                    </a:solidFill>
                  </a:rPr>
                  <a:t>Maret</a:t>
                </a:r>
                <a:r>
                  <a:rPr lang="en-US" sz="1600" b="1" dirty="0" smtClean="0">
                    <a:solidFill>
                      <a:srgbClr val="000000"/>
                    </a:solidFill>
                  </a:rPr>
                  <a:t> 2010</a:t>
                </a:r>
                <a:endParaRPr lang="en-US" sz="2800" dirty="0">
                  <a:latin typeface="Times New Roman" charset="0"/>
                </a:endParaRPr>
              </a:p>
            </p:txBody>
          </p:sp>
          <p:sp>
            <p:nvSpPr>
              <p:cNvPr id="24584" name="Rectangle 8"/>
              <p:cNvSpPr>
                <a:spLocks noChangeArrowheads="1"/>
              </p:cNvSpPr>
              <p:nvPr/>
            </p:nvSpPr>
            <p:spPr bwMode="auto">
              <a:xfrm>
                <a:off x="2991" y="1408"/>
                <a:ext cx="802"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Tanggal</a:t>
                </a:r>
                <a:r>
                  <a:rPr lang="en-US" sz="1600" b="1" dirty="0" smtClean="0">
                    <a:solidFill>
                      <a:srgbClr val="000000"/>
                    </a:solidFill>
                  </a:rPr>
                  <a:t> </a:t>
                </a:r>
                <a:r>
                  <a:rPr lang="en-US" sz="1600" b="1" dirty="0" err="1" smtClean="0">
                    <a:solidFill>
                      <a:srgbClr val="000000"/>
                    </a:solidFill>
                  </a:rPr>
                  <a:t>Selesai</a:t>
                </a:r>
                <a:endParaRPr lang="en-US" sz="2800" dirty="0">
                  <a:latin typeface="Times New Roman" charset="0"/>
                </a:endParaRPr>
              </a:p>
            </p:txBody>
          </p:sp>
          <p:sp>
            <p:nvSpPr>
              <p:cNvPr id="24585" name="Rectangle 9"/>
              <p:cNvSpPr>
                <a:spLocks noChangeArrowheads="1"/>
              </p:cNvSpPr>
              <p:nvPr/>
            </p:nvSpPr>
            <p:spPr bwMode="auto">
              <a:xfrm>
                <a:off x="747" y="1574"/>
                <a:ext cx="1481"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Department     </a:t>
                </a:r>
                <a:r>
                  <a:rPr lang="en-US" sz="1600" b="1" dirty="0" err="1" smtClean="0">
                    <a:solidFill>
                      <a:srgbClr val="000000"/>
                    </a:solidFill>
                  </a:rPr>
                  <a:t>Penggilingan</a:t>
                </a:r>
                <a:endParaRPr lang="en-US" sz="2800" dirty="0">
                  <a:latin typeface="Times New Roman" charset="0"/>
                </a:endParaRPr>
              </a:p>
            </p:txBody>
          </p:sp>
          <p:sp>
            <p:nvSpPr>
              <p:cNvPr id="24586" name="Rectangle 10"/>
              <p:cNvSpPr>
                <a:spLocks noChangeArrowheads="1"/>
              </p:cNvSpPr>
              <p:nvPr/>
            </p:nvSpPr>
            <p:spPr bwMode="auto">
              <a:xfrm>
                <a:off x="2991" y="1574"/>
                <a:ext cx="628"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Unit </a:t>
                </a:r>
                <a:r>
                  <a:rPr lang="en-US" sz="1600" b="1" dirty="0" err="1" smtClean="0">
                    <a:solidFill>
                      <a:srgbClr val="000000"/>
                    </a:solidFill>
                  </a:rPr>
                  <a:t>Selesai</a:t>
                </a:r>
                <a:endParaRPr lang="en-US" sz="2800" dirty="0">
                  <a:latin typeface="Times New Roman" charset="0"/>
                </a:endParaRPr>
              </a:p>
            </p:txBody>
          </p:sp>
          <p:sp>
            <p:nvSpPr>
              <p:cNvPr id="24587" name="Rectangle 11"/>
              <p:cNvSpPr>
                <a:spLocks noChangeArrowheads="1"/>
              </p:cNvSpPr>
              <p:nvPr/>
            </p:nvSpPr>
            <p:spPr bwMode="auto">
              <a:xfrm>
                <a:off x="747" y="1739"/>
                <a:ext cx="1715"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Item   </a:t>
                </a:r>
                <a:r>
                  <a:rPr lang="en-US" sz="1600" b="1" dirty="0" err="1" smtClean="0">
                    <a:solidFill>
                      <a:srgbClr val="000000"/>
                    </a:solidFill>
                  </a:rPr>
                  <a:t>Kopling</a:t>
                </a:r>
                <a:r>
                  <a:rPr lang="en-US" sz="1600" b="1" dirty="0" smtClean="0">
                    <a:solidFill>
                      <a:srgbClr val="000000"/>
                    </a:solidFill>
                  </a:rPr>
                  <a:t> </a:t>
                </a:r>
                <a:r>
                  <a:rPr lang="en-US" sz="1600" b="1" dirty="0" err="1" smtClean="0">
                    <a:solidFill>
                      <a:srgbClr val="000000"/>
                    </a:solidFill>
                  </a:rPr>
                  <a:t>Pesanan</a:t>
                </a:r>
                <a:r>
                  <a:rPr lang="en-US" sz="1600" b="1" dirty="0" smtClean="0">
                    <a:solidFill>
                      <a:srgbClr val="000000"/>
                    </a:solidFill>
                  </a:rPr>
                  <a:t> </a:t>
                </a:r>
                <a:r>
                  <a:rPr lang="en-US" sz="1600" b="1" dirty="0" err="1" smtClean="0">
                    <a:solidFill>
                      <a:srgbClr val="000000"/>
                    </a:solidFill>
                  </a:rPr>
                  <a:t>Khusus</a:t>
                </a:r>
                <a:r>
                  <a:rPr lang="en-US" sz="1600" b="1" dirty="0" smtClean="0">
                    <a:solidFill>
                      <a:srgbClr val="000000"/>
                    </a:solidFill>
                  </a:rPr>
                  <a:t>   </a:t>
                </a:r>
                <a:endParaRPr lang="en-US" sz="2800" dirty="0">
                  <a:latin typeface="Times New Roman" charset="0"/>
                </a:endParaRPr>
              </a:p>
            </p:txBody>
          </p:sp>
          <p:sp>
            <p:nvSpPr>
              <p:cNvPr id="24588" name="Rectangle 12"/>
              <p:cNvSpPr>
                <a:spLocks noChangeArrowheads="1"/>
              </p:cNvSpPr>
              <p:nvPr/>
            </p:nvSpPr>
            <p:spPr bwMode="auto">
              <a:xfrm>
                <a:off x="817" y="1983"/>
                <a:ext cx="1166"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Bahan</a:t>
                </a:r>
                <a:r>
                  <a:rPr lang="en-US" sz="1600" b="1" dirty="0" smtClean="0">
                    <a:solidFill>
                      <a:srgbClr val="000000"/>
                    </a:solidFill>
                  </a:rPr>
                  <a:t> Baku </a:t>
                </a:r>
                <a:r>
                  <a:rPr lang="en-US" sz="1600" b="1" dirty="0" err="1" smtClean="0">
                    <a:solidFill>
                      <a:srgbClr val="000000"/>
                    </a:solidFill>
                  </a:rPr>
                  <a:t>Langsung</a:t>
                </a:r>
                <a:endParaRPr lang="en-US" sz="2800" dirty="0">
                  <a:latin typeface="Times New Roman" charset="0"/>
                </a:endParaRPr>
              </a:p>
            </p:txBody>
          </p:sp>
          <p:sp>
            <p:nvSpPr>
              <p:cNvPr id="24589" name="Rectangle 13"/>
              <p:cNvSpPr>
                <a:spLocks noChangeArrowheads="1"/>
              </p:cNvSpPr>
              <p:nvPr/>
            </p:nvSpPr>
            <p:spPr bwMode="auto">
              <a:xfrm>
                <a:off x="2313" y="1983"/>
                <a:ext cx="189"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TKL</a:t>
                </a:r>
                <a:endParaRPr lang="en-US" sz="2800" dirty="0">
                  <a:latin typeface="Times New Roman" charset="0"/>
                </a:endParaRPr>
              </a:p>
            </p:txBody>
          </p:sp>
          <p:sp>
            <p:nvSpPr>
              <p:cNvPr id="24590" name="Rectangle 14"/>
              <p:cNvSpPr>
                <a:spLocks noChangeArrowheads="1"/>
              </p:cNvSpPr>
              <p:nvPr/>
            </p:nvSpPr>
            <p:spPr bwMode="auto">
              <a:xfrm>
                <a:off x="3590" y="1983"/>
                <a:ext cx="1536" cy="1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rPr>
                  <a:t>Manufacturing Overhead</a:t>
                </a:r>
                <a:endParaRPr lang="en-US" sz="2800">
                  <a:latin typeface="Times New Roman" charset="0"/>
                </a:endParaRPr>
              </a:p>
            </p:txBody>
          </p:sp>
          <p:sp>
            <p:nvSpPr>
              <p:cNvPr id="24591" name="Rectangle 15"/>
              <p:cNvSpPr>
                <a:spLocks noChangeArrowheads="1"/>
              </p:cNvSpPr>
              <p:nvPr/>
            </p:nvSpPr>
            <p:spPr bwMode="auto">
              <a:xfrm>
                <a:off x="757" y="2148"/>
                <a:ext cx="650"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Permint.No</a:t>
                </a:r>
                <a:r>
                  <a:rPr lang="en-US" sz="1600" b="1" dirty="0" smtClean="0">
                    <a:solidFill>
                      <a:srgbClr val="000000"/>
                    </a:solidFill>
                  </a:rPr>
                  <a:t>.</a:t>
                </a:r>
                <a:endParaRPr lang="en-US" sz="2800" dirty="0">
                  <a:latin typeface="Times New Roman" charset="0"/>
                </a:endParaRPr>
              </a:p>
            </p:txBody>
          </p:sp>
          <p:sp>
            <p:nvSpPr>
              <p:cNvPr id="24592" name="Rectangle 16"/>
              <p:cNvSpPr>
                <a:spLocks noChangeArrowheads="1"/>
              </p:cNvSpPr>
              <p:nvPr/>
            </p:nvSpPr>
            <p:spPr bwMode="auto">
              <a:xfrm>
                <a:off x="1534" y="2148"/>
                <a:ext cx="242" cy="155"/>
              </a:xfrm>
              <a:prstGeom prst="rect">
                <a:avLst/>
              </a:prstGeom>
              <a:noFill/>
              <a:ln w="9525">
                <a:noFill/>
                <a:miter lim="800000"/>
                <a:headEnd/>
                <a:tailEnd/>
              </a:ln>
            </p:spPr>
            <p:txBody>
              <a:bodyPr wrap="none" lIns="0" tIns="0" rIns="0" bIns="0">
                <a:spAutoFit/>
              </a:bodyPr>
              <a:lstStyle/>
              <a:p>
                <a:pPr algn="ctr" eaLnBrk="1" hangingPunct="1"/>
                <a:r>
                  <a:rPr lang="en-US" sz="1600" b="1" dirty="0" err="1" smtClean="0">
                    <a:solidFill>
                      <a:srgbClr val="000000"/>
                    </a:solidFill>
                  </a:rPr>
                  <a:t>Nilai</a:t>
                </a:r>
                <a:endParaRPr lang="en-US" sz="2800" dirty="0">
                  <a:latin typeface="Times New Roman" charset="0"/>
                </a:endParaRPr>
              </a:p>
            </p:txBody>
          </p:sp>
          <p:sp>
            <p:nvSpPr>
              <p:cNvPr id="24593" name="Rectangle 17"/>
              <p:cNvSpPr>
                <a:spLocks noChangeArrowheads="1"/>
              </p:cNvSpPr>
              <p:nvPr/>
            </p:nvSpPr>
            <p:spPr bwMode="auto">
              <a:xfrm>
                <a:off x="1974" y="2148"/>
                <a:ext cx="316" cy="310"/>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Ticket</a:t>
                </a:r>
                <a:endParaRPr lang="en-US" sz="2800" dirty="0" smtClean="0">
                  <a:latin typeface="Times New Roman" charset="0"/>
                </a:endParaRPr>
              </a:p>
              <a:p>
                <a:pPr eaLnBrk="1" hangingPunct="1"/>
                <a:endParaRPr lang="en-US" sz="1600" b="1" dirty="0" smtClean="0">
                  <a:solidFill>
                    <a:srgbClr val="000000"/>
                  </a:solidFill>
                </a:endParaRPr>
              </a:p>
            </p:txBody>
          </p:sp>
          <p:sp>
            <p:nvSpPr>
              <p:cNvPr id="24594" name="Rectangle 18"/>
              <p:cNvSpPr>
                <a:spLocks noChangeArrowheads="1"/>
              </p:cNvSpPr>
              <p:nvPr/>
            </p:nvSpPr>
            <p:spPr bwMode="auto">
              <a:xfrm>
                <a:off x="2523" y="2148"/>
                <a:ext cx="211"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Jam</a:t>
                </a:r>
                <a:endParaRPr lang="en-US" sz="2800" dirty="0">
                  <a:latin typeface="Times New Roman" charset="0"/>
                </a:endParaRPr>
              </a:p>
            </p:txBody>
          </p:sp>
          <p:sp>
            <p:nvSpPr>
              <p:cNvPr id="24595" name="Rectangle 19"/>
              <p:cNvSpPr>
                <a:spLocks noChangeArrowheads="1"/>
              </p:cNvSpPr>
              <p:nvPr/>
            </p:nvSpPr>
            <p:spPr bwMode="auto">
              <a:xfrm>
                <a:off x="3001" y="2148"/>
                <a:ext cx="242"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Nilai</a:t>
                </a:r>
                <a:endParaRPr lang="en-US" sz="2800" dirty="0">
                  <a:latin typeface="Times New Roman" charset="0"/>
                </a:endParaRPr>
              </a:p>
            </p:txBody>
          </p:sp>
          <p:sp>
            <p:nvSpPr>
              <p:cNvPr id="24596" name="Rectangle 20"/>
              <p:cNvSpPr>
                <a:spLocks noChangeArrowheads="1"/>
              </p:cNvSpPr>
              <p:nvPr/>
            </p:nvSpPr>
            <p:spPr bwMode="auto">
              <a:xfrm>
                <a:off x="3620" y="2148"/>
                <a:ext cx="582"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Jam	</a:t>
                </a:r>
                <a:endParaRPr lang="en-US" sz="2800" dirty="0">
                  <a:latin typeface="Times New Roman" charset="0"/>
                </a:endParaRPr>
              </a:p>
            </p:txBody>
          </p:sp>
          <p:sp>
            <p:nvSpPr>
              <p:cNvPr id="24597" name="Rectangle 21"/>
              <p:cNvSpPr>
                <a:spLocks noChangeArrowheads="1"/>
              </p:cNvSpPr>
              <p:nvPr/>
            </p:nvSpPr>
            <p:spPr bwMode="auto">
              <a:xfrm>
                <a:off x="4208" y="2148"/>
                <a:ext cx="329" cy="1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rPr>
                  <a:t>Rate</a:t>
                </a:r>
                <a:endParaRPr lang="en-US" sz="2800">
                  <a:latin typeface="Times New Roman" charset="0"/>
                </a:endParaRPr>
              </a:p>
            </p:txBody>
          </p:sp>
          <p:sp>
            <p:nvSpPr>
              <p:cNvPr id="24598" name="Rectangle 22"/>
              <p:cNvSpPr>
                <a:spLocks noChangeArrowheads="1"/>
              </p:cNvSpPr>
              <p:nvPr/>
            </p:nvSpPr>
            <p:spPr bwMode="auto">
              <a:xfrm>
                <a:off x="4687" y="2148"/>
                <a:ext cx="242"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Nilai</a:t>
                </a:r>
                <a:endParaRPr lang="en-US" sz="2800" dirty="0">
                  <a:latin typeface="Times New Roman" charset="0"/>
                </a:endParaRPr>
              </a:p>
            </p:txBody>
          </p:sp>
          <p:sp>
            <p:nvSpPr>
              <p:cNvPr id="24599" name="Rectangle 23"/>
              <p:cNvSpPr>
                <a:spLocks noChangeArrowheads="1"/>
              </p:cNvSpPr>
              <p:nvPr/>
            </p:nvSpPr>
            <p:spPr bwMode="auto">
              <a:xfrm>
                <a:off x="1665" y="2888"/>
                <a:ext cx="862"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Ringkasan</a:t>
                </a:r>
                <a:r>
                  <a:rPr lang="en-US" sz="1600" b="1" dirty="0" smtClean="0">
                    <a:solidFill>
                      <a:srgbClr val="000000"/>
                    </a:solidFill>
                  </a:rPr>
                  <a:t> </a:t>
                </a:r>
                <a:r>
                  <a:rPr lang="en-US" sz="1600" b="1" dirty="0" err="1" smtClean="0">
                    <a:solidFill>
                      <a:srgbClr val="000000"/>
                    </a:solidFill>
                  </a:rPr>
                  <a:t>Biaya</a:t>
                </a:r>
                <a:endParaRPr lang="en-US" sz="2800" dirty="0">
                  <a:latin typeface="Times New Roman" charset="0"/>
                </a:endParaRPr>
              </a:p>
            </p:txBody>
          </p:sp>
          <p:sp>
            <p:nvSpPr>
              <p:cNvPr id="24600" name="Rectangle 24"/>
              <p:cNvSpPr>
                <a:spLocks noChangeArrowheads="1"/>
              </p:cNvSpPr>
              <p:nvPr/>
            </p:nvSpPr>
            <p:spPr bwMode="auto">
              <a:xfrm>
                <a:off x="3939" y="2888"/>
                <a:ext cx="932"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Unit yang </a:t>
                </a:r>
                <a:r>
                  <a:rPr lang="en-US" sz="1600" b="1" dirty="0" err="1" smtClean="0">
                    <a:solidFill>
                      <a:srgbClr val="000000"/>
                    </a:solidFill>
                  </a:rPr>
                  <a:t>Dikirim</a:t>
                </a:r>
                <a:endParaRPr lang="en-US" sz="2800" dirty="0">
                  <a:latin typeface="Times New Roman" charset="0"/>
                </a:endParaRPr>
              </a:p>
            </p:txBody>
          </p:sp>
          <p:sp>
            <p:nvSpPr>
              <p:cNvPr id="24601" name="Rectangle 25"/>
              <p:cNvSpPr>
                <a:spLocks noChangeArrowheads="1"/>
              </p:cNvSpPr>
              <p:nvPr/>
            </p:nvSpPr>
            <p:spPr bwMode="auto">
              <a:xfrm>
                <a:off x="747" y="3053"/>
                <a:ext cx="1166"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Bahan</a:t>
                </a:r>
                <a:r>
                  <a:rPr lang="en-US" sz="1600" b="1" dirty="0" smtClean="0">
                    <a:solidFill>
                      <a:srgbClr val="000000"/>
                    </a:solidFill>
                  </a:rPr>
                  <a:t> Baku </a:t>
                </a:r>
                <a:r>
                  <a:rPr lang="en-US" sz="1600" b="1" dirty="0" err="1" smtClean="0">
                    <a:solidFill>
                      <a:srgbClr val="000000"/>
                    </a:solidFill>
                  </a:rPr>
                  <a:t>Langsung</a:t>
                </a:r>
                <a:endParaRPr lang="en-US" sz="2800" dirty="0">
                  <a:latin typeface="Times New Roman" charset="0"/>
                </a:endParaRPr>
              </a:p>
            </p:txBody>
          </p:sp>
          <p:sp>
            <p:nvSpPr>
              <p:cNvPr id="24602" name="Rectangle 26"/>
              <p:cNvSpPr>
                <a:spLocks noChangeArrowheads="1"/>
              </p:cNvSpPr>
              <p:nvPr/>
            </p:nvSpPr>
            <p:spPr bwMode="auto">
              <a:xfrm>
                <a:off x="3650" y="3053"/>
                <a:ext cx="404"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Tanggal</a:t>
                </a:r>
                <a:endParaRPr lang="en-US" sz="2800" dirty="0">
                  <a:latin typeface="Times New Roman" charset="0"/>
                </a:endParaRPr>
              </a:p>
            </p:txBody>
          </p:sp>
          <p:sp>
            <p:nvSpPr>
              <p:cNvPr id="24603" name="Rectangle 27"/>
              <p:cNvSpPr>
                <a:spLocks noChangeArrowheads="1"/>
              </p:cNvSpPr>
              <p:nvPr/>
            </p:nvSpPr>
            <p:spPr bwMode="auto">
              <a:xfrm>
                <a:off x="4099" y="3053"/>
                <a:ext cx="376"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Nomor</a:t>
                </a:r>
                <a:endParaRPr lang="en-US" sz="2800" dirty="0">
                  <a:latin typeface="Times New Roman" charset="0"/>
                </a:endParaRPr>
              </a:p>
            </p:txBody>
          </p:sp>
          <p:sp>
            <p:nvSpPr>
              <p:cNvPr id="24604" name="Rectangle 28"/>
              <p:cNvSpPr>
                <a:spLocks noChangeArrowheads="1"/>
              </p:cNvSpPr>
              <p:nvPr/>
            </p:nvSpPr>
            <p:spPr bwMode="auto">
              <a:xfrm>
                <a:off x="4667" y="3053"/>
                <a:ext cx="382"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Jumlah</a:t>
                </a:r>
                <a:endParaRPr lang="en-US" sz="2800" dirty="0">
                  <a:latin typeface="Times New Roman" charset="0"/>
                </a:endParaRPr>
              </a:p>
            </p:txBody>
          </p:sp>
          <p:sp>
            <p:nvSpPr>
              <p:cNvPr id="24605" name="Rectangle 29"/>
              <p:cNvSpPr>
                <a:spLocks noChangeArrowheads="1"/>
              </p:cNvSpPr>
              <p:nvPr/>
            </p:nvSpPr>
            <p:spPr bwMode="auto">
              <a:xfrm>
                <a:off x="747" y="3219"/>
                <a:ext cx="189"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TKL</a:t>
                </a:r>
                <a:endParaRPr lang="en-US" sz="2800" dirty="0">
                  <a:latin typeface="Times New Roman" charset="0"/>
                </a:endParaRPr>
              </a:p>
            </p:txBody>
          </p:sp>
          <p:sp>
            <p:nvSpPr>
              <p:cNvPr id="24606" name="Rectangle 30"/>
              <p:cNvSpPr>
                <a:spLocks noChangeArrowheads="1"/>
              </p:cNvSpPr>
              <p:nvPr/>
            </p:nvSpPr>
            <p:spPr bwMode="auto">
              <a:xfrm>
                <a:off x="747" y="3384"/>
                <a:ext cx="895"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Overhead </a:t>
                </a:r>
                <a:r>
                  <a:rPr lang="en-US" sz="1600" b="1" dirty="0" err="1" smtClean="0">
                    <a:solidFill>
                      <a:srgbClr val="000000"/>
                    </a:solidFill>
                  </a:rPr>
                  <a:t>Pabrik</a:t>
                </a:r>
                <a:endParaRPr lang="en-US" sz="2800" dirty="0">
                  <a:latin typeface="Times New Roman" charset="0"/>
                </a:endParaRPr>
              </a:p>
            </p:txBody>
          </p:sp>
          <p:sp>
            <p:nvSpPr>
              <p:cNvPr id="24607" name="Rectangle 31"/>
              <p:cNvSpPr>
                <a:spLocks noChangeArrowheads="1"/>
              </p:cNvSpPr>
              <p:nvPr/>
            </p:nvSpPr>
            <p:spPr bwMode="auto">
              <a:xfrm>
                <a:off x="747" y="3550"/>
                <a:ext cx="578"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Total </a:t>
                </a:r>
                <a:r>
                  <a:rPr lang="en-US" sz="1600" b="1" dirty="0" err="1" smtClean="0">
                    <a:solidFill>
                      <a:srgbClr val="000000"/>
                    </a:solidFill>
                  </a:rPr>
                  <a:t>Biaya</a:t>
                </a:r>
                <a:endParaRPr lang="en-US" sz="2800" dirty="0">
                  <a:latin typeface="Times New Roman" charset="0"/>
                </a:endParaRPr>
              </a:p>
            </p:txBody>
          </p:sp>
          <p:sp>
            <p:nvSpPr>
              <p:cNvPr id="24608" name="Rectangle 32"/>
              <p:cNvSpPr>
                <a:spLocks noChangeArrowheads="1"/>
              </p:cNvSpPr>
              <p:nvPr/>
            </p:nvSpPr>
            <p:spPr bwMode="auto">
              <a:xfrm>
                <a:off x="747" y="3715"/>
                <a:ext cx="1124"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Biaya</a:t>
                </a:r>
                <a:r>
                  <a:rPr lang="en-US" sz="1600" b="1" dirty="0" smtClean="0">
                    <a:solidFill>
                      <a:srgbClr val="000000"/>
                    </a:solidFill>
                  </a:rPr>
                  <a:t> </a:t>
                </a:r>
                <a:r>
                  <a:rPr lang="en-US" sz="1600" b="1" dirty="0" err="1" smtClean="0">
                    <a:solidFill>
                      <a:srgbClr val="000000"/>
                    </a:solidFill>
                  </a:rPr>
                  <a:t>Produk</a:t>
                </a:r>
                <a:r>
                  <a:rPr lang="en-US" sz="1600" b="1" dirty="0" smtClean="0">
                    <a:solidFill>
                      <a:srgbClr val="000000"/>
                    </a:solidFill>
                  </a:rPr>
                  <a:t> </a:t>
                </a:r>
                <a:r>
                  <a:rPr lang="en-US" sz="1600" b="1" dirty="0" err="1" smtClean="0">
                    <a:solidFill>
                      <a:srgbClr val="000000"/>
                    </a:solidFill>
                  </a:rPr>
                  <a:t>Perunit</a:t>
                </a:r>
                <a:endParaRPr lang="en-US" sz="2800" dirty="0">
                  <a:latin typeface="Times New Roman" charset="0"/>
                </a:endParaRPr>
              </a:p>
            </p:txBody>
          </p:sp>
          <p:sp>
            <p:nvSpPr>
              <p:cNvPr id="24609" name="Line 33"/>
              <p:cNvSpPr>
                <a:spLocks noChangeShapeType="1"/>
              </p:cNvSpPr>
              <p:nvPr/>
            </p:nvSpPr>
            <p:spPr bwMode="auto">
              <a:xfrm>
                <a:off x="727" y="2138"/>
                <a:ext cx="1147" cy="1"/>
              </a:xfrm>
              <a:prstGeom prst="line">
                <a:avLst/>
              </a:prstGeom>
              <a:noFill/>
              <a:ln w="0">
                <a:solidFill>
                  <a:srgbClr val="000000"/>
                </a:solidFill>
                <a:round/>
                <a:headEnd/>
                <a:tailEnd/>
              </a:ln>
            </p:spPr>
            <p:txBody>
              <a:bodyPr/>
              <a:lstStyle/>
              <a:p>
                <a:endParaRPr lang="en-US"/>
              </a:p>
            </p:txBody>
          </p:sp>
          <p:sp>
            <p:nvSpPr>
              <p:cNvPr id="24610" name="Rectangle 34"/>
              <p:cNvSpPr>
                <a:spLocks noChangeArrowheads="1"/>
              </p:cNvSpPr>
              <p:nvPr/>
            </p:nvSpPr>
            <p:spPr bwMode="auto">
              <a:xfrm>
                <a:off x="727" y="2138"/>
                <a:ext cx="1147" cy="10"/>
              </a:xfrm>
              <a:prstGeom prst="rect">
                <a:avLst/>
              </a:prstGeom>
              <a:solidFill>
                <a:srgbClr val="000000"/>
              </a:solidFill>
              <a:ln w="9525">
                <a:noFill/>
                <a:miter lim="800000"/>
                <a:headEnd/>
                <a:tailEnd/>
              </a:ln>
            </p:spPr>
            <p:txBody>
              <a:bodyPr/>
              <a:lstStyle/>
              <a:p>
                <a:endParaRPr lang="en-US"/>
              </a:p>
            </p:txBody>
          </p:sp>
          <p:sp>
            <p:nvSpPr>
              <p:cNvPr id="24611" name="Line 35"/>
              <p:cNvSpPr>
                <a:spLocks noChangeShapeType="1"/>
              </p:cNvSpPr>
              <p:nvPr/>
            </p:nvSpPr>
            <p:spPr bwMode="auto">
              <a:xfrm>
                <a:off x="1904" y="2138"/>
                <a:ext cx="1606" cy="1"/>
              </a:xfrm>
              <a:prstGeom prst="line">
                <a:avLst/>
              </a:prstGeom>
              <a:noFill/>
              <a:ln w="0">
                <a:solidFill>
                  <a:srgbClr val="000000"/>
                </a:solidFill>
                <a:round/>
                <a:headEnd/>
                <a:tailEnd/>
              </a:ln>
            </p:spPr>
            <p:txBody>
              <a:bodyPr/>
              <a:lstStyle/>
              <a:p>
                <a:endParaRPr lang="en-US"/>
              </a:p>
            </p:txBody>
          </p:sp>
          <p:sp>
            <p:nvSpPr>
              <p:cNvPr id="24612" name="Rectangle 36"/>
              <p:cNvSpPr>
                <a:spLocks noChangeArrowheads="1"/>
              </p:cNvSpPr>
              <p:nvPr/>
            </p:nvSpPr>
            <p:spPr bwMode="auto">
              <a:xfrm>
                <a:off x="1904" y="2138"/>
                <a:ext cx="1606" cy="10"/>
              </a:xfrm>
              <a:prstGeom prst="rect">
                <a:avLst/>
              </a:prstGeom>
              <a:solidFill>
                <a:srgbClr val="000000"/>
              </a:solidFill>
              <a:ln w="9525">
                <a:noFill/>
                <a:miter lim="800000"/>
                <a:headEnd/>
                <a:tailEnd/>
              </a:ln>
            </p:spPr>
            <p:txBody>
              <a:bodyPr/>
              <a:lstStyle/>
              <a:p>
                <a:endParaRPr lang="en-US"/>
              </a:p>
            </p:txBody>
          </p:sp>
          <p:sp>
            <p:nvSpPr>
              <p:cNvPr id="24613" name="Line 37"/>
              <p:cNvSpPr>
                <a:spLocks noChangeShapeType="1"/>
              </p:cNvSpPr>
              <p:nvPr/>
            </p:nvSpPr>
            <p:spPr bwMode="auto">
              <a:xfrm>
                <a:off x="727" y="2304"/>
                <a:ext cx="1147" cy="1"/>
              </a:xfrm>
              <a:prstGeom prst="line">
                <a:avLst/>
              </a:prstGeom>
              <a:noFill/>
              <a:ln w="0">
                <a:solidFill>
                  <a:srgbClr val="000000"/>
                </a:solidFill>
                <a:round/>
                <a:headEnd/>
                <a:tailEnd/>
              </a:ln>
            </p:spPr>
            <p:txBody>
              <a:bodyPr/>
              <a:lstStyle/>
              <a:p>
                <a:endParaRPr lang="en-US"/>
              </a:p>
            </p:txBody>
          </p:sp>
          <p:sp>
            <p:nvSpPr>
              <p:cNvPr id="24614" name="Rectangle 38"/>
              <p:cNvSpPr>
                <a:spLocks noChangeArrowheads="1"/>
              </p:cNvSpPr>
              <p:nvPr/>
            </p:nvSpPr>
            <p:spPr bwMode="auto">
              <a:xfrm>
                <a:off x="727" y="2304"/>
                <a:ext cx="1147" cy="10"/>
              </a:xfrm>
              <a:prstGeom prst="rect">
                <a:avLst/>
              </a:prstGeom>
              <a:solidFill>
                <a:srgbClr val="000000"/>
              </a:solidFill>
              <a:ln w="9525">
                <a:noFill/>
                <a:miter lim="800000"/>
                <a:headEnd/>
                <a:tailEnd/>
              </a:ln>
            </p:spPr>
            <p:txBody>
              <a:bodyPr/>
              <a:lstStyle/>
              <a:p>
                <a:endParaRPr lang="en-US"/>
              </a:p>
            </p:txBody>
          </p:sp>
          <p:sp>
            <p:nvSpPr>
              <p:cNvPr id="24615" name="Line 39"/>
              <p:cNvSpPr>
                <a:spLocks noChangeShapeType="1"/>
              </p:cNvSpPr>
              <p:nvPr/>
            </p:nvSpPr>
            <p:spPr bwMode="auto">
              <a:xfrm>
                <a:off x="1904" y="2304"/>
                <a:ext cx="1606" cy="1"/>
              </a:xfrm>
              <a:prstGeom prst="line">
                <a:avLst/>
              </a:prstGeom>
              <a:noFill/>
              <a:ln w="0">
                <a:solidFill>
                  <a:srgbClr val="000000"/>
                </a:solidFill>
                <a:round/>
                <a:headEnd/>
                <a:tailEnd/>
              </a:ln>
            </p:spPr>
            <p:txBody>
              <a:bodyPr/>
              <a:lstStyle/>
              <a:p>
                <a:endParaRPr lang="en-US"/>
              </a:p>
            </p:txBody>
          </p:sp>
          <p:sp>
            <p:nvSpPr>
              <p:cNvPr id="24616" name="Rectangle 40"/>
              <p:cNvSpPr>
                <a:spLocks noChangeArrowheads="1"/>
              </p:cNvSpPr>
              <p:nvPr/>
            </p:nvSpPr>
            <p:spPr bwMode="auto">
              <a:xfrm>
                <a:off x="1904" y="2304"/>
                <a:ext cx="1606" cy="10"/>
              </a:xfrm>
              <a:prstGeom prst="rect">
                <a:avLst/>
              </a:prstGeom>
              <a:solidFill>
                <a:srgbClr val="000000"/>
              </a:solidFill>
              <a:ln w="9525">
                <a:noFill/>
                <a:miter lim="800000"/>
                <a:headEnd/>
                <a:tailEnd/>
              </a:ln>
            </p:spPr>
            <p:txBody>
              <a:bodyPr/>
              <a:lstStyle/>
              <a:p>
                <a:endParaRPr lang="en-US"/>
              </a:p>
            </p:txBody>
          </p:sp>
          <p:sp>
            <p:nvSpPr>
              <p:cNvPr id="24617" name="Line 41"/>
              <p:cNvSpPr>
                <a:spLocks noChangeShapeType="1"/>
              </p:cNvSpPr>
              <p:nvPr/>
            </p:nvSpPr>
            <p:spPr bwMode="auto">
              <a:xfrm>
                <a:off x="717" y="1973"/>
                <a:ext cx="1" cy="837"/>
              </a:xfrm>
              <a:prstGeom prst="line">
                <a:avLst/>
              </a:prstGeom>
              <a:noFill/>
              <a:ln w="0">
                <a:solidFill>
                  <a:srgbClr val="000000"/>
                </a:solidFill>
                <a:round/>
                <a:headEnd/>
                <a:tailEnd/>
              </a:ln>
            </p:spPr>
            <p:txBody>
              <a:bodyPr/>
              <a:lstStyle/>
              <a:p>
                <a:endParaRPr lang="en-US"/>
              </a:p>
            </p:txBody>
          </p:sp>
          <p:sp>
            <p:nvSpPr>
              <p:cNvPr id="24618" name="Rectangle 42"/>
              <p:cNvSpPr>
                <a:spLocks noChangeArrowheads="1"/>
              </p:cNvSpPr>
              <p:nvPr/>
            </p:nvSpPr>
            <p:spPr bwMode="auto">
              <a:xfrm>
                <a:off x="717" y="1973"/>
                <a:ext cx="10" cy="837"/>
              </a:xfrm>
              <a:prstGeom prst="rect">
                <a:avLst/>
              </a:prstGeom>
              <a:solidFill>
                <a:srgbClr val="000000"/>
              </a:solidFill>
              <a:ln w="9525">
                <a:noFill/>
                <a:miter lim="800000"/>
                <a:headEnd/>
                <a:tailEnd/>
              </a:ln>
            </p:spPr>
            <p:txBody>
              <a:bodyPr/>
              <a:lstStyle/>
              <a:p>
                <a:endParaRPr lang="en-US"/>
              </a:p>
            </p:txBody>
          </p:sp>
          <p:sp>
            <p:nvSpPr>
              <p:cNvPr id="24619" name="Line 43"/>
              <p:cNvSpPr>
                <a:spLocks noChangeShapeType="1"/>
              </p:cNvSpPr>
              <p:nvPr/>
            </p:nvSpPr>
            <p:spPr bwMode="auto">
              <a:xfrm>
                <a:off x="3510" y="1983"/>
                <a:ext cx="1" cy="817"/>
              </a:xfrm>
              <a:prstGeom prst="line">
                <a:avLst/>
              </a:prstGeom>
              <a:noFill/>
              <a:ln w="0">
                <a:solidFill>
                  <a:srgbClr val="000000"/>
                </a:solidFill>
                <a:round/>
                <a:headEnd/>
                <a:tailEnd/>
              </a:ln>
            </p:spPr>
            <p:txBody>
              <a:bodyPr/>
              <a:lstStyle/>
              <a:p>
                <a:endParaRPr lang="en-US"/>
              </a:p>
            </p:txBody>
          </p:sp>
          <p:sp>
            <p:nvSpPr>
              <p:cNvPr id="24620" name="Rectangle 44"/>
              <p:cNvSpPr>
                <a:spLocks noChangeArrowheads="1"/>
              </p:cNvSpPr>
              <p:nvPr/>
            </p:nvSpPr>
            <p:spPr bwMode="auto">
              <a:xfrm>
                <a:off x="3510" y="1983"/>
                <a:ext cx="10" cy="817"/>
              </a:xfrm>
              <a:prstGeom prst="rect">
                <a:avLst/>
              </a:prstGeom>
              <a:solidFill>
                <a:srgbClr val="000000"/>
              </a:solidFill>
              <a:ln w="9525">
                <a:noFill/>
                <a:miter lim="800000"/>
                <a:headEnd/>
                <a:tailEnd/>
              </a:ln>
            </p:spPr>
            <p:txBody>
              <a:bodyPr/>
              <a:lstStyle/>
              <a:p>
                <a:endParaRPr lang="en-US"/>
              </a:p>
            </p:txBody>
          </p:sp>
          <p:sp>
            <p:nvSpPr>
              <p:cNvPr id="24621" name="Line 45"/>
              <p:cNvSpPr>
                <a:spLocks noChangeShapeType="1"/>
              </p:cNvSpPr>
              <p:nvPr/>
            </p:nvSpPr>
            <p:spPr bwMode="auto">
              <a:xfrm>
                <a:off x="3530" y="1983"/>
                <a:ext cx="1" cy="817"/>
              </a:xfrm>
              <a:prstGeom prst="line">
                <a:avLst/>
              </a:prstGeom>
              <a:noFill/>
              <a:ln w="0">
                <a:solidFill>
                  <a:srgbClr val="000000"/>
                </a:solidFill>
                <a:round/>
                <a:headEnd/>
                <a:tailEnd/>
              </a:ln>
            </p:spPr>
            <p:txBody>
              <a:bodyPr/>
              <a:lstStyle/>
              <a:p>
                <a:endParaRPr lang="en-US"/>
              </a:p>
            </p:txBody>
          </p:sp>
          <p:sp>
            <p:nvSpPr>
              <p:cNvPr id="24622" name="Rectangle 46"/>
              <p:cNvSpPr>
                <a:spLocks noChangeArrowheads="1"/>
              </p:cNvSpPr>
              <p:nvPr/>
            </p:nvSpPr>
            <p:spPr bwMode="auto">
              <a:xfrm>
                <a:off x="3530" y="1983"/>
                <a:ext cx="10" cy="817"/>
              </a:xfrm>
              <a:prstGeom prst="rect">
                <a:avLst/>
              </a:prstGeom>
              <a:solidFill>
                <a:srgbClr val="000000"/>
              </a:solidFill>
              <a:ln w="9525">
                <a:noFill/>
                <a:miter lim="800000"/>
                <a:headEnd/>
                <a:tailEnd/>
              </a:ln>
            </p:spPr>
            <p:txBody>
              <a:bodyPr/>
              <a:lstStyle/>
              <a:p>
                <a:endParaRPr lang="en-US"/>
              </a:p>
            </p:txBody>
          </p:sp>
          <p:sp>
            <p:nvSpPr>
              <p:cNvPr id="24623" name="Line 47"/>
              <p:cNvSpPr>
                <a:spLocks noChangeShapeType="1"/>
              </p:cNvSpPr>
              <p:nvPr/>
            </p:nvSpPr>
            <p:spPr bwMode="auto">
              <a:xfrm>
                <a:off x="5216" y="1983"/>
                <a:ext cx="1" cy="827"/>
              </a:xfrm>
              <a:prstGeom prst="line">
                <a:avLst/>
              </a:prstGeom>
              <a:noFill/>
              <a:ln w="0">
                <a:solidFill>
                  <a:srgbClr val="000000"/>
                </a:solidFill>
                <a:round/>
                <a:headEnd/>
                <a:tailEnd/>
              </a:ln>
            </p:spPr>
            <p:txBody>
              <a:bodyPr/>
              <a:lstStyle/>
              <a:p>
                <a:endParaRPr lang="en-US"/>
              </a:p>
            </p:txBody>
          </p:sp>
          <p:sp>
            <p:nvSpPr>
              <p:cNvPr id="24624" name="Rectangle 48"/>
              <p:cNvSpPr>
                <a:spLocks noChangeArrowheads="1"/>
              </p:cNvSpPr>
              <p:nvPr/>
            </p:nvSpPr>
            <p:spPr bwMode="auto">
              <a:xfrm>
                <a:off x="5216" y="1983"/>
                <a:ext cx="10" cy="827"/>
              </a:xfrm>
              <a:prstGeom prst="rect">
                <a:avLst/>
              </a:prstGeom>
              <a:solidFill>
                <a:srgbClr val="000000"/>
              </a:solidFill>
              <a:ln w="9525">
                <a:noFill/>
                <a:miter lim="800000"/>
                <a:headEnd/>
                <a:tailEnd/>
              </a:ln>
            </p:spPr>
            <p:txBody>
              <a:bodyPr/>
              <a:lstStyle/>
              <a:p>
                <a:endParaRPr lang="en-US"/>
              </a:p>
            </p:txBody>
          </p:sp>
          <p:sp>
            <p:nvSpPr>
              <p:cNvPr id="24625" name="Line 49"/>
              <p:cNvSpPr>
                <a:spLocks noChangeShapeType="1"/>
              </p:cNvSpPr>
              <p:nvPr/>
            </p:nvSpPr>
            <p:spPr bwMode="auto">
              <a:xfrm>
                <a:off x="727" y="3044"/>
                <a:ext cx="2783" cy="1"/>
              </a:xfrm>
              <a:prstGeom prst="line">
                <a:avLst/>
              </a:prstGeom>
              <a:noFill/>
              <a:ln w="0">
                <a:solidFill>
                  <a:srgbClr val="000000"/>
                </a:solidFill>
                <a:round/>
                <a:headEnd/>
                <a:tailEnd/>
              </a:ln>
            </p:spPr>
            <p:txBody>
              <a:bodyPr/>
              <a:lstStyle/>
              <a:p>
                <a:endParaRPr lang="en-US"/>
              </a:p>
            </p:txBody>
          </p:sp>
          <p:sp>
            <p:nvSpPr>
              <p:cNvPr id="24626" name="Rectangle 50"/>
              <p:cNvSpPr>
                <a:spLocks noChangeArrowheads="1"/>
              </p:cNvSpPr>
              <p:nvPr/>
            </p:nvSpPr>
            <p:spPr bwMode="auto">
              <a:xfrm>
                <a:off x="727" y="3044"/>
                <a:ext cx="2783" cy="9"/>
              </a:xfrm>
              <a:prstGeom prst="rect">
                <a:avLst/>
              </a:prstGeom>
              <a:solidFill>
                <a:srgbClr val="000000"/>
              </a:solidFill>
              <a:ln w="9525">
                <a:noFill/>
                <a:miter lim="800000"/>
                <a:headEnd/>
                <a:tailEnd/>
              </a:ln>
            </p:spPr>
            <p:txBody>
              <a:bodyPr/>
              <a:lstStyle/>
              <a:p>
                <a:endParaRPr lang="en-US"/>
              </a:p>
            </p:txBody>
          </p:sp>
          <p:sp>
            <p:nvSpPr>
              <p:cNvPr id="24627" name="Line 51"/>
              <p:cNvSpPr>
                <a:spLocks noChangeShapeType="1"/>
              </p:cNvSpPr>
              <p:nvPr/>
            </p:nvSpPr>
            <p:spPr bwMode="auto">
              <a:xfrm>
                <a:off x="4059" y="2148"/>
                <a:ext cx="1" cy="662"/>
              </a:xfrm>
              <a:prstGeom prst="line">
                <a:avLst/>
              </a:prstGeom>
              <a:noFill/>
              <a:ln w="0">
                <a:solidFill>
                  <a:srgbClr val="000000"/>
                </a:solidFill>
                <a:round/>
                <a:headEnd/>
                <a:tailEnd/>
              </a:ln>
            </p:spPr>
            <p:txBody>
              <a:bodyPr/>
              <a:lstStyle/>
              <a:p>
                <a:endParaRPr lang="en-US"/>
              </a:p>
            </p:txBody>
          </p:sp>
          <p:sp>
            <p:nvSpPr>
              <p:cNvPr id="24628" name="Rectangle 52"/>
              <p:cNvSpPr>
                <a:spLocks noChangeArrowheads="1"/>
              </p:cNvSpPr>
              <p:nvPr/>
            </p:nvSpPr>
            <p:spPr bwMode="auto">
              <a:xfrm>
                <a:off x="4059" y="2148"/>
                <a:ext cx="10" cy="662"/>
              </a:xfrm>
              <a:prstGeom prst="rect">
                <a:avLst/>
              </a:prstGeom>
              <a:solidFill>
                <a:srgbClr val="000000"/>
              </a:solidFill>
              <a:ln w="9525">
                <a:noFill/>
                <a:miter lim="800000"/>
                <a:headEnd/>
                <a:tailEnd/>
              </a:ln>
            </p:spPr>
            <p:txBody>
              <a:bodyPr/>
              <a:lstStyle/>
              <a:p>
                <a:endParaRPr lang="en-US"/>
              </a:p>
            </p:txBody>
          </p:sp>
          <p:sp>
            <p:nvSpPr>
              <p:cNvPr id="24629" name="Line 53"/>
              <p:cNvSpPr>
                <a:spLocks noChangeShapeType="1"/>
              </p:cNvSpPr>
              <p:nvPr/>
            </p:nvSpPr>
            <p:spPr bwMode="auto">
              <a:xfrm>
                <a:off x="4627" y="2148"/>
                <a:ext cx="1" cy="662"/>
              </a:xfrm>
              <a:prstGeom prst="line">
                <a:avLst/>
              </a:prstGeom>
              <a:noFill/>
              <a:ln w="0">
                <a:solidFill>
                  <a:srgbClr val="000000"/>
                </a:solidFill>
                <a:round/>
                <a:headEnd/>
                <a:tailEnd/>
              </a:ln>
            </p:spPr>
            <p:txBody>
              <a:bodyPr/>
              <a:lstStyle/>
              <a:p>
                <a:endParaRPr lang="en-US"/>
              </a:p>
            </p:txBody>
          </p:sp>
          <p:sp>
            <p:nvSpPr>
              <p:cNvPr id="24630" name="Rectangle 54"/>
              <p:cNvSpPr>
                <a:spLocks noChangeArrowheads="1"/>
              </p:cNvSpPr>
              <p:nvPr/>
            </p:nvSpPr>
            <p:spPr bwMode="auto">
              <a:xfrm>
                <a:off x="4627" y="2148"/>
                <a:ext cx="10" cy="662"/>
              </a:xfrm>
              <a:prstGeom prst="rect">
                <a:avLst/>
              </a:prstGeom>
              <a:solidFill>
                <a:srgbClr val="000000"/>
              </a:solidFill>
              <a:ln w="9525">
                <a:noFill/>
                <a:miter lim="800000"/>
                <a:headEnd/>
                <a:tailEnd/>
              </a:ln>
            </p:spPr>
            <p:txBody>
              <a:bodyPr/>
              <a:lstStyle/>
              <a:p>
                <a:endParaRPr lang="en-US"/>
              </a:p>
            </p:txBody>
          </p:sp>
          <p:sp>
            <p:nvSpPr>
              <p:cNvPr id="24631" name="Line 55"/>
              <p:cNvSpPr>
                <a:spLocks noChangeShapeType="1"/>
              </p:cNvSpPr>
              <p:nvPr/>
            </p:nvSpPr>
            <p:spPr bwMode="auto">
              <a:xfrm>
                <a:off x="727" y="3209"/>
                <a:ext cx="2783" cy="1"/>
              </a:xfrm>
              <a:prstGeom prst="line">
                <a:avLst/>
              </a:prstGeom>
              <a:noFill/>
              <a:ln w="0">
                <a:solidFill>
                  <a:srgbClr val="000000"/>
                </a:solidFill>
                <a:round/>
                <a:headEnd/>
                <a:tailEnd/>
              </a:ln>
            </p:spPr>
            <p:txBody>
              <a:bodyPr/>
              <a:lstStyle/>
              <a:p>
                <a:endParaRPr lang="en-US"/>
              </a:p>
            </p:txBody>
          </p:sp>
          <p:sp>
            <p:nvSpPr>
              <p:cNvPr id="24632" name="Rectangle 56"/>
              <p:cNvSpPr>
                <a:spLocks noChangeArrowheads="1"/>
              </p:cNvSpPr>
              <p:nvPr/>
            </p:nvSpPr>
            <p:spPr bwMode="auto">
              <a:xfrm>
                <a:off x="727" y="3209"/>
                <a:ext cx="2783" cy="10"/>
              </a:xfrm>
              <a:prstGeom prst="rect">
                <a:avLst/>
              </a:prstGeom>
              <a:solidFill>
                <a:srgbClr val="000000"/>
              </a:solidFill>
              <a:ln w="9525">
                <a:noFill/>
                <a:miter lim="800000"/>
                <a:headEnd/>
                <a:tailEnd/>
              </a:ln>
            </p:spPr>
            <p:txBody>
              <a:bodyPr/>
              <a:lstStyle/>
              <a:p>
                <a:endParaRPr lang="en-US"/>
              </a:p>
            </p:txBody>
          </p:sp>
          <p:sp>
            <p:nvSpPr>
              <p:cNvPr id="24633" name="Line 57"/>
              <p:cNvSpPr>
                <a:spLocks noChangeShapeType="1"/>
              </p:cNvSpPr>
              <p:nvPr/>
            </p:nvSpPr>
            <p:spPr bwMode="auto">
              <a:xfrm>
                <a:off x="727" y="3375"/>
                <a:ext cx="2783" cy="1"/>
              </a:xfrm>
              <a:prstGeom prst="line">
                <a:avLst/>
              </a:prstGeom>
              <a:noFill/>
              <a:ln w="0">
                <a:solidFill>
                  <a:srgbClr val="000000"/>
                </a:solidFill>
                <a:round/>
                <a:headEnd/>
                <a:tailEnd/>
              </a:ln>
            </p:spPr>
            <p:txBody>
              <a:bodyPr/>
              <a:lstStyle/>
              <a:p>
                <a:endParaRPr lang="en-US"/>
              </a:p>
            </p:txBody>
          </p:sp>
          <p:sp>
            <p:nvSpPr>
              <p:cNvPr id="24634" name="Rectangle 58"/>
              <p:cNvSpPr>
                <a:spLocks noChangeArrowheads="1"/>
              </p:cNvSpPr>
              <p:nvPr/>
            </p:nvSpPr>
            <p:spPr bwMode="auto">
              <a:xfrm>
                <a:off x="727" y="3375"/>
                <a:ext cx="2783" cy="9"/>
              </a:xfrm>
              <a:prstGeom prst="rect">
                <a:avLst/>
              </a:prstGeom>
              <a:solidFill>
                <a:srgbClr val="000000"/>
              </a:solidFill>
              <a:ln w="9525">
                <a:noFill/>
                <a:miter lim="800000"/>
                <a:headEnd/>
                <a:tailEnd/>
              </a:ln>
            </p:spPr>
            <p:txBody>
              <a:bodyPr/>
              <a:lstStyle/>
              <a:p>
                <a:endParaRPr lang="en-US"/>
              </a:p>
            </p:txBody>
          </p:sp>
          <p:sp>
            <p:nvSpPr>
              <p:cNvPr id="24635" name="Line 59"/>
              <p:cNvSpPr>
                <a:spLocks noChangeShapeType="1"/>
              </p:cNvSpPr>
              <p:nvPr/>
            </p:nvSpPr>
            <p:spPr bwMode="auto">
              <a:xfrm>
                <a:off x="727" y="3540"/>
                <a:ext cx="2783" cy="1"/>
              </a:xfrm>
              <a:prstGeom prst="line">
                <a:avLst/>
              </a:prstGeom>
              <a:noFill/>
              <a:ln w="0">
                <a:solidFill>
                  <a:srgbClr val="000000"/>
                </a:solidFill>
                <a:round/>
                <a:headEnd/>
                <a:tailEnd/>
              </a:ln>
            </p:spPr>
            <p:txBody>
              <a:bodyPr/>
              <a:lstStyle/>
              <a:p>
                <a:endParaRPr lang="en-US"/>
              </a:p>
            </p:txBody>
          </p:sp>
          <p:sp>
            <p:nvSpPr>
              <p:cNvPr id="24636" name="Rectangle 60"/>
              <p:cNvSpPr>
                <a:spLocks noChangeArrowheads="1"/>
              </p:cNvSpPr>
              <p:nvPr/>
            </p:nvSpPr>
            <p:spPr bwMode="auto">
              <a:xfrm>
                <a:off x="727" y="3540"/>
                <a:ext cx="2783" cy="10"/>
              </a:xfrm>
              <a:prstGeom prst="rect">
                <a:avLst/>
              </a:prstGeom>
              <a:solidFill>
                <a:srgbClr val="000000"/>
              </a:solidFill>
              <a:ln w="9525">
                <a:noFill/>
                <a:miter lim="800000"/>
                <a:headEnd/>
                <a:tailEnd/>
              </a:ln>
            </p:spPr>
            <p:txBody>
              <a:bodyPr/>
              <a:lstStyle/>
              <a:p>
                <a:endParaRPr lang="en-US"/>
              </a:p>
            </p:txBody>
          </p:sp>
          <p:sp>
            <p:nvSpPr>
              <p:cNvPr id="24637" name="Line 61"/>
              <p:cNvSpPr>
                <a:spLocks noChangeShapeType="1"/>
              </p:cNvSpPr>
              <p:nvPr/>
            </p:nvSpPr>
            <p:spPr bwMode="auto">
              <a:xfrm>
                <a:off x="727" y="3706"/>
                <a:ext cx="2783" cy="1"/>
              </a:xfrm>
              <a:prstGeom prst="line">
                <a:avLst/>
              </a:prstGeom>
              <a:noFill/>
              <a:ln w="0">
                <a:solidFill>
                  <a:srgbClr val="000000"/>
                </a:solidFill>
                <a:round/>
                <a:headEnd/>
                <a:tailEnd/>
              </a:ln>
            </p:spPr>
            <p:txBody>
              <a:bodyPr/>
              <a:lstStyle/>
              <a:p>
                <a:endParaRPr lang="en-US"/>
              </a:p>
            </p:txBody>
          </p:sp>
          <p:sp>
            <p:nvSpPr>
              <p:cNvPr id="24638" name="Rectangle 62"/>
              <p:cNvSpPr>
                <a:spLocks noChangeArrowheads="1"/>
              </p:cNvSpPr>
              <p:nvPr/>
            </p:nvSpPr>
            <p:spPr bwMode="auto">
              <a:xfrm>
                <a:off x="727" y="3706"/>
                <a:ext cx="2783" cy="9"/>
              </a:xfrm>
              <a:prstGeom prst="rect">
                <a:avLst/>
              </a:prstGeom>
              <a:solidFill>
                <a:srgbClr val="000000"/>
              </a:solidFill>
              <a:ln w="9525">
                <a:noFill/>
                <a:miter lim="800000"/>
                <a:headEnd/>
                <a:tailEnd/>
              </a:ln>
            </p:spPr>
            <p:txBody>
              <a:bodyPr/>
              <a:lstStyle/>
              <a:p>
                <a:endParaRPr lang="en-US"/>
              </a:p>
            </p:txBody>
          </p:sp>
          <p:sp>
            <p:nvSpPr>
              <p:cNvPr id="24639" name="Line 63"/>
              <p:cNvSpPr>
                <a:spLocks noChangeShapeType="1"/>
              </p:cNvSpPr>
              <p:nvPr/>
            </p:nvSpPr>
            <p:spPr bwMode="auto">
              <a:xfrm>
                <a:off x="528" y="912"/>
                <a:ext cx="1" cy="3047"/>
              </a:xfrm>
              <a:prstGeom prst="line">
                <a:avLst/>
              </a:prstGeom>
              <a:noFill/>
              <a:ln w="0">
                <a:solidFill>
                  <a:srgbClr val="000000"/>
                </a:solidFill>
                <a:round/>
                <a:headEnd/>
                <a:tailEnd/>
              </a:ln>
            </p:spPr>
            <p:txBody>
              <a:bodyPr/>
              <a:lstStyle/>
              <a:p>
                <a:endParaRPr lang="en-US"/>
              </a:p>
            </p:txBody>
          </p:sp>
          <p:sp>
            <p:nvSpPr>
              <p:cNvPr id="24640" name="Rectangle 64"/>
              <p:cNvSpPr>
                <a:spLocks noChangeArrowheads="1"/>
              </p:cNvSpPr>
              <p:nvPr/>
            </p:nvSpPr>
            <p:spPr bwMode="auto">
              <a:xfrm>
                <a:off x="528" y="912"/>
                <a:ext cx="10" cy="3047"/>
              </a:xfrm>
              <a:prstGeom prst="rect">
                <a:avLst/>
              </a:prstGeom>
              <a:solidFill>
                <a:srgbClr val="000000"/>
              </a:solidFill>
              <a:ln w="9525">
                <a:noFill/>
                <a:miter lim="800000"/>
                <a:headEnd/>
                <a:tailEnd/>
              </a:ln>
            </p:spPr>
            <p:txBody>
              <a:bodyPr/>
              <a:lstStyle/>
              <a:p>
                <a:endParaRPr lang="en-US"/>
              </a:p>
            </p:txBody>
          </p:sp>
          <p:sp>
            <p:nvSpPr>
              <p:cNvPr id="24641" name="Line 65"/>
              <p:cNvSpPr>
                <a:spLocks noChangeShapeType="1"/>
              </p:cNvSpPr>
              <p:nvPr/>
            </p:nvSpPr>
            <p:spPr bwMode="auto">
              <a:xfrm>
                <a:off x="5405" y="922"/>
                <a:ext cx="1" cy="3037"/>
              </a:xfrm>
              <a:prstGeom prst="line">
                <a:avLst/>
              </a:prstGeom>
              <a:noFill/>
              <a:ln w="0">
                <a:solidFill>
                  <a:srgbClr val="000000"/>
                </a:solidFill>
                <a:round/>
                <a:headEnd/>
                <a:tailEnd/>
              </a:ln>
            </p:spPr>
            <p:txBody>
              <a:bodyPr/>
              <a:lstStyle/>
              <a:p>
                <a:endParaRPr lang="en-US"/>
              </a:p>
            </p:txBody>
          </p:sp>
          <p:sp>
            <p:nvSpPr>
              <p:cNvPr id="24642" name="Rectangle 66"/>
              <p:cNvSpPr>
                <a:spLocks noChangeArrowheads="1"/>
              </p:cNvSpPr>
              <p:nvPr/>
            </p:nvSpPr>
            <p:spPr bwMode="auto">
              <a:xfrm>
                <a:off x="5405" y="922"/>
                <a:ext cx="10" cy="3037"/>
              </a:xfrm>
              <a:prstGeom prst="rect">
                <a:avLst/>
              </a:prstGeom>
              <a:solidFill>
                <a:srgbClr val="000000"/>
              </a:solidFill>
              <a:ln w="9525">
                <a:noFill/>
                <a:miter lim="800000"/>
                <a:headEnd/>
                <a:tailEnd/>
              </a:ln>
            </p:spPr>
            <p:txBody>
              <a:bodyPr/>
              <a:lstStyle/>
              <a:p>
                <a:endParaRPr lang="en-US"/>
              </a:p>
            </p:txBody>
          </p:sp>
          <p:sp>
            <p:nvSpPr>
              <p:cNvPr id="24643" name="Line 67"/>
              <p:cNvSpPr>
                <a:spLocks noChangeShapeType="1"/>
              </p:cNvSpPr>
              <p:nvPr/>
            </p:nvSpPr>
            <p:spPr bwMode="auto">
              <a:xfrm>
                <a:off x="717" y="2878"/>
                <a:ext cx="1" cy="1003"/>
              </a:xfrm>
              <a:prstGeom prst="line">
                <a:avLst/>
              </a:prstGeom>
              <a:noFill/>
              <a:ln w="0">
                <a:solidFill>
                  <a:srgbClr val="000000"/>
                </a:solidFill>
                <a:round/>
                <a:headEnd/>
                <a:tailEnd/>
              </a:ln>
            </p:spPr>
            <p:txBody>
              <a:bodyPr/>
              <a:lstStyle/>
              <a:p>
                <a:endParaRPr lang="en-US"/>
              </a:p>
            </p:txBody>
          </p:sp>
          <p:sp>
            <p:nvSpPr>
              <p:cNvPr id="24644" name="Rectangle 68"/>
              <p:cNvSpPr>
                <a:spLocks noChangeArrowheads="1"/>
              </p:cNvSpPr>
              <p:nvPr/>
            </p:nvSpPr>
            <p:spPr bwMode="auto">
              <a:xfrm>
                <a:off x="717" y="2878"/>
                <a:ext cx="10" cy="1003"/>
              </a:xfrm>
              <a:prstGeom prst="rect">
                <a:avLst/>
              </a:prstGeom>
              <a:solidFill>
                <a:srgbClr val="000000"/>
              </a:solidFill>
              <a:ln w="9525">
                <a:noFill/>
                <a:miter lim="800000"/>
                <a:headEnd/>
                <a:tailEnd/>
              </a:ln>
            </p:spPr>
            <p:txBody>
              <a:bodyPr/>
              <a:lstStyle/>
              <a:p>
                <a:endParaRPr lang="en-US"/>
              </a:p>
            </p:txBody>
          </p:sp>
          <p:sp>
            <p:nvSpPr>
              <p:cNvPr id="24645" name="Line 69"/>
              <p:cNvSpPr>
                <a:spLocks noChangeShapeType="1"/>
              </p:cNvSpPr>
              <p:nvPr/>
            </p:nvSpPr>
            <p:spPr bwMode="auto">
              <a:xfrm>
                <a:off x="1874" y="1983"/>
                <a:ext cx="1" cy="817"/>
              </a:xfrm>
              <a:prstGeom prst="line">
                <a:avLst/>
              </a:prstGeom>
              <a:noFill/>
              <a:ln w="0">
                <a:solidFill>
                  <a:srgbClr val="000000"/>
                </a:solidFill>
                <a:round/>
                <a:headEnd/>
                <a:tailEnd/>
              </a:ln>
            </p:spPr>
            <p:txBody>
              <a:bodyPr/>
              <a:lstStyle/>
              <a:p>
                <a:endParaRPr lang="en-US"/>
              </a:p>
            </p:txBody>
          </p:sp>
          <p:sp>
            <p:nvSpPr>
              <p:cNvPr id="24646" name="Rectangle 70"/>
              <p:cNvSpPr>
                <a:spLocks noChangeArrowheads="1"/>
              </p:cNvSpPr>
              <p:nvPr/>
            </p:nvSpPr>
            <p:spPr bwMode="auto">
              <a:xfrm>
                <a:off x="1874" y="1983"/>
                <a:ext cx="10" cy="817"/>
              </a:xfrm>
              <a:prstGeom prst="rect">
                <a:avLst/>
              </a:prstGeom>
              <a:solidFill>
                <a:srgbClr val="000000"/>
              </a:solidFill>
              <a:ln w="9525">
                <a:noFill/>
                <a:miter lim="800000"/>
                <a:headEnd/>
                <a:tailEnd/>
              </a:ln>
            </p:spPr>
            <p:txBody>
              <a:bodyPr/>
              <a:lstStyle/>
              <a:p>
                <a:endParaRPr lang="en-US"/>
              </a:p>
            </p:txBody>
          </p:sp>
          <p:sp>
            <p:nvSpPr>
              <p:cNvPr id="24647" name="Line 71"/>
              <p:cNvSpPr>
                <a:spLocks noChangeShapeType="1"/>
              </p:cNvSpPr>
              <p:nvPr/>
            </p:nvSpPr>
            <p:spPr bwMode="auto">
              <a:xfrm>
                <a:off x="1894" y="1983"/>
                <a:ext cx="1" cy="817"/>
              </a:xfrm>
              <a:prstGeom prst="line">
                <a:avLst/>
              </a:prstGeom>
              <a:noFill/>
              <a:ln w="0">
                <a:solidFill>
                  <a:srgbClr val="000000"/>
                </a:solidFill>
                <a:round/>
                <a:headEnd/>
                <a:tailEnd/>
              </a:ln>
            </p:spPr>
            <p:txBody>
              <a:bodyPr/>
              <a:lstStyle/>
              <a:p>
                <a:endParaRPr lang="en-US"/>
              </a:p>
            </p:txBody>
          </p:sp>
          <p:sp>
            <p:nvSpPr>
              <p:cNvPr id="24648" name="Rectangle 72"/>
              <p:cNvSpPr>
                <a:spLocks noChangeArrowheads="1"/>
              </p:cNvSpPr>
              <p:nvPr/>
            </p:nvSpPr>
            <p:spPr bwMode="auto">
              <a:xfrm>
                <a:off x="1894" y="1983"/>
                <a:ext cx="10" cy="817"/>
              </a:xfrm>
              <a:prstGeom prst="rect">
                <a:avLst/>
              </a:prstGeom>
              <a:solidFill>
                <a:srgbClr val="000000"/>
              </a:solidFill>
              <a:ln w="9525">
                <a:noFill/>
                <a:miter lim="800000"/>
                <a:headEnd/>
                <a:tailEnd/>
              </a:ln>
            </p:spPr>
            <p:txBody>
              <a:bodyPr/>
              <a:lstStyle/>
              <a:p>
                <a:endParaRPr lang="en-US"/>
              </a:p>
            </p:txBody>
          </p:sp>
          <p:sp>
            <p:nvSpPr>
              <p:cNvPr id="24649" name="Line 73"/>
              <p:cNvSpPr>
                <a:spLocks noChangeShapeType="1"/>
              </p:cNvSpPr>
              <p:nvPr/>
            </p:nvSpPr>
            <p:spPr bwMode="auto">
              <a:xfrm>
                <a:off x="3510" y="2888"/>
                <a:ext cx="1" cy="983"/>
              </a:xfrm>
              <a:prstGeom prst="line">
                <a:avLst/>
              </a:prstGeom>
              <a:noFill/>
              <a:ln w="0">
                <a:solidFill>
                  <a:srgbClr val="000000"/>
                </a:solidFill>
                <a:round/>
                <a:headEnd/>
                <a:tailEnd/>
              </a:ln>
            </p:spPr>
            <p:txBody>
              <a:bodyPr/>
              <a:lstStyle/>
              <a:p>
                <a:endParaRPr lang="en-US"/>
              </a:p>
            </p:txBody>
          </p:sp>
          <p:sp>
            <p:nvSpPr>
              <p:cNvPr id="24650" name="Rectangle 74"/>
              <p:cNvSpPr>
                <a:spLocks noChangeArrowheads="1"/>
              </p:cNvSpPr>
              <p:nvPr/>
            </p:nvSpPr>
            <p:spPr bwMode="auto">
              <a:xfrm>
                <a:off x="3510" y="2888"/>
                <a:ext cx="10" cy="983"/>
              </a:xfrm>
              <a:prstGeom prst="rect">
                <a:avLst/>
              </a:prstGeom>
              <a:solidFill>
                <a:srgbClr val="000000"/>
              </a:solidFill>
              <a:ln w="9525">
                <a:noFill/>
                <a:miter lim="800000"/>
                <a:headEnd/>
                <a:tailEnd/>
              </a:ln>
            </p:spPr>
            <p:txBody>
              <a:bodyPr/>
              <a:lstStyle/>
              <a:p>
                <a:endParaRPr lang="en-US"/>
              </a:p>
            </p:txBody>
          </p:sp>
          <p:sp>
            <p:nvSpPr>
              <p:cNvPr id="24651" name="Line 75"/>
              <p:cNvSpPr>
                <a:spLocks noChangeShapeType="1"/>
              </p:cNvSpPr>
              <p:nvPr/>
            </p:nvSpPr>
            <p:spPr bwMode="auto">
              <a:xfrm>
                <a:off x="3530" y="2888"/>
                <a:ext cx="1" cy="983"/>
              </a:xfrm>
              <a:prstGeom prst="line">
                <a:avLst/>
              </a:prstGeom>
              <a:noFill/>
              <a:ln w="0">
                <a:solidFill>
                  <a:srgbClr val="000000"/>
                </a:solidFill>
                <a:round/>
                <a:headEnd/>
                <a:tailEnd/>
              </a:ln>
            </p:spPr>
            <p:txBody>
              <a:bodyPr/>
              <a:lstStyle/>
              <a:p>
                <a:endParaRPr lang="en-US"/>
              </a:p>
            </p:txBody>
          </p:sp>
          <p:sp>
            <p:nvSpPr>
              <p:cNvPr id="24652" name="Rectangle 76"/>
              <p:cNvSpPr>
                <a:spLocks noChangeArrowheads="1"/>
              </p:cNvSpPr>
              <p:nvPr/>
            </p:nvSpPr>
            <p:spPr bwMode="auto">
              <a:xfrm>
                <a:off x="3530" y="2888"/>
                <a:ext cx="10" cy="983"/>
              </a:xfrm>
              <a:prstGeom prst="rect">
                <a:avLst/>
              </a:prstGeom>
              <a:solidFill>
                <a:srgbClr val="000000"/>
              </a:solidFill>
              <a:ln w="9525">
                <a:noFill/>
                <a:miter lim="800000"/>
                <a:headEnd/>
                <a:tailEnd/>
              </a:ln>
            </p:spPr>
            <p:txBody>
              <a:bodyPr/>
              <a:lstStyle/>
              <a:p>
                <a:endParaRPr lang="en-US"/>
              </a:p>
            </p:txBody>
          </p:sp>
          <p:sp>
            <p:nvSpPr>
              <p:cNvPr id="24653" name="Line 77"/>
              <p:cNvSpPr>
                <a:spLocks noChangeShapeType="1"/>
              </p:cNvSpPr>
              <p:nvPr/>
            </p:nvSpPr>
            <p:spPr bwMode="auto">
              <a:xfrm>
                <a:off x="5216" y="2888"/>
                <a:ext cx="1" cy="993"/>
              </a:xfrm>
              <a:prstGeom prst="line">
                <a:avLst/>
              </a:prstGeom>
              <a:noFill/>
              <a:ln w="0">
                <a:solidFill>
                  <a:srgbClr val="000000"/>
                </a:solidFill>
                <a:round/>
                <a:headEnd/>
                <a:tailEnd/>
              </a:ln>
            </p:spPr>
            <p:txBody>
              <a:bodyPr/>
              <a:lstStyle/>
              <a:p>
                <a:endParaRPr lang="en-US"/>
              </a:p>
            </p:txBody>
          </p:sp>
          <p:sp>
            <p:nvSpPr>
              <p:cNvPr id="24654" name="Rectangle 78"/>
              <p:cNvSpPr>
                <a:spLocks noChangeArrowheads="1"/>
              </p:cNvSpPr>
              <p:nvPr/>
            </p:nvSpPr>
            <p:spPr bwMode="auto">
              <a:xfrm>
                <a:off x="5216" y="2888"/>
                <a:ext cx="10" cy="993"/>
              </a:xfrm>
              <a:prstGeom prst="rect">
                <a:avLst/>
              </a:prstGeom>
              <a:solidFill>
                <a:srgbClr val="000000"/>
              </a:solidFill>
              <a:ln w="9525">
                <a:noFill/>
                <a:miter lim="800000"/>
                <a:headEnd/>
                <a:tailEnd/>
              </a:ln>
            </p:spPr>
            <p:txBody>
              <a:bodyPr/>
              <a:lstStyle/>
              <a:p>
                <a:endParaRPr lang="en-US"/>
              </a:p>
            </p:txBody>
          </p:sp>
          <p:sp>
            <p:nvSpPr>
              <p:cNvPr id="24655" name="Line 79"/>
              <p:cNvSpPr>
                <a:spLocks noChangeShapeType="1"/>
              </p:cNvSpPr>
              <p:nvPr/>
            </p:nvSpPr>
            <p:spPr bwMode="auto">
              <a:xfrm>
                <a:off x="1440" y="2148"/>
                <a:ext cx="1" cy="662"/>
              </a:xfrm>
              <a:prstGeom prst="line">
                <a:avLst/>
              </a:prstGeom>
              <a:noFill/>
              <a:ln w="0">
                <a:solidFill>
                  <a:srgbClr val="000000"/>
                </a:solidFill>
                <a:round/>
                <a:headEnd/>
                <a:tailEnd/>
              </a:ln>
            </p:spPr>
            <p:txBody>
              <a:bodyPr/>
              <a:lstStyle/>
              <a:p>
                <a:endParaRPr lang="en-US"/>
              </a:p>
            </p:txBody>
          </p:sp>
          <p:sp>
            <p:nvSpPr>
              <p:cNvPr id="24656" name="Rectangle 80"/>
              <p:cNvSpPr>
                <a:spLocks noChangeArrowheads="1"/>
              </p:cNvSpPr>
              <p:nvPr/>
            </p:nvSpPr>
            <p:spPr bwMode="auto">
              <a:xfrm>
                <a:off x="1326" y="2148"/>
                <a:ext cx="10" cy="662"/>
              </a:xfrm>
              <a:prstGeom prst="rect">
                <a:avLst/>
              </a:prstGeom>
              <a:solidFill>
                <a:srgbClr val="000000"/>
              </a:solidFill>
              <a:ln w="9525">
                <a:noFill/>
                <a:miter lim="800000"/>
                <a:headEnd/>
                <a:tailEnd/>
              </a:ln>
            </p:spPr>
            <p:txBody>
              <a:bodyPr/>
              <a:lstStyle/>
              <a:p>
                <a:endParaRPr lang="en-US"/>
              </a:p>
            </p:txBody>
          </p:sp>
          <p:sp>
            <p:nvSpPr>
              <p:cNvPr id="24657" name="Line 81"/>
              <p:cNvSpPr>
                <a:spLocks noChangeShapeType="1"/>
              </p:cNvSpPr>
              <p:nvPr/>
            </p:nvSpPr>
            <p:spPr bwMode="auto">
              <a:xfrm>
                <a:off x="2423" y="2148"/>
                <a:ext cx="1" cy="662"/>
              </a:xfrm>
              <a:prstGeom prst="line">
                <a:avLst/>
              </a:prstGeom>
              <a:noFill/>
              <a:ln w="0">
                <a:solidFill>
                  <a:srgbClr val="000000"/>
                </a:solidFill>
                <a:round/>
                <a:headEnd/>
                <a:tailEnd/>
              </a:ln>
            </p:spPr>
            <p:txBody>
              <a:bodyPr/>
              <a:lstStyle/>
              <a:p>
                <a:endParaRPr lang="en-US"/>
              </a:p>
            </p:txBody>
          </p:sp>
          <p:sp>
            <p:nvSpPr>
              <p:cNvPr id="24658" name="Rectangle 82"/>
              <p:cNvSpPr>
                <a:spLocks noChangeArrowheads="1"/>
              </p:cNvSpPr>
              <p:nvPr/>
            </p:nvSpPr>
            <p:spPr bwMode="auto">
              <a:xfrm>
                <a:off x="2423" y="2148"/>
                <a:ext cx="10" cy="662"/>
              </a:xfrm>
              <a:prstGeom prst="rect">
                <a:avLst/>
              </a:prstGeom>
              <a:solidFill>
                <a:srgbClr val="000000"/>
              </a:solidFill>
              <a:ln w="9525">
                <a:noFill/>
                <a:miter lim="800000"/>
                <a:headEnd/>
                <a:tailEnd/>
              </a:ln>
            </p:spPr>
            <p:txBody>
              <a:bodyPr/>
              <a:lstStyle/>
              <a:p>
                <a:endParaRPr lang="en-US"/>
              </a:p>
            </p:txBody>
          </p:sp>
          <p:sp>
            <p:nvSpPr>
              <p:cNvPr id="24659" name="Line 83"/>
              <p:cNvSpPr>
                <a:spLocks noChangeShapeType="1"/>
              </p:cNvSpPr>
              <p:nvPr/>
            </p:nvSpPr>
            <p:spPr bwMode="auto">
              <a:xfrm>
                <a:off x="2962" y="2148"/>
                <a:ext cx="1" cy="662"/>
              </a:xfrm>
              <a:prstGeom prst="line">
                <a:avLst/>
              </a:prstGeom>
              <a:noFill/>
              <a:ln w="0">
                <a:solidFill>
                  <a:srgbClr val="000000"/>
                </a:solidFill>
                <a:round/>
                <a:headEnd/>
                <a:tailEnd/>
              </a:ln>
            </p:spPr>
            <p:txBody>
              <a:bodyPr/>
              <a:lstStyle/>
              <a:p>
                <a:endParaRPr lang="en-US"/>
              </a:p>
            </p:txBody>
          </p:sp>
          <p:sp>
            <p:nvSpPr>
              <p:cNvPr id="24660" name="Rectangle 84"/>
              <p:cNvSpPr>
                <a:spLocks noChangeArrowheads="1"/>
              </p:cNvSpPr>
              <p:nvPr/>
            </p:nvSpPr>
            <p:spPr bwMode="auto">
              <a:xfrm>
                <a:off x="2962" y="2148"/>
                <a:ext cx="10" cy="662"/>
              </a:xfrm>
              <a:prstGeom prst="rect">
                <a:avLst/>
              </a:prstGeom>
              <a:solidFill>
                <a:srgbClr val="000000"/>
              </a:solidFill>
              <a:ln w="9525">
                <a:noFill/>
                <a:miter lim="800000"/>
                <a:headEnd/>
                <a:tailEnd/>
              </a:ln>
            </p:spPr>
            <p:txBody>
              <a:bodyPr/>
              <a:lstStyle/>
              <a:p>
                <a:endParaRPr lang="en-US"/>
              </a:p>
            </p:txBody>
          </p:sp>
          <p:sp>
            <p:nvSpPr>
              <p:cNvPr id="24661" name="Line 85"/>
              <p:cNvSpPr>
                <a:spLocks noChangeShapeType="1"/>
              </p:cNvSpPr>
              <p:nvPr/>
            </p:nvSpPr>
            <p:spPr bwMode="auto">
              <a:xfrm>
                <a:off x="4059" y="3053"/>
                <a:ext cx="1" cy="828"/>
              </a:xfrm>
              <a:prstGeom prst="line">
                <a:avLst/>
              </a:prstGeom>
              <a:noFill/>
              <a:ln w="0">
                <a:solidFill>
                  <a:srgbClr val="000000"/>
                </a:solidFill>
                <a:round/>
                <a:headEnd/>
                <a:tailEnd/>
              </a:ln>
            </p:spPr>
            <p:txBody>
              <a:bodyPr/>
              <a:lstStyle/>
              <a:p>
                <a:endParaRPr lang="en-US"/>
              </a:p>
            </p:txBody>
          </p:sp>
          <p:sp>
            <p:nvSpPr>
              <p:cNvPr id="24662" name="Rectangle 86"/>
              <p:cNvSpPr>
                <a:spLocks noChangeArrowheads="1"/>
              </p:cNvSpPr>
              <p:nvPr/>
            </p:nvSpPr>
            <p:spPr bwMode="auto">
              <a:xfrm>
                <a:off x="4059" y="3053"/>
                <a:ext cx="10" cy="828"/>
              </a:xfrm>
              <a:prstGeom prst="rect">
                <a:avLst/>
              </a:prstGeom>
              <a:solidFill>
                <a:srgbClr val="000000"/>
              </a:solidFill>
              <a:ln w="9525">
                <a:noFill/>
                <a:miter lim="800000"/>
                <a:headEnd/>
                <a:tailEnd/>
              </a:ln>
            </p:spPr>
            <p:txBody>
              <a:bodyPr/>
              <a:lstStyle/>
              <a:p>
                <a:endParaRPr lang="en-US"/>
              </a:p>
            </p:txBody>
          </p:sp>
          <p:sp>
            <p:nvSpPr>
              <p:cNvPr id="24663" name="Line 87"/>
              <p:cNvSpPr>
                <a:spLocks noChangeShapeType="1"/>
              </p:cNvSpPr>
              <p:nvPr/>
            </p:nvSpPr>
            <p:spPr bwMode="auto">
              <a:xfrm>
                <a:off x="4627" y="3053"/>
                <a:ext cx="1" cy="828"/>
              </a:xfrm>
              <a:prstGeom prst="line">
                <a:avLst/>
              </a:prstGeom>
              <a:noFill/>
              <a:ln w="0">
                <a:solidFill>
                  <a:srgbClr val="000000"/>
                </a:solidFill>
                <a:round/>
                <a:headEnd/>
                <a:tailEnd/>
              </a:ln>
            </p:spPr>
            <p:txBody>
              <a:bodyPr/>
              <a:lstStyle/>
              <a:p>
                <a:endParaRPr lang="en-US"/>
              </a:p>
            </p:txBody>
          </p:sp>
          <p:sp>
            <p:nvSpPr>
              <p:cNvPr id="24664" name="Rectangle 88"/>
              <p:cNvSpPr>
                <a:spLocks noChangeArrowheads="1"/>
              </p:cNvSpPr>
              <p:nvPr/>
            </p:nvSpPr>
            <p:spPr bwMode="auto">
              <a:xfrm>
                <a:off x="4627" y="3053"/>
                <a:ext cx="10" cy="828"/>
              </a:xfrm>
              <a:prstGeom prst="rect">
                <a:avLst/>
              </a:prstGeom>
              <a:solidFill>
                <a:srgbClr val="000000"/>
              </a:solidFill>
              <a:ln w="9525">
                <a:noFill/>
                <a:miter lim="800000"/>
                <a:headEnd/>
                <a:tailEnd/>
              </a:ln>
            </p:spPr>
            <p:txBody>
              <a:bodyPr/>
              <a:lstStyle/>
              <a:p>
                <a:endParaRPr lang="en-US"/>
              </a:p>
            </p:txBody>
          </p:sp>
          <p:sp>
            <p:nvSpPr>
              <p:cNvPr id="24665" name="Line 89"/>
              <p:cNvSpPr>
                <a:spLocks noChangeShapeType="1"/>
              </p:cNvSpPr>
              <p:nvPr/>
            </p:nvSpPr>
            <p:spPr bwMode="auto">
              <a:xfrm>
                <a:off x="538" y="912"/>
                <a:ext cx="4877" cy="1"/>
              </a:xfrm>
              <a:prstGeom prst="line">
                <a:avLst/>
              </a:prstGeom>
              <a:noFill/>
              <a:ln w="0">
                <a:solidFill>
                  <a:srgbClr val="000000"/>
                </a:solidFill>
                <a:round/>
                <a:headEnd/>
                <a:tailEnd/>
              </a:ln>
            </p:spPr>
            <p:txBody>
              <a:bodyPr/>
              <a:lstStyle/>
              <a:p>
                <a:endParaRPr lang="en-US"/>
              </a:p>
            </p:txBody>
          </p:sp>
          <p:sp>
            <p:nvSpPr>
              <p:cNvPr id="24666" name="Rectangle 90"/>
              <p:cNvSpPr>
                <a:spLocks noChangeArrowheads="1"/>
              </p:cNvSpPr>
              <p:nvPr/>
            </p:nvSpPr>
            <p:spPr bwMode="auto">
              <a:xfrm>
                <a:off x="538" y="912"/>
                <a:ext cx="4877" cy="10"/>
              </a:xfrm>
              <a:prstGeom prst="rect">
                <a:avLst/>
              </a:prstGeom>
              <a:solidFill>
                <a:srgbClr val="000000"/>
              </a:solidFill>
              <a:ln w="9525">
                <a:noFill/>
                <a:miter lim="800000"/>
                <a:headEnd/>
                <a:tailEnd/>
              </a:ln>
            </p:spPr>
            <p:txBody>
              <a:bodyPr/>
              <a:lstStyle/>
              <a:p>
                <a:endParaRPr lang="en-US"/>
              </a:p>
            </p:txBody>
          </p:sp>
          <p:sp>
            <p:nvSpPr>
              <p:cNvPr id="24667" name="Line 91"/>
              <p:cNvSpPr>
                <a:spLocks noChangeShapeType="1"/>
              </p:cNvSpPr>
              <p:nvPr/>
            </p:nvSpPr>
            <p:spPr bwMode="auto">
              <a:xfrm>
                <a:off x="727" y="1973"/>
                <a:ext cx="4499" cy="1"/>
              </a:xfrm>
              <a:prstGeom prst="line">
                <a:avLst/>
              </a:prstGeom>
              <a:noFill/>
              <a:ln w="0">
                <a:solidFill>
                  <a:srgbClr val="000000"/>
                </a:solidFill>
                <a:round/>
                <a:headEnd/>
                <a:tailEnd/>
              </a:ln>
            </p:spPr>
            <p:txBody>
              <a:bodyPr/>
              <a:lstStyle/>
              <a:p>
                <a:endParaRPr lang="en-US"/>
              </a:p>
            </p:txBody>
          </p:sp>
          <p:sp>
            <p:nvSpPr>
              <p:cNvPr id="24668" name="Rectangle 92"/>
              <p:cNvSpPr>
                <a:spLocks noChangeArrowheads="1"/>
              </p:cNvSpPr>
              <p:nvPr/>
            </p:nvSpPr>
            <p:spPr bwMode="auto">
              <a:xfrm>
                <a:off x="727" y="1973"/>
                <a:ext cx="4499" cy="10"/>
              </a:xfrm>
              <a:prstGeom prst="rect">
                <a:avLst/>
              </a:prstGeom>
              <a:solidFill>
                <a:srgbClr val="000000"/>
              </a:solidFill>
              <a:ln w="9525">
                <a:noFill/>
                <a:miter lim="800000"/>
                <a:headEnd/>
                <a:tailEnd/>
              </a:ln>
            </p:spPr>
            <p:txBody>
              <a:bodyPr/>
              <a:lstStyle/>
              <a:p>
                <a:endParaRPr lang="en-US"/>
              </a:p>
            </p:txBody>
          </p:sp>
          <p:sp>
            <p:nvSpPr>
              <p:cNvPr id="24669" name="Line 93"/>
              <p:cNvSpPr>
                <a:spLocks noChangeShapeType="1"/>
              </p:cNvSpPr>
              <p:nvPr/>
            </p:nvSpPr>
            <p:spPr bwMode="auto">
              <a:xfrm>
                <a:off x="3540" y="2138"/>
                <a:ext cx="1686" cy="1"/>
              </a:xfrm>
              <a:prstGeom prst="line">
                <a:avLst/>
              </a:prstGeom>
              <a:noFill/>
              <a:ln w="0">
                <a:solidFill>
                  <a:srgbClr val="000000"/>
                </a:solidFill>
                <a:round/>
                <a:headEnd/>
                <a:tailEnd/>
              </a:ln>
            </p:spPr>
            <p:txBody>
              <a:bodyPr/>
              <a:lstStyle/>
              <a:p>
                <a:endParaRPr lang="en-US"/>
              </a:p>
            </p:txBody>
          </p:sp>
          <p:sp>
            <p:nvSpPr>
              <p:cNvPr id="24670" name="Rectangle 94"/>
              <p:cNvSpPr>
                <a:spLocks noChangeArrowheads="1"/>
              </p:cNvSpPr>
              <p:nvPr/>
            </p:nvSpPr>
            <p:spPr bwMode="auto">
              <a:xfrm>
                <a:off x="3540" y="2138"/>
                <a:ext cx="1686" cy="10"/>
              </a:xfrm>
              <a:prstGeom prst="rect">
                <a:avLst/>
              </a:prstGeom>
              <a:solidFill>
                <a:srgbClr val="000000"/>
              </a:solidFill>
              <a:ln w="9525">
                <a:noFill/>
                <a:miter lim="800000"/>
                <a:headEnd/>
                <a:tailEnd/>
              </a:ln>
            </p:spPr>
            <p:txBody>
              <a:bodyPr/>
              <a:lstStyle/>
              <a:p>
                <a:endParaRPr lang="en-US"/>
              </a:p>
            </p:txBody>
          </p:sp>
          <p:sp>
            <p:nvSpPr>
              <p:cNvPr id="24671" name="Line 95"/>
              <p:cNvSpPr>
                <a:spLocks noChangeShapeType="1"/>
              </p:cNvSpPr>
              <p:nvPr/>
            </p:nvSpPr>
            <p:spPr bwMode="auto">
              <a:xfrm>
                <a:off x="3540" y="2304"/>
                <a:ext cx="1686" cy="1"/>
              </a:xfrm>
              <a:prstGeom prst="line">
                <a:avLst/>
              </a:prstGeom>
              <a:noFill/>
              <a:ln w="0">
                <a:solidFill>
                  <a:srgbClr val="000000"/>
                </a:solidFill>
                <a:round/>
                <a:headEnd/>
                <a:tailEnd/>
              </a:ln>
            </p:spPr>
            <p:txBody>
              <a:bodyPr/>
              <a:lstStyle/>
              <a:p>
                <a:endParaRPr lang="en-US"/>
              </a:p>
            </p:txBody>
          </p:sp>
          <p:sp>
            <p:nvSpPr>
              <p:cNvPr id="24672" name="Rectangle 96"/>
              <p:cNvSpPr>
                <a:spLocks noChangeArrowheads="1"/>
              </p:cNvSpPr>
              <p:nvPr/>
            </p:nvSpPr>
            <p:spPr bwMode="auto">
              <a:xfrm>
                <a:off x="3540" y="2304"/>
                <a:ext cx="1686" cy="10"/>
              </a:xfrm>
              <a:prstGeom prst="rect">
                <a:avLst/>
              </a:prstGeom>
              <a:solidFill>
                <a:srgbClr val="000000"/>
              </a:solidFill>
              <a:ln w="9525">
                <a:noFill/>
                <a:miter lim="800000"/>
                <a:headEnd/>
                <a:tailEnd/>
              </a:ln>
            </p:spPr>
            <p:txBody>
              <a:bodyPr/>
              <a:lstStyle/>
              <a:p>
                <a:endParaRPr lang="en-US"/>
              </a:p>
            </p:txBody>
          </p:sp>
          <p:sp>
            <p:nvSpPr>
              <p:cNvPr id="24673" name="Line 97"/>
              <p:cNvSpPr>
                <a:spLocks noChangeShapeType="1"/>
              </p:cNvSpPr>
              <p:nvPr/>
            </p:nvSpPr>
            <p:spPr bwMode="auto">
              <a:xfrm>
                <a:off x="727" y="2800"/>
                <a:ext cx="4499" cy="1"/>
              </a:xfrm>
              <a:prstGeom prst="line">
                <a:avLst/>
              </a:prstGeom>
              <a:noFill/>
              <a:ln w="0">
                <a:solidFill>
                  <a:srgbClr val="000000"/>
                </a:solidFill>
                <a:round/>
                <a:headEnd/>
                <a:tailEnd/>
              </a:ln>
            </p:spPr>
            <p:txBody>
              <a:bodyPr/>
              <a:lstStyle/>
              <a:p>
                <a:endParaRPr lang="en-US"/>
              </a:p>
            </p:txBody>
          </p:sp>
          <p:sp>
            <p:nvSpPr>
              <p:cNvPr id="24674" name="Rectangle 98"/>
              <p:cNvSpPr>
                <a:spLocks noChangeArrowheads="1"/>
              </p:cNvSpPr>
              <p:nvPr/>
            </p:nvSpPr>
            <p:spPr bwMode="auto">
              <a:xfrm>
                <a:off x="727" y="2800"/>
                <a:ext cx="4499" cy="10"/>
              </a:xfrm>
              <a:prstGeom prst="rect">
                <a:avLst/>
              </a:prstGeom>
              <a:solidFill>
                <a:srgbClr val="000000"/>
              </a:solidFill>
              <a:ln w="9525">
                <a:noFill/>
                <a:miter lim="800000"/>
                <a:headEnd/>
                <a:tailEnd/>
              </a:ln>
            </p:spPr>
            <p:txBody>
              <a:bodyPr/>
              <a:lstStyle/>
              <a:p>
                <a:endParaRPr lang="en-US"/>
              </a:p>
            </p:txBody>
          </p:sp>
          <p:sp>
            <p:nvSpPr>
              <p:cNvPr id="24675" name="Line 99"/>
              <p:cNvSpPr>
                <a:spLocks noChangeShapeType="1"/>
              </p:cNvSpPr>
              <p:nvPr/>
            </p:nvSpPr>
            <p:spPr bwMode="auto">
              <a:xfrm>
                <a:off x="727" y="2878"/>
                <a:ext cx="4499" cy="1"/>
              </a:xfrm>
              <a:prstGeom prst="line">
                <a:avLst/>
              </a:prstGeom>
              <a:noFill/>
              <a:ln w="0">
                <a:solidFill>
                  <a:srgbClr val="000000"/>
                </a:solidFill>
                <a:round/>
                <a:headEnd/>
                <a:tailEnd/>
              </a:ln>
            </p:spPr>
            <p:txBody>
              <a:bodyPr/>
              <a:lstStyle/>
              <a:p>
                <a:endParaRPr lang="en-US"/>
              </a:p>
            </p:txBody>
          </p:sp>
          <p:sp>
            <p:nvSpPr>
              <p:cNvPr id="24676" name="Rectangle 100"/>
              <p:cNvSpPr>
                <a:spLocks noChangeArrowheads="1"/>
              </p:cNvSpPr>
              <p:nvPr/>
            </p:nvSpPr>
            <p:spPr bwMode="auto">
              <a:xfrm>
                <a:off x="727" y="2878"/>
                <a:ext cx="4499" cy="10"/>
              </a:xfrm>
              <a:prstGeom prst="rect">
                <a:avLst/>
              </a:prstGeom>
              <a:solidFill>
                <a:srgbClr val="000000"/>
              </a:solidFill>
              <a:ln w="9525">
                <a:noFill/>
                <a:miter lim="800000"/>
                <a:headEnd/>
                <a:tailEnd/>
              </a:ln>
            </p:spPr>
            <p:txBody>
              <a:bodyPr/>
              <a:lstStyle/>
              <a:p>
                <a:endParaRPr lang="en-US"/>
              </a:p>
            </p:txBody>
          </p:sp>
          <p:sp>
            <p:nvSpPr>
              <p:cNvPr id="24677" name="Line 101"/>
              <p:cNvSpPr>
                <a:spLocks noChangeShapeType="1"/>
              </p:cNvSpPr>
              <p:nvPr/>
            </p:nvSpPr>
            <p:spPr bwMode="auto">
              <a:xfrm>
                <a:off x="3540" y="3044"/>
                <a:ext cx="1686" cy="1"/>
              </a:xfrm>
              <a:prstGeom prst="line">
                <a:avLst/>
              </a:prstGeom>
              <a:noFill/>
              <a:ln w="0">
                <a:solidFill>
                  <a:srgbClr val="000000"/>
                </a:solidFill>
                <a:round/>
                <a:headEnd/>
                <a:tailEnd/>
              </a:ln>
            </p:spPr>
            <p:txBody>
              <a:bodyPr/>
              <a:lstStyle/>
              <a:p>
                <a:endParaRPr lang="en-US"/>
              </a:p>
            </p:txBody>
          </p:sp>
          <p:sp>
            <p:nvSpPr>
              <p:cNvPr id="24678" name="Rectangle 102"/>
              <p:cNvSpPr>
                <a:spLocks noChangeArrowheads="1"/>
              </p:cNvSpPr>
              <p:nvPr/>
            </p:nvSpPr>
            <p:spPr bwMode="auto">
              <a:xfrm>
                <a:off x="3540" y="3044"/>
                <a:ext cx="1686" cy="9"/>
              </a:xfrm>
              <a:prstGeom prst="rect">
                <a:avLst/>
              </a:prstGeom>
              <a:solidFill>
                <a:srgbClr val="000000"/>
              </a:solidFill>
              <a:ln w="9525">
                <a:noFill/>
                <a:miter lim="800000"/>
                <a:headEnd/>
                <a:tailEnd/>
              </a:ln>
            </p:spPr>
            <p:txBody>
              <a:bodyPr/>
              <a:lstStyle/>
              <a:p>
                <a:endParaRPr lang="en-US"/>
              </a:p>
            </p:txBody>
          </p:sp>
          <p:sp>
            <p:nvSpPr>
              <p:cNvPr id="24679" name="Line 103"/>
              <p:cNvSpPr>
                <a:spLocks noChangeShapeType="1"/>
              </p:cNvSpPr>
              <p:nvPr/>
            </p:nvSpPr>
            <p:spPr bwMode="auto">
              <a:xfrm>
                <a:off x="3540" y="3209"/>
                <a:ext cx="1686" cy="1"/>
              </a:xfrm>
              <a:prstGeom prst="line">
                <a:avLst/>
              </a:prstGeom>
              <a:noFill/>
              <a:ln w="0">
                <a:solidFill>
                  <a:srgbClr val="000000"/>
                </a:solidFill>
                <a:round/>
                <a:headEnd/>
                <a:tailEnd/>
              </a:ln>
            </p:spPr>
            <p:txBody>
              <a:bodyPr/>
              <a:lstStyle/>
              <a:p>
                <a:endParaRPr lang="en-US"/>
              </a:p>
            </p:txBody>
          </p:sp>
          <p:sp>
            <p:nvSpPr>
              <p:cNvPr id="24680" name="Rectangle 104"/>
              <p:cNvSpPr>
                <a:spLocks noChangeArrowheads="1"/>
              </p:cNvSpPr>
              <p:nvPr/>
            </p:nvSpPr>
            <p:spPr bwMode="auto">
              <a:xfrm>
                <a:off x="3540" y="3209"/>
                <a:ext cx="1686" cy="10"/>
              </a:xfrm>
              <a:prstGeom prst="rect">
                <a:avLst/>
              </a:prstGeom>
              <a:solidFill>
                <a:srgbClr val="000000"/>
              </a:solidFill>
              <a:ln w="9525">
                <a:noFill/>
                <a:miter lim="800000"/>
                <a:headEnd/>
                <a:tailEnd/>
              </a:ln>
            </p:spPr>
            <p:txBody>
              <a:bodyPr/>
              <a:lstStyle/>
              <a:p>
                <a:endParaRPr lang="en-US"/>
              </a:p>
            </p:txBody>
          </p:sp>
          <p:sp>
            <p:nvSpPr>
              <p:cNvPr id="24681" name="Line 105"/>
              <p:cNvSpPr>
                <a:spLocks noChangeShapeType="1"/>
              </p:cNvSpPr>
              <p:nvPr/>
            </p:nvSpPr>
            <p:spPr bwMode="auto">
              <a:xfrm>
                <a:off x="3540" y="3375"/>
                <a:ext cx="1686" cy="1"/>
              </a:xfrm>
              <a:prstGeom prst="line">
                <a:avLst/>
              </a:prstGeom>
              <a:noFill/>
              <a:ln w="0">
                <a:solidFill>
                  <a:srgbClr val="000000"/>
                </a:solidFill>
                <a:round/>
                <a:headEnd/>
                <a:tailEnd/>
              </a:ln>
            </p:spPr>
            <p:txBody>
              <a:bodyPr/>
              <a:lstStyle/>
              <a:p>
                <a:endParaRPr lang="en-US"/>
              </a:p>
            </p:txBody>
          </p:sp>
          <p:sp>
            <p:nvSpPr>
              <p:cNvPr id="24682" name="Rectangle 106"/>
              <p:cNvSpPr>
                <a:spLocks noChangeArrowheads="1"/>
              </p:cNvSpPr>
              <p:nvPr/>
            </p:nvSpPr>
            <p:spPr bwMode="auto">
              <a:xfrm>
                <a:off x="3540" y="3375"/>
                <a:ext cx="1686" cy="9"/>
              </a:xfrm>
              <a:prstGeom prst="rect">
                <a:avLst/>
              </a:prstGeom>
              <a:solidFill>
                <a:srgbClr val="000000"/>
              </a:solidFill>
              <a:ln w="9525">
                <a:noFill/>
                <a:miter lim="800000"/>
                <a:headEnd/>
                <a:tailEnd/>
              </a:ln>
            </p:spPr>
            <p:txBody>
              <a:bodyPr/>
              <a:lstStyle/>
              <a:p>
                <a:endParaRPr lang="en-US"/>
              </a:p>
            </p:txBody>
          </p:sp>
          <p:sp>
            <p:nvSpPr>
              <p:cNvPr id="24683" name="Line 107"/>
              <p:cNvSpPr>
                <a:spLocks noChangeShapeType="1"/>
              </p:cNvSpPr>
              <p:nvPr/>
            </p:nvSpPr>
            <p:spPr bwMode="auto">
              <a:xfrm>
                <a:off x="3540" y="3540"/>
                <a:ext cx="1686" cy="1"/>
              </a:xfrm>
              <a:prstGeom prst="line">
                <a:avLst/>
              </a:prstGeom>
              <a:noFill/>
              <a:ln w="0">
                <a:solidFill>
                  <a:srgbClr val="000000"/>
                </a:solidFill>
                <a:round/>
                <a:headEnd/>
                <a:tailEnd/>
              </a:ln>
            </p:spPr>
            <p:txBody>
              <a:bodyPr/>
              <a:lstStyle/>
              <a:p>
                <a:endParaRPr lang="en-US"/>
              </a:p>
            </p:txBody>
          </p:sp>
          <p:sp>
            <p:nvSpPr>
              <p:cNvPr id="24684" name="Rectangle 108"/>
              <p:cNvSpPr>
                <a:spLocks noChangeArrowheads="1"/>
              </p:cNvSpPr>
              <p:nvPr/>
            </p:nvSpPr>
            <p:spPr bwMode="auto">
              <a:xfrm>
                <a:off x="3540" y="3540"/>
                <a:ext cx="1686" cy="10"/>
              </a:xfrm>
              <a:prstGeom prst="rect">
                <a:avLst/>
              </a:prstGeom>
              <a:solidFill>
                <a:srgbClr val="000000"/>
              </a:solidFill>
              <a:ln w="9525">
                <a:noFill/>
                <a:miter lim="800000"/>
                <a:headEnd/>
                <a:tailEnd/>
              </a:ln>
            </p:spPr>
            <p:txBody>
              <a:bodyPr/>
              <a:lstStyle/>
              <a:p>
                <a:endParaRPr lang="en-US"/>
              </a:p>
            </p:txBody>
          </p:sp>
          <p:sp>
            <p:nvSpPr>
              <p:cNvPr id="24685" name="Line 109"/>
              <p:cNvSpPr>
                <a:spLocks noChangeShapeType="1"/>
              </p:cNvSpPr>
              <p:nvPr/>
            </p:nvSpPr>
            <p:spPr bwMode="auto">
              <a:xfrm>
                <a:off x="3540" y="3706"/>
                <a:ext cx="1686" cy="1"/>
              </a:xfrm>
              <a:prstGeom prst="line">
                <a:avLst/>
              </a:prstGeom>
              <a:noFill/>
              <a:ln w="0">
                <a:solidFill>
                  <a:srgbClr val="000000"/>
                </a:solidFill>
                <a:round/>
                <a:headEnd/>
                <a:tailEnd/>
              </a:ln>
            </p:spPr>
            <p:txBody>
              <a:bodyPr/>
              <a:lstStyle/>
              <a:p>
                <a:endParaRPr lang="en-US"/>
              </a:p>
            </p:txBody>
          </p:sp>
          <p:sp>
            <p:nvSpPr>
              <p:cNvPr id="24686" name="Rectangle 110"/>
              <p:cNvSpPr>
                <a:spLocks noChangeArrowheads="1"/>
              </p:cNvSpPr>
              <p:nvPr/>
            </p:nvSpPr>
            <p:spPr bwMode="auto">
              <a:xfrm>
                <a:off x="3540" y="3706"/>
                <a:ext cx="1686" cy="9"/>
              </a:xfrm>
              <a:prstGeom prst="rect">
                <a:avLst/>
              </a:prstGeom>
              <a:solidFill>
                <a:srgbClr val="000000"/>
              </a:solidFill>
              <a:ln w="9525">
                <a:noFill/>
                <a:miter lim="800000"/>
                <a:headEnd/>
                <a:tailEnd/>
              </a:ln>
            </p:spPr>
            <p:txBody>
              <a:bodyPr/>
              <a:lstStyle/>
              <a:p>
                <a:endParaRPr lang="en-US"/>
              </a:p>
            </p:txBody>
          </p:sp>
          <p:sp>
            <p:nvSpPr>
              <p:cNvPr id="24687" name="Line 111"/>
              <p:cNvSpPr>
                <a:spLocks noChangeShapeType="1"/>
              </p:cNvSpPr>
              <p:nvPr/>
            </p:nvSpPr>
            <p:spPr bwMode="auto">
              <a:xfrm>
                <a:off x="727" y="3871"/>
                <a:ext cx="4499" cy="1"/>
              </a:xfrm>
              <a:prstGeom prst="line">
                <a:avLst/>
              </a:prstGeom>
              <a:noFill/>
              <a:ln w="0">
                <a:solidFill>
                  <a:srgbClr val="000000"/>
                </a:solidFill>
                <a:round/>
                <a:headEnd/>
                <a:tailEnd/>
              </a:ln>
            </p:spPr>
            <p:txBody>
              <a:bodyPr/>
              <a:lstStyle/>
              <a:p>
                <a:endParaRPr lang="en-US"/>
              </a:p>
            </p:txBody>
          </p:sp>
          <p:sp>
            <p:nvSpPr>
              <p:cNvPr id="24688" name="Rectangle 112"/>
              <p:cNvSpPr>
                <a:spLocks noChangeArrowheads="1"/>
              </p:cNvSpPr>
              <p:nvPr/>
            </p:nvSpPr>
            <p:spPr bwMode="auto">
              <a:xfrm>
                <a:off x="727" y="3871"/>
                <a:ext cx="4499" cy="10"/>
              </a:xfrm>
              <a:prstGeom prst="rect">
                <a:avLst/>
              </a:prstGeom>
              <a:solidFill>
                <a:srgbClr val="000000"/>
              </a:solidFill>
              <a:ln w="9525">
                <a:noFill/>
                <a:miter lim="800000"/>
                <a:headEnd/>
                <a:tailEnd/>
              </a:ln>
            </p:spPr>
            <p:txBody>
              <a:bodyPr/>
              <a:lstStyle/>
              <a:p>
                <a:endParaRPr lang="en-US"/>
              </a:p>
            </p:txBody>
          </p:sp>
          <p:sp>
            <p:nvSpPr>
              <p:cNvPr id="24689" name="Line 113"/>
              <p:cNvSpPr>
                <a:spLocks noChangeShapeType="1"/>
              </p:cNvSpPr>
              <p:nvPr/>
            </p:nvSpPr>
            <p:spPr bwMode="auto">
              <a:xfrm>
                <a:off x="538" y="3949"/>
                <a:ext cx="4877" cy="1"/>
              </a:xfrm>
              <a:prstGeom prst="line">
                <a:avLst/>
              </a:prstGeom>
              <a:noFill/>
              <a:ln w="0">
                <a:solidFill>
                  <a:srgbClr val="000000"/>
                </a:solidFill>
                <a:round/>
                <a:headEnd/>
                <a:tailEnd/>
              </a:ln>
            </p:spPr>
            <p:txBody>
              <a:bodyPr/>
              <a:lstStyle/>
              <a:p>
                <a:endParaRPr lang="en-US"/>
              </a:p>
            </p:txBody>
          </p:sp>
          <p:sp>
            <p:nvSpPr>
              <p:cNvPr id="24690" name="Rectangle 114"/>
              <p:cNvSpPr>
                <a:spLocks noChangeArrowheads="1"/>
              </p:cNvSpPr>
              <p:nvPr/>
            </p:nvSpPr>
            <p:spPr bwMode="auto">
              <a:xfrm>
                <a:off x="538" y="3949"/>
                <a:ext cx="4877" cy="10"/>
              </a:xfrm>
              <a:prstGeom prst="rect">
                <a:avLst/>
              </a:prstGeom>
              <a:solidFill>
                <a:srgbClr val="000000"/>
              </a:solidFill>
              <a:ln w="9525">
                <a:noFill/>
                <a:miter lim="800000"/>
                <a:headEnd/>
                <a:tailEnd/>
              </a:ln>
            </p:spPr>
            <p:txBody>
              <a:bodyPr/>
              <a:lstStyle/>
              <a:p>
                <a:endParaRPr lang="en-US"/>
              </a:p>
            </p:txBody>
          </p:sp>
        </p:grpSp>
        <p:sp>
          <p:nvSpPr>
            <p:cNvPr id="24691" name="Line 115"/>
            <p:cNvSpPr>
              <a:spLocks noChangeShapeType="1"/>
            </p:cNvSpPr>
            <p:nvPr/>
          </p:nvSpPr>
          <p:spPr bwMode="auto">
            <a:xfrm>
              <a:off x="1540" y="1392"/>
              <a:ext cx="1096" cy="0"/>
            </a:xfrm>
            <a:prstGeom prst="line">
              <a:avLst/>
            </a:prstGeom>
            <a:noFill/>
            <a:ln w="12700">
              <a:solidFill>
                <a:schemeClr val="tx2"/>
              </a:solidFill>
              <a:round/>
              <a:headEnd/>
              <a:tailEnd/>
            </a:ln>
            <a:effectLst/>
          </p:spPr>
          <p:txBody>
            <a:bodyPr wrap="none" anchor="ctr"/>
            <a:lstStyle/>
            <a:p>
              <a:endParaRPr lang="en-US"/>
            </a:p>
          </p:txBody>
        </p:sp>
        <p:sp>
          <p:nvSpPr>
            <p:cNvPr id="24692" name="Line 116"/>
            <p:cNvSpPr>
              <a:spLocks noChangeShapeType="1"/>
            </p:cNvSpPr>
            <p:nvPr/>
          </p:nvSpPr>
          <p:spPr bwMode="auto">
            <a:xfrm>
              <a:off x="1540" y="1715"/>
              <a:ext cx="1096" cy="0"/>
            </a:xfrm>
            <a:prstGeom prst="line">
              <a:avLst/>
            </a:prstGeom>
            <a:noFill/>
            <a:ln w="12700">
              <a:solidFill>
                <a:schemeClr val="tx2"/>
              </a:solidFill>
              <a:round/>
              <a:headEnd/>
              <a:tailEnd/>
            </a:ln>
            <a:effectLst/>
          </p:spPr>
          <p:txBody>
            <a:bodyPr wrap="none" anchor="ctr"/>
            <a:lstStyle/>
            <a:p>
              <a:endParaRPr lang="en-US"/>
            </a:p>
          </p:txBody>
        </p:sp>
        <p:sp>
          <p:nvSpPr>
            <p:cNvPr id="24693" name="Line 117"/>
            <p:cNvSpPr>
              <a:spLocks noChangeShapeType="1"/>
            </p:cNvSpPr>
            <p:nvPr/>
          </p:nvSpPr>
          <p:spPr bwMode="auto">
            <a:xfrm>
              <a:off x="1060" y="1885"/>
              <a:ext cx="1576" cy="0"/>
            </a:xfrm>
            <a:prstGeom prst="line">
              <a:avLst/>
            </a:prstGeom>
            <a:noFill/>
            <a:ln w="12700">
              <a:solidFill>
                <a:schemeClr val="tx2"/>
              </a:solidFill>
              <a:round/>
              <a:headEnd/>
              <a:tailEnd/>
            </a:ln>
            <a:effectLst/>
          </p:spPr>
          <p:txBody>
            <a:bodyPr wrap="none" anchor="ctr"/>
            <a:lstStyle/>
            <a:p>
              <a:endParaRPr lang="en-US"/>
            </a:p>
          </p:txBody>
        </p:sp>
        <p:sp>
          <p:nvSpPr>
            <p:cNvPr id="24694" name="Line 118"/>
            <p:cNvSpPr>
              <a:spLocks noChangeShapeType="1"/>
            </p:cNvSpPr>
            <p:nvPr/>
          </p:nvSpPr>
          <p:spPr bwMode="auto">
            <a:xfrm>
              <a:off x="3892" y="1383"/>
              <a:ext cx="1336" cy="0"/>
            </a:xfrm>
            <a:prstGeom prst="line">
              <a:avLst/>
            </a:prstGeom>
            <a:noFill/>
            <a:ln w="12700">
              <a:solidFill>
                <a:schemeClr val="tx2"/>
              </a:solidFill>
              <a:round/>
              <a:headEnd/>
              <a:tailEnd/>
            </a:ln>
            <a:effectLst/>
          </p:spPr>
          <p:txBody>
            <a:bodyPr wrap="none" anchor="ctr"/>
            <a:lstStyle/>
            <a:p>
              <a:endParaRPr lang="en-US"/>
            </a:p>
          </p:txBody>
        </p:sp>
        <p:sp>
          <p:nvSpPr>
            <p:cNvPr id="24695" name="Line 119"/>
            <p:cNvSpPr>
              <a:spLocks noChangeShapeType="1"/>
            </p:cNvSpPr>
            <p:nvPr/>
          </p:nvSpPr>
          <p:spPr bwMode="auto">
            <a:xfrm>
              <a:off x="4036" y="1549"/>
              <a:ext cx="1192" cy="0"/>
            </a:xfrm>
            <a:prstGeom prst="line">
              <a:avLst/>
            </a:prstGeom>
            <a:noFill/>
            <a:ln w="12700">
              <a:solidFill>
                <a:schemeClr val="tx2"/>
              </a:solidFill>
              <a:round/>
              <a:headEnd/>
              <a:tailEnd/>
            </a:ln>
            <a:effectLst/>
          </p:spPr>
          <p:txBody>
            <a:bodyPr wrap="none" anchor="ctr"/>
            <a:lstStyle/>
            <a:p>
              <a:endParaRPr lang="en-US"/>
            </a:p>
          </p:txBody>
        </p:sp>
        <p:sp>
          <p:nvSpPr>
            <p:cNvPr id="24696" name="Line 120"/>
            <p:cNvSpPr>
              <a:spLocks noChangeShapeType="1"/>
            </p:cNvSpPr>
            <p:nvPr/>
          </p:nvSpPr>
          <p:spPr bwMode="auto">
            <a:xfrm>
              <a:off x="4084" y="1715"/>
              <a:ext cx="1144" cy="0"/>
            </a:xfrm>
            <a:prstGeom prst="line">
              <a:avLst/>
            </a:prstGeom>
            <a:noFill/>
            <a:ln w="12700">
              <a:solidFill>
                <a:schemeClr val="tx2"/>
              </a:solidFill>
              <a:round/>
              <a:headEnd/>
              <a:tailEnd/>
            </a:ln>
            <a:effectLst/>
          </p:spPr>
          <p:txBody>
            <a:bodyPr wrap="none" anchor="ctr"/>
            <a:lstStyle/>
            <a:p>
              <a:endParaRPr lang="en-US"/>
            </a:p>
          </p:txBody>
        </p:sp>
      </p:grpSp>
      <p:sp>
        <p:nvSpPr>
          <p:cNvPr id="24697" name="Rectangle 121"/>
          <p:cNvSpPr>
            <a:spLocks noGrp="1" noChangeArrowheads="1"/>
          </p:cNvSpPr>
          <p:nvPr>
            <p:ph type="title"/>
          </p:nvPr>
        </p:nvSpPr>
        <p:spPr>
          <a:noFill/>
          <a:ln/>
        </p:spPr>
        <p:txBody>
          <a:bodyPr lIns="90488" tIns="44450" rIns="90488" bIns="44450"/>
          <a:lstStyle/>
          <a:p>
            <a:r>
              <a:rPr lang="en-US"/>
              <a:t>Job-Order Cost Accounting</a:t>
            </a:r>
          </a:p>
        </p:txBody>
      </p:sp>
      <p:grpSp>
        <p:nvGrpSpPr>
          <p:cNvPr id="4" name="Group 122"/>
          <p:cNvGrpSpPr>
            <a:grpSpLocks/>
          </p:cNvGrpSpPr>
          <p:nvPr/>
        </p:nvGrpSpPr>
        <p:grpSpPr bwMode="auto">
          <a:xfrm>
            <a:off x="8158163" y="90488"/>
            <a:ext cx="681037" cy="976312"/>
            <a:chOff x="4714" y="57"/>
            <a:chExt cx="611" cy="700"/>
          </a:xfrm>
        </p:grpSpPr>
        <p:sp>
          <p:nvSpPr>
            <p:cNvPr id="24699" name="Freeform 123"/>
            <p:cNvSpPr>
              <a:spLocks/>
            </p:cNvSpPr>
            <p:nvPr/>
          </p:nvSpPr>
          <p:spPr bwMode="auto">
            <a:xfrm>
              <a:off x="4738" y="127"/>
              <a:ext cx="489" cy="509"/>
            </a:xfrm>
            <a:custGeom>
              <a:avLst/>
              <a:gdLst/>
              <a:ahLst/>
              <a:cxnLst>
                <a:cxn ang="0">
                  <a:pos x="174" y="3970"/>
                </a:cxn>
                <a:cxn ang="0">
                  <a:pos x="0" y="4746"/>
                </a:cxn>
                <a:cxn ang="0">
                  <a:pos x="230" y="5867"/>
                </a:cxn>
                <a:cxn ang="0">
                  <a:pos x="1904" y="7134"/>
                </a:cxn>
                <a:cxn ang="0">
                  <a:pos x="4730" y="6356"/>
                </a:cxn>
                <a:cxn ang="0">
                  <a:pos x="5393" y="3768"/>
                </a:cxn>
                <a:cxn ang="0">
                  <a:pos x="6835" y="1553"/>
                </a:cxn>
                <a:cxn ang="0">
                  <a:pos x="6777" y="547"/>
                </a:cxn>
                <a:cxn ang="0">
                  <a:pos x="6317" y="174"/>
                </a:cxn>
                <a:cxn ang="0">
                  <a:pos x="5882" y="31"/>
                </a:cxn>
                <a:cxn ang="0">
                  <a:pos x="5537" y="0"/>
                </a:cxn>
                <a:cxn ang="0">
                  <a:pos x="4990" y="87"/>
                </a:cxn>
                <a:cxn ang="0">
                  <a:pos x="4557" y="433"/>
                </a:cxn>
                <a:cxn ang="0">
                  <a:pos x="4212" y="865"/>
                </a:cxn>
                <a:cxn ang="0">
                  <a:pos x="3894" y="1410"/>
                </a:cxn>
                <a:cxn ang="0">
                  <a:pos x="3546" y="1755"/>
                </a:cxn>
                <a:cxn ang="0">
                  <a:pos x="3058" y="2101"/>
                </a:cxn>
                <a:cxn ang="0">
                  <a:pos x="2596" y="2387"/>
                </a:cxn>
                <a:cxn ang="0">
                  <a:pos x="1961" y="2560"/>
                </a:cxn>
                <a:cxn ang="0">
                  <a:pos x="1269" y="2877"/>
                </a:cxn>
                <a:cxn ang="0">
                  <a:pos x="663" y="3338"/>
                </a:cxn>
                <a:cxn ang="0">
                  <a:pos x="174" y="3970"/>
                </a:cxn>
              </a:cxnLst>
              <a:rect l="0" t="0" r="r" b="b"/>
              <a:pathLst>
                <a:path w="6835" h="7134">
                  <a:moveTo>
                    <a:pt x="174" y="3970"/>
                  </a:moveTo>
                  <a:lnTo>
                    <a:pt x="0" y="4746"/>
                  </a:lnTo>
                  <a:lnTo>
                    <a:pt x="230" y="5867"/>
                  </a:lnTo>
                  <a:lnTo>
                    <a:pt x="1904" y="7134"/>
                  </a:lnTo>
                  <a:lnTo>
                    <a:pt x="4730" y="6356"/>
                  </a:lnTo>
                  <a:lnTo>
                    <a:pt x="5393" y="3768"/>
                  </a:lnTo>
                  <a:lnTo>
                    <a:pt x="6835" y="1553"/>
                  </a:lnTo>
                  <a:lnTo>
                    <a:pt x="6777" y="547"/>
                  </a:lnTo>
                  <a:lnTo>
                    <a:pt x="6317" y="174"/>
                  </a:lnTo>
                  <a:lnTo>
                    <a:pt x="5882" y="31"/>
                  </a:lnTo>
                  <a:lnTo>
                    <a:pt x="5537" y="0"/>
                  </a:lnTo>
                  <a:lnTo>
                    <a:pt x="4990" y="87"/>
                  </a:lnTo>
                  <a:lnTo>
                    <a:pt x="4557" y="433"/>
                  </a:lnTo>
                  <a:lnTo>
                    <a:pt x="4212" y="865"/>
                  </a:lnTo>
                  <a:lnTo>
                    <a:pt x="3894" y="1410"/>
                  </a:lnTo>
                  <a:lnTo>
                    <a:pt x="3546" y="1755"/>
                  </a:lnTo>
                  <a:lnTo>
                    <a:pt x="3058" y="2101"/>
                  </a:lnTo>
                  <a:lnTo>
                    <a:pt x="2596" y="2387"/>
                  </a:lnTo>
                  <a:lnTo>
                    <a:pt x="1961" y="2560"/>
                  </a:lnTo>
                  <a:lnTo>
                    <a:pt x="1269" y="2877"/>
                  </a:lnTo>
                  <a:lnTo>
                    <a:pt x="663" y="3338"/>
                  </a:lnTo>
                  <a:lnTo>
                    <a:pt x="174" y="3970"/>
                  </a:lnTo>
                  <a:close/>
                </a:path>
              </a:pathLst>
            </a:custGeom>
            <a:solidFill>
              <a:srgbClr val="0CC10C"/>
            </a:solidFill>
            <a:ln w="9525">
              <a:noFill/>
              <a:round/>
              <a:headEnd/>
              <a:tailEnd/>
            </a:ln>
          </p:spPr>
          <p:txBody>
            <a:bodyPr/>
            <a:lstStyle/>
            <a:p>
              <a:endParaRPr lang="en-US"/>
            </a:p>
          </p:txBody>
        </p:sp>
        <p:sp>
          <p:nvSpPr>
            <p:cNvPr id="24700" name="Freeform 124"/>
            <p:cNvSpPr>
              <a:spLocks/>
            </p:cNvSpPr>
            <p:nvPr/>
          </p:nvSpPr>
          <p:spPr bwMode="auto">
            <a:xfrm>
              <a:off x="5181" y="63"/>
              <a:ext cx="80" cy="80"/>
            </a:xfrm>
            <a:custGeom>
              <a:avLst/>
              <a:gdLst/>
              <a:ahLst/>
              <a:cxnLst>
                <a:cxn ang="0">
                  <a:pos x="203" y="1122"/>
                </a:cxn>
                <a:cxn ang="0">
                  <a:pos x="347" y="806"/>
                </a:cxn>
                <a:cxn ang="0">
                  <a:pos x="577" y="548"/>
                </a:cxn>
                <a:cxn ang="0">
                  <a:pos x="1123" y="231"/>
                </a:cxn>
                <a:cxn ang="0">
                  <a:pos x="923" y="0"/>
                </a:cxn>
                <a:cxn ang="0">
                  <a:pos x="491" y="290"/>
                </a:cxn>
                <a:cxn ang="0">
                  <a:pos x="231" y="548"/>
                </a:cxn>
                <a:cxn ang="0">
                  <a:pos x="0" y="1036"/>
                </a:cxn>
                <a:cxn ang="0">
                  <a:pos x="203" y="1122"/>
                </a:cxn>
              </a:cxnLst>
              <a:rect l="0" t="0" r="r" b="b"/>
              <a:pathLst>
                <a:path w="1123" h="1122">
                  <a:moveTo>
                    <a:pt x="203" y="1122"/>
                  </a:moveTo>
                  <a:lnTo>
                    <a:pt x="347" y="806"/>
                  </a:lnTo>
                  <a:lnTo>
                    <a:pt x="577" y="548"/>
                  </a:lnTo>
                  <a:lnTo>
                    <a:pt x="1123" y="231"/>
                  </a:lnTo>
                  <a:lnTo>
                    <a:pt x="923" y="0"/>
                  </a:lnTo>
                  <a:lnTo>
                    <a:pt x="491" y="290"/>
                  </a:lnTo>
                  <a:lnTo>
                    <a:pt x="231" y="548"/>
                  </a:lnTo>
                  <a:lnTo>
                    <a:pt x="0" y="1036"/>
                  </a:lnTo>
                  <a:lnTo>
                    <a:pt x="203" y="1122"/>
                  </a:lnTo>
                  <a:close/>
                </a:path>
              </a:pathLst>
            </a:custGeom>
            <a:solidFill>
              <a:srgbClr val="00420C"/>
            </a:solidFill>
            <a:ln w="9525">
              <a:noFill/>
              <a:round/>
              <a:headEnd/>
              <a:tailEnd/>
            </a:ln>
          </p:spPr>
          <p:txBody>
            <a:bodyPr/>
            <a:lstStyle/>
            <a:p>
              <a:endParaRPr lang="en-US"/>
            </a:p>
          </p:txBody>
        </p:sp>
        <p:sp>
          <p:nvSpPr>
            <p:cNvPr id="24701" name="Freeform 125"/>
            <p:cNvSpPr>
              <a:spLocks/>
            </p:cNvSpPr>
            <p:nvPr/>
          </p:nvSpPr>
          <p:spPr bwMode="auto">
            <a:xfrm>
              <a:off x="5067" y="162"/>
              <a:ext cx="37" cy="49"/>
            </a:xfrm>
            <a:custGeom>
              <a:avLst/>
              <a:gdLst/>
              <a:ahLst/>
              <a:cxnLst>
                <a:cxn ang="0">
                  <a:pos x="444" y="315"/>
                </a:cxn>
                <a:cxn ang="0">
                  <a:pos x="521" y="126"/>
                </a:cxn>
                <a:cxn ang="0">
                  <a:pos x="394" y="0"/>
                </a:cxn>
                <a:cxn ang="0">
                  <a:pos x="172" y="155"/>
                </a:cxn>
                <a:cxn ang="0">
                  <a:pos x="0" y="473"/>
                </a:cxn>
                <a:cxn ang="0">
                  <a:pos x="48" y="691"/>
                </a:cxn>
                <a:cxn ang="0">
                  <a:pos x="270" y="628"/>
                </a:cxn>
                <a:cxn ang="0">
                  <a:pos x="394" y="502"/>
                </a:cxn>
                <a:cxn ang="0">
                  <a:pos x="444" y="315"/>
                </a:cxn>
              </a:cxnLst>
              <a:rect l="0" t="0" r="r" b="b"/>
              <a:pathLst>
                <a:path w="521" h="691">
                  <a:moveTo>
                    <a:pt x="444" y="315"/>
                  </a:moveTo>
                  <a:lnTo>
                    <a:pt x="521" y="126"/>
                  </a:lnTo>
                  <a:lnTo>
                    <a:pt x="394" y="0"/>
                  </a:lnTo>
                  <a:lnTo>
                    <a:pt x="172" y="155"/>
                  </a:lnTo>
                  <a:lnTo>
                    <a:pt x="0" y="473"/>
                  </a:lnTo>
                  <a:lnTo>
                    <a:pt x="48" y="691"/>
                  </a:lnTo>
                  <a:lnTo>
                    <a:pt x="270" y="628"/>
                  </a:lnTo>
                  <a:lnTo>
                    <a:pt x="394" y="502"/>
                  </a:lnTo>
                  <a:lnTo>
                    <a:pt x="444" y="315"/>
                  </a:lnTo>
                  <a:close/>
                </a:path>
              </a:pathLst>
            </a:custGeom>
            <a:solidFill>
              <a:srgbClr val="FFEA00"/>
            </a:solidFill>
            <a:ln w="9525">
              <a:noFill/>
              <a:round/>
              <a:headEnd/>
              <a:tailEnd/>
            </a:ln>
          </p:spPr>
          <p:txBody>
            <a:bodyPr/>
            <a:lstStyle/>
            <a:p>
              <a:endParaRPr lang="en-US"/>
            </a:p>
          </p:txBody>
        </p:sp>
        <p:sp>
          <p:nvSpPr>
            <p:cNvPr id="24702" name="Freeform 126"/>
            <p:cNvSpPr>
              <a:spLocks/>
            </p:cNvSpPr>
            <p:nvPr/>
          </p:nvSpPr>
          <p:spPr bwMode="auto">
            <a:xfrm>
              <a:off x="4718" y="139"/>
              <a:ext cx="523" cy="602"/>
            </a:xfrm>
            <a:custGeom>
              <a:avLst/>
              <a:gdLst/>
              <a:ahLst/>
              <a:cxnLst>
                <a:cxn ang="0">
                  <a:pos x="6718" y="0"/>
                </a:cxn>
                <a:cxn ang="0">
                  <a:pos x="6805" y="229"/>
                </a:cxn>
                <a:cxn ang="0">
                  <a:pos x="6862" y="401"/>
                </a:cxn>
                <a:cxn ang="0">
                  <a:pos x="6891" y="632"/>
                </a:cxn>
                <a:cxn ang="0">
                  <a:pos x="6862" y="804"/>
                </a:cxn>
                <a:cxn ang="0">
                  <a:pos x="6805" y="978"/>
                </a:cxn>
                <a:cxn ang="0">
                  <a:pos x="6718" y="1150"/>
                </a:cxn>
                <a:cxn ang="0">
                  <a:pos x="6604" y="1379"/>
                </a:cxn>
                <a:cxn ang="0">
                  <a:pos x="6400" y="1553"/>
                </a:cxn>
                <a:cxn ang="0">
                  <a:pos x="5998" y="2099"/>
                </a:cxn>
                <a:cxn ang="0">
                  <a:pos x="5794" y="2415"/>
                </a:cxn>
                <a:cxn ang="0">
                  <a:pos x="5593" y="2847"/>
                </a:cxn>
                <a:cxn ang="0">
                  <a:pos x="5450" y="3393"/>
                </a:cxn>
                <a:cxn ang="0">
                  <a:pos x="5277" y="3968"/>
                </a:cxn>
                <a:cxn ang="0">
                  <a:pos x="5131" y="4370"/>
                </a:cxn>
                <a:cxn ang="0">
                  <a:pos x="4901" y="4802"/>
                </a:cxn>
                <a:cxn ang="0">
                  <a:pos x="4613" y="5148"/>
                </a:cxn>
                <a:cxn ang="0">
                  <a:pos x="4268" y="5494"/>
                </a:cxn>
                <a:cxn ang="0">
                  <a:pos x="3893" y="5693"/>
                </a:cxn>
                <a:cxn ang="0">
                  <a:pos x="3288" y="5924"/>
                </a:cxn>
                <a:cxn ang="0">
                  <a:pos x="2651" y="6038"/>
                </a:cxn>
                <a:cxn ang="0">
                  <a:pos x="2221" y="6095"/>
                </a:cxn>
                <a:cxn ang="0">
                  <a:pos x="1642" y="6067"/>
                </a:cxn>
                <a:cxn ang="0">
                  <a:pos x="1268" y="5953"/>
                </a:cxn>
                <a:cxn ang="0">
                  <a:pos x="950" y="5752"/>
                </a:cxn>
                <a:cxn ang="0">
                  <a:pos x="721" y="5520"/>
                </a:cxn>
                <a:cxn ang="0">
                  <a:pos x="517" y="5262"/>
                </a:cxn>
                <a:cxn ang="0">
                  <a:pos x="432" y="4975"/>
                </a:cxn>
                <a:cxn ang="0">
                  <a:pos x="374" y="4630"/>
                </a:cxn>
                <a:cxn ang="0">
                  <a:pos x="432" y="4226"/>
                </a:cxn>
                <a:cxn ang="0">
                  <a:pos x="517" y="3796"/>
                </a:cxn>
                <a:cxn ang="0">
                  <a:pos x="143" y="4543"/>
                </a:cxn>
                <a:cxn ang="0">
                  <a:pos x="0" y="5348"/>
                </a:cxn>
                <a:cxn ang="0">
                  <a:pos x="56" y="5866"/>
                </a:cxn>
                <a:cxn ang="0">
                  <a:pos x="202" y="6472"/>
                </a:cxn>
                <a:cxn ang="0">
                  <a:pos x="517" y="7073"/>
                </a:cxn>
                <a:cxn ang="0">
                  <a:pos x="1038" y="7677"/>
                </a:cxn>
                <a:cxn ang="0">
                  <a:pos x="1672" y="8109"/>
                </a:cxn>
                <a:cxn ang="0">
                  <a:pos x="2451" y="8425"/>
                </a:cxn>
                <a:cxn ang="0">
                  <a:pos x="3345" y="8425"/>
                </a:cxn>
                <a:cxn ang="0">
                  <a:pos x="4064" y="8253"/>
                </a:cxn>
                <a:cxn ang="0">
                  <a:pos x="4729" y="7880"/>
                </a:cxn>
                <a:cxn ang="0">
                  <a:pos x="5162" y="7507"/>
                </a:cxn>
                <a:cxn ang="0">
                  <a:pos x="5564" y="7045"/>
                </a:cxn>
                <a:cxn ang="0">
                  <a:pos x="5794" y="6528"/>
                </a:cxn>
                <a:cxn ang="0">
                  <a:pos x="5911" y="6038"/>
                </a:cxn>
                <a:cxn ang="0">
                  <a:pos x="5969" y="5520"/>
                </a:cxn>
                <a:cxn ang="0">
                  <a:pos x="6026" y="4370"/>
                </a:cxn>
                <a:cxn ang="0">
                  <a:pos x="6142" y="3796"/>
                </a:cxn>
                <a:cxn ang="0">
                  <a:pos x="6315" y="3364"/>
                </a:cxn>
                <a:cxn ang="0">
                  <a:pos x="6516" y="3049"/>
                </a:cxn>
                <a:cxn ang="0">
                  <a:pos x="6805" y="2731"/>
                </a:cxn>
                <a:cxn ang="0">
                  <a:pos x="7064" y="2386"/>
                </a:cxn>
                <a:cxn ang="0">
                  <a:pos x="7236" y="2071"/>
                </a:cxn>
                <a:cxn ang="0">
                  <a:pos x="7296" y="1725"/>
                </a:cxn>
                <a:cxn ang="0">
                  <a:pos x="7324" y="1437"/>
                </a:cxn>
                <a:cxn ang="0">
                  <a:pos x="7324" y="1093"/>
                </a:cxn>
                <a:cxn ang="0">
                  <a:pos x="7208" y="691"/>
                </a:cxn>
                <a:cxn ang="0">
                  <a:pos x="7092" y="461"/>
                </a:cxn>
                <a:cxn ang="0">
                  <a:pos x="6978" y="286"/>
                </a:cxn>
                <a:cxn ang="0">
                  <a:pos x="6718" y="0"/>
                </a:cxn>
              </a:cxnLst>
              <a:rect l="0" t="0" r="r" b="b"/>
              <a:pathLst>
                <a:path w="7324" h="8425">
                  <a:moveTo>
                    <a:pt x="6718" y="0"/>
                  </a:moveTo>
                  <a:lnTo>
                    <a:pt x="6805" y="229"/>
                  </a:lnTo>
                  <a:lnTo>
                    <a:pt x="6862" y="401"/>
                  </a:lnTo>
                  <a:lnTo>
                    <a:pt x="6891" y="632"/>
                  </a:lnTo>
                  <a:lnTo>
                    <a:pt x="6862" y="804"/>
                  </a:lnTo>
                  <a:lnTo>
                    <a:pt x="6805" y="978"/>
                  </a:lnTo>
                  <a:lnTo>
                    <a:pt x="6718" y="1150"/>
                  </a:lnTo>
                  <a:lnTo>
                    <a:pt x="6604" y="1379"/>
                  </a:lnTo>
                  <a:lnTo>
                    <a:pt x="6400" y="1553"/>
                  </a:lnTo>
                  <a:lnTo>
                    <a:pt x="5998" y="2099"/>
                  </a:lnTo>
                  <a:lnTo>
                    <a:pt x="5794" y="2415"/>
                  </a:lnTo>
                  <a:lnTo>
                    <a:pt x="5593" y="2847"/>
                  </a:lnTo>
                  <a:lnTo>
                    <a:pt x="5450" y="3393"/>
                  </a:lnTo>
                  <a:lnTo>
                    <a:pt x="5277" y="3968"/>
                  </a:lnTo>
                  <a:lnTo>
                    <a:pt x="5131" y="4370"/>
                  </a:lnTo>
                  <a:lnTo>
                    <a:pt x="4901" y="4802"/>
                  </a:lnTo>
                  <a:lnTo>
                    <a:pt x="4613" y="5148"/>
                  </a:lnTo>
                  <a:lnTo>
                    <a:pt x="4268" y="5494"/>
                  </a:lnTo>
                  <a:lnTo>
                    <a:pt x="3893" y="5693"/>
                  </a:lnTo>
                  <a:lnTo>
                    <a:pt x="3288" y="5924"/>
                  </a:lnTo>
                  <a:lnTo>
                    <a:pt x="2651" y="6038"/>
                  </a:lnTo>
                  <a:lnTo>
                    <a:pt x="2221" y="6095"/>
                  </a:lnTo>
                  <a:lnTo>
                    <a:pt x="1642" y="6067"/>
                  </a:lnTo>
                  <a:lnTo>
                    <a:pt x="1268" y="5953"/>
                  </a:lnTo>
                  <a:lnTo>
                    <a:pt x="950" y="5752"/>
                  </a:lnTo>
                  <a:lnTo>
                    <a:pt x="721" y="5520"/>
                  </a:lnTo>
                  <a:lnTo>
                    <a:pt x="517" y="5262"/>
                  </a:lnTo>
                  <a:lnTo>
                    <a:pt x="432" y="4975"/>
                  </a:lnTo>
                  <a:lnTo>
                    <a:pt x="374" y="4630"/>
                  </a:lnTo>
                  <a:lnTo>
                    <a:pt x="432" y="4226"/>
                  </a:lnTo>
                  <a:lnTo>
                    <a:pt x="517" y="3796"/>
                  </a:lnTo>
                  <a:lnTo>
                    <a:pt x="143" y="4543"/>
                  </a:lnTo>
                  <a:lnTo>
                    <a:pt x="0" y="5348"/>
                  </a:lnTo>
                  <a:lnTo>
                    <a:pt x="56" y="5866"/>
                  </a:lnTo>
                  <a:lnTo>
                    <a:pt x="202" y="6472"/>
                  </a:lnTo>
                  <a:lnTo>
                    <a:pt x="517" y="7073"/>
                  </a:lnTo>
                  <a:lnTo>
                    <a:pt x="1038" y="7677"/>
                  </a:lnTo>
                  <a:lnTo>
                    <a:pt x="1672" y="8109"/>
                  </a:lnTo>
                  <a:lnTo>
                    <a:pt x="2451" y="8425"/>
                  </a:lnTo>
                  <a:lnTo>
                    <a:pt x="3345" y="8425"/>
                  </a:lnTo>
                  <a:lnTo>
                    <a:pt x="4064" y="8253"/>
                  </a:lnTo>
                  <a:lnTo>
                    <a:pt x="4729" y="7880"/>
                  </a:lnTo>
                  <a:lnTo>
                    <a:pt x="5162" y="7507"/>
                  </a:lnTo>
                  <a:lnTo>
                    <a:pt x="5564" y="7045"/>
                  </a:lnTo>
                  <a:lnTo>
                    <a:pt x="5794" y="6528"/>
                  </a:lnTo>
                  <a:lnTo>
                    <a:pt x="5911" y="6038"/>
                  </a:lnTo>
                  <a:lnTo>
                    <a:pt x="5969" y="5520"/>
                  </a:lnTo>
                  <a:lnTo>
                    <a:pt x="6026" y="4370"/>
                  </a:lnTo>
                  <a:lnTo>
                    <a:pt x="6142" y="3796"/>
                  </a:lnTo>
                  <a:lnTo>
                    <a:pt x="6315" y="3364"/>
                  </a:lnTo>
                  <a:lnTo>
                    <a:pt x="6516" y="3049"/>
                  </a:lnTo>
                  <a:lnTo>
                    <a:pt x="6805" y="2731"/>
                  </a:lnTo>
                  <a:lnTo>
                    <a:pt x="7064" y="2386"/>
                  </a:lnTo>
                  <a:lnTo>
                    <a:pt x="7236" y="2071"/>
                  </a:lnTo>
                  <a:lnTo>
                    <a:pt x="7296" y="1725"/>
                  </a:lnTo>
                  <a:lnTo>
                    <a:pt x="7324" y="1437"/>
                  </a:lnTo>
                  <a:lnTo>
                    <a:pt x="7324" y="1093"/>
                  </a:lnTo>
                  <a:lnTo>
                    <a:pt x="7208" y="691"/>
                  </a:lnTo>
                  <a:lnTo>
                    <a:pt x="7092" y="461"/>
                  </a:lnTo>
                  <a:lnTo>
                    <a:pt x="6978" y="286"/>
                  </a:lnTo>
                  <a:lnTo>
                    <a:pt x="6718" y="0"/>
                  </a:lnTo>
                  <a:close/>
                </a:path>
              </a:pathLst>
            </a:custGeom>
            <a:solidFill>
              <a:srgbClr val="00420C"/>
            </a:solidFill>
            <a:ln w="9525">
              <a:noFill/>
              <a:round/>
              <a:headEnd/>
              <a:tailEnd/>
            </a:ln>
          </p:spPr>
          <p:txBody>
            <a:bodyPr/>
            <a:lstStyle/>
            <a:p>
              <a:endParaRPr lang="en-US"/>
            </a:p>
          </p:txBody>
        </p:sp>
        <p:sp>
          <p:nvSpPr>
            <p:cNvPr id="24703" name="Freeform 127"/>
            <p:cNvSpPr>
              <a:spLocks/>
            </p:cNvSpPr>
            <p:nvPr/>
          </p:nvSpPr>
          <p:spPr bwMode="auto">
            <a:xfrm>
              <a:off x="4714" y="127"/>
              <a:ext cx="611" cy="630"/>
            </a:xfrm>
            <a:custGeom>
              <a:avLst/>
              <a:gdLst/>
              <a:ahLst/>
              <a:cxnLst>
                <a:cxn ang="0">
                  <a:pos x="5509" y="116"/>
                </a:cxn>
                <a:cxn ang="0">
                  <a:pos x="4903" y="519"/>
                </a:cxn>
                <a:cxn ang="0">
                  <a:pos x="4499" y="1123"/>
                </a:cxn>
                <a:cxn ang="0">
                  <a:pos x="4037" y="1727"/>
                </a:cxn>
                <a:cxn ang="0">
                  <a:pos x="3287" y="2273"/>
                </a:cxn>
                <a:cxn ang="0">
                  <a:pos x="2423" y="2646"/>
                </a:cxn>
                <a:cxn ang="0">
                  <a:pos x="1182" y="3280"/>
                </a:cxn>
                <a:cxn ang="0">
                  <a:pos x="491" y="4228"/>
                </a:cxn>
                <a:cxn ang="0">
                  <a:pos x="145" y="5522"/>
                </a:cxn>
                <a:cxn ang="0">
                  <a:pos x="491" y="6932"/>
                </a:cxn>
                <a:cxn ang="0">
                  <a:pos x="1270" y="7851"/>
                </a:cxn>
                <a:cxn ang="0">
                  <a:pos x="2250" y="8399"/>
                </a:cxn>
                <a:cxn ang="0">
                  <a:pos x="3431" y="8486"/>
                </a:cxn>
                <a:cxn ang="0">
                  <a:pos x="4529" y="8112"/>
                </a:cxn>
                <a:cxn ang="0">
                  <a:pos x="5306" y="7478"/>
                </a:cxn>
                <a:cxn ang="0">
                  <a:pos x="5768" y="6760"/>
                </a:cxn>
                <a:cxn ang="0">
                  <a:pos x="5970" y="5839"/>
                </a:cxn>
                <a:cxn ang="0">
                  <a:pos x="5997" y="4948"/>
                </a:cxn>
                <a:cxn ang="0">
                  <a:pos x="6144" y="3912"/>
                </a:cxn>
                <a:cxn ang="0">
                  <a:pos x="6546" y="3164"/>
                </a:cxn>
                <a:cxn ang="0">
                  <a:pos x="7151" y="2446"/>
                </a:cxn>
                <a:cxn ang="0">
                  <a:pos x="7355" y="1755"/>
                </a:cxn>
                <a:cxn ang="0">
                  <a:pos x="7267" y="921"/>
                </a:cxn>
                <a:cxn ang="0">
                  <a:pos x="6950" y="377"/>
                </a:cxn>
                <a:cxn ang="0">
                  <a:pos x="7123" y="491"/>
                </a:cxn>
                <a:cxn ang="0">
                  <a:pos x="7469" y="1180"/>
                </a:cxn>
                <a:cxn ang="0">
                  <a:pos x="7499" y="1869"/>
                </a:cxn>
                <a:cxn ang="0">
                  <a:pos x="7267" y="2531"/>
                </a:cxn>
                <a:cxn ang="0">
                  <a:pos x="6633" y="3280"/>
                </a:cxn>
                <a:cxn ang="0">
                  <a:pos x="6228" y="4142"/>
                </a:cxn>
                <a:cxn ang="0">
                  <a:pos x="6172" y="5178"/>
                </a:cxn>
                <a:cxn ang="0">
                  <a:pos x="6085" y="6212"/>
                </a:cxn>
                <a:cxn ang="0">
                  <a:pos x="5797" y="7105"/>
                </a:cxn>
                <a:cxn ang="0">
                  <a:pos x="5306" y="7681"/>
                </a:cxn>
                <a:cxn ang="0">
                  <a:pos x="6749" y="7737"/>
                </a:cxn>
                <a:cxn ang="0">
                  <a:pos x="7181" y="7624"/>
                </a:cxn>
                <a:cxn ang="0">
                  <a:pos x="7931" y="7593"/>
                </a:cxn>
                <a:cxn ang="0">
                  <a:pos x="8565" y="7795"/>
                </a:cxn>
                <a:cxn ang="0">
                  <a:pos x="8363" y="7910"/>
                </a:cxn>
                <a:cxn ang="0">
                  <a:pos x="7669" y="7939"/>
                </a:cxn>
                <a:cxn ang="0">
                  <a:pos x="7469" y="8054"/>
                </a:cxn>
                <a:cxn ang="0">
                  <a:pos x="7151" y="8340"/>
                </a:cxn>
                <a:cxn ang="0">
                  <a:pos x="6546" y="8571"/>
                </a:cxn>
                <a:cxn ang="0">
                  <a:pos x="4788" y="8830"/>
                </a:cxn>
                <a:cxn ang="0">
                  <a:pos x="2826" y="8801"/>
                </a:cxn>
                <a:cxn ang="0">
                  <a:pos x="1731" y="8629"/>
                </a:cxn>
                <a:cxn ang="0">
                  <a:pos x="1443" y="8456"/>
                </a:cxn>
                <a:cxn ang="0">
                  <a:pos x="1644" y="8313"/>
                </a:cxn>
                <a:cxn ang="0">
                  <a:pos x="865" y="7708"/>
                </a:cxn>
                <a:cxn ang="0">
                  <a:pos x="377" y="7046"/>
                </a:cxn>
                <a:cxn ang="0">
                  <a:pos x="88" y="6300"/>
                </a:cxn>
                <a:cxn ang="0">
                  <a:pos x="29" y="5294"/>
                </a:cxn>
                <a:cxn ang="0">
                  <a:pos x="232" y="4344"/>
                </a:cxn>
                <a:cxn ang="0">
                  <a:pos x="865" y="3338"/>
                </a:cxn>
                <a:cxn ang="0">
                  <a:pos x="1731" y="2733"/>
                </a:cxn>
                <a:cxn ang="0">
                  <a:pos x="2942" y="2302"/>
                </a:cxn>
                <a:cxn ang="0">
                  <a:pos x="3923" y="1641"/>
                </a:cxn>
                <a:cxn ang="0">
                  <a:pos x="4585" y="777"/>
                </a:cxn>
                <a:cxn ang="0">
                  <a:pos x="5046" y="260"/>
                </a:cxn>
                <a:cxn ang="0">
                  <a:pos x="5566" y="31"/>
                </a:cxn>
              </a:cxnLst>
              <a:rect l="0" t="0" r="r" b="b"/>
              <a:pathLst>
                <a:path w="8565" h="8830">
                  <a:moveTo>
                    <a:pt x="5997" y="0"/>
                  </a:moveTo>
                  <a:lnTo>
                    <a:pt x="5509" y="116"/>
                  </a:lnTo>
                  <a:lnTo>
                    <a:pt x="5163" y="289"/>
                  </a:lnTo>
                  <a:lnTo>
                    <a:pt x="4903" y="519"/>
                  </a:lnTo>
                  <a:lnTo>
                    <a:pt x="4701" y="777"/>
                  </a:lnTo>
                  <a:lnTo>
                    <a:pt x="4499" y="1123"/>
                  </a:lnTo>
                  <a:lnTo>
                    <a:pt x="4268" y="1438"/>
                  </a:lnTo>
                  <a:lnTo>
                    <a:pt x="4037" y="1727"/>
                  </a:lnTo>
                  <a:lnTo>
                    <a:pt x="3634" y="2042"/>
                  </a:lnTo>
                  <a:lnTo>
                    <a:pt x="3287" y="2273"/>
                  </a:lnTo>
                  <a:lnTo>
                    <a:pt x="2855" y="2475"/>
                  </a:lnTo>
                  <a:lnTo>
                    <a:pt x="2423" y="2646"/>
                  </a:lnTo>
                  <a:lnTo>
                    <a:pt x="1818" y="2877"/>
                  </a:lnTo>
                  <a:lnTo>
                    <a:pt x="1182" y="3280"/>
                  </a:lnTo>
                  <a:lnTo>
                    <a:pt x="720" y="3768"/>
                  </a:lnTo>
                  <a:lnTo>
                    <a:pt x="491" y="4228"/>
                  </a:lnTo>
                  <a:lnTo>
                    <a:pt x="232" y="4976"/>
                  </a:lnTo>
                  <a:lnTo>
                    <a:pt x="145" y="5522"/>
                  </a:lnTo>
                  <a:lnTo>
                    <a:pt x="232" y="6300"/>
                  </a:lnTo>
                  <a:lnTo>
                    <a:pt x="491" y="6932"/>
                  </a:lnTo>
                  <a:lnTo>
                    <a:pt x="865" y="7422"/>
                  </a:lnTo>
                  <a:lnTo>
                    <a:pt x="1270" y="7851"/>
                  </a:lnTo>
                  <a:lnTo>
                    <a:pt x="1701" y="8169"/>
                  </a:lnTo>
                  <a:lnTo>
                    <a:pt x="2250" y="8399"/>
                  </a:lnTo>
                  <a:lnTo>
                    <a:pt x="2826" y="8514"/>
                  </a:lnTo>
                  <a:lnTo>
                    <a:pt x="3431" y="8486"/>
                  </a:lnTo>
                  <a:lnTo>
                    <a:pt x="4037" y="8370"/>
                  </a:lnTo>
                  <a:lnTo>
                    <a:pt x="4529" y="8112"/>
                  </a:lnTo>
                  <a:lnTo>
                    <a:pt x="4932" y="7851"/>
                  </a:lnTo>
                  <a:lnTo>
                    <a:pt x="5306" y="7478"/>
                  </a:lnTo>
                  <a:lnTo>
                    <a:pt x="5595" y="7134"/>
                  </a:lnTo>
                  <a:lnTo>
                    <a:pt x="5768" y="6760"/>
                  </a:lnTo>
                  <a:lnTo>
                    <a:pt x="5913" y="6269"/>
                  </a:lnTo>
                  <a:lnTo>
                    <a:pt x="5970" y="5839"/>
                  </a:lnTo>
                  <a:lnTo>
                    <a:pt x="5997" y="5408"/>
                  </a:lnTo>
                  <a:lnTo>
                    <a:pt x="5997" y="4948"/>
                  </a:lnTo>
                  <a:lnTo>
                    <a:pt x="6028" y="4431"/>
                  </a:lnTo>
                  <a:lnTo>
                    <a:pt x="6144" y="3912"/>
                  </a:lnTo>
                  <a:lnTo>
                    <a:pt x="6287" y="3597"/>
                  </a:lnTo>
                  <a:lnTo>
                    <a:pt x="6546" y="3164"/>
                  </a:lnTo>
                  <a:lnTo>
                    <a:pt x="6864" y="2819"/>
                  </a:lnTo>
                  <a:lnTo>
                    <a:pt x="7151" y="2446"/>
                  </a:lnTo>
                  <a:lnTo>
                    <a:pt x="7267" y="2129"/>
                  </a:lnTo>
                  <a:lnTo>
                    <a:pt x="7355" y="1755"/>
                  </a:lnTo>
                  <a:lnTo>
                    <a:pt x="7355" y="1410"/>
                  </a:lnTo>
                  <a:lnTo>
                    <a:pt x="7267" y="921"/>
                  </a:lnTo>
                  <a:lnTo>
                    <a:pt x="7123" y="604"/>
                  </a:lnTo>
                  <a:lnTo>
                    <a:pt x="6950" y="377"/>
                  </a:lnTo>
                  <a:lnTo>
                    <a:pt x="6690" y="174"/>
                  </a:lnTo>
                  <a:lnTo>
                    <a:pt x="7123" y="491"/>
                  </a:lnTo>
                  <a:lnTo>
                    <a:pt x="7355" y="834"/>
                  </a:lnTo>
                  <a:lnTo>
                    <a:pt x="7469" y="1180"/>
                  </a:lnTo>
                  <a:lnTo>
                    <a:pt x="7499" y="1526"/>
                  </a:lnTo>
                  <a:lnTo>
                    <a:pt x="7499" y="1869"/>
                  </a:lnTo>
                  <a:lnTo>
                    <a:pt x="7411" y="2215"/>
                  </a:lnTo>
                  <a:lnTo>
                    <a:pt x="7267" y="2531"/>
                  </a:lnTo>
                  <a:lnTo>
                    <a:pt x="7008" y="2905"/>
                  </a:lnTo>
                  <a:lnTo>
                    <a:pt x="6633" y="3280"/>
                  </a:lnTo>
                  <a:lnTo>
                    <a:pt x="6403" y="3680"/>
                  </a:lnTo>
                  <a:lnTo>
                    <a:pt x="6228" y="4142"/>
                  </a:lnTo>
                  <a:lnTo>
                    <a:pt x="6172" y="4574"/>
                  </a:lnTo>
                  <a:lnTo>
                    <a:pt x="6172" y="5178"/>
                  </a:lnTo>
                  <a:lnTo>
                    <a:pt x="6144" y="5694"/>
                  </a:lnTo>
                  <a:lnTo>
                    <a:pt x="6085" y="6212"/>
                  </a:lnTo>
                  <a:lnTo>
                    <a:pt x="5970" y="6673"/>
                  </a:lnTo>
                  <a:lnTo>
                    <a:pt x="5797" y="7105"/>
                  </a:lnTo>
                  <a:lnTo>
                    <a:pt x="5566" y="7422"/>
                  </a:lnTo>
                  <a:lnTo>
                    <a:pt x="5306" y="7681"/>
                  </a:lnTo>
                  <a:lnTo>
                    <a:pt x="6172" y="7651"/>
                  </a:lnTo>
                  <a:lnTo>
                    <a:pt x="6749" y="7737"/>
                  </a:lnTo>
                  <a:lnTo>
                    <a:pt x="6950" y="7708"/>
                  </a:lnTo>
                  <a:lnTo>
                    <a:pt x="7181" y="7624"/>
                  </a:lnTo>
                  <a:lnTo>
                    <a:pt x="7555" y="7593"/>
                  </a:lnTo>
                  <a:lnTo>
                    <a:pt x="7931" y="7593"/>
                  </a:lnTo>
                  <a:lnTo>
                    <a:pt x="8420" y="7681"/>
                  </a:lnTo>
                  <a:lnTo>
                    <a:pt x="8565" y="7795"/>
                  </a:lnTo>
                  <a:lnTo>
                    <a:pt x="8537" y="7851"/>
                  </a:lnTo>
                  <a:lnTo>
                    <a:pt x="8363" y="7910"/>
                  </a:lnTo>
                  <a:lnTo>
                    <a:pt x="7987" y="7910"/>
                  </a:lnTo>
                  <a:lnTo>
                    <a:pt x="7669" y="7939"/>
                  </a:lnTo>
                  <a:lnTo>
                    <a:pt x="7527" y="8024"/>
                  </a:lnTo>
                  <a:lnTo>
                    <a:pt x="7469" y="8054"/>
                  </a:lnTo>
                  <a:lnTo>
                    <a:pt x="7355" y="8197"/>
                  </a:lnTo>
                  <a:lnTo>
                    <a:pt x="7151" y="8340"/>
                  </a:lnTo>
                  <a:lnTo>
                    <a:pt x="6921" y="8486"/>
                  </a:lnTo>
                  <a:lnTo>
                    <a:pt x="6546" y="8571"/>
                  </a:lnTo>
                  <a:lnTo>
                    <a:pt x="5853" y="8715"/>
                  </a:lnTo>
                  <a:lnTo>
                    <a:pt x="4788" y="8830"/>
                  </a:lnTo>
                  <a:lnTo>
                    <a:pt x="3634" y="8830"/>
                  </a:lnTo>
                  <a:lnTo>
                    <a:pt x="2826" y="8801"/>
                  </a:lnTo>
                  <a:lnTo>
                    <a:pt x="2192" y="8685"/>
                  </a:lnTo>
                  <a:lnTo>
                    <a:pt x="1731" y="8629"/>
                  </a:lnTo>
                  <a:lnTo>
                    <a:pt x="1471" y="8542"/>
                  </a:lnTo>
                  <a:lnTo>
                    <a:pt x="1443" y="8456"/>
                  </a:lnTo>
                  <a:lnTo>
                    <a:pt x="1500" y="8399"/>
                  </a:lnTo>
                  <a:lnTo>
                    <a:pt x="1644" y="8313"/>
                  </a:lnTo>
                  <a:lnTo>
                    <a:pt x="1213" y="8024"/>
                  </a:lnTo>
                  <a:lnTo>
                    <a:pt x="865" y="7708"/>
                  </a:lnTo>
                  <a:lnTo>
                    <a:pt x="576" y="7363"/>
                  </a:lnTo>
                  <a:lnTo>
                    <a:pt x="377" y="7046"/>
                  </a:lnTo>
                  <a:lnTo>
                    <a:pt x="202" y="6646"/>
                  </a:lnTo>
                  <a:lnTo>
                    <a:pt x="88" y="6300"/>
                  </a:lnTo>
                  <a:lnTo>
                    <a:pt x="0" y="5867"/>
                  </a:lnTo>
                  <a:lnTo>
                    <a:pt x="29" y="5294"/>
                  </a:lnTo>
                  <a:lnTo>
                    <a:pt x="88" y="4860"/>
                  </a:lnTo>
                  <a:lnTo>
                    <a:pt x="232" y="4344"/>
                  </a:lnTo>
                  <a:lnTo>
                    <a:pt x="520" y="3740"/>
                  </a:lnTo>
                  <a:lnTo>
                    <a:pt x="865" y="3338"/>
                  </a:lnTo>
                  <a:lnTo>
                    <a:pt x="1241" y="3021"/>
                  </a:lnTo>
                  <a:lnTo>
                    <a:pt x="1731" y="2733"/>
                  </a:lnTo>
                  <a:lnTo>
                    <a:pt x="2280" y="2560"/>
                  </a:lnTo>
                  <a:lnTo>
                    <a:pt x="2942" y="2302"/>
                  </a:lnTo>
                  <a:lnTo>
                    <a:pt x="3431" y="2014"/>
                  </a:lnTo>
                  <a:lnTo>
                    <a:pt x="3923" y="1641"/>
                  </a:lnTo>
                  <a:lnTo>
                    <a:pt x="4297" y="1180"/>
                  </a:lnTo>
                  <a:lnTo>
                    <a:pt x="4585" y="777"/>
                  </a:lnTo>
                  <a:lnTo>
                    <a:pt x="4788" y="491"/>
                  </a:lnTo>
                  <a:lnTo>
                    <a:pt x="5046" y="260"/>
                  </a:lnTo>
                  <a:lnTo>
                    <a:pt x="5277" y="116"/>
                  </a:lnTo>
                  <a:lnTo>
                    <a:pt x="5566" y="31"/>
                  </a:lnTo>
                  <a:lnTo>
                    <a:pt x="5997" y="0"/>
                  </a:lnTo>
                  <a:close/>
                </a:path>
              </a:pathLst>
            </a:custGeom>
            <a:solidFill>
              <a:srgbClr val="000000"/>
            </a:solidFill>
            <a:ln w="9525">
              <a:noFill/>
              <a:round/>
              <a:headEnd/>
              <a:tailEnd/>
            </a:ln>
          </p:spPr>
          <p:txBody>
            <a:bodyPr/>
            <a:lstStyle/>
            <a:p>
              <a:endParaRPr lang="en-US"/>
            </a:p>
          </p:txBody>
        </p:sp>
        <p:sp>
          <p:nvSpPr>
            <p:cNvPr id="24704" name="Freeform 128"/>
            <p:cNvSpPr>
              <a:spLocks/>
            </p:cNvSpPr>
            <p:nvPr/>
          </p:nvSpPr>
          <p:spPr bwMode="auto">
            <a:xfrm>
              <a:off x="5187" y="57"/>
              <a:ext cx="79" cy="86"/>
            </a:xfrm>
            <a:custGeom>
              <a:avLst/>
              <a:gdLst/>
              <a:ahLst/>
              <a:cxnLst>
                <a:cxn ang="0">
                  <a:pos x="116" y="1151"/>
                </a:cxn>
                <a:cxn ang="0">
                  <a:pos x="260" y="892"/>
                </a:cxn>
                <a:cxn ang="0">
                  <a:pos x="490" y="662"/>
                </a:cxn>
                <a:cxn ang="0">
                  <a:pos x="778" y="490"/>
                </a:cxn>
                <a:cxn ang="0">
                  <a:pos x="1096" y="317"/>
                </a:cxn>
                <a:cxn ang="0">
                  <a:pos x="894" y="0"/>
                </a:cxn>
                <a:cxn ang="0">
                  <a:pos x="518" y="230"/>
                </a:cxn>
                <a:cxn ang="0">
                  <a:pos x="288" y="459"/>
                </a:cxn>
                <a:cxn ang="0">
                  <a:pos x="116" y="691"/>
                </a:cxn>
                <a:cxn ang="0">
                  <a:pos x="0" y="949"/>
                </a:cxn>
                <a:cxn ang="0">
                  <a:pos x="200" y="634"/>
                </a:cxn>
                <a:cxn ang="0">
                  <a:pos x="432" y="376"/>
                </a:cxn>
                <a:cxn ang="0">
                  <a:pos x="866" y="86"/>
                </a:cxn>
                <a:cxn ang="0">
                  <a:pos x="980" y="317"/>
                </a:cxn>
                <a:cxn ang="0">
                  <a:pos x="577" y="490"/>
                </a:cxn>
                <a:cxn ang="0">
                  <a:pos x="317" y="691"/>
                </a:cxn>
                <a:cxn ang="0">
                  <a:pos x="173" y="949"/>
                </a:cxn>
                <a:cxn ang="0">
                  <a:pos x="57" y="1208"/>
                </a:cxn>
                <a:cxn ang="0">
                  <a:pos x="116" y="1151"/>
                </a:cxn>
              </a:cxnLst>
              <a:rect l="0" t="0" r="r" b="b"/>
              <a:pathLst>
                <a:path w="1096" h="1208">
                  <a:moveTo>
                    <a:pt x="116" y="1151"/>
                  </a:moveTo>
                  <a:lnTo>
                    <a:pt x="260" y="892"/>
                  </a:lnTo>
                  <a:lnTo>
                    <a:pt x="490" y="662"/>
                  </a:lnTo>
                  <a:lnTo>
                    <a:pt x="778" y="490"/>
                  </a:lnTo>
                  <a:lnTo>
                    <a:pt x="1096" y="317"/>
                  </a:lnTo>
                  <a:lnTo>
                    <a:pt x="894" y="0"/>
                  </a:lnTo>
                  <a:lnTo>
                    <a:pt x="518" y="230"/>
                  </a:lnTo>
                  <a:lnTo>
                    <a:pt x="288" y="459"/>
                  </a:lnTo>
                  <a:lnTo>
                    <a:pt x="116" y="691"/>
                  </a:lnTo>
                  <a:lnTo>
                    <a:pt x="0" y="949"/>
                  </a:lnTo>
                  <a:lnTo>
                    <a:pt x="200" y="634"/>
                  </a:lnTo>
                  <a:lnTo>
                    <a:pt x="432" y="376"/>
                  </a:lnTo>
                  <a:lnTo>
                    <a:pt x="866" y="86"/>
                  </a:lnTo>
                  <a:lnTo>
                    <a:pt x="980" y="317"/>
                  </a:lnTo>
                  <a:lnTo>
                    <a:pt x="577" y="490"/>
                  </a:lnTo>
                  <a:lnTo>
                    <a:pt x="317" y="691"/>
                  </a:lnTo>
                  <a:lnTo>
                    <a:pt x="173" y="949"/>
                  </a:lnTo>
                  <a:lnTo>
                    <a:pt x="57" y="1208"/>
                  </a:lnTo>
                  <a:lnTo>
                    <a:pt x="116" y="1151"/>
                  </a:lnTo>
                  <a:close/>
                </a:path>
              </a:pathLst>
            </a:custGeom>
            <a:solidFill>
              <a:srgbClr val="000000"/>
            </a:solidFill>
            <a:ln w="9525">
              <a:noFill/>
              <a:round/>
              <a:headEnd/>
              <a:tailEnd/>
            </a:ln>
          </p:spPr>
          <p:txBody>
            <a:bodyPr/>
            <a:lstStyle/>
            <a:p>
              <a:endParaRPr lang="en-US"/>
            </a:p>
          </p:txBody>
        </p:sp>
      </p:grpSp>
      <p:sp>
        <p:nvSpPr>
          <p:cNvPr id="129" name="Rectangle 15"/>
          <p:cNvSpPr>
            <a:spLocks noChangeArrowheads="1"/>
          </p:cNvSpPr>
          <p:nvPr/>
        </p:nvSpPr>
        <p:spPr bwMode="auto">
          <a:xfrm>
            <a:off x="1460224" y="3716179"/>
            <a:ext cx="520976" cy="738664"/>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FF0000"/>
                </a:solidFill>
              </a:rPr>
              <a:t>14873</a:t>
            </a:r>
          </a:p>
          <a:p>
            <a:pPr eaLnBrk="1" hangingPunct="1"/>
            <a:r>
              <a:rPr lang="en-US" sz="1600" b="1" dirty="0" smtClean="0">
                <a:solidFill>
                  <a:srgbClr val="FF0000"/>
                </a:solidFill>
                <a:latin typeface="Times New Roman" charset="0"/>
              </a:rPr>
              <a:t>14875</a:t>
            </a:r>
          </a:p>
          <a:p>
            <a:pPr eaLnBrk="1" hangingPunct="1"/>
            <a:r>
              <a:rPr lang="en-US" sz="1600" b="1" dirty="0" smtClean="0">
                <a:solidFill>
                  <a:srgbClr val="FF0000"/>
                </a:solidFill>
                <a:latin typeface="Times New Roman" charset="0"/>
              </a:rPr>
              <a:t>14912</a:t>
            </a:r>
            <a:endParaRPr lang="en-US" sz="2800" dirty="0">
              <a:solidFill>
                <a:srgbClr val="FF0000"/>
              </a:solidFill>
              <a:latin typeface="Times New Roman" charset="0"/>
            </a:endParaRPr>
          </a:p>
        </p:txBody>
      </p:sp>
      <p:sp>
        <p:nvSpPr>
          <p:cNvPr id="130" name="Rectangle 16"/>
          <p:cNvSpPr>
            <a:spLocks noChangeArrowheads="1"/>
          </p:cNvSpPr>
          <p:nvPr/>
        </p:nvSpPr>
        <p:spPr bwMode="auto">
          <a:xfrm>
            <a:off x="2438400" y="3716179"/>
            <a:ext cx="416781" cy="1169551"/>
          </a:xfrm>
          <a:prstGeom prst="rect">
            <a:avLst/>
          </a:prstGeom>
          <a:noFill/>
          <a:ln w="9525">
            <a:noFill/>
            <a:miter lim="800000"/>
            <a:headEnd/>
            <a:tailEnd/>
          </a:ln>
        </p:spPr>
        <p:txBody>
          <a:bodyPr wrap="none" lIns="0" tIns="0" rIns="0" bIns="0">
            <a:spAutoFit/>
          </a:bodyPr>
          <a:lstStyle/>
          <a:p>
            <a:pPr algn="ctr" eaLnBrk="1" hangingPunct="1"/>
            <a:r>
              <a:rPr lang="en-US" sz="1600" b="1" dirty="0" smtClean="0">
                <a:solidFill>
                  <a:srgbClr val="000000"/>
                </a:solidFill>
              </a:rPr>
              <a:t>$660</a:t>
            </a:r>
          </a:p>
          <a:p>
            <a:pPr algn="ctr" eaLnBrk="1" hangingPunct="1"/>
            <a:r>
              <a:rPr lang="en-US" sz="1600" b="1" dirty="0" smtClean="0">
                <a:solidFill>
                  <a:srgbClr val="000000"/>
                </a:solidFill>
              </a:rPr>
              <a:t>506</a:t>
            </a:r>
          </a:p>
          <a:p>
            <a:pPr algn="ctr" eaLnBrk="1" hangingPunct="1"/>
            <a:r>
              <a:rPr lang="en-US" sz="1600" b="1" dirty="0" smtClean="0">
                <a:solidFill>
                  <a:srgbClr val="000000"/>
                </a:solidFill>
              </a:rPr>
              <a:t>238</a:t>
            </a:r>
          </a:p>
          <a:p>
            <a:pPr algn="ctr" eaLnBrk="1" hangingPunct="1"/>
            <a:endParaRPr lang="en-US" sz="2800" dirty="0">
              <a:latin typeface="Times New Roman" charset="0"/>
            </a:endParaRPr>
          </a:p>
        </p:txBody>
      </p:sp>
      <p:sp>
        <p:nvSpPr>
          <p:cNvPr id="132" name="Rectangle 16"/>
          <p:cNvSpPr>
            <a:spLocks noChangeArrowheads="1"/>
          </p:cNvSpPr>
          <p:nvPr/>
        </p:nvSpPr>
        <p:spPr bwMode="auto">
          <a:xfrm>
            <a:off x="3352800" y="3707249"/>
            <a:ext cx="230832" cy="738664"/>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843</a:t>
            </a:r>
          </a:p>
          <a:p>
            <a:pPr algn="ctr" eaLnBrk="1" hangingPunct="1"/>
            <a:r>
              <a:rPr lang="en-US" sz="1200" b="1" dirty="0" smtClean="0">
                <a:latin typeface="Times New Roman" charset="0"/>
              </a:rPr>
              <a:t>846</a:t>
            </a:r>
          </a:p>
          <a:p>
            <a:pPr algn="ctr" eaLnBrk="1" hangingPunct="1"/>
            <a:r>
              <a:rPr lang="en-US" sz="1200" b="1" dirty="0" smtClean="0">
                <a:latin typeface="Times New Roman" charset="0"/>
              </a:rPr>
              <a:t>850</a:t>
            </a:r>
          </a:p>
          <a:p>
            <a:pPr algn="ctr" eaLnBrk="1" hangingPunct="1"/>
            <a:r>
              <a:rPr lang="en-US" sz="1200" b="1" dirty="0" smtClean="0">
                <a:latin typeface="Times New Roman" charset="0"/>
              </a:rPr>
              <a:t>851</a:t>
            </a:r>
            <a:endParaRPr lang="en-US" sz="1200" b="1" dirty="0">
              <a:latin typeface="Times New Roman" charset="0"/>
            </a:endParaRPr>
          </a:p>
        </p:txBody>
      </p:sp>
      <p:sp>
        <p:nvSpPr>
          <p:cNvPr id="133" name="Rectangle 16"/>
          <p:cNvSpPr>
            <a:spLocks noChangeArrowheads="1"/>
          </p:cNvSpPr>
          <p:nvPr/>
        </p:nvSpPr>
        <p:spPr bwMode="auto">
          <a:xfrm>
            <a:off x="4112568" y="3733800"/>
            <a:ext cx="153888" cy="738664"/>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5</a:t>
            </a:r>
          </a:p>
          <a:p>
            <a:pPr algn="ctr" eaLnBrk="1" hangingPunct="1"/>
            <a:r>
              <a:rPr lang="en-US" sz="1200" b="1" dirty="0" smtClean="0">
                <a:latin typeface="Times New Roman" charset="0"/>
              </a:rPr>
              <a:t>8</a:t>
            </a:r>
          </a:p>
          <a:p>
            <a:pPr algn="ctr" eaLnBrk="1" hangingPunct="1"/>
            <a:r>
              <a:rPr lang="en-US" sz="1200" b="1" dirty="0" smtClean="0">
                <a:latin typeface="Times New Roman" charset="0"/>
              </a:rPr>
              <a:t>4</a:t>
            </a:r>
          </a:p>
          <a:p>
            <a:pPr algn="ctr" eaLnBrk="1" hangingPunct="1"/>
            <a:r>
              <a:rPr lang="en-US" sz="1200" b="1" dirty="0" smtClean="0">
                <a:latin typeface="Times New Roman" charset="0"/>
              </a:rPr>
              <a:t>10</a:t>
            </a:r>
            <a:endParaRPr lang="en-US" sz="1200" b="1" dirty="0">
              <a:latin typeface="Times New Roman" charset="0"/>
            </a:endParaRPr>
          </a:p>
        </p:txBody>
      </p:sp>
      <p:sp>
        <p:nvSpPr>
          <p:cNvPr id="134" name="Rectangle 16"/>
          <p:cNvSpPr>
            <a:spLocks noChangeArrowheads="1"/>
          </p:cNvSpPr>
          <p:nvPr/>
        </p:nvSpPr>
        <p:spPr bwMode="auto">
          <a:xfrm>
            <a:off x="4950768" y="3733800"/>
            <a:ext cx="269304" cy="738664"/>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$ 45</a:t>
            </a:r>
          </a:p>
          <a:p>
            <a:pPr algn="ctr" eaLnBrk="1" hangingPunct="1"/>
            <a:r>
              <a:rPr lang="en-US" sz="1200" b="1" dirty="0" smtClean="0">
                <a:latin typeface="Times New Roman" charset="0"/>
              </a:rPr>
              <a:t>  60</a:t>
            </a:r>
          </a:p>
          <a:p>
            <a:pPr algn="ctr" eaLnBrk="1" hangingPunct="1"/>
            <a:r>
              <a:rPr lang="en-US" sz="1200" b="1" dirty="0" smtClean="0">
                <a:latin typeface="Times New Roman" charset="0"/>
              </a:rPr>
              <a:t>  21</a:t>
            </a:r>
          </a:p>
          <a:p>
            <a:pPr algn="ctr" eaLnBrk="1" hangingPunct="1"/>
            <a:r>
              <a:rPr lang="en-US" sz="1200" b="1" dirty="0" smtClean="0">
                <a:latin typeface="Times New Roman" charset="0"/>
              </a:rPr>
              <a:t>  54</a:t>
            </a:r>
            <a:endParaRPr lang="en-US" sz="1200" b="1" dirty="0">
              <a:latin typeface="Times New Roman" charset="0"/>
            </a:endParaRPr>
          </a:p>
        </p:txBody>
      </p:sp>
      <p:sp>
        <p:nvSpPr>
          <p:cNvPr id="135" name="Rectangle 16"/>
          <p:cNvSpPr>
            <a:spLocks noChangeArrowheads="1"/>
          </p:cNvSpPr>
          <p:nvPr/>
        </p:nvSpPr>
        <p:spPr bwMode="auto">
          <a:xfrm>
            <a:off x="5942112" y="3657600"/>
            <a:ext cx="153888" cy="184666"/>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27</a:t>
            </a:r>
          </a:p>
        </p:txBody>
      </p:sp>
      <p:sp>
        <p:nvSpPr>
          <p:cNvPr id="137" name="Rectangle 16"/>
          <p:cNvSpPr>
            <a:spLocks noChangeArrowheads="1"/>
          </p:cNvSpPr>
          <p:nvPr/>
        </p:nvSpPr>
        <p:spPr bwMode="auto">
          <a:xfrm>
            <a:off x="6629400" y="3733800"/>
            <a:ext cx="530594" cy="184666"/>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$8/DLH</a:t>
            </a:r>
          </a:p>
        </p:txBody>
      </p:sp>
      <p:sp>
        <p:nvSpPr>
          <p:cNvPr id="138" name="Rectangle 16"/>
          <p:cNvSpPr>
            <a:spLocks noChangeArrowheads="1"/>
          </p:cNvSpPr>
          <p:nvPr/>
        </p:nvSpPr>
        <p:spPr bwMode="auto">
          <a:xfrm>
            <a:off x="7772400" y="3733800"/>
            <a:ext cx="307777" cy="184666"/>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$216</a:t>
            </a:r>
          </a:p>
        </p:txBody>
      </p:sp>
      <p:sp>
        <p:nvSpPr>
          <p:cNvPr id="140" name="Rectangle 16"/>
          <p:cNvSpPr>
            <a:spLocks noChangeArrowheads="1"/>
          </p:cNvSpPr>
          <p:nvPr/>
        </p:nvSpPr>
        <p:spPr bwMode="auto">
          <a:xfrm>
            <a:off x="4724400" y="4876800"/>
            <a:ext cx="500137" cy="184666"/>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$ 1, 404</a:t>
            </a:r>
            <a:endParaRPr lang="en-US" sz="1200" b="1" dirty="0">
              <a:latin typeface="Times New Roman" charset="0"/>
            </a:endParaRPr>
          </a:p>
        </p:txBody>
      </p:sp>
      <p:sp>
        <p:nvSpPr>
          <p:cNvPr id="142" name="Rectangle 16"/>
          <p:cNvSpPr>
            <a:spLocks noChangeArrowheads="1"/>
          </p:cNvSpPr>
          <p:nvPr/>
        </p:nvSpPr>
        <p:spPr bwMode="auto">
          <a:xfrm>
            <a:off x="4950768" y="5149334"/>
            <a:ext cx="230832" cy="184666"/>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180</a:t>
            </a:r>
            <a:endParaRPr lang="en-US" sz="1200" b="1" dirty="0">
              <a:latin typeface="Times New Roman" charset="0"/>
            </a:endParaRPr>
          </a:p>
        </p:txBody>
      </p:sp>
      <p:sp>
        <p:nvSpPr>
          <p:cNvPr id="143" name="Rectangle 16"/>
          <p:cNvSpPr>
            <a:spLocks noChangeArrowheads="1"/>
          </p:cNvSpPr>
          <p:nvPr/>
        </p:nvSpPr>
        <p:spPr bwMode="auto">
          <a:xfrm>
            <a:off x="4950768" y="5410200"/>
            <a:ext cx="230832" cy="184666"/>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216</a:t>
            </a:r>
            <a:endParaRPr lang="en-US" sz="1200" b="1" dirty="0">
              <a:latin typeface="Times New Roman" charset="0"/>
            </a:endParaRPr>
          </a:p>
        </p:txBody>
      </p:sp>
      <p:sp>
        <p:nvSpPr>
          <p:cNvPr id="146" name="Rectangle 20"/>
          <p:cNvSpPr>
            <a:spLocks noChangeArrowheads="1"/>
          </p:cNvSpPr>
          <p:nvPr/>
        </p:nvSpPr>
        <p:spPr bwMode="auto">
          <a:xfrm>
            <a:off x="5726448" y="5105400"/>
            <a:ext cx="674352" cy="246221"/>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8 </a:t>
            </a:r>
            <a:r>
              <a:rPr lang="en-US" sz="1600" b="1" dirty="0" err="1" smtClean="0">
                <a:solidFill>
                  <a:srgbClr val="000000"/>
                </a:solidFill>
              </a:rPr>
              <a:t>Maret</a:t>
            </a:r>
            <a:endParaRPr lang="en-US" sz="2800" dirty="0">
              <a:latin typeface="Times New Roman" charset="0"/>
            </a:endParaRPr>
          </a:p>
        </p:txBody>
      </p:sp>
      <p:sp>
        <p:nvSpPr>
          <p:cNvPr id="147" name="Rectangle 20"/>
          <p:cNvSpPr>
            <a:spLocks noChangeArrowheads="1"/>
          </p:cNvSpPr>
          <p:nvPr/>
        </p:nvSpPr>
        <p:spPr bwMode="auto">
          <a:xfrm>
            <a:off x="6454042" y="2268379"/>
            <a:ext cx="674352" cy="246221"/>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8 </a:t>
            </a:r>
            <a:r>
              <a:rPr lang="en-US" sz="1600" b="1" dirty="0" err="1" smtClean="0">
                <a:solidFill>
                  <a:srgbClr val="000000"/>
                </a:solidFill>
              </a:rPr>
              <a:t>Maret</a:t>
            </a:r>
            <a:endParaRPr lang="en-US" sz="2800" dirty="0">
              <a:latin typeface="Times New Roman" charset="0"/>
            </a:endParaRPr>
          </a:p>
        </p:txBody>
      </p:sp>
      <p:sp>
        <p:nvSpPr>
          <p:cNvPr id="148" name="Rectangle 27"/>
          <p:cNvSpPr>
            <a:spLocks noChangeArrowheads="1"/>
          </p:cNvSpPr>
          <p:nvPr/>
        </p:nvSpPr>
        <p:spPr bwMode="auto">
          <a:xfrm>
            <a:off x="7746008" y="5087779"/>
            <a:ext cx="102592" cy="246221"/>
          </a:xfrm>
          <a:prstGeom prst="rect">
            <a:avLst/>
          </a:prstGeom>
          <a:noFill/>
          <a:ln w="9525">
            <a:noFill/>
            <a:miter lim="800000"/>
            <a:headEnd/>
            <a:tailEnd/>
          </a:ln>
        </p:spPr>
        <p:txBody>
          <a:bodyPr wrap="none" lIns="0" tIns="0" rIns="0" bIns="0">
            <a:spAutoFit/>
          </a:bodyPr>
          <a:lstStyle/>
          <a:p>
            <a:pPr eaLnBrk="1" hangingPunct="1"/>
            <a:r>
              <a:rPr lang="en-US" sz="1600" dirty="0" smtClean="0">
                <a:latin typeface="Times New Roman" charset="0"/>
              </a:rPr>
              <a:t>2</a:t>
            </a:r>
            <a:endParaRPr lang="en-US" sz="1600" dirty="0">
              <a:latin typeface="Times New Roman" charset="0"/>
            </a:endParaRPr>
          </a:p>
        </p:txBody>
      </p:sp>
      <p:sp>
        <p:nvSpPr>
          <p:cNvPr id="149" name="Rectangle 27"/>
          <p:cNvSpPr>
            <a:spLocks noChangeArrowheads="1"/>
          </p:cNvSpPr>
          <p:nvPr/>
        </p:nvSpPr>
        <p:spPr bwMode="auto">
          <a:xfrm>
            <a:off x="6477000" y="2496979"/>
            <a:ext cx="104196" cy="246221"/>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2</a:t>
            </a:r>
            <a:endParaRPr lang="en-US" sz="2800" dirty="0">
              <a:latin typeface="Times New Roman" charset="0"/>
            </a:endParaRPr>
          </a:p>
        </p:txBody>
      </p:sp>
      <p:sp>
        <p:nvSpPr>
          <p:cNvPr id="150" name="Oval 10"/>
          <p:cNvSpPr>
            <a:spLocks noChangeArrowheads="1"/>
          </p:cNvSpPr>
          <p:nvPr/>
        </p:nvSpPr>
        <p:spPr bwMode="auto">
          <a:xfrm>
            <a:off x="3884613" y="3581400"/>
            <a:ext cx="534987" cy="914399"/>
          </a:xfrm>
          <a:prstGeom prst="ellipse">
            <a:avLst/>
          </a:prstGeom>
          <a:noFill/>
          <a:ln w="57150">
            <a:solidFill>
              <a:srgbClr val="FC0128"/>
            </a:solidFill>
            <a:round/>
            <a:headEnd/>
            <a:tailEnd/>
          </a:ln>
          <a:effectLst/>
        </p:spPr>
        <p:txBody>
          <a:bodyPr wrap="none" anchor="ctr"/>
          <a:lstStyle/>
          <a:p>
            <a:endParaRPr lang="en-US"/>
          </a:p>
        </p:txBody>
      </p:sp>
      <p:sp>
        <p:nvSpPr>
          <p:cNvPr id="151" name="Oval 10"/>
          <p:cNvSpPr>
            <a:spLocks noChangeArrowheads="1"/>
          </p:cNvSpPr>
          <p:nvPr/>
        </p:nvSpPr>
        <p:spPr bwMode="auto">
          <a:xfrm>
            <a:off x="5713413" y="3505201"/>
            <a:ext cx="687387" cy="457200"/>
          </a:xfrm>
          <a:prstGeom prst="ellipse">
            <a:avLst/>
          </a:prstGeom>
          <a:noFill/>
          <a:ln w="57150">
            <a:solidFill>
              <a:srgbClr val="FC0128"/>
            </a:solidFill>
            <a:round/>
            <a:headEnd/>
            <a:tailEnd/>
          </a:ln>
          <a:effectLst/>
        </p:spPr>
        <p:txBody>
          <a:bodyPr wrap="none" anchor="ctr"/>
          <a:lstStyle/>
          <a:p>
            <a:endParaRPr lang="en-US"/>
          </a:p>
        </p:txBody>
      </p:sp>
      <p:cxnSp>
        <p:nvCxnSpPr>
          <p:cNvPr id="152" name="AutoShape 19"/>
          <p:cNvCxnSpPr>
            <a:cxnSpLocks noChangeShapeType="1"/>
          </p:cNvCxnSpPr>
          <p:nvPr/>
        </p:nvCxnSpPr>
        <p:spPr bwMode="auto">
          <a:xfrm flipV="1">
            <a:off x="4291013" y="3962400"/>
            <a:ext cx="1500187" cy="227012"/>
          </a:xfrm>
          <a:prstGeom prst="curvedConnector3">
            <a:avLst>
              <a:gd name="adj1" fmla="val 110952"/>
            </a:avLst>
          </a:prstGeom>
          <a:noFill/>
          <a:ln w="57150">
            <a:solidFill>
              <a:srgbClr val="FF3300"/>
            </a:solidFill>
            <a:round/>
            <a:headEnd type="triangle" w="med" len="med"/>
            <a:tailEnd type="triangle" w="med" len="med"/>
          </a:ln>
          <a:effectLst/>
        </p:spPr>
      </p:cxn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dissolve">
                                      <p:cBhvr>
                                        <p:cTn id="11"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38200" y="1447800"/>
            <a:ext cx="7758113" cy="4837113"/>
            <a:chOff x="528" y="912"/>
            <a:chExt cx="4887" cy="3047"/>
          </a:xfrm>
        </p:grpSpPr>
        <p:grpSp>
          <p:nvGrpSpPr>
            <p:cNvPr id="3" name="Group 3"/>
            <p:cNvGrpSpPr>
              <a:grpSpLocks/>
            </p:cNvGrpSpPr>
            <p:nvPr/>
          </p:nvGrpSpPr>
          <p:grpSpPr bwMode="auto">
            <a:xfrm>
              <a:off x="528" y="912"/>
              <a:ext cx="4887" cy="3047"/>
              <a:chOff x="528" y="912"/>
              <a:chExt cx="4887" cy="3047"/>
            </a:xfrm>
          </p:grpSpPr>
          <p:sp>
            <p:nvSpPr>
              <p:cNvPr id="24580" name="Rectangle 4"/>
              <p:cNvSpPr>
                <a:spLocks noChangeArrowheads="1"/>
              </p:cNvSpPr>
              <p:nvPr/>
            </p:nvSpPr>
            <p:spPr bwMode="auto">
              <a:xfrm>
                <a:off x="528" y="912"/>
                <a:ext cx="4887" cy="3047"/>
              </a:xfrm>
              <a:prstGeom prst="rect">
                <a:avLst/>
              </a:prstGeom>
              <a:solidFill>
                <a:srgbClr val="CCFFCC"/>
              </a:solidFill>
              <a:ln w="9525">
                <a:noFill/>
                <a:miter lim="800000"/>
                <a:headEnd/>
                <a:tailEnd/>
              </a:ln>
            </p:spPr>
            <p:txBody>
              <a:bodyPr/>
              <a:lstStyle/>
              <a:p>
                <a:endParaRPr lang="en-US"/>
              </a:p>
            </p:txBody>
          </p:sp>
          <p:sp>
            <p:nvSpPr>
              <p:cNvPr id="24581" name="Rectangle 5"/>
              <p:cNvSpPr>
                <a:spLocks noChangeArrowheads="1"/>
              </p:cNvSpPr>
              <p:nvPr/>
            </p:nvSpPr>
            <p:spPr bwMode="auto">
              <a:xfrm>
                <a:off x="2243" y="1000"/>
                <a:ext cx="1028"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Yost Job Cost Sheet</a:t>
                </a:r>
                <a:endParaRPr lang="en-US" sz="2800" dirty="0">
                  <a:latin typeface="Times New Roman" charset="0"/>
                </a:endParaRPr>
              </a:p>
            </p:txBody>
          </p:sp>
          <p:sp>
            <p:nvSpPr>
              <p:cNvPr id="24582" name="Rectangle 6"/>
              <p:cNvSpPr>
                <a:spLocks noChangeArrowheads="1"/>
              </p:cNvSpPr>
              <p:nvPr/>
            </p:nvSpPr>
            <p:spPr bwMode="auto">
              <a:xfrm>
                <a:off x="747" y="1243"/>
                <a:ext cx="1270"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Nomor</a:t>
                </a:r>
                <a:r>
                  <a:rPr lang="en-US" sz="1600" b="1" dirty="0" smtClean="0">
                    <a:solidFill>
                      <a:srgbClr val="000000"/>
                    </a:solidFill>
                  </a:rPr>
                  <a:t> </a:t>
                </a:r>
                <a:r>
                  <a:rPr lang="en-US" sz="1600" b="1" dirty="0" err="1" smtClean="0">
                    <a:solidFill>
                      <a:srgbClr val="000000"/>
                    </a:solidFill>
                  </a:rPr>
                  <a:t>Pekerjaan</a:t>
                </a:r>
                <a:r>
                  <a:rPr lang="en-US" sz="1600" b="1" dirty="0" smtClean="0">
                    <a:solidFill>
                      <a:srgbClr val="000000"/>
                    </a:solidFill>
                  </a:rPr>
                  <a:t>: 2B47</a:t>
                </a:r>
                <a:endParaRPr lang="en-US" sz="2800" dirty="0">
                  <a:latin typeface="Times New Roman" charset="0"/>
                </a:endParaRPr>
              </a:p>
            </p:txBody>
          </p:sp>
          <p:sp>
            <p:nvSpPr>
              <p:cNvPr id="24583" name="Rectangle 7"/>
              <p:cNvSpPr>
                <a:spLocks noChangeArrowheads="1"/>
              </p:cNvSpPr>
              <p:nvPr/>
            </p:nvSpPr>
            <p:spPr bwMode="auto">
              <a:xfrm>
                <a:off x="2991" y="1243"/>
                <a:ext cx="1693"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Tanggal</a:t>
                </a:r>
                <a:r>
                  <a:rPr lang="en-US" sz="1600" b="1" dirty="0" smtClean="0">
                    <a:solidFill>
                      <a:srgbClr val="000000"/>
                    </a:solidFill>
                  </a:rPr>
                  <a:t> </a:t>
                </a:r>
                <a:r>
                  <a:rPr lang="en-US" sz="1600" b="1" dirty="0" err="1" smtClean="0">
                    <a:solidFill>
                      <a:srgbClr val="000000"/>
                    </a:solidFill>
                  </a:rPr>
                  <a:t>Mulai</a:t>
                </a:r>
                <a:r>
                  <a:rPr lang="en-US" sz="1600" b="1" dirty="0" smtClean="0">
                    <a:solidFill>
                      <a:srgbClr val="000000"/>
                    </a:solidFill>
                  </a:rPr>
                  <a:t>        2 </a:t>
                </a:r>
                <a:r>
                  <a:rPr lang="en-US" sz="1600" b="1" dirty="0" err="1" smtClean="0">
                    <a:solidFill>
                      <a:srgbClr val="000000"/>
                    </a:solidFill>
                  </a:rPr>
                  <a:t>Maret</a:t>
                </a:r>
                <a:r>
                  <a:rPr lang="en-US" sz="1600" b="1" dirty="0" smtClean="0">
                    <a:solidFill>
                      <a:srgbClr val="000000"/>
                    </a:solidFill>
                  </a:rPr>
                  <a:t> 2010</a:t>
                </a:r>
                <a:endParaRPr lang="en-US" sz="2800" dirty="0">
                  <a:latin typeface="Times New Roman" charset="0"/>
                </a:endParaRPr>
              </a:p>
            </p:txBody>
          </p:sp>
          <p:sp>
            <p:nvSpPr>
              <p:cNvPr id="24584" name="Rectangle 8"/>
              <p:cNvSpPr>
                <a:spLocks noChangeArrowheads="1"/>
              </p:cNvSpPr>
              <p:nvPr/>
            </p:nvSpPr>
            <p:spPr bwMode="auto">
              <a:xfrm>
                <a:off x="2991" y="1408"/>
                <a:ext cx="802"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Tanggal</a:t>
                </a:r>
                <a:r>
                  <a:rPr lang="en-US" sz="1600" b="1" dirty="0" smtClean="0">
                    <a:solidFill>
                      <a:srgbClr val="000000"/>
                    </a:solidFill>
                  </a:rPr>
                  <a:t> </a:t>
                </a:r>
                <a:r>
                  <a:rPr lang="en-US" sz="1600" b="1" dirty="0" err="1" smtClean="0">
                    <a:solidFill>
                      <a:srgbClr val="000000"/>
                    </a:solidFill>
                  </a:rPr>
                  <a:t>Selesai</a:t>
                </a:r>
                <a:endParaRPr lang="en-US" sz="2800" dirty="0">
                  <a:latin typeface="Times New Roman" charset="0"/>
                </a:endParaRPr>
              </a:p>
            </p:txBody>
          </p:sp>
          <p:sp>
            <p:nvSpPr>
              <p:cNvPr id="24585" name="Rectangle 9"/>
              <p:cNvSpPr>
                <a:spLocks noChangeArrowheads="1"/>
              </p:cNvSpPr>
              <p:nvPr/>
            </p:nvSpPr>
            <p:spPr bwMode="auto">
              <a:xfrm>
                <a:off x="747" y="1574"/>
                <a:ext cx="1481"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Department     </a:t>
                </a:r>
                <a:r>
                  <a:rPr lang="en-US" sz="1600" b="1" dirty="0" err="1" smtClean="0">
                    <a:solidFill>
                      <a:srgbClr val="000000"/>
                    </a:solidFill>
                  </a:rPr>
                  <a:t>Penggilingan</a:t>
                </a:r>
                <a:endParaRPr lang="en-US" sz="2800" dirty="0">
                  <a:latin typeface="Times New Roman" charset="0"/>
                </a:endParaRPr>
              </a:p>
            </p:txBody>
          </p:sp>
          <p:sp>
            <p:nvSpPr>
              <p:cNvPr id="24586" name="Rectangle 10"/>
              <p:cNvSpPr>
                <a:spLocks noChangeArrowheads="1"/>
              </p:cNvSpPr>
              <p:nvPr/>
            </p:nvSpPr>
            <p:spPr bwMode="auto">
              <a:xfrm>
                <a:off x="2991" y="1574"/>
                <a:ext cx="628"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Unit </a:t>
                </a:r>
                <a:r>
                  <a:rPr lang="en-US" sz="1600" b="1" dirty="0" err="1" smtClean="0">
                    <a:solidFill>
                      <a:srgbClr val="000000"/>
                    </a:solidFill>
                  </a:rPr>
                  <a:t>Selesai</a:t>
                </a:r>
                <a:endParaRPr lang="en-US" sz="2800" dirty="0">
                  <a:latin typeface="Times New Roman" charset="0"/>
                </a:endParaRPr>
              </a:p>
            </p:txBody>
          </p:sp>
          <p:sp>
            <p:nvSpPr>
              <p:cNvPr id="24587" name="Rectangle 11"/>
              <p:cNvSpPr>
                <a:spLocks noChangeArrowheads="1"/>
              </p:cNvSpPr>
              <p:nvPr/>
            </p:nvSpPr>
            <p:spPr bwMode="auto">
              <a:xfrm>
                <a:off x="747" y="1739"/>
                <a:ext cx="1715"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Item   </a:t>
                </a:r>
                <a:r>
                  <a:rPr lang="en-US" sz="1600" b="1" dirty="0" err="1" smtClean="0">
                    <a:solidFill>
                      <a:srgbClr val="000000"/>
                    </a:solidFill>
                  </a:rPr>
                  <a:t>Kopling</a:t>
                </a:r>
                <a:r>
                  <a:rPr lang="en-US" sz="1600" b="1" dirty="0" smtClean="0">
                    <a:solidFill>
                      <a:srgbClr val="000000"/>
                    </a:solidFill>
                  </a:rPr>
                  <a:t> </a:t>
                </a:r>
                <a:r>
                  <a:rPr lang="en-US" sz="1600" b="1" dirty="0" err="1" smtClean="0">
                    <a:solidFill>
                      <a:srgbClr val="000000"/>
                    </a:solidFill>
                  </a:rPr>
                  <a:t>Pesanan</a:t>
                </a:r>
                <a:r>
                  <a:rPr lang="en-US" sz="1600" b="1" dirty="0" smtClean="0">
                    <a:solidFill>
                      <a:srgbClr val="000000"/>
                    </a:solidFill>
                  </a:rPr>
                  <a:t> </a:t>
                </a:r>
                <a:r>
                  <a:rPr lang="en-US" sz="1600" b="1" dirty="0" err="1" smtClean="0">
                    <a:solidFill>
                      <a:srgbClr val="000000"/>
                    </a:solidFill>
                  </a:rPr>
                  <a:t>Khusus</a:t>
                </a:r>
                <a:r>
                  <a:rPr lang="en-US" sz="1600" b="1" dirty="0" smtClean="0">
                    <a:solidFill>
                      <a:srgbClr val="000000"/>
                    </a:solidFill>
                  </a:rPr>
                  <a:t>   </a:t>
                </a:r>
                <a:endParaRPr lang="en-US" sz="2800" dirty="0">
                  <a:latin typeface="Times New Roman" charset="0"/>
                </a:endParaRPr>
              </a:p>
            </p:txBody>
          </p:sp>
          <p:sp>
            <p:nvSpPr>
              <p:cNvPr id="24588" name="Rectangle 12"/>
              <p:cNvSpPr>
                <a:spLocks noChangeArrowheads="1"/>
              </p:cNvSpPr>
              <p:nvPr/>
            </p:nvSpPr>
            <p:spPr bwMode="auto">
              <a:xfrm>
                <a:off x="817" y="1983"/>
                <a:ext cx="1166"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Bahan</a:t>
                </a:r>
                <a:r>
                  <a:rPr lang="en-US" sz="1600" b="1" dirty="0" smtClean="0">
                    <a:solidFill>
                      <a:srgbClr val="000000"/>
                    </a:solidFill>
                  </a:rPr>
                  <a:t> Baku </a:t>
                </a:r>
                <a:r>
                  <a:rPr lang="en-US" sz="1600" b="1" dirty="0" err="1" smtClean="0">
                    <a:solidFill>
                      <a:srgbClr val="000000"/>
                    </a:solidFill>
                  </a:rPr>
                  <a:t>Langsung</a:t>
                </a:r>
                <a:endParaRPr lang="en-US" sz="2800" dirty="0">
                  <a:latin typeface="Times New Roman" charset="0"/>
                </a:endParaRPr>
              </a:p>
            </p:txBody>
          </p:sp>
          <p:sp>
            <p:nvSpPr>
              <p:cNvPr id="24589" name="Rectangle 13"/>
              <p:cNvSpPr>
                <a:spLocks noChangeArrowheads="1"/>
              </p:cNvSpPr>
              <p:nvPr/>
            </p:nvSpPr>
            <p:spPr bwMode="auto">
              <a:xfrm>
                <a:off x="2313" y="1983"/>
                <a:ext cx="189"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TKL</a:t>
                </a:r>
                <a:endParaRPr lang="en-US" sz="2800" dirty="0">
                  <a:latin typeface="Times New Roman" charset="0"/>
                </a:endParaRPr>
              </a:p>
            </p:txBody>
          </p:sp>
          <p:sp>
            <p:nvSpPr>
              <p:cNvPr id="24590" name="Rectangle 14"/>
              <p:cNvSpPr>
                <a:spLocks noChangeArrowheads="1"/>
              </p:cNvSpPr>
              <p:nvPr/>
            </p:nvSpPr>
            <p:spPr bwMode="auto">
              <a:xfrm>
                <a:off x="3590" y="1983"/>
                <a:ext cx="1536" cy="1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rPr>
                  <a:t>Manufacturing Overhead</a:t>
                </a:r>
                <a:endParaRPr lang="en-US" sz="2800">
                  <a:latin typeface="Times New Roman" charset="0"/>
                </a:endParaRPr>
              </a:p>
            </p:txBody>
          </p:sp>
          <p:sp>
            <p:nvSpPr>
              <p:cNvPr id="24591" name="Rectangle 15"/>
              <p:cNvSpPr>
                <a:spLocks noChangeArrowheads="1"/>
              </p:cNvSpPr>
              <p:nvPr/>
            </p:nvSpPr>
            <p:spPr bwMode="auto">
              <a:xfrm>
                <a:off x="757" y="2148"/>
                <a:ext cx="650"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Permint.No</a:t>
                </a:r>
                <a:r>
                  <a:rPr lang="en-US" sz="1600" b="1" dirty="0" smtClean="0">
                    <a:solidFill>
                      <a:srgbClr val="000000"/>
                    </a:solidFill>
                  </a:rPr>
                  <a:t>.</a:t>
                </a:r>
                <a:endParaRPr lang="en-US" sz="2800" dirty="0">
                  <a:latin typeface="Times New Roman" charset="0"/>
                </a:endParaRPr>
              </a:p>
            </p:txBody>
          </p:sp>
          <p:sp>
            <p:nvSpPr>
              <p:cNvPr id="24592" name="Rectangle 16"/>
              <p:cNvSpPr>
                <a:spLocks noChangeArrowheads="1"/>
              </p:cNvSpPr>
              <p:nvPr/>
            </p:nvSpPr>
            <p:spPr bwMode="auto">
              <a:xfrm>
                <a:off x="1534" y="2148"/>
                <a:ext cx="242" cy="155"/>
              </a:xfrm>
              <a:prstGeom prst="rect">
                <a:avLst/>
              </a:prstGeom>
              <a:noFill/>
              <a:ln w="9525">
                <a:noFill/>
                <a:miter lim="800000"/>
                <a:headEnd/>
                <a:tailEnd/>
              </a:ln>
            </p:spPr>
            <p:txBody>
              <a:bodyPr wrap="none" lIns="0" tIns="0" rIns="0" bIns="0">
                <a:spAutoFit/>
              </a:bodyPr>
              <a:lstStyle/>
              <a:p>
                <a:pPr algn="ctr" eaLnBrk="1" hangingPunct="1"/>
                <a:r>
                  <a:rPr lang="en-US" sz="1600" b="1" dirty="0" err="1" smtClean="0">
                    <a:solidFill>
                      <a:srgbClr val="000000"/>
                    </a:solidFill>
                  </a:rPr>
                  <a:t>Nilai</a:t>
                </a:r>
                <a:endParaRPr lang="en-US" sz="2800" dirty="0">
                  <a:latin typeface="Times New Roman" charset="0"/>
                </a:endParaRPr>
              </a:p>
            </p:txBody>
          </p:sp>
          <p:sp>
            <p:nvSpPr>
              <p:cNvPr id="24593" name="Rectangle 17"/>
              <p:cNvSpPr>
                <a:spLocks noChangeArrowheads="1"/>
              </p:cNvSpPr>
              <p:nvPr/>
            </p:nvSpPr>
            <p:spPr bwMode="auto">
              <a:xfrm>
                <a:off x="1974" y="2148"/>
                <a:ext cx="316" cy="310"/>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Ticket</a:t>
                </a:r>
                <a:endParaRPr lang="en-US" sz="2800" dirty="0" smtClean="0">
                  <a:latin typeface="Times New Roman" charset="0"/>
                </a:endParaRPr>
              </a:p>
              <a:p>
                <a:pPr eaLnBrk="1" hangingPunct="1"/>
                <a:endParaRPr lang="en-US" sz="1600" b="1" dirty="0" smtClean="0">
                  <a:solidFill>
                    <a:srgbClr val="000000"/>
                  </a:solidFill>
                </a:endParaRPr>
              </a:p>
            </p:txBody>
          </p:sp>
          <p:sp>
            <p:nvSpPr>
              <p:cNvPr id="24594" name="Rectangle 18"/>
              <p:cNvSpPr>
                <a:spLocks noChangeArrowheads="1"/>
              </p:cNvSpPr>
              <p:nvPr/>
            </p:nvSpPr>
            <p:spPr bwMode="auto">
              <a:xfrm>
                <a:off x="2523" y="2148"/>
                <a:ext cx="211"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Jam</a:t>
                </a:r>
                <a:endParaRPr lang="en-US" sz="2800" dirty="0">
                  <a:latin typeface="Times New Roman" charset="0"/>
                </a:endParaRPr>
              </a:p>
            </p:txBody>
          </p:sp>
          <p:sp>
            <p:nvSpPr>
              <p:cNvPr id="24595" name="Rectangle 19"/>
              <p:cNvSpPr>
                <a:spLocks noChangeArrowheads="1"/>
              </p:cNvSpPr>
              <p:nvPr/>
            </p:nvSpPr>
            <p:spPr bwMode="auto">
              <a:xfrm>
                <a:off x="3001" y="2148"/>
                <a:ext cx="242"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Nilai</a:t>
                </a:r>
                <a:endParaRPr lang="en-US" sz="2800" dirty="0">
                  <a:latin typeface="Times New Roman" charset="0"/>
                </a:endParaRPr>
              </a:p>
            </p:txBody>
          </p:sp>
          <p:sp>
            <p:nvSpPr>
              <p:cNvPr id="24596" name="Rectangle 20"/>
              <p:cNvSpPr>
                <a:spLocks noChangeArrowheads="1"/>
              </p:cNvSpPr>
              <p:nvPr/>
            </p:nvSpPr>
            <p:spPr bwMode="auto">
              <a:xfrm>
                <a:off x="3620" y="2148"/>
                <a:ext cx="582"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Jam	</a:t>
                </a:r>
                <a:endParaRPr lang="en-US" sz="2800" dirty="0">
                  <a:latin typeface="Times New Roman" charset="0"/>
                </a:endParaRPr>
              </a:p>
            </p:txBody>
          </p:sp>
          <p:sp>
            <p:nvSpPr>
              <p:cNvPr id="24597" name="Rectangle 21"/>
              <p:cNvSpPr>
                <a:spLocks noChangeArrowheads="1"/>
              </p:cNvSpPr>
              <p:nvPr/>
            </p:nvSpPr>
            <p:spPr bwMode="auto">
              <a:xfrm>
                <a:off x="4208" y="2148"/>
                <a:ext cx="329" cy="1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rPr>
                  <a:t>Rate</a:t>
                </a:r>
                <a:endParaRPr lang="en-US" sz="2800">
                  <a:latin typeface="Times New Roman" charset="0"/>
                </a:endParaRPr>
              </a:p>
            </p:txBody>
          </p:sp>
          <p:sp>
            <p:nvSpPr>
              <p:cNvPr id="24598" name="Rectangle 22"/>
              <p:cNvSpPr>
                <a:spLocks noChangeArrowheads="1"/>
              </p:cNvSpPr>
              <p:nvPr/>
            </p:nvSpPr>
            <p:spPr bwMode="auto">
              <a:xfrm>
                <a:off x="4687" y="2148"/>
                <a:ext cx="242"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Nilai</a:t>
                </a:r>
                <a:endParaRPr lang="en-US" sz="2800" dirty="0">
                  <a:latin typeface="Times New Roman" charset="0"/>
                </a:endParaRPr>
              </a:p>
            </p:txBody>
          </p:sp>
          <p:sp>
            <p:nvSpPr>
              <p:cNvPr id="24599" name="Rectangle 23"/>
              <p:cNvSpPr>
                <a:spLocks noChangeArrowheads="1"/>
              </p:cNvSpPr>
              <p:nvPr/>
            </p:nvSpPr>
            <p:spPr bwMode="auto">
              <a:xfrm>
                <a:off x="1665" y="2888"/>
                <a:ext cx="862"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Ringkasan</a:t>
                </a:r>
                <a:r>
                  <a:rPr lang="en-US" sz="1600" b="1" dirty="0" smtClean="0">
                    <a:solidFill>
                      <a:srgbClr val="000000"/>
                    </a:solidFill>
                  </a:rPr>
                  <a:t> </a:t>
                </a:r>
                <a:r>
                  <a:rPr lang="en-US" sz="1600" b="1" dirty="0" err="1" smtClean="0">
                    <a:solidFill>
                      <a:srgbClr val="000000"/>
                    </a:solidFill>
                  </a:rPr>
                  <a:t>Biaya</a:t>
                </a:r>
                <a:endParaRPr lang="en-US" sz="2800" dirty="0">
                  <a:latin typeface="Times New Roman" charset="0"/>
                </a:endParaRPr>
              </a:p>
            </p:txBody>
          </p:sp>
          <p:sp>
            <p:nvSpPr>
              <p:cNvPr id="24600" name="Rectangle 24"/>
              <p:cNvSpPr>
                <a:spLocks noChangeArrowheads="1"/>
              </p:cNvSpPr>
              <p:nvPr/>
            </p:nvSpPr>
            <p:spPr bwMode="auto">
              <a:xfrm>
                <a:off x="3939" y="2888"/>
                <a:ext cx="932"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Unit yang </a:t>
                </a:r>
                <a:r>
                  <a:rPr lang="en-US" sz="1600" b="1" dirty="0" err="1" smtClean="0">
                    <a:solidFill>
                      <a:srgbClr val="000000"/>
                    </a:solidFill>
                  </a:rPr>
                  <a:t>Dikirim</a:t>
                </a:r>
                <a:endParaRPr lang="en-US" sz="2800" dirty="0">
                  <a:latin typeface="Times New Roman" charset="0"/>
                </a:endParaRPr>
              </a:p>
            </p:txBody>
          </p:sp>
          <p:sp>
            <p:nvSpPr>
              <p:cNvPr id="24601" name="Rectangle 25"/>
              <p:cNvSpPr>
                <a:spLocks noChangeArrowheads="1"/>
              </p:cNvSpPr>
              <p:nvPr/>
            </p:nvSpPr>
            <p:spPr bwMode="auto">
              <a:xfrm>
                <a:off x="747" y="3053"/>
                <a:ext cx="1166"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Bahan</a:t>
                </a:r>
                <a:r>
                  <a:rPr lang="en-US" sz="1600" b="1" dirty="0" smtClean="0">
                    <a:solidFill>
                      <a:srgbClr val="000000"/>
                    </a:solidFill>
                  </a:rPr>
                  <a:t> Baku </a:t>
                </a:r>
                <a:r>
                  <a:rPr lang="en-US" sz="1600" b="1" dirty="0" err="1" smtClean="0">
                    <a:solidFill>
                      <a:srgbClr val="000000"/>
                    </a:solidFill>
                  </a:rPr>
                  <a:t>Langsung</a:t>
                </a:r>
                <a:endParaRPr lang="en-US" sz="2800" dirty="0">
                  <a:latin typeface="Times New Roman" charset="0"/>
                </a:endParaRPr>
              </a:p>
            </p:txBody>
          </p:sp>
          <p:sp>
            <p:nvSpPr>
              <p:cNvPr id="24602" name="Rectangle 26"/>
              <p:cNvSpPr>
                <a:spLocks noChangeArrowheads="1"/>
              </p:cNvSpPr>
              <p:nvPr/>
            </p:nvSpPr>
            <p:spPr bwMode="auto">
              <a:xfrm>
                <a:off x="3650" y="3053"/>
                <a:ext cx="404"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Tanggal</a:t>
                </a:r>
                <a:endParaRPr lang="en-US" sz="2800" dirty="0">
                  <a:latin typeface="Times New Roman" charset="0"/>
                </a:endParaRPr>
              </a:p>
            </p:txBody>
          </p:sp>
          <p:sp>
            <p:nvSpPr>
              <p:cNvPr id="24603" name="Rectangle 27"/>
              <p:cNvSpPr>
                <a:spLocks noChangeArrowheads="1"/>
              </p:cNvSpPr>
              <p:nvPr/>
            </p:nvSpPr>
            <p:spPr bwMode="auto">
              <a:xfrm>
                <a:off x="4099" y="3053"/>
                <a:ext cx="376"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Nomor</a:t>
                </a:r>
                <a:endParaRPr lang="en-US" sz="2800" dirty="0">
                  <a:latin typeface="Times New Roman" charset="0"/>
                </a:endParaRPr>
              </a:p>
            </p:txBody>
          </p:sp>
          <p:sp>
            <p:nvSpPr>
              <p:cNvPr id="24604" name="Rectangle 28"/>
              <p:cNvSpPr>
                <a:spLocks noChangeArrowheads="1"/>
              </p:cNvSpPr>
              <p:nvPr/>
            </p:nvSpPr>
            <p:spPr bwMode="auto">
              <a:xfrm>
                <a:off x="4667" y="3053"/>
                <a:ext cx="382"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Jumlah</a:t>
                </a:r>
                <a:endParaRPr lang="en-US" sz="2800" dirty="0">
                  <a:latin typeface="Times New Roman" charset="0"/>
                </a:endParaRPr>
              </a:p>
            </p:txBody>
          </p:sp>
          <p:sp>
            <p:nvSpPr>
              <p:cNvPr id="24605" name="Rectangle 29"/>
              <p:cNvSpPr>
                <a:spLocks noChangeArrowheads="1"/>
              </p:cNvSpPr>
              <p:nvPr/>
            </p:nvSpPr>
            <p:spPr bwMode="auto">
              <a:xfrm>
                <a:off x="747" y="3219"/>
                <a:ext cx="189"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TKL</a:t>
                </a:r>
                <a:endParaRPr lang="en-US" sz="2800" dirty="0">
                  <a:latin typeface="Times New Roman" charset="0"/>
                </a:endParaRPr>
              </a:p>
            </p:txBody>
          </p:sp>
          <p:sp>
            <p:nvSpPr>
              <p:cNvPr id="24606" name="Rectangle 30"/>
              <p:cNvSpPr>
                <a:spLocks noChangeArrowheads="1"/>
              </p:cNvSpPr>
              <p:nvPr/>
            </p:nvSpPr>
            <p:spPr bwMode="auto">
              <a:xfrm>
                <a:off x="747" y="3384"/>
                <a:ext cx="895"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Overhead </a:t>
                </a:r>
                <a:r>
                  <a:rPr lang="en-US" sz="1600" b="1" dirty="0" err="1" smtClean="0">
                    <a:solidFill>
                      <a:srgbClr val="000000"/>
                    </a:solidFill>
                  </a:rPr>
                  <a:t>Pabrik</a:t>
                </a:r>
                <a:endParaRPr lang="en-US" sz="2800" dirty="0">
                  <a:latin typeface="Times New Roman" charset="0"/>
                </a:endParaRPr>
              </a:p>
            </p:txBody>
          </p:sp>
          <p:sp>
            <p:nvSpPr>
              <p:cNvPr id="24607" name="Rectangle 31"/>
              <p:cNvSpPr>
                <a:spLocks noChangeArrowheads="1"/>
              </p:cNvSpPr>
              <p:nvPr/>
            </p:nvSpPr>
            <p:spPr bwMode="auto">
              <a:xfrm>
                <a:off x="747" y="3550"/>
                <a:ext cx="578"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Total </a:t>
                </a:r>
                <a:r>
                  <a:rPr lang="en-US" sz="1600" b="1" dirty="0" err="1" smtClean="0">
                    <a:solidFill>
                      <a:srgbClr val="000000"/>
                    </a:solidFill>
                  </a:rPr>
                  <a:t>Biaya</a:t>
                </a:r>
                <a:endParaRPr lang="en-US" sz="2800" dirty="0">
                  <a:latin typeface="Times New Roman" charset="0"/>
                </a:endParaRPr>
              </a:p>
            </p:txBody>
          </p:sp>
          <p:sp>
            <p:nvSpPr>
              <p:cNvPr id="24608" name="Rectangle 32"/>
              <p:cNvSpPr>
                <a:spLocks noChangeArrowheads="1"/>
              </p:cNvSpPr>
              <p:nvPr/>
            </p:nvSpPr>
            <p:spPr bwMode="auto">
              <a:xfrm>
                <a:off x="747" y="3715"/>
                <a:ext cx="1124"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Biaya</a:t>
                </a:r>
                <a:r>
                  <a:rPr lang="en-US" sz="1600" b="1" dirty="0" smtClean="0">
                    <a:solidFill>
                      <a:srgbClr val="000000"/>
                    </a:solidFill>
                  </a:rPr>
                  <a:t> </a:t>
                </a:r>
                <a:r>
                  <a:rPr lang="en-US" sz="1600" b="1" dirty="0" err="1" smtClean="0">
                    <a:solidFill>
                      <a:srgbClr val="000000"/>
                    </a:solidFill>
                  </a:rPr>
                  <a:t>Produk</a:t>
                </a:r>
                <a:r>
                  <a:rPr lang="en-US" sz="1600" b="1" dirty="0" smtClean="0">
                    <a:solidFill>
                      <a:srgbClr val="000000"/>
                    </a:solidFill>
                  </a:rPr>
                  <a:t> </a:t>
                </a:r>
                <a:r>
                  <a:rPr lang="en-US" sz="1600" b="1" dirty="0" err="1" smtClean="0">
                    <a:solidFill>
                      <a:srgbClr val="000000"/>
                    </a:solidFill>
                  </a:rPr>
                  <a:t>Perunit</a:t>
                </a:r>
                <a:endParaRPr lang="en-US" sz="2800" dirty="0">
                  <a:latin typeface="Times New Roman" charset="0"/>
                </a:endParaRPr>
              </a:p>
            </p:txBody>
          </p:sp>
          <p:sp>
            <p:nvSpPr>
              <p:cNvPr id="24609" name="Line 33"/>
              <p:cNvSpPr>
                <a:spLocks noChangeShapeType="1"/>
              </p:cNvSpPr>
              <p:nvPr/>
            </p:nvSpPr>
            <p:spPr bwMode="auto">
              <a:xfrm>
                <a:off x="727" y="2138"/>
                <a:ext cx="1147" cy="1"/>
              </a:xfrm>
              <a:prstGeom prst="line">
                <a:avLst/>
              </a:prstGeom>
              <a:noFill/>
              <a:ln w="0">
                <a:solidFill>
                  <a:srgbClr val="000000"/>
                </a:solidFill>
                <a:round/>
                <a:headEnd/>
                <a:tailEnd/>
              </a:ln>
            </p:spPr>
            <p:txBody>
              <a:bodyPr/>
              <a:lstStyle/>
              <a:p>
                <a:endParaRPr lang="en-US"/>
              </a:p>
            </p:txBody>
          </p:sp>
          <p:sp>
            <p:nvSpPr>
              <p:cNvPr id="24610" name="Rectangle 34"/>
              <p:cNvSpPr>
                <a:spLocks noChangeArrowheads="1"/>
              </p:cNvSpPr>
              <p:nvPr/>
            </p:nvSpPr>
            <p:spPr bwMode="auto">
              <a:xfrm>
                <a:off x="727" y="2138"/>
                <a:ext cx="1147" cy="10"/>
              </a:xfrm>
              <a:prstGeom prst="rect">
                <a:avLst/>
              </a:prstGeom>
              <a:solidFill>
                <a:srgbClr val="000000"/>
              </a:solidFill>
              <a:ln w="9525">
                <a:noFill/>
                <a:miter lim="800000"/>
                <a:headEnd/>
                <a:tailEnd/>
              </a:ln>
            </p:spPr>
            <p:txBody>
              <a:bodyPr/>
              <a:lstStyle/>
              <a:p>
                <a:endParaRPr lang="en-US"/>
              </a:p>
            </p:txBody>
          </p:sp>
          <p:sp>
            <p:nvSpPr>
              <p:cNvPr id="24611" name="Line 35"/>
              <p:cNvSpPr>
                <a:spLocks noChangeShapeType="1"/>
              </p:cNvSpPr>
              <p:nvPr/>
            </p:nvSpPr>
            <p:spPr bwMode="auto">
              <a:xfrm>
                <a:off x="1904" y="2138"/>
                <a:ext cx="1606" cy="1"/>
              </a:xfrm>
              <a:prstGeom prst="line">
                <a:avLst/>
              </a:prstGeom>
              <a:noFill/>
              <a:ln w="0">
                <a:solidFill>
                  <a:srgbClr val="000000"/>
                </a:solidFill>
                <a:round/>
                <a:headEnd/>
                <a:tailEnd/>
              </a:ln>
            </p:spPr>
            <p:txBody>
              <a:bodyPr/>
              <a:lstStyle/>
              <a:p>
                <a:endParaRPr lang="en-US"/>
              </a:p>
            </p:txBody>
          </p:sp>
          <p:sp>
            <p:nvSpPr>
              <p:cNvPr id="24612" name="Rectangle 36"/>
              <p:cNvSpPr>
                <a:spLocks noChangeArrowheads="1"/>
              </p:cNvSpPr>
              <p:nvPr/>
            </p:nvSpPr>
            <p:spPr bwMode="auto">
              <a:xfrm>
                <a:off x="1904" y="2138"/>
                <a:ext cx="1606" cy="10"/>
              </a:xfrm>
              <a:prstGeom prst="rect">
                <a:avLst/>
              </a:prstGeom>
              <a:solidFill>
                <a:srgbClr val="000000"/>
              </a:solidFill>
              <a:ln w="9525">
                <a:noFill/>
                <a:miter lim="800000"/>
                <a:headEnd/>
                <a:tailEnd/>
              </a:ln>
            </p:spPr>
            <p:txBody>
              <a:bodyPr/>
              <a:lstStyle/>
              <a:p>
                <a:endParaRPr lang="en-US"/>
              </a:p>
            </p:txBody>
          </p:sp>
          <p:sp>
            <p:nvSpPr>
              <p:cNvPr id="24613" name="Line 37"/>
              <p:cNvSpPr>
                <a:spLocks noChangeShapeType="1"/>
              </p:cNvSpPr>
              <p:nvPr/>
            </p:nvSpPr>
            <p:spPr bwMode="auto">
              <a:xfrm>
                <a:off x="727" y="2304"/>
                <a:ext cx="1147" cy="1"/>
              </a:xfrm>
              <a:prstGeom prst="line">
                <a:avLst/>
              </a:prstGeom>
              <a:noFill/>
              <a:ln w="0">
                <a:solidFill>
                  <a:srgbClr val="000000"/>
                </a:solidFill>
                <a:round/>
                <a:headEnd/>
                <a:tailEnd/>
              </a:ln>
            </p:spPr>
            <p:txBody>
              <a:bodyPr/>
              <a:lstStyle/>
              <a:p>
                <a:endParaRPr lang="en-US"/>
              </a:p>
            </p:txBody>
          </p:sp>
          <p:sp>
            <p:nvSpPr>
              <p:cNvPr id="24614" name="Rectangle 38"/>
              <p:cNvSpPr>
                <a:spLocks noChangeArrowheads="1"/>
              </p:cNvSpPr>
              <p:nvPr/>
            </p:nvSpPr>
            <p:spPr bwMode="auto">
              <a:xfrm>
                <a:off x="727" y="2304"/>
                <a:ext cx="1147" cy="10"/>
              </a:xfrm>
              <a:prstGeom prst="rect">
                <a:avLst/>
              </a:prstGeom>
              <a:solidFill>
                <a:srgbClr val="000000"/>
              </a:solidFill>
              <a:ln w="9525">
                <a:noFill/>
                <a:miter lim="800000"/>
                <a:headEnd/>
                <a:tailEnd/>
              </a:ln>
            </p:spPr>
            <p:txBody>
              <a:bodyPr/>
              <a:lstStyle/>
              <a:p>
                <a:endParaRPr lang="en-US"/>
              </a:p>
            </p:txBody>
          </p:sp>
          <p:sp>
            <p:nvSpPr>
              <p:cNvPr id="24615" name="Line 39"/>
              <p:cNvSpPr>
                <a:spLocks noChangeShapeType="1"/>
              </p:cNvSpPr>
              <p:nvPr/>
            </p:nvSpPr>
            <p:spPr bwMode="auto">
              <a:xfrm>
                <a:off x="1904" y="2304"/>
                <a:ext cx="1606" cy="1"/>
              </a:xfrm>
              <a:prstGeom prst="line">
                <a:avLst/>
              </a:prstGeom>
              <a:noFill/>
              <a:ln w="0">
                <a:solidFill>
                  <a:srgbClr val="000000"/>
                </a:solidFill>
                <a:round/>
                <a:headEnd/>
                <a:tailEnd/>
              </a:ln>
            </p:spPr>
            <p:txBody>
              <a:bodyPr/>
              <a:lstStyle/>
              <a:p>
                <a:endParaRPr lang="en-US"/>
              </a:p>
            </p:txBody>
          </p:sp>
          <p:sp>
            <p:nvSpPr>
              <p:cNvPr id="24616" name="Rectangle 40"/>
              <p:cNvSpPr>
                <a:spLocks noChangeArrowheads="1"/>
              </p:cNvSpPr>
              <p:nvPr/>
            </p:nvSpPr>
            <p:spPr bwMode="auto">
              <a:xfrm>
                <a:off x="1904" y="2304"/>
                <a:ext cx="1606" cy="10"/>
              </a:xfrm>
              <a:prstGeom prst="rect">
                <a:avLst/>
              </a:prstGeom>
              <a:solidFill>
                <a:srgbClr val="000000"/>
              </a:solidFill>
              <a:ln w="9525">
                <a:noFill/>
                <a:miter lim="800000"/>
                <a:headEnd/>
                <a:tailEnd/>
              </a:ln>
            </p:spPr>
            <p:txBody>
              <a:bodyPr/>
              <a:lstStyle/>
              <a:p>
                <a:endParaRPr lang="en-US"/>
              </a:p>
            </p:txBody>
          </p:sp>
          <p:sp>
            <p:nvSpPr>
              <p:cNvPr id="24617" name="Line 41"/>
              <p:cNvSpPr>
                <a:spLocks noChangeShapeType="1"/>
              </p:cNvSpPr>
              <p:nvPr/>
            </p:nvSpPr>
            <p:spPr bwMode="auto">
              <a:xfrm>
                <a:off x="717" y="1973"/>
                <a:ext cx="1" cy="837"/>
              </a:xfrm>
              <a:prstGeom prst="line">
                <a:avLst/>
              </a:prstGeom>
              <a:noFill/>
              <a:ln w="0">
                <a:solidFill>
                  <a:srgbClr val="000000"/>
                </a:solidFill>
                <a:round/>
                <a:headEnd/>
                <a:tailEnd/>
              </a:ln>
            </p:spPr>
            <p:txBody>
              <a:bodyPr/>
              <a:lstStyle/>
              <a:p>
                <a:endParaRPr lang="en-US"/>
              </a:p>
            </p:txBody>
          </p:sp>
          <p:sp>
            <p:nvSpPr>
              <p:cNvPr id="24618" name="Rectangle 42"/>
              <p:cNvSpPr>
                <a:spLocks noChangeArrowheads="1"/>
              </p:cNvSpPr>
              <p:nvPr/>
            </p:nvSpPr>
            <p:spPr bwMode="auto">
              <a:xfrm>
                <a:off x="717" y="1973"/>
                <a:ext cx="10" cy="837"/>
              </a:xfrm>
              <a:prstGeom prst="rect">
                <a:avLst/>
              </a:prstGeom>
              <a:solidFill>
                <a:srgbClr val="000000"/>
              </a:solidFill>
              <a:ln w="9525">
                <a:noFill/>
                <a:miter lim="800000"/>
                <a:headEnd/>
                <a:tailEnd/>
              </a:ln>
            </p:spPr>
            <p:txBody>
              <a:bodyPr/>
              <a:lstStyle/>
              <a:p>
                <a:endParaRPr lang="en-US"/>
              </a:p>
            </p:txBody>
          </p:sp>
          <p:sp>
            <p:nvSpPr>
              <p:cNvPr id="24619" name="Line 43"/>
              <p:cNvSpPr>
                <a:spLocks noChangeShapeType="1"/>
              </p:cNvSpPr>
              <p:nvPr/>
            </p:nvSpPr>
            <p:spPr bwMode="auto">
              <a:xfrm>
                <a:off x="3510" y="1983"/>
                <a:ext cx="1" cy="817"/>
              </a:xfrm>
              <a:prstGeom prst="line">
                <a:avLst/>
              </a:prstGeom>
              <a:noFill/>
              <a:ln w="0">
                <a:solidFill>
                  <a:srgbClr val="000000"/>
                </a:solidFill>
                <a:round/>
                <a:headEnd/>
                <a:tailEnd/>
              </a:ln>
            </p:spPr>
            <p:txBody>
              <a:bodyPr/>
              <a:lstStyle/>
              <a:p>
                <a:endParaRPr lang="en-US"/>
              </a:p>
            </p:txBody>
          </p:sp>
          <p:sp>
            <p:nvSpPr>
              <p:cNvPr id="24620" name="Rectangle 44"/>
              <p:cNvSpPr>
                <a:spLocks noChangeArrowheads="1"/>
              </p:cNvSpPr>
              <p:nvPr/>
            </p:nvSpPr>
            <p:spPr bwMode="auto">
              <a:xfrm>
                <a:off x="3510" y="1983"/>
                <a:ext cx="10" cy="817"/>
              </a:xfrm>
              <a:prstGeom prst="rect">
                <a:avLst/>
              </a:prstGeom>
              <a:solidFill>
                <a:srgbClr val="000000"/>
              </a:solidFill>
              <a:ln w="9525">
                <a:noFill/>
                <a:miter lim="800000"/>
                <a:headEnd/>
                <a:tailEnd/>
              </a:ln>
            </p:spPr>
            <p:txBody>
              <a:bodyPr/>
              <a:lstStyle/>
              <a:p>
                <a:endParaRPr lang="en-US"/>
              </a:p>
            </p:txBody>
          </p:sp>
          <p:sp>
            <p:nvSpPr>
              <p:cNvPr id="24621" name="Line 45"/>
              <p:cNvSpPr>
                <a:spLocks noChangeShapeType="1"/>
              </p:cNvSpPr>
              <p:nvPr/>
            </p:nvSpPr>
            <p:spPr bwMode="auto">
              <a:xfrm>
                <a:off x="3530" y="1983"/>
                <a:ext cx="1" cy="817"/>
              </a:xfrm>
              <a:prstGeom prst="line">
                <a:avLst/>
              </a:prstGeom>
              <a:noFill/>
              <a:ln w="0">
                <a:solidFill>
                  <a:srgbClr val="000000"/>
                </a:solidFill>
                <a:round/>
                <a:headEnd/>
                <a:tailEnd/>
              </a:ln>
            </p:spPr>
            <p:txBody>
              <a:bodyPr/>
              <a:lstStyle/>
              <a:p>
                <a:endParaRPr lang="en-US"/>
              </a:p>
            </p:txBody>
          </p:sp>
          <p:sp>
            <p:nvSpPr>
              <p:cNvPr id="24622" name="Rectangle 46"/>
              <p:cNvSpPr>
                <a:spLocks noChangeArrowheads="1"/>
              </p:cNvSpPr>
              <p:nvPr/>
            </p:nvSpPr>
            <p:spPr bwMode="auto">
              <a:xfrm>
                <a:off x="3530" y="1983"/>
                <a:ext cx="10" cy="817"/>
              </a:xfrm>
              <a:prstGeom prst="rect">
                <a:avLst/>
              </a:prstGeom>
              <a:solidFill>
                <a:srgbClr val="000000"/>
              </a:solidFill>
              <a:ln w="9525">
                <a:noFill/>
                <a:miter lim="800000"/>
                <a:headEnd/>
                <a:tailEnd/>
              </a:ln>
            </p:spPr>
            <p:txBody>
              <a:bodyPr/>
              <a:lstStyle/>
              <a:p>
                <a:endParaRPr lang="en-US"/>
              </a:p>
            </p:txBody>
          </p:sp>
          <p:sp>
            <p:nvSpPr>
              <p:cNvPr id="24623" name="Line 47"/>
              <p:cNvSpPr>
                <a:spLocks noChangeShapeType="1"/>
              </p:cNvSpPr>
              <p:nvPr/>
            </p:nvSpPr>
            <p:spPr bwMode="auto">
              <a:xfrm>
                <a:off x="5216" y="1983"/>
                <a:ext cx="1" cy="827"/>
              </a:xfrm>
              <a:prstGeom prst="line">
                <a:avLst/>
              </a:prstGeom>
              <a:noFill/>
              <a:ln w="0">
                <a:solidFill>
                  <a:srgbClr val="000000"/>
                </a:solidFill>
                <a:round/>
                <a:headEnd/>
                <a:tailEnd/>
              </a:ln>
            </p:spPr>
            <p:txBody>
              <a:bodyPr/>
              <a:lstStyle/>
              <a:p>
                <a:endParaRPr lang="en-US"/>
              </a:p>
            </p:txBody>
          </p:sp>
          <p:sp>
            <p:nvSpPr>
              <p:cNvPr id="24624" name="Rectangle 48"/>
              <p:cNvSpPr>
                <a:spLocks noChangeArrowheads="1"/>
              </p:cNvSpPr>
              <p:nvPr/>
            </p:nvSpPr>
            <p:spPr bwMode="auto">
              <a:xfrm>
                <a:off x="5216" y="1983"/>
                <a:ext cx="10" cy="827"/>
              </a:xfrm>
              <a:prstGeom prst="rect">
                <a:avLst/>
              </a:prstGeom>
              <a:solidFill>
                <a:srgbClr val="000000"/>
              </a:solidFill>
              <a:ln w="9525">
                <a:noFill/>
                <a:miter lim="800000"/>
                <a:headEnd/>
                <a:tailEnd/>
              </a:ln>
            </p:spPr>
            <p:txBody>
              <a:bodyPr/>
              <a:lstStyle/>
              <a:p>
                <a:endParaRPr lang="en-US"/>
              </a:p>
            </p:txBody>
          </p:sp>
          <p:sp>
            <p:nvSpPr>
              <p:cNvPr id="24625" name="Line 49"/>
              <p:cNvSpPr>
                <a:spLocks noChangeShapeType="1"/>
              </p:cNvSpPr>
              <p:nvPr/>
            </p:nvSpPr>
            <p:spPr bwMode="auto">
              <a:xfrm>
                <a:off x="727" y="3044"/>
                <a:ext cx="2783" cy="1"/>
              </a:xfrm>
              <a:prstGeom prst="line">
                <a:avLst/>
              </a:prstGeom>
              <a:noFill/>
              <a:ln w="0">
                <a:solidFill>
                  <a:srgbClr val="000000"/>
                </a:solidFill>
                <a:round/>
                <a:headEnd/>
                <a:tailEnd/>
              </a:ln>
            </p:spPr>
            <p:txBody>
              <a:bodyPr/>
              <a:lstStyle/>
              <a:p>
                <a:endParaRPr lang="en-US"/>
              </a:p>
            </p:txBody>
          </p:sp>
          <p:sp>
            <p:nvSpPr>
              <p:cNvPr id="24626" name="Rectangle 50"/>
              <p:cNvSpPr>
                <a:spLocks noChangeArrowheads="1"/>
              </p:cNvSpPr>
              <p:nvPr/>
            </p:nvSpPr>
            <p:spPr bwMode="auto">
              <a:xfrm>
                <a:off x="727" y="3044"/>
                <a:ext cx="2783" cy="9"/>
              </a:xfrm>
              <a:prstGeom prst="rect">
                <a:avLst/>
              </a:prstGeom>
              <a:solidFill>
                <a:srgbClr val="000000"/>
              </a:solidFill>
              <a:ln w="9525">
                <a:noFill/>
                <a:miter lim="800000"/>
                <a:headEnd/>
                <a:tailEnd/>
              </a:ln>
            </p:spPr>
            <p:txBody>
              <a:bodyPr/>
              <a:lstStyle/>
              <a:p>
                <a:endParaRPr lang="en-US"/>
              </a:p>
            </p:txBody>
          </p:sp>
          <p:sp>
            <p:nvSpPr>
              <p:cNvPr id="24627" name="Line 51"/>
              <p:cNvSpPr>
                <a:spLocks noChangeShapeType="1"/>
              </p:cNvSpPr>
              <p:nvPr/>
            </p:nvSpPr>
            <p:spPr bwMode="auto">
              <a:xfrm>
                <a:off x="4059" y="2148"/>
                <a:ext cx="1" cy="662"/>
              </a:xfrm>
              <a:prstGeom prst="line">
                <a:avLst/>
              </a:prstGeom>
              <a:noFill/>
              <a:ln w="0">
                <a:solidFill>
                  <a:srgbClr val="000000"/>
                </a:solidFill>
                <a:round/>
                <a:headEnd/>
                <a:tailEnd/>
              </a:ln>
            </p:spPr>
            <p:txBody>
              <a:bodyPr/>
              <a:lstStyle/>
              <a:p>
                <a:endParaRPr lang="en-US"/>
              </a:p>
            </p:txBody>
          </p:sp>
          <p:sp>
            <p:nvSpPr>
              <p:cNvPr id="24628" name="Rectangle 52"/>
              <p:cNvSpPr>
                <a:spLocks noChangeArrowheads="1"/>
              </p:cNvSpPr>
              <p:nvPr/>
            </p:nvSpPr>
            <p:spPr bwMode="auto">
              <a:xfrm>
                <a:off x="4059" y="2148"/>
                <a:ext cx="10" cy="662"/>
              </a:xfrm>
              <a:prstGeom prst="rect">
                <a:avLst/>
              </a:prstGeom>
              <a:solidFill>
                <a:srgbClr val="000000"/>
              </a:solidFill>
              <a:ln w="9525">
                <a:noFill/>
                <a:miter lim="800000"/>
                <a:headEnd/>
                <a:tailEnd/>
              </a:ln>
            </p:spPr>
            <p:txBody>
              <a:bodyPr/>
              <a:lstStyle/>
              <a:p>
                <a:endParaRPr lang="en-US"/>
              </a:p>
            </p:txBody>
          </p:sp>
          <p:sp>
            <p:nvSpPr>
              <p:cNvPr id="24629" name="Line 53"/>
              <p:cNvSpPr>
                <a:spLocks noChangeShapeType="1"/>
              </p:cNvSpPr>
              <p:nvPr/>
            </p:nvSpPr>
            <p:spPr bwMode="auto">
              <a:xfrm>
                <a:off x="4627" y="2148"/>
                <a:ext cx="1" cy="662"/>
              </a:xfrm>
              <a:prstGeom prst="line">
                <a:avLst/>
              </a:prstGeom>
              <a:noFill/>
              <a:ln w="0">
                <a:solidFill>
                  <a:srgbClr val="000000"/>
                </a:solidFill>
                <a:round/>
                <a:headEnd/>
                <a:tailEnd/>
              </a:ln>
            </p:spPr>
            <p:txBody>
              <a:bodyPr/>
              <a:lstStyle/>
              <a:p>
                <a:endParaRPr lang="en-US"/>
              </a:p>
            </p:txBody>
          </p:sp>
          <p:sp>
            <p:nvSpPr>
              <p:cNvPr id="24630" name="Rectangle 54"/>
              <p:cNvSpPr>
                <a:spLocks noChangeArrowheads="1"/>
              </p:cNvSpPr>
              <p:nvPr/>
            </p:nvSpPr>
            <p:spPr bwMode="auto">
              <a:xfrm>
                <a:off x="4627" y="2148"/>
                <a:ext cx="10" cy="662"/>
              </a:xfrm>
              <a:prstGeom prst="rect">
                <a:avLst/>
              </a:prstGeom>
              <a:solidFill>
                <a:srgbClr val="000000"/>
              </a:solidFill>
              <a:ln w="9525">
                <a:noFill/>
                <a:miter lim="800000"/>
                <a:headEnd/>
                <a:tailEnd/>
              </a:ln>
            </p:spPr>
            <p:txBody>
              <a:bodyPr/>
              <a:lstStyle/>
              <a:p>
                <a:endParaRPr lang="en-US"/>
              </a:p>
            </p:txBody>
          </p:sp>
          <p:sp>
            <p:nvSpPr>
              <p:cNvPr id="24631" name="Line 55"/>
              <p:cNvSpPr>
                <a:spLocks noChangeShapeType="1"/>
              </p:cNvSpPr>
              <p:nvPr/>
            </p:nvSpPr>
            <p:spPr bwMode="auto">
              <a:xfrm>
                <a:off x="727" y="3209"/>
                <a:ext cx="2783" cy="1"/>
              </a:xfrm>
              <a:prstGeom prst="line">
                <a:avLst/>
              </a:prstGeom>
              <a:noFill/>
              <a:ln w="0">
                <a:solidFill>
                  <a:srgbClr val="000000"/>
                </a:solidFill>
                <a:round/>
                <a:headEnd/>
                <a:tailEnd/>
              </a:ln>
            </p:spPr>
            <p:txBody>
              <a:bodyPr/>
              <a:lstStyle/>
              <a:p>
                <a:endParaRPr lang="en-US"/>
              </a:p>
            </p:txBody>
          </p:sp>
          <p:sp>
            <p:nvSpPr>
              <p:cNvPr id="24632" name="Rectangle 56"/>
              <p:cNvSpPr>
                <a:spLocks noChangeArrowheads="1"/>
              </p:cNvSpPr>
              <p:nvPr/>
            </p:nvSpPr>
            <p:spPr bwMode="auto">
              <a:xfrm>
                <a:off x="727" y="3209"/>
                <a:ext cx="2783" cy="10"/>
              </a:xfrm>
              <a:prstGeom prst="rect">
                <a:avLst/>
              </a:prstGeom>
              <a:solidFill>
                <a:srgbClr val="000000"/>
              </a:solidFill>
              <a:ln w="9525">
                <a:noFill/>
                <a:miter lim="800000"/>
                <a:headEnd/>
                <a:tailEnd/>
              </a:ln>
            </p:spPr>
            <p:txBody>
              <a:bodyPr/>
              <a:lstStyle/>
              <a:p>
                <a:endParaRPr lang="en-US"/>
              </a:p>
            </p:txBody>
          </p:sp>
          <p:sp>
            <p:nvSpPr>
              <p:cNvPr id="24633" name="Line 57"/>
              <p:cNvSpPr>
                <a:spLocks noChangeShapeType="1"/>
              </p:cNvSpPr>
              <p:nvPr/>
            </p:nvSpPr>
            <p:spPr bwMode="auto">
              <a:xfrm>
                <a:off x="727" y="3375"/>
                <a:ext cx="2783" cy="1"/>
              </a:xfrm>
              <a:prstGeom prst="line">
                <a:avLst/>
              </a:prstGeom>
              <a:noFill/>
              <a:ln w="0">
                <a:solidFill>
                  <a:srgbClr val="000000"/>
                </a:solidFill>
                <a:round/>
                <a:headEnd/>
                <a:tailEnd/>
              </a:ln>
            </p:spPr>
            <p:txBody>
              <a:bodyPr/>
              <a:lstStyle/>
              <a:p>
                <a:endParaRPr lang="en-US"/>
              </a:p>
            </p:txBody>
          </p:sp>
          <p:sp>
            <p:nvSpPr>
              <p:cNvPr id="24634" name="Rectangle 58"/>
              <p:cNvSpPr>
                <a:spLocks noChangeArrowheads="1"/>
              </p:cNvSpPr>
              <p:nvPr/>
            </p:nvSpPr>
            <p:spPr bwMode="auto">
              <a:xfrm>
                <a:off x="727" y="3375"/>
                <a:ext cx="2783" cy="9"/>
              </a:xfrm>
              <a:prstGeom prst="rect">
                <a:avLst/>
              </a:prstGeom>
              <a:solidFill>
                <a:srgbClr val="000000"/>
              </a:solidFill>
              <a:ln w="9525">
                <a:noFill/>
                <a:miter lim="800000"/>
                <a:headEnd/>
                <a:tailEnd/>
              </a:ln>
            </p:spPr>
            <p:txBody>
              <a:bodyPr/>
              <a:lstStyle/>
              <a:p>
                <a:endParaRPr lang="en-US"/>
              </a:p>
            </p:txBody>
          </p:sp>
          <p:sp>
            <p:nvSpPr>
              <p:cNvPr id="24635" name="Line 59"/>
              <p:cNvSpPr>
                <a:spLocks noChangeShapeType="1"/>
              </p:cNvSpPr>
              <p:nvPr/>
            </p:nvSpPr>
            <p:spPr bwMode="auto">
              <a:xfrm>
                <a:off x="727" y="3540"/>
                <a:ext cx="2783" cy="1"/>
              </a:xfrm>
              <a:prstGeom prst="line">
                <a:avLst/>
              </a:prstGeom>
              <a:noFill/>
              <a:ln w="0">
                <a:solidFill>
                  <a:srgbClr val="000000"/>
                </a:solidFill>
                <a:round/>
                <a:headEnd/>
                <a:tailEnd/>
              </a:ln>
            </p:spPr>
            <p:txBody>
              <a:bodyPr/>
              <a:lstStyle/>
              <a:p>
                <a:endParaRPr lang="en-US"/>
              </a:p>
            </p:txBody>
          </p:sp>
          <p:sp>
            <p:nvSpPr>
              <p:cNvPr id="24636" name="Rectangle 60"/>
              <p:cNvSpPr>
                <a:spLocks noChangeArrowheads="1"/>
              </p:cNvSpPr>
              <p:nvPr/>
            </p:nvSpPr>
            <p:spPr bwMode="auto">
              <a:xfrm>
                <a:off x="727" y="3540"/>
                <a:ext cx="2783" cy="10"/>
              </a:xfrm>
              <a:prstGeom prst="rect">
                <a:avLst/>
              </a:prstGeom>
              <a:solidFill>
                <a:srgbClr val="000000"/>
              </a:solidFill>
              <a:ln w="9525">
                <a:noFill/>
                <a:miter lim="800000"/>
                <a:headEnd/>
                <a:tailEnd/>
              </a:ln>
            </p:spPr>
            <p:txBody>
              <a:bodyPr/>
              <a:lstStyle/>
              <a:p>
                <a:endParaRPr lang="en-US"/>
              </a:p>
            </p:txBody>
          </p:sp>
          <p:sp>
            <p:nvSpPr>
              <p:cNvPr id="24637" name="Line 61"/>
              <p:cNvSpPr>
                <a:spLocks noChangeShapeType="1"/>
              </p:cNvSpPr>
              <p:nvPr/>
            </p:nvSpPr>
            <p:spPr bwMode="auto">
              <a:xfrm>
                <a:off x="727" y="3706"/>
                <a:ext cx="2783" cy="1"/>
              </a:xfrm>
              <a:prstGeom prst="line">
                <a:avLst/>
              </a:prstGeom>
              <a:noFill/>
              <a:ln w="0">
                <a:solidFill>
                  <a:srgbClr val="000000"/>
                </a:solidFill>
                <a:round/>
                <a:headEnd/>
                <a:tailEnd/>
              </a:ln>
            </p:spPr>
            <p:txBody>
              <a:bodyPr/>
              <a:lstStyle/>
              <a:p>
                <a:endParaRPr lang="en-US"/>
              </a:p>
            </p:txBody>
          </p:sp>
          <p:sp>
            <p:nvSpPr>
              <p:cNvPr id="24638" name="Rectangle 62"/>
              <p:cNvSpPr>
                <a:spLocks noChangeArrowheads="1"/>
              </p:cNvSpPr>
              <p:nvPr/>
            </p:nvSpPr>
            <p:spPr bwMode="auto">
              <a:xfrm>
                <a:off x="727" y="3706"/>
                <a:ext cx="2783" cy="9"/>
              </a:xfrm>
              <a:prstGeom prst="rect">
                <a:avLst/>
              </a:prstGeom>
              <a:solidFill>
                <a:srgbClr val="000000"/>
              </a:solidFill>
              <a:ln w="9525">
                <a:noFill/>
                <a:miter lim="800000"/>
                <a:headEnd/>
                <a:tailEnd/>
              </a:ln>
            </p:spPr>
            <p:txBody>
              <a:bodyPr/>
              <a:lstStyle/>
              <a:p>
                <a:endParaRPr lang="en-US"/>
              </a:p>
            </p:txBody>
          </p:sp>
          <p:sp>
            <p:nvSpPr>
              <p:cNvPr id="24639" name="Line 63"/>
              <p:cNvSpPr>
                <a:spLocks noChangeShapeType="1"/>
              </p:cNvSpPr>
              <p:nvPr/>
            </p:nvSpPr>
            <p:spPr bwMode="auto">
              <a:xfrm>
                <a:off x="528" y="912"/>
                <a:ext cx="1" cy="3047"/>
              </a:xfrm>
              <a:prstGeom prst="line">
                <a:avLst/>
              </a:prstGeom>
              <a:noFill/>
              <a:ln w="0">
                <a:solidFill>
                  <a:srgbClr val="000000"/>
                </a:solidFill>
                <a:round/>
                <a:headEnd/>
                <a:tailEnd/>
              </a:ln>
            </p:spPr>
            <p:txBody>
              <a:bodyPr/>
              <a:lstStyle/>
              <a:p>
                <a:endParaRPr lang="en-US"/>
              </a:p>
            </p:txBody>
          </p:sp>
          <p:sp>
            <p:nvSpPr>
              <p:cNvPr id="24640" name="Rectangle 64"/>
              <p:cNvSpPr>
                <a:spLocks noChangeArrowheads="1"/>
              </p:cNvSpPr>
              <p:nvPr/>
            </p:nvSpPr>
            <p:spPr bwMode="auto">
              <a:xfrm>
                <a:off x="528" y="912"/>
                <a:ext cx="10" cy="3047"/>
              </a:xfrm>
              <a:prstGeom prst="rect">
                <a:avLst/>
              </a:prstGeom>
              <a:solidFill>
                <a:srgbClr val="000000"/>
              </a:solidFill>
              <a:ln w="9525">
                <a:noFill/>
                <a:miter lim="800000"/>
                <a:headEnd/>
                <a:tailEnd/>
              </a:ln>
            </p:spPr>
            <p:txBody>
              <a:bodyPr/>
              <a:lstStyle/>
              <a:p>
                <a:endParaRPr lang="en-US"/>
              </a:p>
            </p:txBody>
          </p:sp>
          <p:sp>
            <p:nvSpPr>
              <p:cNvPr id="24641" name="Line 65"/>
              <p:cNvSpPr>
                <a:spLocks noChangeShapeType="1"/>
              </p:cNvSpPr>
              <p:nvPr/>
            </p:nvSpPr>
            <p:spPr bwMode="auto">
              <a:xfrm>
                <a:off x="5405" y="922"/>
                <a:ext cx="1" cy="3037"/>
              </a:xfrm>
              <a:prstGeom prst="line">
                <a:avLst/>
              </a:prstGeom>
              <a:noFill/>
              <a:ln w="0">
                <a:solidFill>
                  <a:srgbClr val="000000"/>
                </a:solidFill>
                <a:round/>
                <a:headEnd/>
                <a:tailEnd/>
              </a:ln>
            </p:spPr>
            <p:txBody>
              <a:bodyPr/>
              <a:lstStyle/>
              <a:p>
                <a:endParaRPr lang="en-US"/>
              </a:p>
            </p:txBody>
          </p:sp>
          <p:sp>
            <p:nvSpPr>
              <p:cNvPr id="24642" name="Rectangle 66"/>
              <p:cNvSpPr>
                <a:spLocks noChangeArrowheads="1"/>
              </p:cNvSpPr>
              <p:nvPr/>
            </p:nvSpPr>
            <p:spPr bwMode="auto">
              <a:xfrm>
                <a:off x="5405" y="922"/>
                <a:ext cx="10" cy="3037"/>
              </a:xfrm>
              <a:prstGeom prst="rect">
                <a:avLst/>
              </a:prstGeom>
              <a:solidFill>
                <a:srgbClr val="000000"/>
              </a:solidFill>
              <a:ln w="9525">
                <a:noFill/>
                <a:miter lim="800000"/>
                <a:headEnd/>
                <a:tailEnd/>
              </a:ln>
            </p:spPr>
            <p:txBody>
              <a:bodyPr/>
              <a:lstStyle/>
              <a:p>
                <a:endParaRPr lang="en-US"/>
              </a:p>
            </p:txBody>
          </p:sp>
          <p:sp>
            <p:nvSpPr>
              <p:cNvPr id="24643" name="Line 67"/>
              <p:cNvSpPr>
                <a:spLocks noChangeShapeType="1"/>
              </p:cNvSpPr>
              <p:nvPr/>
            </p:nvSpPr>
            <p:spPr bwMode="auto">
              <a:xfrm>
                <a:off x="717" y="2878"/>
                <a:ext cx="1" cy="1003"/>
              </a:xfrm>
              <a:prstGeom prst="line">
                <a:avLst/>
              </a:prstGeom>
              <a:noFill/>
              <a:ln w="0">
                <a:solidFill>
                  <a:srgbClr val="000000"/>
                </a:solidFill>
                <a:round/>
                <a:headEnd/>
                <a:tailEnd/>
              </a:ln>
            </p:spPr>
            <p:txBody>
              <a:bodyPr/>
              <a:lstStyle/>
              <a:p>
                <a:endParaRPr lang="en-US"/>
              </a:p>
            </p:txBody>
          </p:sp>
          <p:sp>
            <p:nvSpPr>
              <p:cNvPr id="24644" name="Rectangle 68"/>
              <p:cNvSpPr>
                <a:spLocks noChangeArrowheads="1"/>
              </p:cNvSpPr>
              <p:nvPr/>
            </p:nvSpPr>
            <p:spPr bwMode="auto">
              <a:xfrm>
                <a:off x="717" y="2878"/>
                <a:ext cx="10" cy="1003"/>
              </a:xfrm>
              <a:prstGeom prst="rect">
                <a:avLst/>
              </a:prstGeom>
              <a:solidFill>
                <a:srgbClr val="000000"/>
              </a:solidFill>
              <a:ln w="9525">
                <a:noFill/>
                <a:miter lim="800000"/>
                <a:headEnd/>
                <a:tailEnd/>
              </a:ln>
            </p:spPr>
            <p:txBody>
              <a:bodyPr/>
              <a:lstStyle/>
              <a:p>
                <a:endParaRPr lang="en-US"/>
              </a:p>
            </p:txBody>
          </p:sp>
          <p:sp>
            <p:nvSpPr>
              <p:cNvPr id="24645" name="Line 69"/>
              <p:cNvSpPr>
                <a:spLocks noChangeShapeType="1"/>
              </p:cNvSpPr>
              <p:nvPr/>
            </p:nvSpPr>
            <p:spPr bwMode="auto">
              <a:xfrm>
                <a:off x="1874" y="1983"/>
                <a:ext cx="1" cy="817"/>
              </a:xfrm>
              <a:prstGeom prst="line">
                <a:avLst/>
              </a:prstGeom>
              <a:noFill/>
              <a:ln w="0">
                <a:solidFill>
                  <a:srgbClr val="000000"/>
                </a:solidFill>
                <a:round/>
                <a:headEnd/>
                <a:tailEnd/>
              </a:ln>
            </p:spPr>
            <p:txBody>
              <a:bodyPr/>
              <a:lstStyle/>
              <a:p>
                <a:endParaRPr lang="en-US"/>
              </a:p>
            </p:txBody>
          </p:sp>
          <p:sp>
            <p:nvSpPr>
              <p:cNvPr id="24646" name="Rectangle 70"/>
              <p:cNvSpPr>
                <a:spLocks noChangeArrowheads="1"/>
              </p:cNvSpPr>
              <p:nvPr/>
            </p:nvSpPr>
            <p:spPr bwMode="auto">
              <a:xfrm>
                <a:off x="1874" y="1983"/>
                <a:ext cx="10" cy="817"/>
              </a:xfrm>
              <a:prstGeom prst="rect">
                <a:avLst/>
              </a:prstGeom>
              <a:solidFill>
                <a:srgbClr val="000000"/>
              </a:solidFill>
              <a:ln w="9525">
                <a:noFill/>
                <a:miter lim="800000"/>
                <a:headEnd/>
                <a:tailEnd/>
              </a:ln>
            </p:spPr>
            <p:txBody>
              <a:bodyPr/>
              <a:lstStyle/>
              <a:p>
                <a:endParaRPr lang="en-US"/>
              </a:p>
            </p:txBody>
          </p:sp>
          <p:sp>
            <p:nvSpPr>
              <p:cNvPr id="24647" name="Line 71"/>
              <p:cNvSpPr>
                <a:spLocks noChangeShapeType="1"/>
              </p:cNvSpPr>
              <p:nvPr/>
            </p:nvSpPr>
            <p:spPr bwMode="auto">
              <a:xfrm>
                <a:off x="1894" y="1983"/>
                <a:ext cx="1" cy="817"/>
              </a:xfrm>
              <a:prstGeom prst="line">
                <a:avLst/>
              </a:prstGeom>
              <a:noFill/>
              <a:ln w="0">
                <a:solidFill>
                  <a:srgbClr val="000000"/>
                </a:solidFill>
                <a:round/>
                <a:headEnd/>
                <a:tailEnd/>
              </a:ln>
            </p:spPr>
            <p:txBody>
              <a:bodyPr/>
              <a:lstStyle/>
              <a:p>
                <a:endParaRPr lang="en-US"/>
              </a:p>
            </p:txBody>
          </p:sp>
          <p:sp>
            <p:nvSpPr>
              <p:cNvPr id="24648" name="Rectangle 72"/>
              <p:cNvSpPr>
                <a:spLocks noChangeArrowheads="1"/>
              </p:cNvSpPr>
              <p:nvPr/>
            </p:nvSpPr>
            <p:spPr bwMode="auto">
              <a:xfrm>
                <a:off x="1894" y="1983"/>
                <a:ext cx="10" cy="817"/>
              </a:xfrm>
              <a:prstGeom prst="rect">
                <a:avLst/>
              </a:prstGeom>
              <a:solidFill>
                <a:srgbClr val="000000"/>
              </a:solidFill>
              <a:ln w="9525">
                <a:noFill/>
                <a:miter lim="800000"/>
                <a:headEnd/>
                <a:tailEnd/>
              </a:ln>
            </p:spPr>
            <p:txBody>
              <a:bodyPr/>
              <a:lstStyle/>
              <a:p>
                <a:endParaRPr lang="en-US"/>
              </a:p>
            </p:txBody>
          </p:sp>
          <p:sp>
            <p:nvSpPr>
              <p:cNvPr id="24649" name="Line 73"/>
              <p:cNvSpPr>
                <a:spLocks noChangeShapeType="1"/>
              </p:cNvSpPr>
              <p:nvPr/>
            </p:nvSpPr>
            <p:spPr bwMode="auto">
              <a:xfrm>
                <a:off x="3510" y="2888"/>
                <a:ext cx="1" cy="983"/>
              </a:xfrm>
              <a:prstGeom prst="line">
                <a:avLst/>
              </a:prstGeom>
              <a:noFill/>
              <a:ln w="0">
                <a:solidFill>
                  <a:srgbClr val="000000"/>
                </a:solidFill>
                <a:round/>
                <a:headEnd/>
                <a:tailEnd/>
              </a:ln>
            </p:spPr>
            <p:txBody>
              <a:bodyPr/>
              <a:lstStyle/>
              <a:p>
                <a:endParaRPr lang="en-US"/>
              </a:p>
            </p:txBody>
          </p:sp>
          <p:sp>
            <p:nvSpPr>
              <p:cNvPr id="24650" name="Rectangle 74"/>
              <p:cNvSpPr>
                <a:spLocks noChangeArrowheads="1"/>
              </p:cNvSpPr>
              <p:nvPr/>
            </p:nvSpPr>
            <p:spPr bwMode="auto">
              <a:xfrm>
                <a:off x="3510" y="2888"/>
                <a:ext cx="10" cy="983"/>
              </a:xfrm>
              <a:prstGeom prst="rect">
                <a:avLst/>
              </a:prstGeom>
              <a:solidFill>
                <a:srgbClr val="000000"/>
              </a:solidFill>
              <a:ln w="9525">
                <a:noFill/>
                <a:miter lim="800000"/>
                <a:headEnd/>
                <a:tailEnd/>
              </a:ln>
            </p:spPr>
            <p:txBody>
              <a:bodyPr/>
              <a:lstStyle/>
              <a:p>
                <a:endParaRPr lang="en-US"/>
              </a:p>
            </p:txBody>
          </p:sp>
          <p:sp>
            <p:nvSpPr>
              <p:cNvPr id="24651" name="Line 75"/>
              <p:cNvSpPr>
                <a:spLocks noChangeShapeType="1"/>
              </p:cNvSpPr>
              <p:nvPr/>
            </p:nvSpPr>
            <p:spPr bwMode="auto">
              <a:xfrm>
                <a:off x="3530" y="2888"/>
                <a:ext cx="1" cy="983"/>
              </a:xfrm>
              <a:prstGeom prst="line">
                <a:avLst/>
              </a:prstGeom>
              <a:noFill/>
              <a:ln w="0">
                <a:solidFill>
                  <a:srgbClr val="000000"/>
                </a:solidFill>
                <a:round/>
                <a:headEnd/>
                <a:tailEnd/>
              </a:ln>
            </p:spPr>
            <p:txBody>
              <a:bodyPr/>
              <a:lstStyle/>
              <a:p>
                <a:endParaRPr lang="en-US"/>
              </a:p>
            </p:txBody>
          </p:sp>
          <p:sp>
            <p:nvSpPr>
              <p:cNvPr id="24652" name="Rectangle 76"/>
              <p:cNvSpPr>
                <a:spLocks noChangeArrowheads="1"/>
              </p:cNvSpPr>
              <p:nvPr/>
            </p:nvSpPr>
            <p:spPr bwMode="auto">
              <a:xfrm>
                <a:off x="3530" y="2888"/>
                <a:ext cx="10" cy="983"/>
              </a:xfrm>
              <a:prstGeom prst="rect">
                <a:avLst/>
              </a:prstGeom>
              <a:solidFill>
                <a:srgbClr val="000000"/>
              </a:solidFill>
              <a:ln w="9525">
                <a:noFill/>
                <a:miter lim="800000"/>
                <a:headEnd/>
                <a:tailEnd/>
              </a:ln>
            </p:spPr>
            <p:txBody>
              <a:bodyPr/>
              <a:lstStyle/>
              <a:p>
                <a:endParaRPr lang="en-US"/>
              </a:p>
            </p:txBody>
          </p:sp>
          <p:sp>
            <p:nvSpPr>
              <p:cNvPr id="24653" name="Line 77"/>
              <p:cNvSpPr>
                <a:spLocks noChangeShapeType="1"/>
              </p:cNvSpPr>
              <p:nvPr/>
            </p:nvSpPr>
            <p:spPr bwMode="auto">
              <a:xfrm>
                <a:off x="5216" y="2888"/>
                <a:ext cx="1" cy="993"/>
              </a:xfrm>
              <a:prstGeom prst="line">
                <a:avLst/>
              </a:prstGeom>
              <a:noFill/>
              <a:ln w="0">
                <a:solidFill>
                  <a:srgbClr val="000000"/>
                </a:solidFill>
                <a:round/>
                <a:headEnd/>
                <a:tailEnd/>
              </a:ln>
            </p:spPr>
            <p:txBody>
              <a:bodyPr/>
              <a:lstStyle/>
              <a:p>
                <a:endParaRPr lang="en-US"/>
              </a:p>
            </p:txBody>
          </p:sp>
          <p:sp>
            <p:nvSpPr>
              <p:cNvPr id="24654" name="Rectangle 78"/>
              <p:cNvSpPr>
                <a:spLocks noChangeArrowheads="1"/>
              </p:cNvSpPr>
              <p:nvPr/>
            </p:nvSpPr>
            <p:spPr bwMode="auto">
              <a:xfrm>
                <a:off x="5216" y="2888"/>
                <a:ext cx="10" cy="993"/>
              </a:xfrm>
              <a:prstGeom prst="rect">
                <a:avLst/>
              </a:prstGeom>
              <a:solidFill>
                <a:srgbClr val="000000"/>
              </a:solidFill>
              <a:ln w="9525">
                <a:noFill/>
                <a:miter lim="800000"/>
                <a:headEnd/>
                <a:tailEnd/>
              </a:ln>
            </p:spPr>
            <p:txBody>
              <a:bodyPr/>
              <a:lstStyle/>
              <a:p>
                <a:endParaRPr lang="en-US"/>
              </a:p>
            </p:txBody>
          </p:sp>
          <p:sp>
            <p:nvSpPr>
              <p:cNvPr id="24655" name="Line 79"/>
              <p:cNvSpPr>
                <a:spLocks noChangeShapeType="1"/>
              </p:cNvSpPr>
              <p:nvPr/>
            </p:nvSpPr>
            <p:spPr bwMode="auto">
              <a:xfrm>
                <a:off x="1440" y="2148"/>
                <a:ext cx="1" cy="662"/>
              </a:xfrm>
              <a:prstGeom prst="line">
                <a:avLst/>
              </a:prstGeom>
              <a:noFill/>
              <a:ln w="0">
                <a:solidFill>
                  <a:srgbClr val="000000"/>
                </a:solidFill>
                <a:round/>
                <a:headEnd/>
                <a:tailEnd/>
              </a:ln>
            </p:spPr>
            <p:txBody>
              <a:bodyPr/>
              <a:lstStyle/>
              <a:p>
                <a:endParaRPr lang="en-US"/>
              </a:p>
            </p:txBody>
          </p:sp>
          <p:sp>
            <p:nvSpPr>
              <p:cNvPr id="24656" name="Rectangle 80"/>
              <p:cNvSpPr>
                <a:spLocks noChangeArrowheads="1"/>
              </p:cNvSpPr>
              <p:nvPr/>
            </p:nvSpPr>
            <p:spPr bwMode="auto">
              <a:xfrm>
                <a:off x="1326" y="2148"/>
                <a:ext cx="10" cy="662"/>
              </a:xfrm>
              <a:prstGeom prst="rect">
                <a:avLst/>
              </a:prstGeom>
              <a:solidFill>
                <a:srgbClr val="000000"/>
              </a:solidFill>
              <a:ln w="9525">
                <a:noFill/>
                <a:miter lim="800000"/>
                <a:headEnd/>
                <a:tailEnd/>
              </a:ln>
            </p:spPr>
            <p:txBody>
              <a:bodyPr/>
              <a:lstStyle/>
              <a:p>
                <a:endParaRPr lang="en-US"/>
              </a:p>
            </p:txBody>
          </p:sp>
          <p:sp>
            <p:nvSpPr>
              <p:cNvPr id="24657" name="Line 81"/>
              <p:cNvSpPr>
                <a:spLocks noChangeShapeType="1"/>
              </p:cNvSpPr>
              <p:nvPr/>
            </p:nvSpPr>
            <p:spPr bwMode="auto">
              <a:xfrm>
                <a:off x="2423" y="2148"/>
                <a:ext cx="1" cy="662"/>
              </a:xfrm>
              <a:prstGeom prst="line">
                <a:avLst/>
              </a:prstGeom>
              <a:noFill/>
              <a:ln w="0">
                <a:solidFill>
                  <a:srgbClr val="000000"/>
                </a:solidFill>
                <a:round/>
                <a:headEnd/>
                <a:tailEnd/>
              </a:ln>
            </p:spPr>
            <p:txBody>
              <a:bodyPr/>
              <a:lstStyle/>
              <a:p>
                <a:endParaRPr lang="en-US"/>
              </a:p>
            </p:txBody>
          </p:sp>
          <p:sp>
            <p:nvSpPr>
              <p:cNvPr id="24658" name="Rectangle 82"/>
              <p:cNvSpPr>
                <a:spLocks noChangeArrowheads="1"/>
              </p:cNvSpPr>
              <p:nvPr/>
            </p:nvSpPr>
            <p:spPr bwMode="auto">
              <a:xfrm>
                <a:off x="2423" y="2148"/>
                <a:ext cx="10" cy="662"/>
              </a:xfrm>
              <a:prstGeom prst="rect">
                <a:avLst/>
              </a:prstGeom>
              <a:solidFill>
                <a:srgbClr val="000000"/>
              </a:solidFill>
              <a:ln w="9525">
                <a:noFill/>
                <a:miter lim="800000"/>
                <a:headEnd/>
                <a:tailEnd/>
              </a:ln>
            </p:spPr>
            <p:txBody>
              <a:bodyPr/>
              <a:lstStyle/>
              <a:p>
                <a:endParaRPr lang="en-US"/>
              </a:p>
            </p:txBody>
          </p:sp>
          <p:sp>
            <p:nvSpPr>
              <p:cNvPr id="24659" name="Line 83"/>
              <p:cNvSpPr>
                <a:spLocks noChangeShapeType="1"/>
              </p:cNvSpPr>
              <p:nvPr/>
            </p:nvSpPr>
            <p:spPr bwMode="auto">
              <a:xfrm>
                <a:off x="2962" y="2148"/>
                <a:ext cx="1" cy="662"/>
              </a:xfrm>
              <a:prstGeom prst="line">
                <a:avLst/>
              </a:prstGeom>
              <a:noFill/>
              <a:ln w="0">
                <a:solidFill>
                  <a:srgbClr val="000000"/>
                </a:solidFill>
                <a:round/>
                <a:headEnd/>
                <a:tailEnd/>
              </a:ln>
            </p:spPr>
            <p:txBody>
              <a:bodyPr/>
              <a:lstStyle/>
              <a:p>
                <a:endParaRPr lang="en-US"/>
              </a:p>
            </p:txBody>
          </p:sp>
          <p:sp>
            <p:nvSpPr>
              <p:cNvPr id="24660" name="Rectangle 84"/>
              <p:cNvSpPr>
                <a:spLocks noChangeArrowheads="1"/>
              </p:cNvSpPr>
              <p:nvPr/>
            </p:nvSpPr>
            <p:spPr bwMode="auto">
              <a:xfrm>
                <a:off x="2962" y="2148"/>
                <a:ext cx="10" cy="662"/>
              </a:xfrm>
              <a:prstGeom prst="rect">
                <a:avLst/>
              </a:prstGeom>
              <a:solidFill>
                <a:srgbClr val="000000"/>
              </a:solidFill>
              <a:ln w="9525">
                <a:noFill/>
                <a:miter lim="800000"/>
                <a:headEnd/>
                <a:tailEnd/>
              </a:ln>
            </p:spPr>
            <p:txBody>
              <a:bodyPr/>
              <a:lstStyle/>
              <a:p>
                <a:endParaRPr lang="en-US"/>
              </a:p>
            </p:txBody>
          </p:sp>
          <p:sp>
            <p:nvSpPr>
              <p:cNvPr id="24661" name="Line 85"/>
              <p:cNvSpPr>
                <a:spLocks noChangeShapeType="1"/>
              </p:cNvSpPr>
              <p:nvPr/>
            </p:nvSpPr>
            <p:spPr bwMode="auto">
              <a:xfrm>
                <a:off x="4059" y="3053"/>
                <a:ext cx="1" cy="828"/>
              </a:xfrm>
              <a:prstGeom prst="line">
                <a:avLst/>
              </a:prstGeom>
              <a:noFill/>
              <a:ln w="0">
                <a:solidFill>
                  <a:srgbClr val="000000"/>
                </a:solidFill>
                <a:round/>
                <a:headEnd/>
                <a:tailEnd/>
              </a:ln>
            </p:spPr>
            <p:txBody>
              <a:bodyPr/>
              <a:lstStyle/>
              <a:p>
                <a:endParaRPr lang="en-US"/>
              </a:p>
            </p:txBody>
          </p:sp>
          <p:sp>
            <p:nvSpPr>
              <p:cNvPr id="24662" name="Rectangle 86"/>
              <p:cNvSpPr>
                <a:spLocks noChangeArrowheads="1"/>
              </p:cNvSpPr>
              <p:nvPr/>
            </p:nvSpPr>
            <p:spPr bwMode="auto">
              <a:xfrm>
                <a:off x="4059" y="3053"/>
                <a:ext cx="10" cy="828"/>
              </a:xfrm>
              <a:prstGeom prst="rect">
                <a:avLst/>
              </a:prstGeom>
              <a:solidFill>
                <a:srgbClr val="000000"/>
              </a:solidFill>
              <a:ln w="9525">
                <a:noFill/>
                <a:miter lim="800000"/>
                <a:headEnd/>
                <a:tailEnd/>
              </a:ln>
            </p:spPr>
            <p:txBody>
              <a:bodyPr/>
              <a:lstStyle/>
              <a:p>
                <a:endParaRPr lang="en-US"/>
              </a:p>
            </p:txBody>
          </p:sp>
          <p:sp>
            <p:nvSpPr>
              <p:cNvPr id="24663" name="Line 87"/>
              <p:cNvSpPr>
                <a:spLocks noChangeShapeType="1"/>
              </p:cNvSpPr>
              <p:nvPr/>
            </p:nvSpPr>
            <p:spPr bwMode="auto">
              <a:xfrm>
                <a:off x="4627" y="3053"/>
                <a:ext cx="1" cy="828"/>
              </a:xfrm>
              <a:prstGeom prst="line">
                <a:avLst/>
              </a:prstGeom>
              <a:noFill/>
              <a:ln w="0">
                <a:solidFill>
                  <a:srgbClr val="000000"/>
                </a:solidFill>
                <a:round/>
                <a:headEnd/>
                <a:tailEnd/>
              </a:ln>
            </p:spPr>
            <p:txBody>
              <a:bodyPr/>
              <a:lstStyle/>
              <a:p>
                <a:endParaRPr lang="en-US"/>
              </a:p>
            </p:txBody>
          </p:sp>
          <p:sp>
            <p:nvSpPr>
              <p:cNvPr id="24664" name="Rectangle 88"/>
              <p:cNvSpPr>
                <a:spLocks noChangeArrowheads="1"/>
              </p:cNvSpPr>
              <p:nvPr/>
            </p:nvSpPr>
            <p:spPr bwMode="auto">
              <a:xfrm>
                <a:off x="4627" y="3053"/>
                <a:ext cx="10" cy="828"/>
              </a:xfrm>
              <a:prstGeom prst="rect">
                <a:avLst/>
              </a:prstGeom>
              <a:solidFill>
                <a:srgbClr val="000000"/>
              </a:solidFill>
              <a:ln w="9525">
                <a:noFill/>
                <a:miter lim="800000"/>
                <a:headEnd/>
                <a:tailEnd/>
              </a:ln>
            </p:spPr>
            <p:txBody>
              <a:bodyPr/>
              <a:lstStyle/>
              <a:p>
                <a:endParaRPr lang="en-US"/>
              </a:p>
            </p:txBody>
          </p:sp>
          <p:sp>
            <p:nvSpPr>
              <p:cNvPr id="24665" name="Line 89"/>
              <p:cNvSpPr>
                <a:spLocks noChangeShapeType="1"/>
              </p:cNvSpPr>
              <p:nvPr/>
            </p:nvSpPr>
            <p:spPr bwMode="auto">
              <a:xfrm>
                <a:off x="538" y="912"/>
                <a:ext cx="4877" cy="1"/>
              </a:xfrm>
              <a:prstGeom prst="line">
                <a:avLst/>
              </a:prstGeom>
              <a:noFill/>
              <a:ln w="0">
                <a:solidFill>
                  <a:srgbClr val="000000"/>
                </a:solidFill>
                <a:round/>
                <a:headEnd/>
                <a:tailEnd/>
              </a:ln>
            </p:spPr>
            <p:txBody>
              <a:bodyPr/>
              <a:lstStyle/>
              <a:p>
                <a:endParaRPr lang="en-US"/>
              </a:p>
            </p:txBody>
          </p:sp>
          <p:sp>
            <p:nvSpPr>
              <p:cNvPr id="24666" name="Rectangle 90"/>
              <p:cNvSpPr>
                <a:spLocks noChangeArrowheads="1"/>
              </p:cNvSpPr>
              <p:nvPr/>
            </p:nvSpPr>
            <p:spPr bwMode="auto">
              <a:xfrm>
                <a:off x="538" y="912"/>
                <a:ext cx="4877" cy="10"/>
              </a:xfrm>
              <a:prstGeom prst="rect">
                <a:avLst/>
              </a:prstGeom>
              <a:solidFill>
                <a:srgbClr val="000000"/>
              </a:solidFill>
              <a:ln w="9525">
                <a:noFill/>
                <a:miter lim="800000"/>
                <a:headEnd/>
                <a:tailEnd/>
              </a:ln>
            </p:spPr>
            <p:txBody>
              <a:bodyPr/>
              <a:lstStyle/>
              <a:p>
                <a:endParaRPr lang="en-US"/>
              </a:p>
            </p:txBody>
          </p:sp>
          <p:sp>
            <p:nvSpPr>
              <p:cNvPr id="24667" name="Line 91"/>
              <p:cNvSpPr>
                <a:spLocks noChangeShapeType="1"/>
              </p:cNvSpPr>
              <p:nvPr/>
            </p:nvSpPr>
            <p:spPr bwMode="auto">
              <a:xfrm>
                <a:off x="727" y="1973"/>
                <a:ext cx="4499" cy="1"/>
              </a:xfrm>
              <a:prstGeom prst="line">
                <a:avLst/>
              </a:prstGeom>
              <a:noFill/>
              <a:ln w="0">
                <a:solidFill>
                  <a:srgbClr val="000000"/>
                </a:solidFill>
                <a:round/>
                <a:headEnd/>
                <a:tailEnd/>
              </a:ln>
            </p:spPr>
            <p:txBody>
              <a:bodyPr/>
              <a:lstStyle/>
              <a:p>
                <a:endParaRPr lang="en-US"/>
              </a:p>
            </p:txBody>
          </p:sp>
          <p:sp>
            <p:nvSpPr>
              <p:cNvPr id="24668" name="Rectangle 92"/>
              <p:cNvSpPr>
                <a:spLocks noChangeArrowheads="1"/>
              </p:cNvSpPr>
              <p:nvPr/>
            </p:nvSpPr>
            <p:spPr bwMode="auto">
              <a:xfrm>
                <a:off x="727" y="1973"/>
                <a:ext cx="4499" cy="10"/>
              </a:xfrm>
              <a:prstGeom prst="rect">
                <a:avLst/>
              </a:prstGeom>
              <a:solidFill>
                <a:srgbClr val="000000"/>
              </a:solidFill>
              <a:ln w="9525">
                <a:noFill/>
                <a:miter lim="800000"/>
                <a:headEnd/>
                <a:tailEnd/>
              </a:ln>
            </p:spPr>
            <p:txBody>
              <a:bodyPr/>
              <a:lstStyle/>
              <a:p>
                <a:endParaRPr lang="en-US"/>
              </a:p>
            </p:txBody>
          </p:sp>
          <p:sp>
            <p:nvSpPr>
              <p:cNvPr id="24669" name="Line 93"/>
              <p:cNvSpPr>
                <a:spLocks noChangeShapeType="1"/>
              </p:cNvSpPr>
              <p:nvPr/>
            </p:nvSpPr>
            <p:spPr bwMode="auto">
              <a:xfrm>
                <a:off x="3540" y="2138"/>
                <a:ext cx="1686" cy="1"/>
              </a:xfrm>
              <a:prstGeom prst="line">
                <a:avLst/>
              </a:prstGeom>
              <a:noFill/>
              <a:ln w="0">
                <a:solidFill>
                  <a:srgbClr val="000000"/>
                </a:solidFill>
                <a:round/>
                <a:headEnd/>
                <a:tailEnd/>
              </a:ln>
            </p:spPr>
            <p:txBody>
              <a:bodyPr/>
              <a:lstStyle/>
              <a:p>
                <a:endParaRPr lang="en-US"/>
              </a:p>
            </p:txBody>
          </p:sp>
          <p:sp>
            <p:nvSpPr>
              <p:cNvPr id="24670" name="Rectangle 94"/>
              <p:cNvSpPr>
                <a:spLocks noChangeArrowheads="1"/>
              </p:cNvSpPr>
              <p:nvPr/>
            </p:nvSpPr>
            <p:spPr bwMode="auto">
              <a:xfrm>
                <a:off x="3540" y="2138"/>
                <a:ext cx="1686" cy="10"/>
              </a:xfrm>
              <a:prstGeom prst="rect">
                <a:avLst/>
              </a:prstGeom>
              <a:solidFill>
                <a:srgbClr val="000000"/>
              </a:solidFill>
              <a:ln w="9525">
                <a:noFill/>
                <a:miter lim="800000"/>
                <a:headEnd/>
                <a:tailEnd/>
              </a:ln>
            </p:spPr>
            <p:txBody>
              <a:bodyPr/>
              <a:lstStyle/>
              <a:p>
                <a:endParaRPr lang="en-US"/>
              </a:p>
            </p:txBody>
          </p:sp>
          <p:sp>
            <p:nvSpPr>
              <p:cNvPr id="24671" name="Line 95"/>
              <p:cNvSpPr>
                <a:spLocks noChangeShapeType="1"/>
              </p:cNvSpPr>
              <p:nvPr/>
            </p:nvSpPr>
            <p:spPr bwMode="auto">
              <a:xfrm>
                <a:off x="3540" y="2304"/>
                <a:ext cx="1686" cy="1"/>
              </a:xfrm>
              <a:prstGeom prst="line">
                <a:avLst/>
              </a:prstGeom>
              <a:noFill/>
              <a:ln w="0">
                <a:solidFill>
                  <a:srgbClr val="000000"/>
                </a:solidFill>
                <a:round/>
                <a:headEnd/>
                <a:tailEnd/>
              </a:ln>
            </p:spPr>
            <p:txBody>
              <a:bodyPr/>
              <a:lstStyle/>
              <a:p>
                <a:endParaRPr lang="en-US"/>
              </a:p>
            </p:txBody>
          </p:sp>
          <p:sp>
            <p:nvSpPr>
              <p:cNvPr id="24672" name="Rectangle 96"/>
              <p:cNvSpPr>
                <a:spLocks noChangeArrowheads="1"/>
              </p:cNvSpPr>
              <p:nvPr/>
            </p:nvSpPr>
            <p:spPr bwMode="auto">
              <a:xfrm>
                <a:off x="3540" y="2304"/>
                <a:ext cx="1686" cy="10"/>
              </a:xfrm>
              <a:prstGeom prst="rect">
                <a:avLst/>
              </a:prstGeom>
              <a:solidFill>
                <a:srgbClr val="000000"/>
              </a:solidFill>
              <a:ln w="9525">
                <a:noFill/>
                <a:miter lim="800000"/>
                <a:headEnd/>
                <a:tailEnd/>
              </a:ln>
            </p:spPr>
            <p:txBody>
              <a:bodyPr/>
              <a:lstStyle/>
              <a:p>
                <a:endParaRPr lang="en-US"/>
              </a:p>
            </p:txBody>
          </p:sp>
          <p:sp>
            <p:nvSpPr>
              <p:cNvPr id="24673" name="Line 97"/>
              <p:cNvSpPr>
                <a:spLocks noChangeShapeType="1"/>
              </p:cNvSpPr>
              <p:nvPr/>
            </p:nvSpPr>
            <p:spPr bwMode="auto">
              <a:xfrm>
                <a:off x="727" y="2800"/>
                <a:ext cx="4499" cy="1"/>
              </a:xfrm>
              <a:prstGeom prst="line">
                <a:avLst/>
              </a:prstGeom>
              <a:noFill/>
              <a:ln w="0">
                <a:solidFill>
                  <a:srgbClr val="000000"/>
                </a:solidFill>
                <a:round/>
                <a:headEnd/>
                <a:tailEnd/>
              </a:ln>
            </p:spPr>
            <p:txBody>
              <a:bodyPr/>
              <a:lstStyle/>
              <a:p>
                <a:endParaRPr lang="en-US"/>
              </a:p>
            </p:txBody>
          </p:sp>
          <p:sp>
            <p:nvSpPr>
              <p:cNvPr id="24674" name="Rectangle 98"/>
              <p:cNvSpPr>
                <a:spLocks noChangeArrowheads="1"/>
              </p:cNvSpPr>
              <p:nvPr/>
            </p:nvSpPr>
            <p:spPr bwMode="auto">
              <a:xfrm>
                <a:off x="727" y="2800"/>
                <a:ext cx="4499" cy="10"/>
              </a:xfrm>
              <a:prstGeom prst="rect">
                <a:avLst/>
              </a:prstGeom>
              <a:solidFill>
                <a:srgbClr val="000000"/>
              </a:solidFill>
              <a:ln w="9525">
                <a:noFill/>
                <a:miter lim="800000"/>
                <a:headEnd/>
                <a:tailEnd/>
              </a:ln>
            </p:spPr>
            <p:txBody>
              <a:bodyPr/>
              <a:lstStyle/>
              <a:p>
                <a:endParaRPr lang="en-US"/>
              </a:p>
            </p:txBody>
          </p:sp>
          <p:sp>
            <p:nvSpPr>
              <p:cNvPr id="24675" name="Line 99"/>
              <p:cNvSpPr>
                <a:spLocks noChangeShapeType="1"/>
              </p:cNvSpPr>
              <p:nvPr/>
            </p:nvSpPr>
            <p:spPr bwMode="auto">
              <a:xfrm>
                <a:off x="727" y="2878"/>
                <a:ext cx="4499" cy="1"/>
              </a:xfrm>
              <a:prstGeom prst="line">
                <a:avLst/>
              </a:prstGeom>
              <a:noFill/>
              <a:ln w="0">
                <a:solidFill>
                  <a:srgbClr val="000000"/>
                </a:solidFill>
                <a:round/>
                <a:headEnd/>
                <a:tailEnd/>
              </a:ln>
            </p:spPr>
            <p:txBody>
              <a:bodyPr/>
              <a:lstStyle/>
              <a:p>
                <a:endParaRPr lang="en-US"/>
              </a:p>
            </p:txBody>
          </p:sp>
          <p:sp>
            <p:nvSpPr>
              <p:cNvPr id="24676" name="Rectangle 100"/>
              <p:cNvSpPr>
                <a:spLocks noChangeArrowheads="1"/>
              </p:cNvSpPr>
              <p:nvPr/>
            </p:nvSpPr>
            <p:spPr bwMode="auto">
              <a:xfrm>
                <a:off x="727" y="2878"/>
                <a:ext cx="4499" cy="10"/>
              </a:xfrm>
              <a:prstGeom prst="rect">
                <a:avLst/>
              </a:prstGeom>
              <a:solidFill>
                <a:srgbClr val="000000"/>
              </a:solidFill>
              <a:ln w="9525">
                <a:noFill/>
                <a:miter lim="800000"/>
                <a:headEnd/>
                <a:tailEnd/>
              </a:ln>
            </p:spPr>
            <p:txBody>
              <a:bodyPr/>
              <a:lstStyle/>
              <a:p>
                <a:endParaRPr lang="en-US"/>
              </a:p>
            </p:txBody>
          </p:sp>
          <p:sp>
            <p:nvSpPr>
              <p:cNvPr id="24677" name="Line 101"/>
              <p:cNvSpPr>
                <a:spLocks noChangeShapeType="1"/>
              </p:cNvSpPr>
              <p:nvPr/>
            </p:nvSpPr>
            <p:spPr bwMode="auto">
              <a:xfrm>
                <a:off x="3540" y="3044"/>
                <a:ext cx="1686" cy="1"/>
              </a:xfrm>
              <a:prstGeom prst="line">
                <a:avLst/>
              </a:prstGeom>
              <a:noFill/>
              <a:ln w="0">
                <a:solidFill>
                  <a:srgbClr val="000000"/>
                </a:solidFill>
                <a:round/>
                <a:headEnd/>
                <a:tailEnd/>
              </a:ln>
            </p:spPr>
            <p:txBody>
              <a:bodyPr/>
              <a:lstStyle/>
              <a:p>
                <a:endParaRPr lang="en-US"/>
              </a:p>
            </p:txBody>
          </p:sp>
          <p:sp>
            <p:nvSpPr>
              <p:cNvPr id="24678" name="Rectangle 102"/>
              <p:cNvSpPr>
                <a:spLocks noChangeArrowheads="1"/>
              </p:cNvSpPr>
              <p:nvPr/>
            </p:nvSpPr>
            <p:spPr bwMode="auto">
              <a:xfrm>
                <a:off x="3540" y="3044"/>
                <a:ext cx="1686" cy="9"/>
              </a:xfrm>
              <a:prstGeom prst="rect">
                <a:avLst/>
              </a:prstGeom>
              <a:solidFill>
                <a:srgbClr val="000000"/>
              </a:solidFill>
              <a:ln w="9525">
                <a:noFill/>
                <a:miter lim="800000"/>
                <a:headEnd/>
                <a:tailEnd/>
              </a:ln>
            </p:spPr>
            <p:txBody>
              <a:bodyPr/>
              <a:lstStyle/>
              <a:p>
                <a:endParaRPr lang="en-US"/>
              </a:p>
            </p:txBody>
          </p:sp>
          <p:sp>
            <p:nvSpPr>
              <p:cNvPr id="24679" name="Line 103"/>
              <p:cNvSpPr>
                <a:spLocks noChangeShapeType="1"/>
              </p:cNvSpPr>
              <p:nvPr/>
            </p:nvSpPr>
            <p:spPr bwMode="auto">
              <a:xfrm>
                <a:off x="3540" y="3209"/>
                <a:ext cx="1686" cy="1"/>
              </a:xfrm>
              <a:prstGeom prst="line">
                <a:avLst/>
              </a:prstGeom>
              <a:noFill/>
              <a:ln w="0">
                <a:solidFill>
                  <a:srgbClr val="000000"/>
                </a:solidFill>
                <a:round/>
                <a:headEnd/>
                <a:tailEnd/>
              </a:ln>
            </p:spPr>
            <p:txBody>
              <a:bodyPr/>
              <a:lstStyle/>
              <a:p>
                <a:endParaRPr lang="en-US"/>
              </a:p>
            </p:txBody>
          </p:sp>
          <p:sp>
            <p:nvSpPr>
              <p:cNvPr id="24680" name="Rectangle 104"/>
              <p:cNvSpPr>
                <a:spLocks noChangeArrowheads="1"/>
              </p:cNvSpPr>
              <p:nvPr/>
            </p:nvSpPr>
            <p:spPr bwMode="auto">
              <a:xfrm>
                <a:off x="3540" y="3209"/>
                <a:ext cx="1686" cy="10"/>
              </a:xfrm>
              <a:prstGeom prst="rect">
                <a:avLst/>
              </a:prstGeom>
              <a:solidFill>
                <a:srgbClr val="000000"/>
              </a:solidFill>
              <a:ln w="9525">
                <a:noFill/>
                <a:miter lim="800000"/>
                <a:headEnd/>
                <a:tailEnd/>
              </a:ln>
            </p:spPr>
            <p:txBody>
              <a:bodyPr/>
              <a:lstStyle/>
              <a:p>
                <a:endParaRPr lang="en-US"/>
              </a:p>
            </p:txBody>
          </p:sp>
          <p:sp>
            <p:nvSpPr>
              <p:cNvPr id="24681" name="Line 105"/>
              <p:cNvSpPr>
                <a:spLocks noChangeShapeType="1"/>
              </p:cNvSpPr>
              <p:nvPr/>
            </p:nvSpPr>
            <p:spPr bwMode="auto">
              <a:xfrm>
                <a:off x="3540" y="3375"/>
                <a:ext cx="1686" cy="1"/>
              </a:xfrm>
              <a:prstGeom prst="line">
                <a:avLst/>
              </a:prstGeom>
              <a:noFill/>
              <a:ln w="0">
                <a:solidFill>
                  <a:srgbClr val="000000"/>
                </a:solidFill>
                <a:round/>
                <a:headEnd/>
                <a:tailEnd/>
              </a:ln>
            </p:spPr>
            <p:txBody>
              <a:bodyPr/>
              <a:lstStyle/>
              <a:p>
                <a:endParaRPr lang="en-US"/>
              </a:p>
            </p:txBody>
          </p:sp>
          <p:sp>
            <p:nvSpPr>
              <p:cNvPr id="24682" name="Rectangle 106"/>
              <p:cNvSpPr>
                <a:spLocks noChangeArrowheads="1"/>
              </p:cNvSpPr>
              <p:nvPr/>
            </p:nvSpPr>
            <p:spPr bwMode="auto">
              <a:xfrm>
                <a:off x="3540" y="3375"/>
                <a:ext cx="1686" cy="9"/>
              </a:xfrm>
              <a:prstGeom prst="rect">
                <a:avLst/>
              </a:prstGeom>
              <a:solidFill>
                <a:srgbClr val="000000"/>
              </a:solidFill>
              <a:ln w="9525">
                <a:noFill/>
                <a:miter lim="800000"/>
                <a:headEnd/>
                <a:tailEnd/>
              </a:ln>
            </p:spPr>
            <p:txBody>
              <a:bodyPr/>
              <a:lstStyle/>
              <a:p>
                <a:endParaRPr lang="en-US"/>
              </a:p>
            </p:txBody>
          </p:sp>
          <p:sp>
            <p:nvSpPr>
              <p:cNvPr id="24683" name="Line 107"/>
              <p:cNvSpPr>
                <a:spLocks noChangeShapeType="1"/>
              </p:cNvSpPr>
              <p:nvPr/>
            </p:nvSpPr>
            <p:spPr bwMode="auto">
              <a:xfrm>
                <a:off x="3540" y="3540"/>
                <a:ext cx="1686" cy="1"/>
              </a:xfrm>
              <a:prstGeom prst="line">
                <a:avLst/>
              </a:prstGeom>
              <a:noFill/>
              <a:ln w="0">
                <a:solidFill>
                  <a:srgbClr val="000000"/>
                </a:solidFill>
                <a:round/>
                <a:headEnd/>
                <a:tailEnd/>
              </a:ln>
            </p:spPr>
            <p:txBody>
              <a:bodyPr/>
              <a:lstStyle/>
              <a:p>
                <a:endParaRPr lang="en-US"/>
              </a:p>
            </p:txBody>
          </p:sp>
          <p:sp>
            <p:nvSpPr>
              <p:cNvPr id="24684" name="Rectangle 108"/>
              <p:cNvSpPr>
                <a:spLocks noChangeArrowheads="1"/>
              </p:cNvSpPr>
              <p:nvPr/>
            </p:nvSpPr>
            <p:spPr bwMode="auto">
              <a:xfrm>
                <a:off x="3540" y="3540"/>
                <a:ext cx="1686" cy="10"/>
              </a:xfrm>
              <a:prstGeom prst="rect">
                <a:avLst/>
              </a:prstGeom>
              <a:solidFill>
                <a:srgbClr val="000000"/>
              </a:solidFill>
              <a:ln w="9525">
                <a:noFill/>
                <a:miter lim="800000"/>
                <a:headEnd/>
                <a:tailEnd/>
              </a:ln>
            </p:spPr>
            <p:txBody>
              <a:bodyPr/>
              <a:lstStyle/>
              <a:p>
                <a:endParaRPr lang="en-US"/>
              </a:p>
            </p:txBody>
          </p:sp>
          <p:sp>
            <p:nvSpPr>
              <p:cNvPr id="24685" name="Line 109"/>
              <p:cNvSpPr>
                <a:spLocks noChangeShapeType="1"/>
              </p:cNvSpPr>
              <p:nvPr/>
            </p:nvSpPr>
            <p:spPr bwMode="auto">
              <a:xfrm>
                <a:off x="3540" y="3706"/>
                <a:ext cx="1686" cy="1"/>
              </a:xfrm>
              <a:prstGeom prst="line">
                <a:avLst/>
              </a:prstGeom>
              <a:noFill/>
              <a:ln w="0">
                <a:solidFill>
                  <a:srgbClr val="000000"/>
                </a:solidFill>
                <a:round/>
                <a:headEnd/>
                <a:tailEnd/>
              </a:ln>
            </p:spPr>
            <p:txBody>
              <a:bodyPr/>
              <a:lstStyle/>
              <a:p>
                <a:endParaRPr lang="en-US"/>
              </a:p>
            </p:txBody>
          </p:sp>
          <p:sp>
            <p:nvSpPr>
              <p:cNvPr id="24686" name="Rectangle 110"/>
              <p:cNvSpPr>
                <a:spLocks noChangeArrowheads="1"/>
              </p:cNvSpPr>
              <p:nvPr/>
            </p:nvSpPr>
            <p:spPr bwMode="auto">
              <a:xfrm>
                <a:off x="3540" y="3706"/>
                <a:ext cx="1686" cy="9"/>
              </a:xfrm>
              <a:prstGeom prst="rect">
                <a:avLst/>
              </a:prstGeom>
              <a:solidFill>
                <a:srgbClr val="000000"/>
              </a:solidFill>
              <a:ln w="9525">
                <a:noFill/>
                <a:miter lim="800000"/>
                <a:headEnd/>
                <a:tailEnd/>
              </a:ln>
            </p:spPr>
            <p:txBody>
              <a:bodyPr/>
              <a:lstStyle/>
              <a:p>
                <a:endParaRPr lang="en-US"/>
              </a:p>
            </p:txBody>
          </p:sp>
          <p:sp>
            <p:nvSpPr>
              <p:cNvPr id="24687" name="Line 111"/>
              <p:cNvSpPr>
                <a:spLocks noChangeShapeType="1"/>
              </p:cNvSpPr>
              <p:nvPr/>
            </p:nvSpPr>
            <p:spPr bwMode="auto">
              <a:xfrm>
                <a:off x="727" y="3871"/>
                <a:ext cx="4499" cy="1"/>
              </a:xfrm>
              <a:prstGeom prst="line">
                <a:avLst/>
              </a:prstGeom>
              <a:noFill/>
              <a:ln w="0">
                <a:solidFill>
                  <a:srgbClr val="000000"/>
                </a:solidFill>
                <a:round/>
                <a:headEnd/>
                <a:tailEnd/>
              </a:ln>
            </p:spPr>
            <p:txBody>
              <a:bodyPr/>
              <a:lstStyle/>
              <a:p>
                <a:endParaRPr lang="en-US"/>
              </a:p>
            </p:txBody>
          </p:sp>
          <p:sp>
            <p:nvSpPr>
              <p:cNvPr id="24688" name="Rectangle 112"/>
              <p:cNvSpPr>
                <a:spLocks noChangeArrowheads="1"/>
              </p:cNvSpPr>
              <p:nvPr/>
            </p:nvSpPr>
            <p:spPr bwMode="auto">
              <a:xfrm>
                <a:off x="727" y="3871"/>
                <a:ext cx="4499" cy="10"/>
              </a:xfrm>
              <a:prstGeom prst="rect">
                <a:avLst/>
              </a:prstGeom>
              <a:solidFill>
                <a:srgbClr val="000000"/>
              </a:solidFill>
              <a:ln w="9525">
                <a:noFill/>
                <a:miter lim="800000"/>
                <a:headEnd/>
                <a:tailEnd/>
              </a:ln>
            </p:spPr>
            <p:txBody>
              <a:bodyPr/>
              <a:lstStyle/>
              <a:p>
                <a:endParaRPr lang="en-US"/>
              </a:p>
            </p:txBody>
          </p:sp>
          <p:sp>
            <p:nvSpPr>
              <p:cNvPr id="24689" name="Line 113"/>
              <p:cNvSpPr>
                <a:spLocks noChangeShapeType="1"/>
              </p:cNvSpPr>
              <p:nvPr/>
            </p:nvSpPr>
            <p:spPr bwMode="auto">
              <a:xfrm>
                <a:off x="538" y="3949"/>
                <a:ext cx="4877" cy="1"/>
              </a:xfrm>
              <a:prstGeom prst="line">
                <a:avLst/>
              </a:prstGeom>
              <a:noFill/>
              <a:ln w="0">
                <a:solidFill>
                  <a:srgbClr val="000000"/>
                </a:solidFill>
                <a:round/>
                <a:headEnd/>
                <a:tailEnd/>
              </a:ln>
            </p:spPr>
            <p:txBody>
              <a:bodyPr/>
              <a:lstStyle/>
              <a:p>
                <a:endParaRPr lang="en-US"/>
              </a:p>
            </p:txBody>
          </p:sp>
          <p:sp>
            <p:nvSpPr>
              <p:cNvPr id="24690" name="Rectangle 114"/>
              <p:cNvSpPr>
                <a:spLocks noChangeArrowheads="1"/>
              </p:cNvSpPr>
              <p:nvPr/>
            </p:nvSpPr>
            <p:spPr bwMode="auto">
              <a:xfrm>
                <a:off x="538" y="3949"/>
                <a:ext cx="4877" cy="10"/>
              </a:xfrm>
              <a:prstGeom prst="rect">
                <a:avLst/>
              </a:prstGeom>
              <a:solidFill>
                <a:srgbClr val="000000"/>
              </a:solidFill>
              <a:ln w="9525">
                <a:noFill/>
                <a:miter lim="800000"/>
                <a:headEnd/>
                <a:tailEnd/>
              </a:ln>
            </p:spPr>
            <p:txBody>
              <a:bodyPr/>
              <a:lstStyle/>
              <a:p>
                <a:endParaRPr lang="en-US"/>
              </a:p>
            </p:txBody>
          </p:sp>
        </p:grpSp>
        <p:sp>
          <p:nvSpPr>
            <p:cNvPr id="24691" name="Line 115"/>
            <p:cNvSpPr>
              <a:spLocks noChangeShapeType="1"/>
            </p:cNvSpPr>
            <p:nvPr/>
          </p:nvSpPr>
          <p:spPr bwMode="auto">
            <a:xfrm>
              <a:off x="1540" y="1392"/>
              <a:ext cx="1096" cy="0"/>
            </a:xfrm>
            <a:prstGeom prst="line">
              <a:avLst/>
            </a:prstGeom>
            <a:noFill/>
            <a:ln w="12700">
              <a:solidFill>
                <a:schemeClr val="tx2"/>
              </a:solidFill>
              <a:round/>
              <a:headEnd/>
              <a:tailEnd/>
            </a:ln>
            <a:effectLst/>
          </p:spPr>
          <p:txBody>
            <a:bodyPr wrap="none" anchor="ctr"/>
            <a:lstStyle/>
            <a:p>
              <a:endParaRPr lang="en-US"/>
            </a:p>
          </p:txBody>
        </p:sp>
        <p:sp>
          <p:nvSpPr>
            <p:cNvPr id="24692" name="Line 116"/>
            <p:cNvSpPr>
              <a:spLocks noChangeShapeType="1"/>
            </p:cNvSpPr>
            <p:nvPr/>
          </p:nvSpPr>
          <p:spPr bwMode="auto">
            <a:xfrm>
              <a:off x="1540" y="1715"/>
              <a:ext cx="1096" cy="0"/>
            </a:xfrm>
            <a:prstGeom prst="line">
              <a:avLst/>
            </a:prstGeom>
            <a:noFill/>
            <a:ln w="12700">
              <a:solidFill>
                <a:schemeClr val="tx2"/>
              </a:solidFill>
              <a:round/>
              <a:headEnd/>
              <a:tailEnd/>
            </a:ln>
            <a:effectLst/>
          </p:spPr>
          <p:txBody>
            <a:bodyPr wrap="none" anchor="ctr"/>
            <a:lstStyle/>
            <a:p>
              <a:endParaRPr lang="en-US"/>
            </a:p>
          </p:txBody>
        </p:sp>
        <p:sp>
          <p:nvSpPr>
            <p:cNvPr id="24693" name="Line 117"/>
            <p:cNvSpPr>
              <a:spLocks noChangeShapeType="1"/>
            </p:cNvSpPr>
            <p:nvPr/>
          </p:nvSpPr>
          <p:spPr bwMode="auto">
            <a:xfrm>
              <a:off x="1060" y="1885"/>
              <a:ext cx="1576" cy="0"/>
            </a:xfrm>
            <a:prstGeom prst="line">
              <a:avLst/>
            </a:prstGeom>
            <a:noFill/>
            <a:ln w="12700">
              <a:solidFill>
                <a:schemeClr val="tx2"/>
              </a:solidFill>
              <a:round/>
              <a:headEnd/>
              <a:tailEnd/>
            </a:ln>
            <a:effectLst/>
          </p:spPr>
          <p:txBody>
            <a:bodyPr wrap="none" anchor="ctr"/>
            <a:lstStyle/>
            <a:p>
              <a:endParaRPr lang="en-US"/>
            </a:p>
          </p:txBody>
        </p:sp>
        <p:sp>
          <p:nvSpPr>
            <p:cNvPr id="24694" name="Line 118"/>
            <p:cNvSpPr>
              <a:spLocks noChangeShapeType="1"/>
            </p:cNvSpPr>
            <p:nvPr/>
          </p:nvSpPr>
          <p:spPr bwMode="auto">
            <a:xfrm>
              <a:off x="3892" y="1383"/>
              <a:ext cx="1336" cy="0"/>
            </a:xfrm>
            <a:prstGeom prst="line">
              <a:avLst/>
            </a:prstGeom>
            <a:noFill/>
            <a:ln w="12700">
              <a:solidFill>
                <a:schemeClr val="tx2"/>
              </a:solidFill>
              <a:round/>
              <a:headEnd/>
              <a:tailEnd/>
            </a:ln>
            <a:effectLst/>
          </p:spPr>
          <p:txBody>
            <a:bodyPr wrap="none" anchor="ctr"/>
            <a:lstStyle/>
            <a:p>
              <a:endParaRPr lang="en-US"/>
            </a:p>
          </p:txBody>
        </p:sp>
        <p:sp>
          <p:nvSpPr>
            <p:cNvPr id="24695" name="Line 119"/>
            <p:cNvSpPr>
              <a:spLocks noChangeShapeType="1"/>
            </p:cNvSpPr>
            <p:nvPr/>
          </p:nvSpPr>
          <p:spPr bwMode="auto">
            <a:xfrm>
              <a:off x="4036" y="1549"/>
              <a:ext cx="1192" cy="0"/>
            </a:xfrm>
            <a:prstGeom prst="line">
              <a:avLst/>
            </a:prstGeom>
            <a:noFill/>
            <a:ln w="12700">
              <a:solidFill>
                <a:schemeClr val="tx2"/>
              </a:solidFill>
              <a:round/>
              <a:headEnd/>
              <a:tailEnd/>
            </a:ln>
            <a:effectLst/>
          </p:spPr>
          <p:txBody>
            <a:bodyPr wrap="none" anchor="ctr"/>
            <a:lstStyle/>
            <a:p>
              <a:endParaRPr lang="en-US"/>
            </a:p>
          </p:txBody>
        </p:sp>
        <p:sp>
          <p:nvSpPr>
            <p:cNvPr id="24696" name="Line 120"/>
            <p:cNvSpPr>
              <a:spLocks noChangeShapeType="1"/>
            </p:cNvSpPr>
            <p:nvPr/>
          </p:nvSpPr>
          <p:spPr bwMode="auto">
            <a:xfrm>
              <a:off x="4084" y="1715"/>
              <a:ext cx="1144" cy="0"/>
            </a:xfrm>
            <a:prstGeom prst="line">
              <a:avLst/>
            </a:prstGeom>
            <a:noFill/>
            <a:ln w="12700">
              <a:solidFill>
                <a:schemeClr val="tx2"/>
              </a:solidFill>
              <a:round/>
              <a:headEnd/>
              <a:tailEnd/>
            </a:ln>
            <a:effectLst/>
          </p:spPr>
          <p:txBody>
            <a:bodyPr wrap="none" anchor="ctr"/>
            <a:lstStyle/>
            <a:p>
              <a:endParaRPr lang="en-US"/>
            </a:p>
          </p:txBody>
        </p:sp>
      </p:grpSp>
      <p:sp>
        <p:nvSpPr>
          <p:cNvPr id="24697" name="Rectangle 121"/>
          <p:cNvSpPr>
            <a:spLocks noGrp="1" noChangeArrowheads="1"/>
          </p:cNvSpPr>
          <p:nvPr>
            <p:ph type="title"/>
          </p:nvPr>
        </p:nvSpPr>
        <p:spPr>
          <a:noFill/>
          <a:ln/>
        </p:spPr>
        <p:txBody>
          <a:bodyPr lIns="90488" tIns="44450" rIns="90488" bIns="44450"/>
          <a:lstStyle/>
          <a:p>
            <a:r>
              <a:rPr lang="en-US"/>
              <a:t>Job-Order Cost Accounting</a:t>
            </a:r>
          </a:p>
        </p:txBody>
      </p:sp>
      <p:grpSp>
        <p:nvGrpSpPr>
          <p:cNvPr id="4" name="Group 122"/>
          <p:cNvGrpSpPr>
            <a:grpSpLocks/>
          </p:cNvGrpSpPr>
          <p:nvPr/>
        </p:nvGrpSpPr>
        <p:grpSpPr bwMode="auto">
          <a:xfrm>
            <a:off x="8158163" y="90488"/>
            <a:ext cx="681037" cy="976312"/>
            <a:chOff x="4714" y="57"/>
            <a:chExt cx="611" cy="700"/>
          </a:xfrm>
        </p:grpSpPr>
        <p:sp>
          <p:nvSpPr>
            <p:cNvPr id="24699" name="Freeform 123"/>
            <p:cNvSpPr>
              <a:spLocks/>
            </p:cNvSpPr>
            <p:nvPr/>
          </p:nvSpPr>
          <p:spPr bwMode="auto">
            <a:xfrm>
              <a:off x="4738" y="127"/>
              <a:ext cx="489" cy="509"/>
            </a:xfrm>
            <a:custGeom>
              <a:avLst/>
              <a:gdLst/>
              <a:ahLst/>
              <a:cxnLst>
                <a:cxn ang="0">
                  <a:pos x="174" y="3970"/>
                </a:cxn>
                <a:cxn ang="0">
                  <a:pos x="0" y="4746"/>
                </a:cxn>
                <a:cxn ang="0">
                  <a:pos x="230" y="5867"/>
                </a:cxn>
                <a:cxn ang="0">
                  <a:pos x="1904" y="7134"/>
                </a:cxn>
                <a:cxn ang="0">
                  <a:pos x="4730" y="6356"/>
                </a:cxn>
                <a:cxn ang="0">
                  <a:pos x="5393" y="3768"/>
                </a:cxn>
                <a:cxn ang="0">
                  <a:pos x="6835" y="1553"/>
                </a:cxn>
                <a:cxn ang="0">
                  <a:pos x="6777" y="547"/>
                </a:cxn>
                <a:cxn ang="0">
                  <a:pos x="6317" y="174"/>
                </a:cxn>
                <a:cxn ang="0">
                  <a:pos x="5882" y="31"/>
                </a:cxn>
                <a:cxn ang="0">
                  <a:pos x="5537" y="0"/>
                </a:cxn>
                <a:cxn ang="0">
                  <a:pos x="4990" y="87"/>
                </a:cxn>
                <a:cxn ang="0">
                  <a:pos x="4557" y="433"/>
                </a:cxn>
                <a:cxn ang="0">
                  <a:pos x="4212" y="865"/>
                </a:cxn>
                <a:cxn ang="0">
                  <a:pos x="3894" y="1410"/>
                </a:cxn>
                <a:cxn ang="0">
                  <a:pos x="3546" y="1755"/>
                </a:cxn>
                <a:cxn ang="0">
                  <a:pos x="3058" y="2101"/>
                </a:cxn>
                <a:cxn ang="0">
                  <a:pos x="2596" y="2387"/>
                </a:cxn>
                <a:cxn ang="0">
                  <a:pos x="1961" y="2560"/>
                </a:cxn>
                <a:cxn ang="0">
                  <a:pos x="1269" y="2877"/>
                </a:cxn>
                <a:cxn ang="0">
                  <a:pos x="663" y="3338"/>
                </a:cxn>
                <a:cxn ang="0">
                  <a:pos x="174" y="3970"/>
                </a:cxn>
              </a:cxnLst>
              <a:rect l="0" t="0" r="r" b="b"/>
              <a:pathLst>
                <a:path w="6835" h="7134">
                  <a:moveTo>
                    <a:pt x="174" y="3970"/>
                  </a:moveTo>
                  <a:lnTo>
                    <a:pt x="0" y="4746"/>
                  </a:lnTo>
                  <a:lnTo>
                    <a:pt x="230" y="5867"/>
                  </a:lnTo>
                  <a:lnTo>
                    <a:pt x="1904" y="7134"/>
                  </a:lnTo>
                  <a:lnTo>
                    <a:pt x="4730" y="6356"/>
                  </a:lnTo>
                  <a:lnTo>
                    <a:pt x="5393" y="3768"/>
                  </a:lnTo>
                  <a:lnTo>
                    <a:pt x="6835" y="1553"/>
                  </a:lnTo>
                  <a:lnTo>
                    <a:pt x="6777" y="547"/>
                  </a:lnTo>
                  <a:lnTo>
                    <a:pt x="6317" y="174"/>
                  </a:lnTo>
                  <a:lnTo>
                    <a:pt x="5882" y="31"/>
                  </a:lnTo>
                  <a:lnTo>
                    <a:pt x="5537" y="0"/>
                  </a:lnTo>
                  <a:lnTo>
                    <a:pt x="4990" y="87"/>
                  </a:lnTo>
                  <a:lnTo>
                    <a:pt x="4557" y="433"/>
                  </a:lnTo>
                  <a:lnTo>
                    <a:pt x="4212" y="865"/>
                  </a:lnTo>
                  <a:lnTo>
                    <a:pt x="3894" y="1410"/>
                  </a:lnTo>
                  <a:lnTo>
                    <a:pt x="3546" y="1755"/>
                  </a:lnTo>
                  <a:lnTo>
                    <a:pt x="3058" y="2101"/>
                  </a:lnTo>
                  <a:lnTo>
                    <a:pt x="2596" y="2387"/>
                  </a:lnTo>
                  <a:lnTo>
                    <a:pt x="1961" y="2560"/>
                  </a:lnTo>
                  <a:lnTo>
                    <a:pt x="1269" y="2877"/>
                  </a:lnTo>
                  <a:lnTo>
                    <a:pt x="663" y="3338"/>
                  </a:lnTo>
                  <a:lnTo>
                    <a:pt x="174" y="3970"/>
                  </a:lnTo>
                  <a:close/>
                </a:path>
              </a:pathLst>
            </a:custGeom>
            <a:solidFill>
              <a:srgbClr val="0CC10C"/>
            </a:solidFill>
            <a:ln w="9525">
              <a:noFill/>
              <a:round/>
              <a:headEnd/>
              <a:tailEnd/>
            </a:ln>
          </p:spPr>
          <p:txBody>
            <a:bodyPr/>
            <a:lstStyle/>
            <a:p>
              <a:endParaRPr lang="en-US"/>
            </a:p>
          </p:txBody>
        </p:sp>
        <p:sp>
          <p:nvSpPr>
            <p:cNvPr id="24700" name="Freeform 124"/>
            <p:cNvSpPr>
              <a:spLocks/>
            </p:cNvSpPr>
            <p:nvPr/>
          </p:nvSpPr>
          <p:spPr bwMode="auto">
            <a:xfrm>
              <a:off x="5181" y="63"/>
              <a:ext cx="80" cy="80"/>
            </a:xfrm>
            <a:custGeom>
              <a:avLst/>
              <a:gdLst/>
              <a:ahLst/>
              <a:cxnLst>
                <a:cxn ang="0">
                  <a:pos x="203" y="1122"/>
                </a:cxn>
                <a:cxn ang="0">
                  <a:pos x="347" y="806"/>
                </a:cxn>
                <a:cxn ang="0">
                  <a:pos x="577" y="548"/>
                </a:cxn>
                <a:cxn ang="0">
                  <a:pos x="1123" y="231"/>
                </a:cxn>
                <a:cxn ang="0">
                  <a:pos x="923" y="0"/>
                </a:cxn>
                <a:cxn ang="0">
                  <a:pos x="491" y="290"/>
                </a:cxn>
                <a:cxn ang="0">
                  <a:pos x="231" y="548"/>
                </a:cxn>
                <a:cxn ang="0">
                  <a:pos x="0" y="1036"/>
                </a:cxn>
                <a:cxn ang="0">
                  <a:pos x="203" y="1122"/>
                </a:cxn>
              </a:cxnLst>
              <a:rect l="0" t="0" r="r" b="b"/>
              <a:pathLst>
                <a:path w="1123" h="1122">
                  <a:moveTo>
                    <a:pt x="203" y="1122"/>
                  </a:moveTo>
                  <a:lnTo>
                    <a:pt x="347" y="806"/>
                  </a:lnTo>
                  <a:lnTo>
                    <a:pt x="577" y="548"/>
                  </a:lnTo>
                  <a:lnTo>
                    <a:pt x="1123" y="231"/>
                  </a:lnTo>
                  <a:lnTo>
                    <a:pt x="923" y="0"/>
                  </a:lnTo>
                  <a:lnTo>
                    <a:pt x="491" y="290"/>
                  </a:lnTo>
                  <a:lnTo>
                    <a:pt x="231" y="548"/>
                  </a:lnTo>
                  <a:lnTo>
                    <a:pt x="0" y="1036"/>
                  </a:lnTo>
                  <a:lnTo>
                    <a:pt x="203" y="1122"/>
                  </a:lnTo>
                  <a:close/>
                </a:path>
              </a:pathLst>
            </a:custGeom>
            <a:solidFill>
              <a:srgbClr val="00420C"/>
            </a:solidFill>
            <a:ln w="9525">
              <a:noFill/>
              <a:round/>
              <a:headEnd/>
              <a:tailEnd/>
            </a:ln>
          </p:spPr>
          <p:txBody>
            <a:bodyPr/>
            <a:lstStyle/>
            <a:p>
              <a:endParaRPr lang="en-US"/>
            </a:p>
          </p:txBody>
        </p:sp>
        <p:sp>
          <p:nvSpPr>
            <p:cNvPr id="24701" name="Freeform 125"/>
            <p:cNvSpPr>
              <a:spLocks/>
            </p:cNvSpPr>
            <p:nvPr/>
          </p:nvSpPr>
          <p:spPr bwMode="auto">
            <a:xfrm>
              <a:off x="5067" y="162"/>
              <a:ext cx="37" cy="49"/>
            </a:xfrm>
            <a:custGeom>
              <a:avLst/>
              <a:gdLst/>
              <a:ahLst/>
              <a:cxnLst>
                <a:cxn ang="0">
                  <a:pos x="444" y="315"/>
                </a:cxn>
                <a:cxn ang="0">
                  <a:pos x="521" y="126"/>
                </a:cxn>
                <a:cxn ang="0">
                  <a:pos x="394" y="0"/>
                </a:cxn>
                <a:cxn ang="0">
                  <a:pos x="172" y="155"/>
                </a:cxn>
                <a:cxn ang="0">
                  <a:pos x="0" y="473"/>
                </a:cxn>
                <a:cxn ang="0">
                  <a:pos x="48" y="691"/>
                </a:cxn>
                <a:cxn ang="0">
                  <a:pos x="270" y="628"/>
                </a:cxn>
                <a:cxn ang="0">
                  <a:pos x="394" y="502"/>
                </a:cxn>
                <a:cxn ang="0">
                  <a:pos x="444" y="315"/>
                </a:cxn>
              </a:cxnLst>
              <a:rect l="0" t="0" r="r" b="b"/>
              <a:pathLst>
                <a:path w="521" h="691">
                  <a:moveTo>
                    <a:pt x="444" y="315"/>
                  </a:moveTo>
                  <a:lnTo>
                    <a:pt x="521" y="126"/>
                  </a:lnTo>
                  <a:lnTo>
                    <a:pt x="394" y="0"/>
                  </a:lnTo>
                  <a:lnTo>
                    <a:pt x="172" y="155"/>
                  </a:lnTo>
                  <a:lnTo>
                    <a:pt x="0" y="473"/>
                  </a:lnTo>
                  <a:lnTo>
                    <a:pt x="48" y="691"/>
                  </a:lnTo>
                  <a:lnTo>
                    <a:pt x="270" y="628"/>
                  </a:lnTo>
                  <a:lnTo>
                    <a:pt x="394" y="502"/>
                  </a:lnTo>
                  <a:lnTo>
                    <a:pt x="444" y="315"/>
                  </a:lnTo>
                  <a:close/>
                </a:path>
              </a:pathLst>
            </a:custGeom>
            <a:solidFill>
              <a:srgbClr val="FFEA00"/>
            </a:solidFill>
            <a:ln w="9525">
              <a:noFill/>
              <a:round/>
              <a:headEnd/>
              <a:tailEnd/>
            </a:ln>
          </p:spPr>
          <p:txBody>
            <a:bodyPr/>
            <a:lstStyle/>
            <a:p>
              <a:endParaRPr lang="en-US"/>
            </a:p>
          </p:txBody>
        </p:sp>
        <p:sp>
          <p:nvSpPr>
            <p:cNvPr id="24702" name="Freeform 126"/>
            <p:cNvSpPr>
              <a:spLocks/>
            </p:cNvSpPr>
            <p:nvPr/>
          </p:nvSpPr>
          <p:spPr bwMode="auto">
            <a:xfrm>
              <a:off x="4718" y="139"/>
              <a:ext cx="523" cy="602"/>
            </a:xfrm>
            <a:custGeom>
              <a:avLst/>
              <a:gdLst/>
              <a:ahLst/>
              <a:cxnLst>
                <a:cxn ang="0">
                  <a:pos x="6718" y="0"/>
                </a:cxn>
                <a:cxn ang="0">
                  <a:pos x="6805" y="229"/>
                </a:cxn>
                <a:cxn ang="0">
                  <a:pos x="6862" y="401"/>
                </a:cxn>
                <a:cxn ang="0">
                  <a:pos x="6891" y="632"/>
                </a:cxn>
                <a:cxn ang="0">
                  <a:pos x="6862" y="804"/>
                </a:cxn>
                <a:cxn ang="0">
                  <a:pos x="6805" y="978"/>
                </a:cxn>
                <a:cxn ang="0">
                  <a:pos x="6718" y="1150"/>
                </a:cxn>
                <a:cxn ang="0">
                  <a:pos x="6604" y="1379"/>
                </a:cxn>
                <a:cxn ang="0">
                  <a:pos x="6400" y="1553"/>
                </a:cxn>
                <a:cxn ang="0">
                  <a:pos x="5998" y="2099"/>
                </a:cxn>
                <a:cxn ang="0">
                  <a:pos x="5794" y="2415"/>
                </a:cxn>
                <a:cxn ang="0">
                  <a:pos x="5593" y="2847"/>
                </a:cxn>
                <a:cxn ang="0">
                  <a:pos x="5450" y="3393"/>
                </a:cxn>
                <a:cxn ang="0">
                  <a:pos x="5277" y="3968"/>
                </a:cxn>
                <a:cxn ang="0">
                  <a:pos x="5131" y="4370"/>
                </a:cxn>
                <a:cxn ang="0">
                  <a:pos x="4901" y="4802"/>
                </a:cxn>
                <a:cxn ang="0">
                  <a:pos x="4613" y="5148"/>
                </a:cxn>
                <a:cxn ang="0">
                  <a:pos x="4268" y="5494"/>
                </a:cxn>
                <a:cxn ang="0">
                  <a:pos x="3893" y="5693"/>
                </a:cxn>
                <a:cxn ang="0">
                  <a:pos x="3288" y="5924"/>
                </a:cxn>
                <a:cxn ang="0">
                  <a:pos x="2651" y="6038"/>
                </a:cxn>
                <a:cxn ang="0">
                  <a:pos x="2221" y="6095"/>
                </a:cxn>
                <a:cxn ang="0">
                  <a:pos x="1642" y="6067"/>
                </a:cxn>
                <a:cxn ang="0">
                  <a:pos x="1268" y="5953"/>
                </a:cxn>
                <a:cxn ang="0">
                  <a:pos x="950" y="5752"/>
                </a:cxn>
                <a:cxn ang="0">
                  <a:pos x="721" y="5520"/>
                </a:cxn>
                <a:cxn ang="0">
                  <a:pos x="517" y="5262"/>
                </a:cxn>
                <a:cxn ang="0">
                  <a:pos x="432" y="4975"/>
                </a:cxn>
                <a:cxn ang="0">
                  <a:pos x="374" y="4630"/>
                </a:cxn>
                <a:cxn ang="0">
                  <a:pos x="432" y="4226"/>
                </a:cxn>
                <a:cxn ang="0">
                  <a:pos x="517" y="3796"/>
                </a:cxn>
                <a:cxn ang="0">
                  <a:pos x="143" y="4543"/>
                </a:cxn>
                <a:cxn ang="0">
                  <a:pos x="0" y="5348"/>
                </a:cxn>
                <a:cxn ang="0">
                  <a:pos x="56" y="5866"/>
                </a:cxn>
                <a:cxn ang="0">
                  <a:pos x="202" y="6472"/>
                </a:cxn>
                <a:cxn ang="0">
                  <a:pos x="517" y="7073"/>
                </a:cxn>
                <a:cxn ang="0">
                  <a:pos x="1038" y="7677"/>
                </a:cxn>
                <a:cxn ang="0">
                  <a:pos x="1672" y="8109"/>
                </a:cxn>
                <a:cxn ang="0">
                  <a:pos x="2451" y="8425"/>
                </a:cxn>
                <a:cxn ang="0">
                  <a:pos x="3345" y="8425"/>
                </a:cxn>
                <a:cxn ang="0">
                  <a:pos x="4064" y="8253"/>
                </a:cxn>
                <a:cxn ang="0">
                  <a:pos x="4729" y="7880"/>
                </a:cxn>
                <a:cxn ang="0">
                  <a:pos x="5162" y="7507"/>
                </a:cxn>
                <a:cxn ang="0">
                  <a:pos x="5564" y="7045"/>
                </a:cxn>
                <a:cxn ang="0">
                  <a:pos x="5794" y="6528"/>
                </a:cxn>
                <a:cxn ang="0">
                  <a:pos x="5911" y="6038"/>
                </a:cxn>
                <a:cxn ang="0">
                  <a:pos x="5969" y="5520"/>
                </a:cxn>
                <a:cxn ang="0">
                  <a:pos x="6026" y="4370"/>
                </a:cxn>
                <a:cxn ang="0">
                  <a:pos x="6142" y="3796"/>
                </a:cxn>
                <a:cxn ang="0">
                  <a:pos x="6315" y="3364"/>
                </a:cxn>
                <a:cxn ang="0">
                  <a:pos x="6516" y="3049"/>
                </a:cxn>
                <a:cxn ang="0">
                  <a:pos x="6805" y="2731"/>
                </a:cxn>
                <a:cxn ang="0">
                  <a:pos x="7064" y="2386"/>
                </a:cxn>
                <a:cxn ang="0">
                  <a:pos x="7236" y="2071"/>
                </a:cxn>
                <a:cxn ang="0">
                  <a:pos x="7296" y="1725"/>
                </a:cxn>
                <a:cxn ang="0">
                  <a:pos x="7324" y="1437"/>
                </a:cxn>
                <a:cxn ang="0">
                  <a:pos x="7324" y="1093"/>
                </a:cxn>
                <a:cxn ang="0">
                  <a:pos x="7208" y="691"/>
                </a:cxn>
                <a:cxn ang="0">
                  <a:pos x="7092" y="461"/>
                </a:cxn>
                <a:cxn ang="0">
                  <a:pos x="6978" y="286"/>
                </a:cxn>
                <a:cxn ang="0">
                  <a:pos x="6718" y="0"/>
                </a:cxn>
              </a:cxnLst>
              <a:rect l="0" t="0" r="r" b="b"/>
              <a:pathLst>
                <a:path w="7324" h="8425">
                  <a:moveTo>
                    <a:pt x="6718" y="0"/>
                  </a:moveTo>
                  <a:lnTo>
                    <a:pt x="6805" y="229"/>
                  </a:lnTo>
                  <a:lnTo>
                    <a:pt x="6862" y="401"/>
                  </a:lnTo>
                  <a:lnTo>
                    <a:pt x="6891" y="632"/>
                  </a:lnTo>
                  <a:lnTo>
                    <a:pt x="6862" y="804"/>
                  </a:lnTo>
                  <a:lnTo>
                    <a:pt x="6805" y="978"/>
                  </a:lnTo>
                  <a:lnTo>
                    <a:pt x="6718" y="1150"/>
                  </a:lnTo>
                  <a:lnTo>
                    <a:pt x="6604" y="1379"/>
                  </a:lnTo>
                  <a:lnTo>
                    <a:pt x="6400" y="1553"/>
                  </a:lnTo>
                  <a:lnTo>
                    <a:pt x="5998" y="2099"/>
                  </a:lnTo>
                  <a:lnTo>
                    <a:pt x="5794" y="2415"/>
                  </a:lnTo>
                  <a:lnTo>
                    <a:pt x="5593" y="2847"/>
                  </a:lnTo>
                  <a:lnTo>
                    <a:pt x="5450" y="3393"/>
                  </a:lnTo>
                  <a:lnTo>
                    <a:pt x="5277" y="3968"/>
                  </a:lnTo>
                  <a:lnTo>
                    <a:pt x="5131" y="4370"/>
                  </a:lnTo>
                  <a:lnTo>
                    <a:pt x="4901" y="4802"/>
                  </a:lnTo>
                  <a:lnTo>
                    <a:pt x="4613" y="5148"/>
                  </a:lnTo>
                  <a:lnTo>
                    <a:pt x="4268" y="5494"/>
                  </a:lnTo>
                  <a:lnTo>
                    <a:pt x="3893" y="5693"/>
                  </a:lnTo>
                  <a:lnTo>
                    <a:pt x="3288" y="5924"/>
                  </a:lnTo>
                  <a:lnTo>
                    <a:pt x="2651" y="6038"/>
                  </a:lnTo>
                  <a:lnTo>
                    <a:pt x="2221" y="6095"/>
                  </a:lnTo>
                  <a:lnTo>
                    <a:pt x="1642" y="6067"/>
                  </a:lnTo>
                  <a:lnTo>
                    <a:pt x="1268" y="5953"/>
                  </a:lnTo>
                  <a:lnTo>
                    <a:pt x="950" y="5752"/>
                  </a:lnTo>
                  <a:lnTo>
                    <a:pt x="721" y="5520"/>
                  </a:lnTo>
                  <a:lnTo>
                    <a:pt x="517" y="5262"/>
                  </a:lnTo>
                  <a:lnTo>
                    <a:pt x="432" y="4975"/>
                  </a:lnTo>
                  <a:lnTo>
                    <a:pt x="374" y="4630"/>
                  </a:lnTo>
                  <a:lnTo>
                    <a:pt x="432" y="4226"/>
                  </a:lnTo>
                  <a:lnTo>
                    <a:pt x="517" y="3796"/>
                  </a:lnTo>
                  <a:lnTo>
                    <a:pt x="143" y="4543"/>
                  </a:lnTo>
                  <a:lnTo>
                    <a:pt x="0" y="5348"/>
                  </a:lnTo>
                  <a:lnTo>
                    <a:pt x="56" y="5866"/>
                  </a:lnTo>
                  <a:lnTo>
                    <a:pt x="202" y="6472"/>
                  </a:lnTo>
                  <a:lnTo>
                    <a:pt x="517" y="7073"/>
                  </a:lnTo>
                  <a:lnTo>
                    <a:pt x="1038" y="7677"/>
                  </a:lnTo>
                  <a:lnTo>
                    <a:pt x="1672" y="8109"/>
                  </a:lnTo>
                  <a:lnTo>
                    <a:pt x="2451" y="8425"/>
                  </a:lnTo>
                  <a:lnTo>
                    <a:pt x="3345" y="8425"/>
                  </a:lnTo>
                  <a:lnTo>
                    <a:pt x="4064" y="8253"/>
                  </a:lnTo>
                  <a:lnTo>
                    <a:pt x="4729" y="7880"/>
                  </a:lnTo>
                  <a:lnTo>
                    <a:pt x="5162" y="7507"/>
                  </a:lnTo>
                  <a:lnTo>
                    <a:pt x="5564" y="7045"/>
                  </a:lnTo>
                  <a:lnTo>
                    <a:pt x="5794" y="6528"/>
                  </a:lnTo>
                  <a:lnTo>
                    <a:pt x="5911" y="6038"/>
                  </a:lnTo>
                  <a:lnTo>
                    <a:pt x="5969" y="5520"/>
                  </a:lnTo>
                  <a:lnTo>
                    <a:pt x="6026" y="4370"/>
                  </a:lnTo>
                  <a:lnTo>
                    <a:pt x="6142" y="3796"/>
                  </a:lnTo>
                  <a:lnTo>
                    <a:pt x="6315" y="3364"/>
                  </a:lnTo>
                  <a:lnTo>
                    <a:pt x="6516" y="3049"/>
                  </a:lnTo>
                  <a:lnTo>
                    <a:pt x="6805" y="2731"/>
                  </a:lnTo>
                  <a:lnTo>
                    <a:pt x="7064" y="2386"/>
                  </a:lnTo>
                  <a:lnTo>
                    <a:pt x="7236" y="2071"/>
                  </a:lnTo>
                  <a:lnTo>
                    <a:pt x="7296" y="1725"/>
                  </a:lnTo>
                  <a:lnTo>
                    <a:pt x="7324" y="1437"/>
                  </a:lnTo>
                  <a:lnTo>
                    <a:pt x="7324" y="1093"/>
                  </a:lnTo>
                  <a:lnTo>
                    <a:pt x="7208" y="691"/>
                  </a:lnTo>
                  <a:lnTo>
                    <a:pt x="7092" y="461"/>
                  </a:lnTo>
                  <a:lnTo>
                    <a:pt x="6978" y="286"/>
                  </a:lnTo>
                  <a:lnTo>
                    <a:pt x="6718" y="0"/>
                  </a:lnTo>
                  <a:close/>
                </a:path>
              </a:pathLst>
            </a:custGeom>
            <a:solidFill>
              <a:srgbClr val="00420C"/>
            </a:solidFill>
            <a:ln w="9525">
              <a:noFill/>
              <a:round/>
              <a:headEnd/>
              <a:tailEnd/>
            </a:ln>
          </p:spPr>
          <p:txBody>
            <a:bodyPr/>
            <a:lstStyle/>
            <a:p>
              <a:endParaRPr lang="en-US"/>
            </a:p>
          </p:txBody>
        </p:sp>
        <p:sp>
          <p:nvSpPr>
            <p:cNvPr id="24703" name="Freeform 127"/>
            <p:cNvSpPr>
              <a:spLocks/>
            </p:cNvSpPr>
            <p:nvPr/>
          </p:nvSpPr>
          <p:spPr bwMode="auto">
            <a:xfrm>
              <a:off x="4714" y="127"/>
              <a:ext cx="611" cy="630"/>
            </a:xfrm>
            <a:custGeom>
              <a:avLst/>
              <a:gdLst/>
              <a:ahLst/>
              <a:cxnLst>
                <a:cxn ang="0">
                  <a:pos x="5509" y="116"/>
                </a:cxn>
                <a:cxn ang="0">
                  <a:pos x="4903" y="519"/>
                </a:cxn>
                <a:cxn ang="0">
                  <a:pos x="4499" y="1123"/>
                </a:cxn>
                <a:cxn ang="0">
                  <a:pos x="4037" y="1727"/>
                </a:cxn>
                <a:cxn ang="0">
                  <a:pos x="3287" y="2273"/>
                </a:cxn>
                <a:cxn ang="0">
                  <a:pos x="2423" y="2646"/>
                </a:cxn>
                <a:cxn ang="0">
                  <a:pos x="1182" y="3280"/>
                </a:cxn>
                <a:cxn ang="0">
                  <a:pos x="491" y="4228"/>
                </a:cxn>
                <a:cxn ang="0">
                  <a:pos x="145" y="5522"/>
                </a:cxn>
                <a:cxn ang="0">
                  <a:pos x="491" y="6932"/>
                </a:cxn>
                <a:cxn ang="0">
                  <a:pos x="1270" y="7851"/>
                </a:cxn>
                <a:cxn ang="0">
                  <a:pos x="2250" y="8399"/>
                </a:cxn>
                <a:cxn ang="0">
                  <a:pos x="3431" y="8486"/>
                </a:cxn>
                <a:cxn ang="0">
                  <a:pos x="4529" y="8112"/>
                </a:cxn>
                <a:cxn ang="0">
                  <a:pos x="5306" y="7478"/>
                </a:cxn>
                <a:cxn ang="0">
                  <a:pos x="5768" y="6760"/>
                </a:cxn>
                <a:cxn ang="0">
                  <a:pos x="5970" y="5839"/>
                </a:cxn>
                <a:cxn ang="0">
                  <a:pos x="5997" y="4948"/>
                </a:cxn>
                <a:cxn ang="0">
                  <a:pos x="6144" y="3912"/>
                </a:cxn>
                <a:cxn ang="0">
                  <a:pos x="6546" y="3164"/>
                </a:cxn>
                <a:cxn ang="0">
                  <a:pos x="7151" y="2446"/>
                </a:cxn>
                <a:cxn ang="0">
                  <a:pos x="7355" y="1755"/>
                </a:cxn>
                <a:cxn ang="0">
                  <a:pos x="7267" y="921"/>
                </a:cxn>
                <a:cxn ang="0">
                  <a:pos x="6950" y="377"/>
                </a:cxn>
                <a:cxn ang="0">
                  <a:pos x="7123" y="491"/>
                </a:cxn>
                <a:cxn ang="0">
                  <a:pos x="7469" y="1180"/>
                </a:cxn>
                <a:cxn ang="0">
                  <a:pos x="7499" y="1869"/>
                </a:cxn>
                <a:cxn ang="0">
                  <a:pos x="7267" y="2531"/>
                </a:cxn>
                <a:cxn ang="0">
                  <a:pos x="6633" y="3280"/>
                </a:cxn>
                <a:cxn ang="0">
                  <a:pos x="6228" y="4142"/>
                </a:cxn>
                <a:cxn ang="0">
                  <a:pos x="6172" y="5178"/>
                </a:cxn>
                <a:cxn ang="0">
                  <a:pos x="6085" y="6212"/>
                </a:cxn>
                <a:cxn ang="0">
                  <a:pos x="5797" y="7105"/>
                </a:cxn>
                <a:cxn ang="0">
                  <a:pos x="5306" y="7681"/>
                </a:cxn>
                <a:cxn ang="0">
                  <a:pos x="6749" y="7737"/>
                </a:cxn>
                <a:cxn ang="0">
                  <a:pos x="7181" y="7624"/>
                </a:cxn>
                <a:cxn ang="0">
                  <a:pos x="7931" y="7593"/>
                </a:cxn>
                <a:cxn ang="0">
                  <a:pos x="8565" y="7795"/>
                </a:cxn>
                <a:cxn ang="0">
                  <a:pos x="8363" y="7910"/>
                </a:cxn>
                <a:cxn ang="0">
                  <a:pos x="7669" y="7939"/>
                </a:cxn>
                <a:cxn ang="0">
                  <a:pos x="7469" y="8054"/>
                </a:cxn>
                <a:cxn ang="0">
                  <a:pos x="7151" y="8340"/>
                </a:cxn>
                <a:cxn ang="0">
                  <a:pos x="6546" y="8571"/>
                </a:cxn>
                <a:cxn ang="0">
                  <a:pos x="4788" y="8830"/>
                </a:cxn>
                <a:cxn ang="0">
                  <a:pos x="2826" y="8801"/>
                </a:cxn>
                <a:cxn ang="0">
                  <a:pos x="1731" y="8629"/>
                </a:cxn>
                <a:cxn ang="0">
                  <a:pos x="1443" y="8456"/>
                </a:cxn>
                <a:cxn ang="0">
                  <a:pos x="1644" y="8313"/>
                </a:cxn>
                <a:cxn ang="0">
                  <a:pos x="865" y="7708"/>
                </a:cxn>
                <a:cxn ang="0">
                  <a:pos x="377" y="7046"/>
                </a:cxn>
                <a:cxn ang="0">
                  <a:pos x="88" y="6300"/>
                </a:cxn>
                <a:cxn ang="0">
                  <a:pos x="29" y="5294"/>
                </a:cxn>
                <a:cxn ang="0">
                  <a:pos x="232" y="4344"/>
                </a:cxn>
                <a:cxn ang="0">
                  <a:pos x="865" y="3338"/>
                </a:cxn>
                <a:cxn ang="0">
                  <a:pos x="1731" y="2733"/>
                </a:cxn>
                <a:cxn ang="0">
                  <a:pos x="2942" y="2302"/>
                </a:cxn>
                <a:cxn ang="0">
                  <a:pos x="3923" y="1641"/>
                </a:cxn>
                <a:cxn ang="0">
                  <a:pos x="4585" y="777"/>
                </a:cxn>
                <a:cxn ang="0">
                  <a:pos x="5046" y="260"/>
                </a:cxn>
                <a:cxn ang="0">
                  <a:pos x="5566" y="31"/>
                </a:cxn>
              </a:cxnLst>
              <a:rect l="0" t="0" r="r" b="b"/>
              <a:pathLst>
                <a:path w="8565" h="8830">
                  <a:moveTo>
                    <a:pt x="5997" y="0"/>
                  </a:moveTo>
                  <a:lnTo>
                    <a:pt x="5509" y="116"/>
                  </a:lnTo>
                  <a:lnTo>
                    <a:pt x="5163" y="289"/>
                  </a:lnTo>
                  <a:lnTo>
                    <a:pt x="4903" y="519"/>
                  </a:lnTo>
                  <a:lnTo>
                    <a:pt x="4701" y="777"/>
                  </a:lnTo>
                  <a:lnTo>
                    <a:pt x="4499" y="1123"/>
                  </a:lnTo>
                  <a:lnTo>
                    <a:pt x="4268" y="1438"/>
                  </a:lnTo>
                  <a:lnTo>
                    <a:pt x="4037" y="1727"/>
                  </a:lnTo>
                  <a:lnTo>
                    <a:pt x="3634" y="2042"/>
                  </a:lnTo>
                  <a:lnTo>
                    <a:pt x="3287" y="2273"/>
                  </a:lnTo>
                  <a:lnTo>
                    <a:pt x="2855" y="2475"/>
                  </a:lnTo>
                  <a:lnTo>
                    <a:pt x="2423" y="2646"/>
                  </a:lnTo>
                  <a:lnTo>
                    <a:pt x="1818" y="2877"/>
                  </a:lnTo>
                  <a:lnTo>
                    <a:pt x="1182" y="3280"/>
                  </a:lnTo>
                  <a:lnTo>
                    <a:pt x="720" y="3768"/>
                  </a:lnTo>
                  <a:lnTo>
                    <a:pt x="491" y="4228"/>
                  </a:lnTo>
                  <a:lnTo>
                    <a:pt x="232" y="4976"/>
                  </a:lnTo>
                  <a:lnTo>
                    <a:pt x="145" y="5522"/>
                  </a:lnTo>
                  <a:lnTo>
                    <a:pt x="232" y="6300"/>
                  </a:lnTo>
                  <a:lnTo>
                    <a:pt x="491" y="6932"/>
                  </a:lnTo>
                  <a:lnTo>
                    <a:pt x="865" y="7422"/>
                  </a:lnTo>
                  <a:lnTo>
                    <a:pt x="1270" y="7851"/>
                  </a:lnTo>
                  <a:lnTo>
                    <a:pt x="1701" y="8169"/>
                  </a:lnTo>
                  <a:lnTo>
                    <a:pt x="2250" y="8399"/>
                  </a:lnTo>
                  <a:lnTo>
                    <a:pt x="2826" y="8514"/>
                  </a:lnTo>
                  <a:lnTo>
                    <a:pt x="3431" y="8486"/>
                  </a:lnTo>
                  <a:lnTo>
                    <a:pt x="4037" y="8370"/>
                  </a:lnTo>
                  <a:lnTo>
                    <a:pt x="4529" y="8112"/>
                  </a:lnTo>
                  <a:lnTo>
                    <a:pt x="4932" y="7851"/>
                  </a:lnTo>
                  <a:lnTo>
                    <a:pt x="5306" y="7478"/>
                  </a:lnTo>
                  <a:lnTo>
                    <a:pt x="5595" y="7134"/>
                  </a:lnTo>
                  <a:lnTo>
                    <a:pt x="5768" y="6760"/>
                  </a:lnTo>
                  <a:lnTo>
                    <a:pt x="5913" y="6269"/>
                  </a:lnTo>
                  <a:lnTo>
                    <a:pt x="5970" y="5839"/>
                  </a:lnTo>
                  <a:lnTo>
                    <a:pt x="5997" y="5408"/>
                  </a:lnTo>
                  <a:lnTo>
                    <a:pt x="5997" y="4948"/>
                  </a:lnTo>
                  <a:lnTo>
                    <a:pt x="6028" y="4431"/>
                  </a:lnTo>
                  <a:lnTo>
                    <a:pt x="6144" y="3912"/>
                  </a:lnTo>
                  <a:lnTo>
                    <a:pt x="6287" y="3597"/>
                  </a:lnTo>
                  <a:lnTo>
                    <a:pt x="6546" y="3164"/>
                  </a:lnTo>
                  <a:lnTo>
                    <a:pt x="6864" y="2819"/>
                  </a:lnTo>
                  <a:lnTo>
                    <a:pt x="7151" y="2446"/>
                  </a:lnTo>
                  <a:lnTo>
                    <a:pt x="7267" y="2129"/>
                  </a:lnTo>
                  <a:lnTo>
                    <a:pt x="7355" y="1755"/>
                  </a:lnTo>
                  <a:lnTo>
                    <a:pt x="7355" y="1410"/>
                  </a:lnTo>
                  <a:lnTo>
                    <a:pt x="7267" y="921"/>
                  </a:lnTo>
                  <a:lnTo>
                    <a:pt x="7123" y="604"/>
                  </a:lnTo>
                  <a:lnTo>
                    <a:pt x="6950" y="377"/>
                  </a:lnTo>
                  <a:lnTo>
                    <a:pt x="6690" y="174"/>
                  </a:lnTo>
                  <a:lnTo>
                    <a:pt x="7123" y="491"/>
                  </a:lnTo>
                  <a:lnTo>
                    <a:pt x="7355" y="834"/>
                  </a:lnTo>
                  <a:lnTo>
                    <a:pt x="7469" y="1180"/>
                  </a:lnTo>
                  <a:lnTo>
                    <a:pt x="7499" y="1526"/>
                  </a:lnTo>
                  <a:lnTo>
                    <a:pt x="7499" y="1869"/>
                  </a:lnTo>
                  <a:lnTo>
                    <a:pt x="7411" y="2215"/>
                  </a:lnTo>
                  <a:lnTo>
                    <a:pt x="7267" y="2531"/>
                  </a:lnTo>
                  <a:lnTo>
                    <a:pt x="7008" y="2905"/>
                  </a:lnTo>
                  <a:lnTo>
                    <a:pt x="6633" y="3280"/>
                  </a:lnTo>
                  <a:lnTo>
                    <a:pt x="6403" y="3680"/>
                  </a:lnTo>
                  <a:lnTo>
                    <a:pt x="6228" y="4142"/>
                  </a:lnTo>
                  <a:lnTo>
                    <a:pt x="6172" y="4574"/>
                  </a:lnTo>
                  <a:lnTo>
                    <a:pt x="6172" y="5178"/>
                  </a:lnTo>
                  <a:lnTo>
                    <a:pt x="6144" y="5694"/>
                  </a:lnTo>
                  <a:lnTo>
                    <a:pt x="6085" y="6212"/>
                  </a:lnTo>
                  <a:lnTo>
                    <a:pt x="5970" y="6673"/>
                  </a:lnTo>
                  <a:lnTo>
                    <a:pt x="5797" y="7105"/>
                  </a:lnTo>
                  <a:lnTo>
                    <a:pt x="5566" y="7422"/>
                  </a:lnTo>
                  <a:lnTo>
                    <a:pt x="5306" y="7681"/>
                  </a:lnTo>
                  <a:lnTo>
                    <a:pt x="6172" y="7651"/>
                  </a:lnTo>
                  <a:lnTo>
                    <a:pt x="6749" y="7737"/>
                  </a:lnTo>
                  <a:lnTo>
                    <a:pt x="6950" y="7708"/>
                  </a:lnTo>
                  <a:lnTo>
                    <a:pt x="7181" y="7624"/>
                  </a:lnTo>
                  <a:lnTo>
                    <a:pt x="7555" y="7593"/>
                  </a:lnTo>
                  <a:lnTo>
                    <a:pt x="7931" y="7593"/>
                  </a:lnTo>
                  <a:lnTo>
                    <a:pt x="8420" y="7681"/>
                  </a:lnTo>
                  <a:lnTo>
                    <a:pt x="8565" y="7795"/>
                  </a:lnTo>
                  <a:lnTo>
                    <a:pt x="8537" y="7851"/>
                  </a:lnTo>
                  <a:lnTo>
                    <a:pt x="8363" y="7910"/>
                  </a:lnTo>
                  <a:lnTo>
                    <a:pt x="7987" y="7910"/>
                  </a:lnTo>
                  <a:lnTo>
                    <a:pt x="7669" y="7939"/>
                  </a:lnTo>
                  <a:lnTo>
                    <a:pt x="7527" y="8024"/>
                  </a:lnTo>
                  <a:lnTo>
                    <a:pt x="7469" y="8054"/>
                  </a:lnTo>
                  <a:lnTo>
                    <a:pt x="7355" y="8197"/>
                  </a:lnTo>
                  <a:lnTo>
                    <a:pt x="7151" y="8340"/>
                  </a:lnTo>
                  <a:lnTo>
                    <a:pt x="6921" y="8486"/>
                  </a:lnTo>
                  <a:lnTo>
                    <a:pt x="6546" y="8571"/>
                  </a:lnTo>
                  <a:lnTo>
                    <a:pt x="5853" y="8715"/>
                  </a:lnTo>
                  <a:lnTo>
                    <a:pt x="4788" y="8830"/>
                  </a:lnTo>
                  <a:lnTo>
                    <a:pt x="3634" y="8830"/>
                  </a:lnTo>
                  <a:lnTo>
                    <a:pt x="2826" y="8801"/>
                  </a:lnTo>
                  <a:lnTo>
                    <a:pt x="2192" y="8685"/>
                  </a:lnTo>
                  <a:lnTo>
                    <a:pt x="1731" y="8629"/>
                  </a:lnTo>
                  <a:lnTo>
                    <a:pt x="1471" y="8542"/>
                  </a:lnTo>
                  <a:lnTo>
                    <a:pt x="1443" y="8456"/>
                  </a:lnTo>
                  <a:lnTo>
                    <a:pt x="1500" y="8399"/>
                  </a:lnTo>
                  <a:lnTo>
                    <a:pt x="1644" y="8313"/>
                  </a:lnTo>
                  <a:lnTo>
                    <a:pt x="1213" y="8024"/>
                  </a:lnTo>
                  <a:lnTo>
                    <a:pt x="865" y="7708"/>
                  </a:lnTo>
                  <a:lnTo>
                    <a:pt x="576" y="7363"/>
                  </a:lnTo>
                  <a:lnTo>
                    <a:pt x="377" y="7046"/>
                  </a:lnTo>
                  <a:lnTo>
                    <a:pt x="202" y="6646"/>
                  </a:lnTo>
                  <a:lnTo>
                    <a:pt x="88" y="6300"/>
                  </a:lnTo>
                  <a:lnTo>
                    <a:pt x="0" y="5867"/>
                  </a:lnTo>
                  <a:lnTo>
                    <a:pt x="29" y="5294"/>
                  </a:lnTo>
                  <a:lnTo>
                    <a:pt x="88" y="4860"/>
                  </a:lnTo>
                  <a:lnTo>
                    <a:pt x="232" y="4344"/>
                  </a:lnTo>
                  <a:lnTo>
                    <a:pt x="520" y="3740"/>
                  </a:lnTo>
                  <a:lnTo>
                    <a:pt x="865" y="3338"/>
                  </a:lnTo>
                  <a:lnTo>
                    <a:pt x="1241" y="3021"/>
                  </a:lnTo>
                  <a:lnTo>
                    <a:pt x="1731" y="2733"/>
                  </a:lnTo>
                  <a:lnTo>
                    <a:pt x="2280" y="2560"/>
                  </a:lnTo>
                  <a:lnTo>
                    <a:pt x="2942" y="2302"/>
                  </a:lnTo>
                  <a:lnTo>
                    <a:pt x="3431" y="2014"/>
                  </a:lnTo>
                  <a:lnTo>
                    <a:pt x="3923" y="1641"/>
                  </a:lnTo>
                  <a:lnTo>
                    <a:pt x="4297" y="1180"/>
                  </a:lnTo>
                  <a:lnTo>
                    <a:pt x="4585" y="777"/>
                  </a:lnTo>
                  <a:lnTo>
                    <a:pt x="4788" y="491"/>
                  </a:lnTo>
                  <a:lnTo>
                    <a:pt x="5046" y="260"/>
                  </a:lnTo>
                  <a:lnTo>
                    <a:pt x="5277" y="116"/>
                  </a:lnTo>
                  <a:lnTo>
                    <a:pt x="5566" y="31"/>
                  </a:lnTo>
                  <a:lnTo>
                    <a:pt x="5997" y="0"/>
                  </a:lnTo>
                  <a:close/>
                </a:path>
              </a:pathLst>
            </a:custGeom>
            <a:solidFill>
              <a:srgbClr val="000000"/>
            </a:solidFill>
            <a:ln w="9525">
              <a:noFill/>
              <a:round/>
              <a:headEnd/>
              <a:tailEnd/>
            </a:ln>
          </p:spPr>
          <p:txBody>
            <a:bodyPr/>
            <a:lstStyle/>
            <a:p>
              <a:endParaRPr lang="en-US"/>
            </a:p>
          </p:txBody>
        </p:sp>
        <p:sp>
          <p:nvSpPr>
            <p:cNvPr id="24704" name="Freeform 128"/>
            <p:cNvSpPr>
              <a:spLocks/>
            </p:cNvSpPr>
            <p:nvPr/>
          </p:nvSpPr>
          <p:spPr bwMode="auto">
            <a:xfrm>
              <a:off x="5187" y="57"/>
              <a:ext cx="79" cy="86"/>
            </a:xfrm>
            <a:custGeom>
              <a:avLst/>
              <a:gdLst/>
              <a:ahLst/>
              <a:cxnLst>
                <a:cxn ang="0">
                  <a:pos x="116" y="1151"/>
                </a:cxn>
                <a:cxn ang="0">
                  <a:pos x="260" y="892"/>
                </a:cxn>
                <a:cxn ang="0">
                  <a:pos x="490" y="662"/>
                </a:cxn>
                <a:cxn ang="0">
                  <a:pos x="778" y="490"/>
                </a:cxn>
                <a:cxn ang="0">
                  <a:pos x="1096" y="317"/>
                </a:cxn>
                <a:cxn ang="0">
                  <a:pos x="894" y="0"/>
                </a:cxn>
                <a:cxn ang="0">
                  <a:pos x="518" y="230"/>
                </a:cxn>
                <a:cxn ang="0">
                  <a:pos x="288" y="459"/>
                </a:cxn>
                <a:cxn ang="0">
                  <a:pos x="116" y="691"/>
                </a:cxn>
                <a:cxn ang="0">
                  <a:pos x="0" y="949"/>
                </a:cxn>
                <a:cxn ang="0">
                  <a:pos x="200" y="634"/>
                </a:cxn>
                <a:cxn ang="0">
                  <a:pos x="432" y="376"/>
                </a:cxn>
                <a:cxn ang="0">
                  <a:pos x="866" y="86"/>
                </a:cxn>
                <a:cxn ang="0">
                  <a:pos x="980" y="317"/>
                </a:cxn>
                <a:cxn ang="0">
                  <a:pos x="577" y="490"/>
                </a:cxn>
                <a:cxn ang="0">
                  <a:pos x="317" y="691"/>
                </a:cxn>
                <a:cxn ang="0">
                  <a:pos x="173" y="949"/>
                </a:cxn>
                <a:cxn ang="0">
                  <a:pos x="57" y="1208"/>
                </a:cxn>
                <a:cxn ang="0">
                  <a:pos x="116" y="1151"/>
                </a:cxn>
              </a:cxnLst>
              <a:rect l="0" t="0" r="r" b="b"/>
              <a:pathLst>
                <a:path w="1096" h="1208">
                  <a:moveTo>
                    <a:pt x="116" y="1151"/>
                  </a:moveTo>
                  <a:lnTo>
                    <a:pt x="260" y="892"/>
                  </a:lnTo>
                  <a:lnTo>
                    <a:pt x="490" y="662"/>
                  </a:lnTo>
                  <a:lnTo>
                    <a:pt x="778" y="490"/>
                  </a:lnTo>
                  <a:lnTo>
                    <a:pt x="1096" y="317"/>
                  </a:lnTo>
                  <a:lnTo>
                    <a:pt x="894" y="0"/>
                  </a:lnTo>
                  <a:lnTo>
                    <a:pt x="518" y="230"/>
                  </a:lnTo>
                  <a:lnTo>
                    <a:pt x="288" y="459"/>
                  </a:lnTo>
                  <a:lnTo>
                    <a:pt x="116" y="691"/>
                  </a:lnTo>
                  <a:lnTo>
                    <a:pt x="0" y="949"/>
                  </a:lnTo>
                  <a:lnTo>
                    <a:pt x="200" y="634"/>
                  </a:lnTo>
                  <a:lnTo>
                    <a:pt x="432" y="376"/>
                  </a:lnTo>
                  <a:lnTo>
                    <a:pt x="866" y="86"/>
                  </a:lnTo>
                  <a:lnTo>
                    <a:pt x="980" y="317"/>
                  </a:lnTo>
                  <a:lnTo>
                    <a:pt x="577" y="490"/>
                  </a:lnTo>
                  <a:lnTo>
                    <a:pt x="317" y="691"/>
                  </a:lnTo>
                  <a:lnTo>
                    <a:pt x="173" y="949"/>
                  </a:lnTo>
                  <a:lnTo>
                    <a:pt x="57" y="1208"/>
                  </a:lnTo>
                  <a:lnTo>
                    <a:pt x="116" y="1151"/>
                  </a:lnTo>
                  <a:close/>
                </a:path>
              </a:pathLst>
            </a:custGeom>
            <a:solidFill>
              <a:srgbClr val="000000"/>
            </a:solidFill>
            <a:ln w="9525">
              <a:noFill/>
              <a:round/>
              <a:headEnd/>
              <a:tailEnd/>
            </a:ln>
          </p:spPr>
          <p:txBody>
            <a:bodyPr/>
            <a:lstStyle/>
            <a:p>
              <a:endParaRPr lang="en-US"/>
            </a:p>
          </p:txBody>
        </p:sp>
      </p:grpSp>
      <p:sp>
        <p:nvSpPr>
          <p:cNvPr id="129" name="Rectangle 15"/>
          <p:cNvSpPr>
            <a:spLocks noChangeArrowheads="1"/>
          </p:cNvSpPr>
          <p:nvPr/>
        </p:nvSpPr>
        <p:spPr bwMode="auto">
          <a:xfrm>
            <a:off x="1460224" y="3716179"/>
            <a:ext cx="520976" cy="738664"/>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FF0000"/>
                </a:solidFill>
              </a:rPr>
              <a:t>14873</a:t>
            </a:r>
          </a:p>
          <a:p>
            <a:pPr eaLnBrk="1" hangingPunct="1"/>
            <a:r>
              <a:rPr lang="en-US" sz="1600" b="1" dirty="0" smtClean="0">
                <a:solidFill>
                  <a:srgbClr val="FF0000"/>
                </a:solidFill>
                <a:latin typeface="Times New Roman" charset="0"/>
              </a:rPr>
              <a:t>14875</a:t>
            </a:r>
          </a:p>
          <a:p>
            <a:pPr eaLnBrk="1" hangingPunct="1"/>
            <a:r>
              <a:rPr lang="en-US" sz="1600" b="1" dirty="0" smtClean="0">
                <a:solidFill>
                  <a:srgbClr val="FF0000"/>
                </a:solidFill>
                <a:latin typeface="Times New Roman" charset="0"/>
              </a:rPr>
              <a:t>14912</a:t>
            </a:r>
            <a:endParaRPr lang="en-US" sz="2800" dirty="0">
              <a:solidFill>
                <a:srgbClr val="FF0000"/>
              </a:solidFill>
              <a:latin typeface="Times New Roman" charset="0"/>
            </a:endParaRPr>
          </a:p>
        </p:txBody>
      </p:sp>
      <p:sp>
        <p:nvSpPr>
          <p:cNvPr id="130" name="Rectangle 16"/>
          <p:cNvSpPr>
            <a:spLocks noChangeArrowheads="1"/>
          </p:cNvSpPr>
          <p:nvPr/>
        </p:nvSpPr>
        <p:spPr bwMode="auto">
          <a:xfrm>
            <a:off x="2438400" y="3716179"/>
            <a:ext cx="416781" cy="1169551"/>
          </a:xfrm>
          <a:prstGeom prst="rect">
            <a:avLst/>
          </a:prstGeom>
          <a:noFill/>
          <a:ln w="9525">
            <a:noFill/>
            <a:miter lim="800000"/>
            <a:headEnd/>
            <a:tailEnd/>
          </a:ln>
        </p:spPr>
        <p:txBody>
          <a:bodyPr wrap="none" lIns="0" tIns="0" rIns="0" bIns="0">
            <a:spAutoFit/>
          </a:bodyPr>
          <a:lstStyle/>
          <a:p>
            <a:pPr algn="ctr" eaLnBrk="1" hangingPunct="1"/>
            <a:r>
              <a:rPr lang="en-US" sz="1600" b="1" dirty="0" smtClean="0">
                <a:solidFill>
                  <a:srgbClr val="000000"/>
                </a:solidFill>
              </a:rPr>
              <a:t>$660</a:t>
            </a:r>
          </a:p>
          <a:p>
            <a:pPr algn="ctr" eaLnBrk="1" hangingPunct="1"/>
            <a:r>
              <a:rPr lang="en-US" sz="1600" b="1" dirty="0" smtClean="0">
                <a:solidFill>
                  <a:srgbClr val="000000"/>
                </a:solidFill>
              </a:rPr>
              <a:t>506</a:t>
            </a:r>
          </a:p>
          <a:p>
            <a:pPr algn="ctr" eaLnBrk="1" hangingPunct="1"/>
            <a:r>
              <a:rPr lang="en-US" sz="1600" b="1" dirty="0" smtClean="0">
                <a:solidFill>
                  <a:srgbClr val="000000"/>
                </a:solidFill>
              </a:rPr>
              <a:t>238</a:t>
            </a:r>
          </a:p>
          <a:p>
            <a:pPr algn="ctr" eaLnBrk="1" hangingPunct="1"/>
            <a:endParaRPr lang="en-US" sz="2800" dirty="0">
              <a:latin typeface="Times New Roman" charset="0"/>
            </a:endParaRPr>
          </a:p>
        </p:txBody>
      </p:sp>
      <p:sp>
        <p:nvSpPr>
          <p:cNvPr id="132" name="Rectangle 16"/>
          <p:cNvSpPr>
            <a:spLocks noChangeArrowheads="1"/>
          </p:cNvSpPr>
          <p:nvPr/>
        </p:nvSpPr>
        <p:spPr bwMode="auto">
          <a:xfrm>
            <a:off x="3352800" y="3707249"/>
            <a:ext cx="230832" cy="738664"/>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843</a:t>
            </a:r>
          </a:p>
          <a:p>
            <a:pPr algn="ctr" eaLnBrk="1" hangingPunct="1"/>
            <a:r>
              <a:rPr lang="en-US" sz="1200" b="1" dirty="0" smtClean="0">
                <a:latin typeface="Times New Roman" charset="0"/>
              </a:rPr>
              <a:t>846</a:t>
            </a:r>
          </a:p>
          <a:p>
            <a:pPr algn="ctr" eaLnBrk="1" hangingPunct="1"/>
            <a:r>
              <a:rPr lang="en-US" sz="1200" b="1" dirty="0" smtClean="0">
                <a:latin typeface="Times New Roman" charset="0"/>
              </a:rPr>
              <a:t>850</a:t>
            </a:r>
          </a:p>
          <a:p>
            <a:pPr algn="ctr" eaLnBrk="1" hangingPunct="1"/>
            <a:r>
              <a:rPr lang="en-US" sz="1200" b="1" dirty="0" smtClean="0">
                <a:latin typeface="Times New Roman" charset="0"/>
              </a:rPr>
              <a:t>851</a:t>
            </a:r>
            <a:endParaRPr lang="en-US" sz="1200" b="1" dirty="0">
              <a:latin typeface="Times New Roman" charset="0"/>
            </a:endParaRPr>
          </a:p>
        </p:txBody>
      </p:sp>
      <p:sp>
        <p:nvSpPr>
          <p:cNvPr id="133" name="Rectangle 16"/>
          <p:cNvSpPr>
            <a:spLocks noChangeArrowheads="1"/>
          </p:cNvSpPr>
          <p:nvPr/>
        </p:nvSpPr>
        <p:spPr bwMode="auto">
          <a:xfrm>
            <a:off x="4112568" y="3733800"/>
            <a:ext cx="153888" cy="738664"/>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5</a:t>
            </a:r>
          </a:p>
          <a:p>
            <a:pPr algn="ctr" eaLnBrk="1" hangingPunct="1"/>
            <a:r>
              <a:rPr lang="en-US" sz="1200" b="1" dirty="0" smtClean="0">
                <a:latin typeface="Times New Roman" charset="0"/>
              </a:rPr>
              <a:t>8</a:t>
            </a:r>
          </a:p>
          <a:p>
            <a:pPr algn="ctr" eaLnBrk="1" hangingPunct="1"/>
            <a:r>
              <a:rPr lang="en-US" sz="1200" b="1" dirty="0" smtClean="0">
                <a:latin typeface="Times New Roman" charset="0"/>
              </a:rPr>
              <a:t>4</a:t>
            </a:r>
          </a:p>
          <a:p>
            <a:pPr algn="ctr" eaLnBrk="1" hangingPunct="1"/>
            <a:r>
              <a:rPr lang="en-US" sz="1200" b="1" dirty="0" smtClean="0">
                <a:latin typeface="Times New Roman" charset="0"/>
              </a:rPr>
              <a:t>10</a:t>
            </a:r>
            <a:endParaRPr lang="en-US" sz="1200" b="1" dirty="0">
              <a:latin typeface="Times New Roman" charset="0"/>
            </a:endParaRPr>
          </a:p>
        </p:txBody>
      </p:sp>
      <p:sp>
        <p:nvSpPr>
          <p:cNvPr id="134" name="Rectangle 16"/>
          <p:cNvSpPr>
            <a:spLocks noChangeArrowheads="1"/>
          </p:cNvSpPr>
          <p:nvPr/>
        </p:nvSpPr>
        <p:spPr bwMode="auto">
          <a:xfrm>
            <a:off x="4950768" y="3733800"/>
            <a:ext cx="269304" cy="738664"/>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$ 45</a:t>
            </a:r>
          </a:p>
          <a:p>
            <a:pPr algn="ctr" eaLnBrk="1" hangingPunct="1"/>
            <a:r>
              <a:rPr lang="en-US" sz="1200" b="1" dirty="0" smtClean="0">
                <a:latin typeface="Times New Roman" charset="0"/>
              </a:rPr>
              <a:t>  60</a:t>
            </a:r>
          </a:p>
          <a:p>
            <a:pPr algn="ctr" eaLnBrk="1" hangingPunct="1"/>
            <a:r>
              <a:rPr lang="en-US" sz="1200" b="1" dirty="0" smtClean="0">
                <a:latin typeface="Times New Roman" charset="0"/>
              </a:rPr>
              <a:t>  21</a:t>
            </a:r>
          </a:p>
          <a:p>
            <a:pPr algn="ctr" eaLnBrk="1" hangingPunct="1"/>
            <a:r>
              <a:rPr lang="en-US" sz="1200" b="1" dirty="0" smtClean="0">
                <a:latin typeface="Times New Roman" charset="0"/>
              </a:rPr>
              <a:t>  54</a:t>
            </a:r>
            <a:endParaRPr lang="en-US" sz="1200" b="1" dirty="0">
              <a:latin typeface="Times New Roman" charset="0"/>
            </a:endParaRPr>
          </a:p>
        </p:txBody>
      </p:sp>
      <p:sp>
        <p:nvSpPr>
          <p:cNvPr id="135" name="Rectangle 16"/>
          <p:cNvSpPr>
            <a:spLocks noChangeArrowheads="1"/>
          </p:cNvSpPr>
          <p:nvPr/>
        </p:nvSpPr>
        <p:spPr bwMode="auto">
          <a:xfrm>
            <a:off x="5942112" y="3657600"/>
            <a:ext cx="153888" cy="184666"/>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27</a:t>
            </a:r>
          </a:p>
        </p:txBody>
      </p:sp>
      <p:sp>
        <p:nvSpPr>
          <p:cNvPr id="137" name="Rectangle 16"/>
          <p:cNvSpPr>
            <a:spLocks noChangeArrowheads="1"/>
          </p:cNvSpPr>
          <p:nvPr/>
        </p:nvSpPr>
        <p:spPr bwMode="auto">
          <a:xfrm>
            <a:off x="6780312" y="3733800"/>
            <a:ext cx="530594" cy="184666"/>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$8/DLH</a:t>
            </a:r>
          </a:p>
        </p:txBody>
      </p:sp>
      <p:sp>
        <p:nvSpPr>
          <p:cNvPr id="138" name="Rectangle 16"/>
          <p:cNvSpPr>
            <a:spLocks noChangeArrowheads="1"/>
          </p:cNvSpPr>
          <p:nvPr/>
        </p:nvSpPr>
        <p:spPr bwMode="auto">
          <a:xfrm>
            <a:off x="7772400" y="3733800"/>
            <a:ext cx="384722" cy="184666"/>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2$216</a:t>
            </a:r>
          </a:p>
        </p:txBody>
      </p:sp>
      <p:sp>
        <p:nvSpPr>
          <p:cNvPr id="140" name="Rectangle 16"/>
          <p:cNvSpPr>
            <a:spLocks noChangeArrowheads="1"/>
          </p:cNvSpPr>
          <p:nvPr/>
        </p:nvSpPr>
        <p:spPr bwMode="auto">
          <a:xfrm>
            <a:off x="4724400" y="4876800"/>
            <a:ext cx="500137" cy="184666"/>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$ 1, 404</a:t>
            </a:r>
            <a:endParaRPr lang="en-US" sz="1200" b="1" dirty="0">
              <a:latin typeface="Times New Roman" charset="0"/>
            </a:endParaRPr>
          </a:p>
        </p:txBody>
      </p:sp>
      <p:sp>
        <p:nvSpPr>
          <p:cNvPr id="142" name="Rectangle 16"/>
          <p:cNvSpPr>
            <a:spLocks noChangeArrowheads="1"/>
          </p:cNvSpPr>
          <p:nvPr/>
        </p:nvSpPr>
        <p:spPr bwMode="auto">
          <a:xfrm>
            <a:off x="4950768" y="5149334"/>
            <a:ext cx="230832" cy="184666"/>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180</a:t>
            </a:r>
            <a:endParaRPr lang="en-US" sz="1200" b="1" dirty="0">
              <a:latin typeface="Times New Roman" charset="0"/>
            </a:endParaRPr>
          </a:p>
        </p:txBody>
      </p:sp>
      <p:sp>
        <p:nvSpPr>
          <p:cNvPr id="143" name="Rectangle 16"/>
          <p:cNvSpPr>
            <a:spLocks noChangeArrowheads="1"/>
          </p:cNvSpPr>
          <p:nvPr/>
        </p:nvSpPr>
        <p:spPr bwMode="auto">
          <a:xfrm>
            <a:off x="4950768" y="5410200"/>
            <a:ext cx="230832" cy="184666"/>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216</a:t>
            </a:r>
            <a:endParaRPr lang="en-US" sz="1200" b="1" dirty="0">
              <a:latin typeface="Times New Roman" charset="0"/>
            </a:endParaRPr>
          </a:p>
        </p:txBody>
      </p:sp>
      <p:sp>
        <p:nvSpPr>
          <p:cNvPr id="144" name="Rectangle 16"/>
          <p:cNvSpPr>
            <a:spLocks noChangeArrowheads="1"/>
          </p:cNvSpPr>
          <p:nvPr/>
        </p:nvSpPr>
        <p:spPr bwMode="auto">
          <a:xfrm>
            <a:off x="4835350" y="5682734"/>
            <a:ext cx="346250" cy="184666"/>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1,800</a:t>
            </a:r>
            <a:endParaRPr lang="en-US" sz="1200" b="1" dirty="0">
              <a:latin typeface="Times New Roman" charset="0"/>
            </a:endParaRPr>
          </a:p>
        </p:txBody>
      </p:sp>
      <p:sp>
        <p:nvSpPr>
          <p:cNvPr id="145" name="Rectangle 16"/>
          <p:cNvSpPr>
            <a:spLocks noChangeArrowheads="1"/>
          </p:cNvSpPr>
          <p:nvPr/>
        </p:nvSpPr>
        <p:spPr bwMode="auto">
          <a:xfrm>
            <a:off x="4796878" y="5911334"/>
            <a:ext cx="384722" cy="184666"/>
          </a:xfrm>
          <a:prstGeom prst="rect">
            <a:avLst/>
          </a:prstGeom>
          <a:noFill/>
          <a:ln w="9525">
            <a:noFill/>
            <a:miter lim="800000"/>
            <a:headEnd/>
            <a:tailEnd/>
          </a:ln>
        </p:spPr>
        <p:txBody>
          <a:bodyPr wrap="none" lIns="0" tIns="0" rIns="0" bIns="0">
            <a:spAutoFit/>
          </a:bodyPr>
          <a:lstStyle/>
          <a:p>
            <a:pPr algn="ctr" eaLnBrk="1" hangingPunct="1"/>
            <a:r>
              <a:rPr lang="en-US" sz="1200" b="1" dirty="0" smtClean="0">
                <a:latin typeface="Times New Roman" charset="0"/>
              </a:rPr>
              <a:t> $ 900</a:t>
            </a:r>
            <a:endParaRPr lang="en-US" sz="1200" b="1" dirty="0">
              <a:latin typeface="Times New Roman" charset="0"/>
            </a:endParaRPr>
          </a:p>
        </p:txBody>
      </p:sp>
      <p:sp>
        <p:nvSpPr>
          <p:cNvPr id="146" name="Rectangle 20"/>
          <p:cNvSpPr>
            <a:spLocks noChangeArrowheads="1"/>
          </p:cNvSpPr>
          <p:nvPr/>
        </p:nvSpPr>
        <p:spPr bwMode="auto">
          <a:xfrm>
            <a:off x="5726448" y="5105400"/>
            <a:ext cx="674352" cy="246221"/>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8 </a:t>
            </a:r>
            <a:r>
              <a:rPr lang="en-US" sz="1600" b="1" dirty="0" err="1" smtClean="0">
                <a:solidFill>
                  <a:srgbClr val="000000"/>
                </a:solidFill>
              </a:rPr>
              <a:t>Maret</a:t>
            </a:r>
            <a:endParaRPr lang="en-US" sz="2800" dirty="0">
              <a:latin typeface="Times New Roman" charset="0"/>
            </a:endParaRPr>
          </a:p>
        </p:txBody>
      </p:sp>
      <p:sp>
        <p:nvSpPr>
          <p:cNvPr id="147" name="Rectangle 20"/>
          <p:cNvSpPr>
            <a:spLocks noChangeArrowheads="1"/>
          </p:cNvSpPr>
          <p:nvPr/>
        </p:nvSpPr>
        <p:spPr bwMode="auto">
          <a:xfrm>
            <a:off x="6454042" y="2268379"/>
            <a:ext cx="674352" cy="246221"/>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8 </a:t>
            </a:r>
            <a:r>
              <a:rPr lang="en-US" sz="1600" b="1" dirty="0" err="1" smtClean="0">
                <a:solidFill>
                  <a:srgbClr val="000000"/>
                </a:solidFill>
              </a:rPr>
              <a:t>Maret</a:t>
            </a:r>
            <a:endParaRPr lang="en-US" sz="2800" dirty="0">
              <a:latin typeface="Times New Roman" charset="0"/>
            </a:endParaRPr>
          </a:p>
        </p:txBody>
      </p:sp>
      <p:sp>
        <p:nvSpPr>
          <p:cNvPr id="148" name="Rectangle 27"/>
          <p:cNvSpPr>
            <a:spLocks noChangeArrowheads="1"/>
          </p:cNvSpPr>
          <p:nvPr/>
        </p:nvSpPr>
        <p:spPr bwMode="auto">
          <a:xfrm>
            <a:off x="7746008" y="5087779"/>
            <a:ext cx="102592" cy="246221"/>
          </a:xfrm>
          <a:prstGeom prst="rect">
            <a:avLst/>
          </a:prstGeom>
          <a:noFill/>
          <a:ln w="9525">
            <a:noFill/>
            <a:miter lim="800000"/>
            <a:headEnd/>
            <a:tailEnd/>
          </a:ln>
        </p:spPr>
        <p:txBody>
          <a:bodyPr wrap="none" lIns="0" tIns="0" rIns="0" bIns="0">
            <a:spAutoFit/>
          </a:bodyPr>
          <a:lstStyle/>
          <a:p>
            <a:pPr eaLnBrk="1" hangingPunct="1"/>
            <a:r>
              <a:rPr lang="en-US" sz="1600" dirty="0" smtClean="0">
                <a:latin typeface="Times New Roman" charset="0"/>
              </a:rPr>
              <a:t>2</a:t>
            </a:r>
            <a:endParaRPr lang="en-US" sz="1600" dirty="0">
              <a:latin typeface="Times New Roman" charset="0"/>
            </a:endParaRPr>
          </a:p>
        </p:txBody>
      </p:sp>
      <p:sp>
        <p:nvSpPr>
          <p:cNvPr id="149" name="Rectangle 27"/>
          <p:cNvSpPr>
            <a:spLocks noChangeArrowheads="1"/>
          </p:cNvSpPr>
          <p:nvPr/>
        </p:nvSpPr>
        <p:spPr bwMode="auto">
          <a:xfrm>
            <a:off x="6477000" y="2496979"/>
            <a:ext cx="104196" cy="246221"/>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2</a:t>
            </a:r>
            <a:endParaRPr lang="en-US" sz="2800" dirty="0">
              <a:latin typeface="Times New Roman"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Tujuan</a:t>
            </a:r>
            <a:r>
              <a:rPr lang="en-US" dirty="0" smtClean="0"/>
              <a:t> </a:t>
            </a:r>
            <a:r>
              <a:rPr lang="en-US" dirty="0" err="1" smtClean="0"/>
              <a:t>Pembelajaran</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err="1" smtClean="0"/>
              <a:t>Membedakan</a:t>
            </a:r>
            <a:r>
              <a:rPr lang="en-US" dirty="0" smtClean="0"/>
              <a:t> </a:t>
            </a:r>
            <a:r>
              <a:rPr lang="en-US" dirty="0" err="1" smtClean="0"/>
              <a:t>antara</a:t>
            </a:r>
            <a:r>
              <a:rPr lang="en-US" dirty="0" smtClean="0"/>
              <a:t> job order costing </a:t>
            </a:r>
            <a:r>
              <a:rPr lang="en-US" dirty="0" err="1" smtClean="0"/>
              <a:t>dan</a:t>
            </a:r>
            <a:r>
              <a:rPr lang="en-US" dirty="0" smtClean="0"/>
              <a:t> Process Costing</a:t>
            </a:r>
          </a:p>
          <a:p>
            <a:pPr marL="514350" indent="-514350">
              <a:buFont typeface="+mj-lt"/>
              <a:buAutoNum type="arabicPeriod"/>
            </a:pPr>
            <a:r>
              <a:rPr lang="en-US" dirty="0" err="1" smtClean="0"/>
              <a:t>Mengidentifikasi</a:t>
            </a:r>
            <a:r>
              <a:rPr lang="en-US" dirty="0" smtClean="0"/>
              <a:t> </a:t>
            </a:r>
            <a:r>
              <a:rPr lang="en-US" dirty="0" err="1" smtClean="0"/>
              <a:t>dokumen</a:t>
            </a:r>
            <a:r>
              <a:rPr lang="en-US" dirty="0" smtClean="0"/>
              <a:t> yang </a:t>
            </a:r>
            <a:r>
              <a:rPr lang="en-US" dirty="0" err="1" smtClean="0"/>
              <a:t>digunakan</a:t>
            </a:r>
            <a:r>
              <a:rPr lang="en-US" dirty="0" smtClean="0"/>
              <a:t> </a:t>
            </a:r>
            <a:r>
              <a:rPr lang="en-US" dirty="0" err="1" smtClean="0"/>
              <a:t>dalam</a:t>
            </a:r>
            <a:r>
              <a:rPr lang="en-US" dirty="0" smtClean="0"/>
              <a:t> job order costing</a:t>
            </a:r>
          </a:p>
          <a:p>
            <a:pPr marL="514350" indent="-514350">
              <a:buFont typeface="+mj-lt"/>
              <a:buAutoNum type="arabicPeriod"/>
            </a:pPr>
            <a:r>
              <a:rPr lang="en-US" dirty="0" err="1" smtClean="0"/>
              <a:t>Menghitung</a:t>
            </a:r>
            <a:r>
              <a:rPr lang="en-US" dirty="0" smtClean="0"/>
              <a:t> </a:t>
            </a:r>
            <a:r>
              <a:rPr lang="en-US" dirty="0" err="1" smtClean="0"/>
              <a:t>tarif</a:t>
            </a:r>
            <a:r>
              <a:rPr lang="en-US" dirty="0" smtClean="0"/>
              <a:t> overhead yang </a:t>
            </a:r>
            <a:r>
              <a:rPr lang="en-US" dirty="0" err="1" smtClean="0"/>
              <a:t>ditentukan</a:t>
            </a:r>
            <a:r>
              <a:rPr lang="en-US" dirty="0" smtClean="0"/>
              <a:t> </a:t>
            </a:r>
            <a:r>
              <a:rPr lang="en-US" dirty="0" err="1" smtClean="0"/>
              <a:t>dimuka</a:t>
            </a:r>
            <a:endParaRPr lang="en-US" dirty="0" smtClean="0"/>
          </a:p>
          <a:p>
            <a:pPr marL="514350" indent="-514350">
              <a:buFont typeface="+mj-lt"/>
              <a:buAutoNum type="arabicPeriod"/>
            </a:pPr>
            <a:r>
              <a:rPr lang="en-US" dirty="0" err="1" smtClean="0"/>
              <a:t>Penyiapan</a:t>
            </a:r>
            <a:r>
              <a:rPr lang="en-US" dirty="0" smtClean="0"/>
              <a:t> </a:t>
            </a:r>
            <a:r>
              <a:rPr lang="en-US" dirty="0" err="1" smtClean="0"/>
              <a:t>jurnal</a:t>
            </a:r>
            <a:r>
              <a:rPr lang="en-US" dirty="0" smtClean="0"/>
              <a:t> </a:t>
            </a:r>
            <a:r>
              <a:rPr lang="en-US" dirty="0" err="1" smtClean="0"/>
              <a:t>dalam</a:t>
            </a:r>
            <a:r>
              <a:rPr lang="en-US" dirty="0" smtClean="0"/>
              <a:t> Job order Costing</a:t>
            </a:r>
          </a:p>
          <a:p>
            <a:pPr marL="514350" indent="-514350">
              <a:buFont typeface="+mj-lt"/>
              <a:buAutoNum type="arabicPeriod"/>
            </a:pPr>
            <a:r>
              <a:rPr lang="en-US" dirty="0" err="1" smtClean="0"/>
              <a:t>Membebankan</a:t>
            </a:r>
            <a:r>
              <a:rPr lang="en-US" dirty="0" smtClean="0"/>
              <a:t> </a:t>
            </a:r>
            <a:r>
              <a:rPr lang="en-US" dirty="0" err="1" smtClean="0"/>
              <a:t>biaya</a:t>
            </a:r>
            <a:r>
              <a:rPr lang="en-US" dirty="0" smtClean="0"/>
              <a:t> overhead </a:t>
            </a:r>
            <a:r>
              <a:rPr lang="en-US" dirty="0" err="1" smtClean="0"/>
              <a:t>terhadap</a:t>
            </a:r>
            <a:r>
              <a:rPr lang="en-US" dirty="0" smtClean="0"/>
              <a:t> </a:t>
            </a:r>
            <a:r>
              <a:rPr lang="en-US" dirty="0" err="1" smtClean="0"/>
              <a:t>Barang</a:t>
            </a:r>
            <a:r>
              <a:rPr lang="en-US" dirty="0" smtClean="0"/>
              <a:t> </a:t>
            </a:r>
            <a:r>
              <a:rPr lang="en-US" dirty="0" err="1" smtClean="0"/>
              <a:t>dalam</a:t>
            </a:r>
            <a:r>
              <a:rPr lang="en-US" dirty="0" smtClean="0"/>
              <a:t> </a:t>
            </a:r>
            <a:r>
              <a:rPr lang="en-US" dirty="0" err="1" smtClean="0"/>
              <a:t>Proses</a:t>
            </a:r>
            <a:r>
              <a:rPr lang="en-US" dirty="0" smtClean="0"/>
              <a:t>  </a:t>
            </a:r>
            <a:r>
              <a:rPr lang="en-US" dirty="0" err="1" smtClean="0"/>
              <a:t>dengan</a:t>
            </a:r>
            <a:r>
              <a:rPr lang="en-US" dirty="0" smtClean="0"/>
              <a:t> </a:t>
            </a:r>
            <a:r>
              <a:rPr lang="en-US" dirty="0" err="1" smtClean="0"/>
              <a:t>menggunakan</a:t>
            </a:r>
            <a:r>
              <a:rPr lang="en-US" dirty="0" smtClean="0"/>
              <a:t> </a:t>
            </a:r>
            <a:r>
              <a:rPr lang="en-US" dirty="0" err="1" smtClean="0"/>
              <a:t>tarif</a:t>
            </a:r>
            <a:r>
              <a:rPr lang="en-US" dirty="0" smtClean="0"/>
              <a:t> overhead yang </a:t>
            </a:r>
            <a:r>
              <a:rPr lang="en-US" dirty="0" err="1" smtClean="0"/>
              <a:t>ditentukan</a:t>
            </a:r>
            <a:r>
              <a:rPr lang="en-US" dirty="0" smtClean="0"/>
              <a:t> </a:t>
            </a:r>
            <a:r>
              <a:rPr lang="en-US" dirty="0" err="1" smtClean="0"/>
              <a:t>dimuka</a:t>
            </a:r>
            <a:endParaRPr lang="en-US" dirty="0" smtClean="0"/>
          </a:p>
          <a:p>
            <a:pPr marL="514350" indent="-514350">
              <a:buFont typeface="+mj-lt"/>
              <a:buAutoNum type="arabicPeriod"/>
            </a:pPr>
            <a:r>
              <a:rPr lang="en-US" dirty="0" err="1" smtClean="0"/>
              <a:t>Menghitung</a:t>
            </a:r>
            <a:r>
              <a:rPr lang="en-US" dirty="0" smtClean="0"/>
              <a:t> Overhead yang </a:t>
            </a:r>
            <a:r>
              <a:rPr lang="en-US" dirty="0" err="1" smtClean="0"/>
              <a:t>diperhitungkan</a:t>
            </a:r>
            <a:r>
              <a:rPr lang="en-US" dirty="0" smtClean="0"/>
              <a:t> </a:t>
            </a:r>
            <a:r>
              <a:rPr lang="en-US" dirty="0" err="1" smtClean="0"/>
              <a:t>terlalu</a:t>
            </a:r>
            <a:r>
              <a:rPr lang="en-US" dirty="0" smtClean="0"/>
              <a:t> </a:t>
            </a:r>
            <a:r>
              <a:rPr lang="en-US" dirty="0" err="1" smtClean="0"/>
              <a:t>rendah</a:t>
            </a:r>
            <a:r>
              <a:rPr lang="en-US" dirty="0" smtClean="0"/>
              <a:t> </a:t>
            </a:r>
            <a:r>
              <a:rPr lang="en-US" dirty="0" err="1" smtClean="0"/>
              <a:t>atau</a:t>
            </a:r>
            <a:r>
              <a:rPr lang="en-US" dirty="0" smtClean="0"/>
              <a:t> </a:t>
            </a:r>
            <a:r>
              <a:rPr lang="en-US" dirty="0" err="1" smtClean="0"/>
              <a:t>terlalu</a:t>
            </a:r>
            <a:r>
              <a:rPr lang="en-US" dirty="0" smtClean="0"/>
              <a:t> </a:t>
            </a:r>
            <a:r>
              <a:rPr lang="en-US" dirty="0" err="1" smtClean="0"/>
              <a:t>tinggi</a:t>
            </a:r>
            <a:r>
              <a:rPr lang="en-US" dirty="0" smtClean="0"/>
              <a:t> </a:t>
            </a:r>
            <a:r>
              <a:rPr lang="en-US" dirty="0" err="1" smtClean="0"/>
              <a:t>dan</a:t>
            </a:r>
            <a:r>
              <a:rPr lang="en-US" dirty="0" smtClean="0"/>
              <a:t> </a:t>
            </a:r>
            <a:r>
              <a:rPr lang="en-US" dirty="0" err="1" smtClean="0"/>
              <a:t>jurnal</a:t>
            </a:r>
            <a:r>
              <a:rPr lang="en-US" dirty="0" smtClean="0"/>
              <a:t> </a:t>
            </a:r>
            <a:r>
              <a:rPr lang="en-US" dirty="0" err="1" smtClean="0"/>
              <a:t>penutup</a:t>
            </a: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p:txBody>
          <a:bodyPr/>
          <a:lstStyle/>
          <a:p>
            <a:r>
              <a:rPr lang="en-US"/>
              <a:t>Interpreting the Average Unit Cost</a:t>
            </a:r>
          </a:p>
        </p:txBody>
      </p:sp>
      <p:sp>
        <p:nvSpPr>
          <p:cNvPr id="106502" name="Rectangle 6"/>
          <p:cNvSpPr>
            <a:spLocks noChangeArrowheads="1"/>
          </p:cNvSpPr>
          <p:nvPr/>
        </p:nvSpPr>
        <p:spPr bwMode="auto">
          <a:xfrm>
            <a:off x="381000" y="1676400"/>
            <a:ext cx="8229600" cy="4114800"/>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lang="en-US" sz="2800">
                <a:solidFill>
                  <a:srgbClr val="FFFFFF"/>
                </a:solidFill>
              </a:rPr>
              <a:t>The average unit cost should not be interpreted</a:t>
            </a:r>
          </a:p>
          <a:p>
            <a:pPr algn="ctr"/>
            <a:r>
              <a:rPr lang="en-US" sz="2800">
                <a:solidFill>
                  <a:srgbClr val="FFFFFF"/>
                </a:solidFill>
              </a:rPr>
              <a:t>as the costs that would actually be incurred if an</a:t>
            </a:r>
            <a:br>
              <a:rPr lang="en-US" sz="2800">
                <a:solidFill>
                  <a:srgbClr val="FFFFFF"/>
                </a:solidFill>
              </a:rPr>
            </a:br>
            <a:r>
              <a:rPr lang="en-US" sz="2800">
                <a:solidFill>
                  <a:srgbClr val="FFFFFF"/>
                </a:solidFill>
              </a:rPr>
              <a:t>additional unit were produced.</a:t>
            </a:r>
            <a:br>
              <a:rPr lang="en-US" sz="2800">
                <a:solidFill>
                  <a:srgbClr val="FFFFFF"/>
                </a:solidFill>
              </a:rPr>
            </a:br>
            <a:r>
              <a:rPr lang="en-US" sz="2800">
                <a:solidFill>
                  <a:srgbClr val="FFFFFF"/>
                </a:solidFill>
              </a:rPr>
              <a:t/>
            </a:r>
            <a:br>
              <a:rPr lang="en-US" sz="2800">
                <a:solidFill>
                  <a:srgbClr val="FFFFFF"/>
                </a:solidFill>
              </a:rPr>
            </a:br>
            <a:r>
              <a:rPr lang="en-US" sz="2800">
                <a:solidFill>
                  <a:srgbClr val="FFFFFF"/>
                </a:solidFill>
              </a:rPr>
              <a:t>Fixed overhead would not change if another unit</a:t>
            </a:r>
            <a:br>
              <a:rPr lang="en-US" sz="2800">
                <a:solidFill>
                  <a:srgbClr val="FFFFFF"/>
                </a:solidFill>
              </a:rPr>
            </a:br>
            <a:r>
              <a:rPr lang="en-US" sz="2800">
                <a:solidFill>
                  <a:srgbClr val="FFFFFF"/>
                </a:solidFill>
              </a:rPr>
              <a:t>were produced, so the incremental cost of </a:t>
            </a:r>
            <a:br>
              <a:rPr lang="en-US" sz="2800">
                <a:solidFill>
                  <a:srgbClr val="FFFFFF"/>
                </a:solidFill>
              </a:rPr>
            </a:br>
            <a:r>
              <a:rPr lang="en-US" sz="2800">
                <a:solidFill>
                  <a:srgbClr val="FFFFFF"/>
                </a:solidFill>
              </a:rPr>
              <a:t>another unit may be somewhat less than $118.</a:t>
            </a:r>
          </a:p>
        </p:txBody>
      </p:sp>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a:ln/>
        </p:spPr>
        <p:txBody>
          <a:bodyPr lIns="90488" tIns="44450" rIns="90488" bIns="44450"/>
          <a:lstStyle/>
          <a:p>
            <a:r>
              <a:rPr lang="en-US"/>
              <a:t>Quick Check </a:t>
            </a:r>
            <a:r>
              <a:rPr lang="en-US" sz="3200">
                <a:sym typeface="Wingdings" pitchFamily="2" charset="2"/>
              </a:rPr>
              <a:t></a:t>
            </a:r>
          </a:p>
        </p:txBody>
      </p:sp>
      <p:sp>
        <p:nvSpPr>
          <p:cNvPr id="45059" name="Rectangle 3"/>
          <p:cNvSpPr>
            <a:spLocks noGrp="1" noChangeArrowheads="1"/>
          </p:cNvSpPr>
          <p:nvPr>
            <p:ph type="body" idx="1"/>
          </p:nvPr>
        </p:nvSpPr>
        <p:spPr>
          <a:xfrm>
            <a:off x="685800" y="1219200"/>
            <a:ext cx="8153400" cy="5257800"/>
          </a:xfrm>
          <a:solidFill>
            <a:srgbClr val="CCFFCC"/>
          </a:solidFill>
          <a:ln w="12699">
            <a:solidFill>
              <a:schemeClr val="tx2"/>
            </a:solidFill>
          </a:ln>
          <a:effectLst>
            <a:outerShdw dist="107763" dir="2700000" algn="ctr" rotWithShape="0">
              <a:schemeClr val="bg2"/>
            </a:outerShdw>
          </a:effectLst>
        </p:spPr>
        <p:txBody>
          <a:bodyPr lIns="90488" tIns="44450" rIns="90488" bIns="44450"/>
          <a:lstStyle/>
          <a:p>
            <a:pPr>
              <a:buFont typeface="Times" pitchFamily="18" charset="0"/>
              <a:buNone/>
            </a:pPr>
            <a:r>
              <a:rPr lang="en-US"/>
              <a:t> 	Job WR53 at NW Fab, Inc. required $200 of direct materials and 10 direct labor hours at $15 per hour. Estimated total overhead for the year was $760,000 and estimated direct labor hours were 20,000. What would be recorded as the cost of job WR53?</a:t>
            </a:r>
          </a:p>
          <a:p>
            <a:pPr lvl="1">
              <a:buFont typeface="Wingdings" pitchFamily="2" charset="2"/>
              <a:buNone/>
            </a:pPr>
            <a:r>
              <a:rPr lang="en-US" sz="3000"/>
              <a:t>a. $200.</a:t>
            </a:r>
          </a:p>
          <a:p>
            <a:pPr lvl="1">
              <a:buFont typeface="Wingdings" pitchFamily="2" charset="2"/>
              <a:buNone/>
            </a:pPr>
            <a:r>
              <a:rPr lang="en-US" sz="3000"/>
              <a:t>b. $350.</a:t>
            </a:r>
          </a:p>
          <a:p>
            <a:pPr lvl="1">
              <a:buFont typeface="Wingdings" pitchFamily="2" charset="2"/>
              <a:buNone/>
            </a:pPr>
            <a:r>
              <a:rPr lang="en-US" sz="3000"/>
              <a:t>c. $380.</a:t>
            </a:r>
          </a:p>
          <a:p>
            <a:pPr lvl="1">
              <a:buFont typeface="Wingdings" pitchFamily="2" charset="2"/>
              <a:buNone/>
            </a:pPr>
            <a:r>
              <a:rPr lang="en-US" sz="3000"/>
              <a:t>d. $730.</a:t>
            </a:r>
          </a:p>
        </p:txBody>
      </p:sp>
      <p:pic>
        <p:nvPicPr>
          <p:cNvPr id="45060" name="Picture 4" descr="pe03453_"/>
          <p:cNvPicPr>
            <a:picLocks noChangeAspect="1" noChangeArrowheads="1"/>
          </p:cNvPicPr>
          <p:nvPr/>
        </p:nvPicPr>
        <p:blipFill>
          <a:blip r:embed="rId3"/>
          <a:srcRect/>
          <a:stretch>
            <a:fillRect/>
          </a:stretch>
        </p:blipFill>
        <p:spPr bwMode="auto">
          <a:xfrm>
            <a:off x="7848600" y="0"/>
            <a:ext cx="958850" cy="1143000"/>
          </a:xfrm>
          <a:prstGeom prst="rect">
            <a:avLst/>
          </a:prstGeom>
          <a:noFill/>
        </p:spPr>
      </p:pic>
    </p:spTree>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noFill/>
          <a:ln/>
        </p:spPr>
        <p:txBody>
          <a:bodyPr lIns="90488" tIns="44450" rIns="90488" bIns="44450"/>
          <a:lstStyle/>
          <a:p>
            <a:r>
              <a:rPr lang="en-US"/>
              <a:t>Quick Check </a:t>
            </a:r>
            <a:r>
              <a:rPr lang="en-US" sz="3200">
                <a:sym typeface="Wingdings" pitchFamily="2" charset="2"/>
              </a:rPr>
              <a:t></a:t>
            </a:r>
          </a:p>
        </p:txBody>
      </p:sp>
      <p:sp>
        <p:nvSpPr>
          <p:cNvPr id="202755" name="Rectangle 3"/>
          <p:cNvSpPr>
            <a:spLocks noGrp="1" noChangeArrowheads="1"/>
          </p:cNvSpPr>
          <p:nvPr>
            <p:ph type="body" idx="1"/>
          </p:nvPr>
        </p:nvSpPr>
        <p:spPr>
          <a:xfrm>
            <a:off x="685800" y="1219200"/>
            <a:ext cx="8153400" cy="5257800"/>
          </a:xfrm>
          <a:solidFill>
            <a:srgbClr val="CCFFCC"/>
          </a:solidFill>
          <a:ln w="12699">
            <a:solidFill>
              <a:schemeClr val="tx2"/>
            </a:solidFill>
          </a:ln>
          <a:effectLst>
            <a:outerShdw dist="107763" dir="2700000" algn="ctr" rotWithShape="0">
              <a:schemeClr val="bg2"/>
            </a:outerShdw>
          </a:effectLst>
        </p:spPr>
        <p:txBody>
          <a:bodyPr lIns="90488" tIns="44450" rIns="90488" bIns="44450"/>
          <a:lstStyle/>
          <a:p>
            <a:pPr>
              <a:buFont typeface="Times" pitchFamily="18" charset="0"/>
              <a:buNone/>
            </a:pPr>
            <a:r>
              <a:rPr lang="en-US"/>
              <a:t> 	Job WR53 at NW Fab, Inc. required $200 of direct materials and 10 direct labor hours at $15 per hour. Estimated total overhead for the year was $760,000 and estimated direct labor hours were 20,000. What would be recorded as the cost of job WR53?</a:t>
            </a:r>
          </a:p>
          <a:p>
            <a:pPr lvl="1">
              <a:buFont typeface="Wingdings" pitchFamily="2" charset="2"/>
              <a:buNone/>
            </a:pPr>
            <a:r>
              <a:rPr lang="en-US" sz="3000"/>
              <a:t>a. $200.</a:t>
            </a:r>
          </a:p>
          <a:p>
            <a:pPr lvl="1">
              <a:buFont typeface="Wingdings" pitchFamily="2" charset="2"/>
              <a:buNone/>
            </a:pPr>
            <a:r>
              <a:rPr lang="en-US" sz="3000"/>
              <a:t>b. $350.</a:t>
            </a:r>
          </a:p>
          <a:p>
            <a:pPr lvl="1">
              <a:buFont typeface="Wingdings" pitchFamily="2" charset="2"/>
              <a:buNone/>
            </a:pPr>
            <a:r>
              <a:rPr lang="en-US" sz="3000"/>
              <a:t>c. $380.</a:t>
            </a:r>
          </a:p>
          <a:p>
            <a:pPr lvl="1">
              <a:buFont typeface="Wingdings" pitchFamily="2" charset="2"/>
              <a:buNone/>
            </a:pPr>
            <a:r>
              <a:rPr lang="en-US" sz="3000"/>
              <a:t>d. $730.</a:t>
            </a:r>
          </a:p>
        </p:txBody>
      </p:sp>
      <p:pic>
        <p:nvPicPr>
          <p:cNvPr id="202756" name="Picture 4" descr="pe03453_"/>
          <p:cNvPicPr>
            <a:picLocks noChangeAspect="1" noChangeArrowheads="1"/>
          </p:cNvPicPr>
          <p:nvPr/>
        </p:nvPicPr>
        <p:blipFill>
          <a:blip r:embed="rId4"/>
          <a:srcRect/>
          <a:stretch>
            <a:fillRect/>
          </a:stretch>
        </p:blipFill>
        <p:spPr bwMode="auto">
          <a:xfrm>
            <a:off x="7848600" y="0"/>
            <a:ext cx="958850" cy="1143000"/>
          </a:xfrm>
          <a:prstGeom prst="rect">
            <a:avLst/>
          </a:prstGeom>
          <a:noFill/>
        </p:spPr>
      </p:pic>
      <p:sp>
        <p:nvSpPr>
          <p:cNvPr id="202757" name="Oval 5"/>
          <p:cNvSpPr>
            <a:spLocks noChangeArrowheads="1"/>
          </p:cNvSpPr>
          <p:nvPr/>
        </p:nvSpPr>
        <p:spPr bwMode="auto">
          <a:xfrm>
            <a:off x="1109663" y="5791200"/>
            <a:ext cx="482600" cy="457200"/>
          </a:xfrm>
          <a:prstGeom prst="ellipse">
            <a:avLst/>
          </a:prstGeom>
          <a:noFill/>
          <a:ln w="50799">
            <a:solidFill>
              <a:srgbClr val="FF0000"/>
            </a:solidFill>
            <a:round/>
            <a:headEnd/>
            <a:tailEnd/>
          </a:ln>
          <a:effectLst/>
        </p:spPr>
        <p:txBody>
          <a:bodyPr wrap="none" anchor="ctr"/>
          <a:lstStyle/>
          <a:p>
            <a:endParaRPr lang="en-US"/>
          </a:p>
        </p:txBody>
      </p:sp>
      <p:graphicFrame>
        <p:nvGraphicFramePr>
          <p:cNvPr id="309248" name="Object 0"/>
          <p:cNvGraphicFramePr>
            <a:graphicFrameLocks noChangeAspect="1"/>
          </p:cNvGraphicFramePr>
          <p:nvPr/>
        </p:nvGraphicFramePr>
        <p:xfrm>
          <a:off x="3067050" y="4019550"/>
          <a:ext cx="5676900" cy="2000250"/>
        </p:xfrm>
        <a:graphic>
          <a:graphicData uri="http://schemas.openxmlformats.org/presentationml/2006/ole">
            <mc:AlternateContent xmlns:mc="http://schemas.openxmlformats.org/markup-compatibility/2006">
              <mc:Choice xmlns:v="urn:schemas-microsoft-com:vml" Requires="v">
                <p:oleObj spid="_x0000_s12292" name="Worksheet" r:id="rId5" imgW="5649480" imgH="2588040" progId="Excel.Sheet.8">
                  <p:embed/>
                </p:oleObj>
              </mc:Choice>
              <mc:Fallback>
                <p:oleObj name="Worksheet" r:id="rId5" imgW="5649480" imgH="2588040"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b="17931"/>
                      <a:stretch>
                        <a:fillRect/>
                      </a:stretch>
                    </p:blipFill>
                    <p:spPr bwMode="auto">
                      <a:xfrm>
                        <a:off x="3067050" y="4019550"/>
                        <a:ext cx="5676900" cy="2000250"/>
                      </a:xfrm>
                      <a:prstGeom prst="rect">
                        <a:avLst/>
                      </a:prstGeom>
                      <a:noFill/>
                      <a:ln w="19050">
                        <a:solidFill>
                          <a:schemeClr val="tx2"/>
                        </a:solidFill>
                        <a:miter lim="800000"/>
                        <a:headEnd/>
                        <a:tailEnd/>
                      </a:ln>
                      <a:effectLst>
                        <a:outerShdw dist="71842" dir="2700000" algn="ctr" rotWithShape="0">
                          <a:schemeClr val="bg2"/>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Job-Order System Cost Flows</a:t>
            </a:r>
          </a:p>
        </p:txBody>
      </p:sp>
      <p:grpSp>
        <p:nvGrpSpPr>
          <p:cNvPr id="2" name="Group 3"/>
          <p:cNvGrpSpPr>
            <a:grpSpLocks/>
          </p:cNvGrpSpPr>
          <p:nvPr/>
        </p:nvGrpSpPr>
        <p:grpSpPr bwMode="auto">
          <a:xfrm>
            <a:off x="1600200" y="1524000"/>
            <a:ext cx="6553200" cy="4953000"/>
            <a:chOff x="1008" y="960"/>
            <a:chExt cx="4128" cy="3120"/>
          </a:xfrm>
        </p:grpSpPr>
        <p:graphicFrame>
          <p:nvGraphicFramePr>
            <p:cNvPr id="54276" name="Object 4"/>
            <p:cNvGraphicFramePr>
              <a:graphicFrameLocks/>
            </p:cNvGraphicFramePr>
            <p:nvPr/>
          </p:nvGraphicFramePr>
          <p:xfrm>
            <a:off x="1008" y="960"/>
            <a:ext cx="4128" cy="3120"/>
          </p:xfrm>
          <a:graphic>
            <a:graphicData uri="http://schemas.openxmlformats.org/presentationml/2006/ole">
              <mc:AlternateContent xmlns:mc="http://schemas.openxmlformats.org/markup-compatibility/2006">
                <mc:Choice xmlns:v="urn:schemas-microsoft-com:vml" Requires="v">
                  <p:oleObj spid="_x0000_s16388" name="Clip Gallery" r:id="rId4" imgW="4960800" imgH="6010200" progId="">
                    <p:embed/>
                  </p:oleObj>
                </mc:Choice>
                <mc:Fallback>
                  <p:oleObj name="Clip Gallery" r:id="rId4" imgW="4960800" imgH="601020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b="27777"/>
                        <a:stretch>
                          <a:fillRect/>
                        </a:stretch>
                      </p:blipFill>
                      <p:spPr bwMode="auto">
                        <a:xfrm>
                          <a:off x="1008" y="960"/>
                          <a:ext cx="4128" cy="31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7" name="Text Box 5"/>
            <p:cNvSpPr txBox="1">
              <a:spLocks noChangeArrowheads="1"/>
            </p:cNvSpPr>
            <p:nvPr/>
          </p:nvSpPr>
          <p:spPr bwMode="auto">
            <a:xfrm>
              <a:off x="2736" y="1170"/>
              <a:ext cx="2112" cy="1134"/>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chemeClr val="accent2"/>
                  </a:solidFill>
                </a:rPr>
                <a:t>Let’s examine the cost flows in a job-order costing system.</a:t>
              </a: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2"/>
          <p:cNvSpPr>
            <a:spLocks noChangeShapeType="1"/>
          </p:cNvSpPr>
          <p:nvPr/>
        </p:nvSpPr>
        <p:spPr bwMode="auto">
          <a:xfrm>
            <a:off x="5729288" y="2374900"/>
            <a:ext cx="2794000" cy="0"/>
          </a:xfrm>
          <a:prstGeom prst="line">
            <a:avLst/>
          </a:prstGeom>
          <a:noFill/>
          <a:ln w="28575">
            <a:solidFill>
              <a:schemeClr val="accent2"/>
            </a:solidFill>
            <a:round/>
            <a:headEnd/>
            <a:tailEnd/>
          </a:ln>
          <a:effectLst/>
        </p:spPr>
        <p:txBody>
          <a:bodyPr wrap="none" anchor="ctr"/>
          <a:lstStyle/>
          <a:p>
            <a:endParaRPr lang="en-US"/>
          </a:p>
        </p:txBody>
      </p:sp>
      <p:sp>
        <p:nvSpPr>
          <p:cNvPr id="55299" name="Line 3"/>
          <p:cNvSpPr>
            <a:spLocks noChangeShapeType="1"/>
          </p:cNvSpPr>
          <p:nvPr/>
        </p:nvSpPr>
        <p:spPr bwMode="auto">
          <a:xfrm>
            <a:off x="7088188" y="2387600"/>
            <a:ext cx="0" cy="2032000"/>
          </a:xfrm>
          <a:prstGeom prst="line">
            <a:avLst/>
          </a:prstGeom>
          <a:noFill/>
          <a:ln w="28575">
            <a:solidFill>
              <a:schemeClr val="accent2"/>
            </a:solidFill>
            <a:round/>
            <a:headEnd/>
            <a:tailEnd/>
          </a:ln>
          <a:effectLst/>
        </p:spPr>
        <p:txBody>
          <a:bodyPr wrap="none" anchor="ctr"/>
          <a:lstStyle/>
          <a:p>
            <a:endParaRPr lang="en-US"/>
          </a:p>
        </p:txBody>
      </p:sp>
      <p:sp>
        <p:nvSpPr>
          <p:cNvPr id="55300" name="Line 4"/>
          <p:cNvSpPr>
            <a:spLocks noChangeShapeType="1"/>
          </p:cNvSpPr>
          <p:nvPr/>
        </p:nvSpPr>
        <p:spPr bwMode="auto">
          <a:xfrm>
            <a:off x="852488" y="1981200"/>
            <a:ext cx="2794000" cy="0"/>
          </a:xfrm>
          <a:prstGeom prst="line">
            <a:avLst/>
          </a:prstGeom>
          <a:noFill/>
          <a:ln w="28575">
            <a:solidFill>
              <a:schemeClr val="accent2"/>
            </a:solidFill>
            <a:round/>
            <a:headEnd/>
            <a:tailEnd/>
          </a:ln>
          <a:effectLst/>
        </p:spPr>
        <p:txBody>
          <a:bodyPr wrap="none" anchor="ctr"/>
          <a:lstStyle/>
          <a:p>
            <a:endParaRPr lang="en-US"/>
          </a:p>
        </p:txBody>
      </p:sp>
      <p:sp>
        <p:nvSpPr>
          <p:cNvPr id="55301" name="Rectangle 5"/>
          <p:cNvSpPr>
            <a:spLocks noChangeArrowheads="1"/>
          </p:cNvSpPr>
          <p:nvPr/>
        </p:nvSpPr>
        <p:spPr bwMode="auto">
          <a:xfrm>
            <a:off x="993775" y="1525588"/>
            <a:ext cx="2816225" cy="515937"/>
          </a:xfrm>
          <a:prstGeom prst="rect">
            <a:avLst/>
          </a:prstGeom>
          <a:noFill/>
          <a:ln w="12700">
            <a:noFill/>
            <a:miter lim="800000"/>
            <a:headEnd/>
            <a:tailEnd/>
          </a:ln>
          <a:effectLst/>
        </p:spPr>
        <p:txBody>
          <a:bodyPr lIns="90488" tIns="44450" rIns="90488" bIns="44450">
            <a:spAutoFit/>
          </a:bodyPr>
          <a:lstStyle/>
          <a:p>
            <a:pPr eaLnBrk="1" hangingPunct="1">
              <a:spcBef>
                <a:spcPct val="50000"/>
              </a:spcBef>
            </a:pPr>
            <a:r>
              <a:rPr lang="en-US" sz="2800" b="1">
                <a:solidFill>
                  <a:schemeClr val="accent2"/>
                </a:solidFill>
              </a:rPr>
              <a:t>Raw Materials</a:t>
            </a:r>
          </a:p>
        </p:txBody>
      </p:sp>
      <p:sp>
        <p:nvSpPr>
          <p:cNvPr id="55302" name="Line 6"/>
          <p:cNvSpPr>
            <a:spLocks noChangeShapeType="1"/>
          </p:cNvSpPr>
          <p:nvPr/>
        </p:nvSpPr>
        <p:spPr bwMode="auto">
          <a:xfrm>
            <a:off x="2287588" y="1993900"/>
            <a:ext cx="0" cy="1574800"/>
          </a:xfrm>
          <a:prstGeom prst="line">
            <a:avLst/>
          </a:prstGeom>
          <a:noFill/>
          <a:ln w="28575">
            <a:solidFill>
              <a:schemeClr val="accent2"/>
            </a:solidFill>
            <a:round/>
            <a:headEnd/>
            <a:tailEnd/>
          </a:ln>
          <a:effectLst/>
        </p:spPr>
        <p:txBody>
          <a:bodyPr wrap="none" anchor="ctr"/>
          <a:lstStyle/>
          <a:p>
            <a:endParaRPr lang="en-US"/>
          </a:p>
        </p:txBody>
      </p:sp>
      <p:sp>
        <p:nvSpPr>
          <p:cNvPr id="55303" name="Rectangle 7"/>
          <p:cNvSpPr>
            <a:spLocks noChangeArrowheads="1"/>
          </p:cNvSpPr>
          <p:nvPr/>
        </p:nvSpPr>
        <p:spPr bwMode="auto">
          <a:xfrm>
            <a:off x="460375" y="2058988"/>
            <a:ext cx="1901825" cy="709612"/>
          </a:xfrm>
          <a:prstGeom prst="rect">
            <a:avLst/>
          </a:prstGeom>
          <a:noFill/>
          <a:ln w="12700">
            <a:noFill/>
            <a:miter lim="800000"/>
            <a:headEnd/>
            <a:tailEnd/>
          </a:ln>
          <a:effectLst/>
        </p:spPr>
        <p:txBody>
          <a:bodyPr lIns="90488" tIns="44450" rIns="90488" bIns="44450">
            <a:spAutoFit/>
          </a:bodyPr>
          <a:lstStyle/>
          <a:p>
            <a:pPr algn="ctr" eaLnBrk="1" hangingPunct="1">
              <a:lnSpc>
                <a:spcPct val="70000"/>
              </a:lnSpc>
              <a:spcBef>
                <a:spcPct val="30000"/>
              </a:spcBef>
              <a:buSzPct val="60000"/>
              <a:buFont typeface="Wingdings" pitchFamily="2" charset="2"/>
              <a:buChar char="l"/>
            </a:pPr>
            <a:r>
              <a:rPr lang="en-US" sz="2400" b="1">
                <a:solidFill>
                  <a:srgbClr val="CC6600"/>
                </a:solidFill>
              </a:rPr>
              <a:t>Material</a:t>
            </a:r>
          </a:p>
          <a:p>
            <a:pPr algn="ctr" eaLnBrk="1" hangingPunct="1">
              <a:lnSpc>
                <a:spcPct val="70000"/>
              </a:lnSpc>
              <a:spcBef>
                <a:spcPct val="30000"/>
              </a:spcBef>
              <a:buSzPct val="60000"/>
              <a:buFont typeface="Wingdings" pitchFamily="2" charset="2"/>
              <a:buNone/>
            </a:pPr>
            <a:r>
              <a:rPr lang="en-US" sz="2400" b="1">
                <a:solidFill>
                  <a:srgbClr val="CC6600"/>
                </a:solidFill>
              </a:rPr>
              <a:t>Purchases</a:t>
            </a:r>
          </a:p>
        </p:txBody>
      </p:sp>
      <p:sp>
        <p:nvSpPr>
          <p:cNvPr id="55304" name="Line 8"/>
          <p:cNvSpPr>
            <a:spLocks noChangeShapeType="1"/>
          </p:cNvSpPr>
          <p:nvPr/>
        </p:nvSpPr>
        <p:spPr bwMode="auto">
          <a:xfrm>
            <a:off x="1379538" y="4495800"/>
            <a:ext cx="2870200" cy="0"/>
          </a:xfrm>
          <a:prstGeom prst="line">
            <a:avLst/>
          </a:prstGeom>
          <a:noFill/>
          <a:ln w="28575">
            <a:solidFill>
              <a:schemeClr val="accent2"/>
            </a:solidFill>
            <a:round/>
            <a:headEnd/>
            <a:tailEnd/>
          </a:ln>
          <a:effectLst/>
        </p:spPr>
        <p:txBody>
          <a:bodyPr wrap="none" anchor="ctr"/>
          <a:lstStyle/>
          <a:p>
            <a:endParaRPr lang="en-US"/>
          </a:p>
        </p:txBody>
      </p:sp>
      <p:sp>
        <p:nvSpPr>
          <p:cNvPr id="55305" name="Line 9"/>
          <p:cNvSpPr>
            <a:spLocks noChangeShapeType="1"/>
          </p:cNvSpPr>
          <p:nvPr/>
        </p:nvSpPr>
        <p:spPr bwMode="auto">
          <a:xfrm>
            <a:off x="2820988" y="4508500"/>
            <a:ext cx="0" cy="1727200"/>
          </a:xfrm>
          <a:prstGeom prst="line">
            <a:avLst/>
          </a:prstGeom>
          <a:noFill/>
          <a:ln w="28575">
            <a:solidFill>
              <a:schemeClr val="accent2"/>
            </a:solidFill>
            <a:round/>
            <a:headEnd/>
            <a:tailEnd/>
          </a:ln>
          <a:effectLst/>
        </p:spPr>
        <p:txBody>
          <a:bodyPr wrap="none" anchor="ctr"/>
          <a:lstStyle/>
          <a:p>
            <a:endParaRPr lang="en-US"/>
          </a:p>
        </p:txBody>
      </p:sp>
      <p:sp>
        <p:nvSpPr>
          <p:cNvPr id="55306" name="Rectangle 10"/>
          <p:cNvSpPr>
            <a:spLocks noChangeArrowheads="1"/>
          </p:cNvSpPr>
          <p:nvPr/>
        </p:nvSpPr>
        <p:spPr bwMode="auto">
          <a:xfrm>
            <a:off x="1527175" y="4040188"/>
            <a:ext cx="2892425" cy="515937"/>
          </a:xfrm>
          <a:prstGeom prst="rect">
            <a:avLst/>
          </a:prstGeom>
          <a:noFill/>
          <a:ln w="12700">
            <a:noFill/>
            <a:miter lim="800000"/>
            <a:headEnd/>
            <a:tailEnd/>
          </a:ln>
          <a:effectLst/>
        </p:spPr>
        <p:txBody>
          <a:bodyPr lIns="90488" tIns="44450" rIns="90488" bIns="44450">
            <a:spAutoFit/>
          </a:bodyPr>
          <a:lstStyle/>
          <a:p>
            <a:pPr eaLnBrk="1" hangingPunct="1">
              <a:spcBef>
                <a:spcPct val="50000"/>
              </a:spcBef>
            </a:pPr>
            <a:r>
              <a:rPr lang="en-US" sz="2800" b="1">
                <a:solidFill>
                  <a:schemeClr val="accent2"/>
                </a:solidFill>
              </a:rPr>
              <a:t>Mfg. Overhead</a:t>
            </a:r>
          </a:p>
        </p:txBody>
      </p:sp>
      <p:sp>
        <p:nvSpPr>
          <p:cNvPr id="55307" name="Rectangle 11"/>
          <p:cNvSpPr>
            <a:spLocks noChangeArrowheads="1"/>
          </p:cNvSpPr>
          <p:nvPr/>
        </p:nvSpPr>
        <p:spPr bwMode="auto">
          <a:xfrm>
            <a:off x="5641975" y="1538288"/>
            <a:ext cx="3273425" cy="857250"/>
          </a:xfrm>
          <a:prstGeom prst="rect">
            <a:avLst/>
          </a:prstGeom>
          <a:noFill/>
          <a:ln w="12700">
            <a:noFill/>
            <a:miter lim="800000"/>
            <a:headEnd/>
            <a:tailEnd/>
          </a:ln>
          <a:effectLst/>
        </p:spPr>
        <p:txBody>
          <a:bodyPr lIns="90488" tIns="44450" rIns="90488" bIns="44450">
            <a:spAutoFit/>
          </a:bodyPr>
          <a:lstStyle/>
          <a:p>
            <a:pPr eaLnBrk="1" hangingPunct="1">
              <a:lnSpc>
                <a:spcPct val="90000"/>
              </a:lnSpc>
              <a:spcBef>
                <a:spcPct val="50000"/>
              </a:spcBef>
            </a:pPr>
            <a:r>
              <a:rPr lang="en-US" sz="2800" b="1">
                <a:solidFill>
                  <a:schemeClr val="accent2"/>
                </a:solidFill>
              </a:rPr>
              <a:t>Work in Process</a:t>
            </a:r>
            <a:br>
              <a:rPr lang="en-US" sz="2800" b="1">
                <a:solidFill>
                  <a:schemeClr val="accent2"/>
                </a:solidFill>
              </a:rPr>
            </a:br>
            <a:r>
              <a:rPr lang="en-US" sz="2800" b="1">
                <a:solidFill>
                  <a:schemeClr val="accent2"/>
                </a:solidFill>
              </a:rPr>
              <a:t>(Job Cost Sheet)</a:t>
            </a:r>
          </a:p>
        </p:txBody>
      </p:sp>
      <p:sp>
        <p:nvSpPr>
          <p:cNvPr id="55312" name="Text Box 16"/>
          <p:cNvSpPr txBox="1">
            <a:spLocks noChangeArrowheads="1"/>
          </p:cNvSpPr>
          <p:nvPr/>
        </p:nvSpPr>
        <p:spPr bwMode="auto">
          <a:xfrm>
            <a:off x="1524000" y="4495800"/>
            <a:ext cx="1116013" cy="457200"/>
          </a:xfrm>
          <a:prstGeom prst="rect">
            <a:avLst/>
          </a:prstGeom>
          <a:noFill/>
          <a:ln w="9525">
            <a:noFill/>
            <a:miter lim="800000"/>
            <a:headEnd/>
            <a:tailEnd/>
          </a:ln>
          <a:effectLst/>
        </p:spPr>
        <p:txBody>
          <a:bodyPr wrap="none">
            <a:spAutoFit/>
          </a:bodyPr>
          <a:lstStyle/>
          <a:p>
            <a:pPr eaLnBrk="1" hangingPunct="1"/>
            <a:r>
              <a:rPr lang="en-US" sz="2400" b="1" i="1" u="sng">
                <a:solidFill>
                  <a:schemeClr val="accent2"/>
                </a:solidFill>
              </a:rPr>
              <a:t>Actual</a:t>
            </a:r>
          </a:p>
        </p:txBody>
      </p:sp>
      <p:sp>
        <p:nvSpPr>
          <p:cNvPr id="55313" name="Text Box 17"/>
          <p:cNvSpPr txBox="1">
            <a:spLocks noChangeArrowheads="1"/>
          </p:cNvSpPr>
          <p:nvPr/>
        </p:nvSpPr>
        <p:spPr bwMode="auto">
          <a:xfrm>
            <a:off x="2895600" y="4495800"/>
            <a:ext cx="1300163" cy="457200"/>
          </a:xfrm>
          <a:prstGeom prst="rect">
            <a:avLst/>
          </a:prstGeom>
          <a:noFill/>
          <a:ln w="9525">
            <a:noFill/>
            <a:miter lim="800000"/>
            <a:headEnd/>
            <a:tailEnd/>
          </a:ln>
          <a:effectLst/>
        </p:spPr>
        <p:txBody>
          <a:bodyPr wrap="none">
            <a:spAutoFit/>
          </a:bodyPr>
          <a:lstStyle/>
          <a:p>
            <a:pPr eaLnBrk="1" hangingPunct="1"/>
            <a:r>
              <a:rPr lang="en-US" sz="2400" b="1" i="1" u="sng">
                <a:solidFill>
                  <a:schemeClr val="accent2"/>
                </a:solidFill>
              </a:rPr>
              <a:t>Applied</a:t>
            </a:r>
          </a:p>
        </p:txBody>
      </p:sp>
      <p:grpSp>
        <p:nvGrpSpPr>
          <p:cNvPr id="2" name="Group 21"/>
          <p:cNvGrpSpPr>
            <a:grpSpLocks/>
          </p:cNvGrpSpPr>
          <p:nvPr/>
        </p:nvGrpSpPr>
        <p:grpSpPr bwMode="auto">
          <a:xfrm>
            <a:off x="2212975" y="1982788"/>
            <a:ext cx="4797425" cy="1214437"/>
            <a:chOff x="1394" y="1249"/>
            <a:chExt cx="3022" cy="765"/>
          </a:xfrm>
        </p:grpSpPr>
        <p:sp>
          <p:nvSpPr>
            <p:cNvPr id="55308" name="Rectangle 12"/>
            <p:cNvSpPr>
              <a:spLocks noChangeArrowheads="1"/>
            </p:cNvSpPr>
            <p:nvPr/>
          </p:nvSpPr>
          <p:spPr bwMode="auto">
            <a:xfrm>
              <a:off x="1394" y="1249"/>
              <a:ext cx="1006" cy="516"/>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60000"/>
                <a:buFont typeface="Wingdings" pitchFamily="2" charset="2"/>
                <a:buChar char="l"/>
              </a:pPr>
              <a:r>
                <a:rPr lang="en-US" sz="2400" b="1">
                  <a:solidFill>
                    <a:srgbClr val="FF3300"/>
                  </a:solidFill>
                </a:rPr>
                <a:t>Direct</a:t>
              </a:r>
              <a:br>
                <a:rPr lang="en-US" sz="2400" b="1">
                  <a:solidFill>
                    <a:srgbClr val="FF3300"/>
                  </a:solidFill>
                </a:rPr>
              </a:br>
              <a:r>
                <a:rPr lang="en-US" sz="2400" b="1">
                  <a:solidFill>
                    <a:srgbClr val="FF3300"/>
                  </a:solidFill>
                </a:rPr>
                <a:t> Materials</a:t>
              </a:r>
            </a:p>
          </p:txBody>
        </p:sp>
        <p:sp>
          <p:nvSpPr>
            <p:cNvPr id="55309" name="Rectangle 13"/>
            <p:cNvSpPr>
              <a:spLocks noChangeArrowheads="1"/>
            </p:cNvSpPr>
            <p:nvPr/>
          </p:nvSpPr>
          <p:spPr bwMode="auto">
            <a:xfrm>
              <a:off x="3362" y="1498"/>
              <a:ext cx="1054" cy="516"/>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60000"/>
                <a:buFont typeface="Wingdings" pitchFamily="2" charset="2"/>
                <a:buChar char="l"/>
              </a:pPr>
              <a:r>
                <a:rPr lang="en-US" sz="2400" b="1">
                  <a:solidFill>
                    <a:srgbClr val="FF3300"/>
                  </a:solidFill>
                </a:rPr>
                <a:t>Direct</a:t>
              </a:r>
              <a:br>
                <a:rPr lang="en-US" sz="2400" b="1">
                  <a:solidFill>
                    <a:srgbClr val="FF3300"/>
                  </a:solidFill>
                </a:rPr>
              </a:br>
              <a:r>
                <a:rPr lang="en-US" sz="2400" b="1">
                  <a:solidFill>
                    <a:srgbClr val="FF3300"/>
                  </a:solidFill>
                </a:rPr>
                <a:t> Materials</a:t>
              </a:r>
            </a:p>
          </p:txBody>
        </p:sp>
        <p:cxnSp>
          <p:nvCxnSpPr>
            <p:cNvPr id="55314" name="AutoShape 18"/>
            <p:cNvCxnSpPr>
              <a:cxnSpLocks noChangeShapeType="1"/>
              <a:stCxn id="55308" idx="3"/>
              <a:endCxn id="55309" idx="1"/>
            </p:cNvCxnSpPr>
            <p:nvPr/>
          </p:nvCxnSpPr>
          <p:spPr bwMode="auto">
            <a:xfrm>
              <a:off x="2400" y="1507"/>
              <a:ext cx="962" cy="249"/>
            </a:xfrm>
            <a:prstGeom prst="bentConnector3">
              <a:avLst>
                <a:gd name="adj1" fmla="val 50000"/>
              </a:avLst>
            </a:prstGeom>
            <a:noFill/>
            <a:ln w="57150">
              <a:solidFill>
                <a:srgbClr val="990099"/>
              </a:solidFill>
              <a:miter lim="800000"/>
              <a:headEnd/>
              <a:tailEnd type="triangle" w="med" len="med"/>
            </a:ln>
            <a:effectLst/>
          </p:spPr>
        </p:cxnSp>
      </p:grpSp>
      <p:grpSp>
        <p:nvGrpSpPr>
          <p:cNvPr id="3" name="Group 22"/>
          <p:cNvGrpSpPr>
            <a:grpSpLocks/>
          </p:cNvGrpSpPr>
          <p:nvPr/>
        </p:nvGrpSpPr>
        <p:grpSpPr bwMode="auto">
          <a:xfrm>
            <a:off x="1222375" y="2724150"/>
            <a:ext cx="2725738" cy="3057525"/>
            <a:chOff x="770" y="1716"/>
            <a:chExt cx="1717" cy="1926"/>
          </a:xfrm>
        </p:grpSpPr>
        <p:sp>
          <p:nvSpPr>
            <p:cNvPr id="55310" name="Rectangle 14"/>
            <p:cNvSpPr>
              <a:spLocks noChangeArrowheads="1"/>
            </p:cNvSpPr>
            <p:nvPr/>
          </p:nvSpPr>
          <p:spPr bwMode="auto">
            <a:xfrm>
              <a:off x="770" y="3120"/>
              <a:ext cx="1054" cy="522"/>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60000"/>
                <a:buFont typeface="Wingdings" pitchFamily="2" charset="2"/>
                <a:buChar char="l"/>
              </a:pPr>
              <a:r>
                <a:rPr lang="en-US" sz="2400" b="1" dirty="0"/>
                <a:t>Indirect</a:t>
              </a:r>
              <a:br>
                <a:rPr lang="en-US" sz="2400" b="1" dirty="0"/>
              </a:br>
              <a:r>
                <a:rPr lang="en-US" sz="2400" b="1" dirty="0"/>
                <a:t> Materials</a:t>
              </a:r>
            </a:p>
          </p:txBody>
        </p:sp>
        <p:sp>
          <p:nvSpPr>
            <p:cNvPr id="55311" name="Rectangle 15"/>
            <p:cNvSpPr>
              <a:spLocks noChangeArrowheads="1"/>
            </p:cNvSpPr>
            <p:nvPr/>
          </p:nvSpPr>
          <p:spPr bwMode="auto">
            <a:xfrm>
              <a:off x="1433" y="1716"/>
              <a:ext cx="1054" cy="522"/>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60000"/>
                <a:buFont typeface="Wingdings" pitchFamily="2" charset="2"/>
                <a:buChar char="l"/>
              </a:pPr>
              <a:r>
                <a:rPr lang="en-US" sz="2400" b="1" dirty="0"/>
                <a:t>Indirect</a:t>
              </a:r>
              <a:br>
                <a:rPr lang="en-US" sz="2400" b="1" dirty="0"/>
              </a:br>
              <a:r>
                <a:rPr lang="en-US" sz="2400" b="1" dirty="0"/>
                <a:t> Materials</a:t>
              </a:r>
            </a:p>
          </p:txBody>
        </p:sp>
        <p:cxnSp>
          <p:nvCxnSpPr>
            <p:cNvPr id="55315" name="AutoShape 19"/>
            <p:cNvCxnSpPr>
              <a:cxnSpLocks noChangeShapeType="1"/>
              <a:stCxn id="55311" idx="2"/>
              <a:endCxn id="55310" idx="1"/>
            </p:cNvCxnSpPr>
            <p:nvPr/>
          </p:nvCxnSpPr>
          <p:spPr bwMode="auto">
            <a:xfrm rot="5400000">
              <a:off x="794" y="2214"/>
              <a:ext cx="1143" cy="1190"/>
            </a:xfrm>
            <a:prstGeom prst="bentConnector4">
              <a:avLst>
                <a:gd name="adj1" fmla="val 38583"/>
                <a:gd name="adj2" fmla="val 112101"/>
              </a:avLst>
            </a:prstGeom>
            <a:noFill/>
            <a:ln w="57150">
              <a:solidFill>
                <a:srgbClr val="990099"/>
              </a:solidFill>
              <a:miter lim="800000"/>
              <a:headEnd/>
              <a:tailEnd type="triangle" w="med" len="med"/>
            </a:ln>
            <a:effectLst/>
          </p:spPr>
        </p:cxnSp>
      </p:grpSp>
      <p:sp>
        <p:nvSpPr>
          <p:cNvPr id="55316" name="Rectangle 20"/>
          <p:cNvSpPr>
            <a:spLocks noGrp="1" noChangeArrowheads="1"/>
          </p:cNvSpPr>
          <p:nvPr>
            <p:ph type="title"/>
          </p:nvPr>
        </p:nvSpPr>
        <p:spPr/>
        <p:txBody>
          <a:bodyPr/>
          <a:lstStyle/>
          <a:p>
            <a:r>
              <a:rPr lang="en-US"/>
              <a:t>Job-Order System Cost Flows</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p:cNvGraphicFramePr>
          <p:nvPr/>
        </p:nvGraphicFramePr>
        <p:xfrm>
          <a:off x="457200" y="2057400"/>
          <a:ext cx="8572500" cy="2924175"/>
        </p:xfrm>
        <a:graphic>
          <a:graphicData uri="http://schemas.openxmlformats.org/presentationml/2006/ole">
            <mc:AlternateContent xmlns:mc="http://schemas.openxmlformats.org/markup-compatibility/2006">
              <mc:Choice xmlns:v="urn:schemas-microsoft-com:vml" Requires="v">
                <p:oleObj spid="_x0000_s17412" name="Worksheet" r:id="rId4" imgW="4743330" imgH="1704946" progId="Excel.Sheet.8">
                  <p:embed/>
                </p:oleObj>
              </mc:Choice>
              <mc:Fallback>
                <p:oleObj name="Worksheet" r:id="rId4" imgW="4743330" imgH="1704946" progId="Excel.Sheet.8">
                  <p:embed/>
                  <p:pic>
                    <p:nvPicPr>
                      <p:cNvPr id="0" name="Picture 2"/>
                      <p:cNvPicPr>
                        <a:picLocks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57200" y="2057400"/>
                        <a:ext cx="8572500" cy="2924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5" name="Rectangle 3"/>
          <p:cNvSpPr>
            <a:spLocks noGrp="1" noChangeArrowheads="1"/>
          </p:cNvSpPr>
          <p:nvPr>
            <p:ph type="title"/>
          </p:nvPr>
        </p:nvSpPr>
        <p:spPr>
          <a:xfrm>
            <a:off x="477672" y="109751"/>
            <a:ext cx="8229600" cy="1143000"/>
          </a:xfrm>
        </p:spPr>
        <p:txBody>
          <a:bodyPr/>
          <a:lstStyle/>
          <a:p>
            <a:r>
              <a:rPr lang="en-US" sz="3200"/>
              <a:t>Cost Flows – Material Purchases </a:t>
            </a:r>
          </a:p>
        </p:txBody>
      </p:sp>
      <p:sp>
        <p:nvSpPr>
          <p:cNvPr id="69636" name="Rectangle 4"/>
          <p:cNvSpPr>
            <a:spLocks noGrp="1" noChangeArrowheads="1"/>
          </p:cNvSpPr>
          <p:nvPr>
            <p:ph type="body" idx="1"/>
          </p:nvPr>
        </p:nvSpPr>
        <p:spPr>
          <a:xfrm>
            <a:off x="457200" y="1256505"/>
            <a:ext cx="8229600" cy="4525963"/>
          </a:xfrm>
        </p:spPr>
        <p:txBody>
          <a:bodyPr/>
          <a:lstStyle/>
          <a:p>
            <a:pPr algn="ctr">
              <a:buFont typeface="Times" pitchFamily="18" charset="0"/>
              <a:buNone/>
            </a:pPr>
            <a:r>
              <a:rPr lang="en-US" dirty="0"/>
              <a:t>Raw material purchases are recorded in an</a:t>
            </a:r>
            <a:br>
              <a:rPr lang="en-US" dirty="0"/>
            </a:br>
            <a:r>
              <a:rPr lang="en-US" dirty="0"/>
              <a:t>inventory account. </a:t>
            </a:r>
          </a:p>
        </p:txBody>
      </p:sp>
    </p:spTree>
  </p:cSld>
  <p:clrMapOvr>
    <a:masterClrMapping/>
  </p:clrMapOvr>
  <p:transition spd="med">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320" name="Object 0"/>
          <p:cNvGraphicFramePr>
            <a:graphicFrameLocks/>
          </p:cNvGraphicFramePr>
          <p:nvPr/>
        </p:nvGraphicFramePr>
        <p:xfrm>
          <a:off x="457200" y="2714625"/>
          <a:ext cx="8572500" cy="2924175"/>
        </p:xfrm>
        <a:graphic>
          <a:graphicData uri="http://schemas.openxmlformats.org/presentationml/2006/ole">
            <mc:AlternateContent xmlns:mc="http://schemas.openxmlformats.org/markup-compatibility/2006">
              <mc:Choice xmlns:v="urn:schemas-microsoft-com:vml" Requires="v">
                <p:oleObj spid="_x0000_s18436" name="Worksheet" r:id="rId4" imgW="4743330" imgH="1704946" progId="Excel.Sheet.8">
                  <p:embed/>
                </p:oleObj>
              </mc:Choice>
              <mc:Fallback>
                <p:oleObj name="Worksheet" r:id="rId4" imgW="4743330" imgH="1704946" progId="Excel.Sheet.8">
                  <p:embed/>
                  <p:pic>
                    <p:nvPicPr>
                      <p:cNvPr id="0" name="Picture 2"/>
                      <p:cNvPicPr>
                        <a:picLocks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57200" y="2714625"/>
                        <a:ext cx="8572500" cy="2924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59" name="Rectangle 3"/>
          <p:cNvSpPr>
            <a:spLocks noGrp="1" noChangeArrowheads="1"/>
          </p:cNvSpPr>
          <p:nvPr>
            <p:ph type="title"/>
          </p:nvPr>
        </p:nvSpPr>
        <p:spPr>
          <a:xfrm>
            <a:off x="457200" y="0"/>
            <a:ext cx="8229600" cy="1143000"/>
          </a:xfrm>
        </p:spPr>
        <p:txBody>
          <a:bodyPr/>
          <a:lstStyle/>
          <a:p>
            <a:r>
              <a:rPr lang="en-US" sz="3200" dirty="0"/>
              <a:t>Cost Flows – Material Usage</a:t>
            </a:r>
          </a:p>
        </p:txBody>
      </p:sp>
      <p:sp>
        <p:nvSpPr>
          <p:cNvPr id="70660" name="Rectangle 4"/>
          <p:cNvSpPr>
            <a:spLocks noGrp="1" noChangeArrowheads="1"/>
          </p:cNvSpPr>
          <p:nvPr>
            <p:ph type="body" idx="1"/>
          </p:nvPr>
        </p:nvSpPr>
        <p:spPr>
          <a:xfrm>
            <a:off x="457200" y="1112837"/>
            <a:ext cx="8229600" cy="4525963"/>
          </a:xfrm>
        </p:spPr>
        <p:txBody>
          <a:bodyPr/>
          <a:lstStyle/>
          <a:p>
            <a:pPr algn="ctr">
              <a:buFont typeface="Times" pitchFamily="18" charset="0"/>
              <a:buNone/>
            </a:pPr>
            <a:r>
              <a:rPr lang="en-US" sz="2600" b="1" dirty="0"/>
              <a:t> Direct materials issued to a job increase Work in Process and decrease Raw Materials.  Indirect materials used are charged to Manufacturing Overhead and also decrease Raw Materials. </a:t>
            </a:r>
          </a:p>
        </p:txBody>
      </p:sp>
    </p:spTree>
  </p:cSld>
  <p:clrMapOvr>
    <a:masterClrMapping/>
  </p:clrMapOvr>
  <p:transition spd="med">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2"/>
          <p:cNvSpPr>
            <a:spLocks noChangeShapeType="1"/>
          </p:cNvSpPr>
          <p:nvPr/>
        </p:nvSpPr>
        <p:spPr bwMode="auto">
          <a:xfrm>
            <a:off x="5651500" y="2282825"/>
            <a:ext cx="2794000" cy="0"/>
          </a:xfrm>
          <a:prstGeom prst="line">
            <a:avLst/>
          </a:prstGeom>
          <a:noFill/>
          <a:ln w="25400">
            <a:solidFill>
              <a:schemeClr val="accent2"/>
            </a:solidFill>
            <a:round/>
            <a:headEnd/>
            <a:tailEnd/>
          </a:ln>
          <a:effectLst/>
        </p:spPr>
        <p:txBody>
          <a:bodyPr wrap="none" anchor="ctr"/>
          <a:lstStyle/>
          <a:p>
            <a:endParaRPr lang="en-US"/>
          </a:p>
        </p:txBody>
      </p:sp>
      <p:sp>
        <p:nvSpPr>
          <p:cNvPr id="57347" name="Line 3"/>
          <p:cNvSpPr>
            <a:spLocks noChangeShapeType="1"/>
          </p:cNvSpPr>
          <p:nvPr/>
        </p:nvSpPr>
        <p:spPr bwMode="auto">
          <a:xfrm>
            <a:off x="7010400" y="2295525"/>
            <a:ext cx="0" cy="2032000"/>
          </a:xfrm>
          <a:prstGeom prst="line">
            <a:avLst/>
          </a:prstGeom>
          <a:noFill/>
          <a:ln w="25400">
            <a:solidFill>
              <a:schemeClr val="accent2"/>
            </a:solidFill>
            <a:round/>
            <a:headEnd/>
            <a:tailEnd/>
          </a:ln>
          <a:effectLst/>
        </p:spPr>
        <p:txBody>
          <a:bodyPr wrap="none" anchor="ctr"/>
          <a:lstStyle/>
          <a:p>
            <a:endParaRPr lang="en-US"/>
          </a:p>
        </p:txBody>
      </p:sp>
      <p:sp>
        <p:nvSpPr>
          <p:cNvPr id="57348" name="Line 4"/>
          <p:cNvSpPr>
            <a:spLocks noChangeShapeType="1"/>
          </p:cNvSpPr>
          <p:nvPr/>
        </p:nvSpPr>
        <p:spPr bwMode="auto">
          <a:xfrm>
            <a:off x="774700" y="2222500"/>
            <a:ext cx="2794000" cy="0"/>
          </a:xfrm>
          <a:prstGeom prst="line">
            <a:avLst/>
          </a:prstGeom>
          <a:noFill/>
          <a:ln w="25400">
            <a:solidFill>
              <a:schemeClr val="accent2"/>
            </a:solidFill>
            <a:round/>
            <a:headEnd/>
            <a:tailEnd/>
          </a:ln>
          <a:effectLst/>
        </p:spPr>
        <p:txBody>
          <a:bodyPr wrap="none" anchor="ctr"/>
          <a:lstStyle/>
          <a:p>
            <a:endParaRPr lang="en-US"/>
          </a:p>
        </p:txBody>
      </p:sp>
      <p:sp>
        <p:nvSpPr>
          <p:cNvPr id="57349" name="Line 5"/>
          <p:cNvSpPr>
            <a:spLocks noChangeShapeType="1"/>
          </p:cNvSpPr>
          <p:nvPr/>
        </p:nvSpPr>
        <p:spPr bwMode="auto">
          <a:xfrm>
            <a:off x="2209800" y="2235200"/>
            <a:ext cx="0" cy="1574800"/>
          </a:xfrm>
          <a:prstGeom prst="line">
            <a:avLst/>
          </a:prstGeom>
          <a:noFill/>
          <a:ln w="25400">
            <a:solidFill>
              <a:schemeClr val="accent2"/>
            </a:solidFill>
            <a:round/>
            <a:headEnd/>
            <a:tailEnd/>
          </a:ln>
          <a:effectLst/>
        </p:spPr>
        <p:txBody>
          <a:bodyPr wrap="none" anchor="ctr"/>
          <a:lstStyle/>
          <a:p>
            <a:endParaRPr lang="en-US"/>
          </a:p>
        </p:txBody>
      </p:sp>
      <p:sp>
        <p:nvSpPr>
          <p:cNvPr id="57350" name="Line 6"/>
          <p:cNvSpPr>
            <a:spLocks noChangeShapeType="1"/>
          </p:cNvSpPr>
          <p:nvPr/>
        </p:nvSpPr>
        <p:spPr bwMode="auto">
          <a:xfrm>
            <a:off x="1308100" y="4495800"/>
            <a:ext cx="2870200" cy="0"/>
          </a:xfrm>
          <a:prstGeom prst="line">
            <a:avLst/>
          </a:prstGeom>
          <a:noFill/>
          <a:ln w="25400">
            <a:solidFill>
              <a:schemeClr val="accent2"/>
            </a:solidFill>
            <a:round/>
            <a:headEnd/>
            <a:tailEnd/>
          </a:ln>
          <a:effectLst/>
        </p:spPr>
        <p:txBody>
          <a:bodyPr wrap="none" anchor="ctr"/>
          <a:lstStyle/>
          <a:p>
            <a:endParaRPr lang="en-US"/>
          </a:p>
        </p:txBody>
      </p:sp>
      <p:sp>
        <p:nvSpPr>
          <p:cNvPr id="57351" name="Line 7"/>
          <p:cNvSpPr>
            <a:spLocks noChangeShapeType="1"/>
          </p:cNvSpPr>
          <p:nvPr/>
        </p:nvSpPr>
        <p:spPr bwMode="auto">
          <a:xfrm>
            <a:off x="2743200" y="4508500"/>
            <a:ext cx="0" cy="1727200"/>
          </a:xfrm>
          <a:prstGeom prst="line">
            <a:avLst/>
          </a:prstGeom>
          <a:noFill/>
          <a:ln w="25400">
            <a:solidFill>
              <a:schemeClr val="accent2"/>
            </a:solidFill>
            <a:round/>
            <a:headEnd/>
            <a:tailEnd/>
          </a:ln>
          <a:effectLst/>
        </p:spPr>
        <p:txBody>
          <a:bodyPr wrap="none" anchor="ctr"/>
          <a:lstStyle/>
          <a:p>
            <a:endParaRPr lang="en-US"/>
          </a:p>
        </p:txBody>
      </p:sp>
      <p:sp>
        <p:nvSpPr>
          <p:cNvPr id="57352" name="Rectangle 8"/>
          <p:cNvSpPr>
            <a:spLocks noChangeArrowheads="1"/>
          </p:cNvSpPr>
          <p:nvPr/>
        </p:nvSpPr>
        <p:spPr bwMode="auto">
          <a:xfrm>
            <a:off x="1449388" y="4040188"/>
            <a:ext cx="2892425" cy="515937"/>
          </a:xfrm>
          <a:prstGeom prst="rect">
            <a:avLst/>
          </a:prstGeom>
          <a:noFill/>
          <a:ln w="12700">
            <a:noFill/>
            <a:miter lim="800000"/>
            <a:headEnd/>
            <a:tailEnd/>
          </a:ln>
          <a:effectLst/>
        </p:spPr>
        <p:txBody>
          <a:bodyPr lIns="90488" tIns="44450" rIns="90488" bIns="44450">
            <a:spAutoFit/>
          </a:bodyPr>
          <a:lstStyle/>
          <a:p>
            <a:pPr eaLnBrk="1" hangingPunct="1">
              <a:spcBef>
                <a:spcPct val="50000"/>
              </a:spcBef>
            </a:pPr>
            <a:r>
              <a:rPr lang="en-US" sz="2800" b="1">
                <a:solidFill>
                  <a:schemeClr val="accent2"/>
                </a:solidFill>
              </a:rPr>
              <a:t>Mfg. Overhead</a:t>
            </a:r>
          </a:p>
        </p:txBody>
      </p:sp>
      <p:sp>
        <p:nvSpPr>
          <p:cNvPr id="57353" name="Rectangle 9"/>
          <p:cNvSpPr>
            <a:spLocks noChangeArrowheads="1"/>
          </p:cNvSpPr>
          <p:nvPr/>
        </p:nvSpPr>
        <p:spPr bwMode="auto">
          <a:xfrm>
            <a:off x="611188" y="1462088"/>
            <a:ext cx="3197225" cy="771525"/>
          </a:xfrm>
          <a:prstGeom prst="rect">
            <a:avLst/>
          </a:prstGeom>
          <a:noFill/>
          <a:ln w="12700">
            <a:noFill/>
            <a:miter lim="800000"/>
            <a:headEnd/>
            <a:tailEnd/>
          </a:ln>
          <a:effectLst/>
        </p:spPr>
        <p:txBody>
          <a:bodyPr lIns="90488" tIns="44450" rIns="90488" bIns="44450">
            <a:spAutoFit/>
          </a:bodyPr>
          <a:lstStyle/>
          <a:p>
            <a:pPr algn="ctr" eaLnBrk="1" hangingPunct="1">
              <a:lnSpc>
                <a:spcPct val="80000"/>
              </a:lnSpc>
              <a:spcBef>
                <a:spcPct val="50000"/>
              </a:spcBef>
            </a:pPr>
            <a:r>
              <a:rPr lang="en-US" sz="2800" b="1">
                <a:solidFill>
                  <a:schemeClr val="accent2"/>
                </a:solidFill>
              </a:rPr>
              <a:t>Salaries and Wages Payable</a:t>
            </a:r>
          </a:p>
        </p:txBody>
      </p:sp>
      <p:sp>
        <p:nvSpPr>
          <p:cNvPr id="57354" name="Rectangle 10"/>
          <p:cNvSpPr>
            <a:spLocks noChangeArrowheads="1"/>
          </p:cNvSpPr>
          <p:nvPr/>
        </p:nvSpPr>
        <p:spPr bwMode="auto">
          <a:xfrm>
            <a:off x="5564188" y="1446213"/>
            <a:ext cx="3273425" cy="857250"/>
          </a:xfrm>
          <a:prstGeom prst="rect">
            <a:avLst/>
          </a:prstGeom>
          <a:noFill/>
          <a:ln w="12700">
            <a:noFill/>
            <a:miter lim="800000"/>
            <a:headEnd/>
            <a:tailEnd/>
          </a:ln>
          <a:effectLst/>
        </p:spPr>
        <p:txBody>
          <a:bodyPr lIns="90488" tIns="44450" rIns="90488" bIns="44450">
            <a:spAutoFit/>
          </a:bodyPr>
          <a:lstStyle/>
          <a:p>
            <a:pPr eaLnBrk="1" hangingPunct="1">
              <a:lnSpc>
                <a:spcPct val="90000"/>
              </a:lnSpc>
              <a:spcBef>
                <a:spcPct val="50000"/>
              </a:spcBef>
            </a:pPr>
            <a:r>
              <a:rPr lang="en-US" sz="2800" b="1">
                <a:solidFill>
                  <a:schemeClr val="accent2"/>
                </a:solidFill>
              </a:rPr>
              <a:t>Work in Process</a:t>
            </a:r>
            <a:br>
              <a:rPr lang="en-US" sz="2800" b="1">
                <a:solidFill>
                  <a:schemeClr val="accent2"/>
                </a:solidFill>
              </a:rPr>
            </a:br>
            <a:r>
              <a:rPr lang="en-US" sz="2800" b="1">
                <a:solidFill>
                  <a:schemeClr val="accent2"/>
                </a:solidFill>
              </a:rPr>
              <a:t>(Job Cost Sheet)</a:t>
            </a:r>
          </a:p>
        </p:txBody>
      </p:sp>
      <p:sp>
        <p:nvSpPr>
          <p:cNvPr id="57355" name="Rectangle 11"/>
          <p:cNvSpPr>
            <a:spLocks noChangeArrowheads="1"/>
          </p:cNvSpPr>
          <p:nvPr/>
        </p:nvSpPr>
        <p:spPr bwMode="auto">
          <a:xfrm>
            <a:off x="5259388" y="2284413"/>
            <a:ext cx="1673225"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a:solidFill>
                  <a:srgbClr val="FF3300"/>
                </a:solidFill>
              </a:rPr>
              <a:t>Direct</a:t>
            </a:r>
            <a:br>
              <a:rPr lang="en-US" sz="2400" b="1">
                <a:solidFill>
                  <a:srgbClr val="FF3300"/>
                </a:solidFill>
              </a:rPr>
            </a:br>
            <a:r>
              <a:rPr lang="en-US" sz="2400" b="1">
                <a:solidFill>
                  <a:srgbClr val="FF3300"/>
                </a:solidFill>
              </a:rPr>
              <a:t>  Materials</a:t>
            </a:r>
          </a:p>
        </p:txBody>
      </p:sp>
      <p:grpSp>
        <p:nvGrpSpPr>
          <p:cNvPr id="2" name="Group 27"/>
          <p:cNvGrpSpPr>
            <a:grpSpLocks/>
          </p:cNvGrpSpPr>
          <p:nvPr/>
        </p:nvGrpSpPr>
        <p:grpSpPr bwMode="auto">
          <a:xfrm>
            <a:off x="2163763" y="2224088"/>
            <a:ext cx="4713287" cy="1641475"/>
            <a:chOff x="1363" y="1401"/>
            <a:chExt cx="2969" cy="1034"/>
          </a:xfrm>
        </p:grpSpPr>
        <p:sp>
          <p:nvSpPr>
            <p:cNvPr id="57359" name="Rectangle 15"/>
            <p:cNvSpPr>
              <a:spLocks noChangeArrowheads="1"/>
            </p:cNvSpPr>
            <p:nvPr/>
          </p:nvSpPr>
          <p:spPr bwMode="auto">
            <a:xfrm>
              <a:off x="3374" y="1919"/>
              <a:ext cx="958" cy="516"/>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a:solidFill>
                    <a:schemeClr val="tx2"/>
                  </a:solidFill>
                </a:rPr>
                <a:t>Direct</a:t>
              </a:r>
              <a:br>
                <a:rPr lang="en-US" sz="2400" b="1">
                  <a:solidFill>
                    <a:schemeClr val="tx2"/>
                  </a:solidFill>
                </a:rPr>
              </a:br>
              <a:r>
                <a:rPr lang="en-US" sz="2400" b="1">
                  <a:solidFill>
                    <a:schemeClr val="tx2"/>
                  </a:solidFill>
                </a:rPr>
                <a:t> Labor</a:t>
              </a:r>
            </a:p>
          </p:txBody>
        </p:sp>
        <p:sp>
          <p:nvSpPr>
            <p:cNvPr id="57360" name="Rectangle 16"/>
            <p:cNvSpPr>
              <a:spLocks noChangeArrowheads="1"/>
            </p:cNvSpPr>
            <p:nvPr/>
          </p:nvSpPr>
          <p:spPr bwMode="auto">
            <a:xfrm>
              <a:off x="1363" y="1401"/>
              <a:ext cx="862" cy="516"/>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a:solidFill>
                    <a:schemeClr val="tx2"/>
                  </a:solidFill>
                </a:rPr>
                <a:t>Direct</a:t>
              </a:r>
              <a:br>
                <a:rPr lang="en-US" sz="2400" b="1">
                  <a:solidFill>
                    <a:schemeClr val="tx2"/>
                  </a:solidFill>
                </a:rPr>
              </a:br>
              <a:r>
                <a:rPr lang="en-US" sz="2400" b="1">
                  <a:solidFill>
                    <a:schemeClr val="tx2"/>
                  </a:solidFill>
                </a:rPr>
                <a:t> Labor</a:t>
              </a:r>
            </a:p>
          </p:txBody>
        </p:sp>
        <p:cxnSp>
          <p:nvCxnSpPr>
            <p:cNvPr id="57361" name="AutoShape 17"/>
            <p:cNvCxnSpPr>
              <a:cxnSpLocks noChangeShapeType="1"/>
              <a:stCxn id="57360" idx="3"/>
              <a:endCxn id="57359" idx="1"/>
            </p:cNvCxnSpPr>
            <p:nvPr/>
          </p:nvCxnSpPr>
          <p:spPr bwMode="auto">
            <a:xfrm>
              <a:off x="2225" y="1659"/>
              <a:ext cx="1149" cy="518"/>
            </a:xfrm>
            <a:prstGeom prst="bentConnector3">
              <a:avLst>
                <a:gd name="adj1" fmla="val 49958"/>
              </a:avLst>
            </a:prstGeom>
            <a:noFill/>
            <a:ln w="57150">
              <a:solidFill>
                <a:schemeClr val="tx2"/>
              </a:solidFill>
              <a:miter lim="800000"/>
              <a:headEnd/>
              <a:tailEnd type="triangle" w="med" len="med"/>
            </a:ln>
            <a:effectLst/>
          </p:spPr>
        </p:cxnSp>
      </p:grpSp>
      <p:sp>
        <p:nvSpPr>
          <p:cNvPr id="57364" name="Line 20"/>
          <p:cNvSpPr>
            <a:spLocks noChangeShapeType="1"/>
          </p:cNvSpPr>
          <p:nvPr/>
        </p:nvSpPr>
        <p:spPr bwMode="auto">
          <a:xfrm>
            <a:off x="1379538" y="4495800"/>
            <a:ext cx="2870200" cy="0"/>
          </a:xfrm>
          <a:prstGeom prst="line">
            <a:avLst/>
          </a:prstGeom>
          <a:noFill/>
          <a:ln w="28575">
            <a:solidFill>
              <a:schemeClr val="accent2"/>
            </a:solidFill>
            <a:round/>
            <a:headEnd/>
            <a:tailEnd/>
          </a:ln>
          <a:effectLst/>
        </p:spPr>
        <p:txBody>
          <a:bodyPr wrap="none" anchor="ctr"/>
          <a:lstStyle/>
          <a:p>
            <a:endParaRPr lang="en-US"/>
          </a:p>
        </p:txBody>
      </p:sp>
      <p:sp>
        <p:nvSpPr>
          <p:cNvPr id="57365" name="Rectangle 21"/>
          <p:cNvSpPr>
            <a:spLocks noChangeArrowheads="1"/>
          </p:cNvSpPr>
          <p:nvPr/>
        </p:nvSpPr>
        <p:spPr bwMode="auto">
          <a:xfrm>
            <a:off x="1143000" y="4953000"/>
            <a:ext cx="1673225" cy="828432"/>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dirty="0"/>
              <a:t>Indirect</a:t>
            </a:r>
            <a:br>
              <a:rPr lang="en-US" sz="2400" b="1" dirty="0"/>
            </a:br>
            <a:r>
              <a:rPr lang="en-US" sz="2400" b="1" dirty="0"/>
              <a:t> Materials</a:t>
            </a:r>
          </a:p>
        </p:txBody>
      </p:sp>
      <p:sp>
        <p:nvSpPr>
          <p:cNvPr id="57366" name="Text Box 22"/>
          <p:cNvSpPr txBox="1">
            <a:spLocks noChangeArrowheads="1"/>
          </p:cNvSpPr>
          <p:nvPr/>
        </p:nvSpPr>
        <p:spPr bwMode="auto">
          <a:xfrm>
            <a:off x="1524000" y="4495800"/>
            <a:ext cx="1116013" cy="457200"/>
          </a:xfrm>
          <a:prstGeom prst="rect">
            <a:avLst/>
          </a:prstGeom>
          <a:noFill/>
          <a:ln w="9525">
            <a:noFill/>
            <a:miter lim="800000"/>
            <a:headEnd/>
            <a:tailEnd/>
          </a:ln>
          <a:effectLst/>
        </p:spPr>
        <p:txBody>
          <a:bodyPr wrap="none">
            <a:spAutoFit/>
          </a:bodyPr>
          <a:lstStyle/>
          <a:p>
            <a:pPr eaLnBrk="1" hangingPunct="1"/>
            <a:r>
              <a:rPr lang="en-US" sz="2400" b="1" i="1" u="sng">
                <a:solidFill>
                  <a:schemeClr val="accent2"/>
                </a:solidFill>
              </a:rPr>
              <a:t>Actual</a:t>
            </a:r>
          </a:p>
        </p:txBody>
      </p:sp>
      <p:sp>
        <p:nvSpPr>
          <p:cNvPr id="57367" name="Text Box 23"/>
          <p:cNvSpPr txBox="1">
            <a:spLocks noChangeArrowheads="1"/>
          </p:cNvSpPr>
          <p:nvPr/>
        </p:nvSpPr>
        <p:spPr bwMode="auto">
          <a:xfrm>
            <a:off x="2895600" y="4495800"/>
            <a:ext cx="1300163" cy="457200"/>
          </a:xfrm>
          <a:prstGeom prst="rect">
            <a:avLst/>
          </a:prstGeom>
          <a:noFill/>
          <a:ln w="9525">
            <a:noFill/>
            <a:miter lim="800000"/>
            <a:headEnd/>
            <a:tailEnd/>
          </a:ln>
          <a:effectLst/>
        </p:spPr>
        <p:txBody>
          <a:bodyPr wrap="none">
            <a:spAutoFit/>
          </a:bodyPr>
          <a:lstStyle/>
          <a:p>
            <a:pPr eaLnBrk="1" hangingPunct="1"/>
            <a:r>
              <a:rPr lang="en-US" sz="2400" b="1" i="1" u="sng">
                <a:solidFill>
                  <a:schemeClr val="accent2"/>
                </a:solidFill>
              </a:rPr>
              <a:t>Applied</a:t>
            </a:r>
          </a:p>
        </p:txBody>
      </p:sp>
      <p:grpSp>
        <p:nvGrpSpPr>
          <p:cNvPr id="3" name="Group 28"/>
          <p:cNvGrpSpPr>
            <a:grpSpLocks/>
          </p:cNvGrpSpPr>
          <p:nvPr/>
        </p:nvGrpSpPr>
        <p:grpSpPr bwMode="auto">
          <a:xfrm>
            <a:off x="1143000" y="2986088"/>
            <a:ext cx="2589213" cy="3548062"/>
            <a:chOff x="720" y="1881"/>
            <a:chExt cx="1631" cy="2235"/>
          </a:xfrm>
        </p:grpSpPr>
        <p:sp>
          <p:nvSpPr>
            <p:cNvPr id="57362" name="Rectangle 18"/>
            <p:cNvSpPr>
              <a:spLocks noChangeArrowheads="1"/>
            </p:cNvSpPr>
            <p:nvPr/>
          </p:nvSpPr>
          <p:spPr bwMode="auto">
            <a:xfrm>
              <a:off x="720" y="3600"/>
              <a:ext cx="1054" cy="516"/>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a:solidFill>
                    <a:srgbClr val="3333FF"/>
                  </a:solidFill>
                </a:rPr>
                <a:t>Indirect</a:t>
              </a:r>
              <a:br>
                <a:rPr lang="en-US" sz="2400" b="1">
                  <a:solidFill>
                    <a:srgbClr val="3333FF"/>
                  </a:solidFill>
                </a:rPr>
              </a:br>
              <a:r>
                <a:rPr lang="en-US" sz="2400" b="1">
                  <a:solidFill>
                    <a:srgbClr val="3333FF"/>
                  </a:solidFill>
                </a:rPr>
                <a:t>Labor</a:t>
              </a:r>
            </a:p>
          </p:txBody>
        </p:sp>
        <p:sp>
          <p:nvSpPr>
            <p:cNvPr id="57363" name="Rectangle 19"/>
            <p:cNvSpPr>
              <a:spLocks noChangeArrowheads="1"/>
            </p:cNvSpPr>
            <p:nvPr/>
          </p:nvSpPr>
          <p:spPr bwMode="auto">
            <a:xfrm>
              <a:off x="1376" y="1881"/>
              <a:ext cx="975" cy="516"/>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a:solidFill>
                    <a:srgbClr val="3333FF"/>
                  </a:solidFill>
                </a:rPr>
                <a:t>Indirect</a:t>
              </a:r>
              <a:br>
                <a:rPr lang="en-US" sz="2400" b="1">
                  <a:solidFill>
                    <a:srgbClr val="3333FF"/>
                  </a:solidFill>
                </a:rPr>
              </a:br>
              <a:r>
                <a:rPr lang="en-US" sz="2400" b="1">
                  <a:solidFill>
                    <a:srgbClr val="3333FF"/>
                  </a:solidFill>
                </a:rPr>
                <a:t>Labor</a:t>
              </a:r>
            </a:p>
          </p:txBody>
        </p:sp>
        <p:cxnSp>
          <p:nvCxnSpPr>
            <p:cNvPr id="57369" name="AutoShape 25"/>
            <p:cNvCxnSpPr>
              <a:cxnSpLocks noChangeShapeType="1"/>
              <a:stCxn id="57363" idx="2"/>
              <a:endCxn id="57362" idx="1"/>
            </p:cNvCxnSpPr>
            <p:nvPr/>
          </p:nvCxnSpPr>
          <p:spPr bwMode="auto">
            <a:xfrm rot="5400000">
              <a:off x="561" y="2556"/>
              <a:ext cx="1461" cy="1144"/>
            </a:xfrm>
            <a:prstGeom prst="bentConnector4">
              <a:avLst>
                <a:gd name="adj1" fmla="val 6569"/>
                <a:gd name="adj2" fmla="val 129370"/>
              </a:avLst>
            </a:prstGeom>
            <a:noFill/>
            <a:ln w="57150">
              <a:solidFill>
                <a:srgbClr val="3333FF"/>
              </a:solidFill>
              <a:miter lim="800000"/>
              <a:headEnd/>
              <a:tailEnd type="triangle" w="med" len="med"/>
            </a:ln>
            <a:effectLst/>
          </p:spPr>
        </p:cxnSp>
      </p:grpSp>
      <p:sp>
        <p:nvSpPr>
          <p:cNvPr id="57370" name="Rectangle 26"/>
          <p:cNvSpPr>
            <a:spLocks noGrp="1" noChangeArrowheads="1"/>
          </p:cNvSpPr>
          <p:nvPr>
            <p:ph type="title"/>
          </p:nvPr>
        </p:nvSpPr>
        <p:spPr/>
        <p:txBody>
          <a:bodyPr/>
          <a:lstStyle/>
          <a:p>
            <a:r>
              <a:rPr lang="en-US"/>
              <a:t>Job-Order System Cost Flows</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344" name="Object 1024"/>
          <p:cNvGraphicFramePr>
            <a:graphicFrameLocks/>
          </p:cNvGraphicFramePr>
          <p:nvPr/>
        </p:nvGraphicFramePr>
        <p:xfrm>
          <a:off x="228600" y="2568575"/>
          <a:ext cx="8686800" cy="3106738"/>
        </p:xfrm>
        <a:graphic>
          <a:graphicData uri="http://schemas.openxmlformats.org/presentationml/2006/ole">
            <mc:AlternateContent xmlns:mc="http://schemas.openxmlformats.org/markup-compatibility/2006">
              <mc:Choice xmlns:v="urn:schemas-microsoft-com:vml" Requires="v">
                <p:oleObj spid="_x0000_s19460" name="Worksheet" r:id="rId4" imgW="4819562" imgH="1704946" progId="Excel.Sheet.8">
                  <p:embed/>
                </p:oleObj>
              </mc:Choice>
              <mc:Fallback>
                <p:oleObj name="Worksheet" r:id="rId4" imgW="4819562" imgH="1704946" progId="Excel.Sheet.8">
                  <p:embed/>
                  <p:pic>
                    <p:nvPicPr>
                      <p:cNvPr id="0" name="Picture 2"/>
                      <p:cNvPicPr>
                        <a:picLocks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228600" y="2568575"/>
                        <a:ext cx="8686800" cy="3106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3" name="Rectangle 3"/>
          <p:cNvSpPr>
            <a:spLocks noGrp="1" noChangeArrowheads="1"/>
          </p:cNvSpPr>
          <p:nvPr>
            <p:ph type="title"/>
          </p:nvPr>
        </p:nvSpPr>
        <p:spPr>
          <a:xfrm>
            <a:off x="479946" y="-83616"/>
            <a:ext cx="8229600" cy="1143000"/>
          </a:xfrm>
        </p:spPr>
        <p:txBody>
          <a:bodyPr/>
          <a:lstStyle/>
          <a:p>
            <a:r>
              <a:rPr lang="en-US" sz="3200"/>
              <a:t>Cost Flows – Labor</a:t>
            </a:r>
          </a:p>
        </p:txBody>
      </p:sp>
      <p:sp>
        <p:nvSpPr>
          <p:cNvPr id="71684" name="Rectangle 4"/>
          <p:cNvSpPr>
            <a:spLocks noGrp="1" noChangeArrowheads="1"/>
          </p:cNvSpPr>
          <p:nvPr>
            <p:ph type="body" idx="1"/>
          </p:nvPr>
        </p:nvSpPr>
        <p:spPr>
          <a:xfrm>
            <a:off x="479946" y="1149350"/>
            <a:ext cx="8229600" cy="4525963"/>
          </a:xfrm>
        </p:spPr>
        <p:txBody>
          <a:bodyPr/>
          <a:lstStyle/>
          <a:p>
            <a:pPr algn="ctr">
              <a:buFont typeface="Times" pitchFamily="18" charset="0"/>
              <a:buNone/>
            </a:pPr>
            <a:r>
              <a:rPr lang="en-US" sz="2600" b="1" dirty="0"/>
              <a:t>   The cost of direct labor incurred increases Work in Process and the cost of indirect labor increases Manufacturing Overhead. </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3344"/>
                                        </p:tgtEl>
                                        <p:attrNameLst>
                                          <p:attrName>style.visibility</p:attrName>
                                        </p:attrNameLst>
                                      </p:cBhvr>
                                      <p:to>
                                        <p:strVal val="visible"/>
                                      </p:to>
                                    </p:set>
                                    <p:animEffect transition="in" filter="wipe(up)">
                                      <p:cBhvr>
                                        <p:cTn id="7" dur="500"/>
                                        <p:tgtEl>
                                          <p:spTgt spid="313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Line 2"/>
          <p:cNvSpPr>
            <a:spLocks noChangeShapeType="1"/>
          </p:cNvSpPr>
          <p:nvPr/>
        </p:nvSpPr>
        <p:spPr bwMode="auto">
          <a:xfrm>
            <a:off x="5651500" y="2282825"/>
            <a:ext cx="2794000" cy="0"/>
          </a:xfrm>
          <a:prstGeom prst="line">
            <a:avLst/>
          </a:prstGeom>
          <a:noFill/>
          <a:ln w="25400">
            <a:solidFill>
              <a:schemeClr val="accent2"/>
            </a:solidFill>
            <a:round/>
            <a:headEnd/>
            <a:tailEnd/>
          </a:ln>
          <a:effectLst/>
        </p:spPr>
        <p:txBody>
          <a:bodyPr wrap="none" anchor="ctr"/>
          <a:lstStyle/>
          <a:p>
            <a:endParaRPr lang="en-US"/>
          </a:p>
        </p:txBody>
      </p:sp>
      <p:sp>
        <p:nvSpPr>
          <p:cNvPr id="111619" name="Line 3"/>
          <p:cNvSpPr>
            <a:spLocks noChangeShapeType="1"/>
          </p:cNvSpPr>
          <p:nvPr/>
        </p:nvSpPr>
        <p:spPr bwMode="auto">
          <a:xfrm>
            <a:off x="7010400" y="2295525"/>
            <a:ext cx="0" cy="2032000"/>
          </a:xfrm>
          <a:prstGeom prst="line">
            <a:avLst/>
          </a:prstGeom>
          <a:noFill/>
          <a:ln w="25400">
            <a:solidFill>
              <a:schemeClr val="accent2"/>
            </a:solidFill>
            <a:round/>
            <a:headEnd/>
            <a:tailEnd/>
          </a:ln>
          <a:effectLst/>
        </p:spPr>
        <p:txBody>
          <a:bodyPr wrap="none" anchor="ctr"/>
          <a:lstStyle/>
          <a:p>
            <a:endParaRPr lang="en-US"/>
          </a:p>
        </p:txBody>
      </p:sp>
      <p:sp>
        <p:nvSpPr>
          <p:cNvPr id="111620" name="Line 4"/>
          <p:cNvSpPr>
            <a:spLocks noChangeShapeType="1"/>
          </p:cNvSpPr>
          <p:nvPr/>
        </p:nvSpPr>
        <p:spPr bwMode="auto">
          <a:xfrm>
            <a:off x="774700" y="2222500"/>
            <a:ext cx="2794000" cy="0"/>
          </a:xfrm>
          <a:prstGeom prst="line">
            <a:avLst/>
          </a:prstGeom>
          <a:noFill/>
          <a:ln w="25400">
            <a:solidFill>
              <a:schemeClr val="accent2"/>
            </a:solidFill>
            <a:round/>
            <a:headEnd/>
            <a:tailEnd/>
          </a:ln>
          <a:effectLst/>
        </p:spPr>
        <p:txBody>
          <a:bodyPr wrap="none" anchor="ctr"/>
          <a:lstStyle/>
          <a:p>
            <a:endParaRPr lang="en-US"/>
          </a:p>
        </p:txBody>
      </p:sp>
      <p:sp>
        <p:nvSpPr>
          <p:cNvPr id="111621" name="Line 5"/>
          <p:cNvSpPr>
            <a:spLocks noChangeShapeType="1"/>
          </p:cNvSpPr>
          <p:nvPr/>
        </p:nvSpPr>
        <p:spPr bwMode="auto">
          <a:xfrm>
            <a:off x="2209800" y="2235200"/>
            <a:ext cx="0" cy="1574800"/>
          </a:xfrm>
          <a:prstGeom prst="line">
            <a:avLst/>
          </a:prstGeom>
          <a:noFill/>
          <a:ln w="25400">
            <a:solidFill>
              <a:schemeClr val="accent2"/>
            </a:solidFill>
            <a:round/>
            <a:headEnd/>
            <a:tailEnd/>
          </a:ln>
          <a:effectLst/>
        </p:spPr>
        <p:txBody>
          <a:bodyPr wrap="none" anchor="ctr"/>
          <a:lstStyle/>
          <a:p>
            <a:endParaRPr lang="en-US"/>
          </a:p>
        </p:txBody>
      </p:sp>
      <p:sp>
        <p:nvSpPr>
          <p:cNvPr id="111622" name="Line 6"/>
          <p:cNvSpPr>
            <a:spLocks noChangeShapeType="1"/>
          </p:cNvSpPr>
          <p:nvPr/>
        </p:nvSpPr>
        <p:spPr bwMode="auto">
          <a:xfrm>
            <a:off x="1308100" y="4265613"/>
            <a:ext cx="2870200" cy="0"/>
          </a:xfrm>
          <a:prstGeom prst="line">
            <a:avLst/>
          </a:prstGeom>
          <a:noFill/>
          <a:ln w="25400">
            <a:solidFill>
              <a:schemeClr val="accent2"/>
            </a:solidFill>
            <a:round/>
            <a:headEnd/>
            <a:tailEnd/>
          </a:ln>
          <a:effectLst/>
        </p:spPr>
        <p:txBody>
          <a:bodyPr wrap="none" anchor="ctr"/>
          <a:lstStyle/>
          <a:p>
            <a:endParaRPr lang="en-US"/>
          </a:p>
        </p:txBody>
      </p:sp>
      <p:sp>
        <p:nvSpPr>
          <p:cNvPr id="111623" name="Line 7"/>
          <p:cNvSpPr>
            <a:spLocks noChangeShapeType="1"/>
          </p:cNvSpPr>
          <p:nvPr/>
        </p:nvSpPr>
        <p:spPr bwMode="auto">
          <a:xfrm>
            <a:off x="2743200" y="4278313"/>
            <a:ext cx="0" cy="1727200"/>
          </a:xfrm>
          <a:prstGeom prst="line">
            <a:avLst/>
          </a:prstGeom>
          <a:noFill/>
          <a:ln w="25400">
            <a:solidFill>
              <a:schemeClr val="accent2"/>
            </a:solidFill>
            <a:round/>
            <a:headEnd/>
            <a:tailEnd/>
          </a:ln>
          <a:effectLst/>
        </p:spPr>
        <p:txBody>
          <a:bodyPr wrap="none" anchor="ctr"/>
          <a:lstStyle/>
          <a:p>
            <a:endParaRPr lang="en-US"/>
          </a:p>
        </p:txBody>
      </p:sp>
      <p:sp>
        <p:nvSpPr>
          <p:cNvPr id="111624" name="Rectangle 8"/>
          <p:cNvSpPr>
            <a:spLocks noChangeArrowheads="1"/>
          </p:cNvSpPr>
          <p:nvPr/>
        </p:nvSpPr>
        <p:spPr bwMode="auto">
          <a:xfrm>
            <a:off x="1449388" y="3810000"/>
            <a:ext cx="2892425" cy="515938"/>
          </a:xfrm>
          <a:prstGeom prst="rect">
            <a:avLst/>
          </a:prstGeom>
          <a:noFill/>
          <a:ln w="12700">
            <a:noFill/>
            <a:miter lim="800000"/>
            <a:headEnd/>
            <a:tailEnd/>
          </a:ln>
          <a:effectLst/>
        </p:spPr>
        <p:txBody>
          <a:bodyPr lIns="90488" tIns="44450" rIns="90488" bIns="44450">
            <a:spAutoFit/>
          </a:bodyPr>
          <a:lstStyle/>
          <a:p>
            <a:pPr eaLnBrk="1" hangingPunct="1">
              <a:spcBef>
                <a:spcPct val="50000"/>
              </a:spcBef>
            </a:pPr>
            <a:r>
              <a:rPr lang="en-US" sz="2800" b="1">
                <a:solidFill>
                  <a:schemeClr val="accent2"/>
                </a:solidFill>
              </a:rPr>
              <a:t>Mfg. Overhead</a:t>
            </a:r>
          </a:p>
        </p:txBody>
      </p:sp>
      <p:sp>
        <p:nvSpPr>
          <p:cNvPr id="111625" name="Rectangle 9"/>
          <p:cNvSpPr>
            <a:spLocks noChangeArrowheads="1"/>
          </p:cNvSpPr>
          <p:nvPr/>
        </p:nvSpPr>
        <p:spPr bwMode="auto">
          <a:xfrm>
            <a:off x="611188" y="1462088"/>
            <a:ext cx="3197225" cy="771525"/>
          </a:xfrm>
          <a:prstGeom prst="rect">
            <a:avLst/>
          </a:prstGeom>
          <a:noFill/>
          <a:ln w="12700">
            <a:noFill/>
            <a:miter lim="800000"/>
            <a:headEnd/>
            <a:tailEnd/>
          </a:ln>
          <a:effectLst/>
        </p:spPr>
        <p:txBody>
          <a:bodyPr lIns="90488" tIns="44450" rIns="90488" bIns="44450">
            <a:spAutoFit/>
          </a:bodyPr>
          <a:lstStyle/>
          <a:p>
            <a:pPr algn="ctr" eaLnBrk="1" hangingPunct="1">
              <a:lnSpc>
                <a:spcPct val="80000"/>
              </a:lnSpc>
              <a:spcBef>
                <a:spcPct val="50000"/>
              </a:spcBef>
            </a:pPr>
            <a:r>
              <a:rPr lang="en-US" sz="2800" b="1">
                <a:solidFill>
                  <a:schemeClr val="accent2"/>
                </a:solidFill>
              </a:rPr>
              <a:t>Salaries and Wages Payable</a:t>
            </a:r>
          </a:p>
        </p:txBody>
      </p:sp>
      <p:sp>
        <p:nvSpPr>
          <p:cNvPr id="111626" name="Rectangle 10"/>
          <p:cNvSpPr>
            <a:spLocks noChangeArrowheads="1"/>
          </p:cNvSpPr>
          <p:nvPr/>
        </p:nvSpPr>
        <p:spPr bwMode="auto">
          <a:xfrm>
            <a:off x="5564188" y="1446213"/>
            <a:ext cx="3273425" cy="857250"/>
          </a:xfrm>
          <a:prstGeom prst="rect">
            <a:avLst/>
          </a:prstGeom>
          <a:noFill/>
          <a:ln w="12700">
            <a:noFill/>
            <a:miter lim="800000"/>
            <a:headEnd/>
            <a:tailEnd/>
          </a:ln>
          <a:effectLst/>
        </p:spPr>
        <p:txBody>
          <a:bodyPr lIns="90488" tIns="44450" rIns="90488" bIns="44450">
            <a:spAutoFit/>
          </a:bodyPr>
          <a:lstStyle/>
          <a:p>
            <a:pPr eaLnBrk="1" hangingPunct="1">
              <a:lnSpc>
                <a:spcPct val="90000"/>
              </a:lnSpc>
              <a:spcBef>
                <a:spcPct val="50000"/>
              </a:spcBef>
            </a:pPr>
            <a:r>
              <a:rPr lang="en-US" sz="2800" b="1">
                <a:solidFill>
                  <a:schemeClr val="accent2"/>
                </a:solidFill>
              </a:rPr>
              <a:t>Work in Process</a:t>
            </a:r>
            <a:br>
              <a:rPr lang="en-US" sz="2800" b="1">
                <a:solidFill>
                  <a:schemeClr val="accent2"/>
                </a:solidFill>
              </a:rPr>
            </a:br>
            <a:r>
              <a:rPr lang="en-US" sz="2800" b="1">
                <a:solidFill>
                  <a:schemeClr val="accent2"/>
                </a:solidFill>
              </a:rPr>
              <a:t>(Job Cost Sheet)</a:t>
            </a:r>
          </a:p>
        </p:txBody>
      </p:sp>
      <p:sp>
        <p:nvSpPr>
          <p:cNvPr id="111627" name="Rectangle 11"/>
          <p:cNvSpPr>
            <a:spLocks noChangeArrowheads="1"/>
          </p:cNvSpPr>
          <p:nvPr/>
        </p:nvSpPr>
        <p:spPr bwMode="auto">
          <a:xfrm>
            <a:off x="5259388" y="2284413"/>
            <a:ext cx="1673225"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a:solidFill>
                  <a:srgbClr val="FF3300"/>
                </a:solidFill>
              </a:rPr>
              <a:t>Direct</a:t>
            </a:r>
            <a:br>
              <a:rPr lang="en-US" sz="2400" b="1">
                <a:solidFill>
                  <a:srgbClr val="FF3300"/>
                </a:solidFill>
              </a:rPr>
            </a:br>
            <a:r>
              <a:rPr lang="en-US" sz="2400" b="1">
                <a:solidFill>
                  <a:srgbClr val="FF3300"/>
                </a:solidFill>
              </a:rPr>
              <a:t>  Materials</a:t>
            </a:r>
          </a:p>
        </p:txBody>
      </p:sp>
      <p:sp>
        <p:nvSpPr>
          <p:cNvPr id="111633" name="Rectangle 17"/>
          <p:cNvSpPr>
            <a:spLocks noChangeArrowheads="1"/>
          </p:cNvSpPr>
          <p:nvPr/>
        </p:nvSpPr>
        <p:spPr bwMode="auto">
          <a:xfrm>
            <a:off x="5356225" y="3046413"/>
            <a:ext cx="1520825"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a:solidFill>
                  <a:schemeClr val="tx2"/>
                </a:solidFill>
              </a:rPr>
              <a:t>Direct</a:t>
            </a:r>
            <a:br>
              <a:rPr lang="en-US" sz="2400" b="1">
                <a:solidFill>
                  <a:schemeClr val="tx2"/>
                </a:solidFill>
              </a:rPr>
            </a:br>
            <a:r>
              <a:rPr lang="en-US" sz="2400" b="1">
                <a:solidFill>
                  <a:schemeClr val="tx2"/>
                </a:solidFill>
              </a:rPr>
              <a:t> Labor</a:t>
            </a:r>
          </a:p>
        </p:txBody>
      </p:sp>
      <p:sp>
        <p:nvSpPr>
          <p:cNvPr id="111634" name="Rectangle 18"/>
          <p:cNvSpPr>
            <a:spLocks noChangeArrowheads="1"/>
          </p:cNvSpPr>
          <p:nvPr/>
        </p:nvSpPr>
        <p:spPr bwMode="auto">
          <a:xfrm>
            <a:off x="2163763" y="2224088"/>
            <a:ext cx="1368425"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a:solidFill>
                  <a:schemeClr val="tx2"/>
                </a:solidFill>
              </a:rPr>
              <a:t>Direct</a:t>
            </a:r>
            <a:br>
              <a:rPr lang="en-US" sz="2400" b="1">
                <a:solidFill>
                  <a:schemeClr val="tx2"/>
                </a:solidFill>
              </a:rPr>
            </a:br>
            <a:r>
              <a:rPr lang="en-US" sz="2400" b="1">
                <a:solidFill>
                  <a:schemeClr val="tx2"/>
                </a:solidFill>
              </a:rPr>
              <a:t> Labor</a:t>
            </a:r>
          </a:p>
        </p:txBody>
      </p:sp>
      <p:sp>
        <p:nvSpPr>
          <p:cNvPr id="111636" name="Line 20"/>
          <p:cNvSpPr>
            <a:spLocks noChangeShapeType="1"/>
          </p:cNvSpPr>
          <p:nvPr/>
        </p:nvSpPr>
        <p:spPr bwMode="auto">
          <a:xfrm>
            <a:off x="1379538" y="4265613"/>
            <a:ext cx="2870200" cy="0"/>
          </a:xfrm>
          <a:prstGeom prst="line">
            <a:avLst/>
          </a:prstGeom>
          <a:noFill/>
          <a:ln w="28575">
            <a:solidFill>
              <a:schemeClr val="accent2"/>
            </a:solidFill>
            <a:round/>
            <a:headEnd/>
            <a:tailEnd/>
          </a:ln>
          <a:effectLst/>
        </p:spPr>
        <p:txBody>
          <a:bodyPr wrap="none" anchor="ctr"/>
          <a:lstStyle/>
          <a:p>
            <a:endParaRPr lang="en-US"/>
          </a:p>
        </p:txBody>
      </p:sp>
      <p:sp>
        <p:nvSpPr>
          <p:cNvPr id="111637" name="Rectangle 21"/>
          <p:cNvSpPr>
            <a:spLocks noChangeArrowheads="1"/>
          </p:cNvSpPr>
          <p:nvPr/>
        </p:nvSpPr>
        <p:spPr bwMode="auto">
          <a:xfrm>
            <a:off x="1143000" y="4570413"/>
            <a:ext cx="1673225" cy="828432"/>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dirty="0">
                <a:solidFill>
                  <a:schemeClr val="bg1"/>
                </a:solidFill>
              </a:rPr>
              <a:t>Indirect</a:t>
            </a:r>
            <a:br>
              <a:rPr lang="en-US" sz="2400" b="1" dirty="0">
                <a:solidFill>
                  <a:schemeClr val="bg1"/>
                </a:solidFill>
              </a:rPr>
            </a:br>
            <a:r>
              <a:rPr lang="en-US" sz="2400" b="1" dirty="0">
                <a:solidFill>
                  <a:schemeClr val="bg1"/>
                </a:solidFill>
              </a:rPr>
              <a:t> Materials</a:t>
            </a:r>
          </a:p>
        </p:txBody>
      </p:sp>
      <p:sp>
        <p:nvSpPr>
          <p:cNvPr id="111638" name="Text Box 22"/>
          <p:cNvSpPr txBox="1">
            <a:spLocks noChangeArrowheads="1"/>
          </p:cNvSpPr>
          <p:nvPr/>
        </p:nvSpPr>
        <p:spPr bwMode="auto">
          <a:xfrm>
            <a:off x="1524000" y="4265613"/>
            <a:ext cx="1116013" cy="457200"/>
          </a:xfrm>
          <a:prstGeom prst="rect">
            <a:avLst/>
          </a:prstGeom>
          <a:noFill/>
          <a:ln w="9525">
            <a:noFill/>
            <a:miter lim="800000"/>
            <a:headEnd/>
            <a:tailEnd/>
          </a:ln>
          <a:effectLst/>
        </p:spPr>
        <p:txBody>
          <a:bodyPr wrap="none">
            <a:spAutoFit/>
          </a:bodyPr>
          <a:lstStyle/>
          <a:p>
            <a:pPr eaLnBrk="1" hangingPunct="1"/>
            <a:r>
              <a:rPr lang="en-US" sz="2400" b="1" i="1" u="sng">
                <a:solidFill>
                  <a:schemeClr val="accent2"/>
                </a:solidFill>
              </a:rPr>
              <a:t>Actual</a:t>
            </a:r>
          </a:p>
        </p:txBody>
      </p:sp>
      <p:sp>
        <p:nvSpPr>
          <p:cNvPr id="111639" name="Text Box 23"/>
          <p:cNvSpPr txBox="1">
            <a:spLocks noChangeArrowheads="1"/>
          </p:cNvSpPr>
          <p:nvPr/>
        </p:nvSpPr>
        <p:spPr bwMode="auto">
          <a:xfrm>
            <a:off x="2895600" y="4265613"/>
            <a:ext cx="1300163" cy="457200"/>
          </a:xfrm>
          <a:prstGeom prst="rect">
            <a:avLst/>
          </a:prstGeom>
          <a:noFill/>
          <a:ln w="9525">
            <a:noFill/>
            <a:miter lim="800000"/>
            <a:headEnd/>
            <a:tailEnd/>
          </a:ln>
          <a:effectLst/>
        </p:spPr>
        <p:txBody>
          <a:bodyPr wrap="none">
            <a:spAutoFit/>
          </a:bodyPr>
          <a:lstStyle/>
          <a:p>
            <a:pPr eaLnBrk="1" hangingPunct="1"/>
            <a:r>
              <a:rPr lang="en-US" sz="2400" b="1" i="1" u="sng">
                <a:solidFill>
                  <a:schemeClr val="accent2"/>
                </a:solidFill>
              </a:rPr>
              <a:t>Applied</a:t>
            </a:r>
          </a:p>
        </p:txBody>
      </p:sp>
      <p:sp>
        <p:nvSpPr>
          <p:cNvPr id="111642" name="Rectangle 26"/>
          <p:cNvSpPr>
            <a:spLocks noChangeArrowheads="1"/>
          </p:cNvSpPr>
          <p:nvPr/>
        </p:nvSpPr>
        <p:spPr bwMode="auto">
          <a:xfrm>
            <a:off x="1143000" y="5267325"/>
            <a:ext cx="1673225"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a:solidFill>
                  <a:srgbClr val="3333FF"/>
                </a:solidFill>
              </a:rPr>
              <a:t>Indirect</a:t>
            </a:r>
            <a:br>
              <a:rPr lang="en-US" sz="2400" b="1">
                <a:solidFill>
                  <a:srgbClr val="3333FF"/>
                </a:solidFill>
              </a:rPr>
            </a:br>
            <a:r>
              <a:rPr lang="en-US" sz="2400" b="1">
                <a:solidFill>
                  <a:srgbClr val="3333FF"/>
                </a:solidFill>
              </a:rPr>
              <a:t>Labor</a:t>
            </a:r>
          </a:p>
        </p:txBody>
      </p:sp>
      <p:sp>
        <p:nvSpPr>
          <p:cNvPr id="111643" name="Rectangle 27"/>
          <p:cNvSpPr>
            <a:spLocks noChangeArrowheads="1"/>
          </p:cNvSpPr>
          <p:nvPr/>
        </p:nvSpPr>
        <p:spPr bwMode="auto">
          <a:xfrm>
            <a:off x="2184400" y="2986088"/>
            <a:ext cx="1547813"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a:solidFill>
                  <a:srgbClr val="3333FF"/>
                </a:solidFill>
              </a:rPr>
              <a:t>Indirect</a:t>
            </a:r>
            <a:br>
              <a:rPr lang="en-US" sz="2400" b="1">
                <a:solidFill>
                  <a:srgbClr val="3333FF"/>
                </a:solidFill>
              </a:rPr>
            </a:br>
            <a:r>
              <a:rPr lang="en-US" sz="2400" b="1">
                <a:solidFill>
                  <a:srgbClr val="3333FF"/>
                </a:solidFill>
              </a:rPr>
              <a:t>Labor</a:t>
            </a:r>
          </a:p>
        </p:txBody>
      </p:sp>
      <p:sp>
        <p:nvSpPr>
          <p:cNvPr id="111645" name="Rectangle 29"/>
          <p:cNvSpPr>
            <a:spLocks noGrp="1" noChangeArrowheads="1"/>
          </p:cNvSpPr>
          <p:nvPr>
            <p:ph type="title"/>
          </p:nvPr>
        </p:nvSpPr>
        <p:spPr/>
        <p:txBody>
          <a:bodyPr/>
          <a:lstStyle/>
          <a:p>
            <a:r>
              <a:rPr lang="en-US"/>
              <a:t>Job-Order System Cost Flows</a:t>
            </a:r>
          </a:p>
        </p:txBody>
      </p:sp>
      <p:sp>
        <p:nvSpPr>
          <p:cNvPr id="111647" name="Rectangle 31"/>
          <p:cNvSpPr>
            <a:spLocks noChangeArrowheads="1"/>
          </p:cNvSpPr>
          <p:nvPr/>
        </p:nvSpPr>
        <p:spPr bwMode="auto">
          <a:xfrm>
            <a:off x="1143000" y="5962650"/>
            <a:ext cx="1673225"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a:t>Other</a:t>
            </a:r>
            <a:br>
              <a:rPr lang="en-US" sz="2400" b="1"/>
            </a:br>
            <a:r>
              <a:rPr lang="en-US" sz="2400" b="1"/>
              <a:t>Overhead</a:t>
            </a:r>
          </a:p>
        </p:txBody>
      </p:sp>
      <p:sp>
        <p:nvSpPr>
          <p:cNvPr id="111648" name="Oval 32"/>
          <p:cNvSpPr>
            <a:spLocks noChangeArrowheads="1"/>
          </p:cNvSpPr>
          <p:nvPr/>
        </p:nvSpPr>
        <p:spPr bwMode="auto">
          <a:xfrm>
            <a:off x="838200" y="5943600"/>
            <a:ext cx="2209800" cy="838200"/>
          </a:xfrm>
          <a:prstGeom prst="ellipse">
            <a:avLst/>
          </a:prstGeom>
          <a:noFill/>
          <a:ln w="38100">
            <a:solidFill>
              <a:srgbClr val="FF0000"/>
            </a:solidFill>
            <a:round/>
            <a:headEnd/>
            <a:tailEnd/>
          </a:ln>
          <a:effectLst>
            <a:outerShdw dist="35921" dir="2700000" algn="ctr" rotWithShape="0">
              <a:schemeClr val="bg2"/>
            </a:outerShdw>
          </a:effec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1647"/>
                                        </p:tgtEl>
                                        <p:attrNameLst>
                                          <p:attrName>style.visibility</p:attrName>
                                        </p:attrNameLst>
                                      </p:cBhvr>
                                      <p:to>
                                        <p:strVal val="visible"/>
                                      </p:to>
                                    </p:set>
                                    <p:animEffect transition="in" filter="dissolve">
                                      <p:cBhvr>
                                        <p:cTn id="7" dur="500"/>
                                        <p:tgtEl>
                                          <p:spTgt spid="111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t>Jenis</a:t>
            </a:r>
            <a:r>
              <a:rPr lang="en-US" dirty="0" smtClean="0"/>
              <a:t> Design </a:t>
            </a:r>
            <a:r>
              <a:rPr lang="en-US" dirty="0" err="1" smtClean="0"/>
              <a:t>sistem</a:t>
            </a:r>
            <a:r>
              <a:rPr lang="en-US" dirty="0" smtClean="0"/>
              <a:t> </a:t>
            </a:r>
            <a:r>
              <a:rPr lang="en-US" dirty="0" err="1" smtClean="0"/>
              <a:t>Perhitungan</a:t>
            </a:r>
            <a:r>
              <a:rPr lang="en-US" dirty="0" smtClean="0"/>
              <a:t> </a:t>
            </a:r>
            <a:r>
              <a:rPr lang="en-US" dirty="0" err="1" smtClean="0"/>
              <a:t>Biaya</a:t>
            </a:r>
            <a:endParaRPr lang="en-US" dirty="0"/>
          </a:p>
        </p:txBody>
      </p:sp>
      <p:sp>
        <p:nvSpPr>
          <p:cNvPr id="5" name="Text Placeholder 4"/>
          <p:cNvSpPr>
            <a:spLocks noGrp="1"/>
          </p:cNvSpPr>
          <p:nvPr>
            <p:ph type="body" idx="1"/>
          </p:nvPr>
        </p:nvSpPr>
        <p:spPr/>
        <p:txBody>
          <a:bodyPr>
            <a:normAutofit fontScale="92500"/>
          </a:bodyPr>
          <a:lstStyle/>
          <a:p>
            <a:r>
              <a:rPr lang="en-US" dirty="0" smtClean="0"/>
              <a:t>Process Costing			</a:t>
            </a:r>
            <a:endParaRPr lang="en-US" dirty="0"/>
          </a:p>
        </p:txBody>
      </p:sp>
      <p:sp>
        <p:nvSpPr>
          <p:cNvPr id="6" name="Content Placeholder 5"/>
          <p:cNvSpPr>
            <a:spLocks noGrp="1"/>
          </p:cNvSpPr>
          <p:nvPr>
            <p:ph sz="half" idx="2"/>
          </p:nvPr>
        </p:nvSpPr>
        <p:spPr/>
        <p:txBody>
          <a:bodyPr/>
          <a:lstStyle/>
          <a:p>
            <a:r>
              <a:rPr lang="en-US" dirty="0" err="1" smtClean="0"/>
              <a:t>Digunakan</a:t>
            </a:r>
            <a:r>
              <a:rPr lang="en-US" dirty="0" smtClean="0"/>
              <a:t> </a:t>
            </a:r>
            <a:r>
              <a:rPr lang="en-US" dirty="0" err="1" smtClean="0"/>
              <a:t>dalam</a:t>
            </a:r>
            <a:r>
              <a:rPr lang="en-US" dirty="0" smtClean="0"/>
              <a:t> </a:t>
            </a:r>
            <a:r>
              <a:rPr lang="en-US" dirty="0" err="1" smtClean="0"/>
              <a:t>perusahaan</a:t>
            </a:r>
            <a:r>
              <a:rPr lang="en-US" dirty="0" smtClean="0"/>
              <a:t> yang </a:t>
            </a:r>
            <a:r>
              <a:rPr lang="en-US" dirty="0" err="1" smtClean="0"/>
              <a:t>memproduksi</a:t>
            </a:r>
            <a:r>
              <a:rPr lang="en-US" dirty="0" smtClean="0"/>
              <a:t> </a:t>
            </a:r>
            <a:r>
              <a:rPr lang="en-US" dirty="0" err="1" smtClean="0"/>
              <a:t>satu</a:t>
            </a:r>
            <a:r>
              <a:rPr lang="en-US" dirty="0" smtClean="0"/>
              <a:t> </a:t>
            </a:r>
            <a:r>
              <a:rPr lang="en-US" dirty="0" err="1" smtClean="0"/>
              <a:t>jenis</a:t>
            </a:r>
            <a:r>
              <a:rPr lang="en-US" dirty="0" smtClean="0"/>
              <a:t> </a:t>
            </a:r>
            <a:r>
              <a:rPr lang="en-US" dirty="0" err="1" smtClean="0"/>
              <a:t>produk</a:t>
            </a:r>
            <a:r>
              <a:rPr lang="en-US" dirty="0" smtClean="0"/>
              <a:t> </a:t>
            </a:r>
            <a:r>
              <a:rPr lang="en-US" dirty="0" err="1" smtClean="0"/>
              <a:t>dalam</a:t>
            </a:r>
            <a:r>
              <a:rPr lang="en-US" dirty="0" smtClean="0"/>
              <a:t> </a:t>
            </a:r>
            <a:r>
              <a:rPr lang="en-US" dirty="0" err="1" smtClean="0"/>
              <a:t>jumlah</a:t>
            </a:r>
            <a:r>
              <a:rPr lang="en-US" dirty="0" smtClean="0"/>
              <a:t> </a:t>
            </a:r>
            <a:r>
              <a:rPr lang="en-US" dirty="0" err="1" smtClean="0"/>
              <a:t>besar</a:t>
            </a:r>
            <a:r>
              <a:rPr lang="en-US" dirty="0" smtClean="0"/>
              <a:t> </a:t>
            </a:r>
            <a:r>
              <a:rPr lang="en-US" dirty="0" err="1" smtClean="0"/>
              <a:t>dalam</a:t>
            </a:r>
            <a:r>
              <a:rPr lang="en-US" dirty="0" smtClean="0"/>
              <a:t> </a:t>
            </a:r>
            <a:r>
              <a:rPr lang="en-US" dirty="0" err="1" smtClean="0"/>
              <a:t>jangka</a:t>
            </a:r>
            <a:r>
              <a:rPr lang="en-US" dirty="0" smtClean="0"/>
              <a:t> </a:t>
            </a:r>
            <a:r>
              <a:rPr lang="en-US" dirty="0" err="1" smtClean="0"/>
              <a:t>panjang</a:t>
            </a:r>
            <a:endParaRPr lang="en-US" dirty="0" smtClean="0"/>
          </a:p>
          <a:p>
            <a:endParaRPr lang="en-US" dirty="0" smtClean="0"/>
          </a:p>
          <a:p>
            <a:r>
              <a:rPr lang="en-US" dirty="0" err="1" smtClean="0"/>
              <a:t>Biaya</a:t>
            </a:r>
            <a:r>
              <a:rPr lang="en-US" dirty="0" smtClean="0"/>
              <a:t> </a:t>
            </a:r>
            <a:r>
              <a:rPr lang="en-US" dirty="0" err="1" smtClean="0"/>
              <a:t>perunit</a:t>
            </a:r>
            <a:r>
              <a:rPr lang="en-US" dirty="0" smtClean="0"/>
              <a:t> </a:t>
            </a:r>
            <a:r>
              <a:rPr lang="en-US" dirty="0" err="1" smtClean="0"/>
              <a:t>dihitung</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membagi</a:t>
            </a:r>
            <a:r>
              <a:rPr lang="en-US" dirty="0" smtClean="0"/>
              <a:t> total </a:t>
            </a:r>
            <a:r>
              <a:rPr lang="en-US" dirty="0" err="1" smtClean="0"/>
              <a:t>biaya</a:t>
            </a:r>
            <a:r>
              <a:rPr lang="en-US" dirty="0" smtClean="0"/>
              <a:t> </a:t>
            </a:r>
            <a:r>
              <a:rPr lang="en-US" dirty="0" err="1" smtClean="0"/>
              <a:t>dengan</a:t>
            </a:r>
            <a:r>
              <a:rPr lang="en-US" dirty="0" smtClean="0"/>
              <a:t> unit yang </a:t>
            </a:r>
            <a:r>
              <a:rPr lang="en-US" dirty="0" err="1" smtClean="0"/>
              <a:t>diproduksi</a:t>
            </a:r>
            <a:r>
              <a:rPr lang="en-US" dirty="0" smtClean="0"/>
              <a:t> (page 123)</a:t>
            </a:r>
            <a:endParaRPr lang="en-US" dirty="0"/>
          </a:p>
        </p:txBody>
      </p:sp>
      <p:sp>
        <p:nvSpPr>
          <p:cNvPr id="7" name="Text Placeholder 6"/>
          <p:cNvSpPr>
            <a:spLocks noGrp="1"/>
          </p:cNvSpPr>
          <p:nvPr>
            <p:ph type="body" sz="quarter" idx="3"/>
          </p:nvPr>
        </p:nvSpPr>
        <p:spPr/>
        <p:txBody>
          <a:bodyPr/>
          <a:lstStyle/>
          <a:p>
            <a:r>
              <a:rPr lang="en-US" dirty="0" smtClean="0"/>
              <a:t>Job Order Costing</a:t>
            </a:r>
            <a:endParaRPr lang="en-US" dirty="0"/>
          </a:p>
        </p:txBody>
      </p:sp>
      <p:sp>
        <p:nvSpPr>
          <p:cNvPr id="8" name="Content Placeholder 7"/>
          <p:cNvSpPr>
            <a:spLocks noGrp="1"/>
          </p:cNvSpPr>
          <p:nvPr>
            <p:ph sz="quarter" idx="4"/>
          </p:nvPr>
        </p:nvSpPr>
        <p:spPr/>
        <p:txBody>
          <a:bodyPr/>
          <a:lstStyle/>
          <a:p>
            <a:r>
              <a:rPr lang="en-US" dirty="0" err="1" smtClean="0"/>
              <a:t>Digunakan</a:t>
            </a:r>
            <a:r>
              <a:rPr lang="en-US" dirty="0" smtClean="0"/>
              <a:t> </a:t>
            </a:r>
            <a:r>
              <a:rPr lang="en-US" dirty="0" err="1" smtClean="0"/>
              <a:t>untuk</a:t>
            </a:r>
            <a:r>
              <a:rPr lang="en-US" dirty="0" smtClean="0"/>
              <a:t> </a:t>
            </a:r>
            <a:r>
              <a:rPr lang="en-US" dirty="0" err="1" smtClean="0"/>
              <a:t>perusahaan</a:t>
            </a:r>
            <a:r>
              <a:rPr lang="en-US" dirty="0" smtClean="0"/>
              <a:t> yang </a:t>
            </a:r>
            <a:r>
              <a:rPr lang="en-US" dirty="0" err="1" smtClean="0"/>
              <a:t>memproduksi</a:t>
            </a:r>
            <a:r>
              <a:rPr lang="en-US" dirty="0" smtClean="0"/>
              <a:t> </a:t>
            </a:r>
            <a:r>
              <a:rPr lang="en-US" dirty="0" err="1" smtClean="0"/>
              <a:t>berbagai</a:t>
            </a:r>
            <a:r>
              <a:rPr lang="en-US" dirty="0" smtClean="0"/>
              <a:t> </a:t>
            </a:r>
            <a:r>
              <a:rPr lang="en-US" dirty="0" err="1" smtClean="0"/>
              <a:t>produk</a:t>
            </a:r>
            <a:r>
              <a:rPr lang="en-US" dirty="0" smtClean="0"/>
              <a:t> </a:t>
            </a:r>
            <a:r>
              <a:rPr lang="en-US" dirty="0" err="1" smtClean="0"/>
              <a:t>selama</a:t>
            </a:r>
            <a:r>
              <a:rPr lang="en-US" dirty="0" smtClean="0"/>
              <a:t> </a:t>
            </a:r>
            <a:r>
              <a:rPr lang="en-US" dirty="0" err="1" smtClean="0"/>
              <a:t>periode</a:t>
            </a:r>
            <a:r>
              <a:rPr lang="en-US" dirty="0" smtClean="0"/>
              <a:t> </a:t>
            </a:r>
            <a:r>
              <a:rPr lang="en-US" dirty="0" err="1" smtClean="0"/>
              <a:t>tertentu</a:t>
            </a:r>
            <a:endParaRPr lang="en-US" dirty="0" smtClean="0"/>
          </a:p>
          <a:p>
            <a:endParaRPr lang="en-US" dirty="0" smtClean="0"/>
          </a:p>
          <a:p>
            <a:r>
              <a:rPr lang="en-US" dirty="0" err="1" smtClean="0"/>
              <a:t>Sistem</a:t>
            </a:r>
            <a:r>
              <a:rPr lang="en-US" dirty="0" smtClean="0"/>
              <a:t> </a:t>
            </a:r>
            <a:r>
              <a:rPr lang="en-US" dirty="0" err="1" smtClean="0"/>
              <a:t>biaya</a:t>
            </a:r>
            <a:r>
              <a:rPr lang="en-US" dirty="0" smtClean="0"/>
              <a:t> </a:t>
            </a:r>
            <a:r>
              <a:rPr lang="en-US" dirty="0" err="1" smtClean="0"/>
              <a:t>berdasarkan</a:t>
            </a:r>
            <a:r>
              <a:rPr lang="en-US" dirty="0" smtClean="0"/>
              <a:t> </a:t>
            </a:r>
            <a:r>
              <a:rPr lang="en-US" dirty="0" err="1" smtClean="0"/>
              <a:t>pesanan</a:t>
            </a:r>
            <a:r>
              <a:rPr lang="en-US" dirty="0" smtClean="0"/>
              <a:t> </a:t>
            </a:r>
            <a:r>
              <a:rPr lang="en-US" dirty="0" err="1" smtClean="0"/>
              <a:t>juga</a:t>
            </a:r>
            <a:r>
              <a:rPr lang="en-US" dirty="0" smtClean="0"/>
              <a:t> </a:t>
            </a:r>
            <a:r>
              <a:rPr lang="en-US" dirty="0" err="1" smtClean="0"/>
              <a:t>digunakan</a:t>
            </a:r>
            <a:r>
              <a:rPr lang="en-US" dirty="0" smtClean="0"/>
              <a:t> </a:t>
            </a:r>
            <a:r>
              <a:rPr lang="en-US" dirty="0" err="1" smtClean="0"/>
              <a:t>secara</a:t>
            </a:r>
            <a:r>
              <a:rPr lang="en-US" dirty="0" smtClean="0"/>
              <a:t> </a:t>
            </a:r>
            <a:r>
              <a:rPr lang="en-US" dirty="0" err="1" smtClean="0"/>
              <a:t>luas</a:t>
            </a:r>
            <a:r>
              <a:rPr lang="en-US" dirty="0" smtClean="0"/>
              <a:t> </a:t>
            </a:r>
            <a:r>
              <a:rPr lang="en-US" dirty="0" err="1" smtClean="0"/>
              <a:t>dalam</a:t>
            </a:r>
            <a:r>
              <a:rPr lang="en-US" dirty="0" smtClean="0"/>
              <a:t> </a:t>
            </a:r>
            <a:r>
              <a:rPr lang="en-US" dirty="0" err="1" smtClean="0"/>
              <a:t>perusahaan</a:t>
            </a:r>
            <a:r>
              <a:rPr lang="en-US" dirty="0" smtClean="0"/>
              <a:t> </a:t>
            </a:r>
            <a:r>
              <a:rPr lang="en-US" dirty="0" err="1" smtClean="0"/>
              <a:t>jasa</a:t>
            </a:r>
            <a:r>
              <a:rPr lang="en-US" dirty="0" smtClean="0"/>
              <a:t>. (page 123)</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4368" name="Object 0"/>
          <p:cNvGraphicFramePr>
            <a:graphicFrameLocks/>
          </p:cNvGraphicFramePr>
          <p:nvPr/>
        </p:nvGraphicFramePr>
        <p:xfrm>
          <a:off x="457200" y="2819400"/>
          <a:ext cx="8572500" cy="2924175"/>
        </p:xfrm>
        <a:graphic>
          <a:graphicData uri="http://schemas.openxmlformats.org/presentationml/2006/ole">
            <mc:AlternateContent xmlns:mc="http://schemas.openxmlformats.org/markup-compatibility/2006">
              <mc:Choice xmlns:v="urn:schemas-microsoft-com:vml" Requires="v">
                <p:oleObj spid="_x0000_s20484" name="Worksheet" r:id="rId4" imgW="4743330" imgH="1704946" progId="Excel.Sheet.8">
                  <p:embed/>
                </p:oleObj>
              </mc:Choice>
              <mc:Fallback>
                <p:oleObj name="Worksheet" r:id="rId4" imgW="4743330" imgH="1704946" progId="Excel.Sheet.8">
                  <p:embed/>
                  <p:pic>
                    <p:nvPicPr>
                      <p:cNvPr id="0" name="Picture 2"/>
                      <p:cNvPicPr>
                        <a:picLocks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57200" y="2819400"/>
                        <a:ext cx="8572500" cy="2924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07" name="Rectangle 3"/>
          <p:cNvSpPr>
            <a:spLocks noGrp="1" noChangeArrowheads="1"/>
          </p:cNvSpPr>
          <p:nvPr>
            <p:ph type="title"/>
          </p:nvPr>
        </p:nvSpPr>
        <p:spPr/>
        <p:txBody>
          <a:bodyPr/>
          <a:lstStyle/>
          <a:p>
            <a:r>
              <a:rPr lang="en-US" sz="3200"/>
              <a:t>Cost Flows – Actual Overhead</a:t>
            </a:r>
          </a:p>
        </p:txBody>
      </p:sp>
      <p:sp>
        <p:nvSpPr>
          <p:cNvPr id="72708" name="Rectangle 4"/>
          <p:cNvSpPr>
            <a:spLocks noGrp="1" noChangeArrowheads="1"/>
          </p:cNvSpPr>
          <p:nvPr>
            <p:ph type="body" idx="1"/>
          </p:nvPr>
        </p:nvSpPr>
        <p:spPr/>
        <p:txBody>
          <a:bodyPr/>
          <a:lstStyle/>
          <a:p>
            <a:pPr algn="ctr">
              <a:buFont typeface="Times" pitchFamily="18" charset="0"/>
              <a:buNone/>
            </a:pPr>
            <a:r>
              <a:rPr lang="en-US" sz="2600" b="1"/>
              <a:t>  In addition to indirect materials and indirect labor, other manufacturing overhead costs are charged to the Manufacturing Overhead account as they are incurred. </a:t>
            </a:r>
          </a:p>
        </p:txBody>
      </p:sp>
    </p:spTree>
  </p:cSld>
  <p:clrMapOvr>
    <a:masterClrMapping/>
  </p:clrMapOvr>
  <p:transition spd="med">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Line 2"/>
          <p:cNvSpPr>
            <a:spLocks noChangeShapeType="1"/>
          </p:cNvSpPr>
          <p:nvPr/>
        </p:nvSpPr>
        <p:spPr bwMode="auto">
          <a:xfrm>
            <a:off x="5651500" y="2282825"/>
            <a:ext cx="2794000" cy="0"/>
          </a:xfrm>
          <a:prstGeom prst="line">
            <a:avLst/>
          </a:prstGeom>
          <a:noFill/>
          <a:ln w="25400">
            <a:solidFill>
              <a:schemeClr val="accent2"/>
            </a:solidFill>
            <a:round/>
            <a:headEnd/>
            <a:tailEnd/>
          </a:ln>
          <a:effectLst/>
        </p:spPr>
        <p:txBody>
          <a:bodyPr wrap="none" anchor="ctr"/>
          <a:lstStyle/>
          <a:p>
            <a:endParaRPr lang="en-US"/>
          </a:p>
        </p:txBody>
      </p:sp>
      <p:sp>
        <p:nvSpPr>
          <p:cNvPr id="112643" name="Line 3"/>
          <p:cNvSpPr>
            <a:spLocks noChangeShapeType="1"/>
          </p:cNvSpPr>
          <p:nvPr/>
        </p:nvSpPr>
        <p:spPr bwMode="auto">
          <a:xfrm>
            <a:off x="7010400" y="2295525"/>
            <a:ext cx="0" cy="2032000"/>
          </a:xfrm>
          <a:prstGeom prst="line">
            <a:avLst/>
          </a:prstGeom>
          <a:noFill/>
          <a:ln w="25400">
            <a:solidFill>
              <a:schemeClr val="accent2"/>
            </a:solidFill>
            <a:round/>
            <a:headEnd/>
            <a:tailEnd/>
          </a:ln>
          <a:effectLst/>
        </p:spPr>
        <p:txBody>
          <a:bodyPr wrap="none" anchor="ctr"/>
          <a:lstStyle/>
          <a:p>
            <a:endParaRPr lang="en-US"/>
          </a:p>
        </p:txBody>
      </p:sp>
      <p:sp>
        <p:nvSpPr>
          <p:cNvPr id="112644" name="Line 4"/>
          <p:cNvSpPr>
            <a:spLocks noChangeShapeType="1"/>
          </p:cNvSpPr>
          <p:nvPr/>
        </p:nvSpPr>
        <p:spPr bwMode="auto">
          <a:xfrm>
            <a:off x="774700" y="2222500"/>
            <a:ext cx="2794000" cy="0"/>
          </a:xfrm>
          <a:prstGeom prst="line">
            <a:avLst/>
          </a:prstGeom>
          <a:noFill/>
          <a:ln w="25400">
            <a:solidFill>
              <a:schemeClr val="accent2"/>
            </a:solidFill>
            <a:round/>
            <a:headEnd/>
            <a:tailEnd/>
          </a:ln>
          <a:effectLst/>
        </p:spPr>
        <p:txBody>
          <a:bodyPr wrap="none" anchor="ctr"/>
          <a:lstStyle/>
          <a:p>
            <a:endParaRPr lang="en-US"/>
          </a:p>
        </p:txBody>
      </p:sp>
      <p:sp>
        <p:nvSpPr>
          <p:cNvPr id="112645" name="Line 5"/>
          <p:cNvSpPr>
            <a:spLocks noChangeShapeType="1"/>
          </p:cNvSpPr>
          <p:nvPr/>
        </p:nvSpPr>
        <p:spPr bwMode="auto">
          <a:xfrm>
            <a:off x="2209800" y="2235200"/>
            <a:ext cx="0" cy="1574800"/>
          </a:xfrm>
          <a:prstGeom prst="line">
            <a:avLst/>
          </a:prstGeom>
          <a:noFill/>
          <a:ln w="25400">
            <a:solidFill>
              <a:schemeClr val="accent2"/>
            </a:solidFill>
            <a:round/>
            <a:headEnd/>
            <a:tailEnd/>
          </a:ln>
          <a:effectLst/>
        </p:spPr>
        <p:txBody>
          <a:bodyPr wrap="none" anchor="ctr"/>
          <a:lstStyle/>
          <a:p>
            <a:endParaRPr lang="en-US"/>
          </a:p>
        </p:txBody>
      </p:sp>
      <p:sp>
        <p:nvSpPr>
          <p:cNvPr id="112646" name="Line 6"/>
          <p:cNvSpPr>
            <a:spLocks noChangeShapeType="1"/>
          </p:cNvSpPr>
          <p:nvPr/>
        </p:nvSpPr>
        <p:spPr bwMode="auto">
          <a:xfrm>
            <a:off x="1308100" y="4265613"/>
            <a:ext cx="2870200" cy="0"/>
          </a:xfrm>
          <a:prstGeom prst="line">
            <a:avLst/>
          </a:prstGeom>
          <a:noFill/>
          <a:ln w="25400">
            <a:solidFill>
              <a:schemeClr val="accent2"/>
            </a:solidFill>
            <a:round/>
            <a:headEnd/>
            <a:tailEnd/>
          </a:ln>
          <a:effectLst/>
        </p:spPr>
        <p:txBody>
          <a:bodyPr wrap="none" anchor="ctr"/>
          <a:lstStyle/>
          <a:p>
            <a:endParaRPr lang="en-US"/>
          </a:p>
        </p:txBody>
      </p:sp>
      <p:sp>
        <p:nvSpPr>
          <p:cNvPr id="112647" name="Line 7"/>
          <p:cNvSpPr>
            <a:spLocks noChangeShapeType="1"/>
          </p:cNvSpPr>
          <p:nvPr/>
        </p:nvSpPr>
        <p:spPr bwMode="auto">
          <a:xfrm>
            <a:off x="2743200" y="4278313"/>
            <a:ext cx="0" cy="1727200"/>
          </a:xfrm>
          <a:prstGeom prst="line">
            <a:avLst/>
          </a:prstGeom>
          <a:noFill/>
          <a:ln w="25400">
            <a:solidFill>
              <a:schemeClr val="accent2"/>
            </a:solidFill>
            <a:round/>
            <a:headEnd/>
            <a:tailEnd/>
          </a:ln>
          <a:effectLst/>
        </p:spPr>
        <p:txBody>
          <a:bodyPr wrap="none" anchor="ctr"/>
          <a:lstStyle/>
          <a:p>
            <a:endParaRPr lang="en-US"/>
          </a:p>
        </p:txBody>
      </p:sp>
      <p:sp>
        <p:nvSpPr>
          <p:cNvPr id="112648" name="Rectangle 8"/>
          <p:cNvSpPr>
            <a:spLocks noChangeArrowheads="1"/>
          </p:cNvSpPr>
          <p:nvPr/>
        </p:nvSpPr>
        <p:spPr bwMode="auto">
          <a:xfrm>
            <a:off x="1449388" y="3810000"/>
            <a:ext cx="2892425" cy="515938"/>
          </a:xfrm>
          <a:prstGeom prst="rect">
            <a:avLst/>
          </a:prstGeom>
          <a:noFill/>
          <a:ln w="12700">
            <a:noFill/>
            <a:miter lim="800000"/>
            <a:headEnd/>
            <a:tailEnd/>
          </a:ln>
          <a:effectLst/>
        </p:spPr>
        <p:txBody>
          <a:bodyPr lIns="90488" tIns="44450" rIns="90488" bIns="44450">
            <a:spAutoFit/>
          </a:bodyPr>
          <a:lstStyle/>
          <a:p>
            <a:pPr eaLnBrk="1" hangingPunct="1">
              <a:spcBef>
                <a:spcPct val="50000"/>
              </a:spcBef>
            </a:pPr>
            <a:r>
              <a:rPr lang="en-US" sz="2800" b="1">
                <a:solidFill>
                  <a:schemeClr val="accent2"/>
                </a:solidFill>
              </a:rPr>
              <a:t>Mfg. Overhead</a:t>
            </a:r>
          </a:p>
        </p:txBody>
      </p:sp>
      <p:sp>
        <p:nvSpPr>
          <p:cNvPr id="112649" name="Rectangle 9"/>
          <p:cNvSpPr>
            <a:spLocks noChangeArrowheads="1"/>
          </p:cNvSpPr>
          <p:nvPr/>
        </p:nvSpPr>
        <p:spPr bwMode="auto">
          <a:xfrm>
            <a:off x="611188" y="1462088"/>
            <a:ext cx="3197225" cy="771525"/>
          </a:xfrm>
          <a:prstGeom prst="rect">
            <a:avLst/>
          </a:prstGeom>
          <a:noFill/>
          <a:ln w="12700">
            <a:noFill/>
            <a:miter lim="800000"/>
            <a:headEnd/>
            <a:tailEnd/>
          </a:ln>
          <a:effectLst/>
        </p:spPr>
        <p:txBody>
          <a:bodyPr lIns="90488" tIns="44450" rIns="90488" bIns="44450">
            <a:spAutoFit/>
          </a:bodyPr>
          <a:lstStyle/>
          <a:p>
            <a:pPr algn="ctr" eaLnBrk="1" hangingPunct="1">
              <a:lnSpc>
                <a:spcPct val="80000"/>
              </a:lnSpc>
              <a:spcBef>
                <a:spcPct val="50000"/>
              </a:spcBef>
            </a:pPr>
            <a:r>
              <a:rPr lang="en-US" sz="2800" b="1">
                <a:solidFill>
                  <a:schemeClr val="accent2"/>
                </a:solidFill>
              </a:rPr>
              <a:t>Salaries and Wages Payable</a:t>
            </a:r>
          </a:p>
        </p:txBody>
      </p:sp>
      <p:sp>
        <p:nvSpPr>
          <p:cNvPr id="112650" name="Rectangle 10"/>
          <p:cNvSpPr>
            <a:spLocks noChangeArrowheads="1"/>
          </p:cNvSpPr>
          <p:nvPr/>
        </p:nvSpPr>
        <p:spPr bwMode="auto">
          <a:xfrm>
            <a:off x="5564188" y="1446213"/>
            <a:ext cx="3273425" cy="857250"/>
          </a:xfrm>
          <a:prstGeom prst="rect">
            <a:avLst/>
          </a:prstGeom>
          <a:noFill/>
          <a:ln w="12700">
            <a:noFill/>
            <a:miter lim="800000"/>
            <a:headEnd/>
            <a:tailEnd/>
          </a:ln>
          <a:effectLst/>
        </p:spPr>
        <p:txBody>
          <a:bodyPr lIns="90488" tIns="44450" rIns="90488" bIns="44450">
            <a:spAutoFit/>
          </a:bodyPr>
          <a:lstStyle/>
          <a:p>
            <a:pPr eaLnBrk="1" hangingPunct="1">
              <a:lnSpc>
                <a:spcPct val="90000"/>
              </a:lnSpc>
              <a:spcBef>
                <a:spcPct val="50000"/>
              </a:spcBef>
            </a:pPr>
            <a:r>
              <a:rPr lang="en-US" sz="2800" b="1">
                <a:solidFill>
                  <a:schemeClr val="accent2"/>
                </a:solidFill>
              </a:rPr>
              <a:t>Work in Process</a:t>
            </a:r>
            <a:br>
              <a:rPr lang="en-US" sz="2800" b="1">
                <a:solidFill>
                  <a:schemeClr val="accent2"/>
                </a:solidFill>
              </a:rPr>
            </a:br>
            <a:r>
              <a:rPr lang="en-US" sz="2800" b="1">
                <a:solidFill>
                  <a:schemeClr val="accent2"/>
                </a:solidFill>
              </a:rPr>
              <a:t>(Job Cost Sheet)</a:t>
            </a:r>
          </a:p>
        </p:txBody>
      </p:sp>
      <p:sp>
        <p:nvSpPr>
          <p:cNvPr id="112651" name="Rectangle 11"/>
          <p:cNvSpPr>
            <a:spLocks noChangeArrowheads="1"/>
          </p:cNvSpPr>
          <p:nvPr/>
        </p:nvSpPr>
        <p:spPr bwMode="auto">
          <a:xfrm>
            <a:off x="5259388" y="2284413"/>
            <a:ext cx="1673225"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a:solidFill>
                  <a:srgbClr val="FF3300"/>
                </a:solidFill>
              </a:rPr>
              <a:t>Direct</a:t>
            </a:r>
            <a:br>
              <a:rPr lang="en-US" sz="2400" b="1">
                <a:solidFill>
                  <a:srgbClr val="FF3300"/>
                </a:solidFill>
              </a:rPr>
            </a:br>
            <a:r>
              <a:rPr lang="en-US" sz="2400" b="1">
                <a:solidFill>
                  <a:srgbClr val="FF3300"/>
                </a:solidFill>
              </a:rPr>
              <a:t>  Materials</a:t>
            </a:r>
          </a:p>
        </p:txBody>
      </p:sp>
      <p:sp>
        <p:nvSpPr>
          <p:cNvPr id="112652" name="Rectangle 12"/>
          <p:cNvSpPr>
            <a:spLocks noChangeArrowheads="1"/>
          </p:cNvSpPr>
          <p:nvPr/>
        </p:nvSpPr>
        <p:spPr bwMode="auto">
          <a:xfrm>
            <a:off x="5356225" y="3046413"/>
            <a:ext cx="1520825"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a:solidFill>
                  <a:schemeClr val="tx2"/>
                </a:solidFill>
              </a:rPr>
              <a:t>Direct</a:t>
            </a:r>
            <a:br>
              <a:rPr lang="en-US" sz="2400" b="1">
                <a:solidFill>
                  <a:schemeClr val="tx2"/>
                </a:solidFill>
              </a:rPr>
            </a:br>
            <a:r>
              <a:rPr lang="en-US" sz="2400" b="1">
                <a:solidFill>
                  <a:schemeClr val="tx2"/>
                </a:solidFill>
              </a:rPr>
              <a:t> Labor</a:t>
            </a:r>
          </a:p>
        </p:txBody>
      </p:sp>
      <p:sp>
        <p:nvSpPr>
          <p:cNvPr id="112653" name="Rectangle 13"/>
          <p:cNvSpPr>
            <a:spLocks noChangeArrowheads="1"/>
          </p:cNvSpPr>
          <p:nvPr/>
        </p:nvSpPr>
        <p:spPr bwMode="auto">
          <a:xfrm>
            <a:off x="2163763" y="2224088"/>
            <a:ext cx="1368425"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a:solidFill>
                  <a:schemeClr val="tx2"/>
                </a:solidFill>
              </a:rPr>
              <a:t>Direct</a:t>
            </a:r>
            <a:br>
              <a:rPr lang="en-US" sz="2400" b="1">
                <a:solidFill>
                  <a:schemeClr val="tx2"/>
                </a:solidFill>
              </a:rPr>
            </a:br>
            <a:r>
              <a:rPr lang="en-US" sz="2400" b="1">
                <a:solidFill>
                  <a:schemeClr val="tx2"/>
                </a:solidFill>
              </a:rPr>
              <a:t> Labor</a:t>
            </a:r>
          </a:p>
        </p:txBody>
      </p:sp>
      <p:sp>
        <p:nvSpPr>
          <p:cNvPr id="112654" name="Line 14"/>
          <p:cNvSpPr>
            <a:spLocks noChangeShapeType="1"/>
          </p:cNvSpPr>
          <p:nvPr/>
        </p:nvSpPr>
        <p:spPr bwMode="auto">
          <a:xfrm>
            <a:off x="1379538" y="4265613"/>
            <a:ext cx="2870200" cy="0"/>
          </a:xfrm>
          <a:prstGeom prst="line">
            <a:avLst/>
          </a:prstGeom>
          <a:noFill/>
          <a:ln w="28575">
            <a:solidFill>
              <a:schemeClr val="accent2"/>
            </a:solidFill>
            <a:round/>
            <a:headEnd/>
            <a:tailEnd/>
          </a:ln>
          <a:effectLst/>
        </p:spPr>
        <p:txBody>
          <a:bodyPr wrap="none" anchor="ctr"/>
          <a:lstStyle/>
          <a:p>
            <a:endParaRPr lang="en-US"/>
          </a:p>
        </p:txBody>
      </p:sp>
      <p:sp>
        <p:nvSpPr>
          <p:cNvPr id="112655" name="Rectangle 15"/>
          <p:cNvSpPr>
            <a:spLocks noChangeArrowheads="1"/>
          </p:cNvSpPr>
          <p:nvPr/>
        </p:nvSpPr>
        <p:spPr bwMode="auto">
          <a:xfrm>
            <a:off x="1143000" y="4570413"/>
            <a:ext cx="1673225" cy="828432"/>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dirty="0">
                <a:solidFill>
                  <a:schemeClr val="bg1"/>
                </a:solidFill>
              </a:rPr>
              <a:t>Indirect</a:t>
            </a:r>
            <a:br>
              <a:rPr lang="en-US" sz="2400" b="1" dirty="0">
                <a:solidFill>
                  <a:schemeClr val="bg1"/>
                </a:solidFill>
              </a:rPr>
            </a:br>
            <a:r>
              <a:rPr lang="en-US" sz="2400" b="1" dirty="0">
                <a:solidFill>
                  <a:schemeClr val="bg1"/>
                </a:solidFill>
              </a:rPr>
              <a:t> Materials</a:t>
            </a:r>
          </a:p>
        </p:txBody>
      </p:sp>
      <p:sp>
        <p:nvSpPr>
          <p:cNvPr id="112656" name="Text Box 16"/>
          <p:cNvSpPr txBox="1">
            <a:spLocks noChangeArrowheads="1"/>
          </p:cNvSpPr>
          <p:nvPr/>
        </p:nvSpPr>
        <p:spPr bwMode="auto">
          <a:xfrm>
            <a:off x="1524000" y="4265613"/>
            <a:ext cx="1116013" cy="457200"/>
          </a:xfrm>
          <a:prstGeom prst="rect">
            <a:avLst/>
          </a:prstGeom>
          <a:noFill/>
          <a:ln w="9525">
            <a:noFill/>
            <a:miter lim="800000"/>
            <a:headEnd/>
            <a:tailEnd/>
          </a:ln>
          <a:effectLst/>
        </p:spPr>
        <p:txBody>
          <a:bodyPr wrap="none">
            <a:spAutoFit/>
          </a:bodyPr>
          <a:lstStyle/>
          <a:p>
            <a:pPr eaLnBrk="1" hangingPunct="1"/>
            <a:r>
              <a:rPr lang="en-US" sz="2400" b="1" i="1" u="sng">
                <a:solidFill>
                  <a:schemeClr val="accent2"/>
                </a:solidFill>
              </a:rPr>
              <a:t>Actual</a:t>
            </a:r>
          </a:p>
        </p:txBody>
      </p:sp>
      <p:sp>
        <p:nvSpPr>
          <p:cNvPr id="112657" name="Text Box 17"/>
          <p:cNvSpPr txBox="1">
            <a:spLocks noChangeArrowheads="1"/>
          </p:cNvSpPr>
          <p:nvPr/>
        </p:nvSpPr>
        <p:spPr bwMode="auto">
          <a:xfrm>
            <a:off x="2895600" y="4265613"/>
            <a:ext cx="1300163" cy="457200"/>
          </a:xfrm>
          <a:prstGeom prst="rect">
            <a:avLst/>
          </a:prstGeom>
          <a:noFill/>
          <a:ln w="9525">
            <a:noFill/>
            <a:miter lim="800000"/>
            <a:headEnd/>
            <a:tailEnd/>
          </a:ln>
          <a:effectLst/>
        </p:spPr>
        <p:txBody>
          <a:bodyPr wrap="none">
            <a:spAutoFit/>
          </a:bodyPr>
          <a:lstStyle/>
          <a:p>
            <a:pPr eaLnBrk="1" hangingPunct="1"/>
            <a:r>
              <a:rPr lang="en-US" sz="2400" b="1" i="1" u="sng">
                <a:solidFill>
                  <a:schemeClr val="accent2"/>
                </a:solidFill>
              </a:rPr>
              <a:t>Applied</a:t>
            </a:r>
          </a:p>
        </p:txBody>
      </p:sp>
      <p:sp>
        <p:nvSpPr>
          <p:cNvPr id="112658" name="Rectangle 18"/>
          <p:cNvSpPr>
            <a:spLocks noChangeArrowheads="1"/>
          </p:cNvSpPr>
          <p:nvPr/>
        </p:nvSpPr>
        <p:spPr bwMode="auto">
          <a:xfrm>
            <a:off x="1143000" y="5267325"/>
            <a:ext cx="1673225"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a:solidFill>
                  <a:srgbClr val="3333FF"/>
                </a:solidFill>
              </a:rPr>
              <a:t>Indirect</a:t>
            </a:r>
            <a:br>
              <a:rPr lang="en-US" sz="2400" b="1">
                <a:solidFill>
                  <a:srgbClr val="3333FF"/>
                </a:solidFill>
              </a:rPr>
            </a:br>
            <a:r>
              <a:rPr lang="en-US" sz="2400" b="1">
                <a:solidFill>
                  <a:srgbClr val="3333FF"/>
                </a:solidFill>
              </a:rPr>
              <a:t>Labor</a:t>
            </a:r>
          </a:p>
        </p:txBody>
      </p:sp>
      <p:sp>
        <p:nvSpPr>
          <p:cNvPr id="112659" name="Rectangle 19"/>
          <p:cNvSpPr>
            <a:spLocks noChangeArrowheads="1"/>
          </p:cNvSpPr>
          <p:nvPr/>
        </p:nvSpPr>
        <p:spPr bwMode="auto">
          <a:xfrm>
            <a:off x="2184400" y="2986088"/>
            <a:ext cx="1547813"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a:solidFill>
                  <a:srgbClr val="3333FF"/>
                </a:solidFill>
              </a:rPr>
              <a:t>Indirect</a:t>
            </a:r>
            <a:br>
              <a:rPr lang="en-US" sz="2400" b="1">
                <a:solidFill>
                  <a:srgbClr val="3333FF"/>
                </a:solidFill>
              </a:rPr>
            </a:br>
            <a:r>
              <a:rPr lang="en-US" sz="2400" b="1">
                <a:solidFill>
                  <a:srgbClr val="3333FF"/>
                </a:solidFill>
              </a:rPr>
              <a:t>Labor</a:t>
            </a:r>
          </a:p>
        </p:txBody>
      </p:sp>
      <p:sp>
        <p:nvSpPr>
          <p:cNvPr id="112660" name="Rectangle 20"/>
          <p:cNvSpPr>
            <a:spLocks noGrp="1" noChangeArrowheads="1"/>
          </p:cNvSpPr>
          <p:nvPr>
            <p:ph type="title"/>
          </p:nvPr>
        </p:nvSpPr>
        <p:spPr/>
        <p:txBody>
          <a:bodyPr/>
          <a:lstStyle/>
          <a:p>
            <a:r>
              <a:rPr lang="en-US"/>
              <a:t>Job-Order System Cost Flows</a:t>
            </a:r>
          </a:p>
        </p:txBody>
      </p:sp>
      <p:sp>
        <p:nvSpPr>
          <p:cNvPr id="112662" name="Rectangle 22"/>
          <p:cNvSpPr>
            <a:spLocks noChangeArrowheads="1"/>
          </p:cNvSpPr>
          <p:nvPr/>
        </p:nvSpPr>
        <p:spPr bwMode="auto">
          <a:xfrm>
            <a:off x="1143000" y="5962650"/>
            <a:ext cx="1673225"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a:t>Other</a:t>
            </a:r>
            <a:br>
              <a:rPr lang="en-US" sz="2400" b="1"/>
            </a:br>
            <a:r>
              <a:rPr lang="en-US" sz="2400" b="1"/>
              <a:t>Overhead</a:t>
            </a:r>
          </a:p>
        </p:txBody>
      </p:sp>
      <p:grpSp>
        <p:nvGrpSpPr>
          <p:cNvPr id="2" name="Group 23"/>
          <p:cNvGrpSpPr>
            <a:grpSpLocks/>
          </p:cNvGrpSpPr>
          <p:nvPr/>
        </p:nvGrpSpPr>
        <p:grpSpPr bwMode="auto">
          <a:xfrm>
            <a:off x="2709863" y="3752850"/>
            <a:ext cx="4375150" cy="2749550"/>
            <a:chOff x="1707" y="2364"/>
            <a:chExt cx="2756" cy="1732"/>
          </a:xfrm>
        </p:grpSpPr>
        <p:sp>
          <p:nvSpPr>
            <p:cNvPr id="112664" name="Rectangle 24"/>
            <p:cNvSpPr>
              <a:spLocks noChangeArrowheads="1"/>
            </p:cNvSpPr>
            <p:nvPr/>
          </p:nvSpPr>
          <p:spPr bwMode="auto">
            <a:xfrm>
              <a:off x="3312" y="2364"/>
              <a:ext cx="1151" cy="516"/>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a:solidFill>
                    <a:srgbClr val="9900FF"/>
                  </a:solidFill>
                </a:rPr>
                <a:t>Overhead</a:t>
              </a:r>
              <a:br>
                <a:rPr lang="en-US" sz="2400" b="1">
                  <a:solidFill>
                    <a:srgbClr val="9900FF"/>
                  </a:solidFill>
                </a:rPr>
              </a:br>
              <a:r>
                <a:rPr lang="en-US" sz="2400" b="1">
                  <a:solidFill>
                    <a:srgbClr val="9900FF"/>
                  </a:solidFill>
                </a:rPr>
                <a:t> Applied</a:t>
              </a:r>
            </a:p>
          </p:txBody>
        </p:sp>
        <p:sp>
          <p:nvSpPr>
            <p:cNvPr id="112665" name="Rectangle 25"/>
            <p:cNvSpPr>
              <a:spLocks noChangeArrowheads="1"/>
            </p:cNvSpPr>
            <p:nvPr/>
          </p:nvSpPr>
          <p:spPr bwMode="auto">
            <a:xfrm>
              <a:off x="1707" y="3120"/>
              <a:ext cx="1150" cy="976"/>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50000"/>
                <a:buFont typeface="Wingdings" pitchFamily="2" charset="2"/>
                <a:buChar char="l"/>
              </a:pPr>
              <a:r>
                <a:rPr lang="en-US" sz="2400" b="1">
                  <a:solidFill>
                    <a:srgbClr val="9900FF"/>
                  </a:solidFill>
                </a:rPr>
                <a:t>Overhead</a:t>
              </a:r>
              <a:br>
                <a:rPr lang="en-US" sz="2400" b="1">
                  <a:solidFill>
                    <a:srgbClr val="9900FF"/>
                  </a:solidFill>
                </a:rPr>
              </a:br>
              <a:r>
                <a:rPr lang="en-US" sz="2400" b="1">
                  <a:solidFill>
                    <a:srgbClr val="9900FF"/>
                  </a:solidFill>
                </a:rPr>
                <a:t>Applied to Work in</a:t>
              </a:r>
              <a:br>
                <a:rPr lang="en-US" sz="2400" b="1">
                  <a:solidFill>
                    <a:srgbClr val="9900FF"/>
                  </a:solidFill>
                </a:rPr>
              </a:br>
              <a:r>
                <a:rPr lang="en-US" sz="2400" b="1">
                  <a:solidFill>
                    <a:srgbClr val="9900FF"/>
                  </a:solidFill>
                </a:rPr>
                <a:t>Process</a:t>
              </a:r>
            </a:p>
          </p:txBody>
        </p:sp>
        <p:cxnSp>
          <p:nvCxnSpPr>
            <p:cNvPr id="112666" name="AutoShape 26"/>
            <p:cNvCxnSpPr>
              <a:cxnSpLocks noChangeShapeType="1"/>
              <a:stCxn id="112665" idx="3"/>
              <a:endCxn id="112664" idx="1"/>
            </p:cNvCxnSpPr>
            <p:nvPr/>
          </p:nvCxnSpPr>
          <p:spPr bwMode="auto">
            <a:xfrm flipV="1">
              <a:off x="2857" y="2622"/>
              <a:ext cx="455" cy="986"/>
            </a:xfrm>
            <a:prstGeom prst="bentConnector3">
              <a:avLst>
                <a:gd name="adj1" fmla="val 49889"/>
              </a:avLst>
            </a:prstGeom>
            <a:noFill/>
            <a:ln w="57150">
              <a:solidFill>
                <a:srgbClr val="9900FF"/>
              </a:solidFill>
              <a:miter lim="800000"/>
              <a:headEnd/>
              <a:tailEnd type="triangle" w="med" len="med"/>
            </a:ln>
            <a:effectLst/>
          </p:spPr>
        </p:cxnSp>
      </p:grpSp>
      <p:sp>
        <p:nvSpPr>
          <p:cNvPr id="112667" name="Rectangle 27"/>
          <p:cNvSpPr>
            <a:spLocks noChangeArrowheads="1"/>
          </p:cNvSpPr>
          <p:nvPr/>
        </p:nvSpPr>
        <p:spPr bwMode="auto">
          <a:xfrm>
            <a:off x="5246688" y="4794250"/>
            <a:ext cx="3592512" cy="1441450"/>
          </a:xfrm>
          <a:prstGeom prst="rect">
            <a:avLst/>
          </a:prstGeom>
          <a:solidFill>
            <a:srgbClr val="FCFEB9"/>
          </a:solidFill>
          <a:ln w="12700">
            <a:solidFill>
              <a:schemeClr val="tx1"/>
            </a:solidFill>
            <a:miter lim="800000"/>
            <a:headEnd/>
            <a:tailEnd/>
          </a:ln>
          <a:effectLst>
            <a:outerShdw dist="71842" dir="2700000" algn="ctr" rotWithShape="0">
              <a:schemeClr val="bg2"/>
            </a:outerShdw>
          </a:effectLst>
        </p:spPr>
        <p:txBody>
          <a:bodyPr lIns="90488" tIns="44450" rIns="90488" bIns="44450">
            <a:spAutoFit/>
          </a:bodyPr>
          <a:lstStyle/>
          <a:p>
            <a:pPr algn="ctr" eaLnBrk="1" hangingPunct="1">
              <a:spcBef>
                <a:spcPct val="50000"/>
              </a:spcBef>
            </a:pPr>
            <a:r>
              <a:rPr lang="en-US" sz="2200" b="1">
                <a:solidFill>
                  <a:srgbClr val="663300"/>
                </a:solidFill>
              </a:rPr>
              <a:t>If actual and applied manufacturing overhead</a:t>
            </a:r>
            <a:br>
              <a:rPr lang="en-US" sz="2200" b="1">
                <a:solidFill>
                  <a:srgbClr val="663300"/>
                </a:solidFill>
              </a:rPr>
            </a:br>
            <a:r>
              <a:rPr lang="en-US" sz="2200" b="1">
                <a:solidFill>
                  <a:srgbClr val="663300"/>
                </a:solidFill>
              </a:rPr>
              <a:t>are not equal, a year-end adjustment is required.</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2667"/>
                                        </p:tgtEl>
                                        <p:attrNameLst>
                                          <p:attrName>style.visibility</p:attrName>
                                        </p:attrNameLst>
                                      </p:cBhvr>
                                      <p:to>
                                        <p:strVal val="visible"/>
                                      </p:to>
                                    </p:set>
                                    <p:anim calcmode="lin" valueType="num">
                                      <p:cBhvr additive="base">
                                        <p:cTn id="11" dur="2000" fill="hold"/>
                                        <p:tgtEl>
                                          <p:spTgt spid="112667"/>
                                        </p:tgtEl>
                                        <p:attrNameLst>
                                          <p:attrName>ppt_x</p:attrName>
                                        </p:attrNameLst>
                                      </p:cBhvr>
                                      <p:tavLst>
                                        <p:tav tm="0">
                                          <p:val>
                                            <p:strVal val="1+#ppt_w/2"/>
                                          </p:val>
                                        </p:tav>
                                        <p:tav tm="100000">
                                          <p:val>
                                            <p:strVal val="#ppt_x"/>
                                          </p:val>
                                        </p:tav>
                                      </p:tavLst>
                                    </p:anim>
                                    <p:anim calcmode="lin" valueType="num">
                                      <p:cBhvr additive="base">
                                        <p:cTn id="12" dur="2000" fill="hold"/>
                                        <p:tgtEl>
                                          <p:spTgt spid="1126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7"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2"/>
          <p:cNvGraphicFramePr>
            <a:graphicFrameLocks/>
          </p:cNvGraphicFramePr>
          <p:nvPr/>
        </p:nvGraphicFramePr>
        <p:xfrm>
          <a:off x="457200" y="2286000"/>
          <a:ext cx="8572500" cy="2924175"/>
        </p:xfrm>
        <a:graphic>
          <a:graphicData uri="http://schemas.openxmlformats.org/presentationml/2006/ole">
            <mc:AlternateContent xmlns:mc="http://schemas.openxmlformats.org/markup-compatibility/2006">
              <mc:Choice xmlns:v="urn:schemas-microsoft-com:vml" Requires="v">
                <p:oleObj spid="_x0000_s21508" name="Worksheet" r:id="rId4" imgW="4743330" imgH="1704946" progId="Excel.Sheet.8">
                  <p:embed/>
                </p:oleObj>
              </mc:Choice>
              <mc:Fallback>
                <p:oleObj name="Worksheet" r:id="rId4" imgW="4743330" imgH="1704946" progId="Excel.Sheet.8">
                  <p:embed/>
                  <p:pic>
                    <p:nvPicPr>
                      <p:cNvPr id="0" name="Picture 2"/>
                      <p:cNvPicPr>
                        <a:picLocks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57200" y="2286000"/>
                        <a:ext cx="8572500" cy="2924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1" name="Rectangle 3"/>
          <p:cNvSpPr>
            <a:spLocks noGrp="1" noChangeArrowheads="1"/>
          </p:cNvSpPr>
          <p:nvPr>
            <p:ph type="title"/>
          </p:nvPr>
        </p:nvSpPr>
        <p:spPr/>
        <p:txBody>
          <a:bodyPr/>
          <a:lstStyle/>
          <a:p>
            <a:r>
              <a:rPr lang="en-US" sz="3200"/>
              <a:t>Cost Flows – Overhead Applied</a:t>
            </a:r>
          </a:p>
        </p:txBody>
      </p:sp>
      <p:sp>
        <p:nvSpPr>
          <p:cNvPr id="73732" name="Rectangle 4"/>
          <p:cNvSpPr>
            <a:spLocks noGrp="1" noChangeArrowheads="1"/>
          </p:cNvSpPr>
          <p:nvPr>
            <p:ph type="body" idx="1"/>
          </p:nvPr>
        </p:nvSpPr>
        <p:spPr>
          <a:xfrm>
            <a:off x="457200" y="1219200"/>
            <a:ext cx="8229600" cy="4525963"/>
          </a:xfrm>
        </p:spPr>
        <p:txBody>
          <a:bodyPr/>
          <a:lstStyle/>
          <a:p>
            <a:pPr algn="ctr">
              <a:buFont typeface="Times" pitchFamily="18" charset="0"/>
              <a:buNone/>
            </a:pPr>
            <a:r>
              <a:rPr lang="en-US" dirty="0"/>
              <a:t>   Work in Process is increased when Manufacturing Overhead is applied to jobs. </a:t>
            </a:r>
          </a:p>
        </p:txBody>
      </p:sp>
    </p:spTree>
  </p:cSld>
  <p:clrMapOvr>
    <a:masterClrMapping/>
  </p:clrMapOvr>
  <p:transition spd="med">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p:nvPr>
        </p:nvSpPr>
        <p:spPr/>
        <p:txBody>
          <a:bodyPr/>
          <a:lstStyle/>
          <a:p>
            <a:r>
              <a:rPr lang="en-US"/>
              <a:t>Nonmanufacturing Cost Flows</a:t>
            </a:r>
          </a:p>
        </p:txBody>
      </p:sp>
      <p:sp>
        <p:nvSpPr>
          <p:cNvPr id="113669" name="Text Box 5"/>
          <p:cNvSpPr txBox="1">
            <a:spLocks noChangeArrowheads="1"/>
          </p:cNvSpPr>
          <p:nvPr/>
        </p:nvSpPr>
        <p:spPr bwMode="auto">
          <a:xfrm>
            <a:off x="609600" y="1524000"/>
            <a:ext cx="8077200" cy="830997"/>
          </a:xfrm>
          <a:prstGeom prst="rect">
            <a:avLst/>
          </a:prstGeom>
          <a:noFill/>
          <a:ln w="9525">
            <a:noFill/>
            <a:miter lim="800000"/>
            <a:headEnd/>
            <a:tailEnd/>
          </a:ln>
          <a:effectLst/>
        </p:spPr>
        <p:txBody>
          <a:bodyPr>
            <a:spAutoFit/>
          </a:bodyPr>
          <a:lstStyle/>
          <a:p>
            <a:pPr algn="ctr">
              <a:spcBef>
                <a:spcPct val="50000"/>
              </a:spcBef>
            </a:pPr>
            <a:r>
              <a:rPr lang="en-US" sz="2400" b="1" dirty="0"/>
              <a:t>Nonmanufacturing costs are not assigned to individual jobs, rather they are expensed in the period incurred.</a:t>
            </a:r>
          </a:p>
        </p:txBody>
      </p:sp>
      <p:sp>
        <p:nvSpPr>
          <p:cNvPr id="113670" name="Rectangle 6"/>
          <p:cNvSpPr>
            <a:spLocks noChangeArrowheads="1"/>
          </p:cNvSpPr>
          <p:nvPr/>
        </p:nvSpPr>
        <p:spPr bwMode="auto">
          <a:xfrm>
            <a:off x="1066800" y="3200400"/>
            <a:ext cx="7467600" cy="2971800"/>
          </a:xfrm>
          <a:prstGeom prst="rect">
            <a:avLst/>
          </a:prstGeom>
          <a:solidFill>
            <a:srgbClr val="006600"/>
          </a:solidFill>
          <a:ln w="9525">
            <a:solidFill>
              <a:schemeClr val="tx1"/>
            </a:solidFill>
            <a:miter lim="800000"/>
            <a:headEnd/>
            <a:tailEnd/>
          </a:ln>
          <a:effectLst>
            <a:outerShdw dist="53882" dir="2700000" algn="ctr" rotWithShape="0">
              <a:schemeClr val="bg2"/>
            </a:outerShdw>
          </a:effectLst>
        </p:spPr>
        <p:txBody>
          <a:bodyPr wrap="none" anchor="ctr"/>
          <a:lstStyle/>
          <a:p>
            <a:r>
              <a:rPr lang="en-US" sz="2800" b="1" dirty="0">
                <a:solidFill>
                  <a:srgbClr val="FFFFFF"/>
                </a:solidFill>
              </a:rPr>
              <a:t>Examples:</a:t>
            </a:r>
            <a:br>
              <a:rPr lang="en-US" sz="2800" b="1" dirty="0">
                <a:solidFill>
                  <a:srgbClr val="FFFFFF"/>
                </a:solidFill>
              </a:rPr>
            </a:br>
            <a:r>
              <a:rPr lang="en-US" sz="2800" b="1" dirty="0">
                <a:solidFill>
                  <a:srgbClr val="FFFF00"/>
                </a:solidFill>
              </a:rPr>
              <a:t>1.</a:t>
            </a:r>
            <a:r>
              <a:rPr lang="en-US" sz="2800" b="1" dirty="0">
                <a:solidFill>
                  <a:srgbClr val="FFFFFF"/>
                </a:solidFill>
              </a:rPr>
              <a:t> 	Salary expense of employees</a:t>
            </a:r>
            <a:br>
              <a:rPr lang="en-US" sz="2800" b="1" dirty="0">
                <a:solidFill>
                  <a:srgbClr val="FFFFFF"/>
                </a:solidFill>
              </a:rPr>
            </a:br>
            <a:r>
              <a:rPr lang="en-US" sz="2800" b="1" dirty="0">
                <a:solidFill>
                  <a:srgbClr val="FFFFFF"/>
                </a:solidFill>
              </a:rPr>
              <a:t>	that work in a marketing, selling,</a:t>
            </a:r>
            <a:br>
              <a:rPr lang="en-US" sz="2800" b="1" dirty="0">
                <a:solidFill>
                  <a:srgbClr val="FFFFFF"/>
                </a:solidFill>
              </a:rPr>
            </a:br>
            <a:r>
              <a:rPr lang="en-US" sz="2800" b="1" dirty="0">
                <a:solidFill>
                  <a:srgbClr val="FFFFFF"/>
                </a:solidFill>
              </a:rPr>
              <a:t>	or administrative capacity.</a:t>
            </a:r>
          </a:p>
          <a:p>
            <a:r>
              <a:rPr lang="en-US" sz="2800" b="1" dirty="0">
                <a:solidFill>
                  <a:srgbClr val="FFFF00"/>
                </a:solidFill>
              </a:rPr>
              <a:t>2.</a:t>
            </a:r>
            <a:r>
              <a:rPr lang="en-US" sz="2800" b="1" dirty="0">
                <a:solidFill>
                  <a:srgbClr val="FFFFFF"/>
                </a:solidFill>
              </a:rPr>
              <a:t> 	Advertising expenses are expensed</a:t>
            </a:r>
            <a:br>
              <a:rPr lang="en-US" sz="2800" b="1" dirty="0">
                <a:solidFill>
                  <a:srgbClr val="FFFFFF"/>
                </a:solidFill>
              </a:rPr>
            </a:br>
            <a:r>
              <a:rPr lang="en-US" sz="2800" b="1" dirty="0">
                <a:solidFill>
                  <a:srgbClr val="FFFFFF"/>
                </a:solidFill>
              </a:rPr>
              <a:t>	in the period incurred.</a:t>
            </a: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2"/>
          <p:cNvGraphicFramePr>
            <a:graphicFrameLocks/>
          </p:cNvGraphicFramePr>
          <p:nvPr/>
        </p:nvGraphicFramePr>
        <p:xfrm>
          <a:off x="457200" y="2181225"/>
          <a:ext cx="8572500" cy="2924175"/>
        </p:xfrm>
        <a:graphic>
          <a:graphicData uri="http://schemas.openxmlformats.org/presentationml/2006/ole">
            <mc:AlternateContent xmlns:mc="http://schemas.openxmlformats.org/markup-compatibility/2006">
              <mc:Choice xmlns:v="urn:schemas-microsoft-com:vml" Requires="v">
                <p:oleObj spid="_x0000_s22532" name="Worksheet" r:id="rId4" imgW="4743330" imgH="1704946" progId="Excel.Sheet.8">
                  <p:embed/>
                </p:oleObj>
              </mc:Choice>
              <mc:Fallback>
                <p:oleObj name="Worksheet" r:id="rId4" imgW="4743330" imgH="1704946" progId="Excel.Sheet.8">
                  <p:embed/>
                  <p:pic>
                    <p:nvPicPr>
                      <p:cNvPr id="0" name="Picture 2"/>
                      <p:cNvPicPr>
                        <a:picLocks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57200" y="2181225"/>
                        <a:ext cx="8572500" cy="2924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755" name="Rectangle 3"/>
          <p:cNvSpPr>
            <a:spLocks noGrp="1" noChangeArrowheads="1"/>
          </p:cNvSpPr>
          <p:nvPr>
            <p:ph type="title"/>
          </p:nvPr>
        </p:nvSpPr>
        <p:spPr>
          <a:xfrm>
            <a:off x="474260" y="-152400"/>
            <a:ext cx="8229600" cy="1143000"/>
          </a:xfrm>
        </p:spPr>
        <p:txBody>
          <a:bodyPr/>
          <a:lstStyle/>
          <a:p>
            <a:r>
              <a:rPr lang="en-US"/>
              <a:t>Nonmanufacturing Cost Flows</a:t>
            </a:r>
          </a:p>
        </p:txBody>
      </p:sp>
      <p:sp>
        <p:nvSpPr>
          <p:cNvPr id="74756" name="Rectangle 4"/>
          <p:cNvSpPr>
            <a:spLocks noGrp="1" noChangeArrowheads="1"/>
          </p:cNvSpPr>
          <p:nvPr>
            <p:ph type="body" idx="1"/>
          </p:nvPr>
        </p:nvSpPr>
        <p:spPr>
          <a:xfrm>
            <a:off x="490182" y="990600"/>
            <a:ext cx="8229600" cy="4525963"/>
          </a:xfrm>
        </p:spPr>
        <p:txBody>
          <a:bodyPr/>
          <a:lstStyle/>
          <a:p>
            <a:pPr algn="ctr">
              <a:buFont typeface="Times" pitchFamily="18" charset="0"/>
              <a:buNone/>
            </a:pPr>
            <a:r>
              <a:rPr lang="en-US" dirty="0"/>
              <a:t>   Nonmanufacturing costs (period expenses) are charged to expense as they are incurred.  </a:t>
            </a:r>
          </a:p>
        </p:txBody>
      </p:sp>
    </p:spTree>
  </p:cSld>
  <p:clrMapOvr>
    <a:masterClrMapping/>
  </p:clrMapOvr>
  <p:transition spd="med">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927100" y="2282825"/>
            <a:ext cx="2794000" cy="0"/>
          </a:xfrm>
          <a:prstGeom prst="line">
            <a:avLst/>
          </a:prstGeom>
          <a:noFill/>
          <a:ln w="25400">
            <a:solidFill>
              <a:schemeClr val="accent2"/>
            </a:solidFill>
            <a:round/>
            <a:headEnd/>
            <a:tailEnd/>
          </a:ln>
          <a:effectLst/>
        </p:spPr>
        <p:txBody>
          <a:bodyPr wrap="none" anchor="ctr"/>
          <a:lstStyle/>
          <a:p>
            <a:endParaRPr lang="en-US"/>
          </a:p>
        </p:txBody>
      </p:sp>
      <p:sp>
        <p:nvSpPr>
          <p:cNvPr id="59395" name="Line 3"/>
          <p:cNvSpPr>
            <a:spLocks noChangeShapeType="1"/>
          </p:cNvSpPr>
          <p:nvPr/>
        </p:nvSpPr>
        <p:spPr bwMode="auto">
          <a:xfrm>
            <a:off x="2286000" y="2295525"/>
            <a:ext cx="0" cy="2184400"/>
          </a:xfrm>
          <a:prstGeom prst="line">
            <a:avLst/>
          </a:prstGeom>
          <a:noFill/>
          <a:ln w="25400">
            <a:solidFill>
              <a:schemeClr val="accent2"/>
            </a:solidFill>
            <a:round/>
            <a:headEnd/>
            <a:tailEnd/>
          </a:ln>
          <a:effectLst/>
        </p:spPr>
        <p:txBody>
          <a:bodyPr wrap="none" anchor="ctr"/>
          <a:lstStyle/>
          <a:p>
            <a:endParaRPr lang="en-US"/>
          </a:p>
        </p:txBody>
      </p:sp>
      <p:sp>
        <p:nvSpPr>
          <p:cNvPr id="59396" name="Line 4"/>
          <p:cNvSpPr>
            <a:spLocks noChangeShapeType="1"/>
          </p:cNvSpPr>
          <p:nvPr/>
        </p:nvSpPr>
        <p:spPr bwMode="auto">
          <a:xfrm>
            <a:off x="5651500" y="1981200"/>
            <a:ext cx="2794000" cy="0"/>
          </a:xfrm>
          <a:prstGeom prst="line">
            <a:avLst/>
          </a:prstGeom>
          <a:noFill/>
          <a:ln w="25400">
            <a:solidFill>
              <a:schemeClr val="accent2"/>
            </a:solidFill>
            <a:round/>
            <a:headEnd/>
            <a:tailEnd/>
          </a:ln>
          <a:effectLst/>
        </p:spPr>
        <p:txBody>
          <a:bodyPr wrap="none" anchor="ctr"/>
          <a:lstStyle/>
          <a:p>
            <a:endParaRPr lang="en-US"/>
          </a:p>
        </p:txBody>
      </p:sp>
      <p:sp>
        <p:nvSpPr>
          <p:cNvPr id="59397" name="Rectangle 5"/>
          <p:cNvSpPr>
            <a:spLocks noChangeArrowheads="1"/>
          </p:cNvSpPr>
          <p:nvPr/>
        </p:nvSpPr>
        <p:spPr bwMode="auto">
          <a:xfrm>
            <a:off x="5640388" y="1525588"/>
            <a:ext cx="3273425" cy="515937"/>
          </a:xfrm>
          <a:prstGeom prst="rect">
            <a:avLst/>
          </a:prstGeom>
          <a:noFill/>
          <a:ln w="12700">
            <a:noFill/>
            <a:miter lim="800000"/>
            <a:headEnd/>
            <a:tailEnd/>
          </a:ln>
          <a:effectLst/>
        </p:spPr>
        <p:txBody>
          <a:bodyPr lIns="90488" tIns="44450" rIns="90488" bIns="44450">
            <a:spAutoFit/>
          </a:bodyPr>
          <a:lstStyle/>
          <a:p>
            <a:pPr eaLnBrk="1" hangingPunct="1">
              <a:spcBef>
                <a:spcPct val="50000"/>
              </a:spcBef>
            </a:pPr>
            <a:r>
              <a:rPr lang="en-US" sz="2800" b="1">
                <a:solidFill>
                  <a:schemeClr val="accent2"/>
                </a:solidFill>
              </a:rPr>
              <a:t>Finished Goods</a:t>
            </a:r>
          </a:p>
        </p:txBody>
      </p:sp>
      <p:sp>
        <p:nvSpPr>
          <p:cNvPr id="59398" name="Line 6"/>
          <p:cNvSpPr>
            <a:spLocks noChangeShapeType="1"/>
          </p:cNvSpPr>
          <p:nvPr/>
        </p:nvSpPr>
        <p:spPr bwMode="auto">
          <a:xfrm>
            <a:off x="7010400" y="1993900"/>
            <a:ext cx="0" cy="1422400"/>
          </a:xfrm>
          <a:prstGeom prst="line">
            <a:avLst/>
          </a:prstGeom>
          <a:noFill/>
          <a:ln w="25400">
            <a:solidFill>
              <a:schemeClr val="accent2"/>
            </a:solidFill>
            <a:round/>
            <a:headEnd/>
            <a:tailEnd/>
          </a:ln>
          <a:effectLst/>
        </p:spPr>
        <p:txBody>
          <a:bodyPr wrap="none" anchor="ctr"/>
          <a:lstStyle/>
          <a:p>
            <a:endParaRPr lang="en-US"/>
          </a:p>
        </p:txBody>
      </p:sp>
      <p:sp>
        <p:nvSpPr>
          <p:cNvPr id="59404" name="Rectangle 12"/>
          <p:cNvSpPr>
            <a:spLocks noChangeArrowheads="1"/>
          </p:cNvSpPr>
          <p:nvPr/>
        </p:nvSpPr>
        <p:spPr bwMode="auto">
          <a:xfrm>
            <a:off x="839788" y="1446213"/>
            <a:ext cx="3273425" cy="857250"/>
          </a:xfrm>
          <a:prstGeom prst="rect">
            <a:avLst/>
          </a:prstGeom>
          <a:noFill/>
          <a:ln w="12700">
            <a:noFill/>
            <a:miter lim="800000"/>
            <a:headEnd/>
            <a:tailEnd/>
          </a:ln>
          <a:effectLst/>
        </p:spPr>
        <p:txBody>
          <a:bodyPr lIns="90488" tIns="44450" rIns="90488" bIns="44450">
            <a:spAutoFit/>
          </a:bodyPr>
          <a:lstStyle/>
          <a:p>
            <a:pPr eaLnBrk="1" hangingPunct="1">
              <a:lnSpc>
                <a:spcPct val="90000"/>
              </a:lnSpc>
              <a:spcBef>
                <a:spcPct val="50000"/>
              </a:spcBef>
            </a:pPr>
            <a:r>
              <a:rPr lang="en-US" sz="2800" b="1">
                <a:solidFill>
                  <a:schemeClr val="accent2"/>
                </a:solidFill>
              </a:rPr>
              <a:t>Work in Process</a:t>
            </a:r>
            <a:br>
              <a:rPr lang="en-US" sz="2800" b="1">
                <a:solidFill>
                  <a:schemeClr val="accent2"/>
                </a:solidFill>
              </a:rPr>
            </a:br>
            <a:r>
              <a:rPr lang="en-US" sz="2800" b="1">
                <a:solidFill>
                  <a:schemeClr val="accent2"/>
                </a:solidFill>
              </a:rPr>
              <a:t>(Job Cost Sheet)</a:t>
            </a:r>
          </a:p>
        </p:txBody>
      </p:sp>
      <p:sp>
        <p:nvSpPr>
          <p:cNvPr id="59405" name="Rectangle 13"/>
          <p:cNvSpPr>
            <a:spLocks noChangeArrowheads="1"/>
          </p:cNvSpPr>
          <p:nvPr/>
        </p:nvSpPr>
        <p:spPr bwMode="auto">
          <a:xfrm>
            <a:off x="534988" y="2284413"/>
            <a:ext cx="1673225"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60000"/>
              <a:buFont typeface="Wingdings" pitchFamily="2" charset="2"/>
              <a:buChar char="l"/>
            </a:pPr>
            <a:r>
              <a:rPr lang="en-US" sz="2400" b="1">
                <a:solidFill>
                  <a:srgbClr val="FF3300"/>
                </a:solidFill>
              </a:rPr>
              <a:t>Direct</a:t>
            </a:r>
            <a:br>
              <a:rPr lang="en-US" sz="2400" b="1">
                <a:solidFill>
                  <a:srgbClr val="FF3300"/>
                </a:solidFill>
              </a:rPr>
            </a:br>
            <a:r>
              <a:rPr lang="en-US" sz="2400" b="1">
                <a:solidFill>
                  <a:srgbClr val="FF3300"/>
                </a:solidFill>
              </a:rPr>
              <a:t>  Materials</a:t>
            </a:r>
          </a:p>
        </p:txBody>
      </p:sp>
      <p:sp>
        <p:nvSpPr>
          <p:cNvPr id="59406" name="Rectangle 14"/>
          <p:cNvSpPr>
            <a:spLocks noChangeArrowheads="1"/>
          </p:cNvSpPr>
          <p:nvPr/>
        </p:nvSpPr>
        <p:spPr bwMode="auto">
          <a:xfrm>
            <a:off x="631825" y="3046413"/>
            <a:ext cx="1520825"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60000"/>
              <a:buFont typeface="Wingdings" pitchFamily="2" charset="2"/>
              <a:buChar char="l"/>
            </a:pPr>
            <a:r>
              <a:rPr lang="en-US" sz="2400" b="1">
                <a:solidFill>
                  <a:schemeClr val="tx2"/>
                </a:solidFill>
              </a:rPr>
              <a:t>Direct</a:t>
            </a:r>
            <a:br>
              <a:rPr lang="en-US" sz="2400" b="1">
                <a:solidFill>
                  <a:schemeClr val="tx2"/>
                </a:solidFill>
              </a:rPr>
            </a:br>
            <a:r>
              <a:rPr lang="en-US" sz="2400" b="1">
                <a:solidFill>
                  <a:schemeClr val="tx2"/>
                </a:solidFill>
              </a:rPr>
              <a:t> Labor</a:t>
            </a:r>
          </a:p>
        </p:txBody>
      </p:sp>
      <p:sp>
        <p:nvSpPr>
          <p:cNvPr id="59407" name="Rectangle 15"/>
          <p:cNvSpPr>
            <a:spLocks noChangeArrowheads="1"/>
          </p:cNvSpPr>
          <p:nvPr/>
        </p:nvSpPr>
        <p:spPr bwMode="auto">
          <a:xfrm>
            <a:off x="533400" y="3752850"/>
            <a:ext cx="1827213"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60000"/>
              <a:buFont typeface="Wingdings" pitchFamily="2" charset="2"/>
              <a:buChar char="l"/>
            </a:pPr>
            <a:r>
              <a:rPr lang="en-US" sz="2400" b="1">
                <a:solidFill>
                  <a:srgbClr val="9900FF"/>
                </a:solidFill>
              </a:rPr>
              <a:t>Overhead</a:t>
            </a:r>
            <a:br>
              <a:rPr lang="en-US" sz="2400" b="1">
                <a:solidFill>
                  <a:srgbClr val="9900FF"/>
                </a:solidFill>
              </a:rPr>
            </a:br>
            <a:r>
              <a:rPr lang="en-US" sz="2400" b="1">
                <a:solidFill>
                  <a:srgbClr val="9900FF"/>
                </a:solidFill>
              </a:rPr>
              <a:t> Applied</a:t>
            </a:r>
          </a:p>
        </p:txBody>
      </p:sp>
      <p:grpSp>
        <p:nvGrpSpPr>
          <p:cNvPr id="2" name="Group 21"/>
          <p:cNvGrpSpPr>
            <a:grpSpLocks/>
          </p:cNvGrpSpPr>
          <p:nvPr/>
        </p:nvGrpSpPr>
        <p:grpSpPr bwMode="auto">
          <a:xfrm>
            <a:off x="2363788" y="2211388"/>
            <a:ext cx="4492625" cy="1485900"/>
            <a:chOff x="1489" y="1393"/>
            <a:chExt cx="2830" cy="936"/>
          </a:xfrm>
        </p:grpSpPr>
        <p:sp>
          <p:nvSpPr>
            <p:cNvPr id="59399" name="Rectangle 7"/>
            <p:cNvSpPr>
              <a:spLocks noChangeArrowheads="1"/>
            </p:cNvSpPr>
            <p:nvPr/>
          </p:nvSpPr>
          <p:spPr bwMode="auto">
            <a:xfrm>
              <a:off x="3409" y="1393"/>
              <a:ext cx="910" cy="746"/>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60000"/>
                <a:buFont typeface="Wingdings" pitchFamily="2" charset="2"/>
                <a:buChar char="l"/>
              </a:pPr>
              <a:r>
                <a:rPr lang="en-US" sz="2400" b="1">
                  <a:solidFill>
                    <a:srgbClr val="006600"/>
                  </a:solidFill>
                </a:rPr>
                <a:t>Cost of</a:t>
              </a:r>
              <a:br>
                <a:rPr lang="en-US" sz="2400" b="1">
                  <a:solidFill>
                    <a:srgbClr val="006600"/>
                  </a:solidFill>
                </a:rPr>
              </a:br>
              <a:r>
                <a:rPr lang="en-US" sz="2400" b="1">
                  <a:solidFill>
                    <a:srgbClr val="006600"/>
                  </a:solidFill>
                </a:rPr>
                <a:t>Goods</a:t>
              </a:r>
              <a:br>
                <a:rPr lang="en-US" sz="2400" b="1">
                  <a:solidFill>
                    <a:srgbClr val="006600"/>
                  </a:solidFill>
                </a:rPr>
              </a:br>
              <a:r>
                <a:rPr lang="en-US" sz="2400" b="1">
                  <a:solidFill>
                    <a:srgbClr val="006600"/>
                  </a:solidFill>
                </a:rPr>
                <a:t>Mfd. </a:t>
              </a:r>
            </a:p>
          </p:txBody>
        </p:sp>
        <p:sp>
          <p:nvSpPr>
            <p:cNvPr id="59400" name="Rectangle 8"/>
            <p:cNvSpPr>
              <a:spLocks noChangeArrowheads="1"/>
            </p:cNvSpPr>
            <p:nvPr/>
          </p:nvSpPr>
          <p:spPr bwMode="auto">
            <a:xfrm>
              <a:off x="1489" y="1583"/>
              <a:ext cx="910" cy="746"/>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60000"/>
                <a:buFont typeface="Wingdings" pitchFamily="2" charset="2"/>
                <a:buChar char="l"/>
              </a:pPr>
              <a:r>
                <a:rPr lang="en-US" sz="2400" b="1">
                  <a:solidFill>
                    <a:srgbClr val="006600"/>
                  </a:solidFill>
                </a:rPr>
                <a:t>Cost of</a:t>
              </a:r>
              <a:br>
                <a:rPr lang="en-US" sz="2400" b="1">
                  <a:solidFill>
                    <a:srgbClr val="006600"/>
                  </a:solidFill>
                </a:rPr>
              </a:br>
              <a:r>
                <a:rPr lang="en-US" sz="2400" b="1">
                  <a:solidFill>
                    <a:srgbClr val="006600"/>
                  </a:solidFill>
                </a:rPr>
                <a:t>Goods</a:t>
              </a:r>
              <a:br>
                <a:rPr lang="en-US" sz="2400" b="1">
                  <a:solidFill>
                    <a:srgbClr val="006600"/>
                  </a:solidFill>
                </a:rPr>
              </a:br>
              <a:r>
                <a:rPr lang="en-US" sz="2400" b="1">
                  <a:solidFill>
                    <a:srgbClr val="006600"/>
                  </a:solidFill>
                </a:rPr>
                <a:t>Mfd. </a:t>
              </a:r>
            </a:p>
          </p:txBody>
        </p:sp>
        <p:cxnSp>
          <p:nvCxnSpPr>
            <p:cNvPr id="59408" name="AutoShape 16"/>
            <p:cNvCxnSpPr>
              <a:cxnSpLocks noChangeShapeType="1"/>
              <a:stCxn id="59400" idx="3"/>
              <a:endCxn id="59399" idx="1"/>
            </p:cNvCxnSpPr>
            <p:nvPr/>
          </p:nvCxnSpPr>
          <p:spPr bwMode="auto">
            <a:xfrm flipV="1">
              <a:off x="2399" y="1766"/>
              <a:ext cx="1010" cy="190"/>
            </a:xfrm>
            <a:prstGeom prst="bentConnector3">
              <a:avLst>
                <a:gd name="adj1" fmla="val 50000"/>
              </a:avLst>
            </a:prstGeom>
            <a:noFill/>
            <a:ln w="57150">
              <a:solidFill>
                <a:srgbClr val="006600"/>
              </a:solidFill>
              <a:miter lim="800000"/>
              <a:headEnd/>
              <a:tailEnd type="triangle" w="med" len="med"/>
            </a:ln>
            <a:effectLst/>
          </p:spPr>
        </p:cxnSp>
      </p:grpSp>
      <p:sp>
        <p:nvSpPr>
          <p:cNvPr id="59412" name="Rectangle 20"/>
          <p:cNvSpPr>
            <a:spLocks noGrp="1" noChangeArrowheads="1"/>
          </p:cNvSpPr>
          <p:nvPr>
            <p:ph type="title"/>
          </p:nvPr>
        </p:nvSpPr>
        <p:spPr/>
        <p:txBody>
          <a:bodyPr/>
          <a:lstStyle/>
          <a:p>
            <a:r>
              <a:rPr lang="en-US"/>
              <a:t>Job-Order System Cost Flows</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5392" name="Object 1024"/>
          <p:cNvGraphicFramePr>
            <a:graphicFrameLocks/>
          </p:cNvGraphicFramePr>
          <p:nvPr/>
        </p:nvGraphicFramePr>
        <p:xfrm>
          <a:off x="381000" y="2667000"/>
          <a:ext cx="8572500" cy="2924175"/>
        </p:xfrm>
        <a:graphic>
          <a:graphicData uri="http://schemas.openxmlformats.org/presentationml/2006/ole">
            <mc:AlternateContent xmlns:mc="http://schemas.openxmlformats.org/markup-compatibility/2006">
              <mc:Choice xmlns:v="urn:schemas-microsoft-com:vml" Requires="v">
                <p:oleObj spid="_x0000_s23556" name="Worksheet" r:id="rId4" imgW="4743330" imgH="1704946" progId="Excel.Sheet.8">
                  <p:embed/>
                </p:oleObj>
              </mc:Choice>
              <mc:Fallback>
                <p:oleObj name="Worksheet" r:id="rId4" imgW="4743330" imgH="1704946" progId="Excel.Sheet.8">
                  <p:embed/>
                  <p:pic>
                    <p:nvPicPr>
                      <p:cNvPr id="0" name="Picture 2"/>
                      <p:cNvPicPr>
                        <a:picLocks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381000" y="2667000"/>
                        <a:ext cx="8572500" cy="2924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79" name="Rectangle 3"/>
          <p:cNvSpPr>
            <a:spLocks noGrp="1" noChangeArrowheads="1"/>
          </p:cNvSpPr>
          <p:nvPr>
            <p:ph type="title"/>
          </p:nvPr>
        </p:nvSpPr>
        <p:spPr/>
        <p:txBody>
          <a:bodyPr/>
          <a:lstStyle/>
          <a:p>
            <a:r>
              <a:rPr lang="en-US" sz="3200" dirty="0"/>
              <a:t>Cost Flows – Cost of Goods Manufactured</a:t>
            </a:r>
          </a:p>
        </p:txBody>
      </p:sp>
      <p:sp>
        <p:nvSpPr>
          <p:cNvPr id="75780" name="Rectangle 4"/>
          <p:cNvSpPr>
            <a:spLocks noGrp="1" noChangeArrowheads="1"/>
          </p:cNvSpPr>
          <p:nvPr>
            <p:ph type="body" idx="1"/>
          </p:nvPr>
        </p:nvSpPr>
        <p:spPr>
          <a:xfrm>
            <a:off x="552450" y="1417638"/>
            <a:ext cx="8229600" cy="4525963"/>
          </a:xfrm>
        </p:spPr>
        <p:txBody>
          <a:bodyPr>
            <a:normAutofit/>
          </a:bodyPr>
          <a:lstStyle/>
          <a:p>
            <a:pPr algn="ctr">
              <a:buFont typeface="Times" pitchFamily="18" charset="0"/>
              <a:buNone/>
            </a:pPr>
            <a:r>
              <a:rPr lang="en-US" sz="2800" dirty="0">
                <a:solidFill>
                  <a:schemeClr val="bg1"/>
                </a:solidFill>
              </a:rPr>
              <a:t>   As jobs are completed, the Cost of Goods Manufactured is transferred to Finished Goods from Work in Process.  </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15392"/>
                                        </p:tgtEl>
                                        <p:attrNameLst>
                                          <p:attrName>style.visibility</p:attrName>
                                        </p:attrNameLst>
                                      </p:cBhvr>
                                      <p:to>
                                        <p:strVal val="visible"/>
                                      </p:to>
                                    </p:set>
                                    <p:animEffect transition="in" filter="randombar(horizontal)">
                                      <p:cBhvr>
                                        <p:cTn id="7" dur="500"/>
                                        <p:tgtEl>
                                          <p:spTgt spid="315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Line 2"/>
          <p:cNvSpPr>
            <a:spLocks noChangeShapeType="1"/>
          </p:cNvSpPr>
          <p:nvPr/>
        </p:nvSpPr>
        <p:spPr bwMode="auto">
          <a:xfrm>
            <a:off x="927100" y="2282825"/>
            <a:ext cx="2794000" cy="0"/>
          </a:xfrm>
          <a:prstGeom prst="line">
            <a:avLst/>
          </a:prstGeom>
          <a:noFill/>
          <a:ln w="25400">
            <a:solidFill>
              <a:schemeClr val="accent2"/>
            </a:solidFill>
            <a:round/>
            <a:headEnd/>
            <a:tailEnd/>
          </a:ln>
          <a:effectLst/>
        </p:spPr>
        <p:txBody>
          <a:bodyPr wrap="none" anchor="ctr"/>
          <a:lstStyle/>
          <a:p>
            <a:endParaRPr lang="en-US"/>
          </a:p>
        </p:txBody>
      </p:sp>
      <p:sp>
        <p:nvSpPr>
          <p:cNvPr id="115715" name="Line 3"/>
          <p:cNvSpPr>
            <a:spLocks noChangeShapeType="1"/>
          </p:cNvSpPr>
          <p:nvPr/>
        </p:nvSpPr>
        <p:spPr bwMode="auto">
          <a:xfrm>
            <a:off x="2286000" y="2295525"/>
            <a:ext cx="0" cy="2184400"/>
          </a:xfrm>
          <a:prstGeom prst="line">
            <a:avLst/>
          </a:prstGeom>
          <a:noFill/>
          <a:ln w="25400">
            <a:solidFill>
              <a:schemeClr val="accent2"/>
            </a:solidFill>
            <a:round/>
            <a:headEnd/>
            <a:tailEnd/>
          </a:ln>
          <a:effectLst/>
        </p:spPr>
        <p:txBody>
          <a:bodyPr wrap="none" anchor="ctr"/>
          <a:lstStyle/>
          <a:p>
            <a:endParaRPr lang="en-US"/>
          </a:p>
        </p:txBody>
      </p:sp>
      <p:sp>
        <p:nvSpPr>
          <p:cNvPr id="115716" name="Line 4"/>
          <p:cNvSpPr>
            <a:spLocks noChangeShapeType="1"/>
          </p:cNvSpPr>
          <p:nvPr/>
        </p:nvSpPr>
        <p:spPr bwMode="auto">
          <a:xfrm>
            <a:off x="5651500" y="1981200"/>
            <a:ext cx="2794000" cy="0"/>
          </a:xfrm>
          <a:prstGeom prst="line">
            <a:avLst/>
          </a:prstGeom>
          <a:noFill/>
          <a:ln w="25400">
            <a:solidFill>
              <a:schemeClr val="accent2"/>
            </a:solidFill>
            <a:round/>
            <a:headEnd/>
            <a:tailEnd/>
          </a:ln>
          <a:effectLst/>
        </p:spPr>
        <p:txBody>
          <a:bodyPr wrap="none" anchor="ctr"/>
          <a:lstStyle/>
          <a:p>
            <a:endParaRPr lang="en-US"/>
          </a:p>
        </p:txBody>
      </p:sp>
      <p:sp>
        <p:nvSpPr>
          <p:cNvPr id="115717" name="Rectangle 5"/>
          <p:cNvSpPr>
            <a:spLocks noChangeArrowheads="1"/>
          </p:cNvSpPr>
          <p:nvPr/>
        </p:nvSpPr>
        <p:spPr bwMode="auto">
          <a:xfrm>
            <a:off x="5640388" y="1525588"/>
            <a:ext cx="3273425" cy="515937"/>
          </a:xfrm>
          <a:prstGeom prst="rect">
            <a:avLst/>
          </a:prstGeom>
          <a:noFill/>
          <a:ln w="12700">
            <a:noFill/>
            <a:miter lim="800000"/>
            <a:headEnd/>
            <a:tailEnd/>
          </a:ln>
          <a:effectLst/>
        </p:spPr>
        <p:txBody>
          <a:bodyPr lIns="90488" tIns="44450" rIns="90488" bIns="44450">
            <a:spAutoFit/>
          </a:bodyPr>
          <a:lstStyle/>
          <a:p>
            <a:pPr eaLnBrk="1" hangingPunct="1">
              <a:spcBef>
                <a:spcPct val="50000"/>
              </a:spcBef>
            </a:pPr>
            <a:r>
              <a:rPr lang="en-US" sz="2800" b="1">
                <a:solidFill>
                  <a:schemeClr val="accent2"/>
                </a:solidFill>
              </a:rPr>
              <a:t>Finished Goods</a:t>
            </a:r>
          </a:p>
        </p:txBody>
      </p:sp>
      <p:sp>
        <p:nvSpPr>
          <p:cNvPr id="115718" name="Line 6"/>
          <p:cNvSpPr>
            <a:spLocks noChangeShapeType="1"/>
          </p:cNvSpPr>
          <p:nvPr/>
        </p:nvSpPr>
        <p:spPr bwMode="auto">
          <a:xfrm>
            <a:off x="7010400" y="1993900"/>
            <a:ext cx="0" cy="1422400"/>
          </a:xfrm>
          <a:prstGeom prst="line">
            <a:avLst/>
          </a:prstGeom>
          <a:noFill/>
          <a:ln w="25400">
            <a:solidFill>
              <a:schemeClr val="accent2"/>
            </a:solidFill>
            <a:round/>
            <a:headEnd/>
            <a:tailEnd/>
          </a:ln>
          <a:effectLst/>
        </p:spPr>
        <p:txBody>
          <a:bodyPr wrap="none" anchor="ctr"/>
          <a:lstStyle/>
          <a:p>
            <a:endParaRPr lang="en-US"/>
          </a:p>
        </p:txBody>
      </p:sp>
      <p:sp>
        <p:nvSpPr>
          <p:cNvPr id="115719" name="Line 7"/>
          <p:cNvSpPr>
            <a:spLocks noChangeShapeType="1"/>
          </p:cNvSpPr>
          <p:nvPr/>
        </p:nvSpPr>
        <p:spPr bwMode="auto">
          <a:xfrm>
            <a:off x="3213100" y="4648200"/>
            <a:ext cx="3175000" cy="0"/>
          </a:xfrm>
          <a:prstGeom prst="line">
            <a:avLst/>
          </a:prstGeom>
          <a:noFill/>
          <a:ln w="25400">
            <a:solidFill>
              <a:schemeClr val="accent2"/>
            </a:solidFill>
            <a:round/>
            <a:headEnd/>
            <a:tailEnd/>
          </a:ln>
          <a:effectLst/>
        </p:spPr>
        <p:txBody>
          <a:bodyPr wrap="none" anchor="ctr"/>
          <a:lstStyle/>
          <a:p>
            <a:endParaRPr lang="en-US"/>
          </a:p>
        </p:txBody>
      </p:sp>
      <p:sp>
        <p:nvSpPr>
          <p:cNvPr id="115720" name="Line 8"/>
          <p:cNvSpPr>
            <a:spLocks noChangeShapeType="1"/>
          </p:cNvSpPr>
          <p:nvPr/>
        </p:nvSpPr>
        <p:spPr bwMode="auto">
          <a:xfrm>
            <a:off x="4800600" y="4660900"/>
            <a:ext cx="0" cy="1422400"/>
          </a:xfrm>
          <a:prstGeom prst="line">
            <a:avLst/>
          </a:prstGeom>
          <a:noFill/>
          <a:ln w="25400">
            <a:solidFill>
              <a:schemeClr val="accent2"/>
            </a:solidFill>
            <a:round/>
            <a:headEnd/>
            <a:tailEnd/>
          </a:ln>
          <a:effectLst/>
        </p:spPr>
        <p:txBody>
          <a:bodyPr wrap="none" anchor="ctr"/>
          <a:lstStyle/>
          <a:p>
            <a:endParaRPr lang="en-US"/>
          </a:p>
        </p:txBody>
      </p:sp>
      <p:sp>
        <p:nvSpPr>
          <p:cNvPr id="115721" name="Rectangle 9"/>
          <p:cNvSpPr>
            <a:spLocks noChangeArrowheads="1"/>
          </p:cNvSpPr>
          <p:nvPr/>
        </p:nvSpPr>
        <p:spPr bwMode="auto">
          <a:xfrm>
            <a:off x="3048000" y="4191000"/>
            <a:ext cx="3883025" cy="515938"/>
          </a:xfrm>
          <a:prstGeom prst="rect">
            <a:avLst/>
          </a:prstGeom>
          <a:noFill/>
          <a:ln w="12700">
            <a:noFill/>
            <a:miter lim="800000"/>
            <a:headEnd/>
            <a:tailEnd/>
          </a:ln>
          <a:effectLst/>
        </p:spPr>
        <p:txBody>
          <a:bodyPr lIns="90488" tIns="44450" rIns="90488" bIns="44450">
            <a:spAutoFit/>
          </a:bodyPr>
          <a:lstStyle/>
          <a:p>
            <a:pPr eaLnBrk="1" hangingPunct="1">
              <a:spcBef>
                <a:spcPct val="50000"/>
              </a:spcBef>
            </a:pPr>
            <a:r>
              <a:rPr lang="en-US" sz="2800" b="1">
                <a:solidFill>
                  <a:schemeClr val="accent2"/>
                </a:solidFill>
              </a:rPr>
              <a:t>Cost of Goods Sold</a:t>
            </a:r>
          </a:p>
        </p:txBody>
      </p:sp>
      <p:sp>
        <p:nvSpPr>
          <p:cNvPr id="115722" name="Rectangle 10"/>
          <p:cNvSpPr>
            <a:spLocks noChangeArrowheads="1"/>
          </p:cNvSpPr>
          <p:nvPr/>
        </p:nvSpPr>
        <p:spPr bwMode="auto">
          <a:xfrm>
            <a:off x="839788" y="1446213"/>
            <a:ext cx="3273425" cy="857250"/>
          </a:xfrm>
          <a:prstGeom prst="rect">
            <a:avLst/>
          </a:prstGeom>
          <a:noFill/>
          <a:ln w="12700">
            <a:noFill/>
            <a:miter lim="800000"/>
            <a:headEnd/>
            <a:tailEnd/>
          </a:ln>
          <a:effectLst/>
        </p:spPr>
        <p:txBody>
          <a:bodyPr lIns="90488" tIns="44450" rIns="90488" bIns="44450">
            <a:spAutoFit/>
          </a:bodyPr>
          <a:lstStyle/>
          <a:p>
            <a:pPr eaLnBrk="1" hangingPunct="1">
              <a:lnSpc>
                <a:spcPct val="90000"/>
              </a:lnSpc>
              <a:spcBef>
                <a:spcPct val="50000"/>
              </a:spcBef>
            </a:pPr>
            <a:r>
              <a:rPr lang="en-US" sz="2800" b="1">
                <a:solidFill>
                  <a:schemeClr val="accent2"/>
                </a:solidFill>
              </a:rPr>
              <a:t>Work in Process</a:t>
            </a:r>
            <a:br>
              <a:rPr lang="en-US" sz="2800" b="1">
                <a:solidFill>
                  <a:schemeClr val="accent2"/>
                </a:solidFill>
              </a:rPr>
            </a:br>
            <a:r>
              <a:rPr lang="en-US" sz="2800" b="1">
                <a:solidFill>
                  <a:schemeClr val="accent2"/>
                </a:solidFill>
              </a:rPr>
              <a:t>(Job Cost Sheet)</a:t>
            </a:r>
          </a:p>
        </p:txBody>
      </p:sp>
      <p:sp>
        <p:nvSpPr>
          <p:cNvPr id="115723" name="Rectangle 11"/>
          <p:cNvSpPr>
            <a:spLocks noChangeArrowheads="1"/>
          </p:cNvSpPr>
          <p:nvPr/>
        </p:nvSpPr>
        <p:spPr bwMode="auto">
          <a:xfrm>
            <a:off x="534988" y="2284413"/>
            <a:ext cx="1673225"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60000"/>
              <a:buFont typeface="Wingdings" pitchFamily="2" charset="2"/>
              <a:buChar char="l"/>
            </a:pPr>
            <a:r>
              <a:rPr lang="en-US" sz="2400" b="1">
                <a:solidFill>
                  <a:srgbClr val="FF3300"/>
                </a:solidFill>
              </a:rPr>
              <a:t>Direct</a:t>
            </a:r>
            <a:br>
              <a:rPr lang="en-US" sz="2400" b="1">
                <a:solidFill>
                  <a:srgbClr val="FF3300"/>
                </a:solidFill>
              </a:rPr>
            </a:br>
            <a:r>
              <a:rPr lang="en-US" sz="2400" b="1">
                <a:solidFill>
                  <a:srgbClr val="FF3300"/>
                </a:solidFill>
              </a:rPr>
              <a:t>  Materials</a:t>
            </a:r>
          </a:p>
        </p:txBody>
      </p:sp>
      <p:sp>
        <p:nvSpPr>
          <p:cNvPr id="115724" name="Rectangle 12"/>
          <p:cNvSpPr>
            <a:spLocks noChangeArrowheads="1"/>
          </p:cNvSpPr>
          <p:nvPr/>
        </p:nvSpPr>
        <p:spPr bwMode="auto">
          <a:xfrm>
            <a:off x="631825" y="3046413"/>
            <a:ext cx="1520825"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60000"/>
              <a:buFont typeface="Wingdings" pitchFamily="2" charset="2"/>
              <a:buChar char="l"/>
            </a:pPr>
            <a:r>
              <a:rPr lang="en-US" sz="2400" b="1">
                <a:solidFill>
                  <a:schemeClr val="tx2"/>
                </a:solidFill>
              </a:rPr>
              <a:t>Direct</a:t>
            </a:r>
            <a:br>
              <a:rPr lang="en-US" sz="2400" b="1">
                <a:solidFill>
                  <a:schemeClr val="tx2"/>
                </a:solidFill>
              </a:rPr>
            </a:br>
            <a:r>
              <a:rPr lang="en-US" sz="2400" b="1">
                <a:solidFill>
                  <a:schemeClr val="tx2"/>
                </a:solidFill>
              </a:rPr>
              <a:t> Labor</a:t>
            </a:r>
          </a:p>
        </p:txBody>
      </p:sp>
      <p:sp>
        <p:nvSpPr>
          <p:cNvPr id="115725" name="Rectangle 13"/>
          <p:cNvSpPr>
            <a:spLocks noChangeArrowheads="1"/>
          </p:cNvSpPr>
          <p:nvPr/>
        </p:nvSpPr>
        <p:spPr bwMode="auto">
          <a:xfrm>
            <a:off x="533400" y="3752850"/>
            <a:ext cx="1827213"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60000"/>
              <a:buFont typeface="Wingdings" pitchFamily="2" charset="2"/>
              <a:buChar char="l"/>
            </a:pPr>
            <a:r>
              <a:rPr lang="en-US" sz="2400" b="1">
                <a:solidFill>
                  <a:srgbClr val="9900FF"/>
                </a:solidFill>
              </a:rPr>
              <a:t>Overhead</a:t>
            </a:r>
            <a:br>
              <a:rPr lang="en-US" sz="2400" b="1">
                <a:solidFill>
                  <a:srgbClr val="9900FF"/>
                </a:solidFill>
              </a:rPr>
            </a:br>
            <a:r>
              <a:rPr lang="en-US" sz="2400" b="1">
                <a:solidFill>
                  <a:srgbClr val="9900FF"/>
                </a:solidFill>
              </a:rPr>
              <a:t> Applied</a:t>
            </a:r>
          </a:p>
        </p:txBody>
      </p:sp>
      <p:sp>
        <p:nvSpPr>
          <p:cNvPr id="115727" name="Rectangle 15"/>
          <p:cNvSpPr>
            <a:spLocks noChangeArrowheads="1"/>
          </p:cNvSpPr>
          <p:nvPr/>
        </p:nvSpPr>
        <p:spPr bwMode="auto">
          <a:xfrm>
            <a:off x="5411788" y="2211388"/>
            <a:ext cx="1444625" cy="1184275"/>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60000"/>
              <a:buFont typeface="Wingdings" pitchFamily="2" charset="2"/>
              <a:buChar char="l"/>
            </a:pPr>
            <a:r>
              <a:rPr lang="en-US" sz="2400" b="1">
                <a:solidFill>
                  <a:srgbClr val="006600"/>
                </a:solidFill>
              </a:rPr>
              <a:t>Cost of</a:t>
            </a:r>
            <a:br>
              <a:rPr lang="en-US" sz="2400" b="1">
                <a:solidFill>
                  <a:srgbClr val="006600"/>
                </a:solidFill>
              </a:rPr>
            </a:br>
            <a:r>
              <a:rPr lang="en-US" sz="2400" b="1">
                <a:solidFill>
                  <a:srgbClr val="006600"/>
                </a:solidFill>
              </a:rPr>
              <a:t>Goods</a:t>
            </a:r>
            <a:br>
              <a:rPr lang="en-US" sz="2400" b="1">
                <a:solidFill>
                  <a:srgbClr val="006600"/>
                </a:solidFill>
              </a:rPr>
            </a:br>
            <a:r>
              <a:rPr lang="en-US" sz="2400" b="1">
                <a:solidFill>
                  <a:srgbClr val="006600"/>
                </a:solidFill>
              </a:rPr>
              <a:t>Mfd. </a:t>
            </a:r>
          </a:p>
        </p:txBody>
      </p:sp>
      <p:sp>
        <p:nvSpPr>
          <p:cNvPr id="115728" name="Rectangle 16"/>
          <p:cNvSpPr>
            <a:spLocks noChangeArrowheads="1"/>
          </p:cNvSpPr>
          <p:nvPr/>
        </p:nvSpPr>
        <p:spPr bwMode="auto">
          <a:xfrm>
            <a:off x="2363788" y="2513013"/>
            <a:ext cx="1444625" cy="1184275"/>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60000"/>
              <a:buFont typeface="Wingdings" pitchFamily="2" charset="2"/>
              <a:buChar char="l"/>
            </a:pPr>
            <a:r>
              <a:rPr lang="en-US" sz="2400" b="1">
                <a:solidFill>
                  <a:srgbClr val="006600"/>
                </a:solidFill>
              </a:rPr>
              <a:t>Cost of</a:t>
            </a:r>
            <a:br>
              <a:rPr lang="en-US" sz="2400" b="1">
                <a:solidFill>
                  <a:srgbClr val="006600"/>
                </a:solidFill>
              </a:rPr>
            </a:br>
            <a:r>
              <a:rPr lang="en-US" sz="2400" b="1">
                <a:solidFill>
                  <a:srgbClr val="006600"/>
                </a:solidFill>
              </a:rPr>
              <a:t>Goods</a:t>
            </a:r>
            <a:br>
              <a:rPr lang="en-US" sz="2400" b="1">
                <a:solidFill>
                  <a:srgbClr val="006600"/>
                </a:solidFill>
              </a:rPr>
            </a:br>
            <a:r>
              <a:rPr lang="en-US" sz="2400" b="1">
                <a:solidFill>
                  <a:srgbClr val="006600"/>
                </a:solidFill>
              </a:rPr>
              <a:t>Mfd. </a:t>
            </a:r>
          </a:p>
        </p:txBody>
      </p:sp>
      <p:grpSp>
        <p:nvGrpSpPr>
          <p:cNvPr id="2" name="Group 18"/>
          <p:cNvGrpSpPr>
            <a:grpSpLocks/>
          </p:cNvGrpSpPr>
          <p:nvPr/>
        </p:nvGrpSpPr>
        <p:grpSpPr bwMode="auto">
          <a:xfrm>
            <a:off x="3201988" y="2211388"/>
            <a:ext cx="5254625" cy="3851275"/>
            <a:chOff x="2017" y="1393"/>
            <a:chExt cx="3310" cy="2426"/>
          </a:xfrm>
        </p:grpSpPr>
        <p:sp>
          <p:nvSpPr>
            <p:cNvPr id="115731" name="Rectangle 19"/>
            <p:cNvSpPr>
              <a:spLocks noChangeArrowheads="1"/>
            </p:cNvSpPr>
            <p:nvPr/>
          </p:nvSpPr>
          <p:spPr bwMode="auto">
            <a:xfrm>
              <a:off x="2017" y="3073"/>
              <a:ext cx="910" cy="746"/>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60000"/>
                <a:buFont typeface="Wingdings" pitchFamily="2" charset="2"/>
                <a:buChar char="l"/>
              </a:pPr>
              <a:r>
                <a:rPr lang="en-US" sz="2400" b="1">
                  <a:solidFill>
                    <a:srgbClr val="CC6600"/>
                  </a:solidFill>
                </a:rPr>
                <a:t>Cost of</a:t>
              </a:r>
              <a:br>
                <a:rPr lang="en-US" sz="2400" b="1">
                  <a:solidFill>
                    <a:srgbClr val="CC6600"/>
                  </a:solidFill>
                </a:rPr>
              </a:br>
              <a:r>
                <a:rPr lang="en-US" sz="2400" b="1">
                  <a:solidFill>
                    <a:srgbClr val="CC6600"/>
                  </a:solidFill>
                </a:rPr>
                <a:t>Goods</a:t>
              </a:r>
              <a:br>
                <a:rPr lang="en-US" sz="2400" b="1">
                  <a:solidFill>
                    <a:srgbClr val="CC6600"/>
                  </a:solidFill>
                </a:rPr>
              </a:br>
              <a:r>
                <a:rPr lang="en-US" sz="2400" b="1">
                  <a:solidFill>
                    <a:srgbClr val="CC6600"/>
                  </a:solidFill>
                </a:rPr>
                <a:t>Sold </a:t>
              </a:r>
            </a:p>
          </p:txBody>
        </p:sp>
        <p:sp>
          <p:nvSpPr>
            <p:cNvPr id="115732" name="Rectangle 20"/>
            <p:cNvSpPr>
              <a:spLocks noChangeArrowheads="1"/>
            </p:cNvSpPr>
            <p:nvPr/>
          </p:nvSpPr>
          <p:spPr bwMode="auto">
            <a:xfrm>
              <a:off x="4417" y="1393"/>
              <a:ext cx="910" cy="746"/>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buSzPct val="60000"/>
                <a:buFont typeface="Wingdings" pitchFamily="2" charset="2"/>
                <a:buChar char="l"/>
              </a:pPr>
              <a:r>
                <a:rPr lang="en-US" sz="2400" b="1">
                  <a:solidFill>
                    <a:srgbClr val="CC6600"/>
                  </a:solidFill>
                </a:rPr>
                <a:t>Cost of</a:t>
              </a:r>
              <a:br>
                <a:rPr lang="en-US" sz="2400" b="1">
                  <a:solidFill>
                    <a:srgbClr val="CC6600"/>
                  </a:solidFill>
                </a:rPr>
              </a:br>
              <a:r>
                <a:rPr lang="en-US" sz="2400" b="1">
                  <a:solidFill>
                    <a:srgbClr val="CC6600"/>
                  </a:solidFill>
                </a:rPr>
                <a:t>Goods</a:t>
              </a:r>
              <a:br>
                <a:rPr lang="en-US" sz="2400" b="1">
                  <a:solidFill>
                    <a:srgbClr val="CC6600"/>
                  </a:solidFill>
                </a:rPr>
              </a:br>
              <a:r>
                <a:rPr lang="en-US" sz="2400" b="1">
                  <a:solidFill>
                    <a:srgbClr val="CC6600"/>
                  </a:solidFill>
                </a:rPr>
                <a:t>Sold </a:t>
              </a:r>
            </a:p>
          </p:txBody>
        </p:sp>
        <p:cxnSp>
          <p:nvCxnSpPr>
            <p:cNvPr id="115733" name="AutoShape 21"/>
            <p:cNvCxnSpPr>
              <a:cxnSpLocks noChangeShapeType="1"/>
              <a:stCxn id="115732" idx="2"/>
              <a:endCxn id="115731" idx="1"/>
            </p:cNvCxnSpPr>
            <p:nvPr/>
          </p:nvCxnSpPr>
          <p:spPr bwMode="auto">
            <a:xfrm rot="5400000">
              <a:off x="2791" y="1365"/>
              <a:ext cx="1307" cy="2855"/>
            </a:xfrm>
            <a:prstGeom prst="bentConnector4">
              <a:avLst>
                <a:gd name="adj1" fmla="val 32134"/>
                <a:gd name="adj2" fmla="val 111694"/>
              </a:avLst>
            </a:prstGeom>
            <a:noFill/>
            <a:ln w="57150">
              <a:solidFill>
                <a:schemeClr val="hlink"/>
              </a:solidFill>
              <a:miter lim="800000"/>
              <a:headEnd/>
              <a:tailEnd type="triangle" w="med" len="med"/>
            </a:ln>
            <a:effectLst/>
          </p:spPr>
        </p:cxnSp>
      </p:grpSp>
      <p:sp>
        <p:nvSpPr>
          <p:cNvPr id="115734" name="Rectangle 22"/>
          <p:cNvSpPr>
            <a:spLocks noGrp="1" noChangeArrowheads="1"/>
          </p:cNvSpPr>
          <p:nvPr>
            <p:ph type="title"/>
          </p:nvPr>
        </p:nvSpPr>
        <p:spPr/>
        <p:txBody>
          <a:bodyPr/>
          <a:lstStyle/>
          <a:p>
            <a:r>
              <a:rPr lang="en-US"/>
              <a:t>Job-Order System Cost Flows</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416" name="Object 1024"/>
          <p:cNvGraphicFramePr>
            <a:graphicFrameLocks/>
          </p:cNvGraphicFramePr>
          <p:nvPr/>
        </p:nvGraphicFramePr>
        <p:xfrm>
          <a:off x="304800" y="2514600"/>
          <a:ext cx="8572500" cy="2924175"/>
        </p:xfrm>
        <a:graphic>
          <a:graphicData uri="http://schemas.openxmlformats.org/presentationml/2006/ole">
            <mc:AlternateContent xmlns:mc="http://schemas.openxmlformats.org/markup-compatibility/2006">
              <mc:Choice xmlns:v="urn:schemas-microsoft-com:vml" Requires="v">
                <p:oleObj spid="_x0000_s24580" name="Worksheet" r:id="rId4" imgW="4743330" imgH="1704946" progId="Excel.Sheet.8">
                  <p:embed/>
                </p:oleObj>
              </mc:Choice>
              <mc:Fallback>
                <p:oleObj name="Worksheet" r:id="rId4" imgW="4743330" imgH="1704946" progId="Excel.Sheet.8">
                  <p:embed/>
                  <p:pic>
                    <p:nvPicPr>
                      <p:cNvPr id="0" name="Picture 2"/>
                      <p:cNvPicPr>
                        <a:picLocks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304800" y="2514600"/>
                        <a:ext cx="8572500" cy="2924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3" name="Rectangle 3"/>
          <p:cNvSpPr>
            <a:spLocks noGrp="1" noChangeArrowheads="1"/>
          </p:cNvSpPr>
          <p:nvPr>
            <p:ph type="title"/>
          </p:nvPr>
        </p:nvSpPr>
        <p:spPr/>
        <p:txBody>
          <a:bodyPr/>
          <a:lstStyle/>
          <a:p>
            <a:r>
              <a:rPr lang="en-US" sz="3200"/>
              <a:t>Cost Flows – Sales</a:t>
            </a:r>
          </a:p>
        </p:txBody>
      </p:sp>
      <p:sp>
        <p:nvSpPr>
          <p:cNvPr id="76804" name="Rectangle 4"/>
          <p:cNvSpPr>
            <a:spLocks noGrp="1" noChangeArrowheads="1"/>
          </p:cNvSpPr>
          <p:nvPr>
            <p:ph type="body" idx="1"/>
          </p:nvPr>
        </p:nvSpPr>
        <p:spPr>
          <a:xfrm>
            <a:off x="427630" y="1143000"/>
            <a:ext cx="8229600" cy="4525963"/>
          </a:xfrm>
        </p:spPr>
        <p:txBody>
          <a:bodyPr/>
          <a:lstStyle/>
          <a:p>
            <a:pPr algn="ctr">
              <a:buFont typeface="Times" pitchFamily="18" charset="0"/>
              <a:buNone/>
            </a:pPr>
            <a:r>
              <a:rPr lang="en-US" dirty="0"/>
              <a:t>    When finished goods are sold, two entries are required:  (1) to record the sale, and (2) to record COGS and reduce Finished Goods.  </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16416"/>
                                        </p:tgtEl>
                                        <p:attrNameLst>
                                          <p:attrName>style.visibility</p:attrName>
                                        </p:attrNameLst>
                                      </p:cBhvr>
                                      <p:to>
                                        <p:strVal val="visible"/>
                                      </p:to>
                                    </p:set>
                                    <p:anim calcmode="lin" valueType="num">
                                      <p:cBhvr>
                                        <p:cTn id="7" dur="500" fill="hold"/>
                                        <p:tgtEl>
                                          <p:spTgt spid="316416"/>
                                        </p:tgtEl>
                                        <p:attrNameLst>
                                          <p:attrName>ppt_w</p:attrName>
                                        </p:attrNameLst>
                                      </p:cBhvr>
                                      <p:tavLst>
                                        <p:tav tm="0">
                                          <p:val>
                                            <p:fltVal val="0"/>
                                          </p:val>
                                        </p:tav>
                                        <p:tav tm="100000">
                                          <p:val>
                                            <p:strVal val="#ppt_w"/>
                                          </p:val>
                                        </p:tav>
                                      </p:tavLst>
                                    </p:anim>
                                    <p:anim calcmode="lin" valueType="num">
                                      <p:cBhvr>
                                        <p:cTn id="8" dur="500" fill="hold"/>
                                        <p:tgtEl>
                                          <p:spTgt spid="3164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2" name="Rectangle 4"/>
          <p:cNvSpPr>
            <a:spLocks noGrp="1" noChangeArrowheads="1"/>
          </p:cNvSpPr>
          <p:nvPr>
            <p:ph type="title"/>
          </p:nvPr>
        </p:nvSpPr>
        <p:spPr/>
        <p:txBody>
          <a:bodyPr/>
          <a:lstStyle/>
          <a:p>
            <a:r>
              <a:rPr lang="en-US" sz="3200"/>
              <a:t>Defining Under- and Overapplied Overhead</a:t>
            </a:r>
          </a:p>
        </p:txBody>
      </p:sp>
      <p:sp>
        <p:nvSpPr>
          <p:cNvPr id="288773" name="Text Box 5"/>
          <p:cNvSpPr txBox="1">
            <a:spLocks noChangeArrowheads="1"/>
          </p:cNvSpPr>
          <p:nvPr/>
        </p:nvSpPr>
        <p:spPr bwMode="auto">
          <a:xfrm>
            <a:off x="533400" y="1295400"/>
            <a:ext cx="8077200" cy="1679575"/>
          </a:xfrm>
          <a:prstGeom prst="rect">
            <a:avLst/>
          </a:prstGeom>
          <a:noFill/>
          <a:ln w="9525">
            <a:noFill/>
            <a:miter lim="800000"/>
            <a:headEnd/>
            <a:tailEnd/>
          </a:ln>
          <a:effectLst/>
        </p:spPr>
        <p:txBody>
          <a:bodyPr>
            <a:spAutoFit/>
          </a:bodyPr>
          <a:lstStyle/>
          <a:p>
            <a:pPr algn="ctr">
              <a:spcBef>
                <a:spcPct val="50000"/>
              </a:spcBef>
            </a:pPr>
            <a:r>
              <a:rPr lang="en-US" sz="2600"/>
              <a:t>The difference between the overhead cost applied to Work in Process and the actual overhead costs of a period is termed either underapplied or overapplied overhead.</a:t>
            </a:r>
          </a:p>
        </p:txBody>
      </p:sp>
      <p:sp>
        <p:nvSpPr>
          <p:cNvPr id="288774" name="Text Box 6"/>
          <p:cNvSpPr txBox="1">
            <a:spLocks noChangeArrowheads="1"/>
          </p:cNvSpPr>
          <p:nvPr/>
        </p:nvSpPr>
        <p:spPr bwMode="auto">
          <a:xfrm>
            <a:off x="457200" y="3276600"/>
            <a:ext cx="4038600" cy="3022600"/>
          </a:xfrm>
          <a:prstGeom prst="rect">
            <a:avLst/>
          </a:prstGeom>
          <a:solidFill>
            <a:schemeClr val="tx2"/>
          </a:solidFill>
          <a:ln w="9525">
            <a:solidFill>
              <a:schemeClr val="bg2"/>
            </a:solidFill>
            <a:miter lim="800000"/>
            <a:headEnd/>
            <a:tailEnd/>
          </a:ln>
          <a:effectLst>
            <a:outerShdw dist="35921" dir="2700000" algn="ctr" rotWithShape="0">
              <a:schemeClr val="bg2"/>
            </a:outerShdw>
          </a:effectLst>
        </p:spPr>
        <p:txBody>
          <a:bodyPr>
            <a:spAutoFit/>
          </a:bodyPr>
          <a:lstStyle/>
          <a:p>
            <a:pPr algn="ctr">
              <a:spcBef>
                <a:spcPct val="50000"/>
              </a:spcBef>
            </a:pPr>
            <a:r>
              <a:rPr lang="en-US" sz="2400" i="1">
                <a:solidFill>
                  <a:srgbClr val="FFFF00"/>
                </a:solidFill>
              </a:rPr>
              <a:t>Underapplied overhead</a:t>
            </a:r>
            <a:r>
              <a:rPr lang="en-US" sz="2400">
                <a:solidFill>
                  <a:srgbClr val="FFFFEF"/>
                </a:solidFill>
              </a:rPr>
              <a:t> exists when the amount of overhead applied to jobs during the period using the predetermined overhead rate is </a:t>
            </a:r>
            <a:r>
              <a:rPr lang="en-US" sz="2400" i="1">
                <a:solidFill>
                  <a:srgbClr val="FFFF00"/>
                </a:solidFill>
              </a:rPr>
              <a:t>less than</a:t>
            </a:r>
            <a:r>
              <a:rPr lang="en-US" sz="2400">
                <a:solidFill>
                  <a:srgbClr val="FFFFEF"/>
                </a:solidFill>
              </a:rPr>
              <a:t> the total amount of overhead actually incurred during the period.</a:t>
            </a:r>
          </a:p>
        </p:txBody>
      </p:sp>
      <p:sp>
        <p:nvSpPr>
          <p:cNvPr id="288775" name="Text Box 7"/>
          <p:cNvSpPr txBox="1">
            <a:spLocks noChangeArrowheads="1"/>
          </p:cNvSpPr>
          <p:nvPr/>
        </p:nvSpPr>
        <p:spPr bwMode="auto">
          <a:xfrm>
            <a:off x="4648200" y="3276600"/>
            <a:ext cx="4038600" cy="3022600"/>
          </a:xfrm>
          <a:prstGeom prst="rect">
            <a:avLst/>
          </a:prstGeom>
          <a:solidFill>
            <a:srgbClr val="663300"/>
          </a:solidFill>
          <a:ln w="9525">
            <a:solidFill>
              <a:schemeClr val="bg2"/>
            </a:solidFill>
            <a:miter lim="800000"/>
            <a:headEnd/>
            <a:tailEnd/>
          </a:ln>
          <a:effectLst>
            <a:outerShdw dist="35921" dir="2700000" algn="ctr" rotWithShape="0">
              <a:schemeClr val="bg2"/>
            </a:outerShdw>
          </a:effectLst>
        </p:spPr>
        <p:txBody>
          <a:bodyPr>
            <a:spAutoFit/>
          </a:bodyPr>
          <a:lstStyle/>
          <a:p>
            <a:pPr algn="ctr">
              <a:spcBef>
                <a:spcPct val="50000"/>
              </a:spcBef>
            </a:pPr>
            <a:r>
              <a:rPr lang="en-US" sz="2400" i="1">
                <a:solidFill>
                  <a:srgbClr val="FFFFFF"/>
                </a:solidFill>
                <a:effectLst>
                  <a:outerShdw blurRad="38100" dist="38100" dir="2700000" algn="tl">
                    <a:srgbClr val="000000"/>
                  </a:outerShdw>
                </a:effectLst>
              </a:rPr>
              <a:t>Overapplied overhead</a:t>
            </a:r>
            <a:r>
              <a:rPr lang="en-US" sz="2400">
                <a:solidFill>
                  <a:srgbClr val="FFFF00"/>
                </a:solidFill>
                <a:effectLst>
                  <a:outerShdw blurRad="38100" dist="38100" dir="2700000" algn="tl">
                    <a:srgbClr val="000000"/>
                  </a:outerShdw>
                </a:effectLst>
              </a:rPr>
              <a:t> exists when the amount of overhead applied to jobs during the period using the predetermined overhead rate is </a:t>
            </a:r>
            <a:r>
              <a:rPr lang="en-US" sz="2400" i="1">
                <a:solidFill>
                  <a:srgbClr val="FFFFFF"/>
                </a:solidFill>
                <a:effectLst>
                  <a:outerShdw blurRad="38100" dist="38100" dir="2700000" algn="tl">
                    <a:srgbClr val="000000"/>
                  </a:outerShdw>
                </a:effectLst>
              </a:rPr>
              <a:t>greater than</a:t>
            </a:r>
            <a:r>
              <a:rPr lang="en-US" sz="2400">
                <a:solidFill>
                  <a:srgbClr val="FFFF00"/>
                </a:solidFill>
                <a:effectLst>
                  <a:outerShdw blurRad="38100" dist="38100" dir="2700000" algn="tl">
                    <a:srgbClr val="000000"/>
                  </a:outerShdw>
                </a:effectLst>
              </a:rPr>
              <a:t> the total amount of overhead actually incurred during the period.</a:t>
            </a:r>
          </a:p>
        </p:txBody>
      </p:sp>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p:nvPr>
        </p:nvSpPr>
        <p:spPr/>
        <p:txBody>
          <a:bodyPr/>
          <a:lstStyle/>
          <a:p>
            <a:r>
              <a:rPr lang="en-US" sz="3200" dirty="0" err="1" smtClean="0"/>
              <a:t>Perbedaan</a:t>
            </a:r>
            <a:r>
              <a:rPr lang="en-US" sz="3200" dirty="0" smtClean="0"/>
              <a:t> Process </a:t>
            </a:r>
            <a:r>
              <a:rPr lang="en-US" sz="3200" dirty="0"/>
              <a:t>and Job-Order Costing</a:t>
            </a:r>
          </a:p>
        </p:txBody>
      </p:sp>
      <p:graphicFrame>
        <p:nvGraphicFramePr>
          <p:cNvPr id="302080" name="Object 1024"/>
          <p:cNvGraphicFramePr>
            <a:graphicFrameLocks noChangeAspect="1"/>
          </p:cNvGraphicFramePr>
          <p:nvPr/>
        </p:nvGraphicFramePr>
        <p:xfrm>
          <a:off x="315913" y="1828800"/>
          <a:ext cx="8828087" cy="1765300"/>
        </p:xfrm>
        <a:graphic>
          <a:graphicData uri="http://schemas.openxmlformats.org/presentationml/2006/ole">
            <mc:AlternateContent xmlns:mc="http://schemas.openxmlformats.org/markup-compatibility/2006">
              <mc:Choice xmlns:v="urn:schemas-microsoft-com:vml" Requires="v">
                <p:oleObj spid="_x0000_s3076" name="Worksheet" r:id="rId4" imgW="3771900" imgH="771678" progId="Excel.Sheet.8">
                  <p:embed/>
                </p:oleObj>
              </mc:Choice>
              <mc:Fallback>
                <p:oleObj name="Worksheet" r:id="rId4" imgW="3771900" imgH="771678"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1828800"/>
                        <a:ext cx="8828087"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0425" name="Picture 73" descr="j0182834"/>
          <p:cNvPicPr>
            <a:picLocks noChangeAspect="1" noChangeArrowheads="1"/>
          </p:cNvPicPr>
          <p:nvPr/>
        </p:nvPicPr>
        <p:blipFill>
          <a:blip r:embed="rId6"/>
          <a:srcRect/>
          <a:stretch>
            <a:fillRect/>
          </a:stretch>
        </p:blipFill>
        <p:spPr bwMode="auto">
          <a:xfrm>
            <a:off x="3759200" y="3810000"/>
            <a:ext cx="1879600" cy="2819400"/>
          </a:xfrm>
          <a:prstGeom prst="rect">
            <a:avLst/>
          </a:prstGeom>
          <a:noFill/>
          <a:ln w="9525">
            <a:noFill/>
            <a:miter lim="800000"/>
            <a:headEnd/>
            <a:tailEnd/>
          </a:ln>
          <a:effectLst>
            <a:outerShdw dist="71842" dir="2700000" algn="ctr" rotWithShape="0">
              <a:schemeClr val="bg2"/>
            </a:outerShdw>
          </a:effectLst>
        </p:spPr>
      </p:pic>
    </p:spTree>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533400" y="1524000"/>
            <a:ext cx="8229600" cy="3733800"/>
          </a:xfrm>
          <a:solidFill>
            <a:srgbClr val="006600"/>
          </a:solidFill>
          <a:ln>
            <a:solidFill>
              <a:schemeClr val="tx1"/>
            </a:solidFill>
          </a:ln>
          <a:effectLst>
            <a:outerShdw dist="107763" dir="2700000" algn="ctr" rotWithShape="0">
              <a:schemeClr val="bg2"/>
            </a:outerShdw>
          </a:effectLst>
        </p:spPr>
        <p:txBody>
          <a:bodyPr/>
          <a:lstStyle/>
          <a:p>
            <a:pPr algn="ctr">
              <a:buFont typeface="Times" pitchFamily="18" charset="0"/>
              <a:buNone/>
            </a:pPr>
            <a:r>
              <a:rPr lang="en-US" dirty="0">
                <a:solidFill>
                  <a:srgbClr val="FFFFFF"/>
                </a:solidFill>
                <a:effectLst>
                  <a:outerShdw blurRad="38100" dist="38100" dir="2700000" algn="tl">
                    <a:srgbClr val="000000"/>
                  </a:outerShdw>
                </a:effectLst>
              </a:rPr>
              <a:t> </a:t>
            </a:r>
            <a:r>
              <a:rPr lang="en-US" sz="2800" b="1" dirty="0" err="1">
                <a:solidFill>
                  <a:srgbClr val="FFFFFF"/>
                </a:solidFill>
              </a:rPr>
              <a:t>PearCo’s</a:t>
            </a:r>
            <a:r>
              <a:rPr lang="en-US" sz="2800" b="1" dirty="0">
                <a:solidFill>
                  <a:srgbClr val="FFFFFF"/>
                </a:solidFill>
              </a:rPr>
              <a:t> </a:t>
            </a:r>
            <a:r>
              <a:rPr lang="en-US" sz="2800" b="1" i="1" dirty="0">
                <a:solidFill>
                  <a:srgbClr val="FFFF00"/>
                </a:solidFill>
              </a:rPr>
              <a:t>actual overhead</a:t>
            </a:r>
            <a:r>
              <a:rPr lang="en-US" sz="2800" b="1" dirty="0">
                <a:solidFill>
                  <a:srgbClr val="FFFFFF"/>
                </a:solidFill>
              </a:rPr>
              <a:t> for the year was </a:t>
            </a:r>
            <a:r>
              <a:rPr lang="en-US" sz="2800" b="1" i="1" dirty="0">
                <a:solidFill>
                  <a:srgbClr val="FFFF00"/>
                </a:solidFill>
              </a:rPr>
              <a:t>$650,000</a:t>
            </a:r>
            <a:r>
              <a:rPr lang="en-US" sz="2800" b="1" dirty="0">
                <a:solidFill>
                  <a:srgbClr val="FFFFFF"/>
                </a:solidFill>
              </a:rPr>
              <a:t> with a total of </a:t>
            </a:r>
            <a:r>
              <a:rPr lang="en-US" sz="2800" b="1" i="1" dirty="0">
                <a:solidFill>
                  <a:srgbClr val="FFFF00"/>
                </a:solidFill>
              </a:rPr>
              <a:t>170,000</a:t>
            </a:r>
            <a:r>
              <a:rPr lang="en-US" sz="2800" b="1" dirty="0">
                <a:solidFill>
                  <a:srgbClr val="FFFFFF"/>
                </a:solidFill>
              </a:rPr>
              <a:t> direct labor hours worked on jobs.</a:t>
            </a:r>
          </a:p>
          <a:p>
            <a:pPr algn="ctr">
              <a:buFont typeface="Times" pitchFamily="18" charset="0"/>
              <a:buNone/>
            </a:pPr>
            <a:r>
              <a:rPr lang="en-US" sz="2800" b="1" dirty="0">
                <a:solidFill>
                  <a:srgbClr val="FFFFFF"/>
                </a:solidFill>
              </a:rPr>
              <a:t>How much total overhead was applied to </a:t>
            </a:r>
            <a:r>
              <a:rPr lang="en-US" sz="2800" b="1" dirty="0" err="1">
                <a:solidFill>
                  <a:srgbClr val="FFFFFF"/>
                </a:solidFill>
              </a:rPr>
              <a:t>PearCo’s</a:t>
            </a:r>
            <a:r>
              <a:rPr lang="en-US" sz="2800" b="1" dirty="0">
                <a:solidFill>
                  <a:srgbClr val="FFFFFF"/>
                </a:solidFill>
              </a:rPr>
              <a:t> jobs during the year?  Use </a:t>
            </a:r>
            <a:r>
              <a:rPr lang="en-US" sz="2800" b="1" dirty="0" err="1">
                <a:solidFill>
                  <a:srgbClr val="FFFFFF"/>
                </a:solidFill>
              </a:rPr>
              <a:t>PearCo’s</a:t>
            </a:r>
            <a:r>
              <a:rPr lang="en-US" sz="2800" b="1" dirty="0">
                <a:solidFill>
                  <a:srgbClr val="FFFFFF"/>
                </a:solidFill>
              </a:rPr>
              <a:t> predetermined overhead rate of $4.00 per direct labor hour. </a:t>
            </a:r>
          </a:p>
        </p:txBody>
      </p:sp>
      <p:sp>
        <p:nvSpPr>
          <p:cNvPr id="61443" name="Rectangle 3"/>
          <p:cNvSpPr>
            <a:spLocks noGrp="1" noChangeArrowheads="1"/>
          </p:cNvSpPr>
          <p:nvPr>
            <p:ph type="title"/>
          </p:nvPr>
        </p:nvSpPr>
        <p:spPr/>
        <p:txBody>
          <a:bodyPr/>
          <a:lstStyle/>
          <a:p>
            <a:r>
              <a:rPr lang="en-US" dirty="0"/>
              <a:t>Overhead Application Example</a:t>
            </a:r>
          </a:p>
        </p:txBody>
      </p:sp>
      <p:sp>
        <p:nvSpPr>
          <p:cNvPr id="61444" name="Rectangle 4"/>
          <p:cNvSpPr>
            <a:spLocks noChangeArrowheads="1"/>
          </p:cNvSpPr>
          <p:nvPr/>
        </p:nvSpPr>
        <p:spPr bwMode="auto">
          <a:xfrm>
            <a:off x="457200" y="4953000"/>
            <a:ext cx="8458200" cy="1608138"/>
          </a:xfrm>
          <a:prstGeom prst="rect">
            <a:avLst/>
          </a:prstGeom>
          <a:solidFill>
            <a:srgbClr val="FCFEB9"/>
          </a:solidFill>
          <a:ln w="25400">
            <a:solidFill>
              <a:schemeClr val="tx1"/>
            </a:solidFill>
            <a:miter lim="800000"/>
            <a:headEnd/>
            <a:tailEnd/>
          </a:ln>
          <a:effectLst/>
        </p:spPr>
        <p:txBody>
          <a:bodyPr lIns="90488" tIns="44450" rIns="90488" bIns="44450">
            <a:spAutoFit/>
          </a:bodyPr>
          <a:lstStyle/>
          <a:p>
            <a:pPr algn="ctr" eaLnBrk="1" hangingPunct="1">
              <a:spcBef>
                <a:spcPct val="50000"/>
              </a:spcBef>
            </a:pPr>
            <a:r>
              <a:rPr lang="en-US" sz="3200" b="1" u="sng">
                <a:solidFill>
                  <a:srgbClr val="663300"/>
                </a:solidFill>
              </a:rPr>
              <a:t>Overhead Applied During the Period</a:t>
            </a:r>
            <a:endParaRPr lang="en-US" sz="2400" b="1">
              <a:solidFill>
                <a:srgbClr val="663300"/>
              </a:solidFill>
            </a:endParaRPr>
          </a:p>
          <a:p>
            <a:pPr eaLnBrk="1" hangingPunct="1">
              <a:spcBef>
                <a:spcPct val="50000"/>
              </a:spcBef>
            </a:pPr>
            <a:r>
              <a:rPr lang="en-US" sz="2200" b="1">
                <a:solidFill>
                  <a:srgbClr val="663300"/>
                </a:solidFill>
              </a:rPr>
              <a:t>Applied Overhead  =  POHR × Actual Direct Labor Hours</a:t>
            </a:r>
          </a:p>
          <a:p>
            <a:pPr eaLnBrk="1" hangingPunct="1">
              <a:spcBef>
                <a:spcPct val="50000"/>
              </a:spcBef>
            </a:pPr>
            <a:r>
              <a:rPr lang="en-US" sz="2200" b="1">
                <a:solidFill>
                  <a:srgbClr val="663300"/>
                </a:solidFill>
              </a:rPr>
              <a:t>Applied Overhead  =  $4.00 per DLH × 170,000 DLH = $680,000</a:t>
            </a:r>
          </a:p>
        </p:txBody>
      </p:sp>
      <p:grpSp>
        <p:nvGrpSpPr>
          <p:cNvPr id="2" name="Group 5"/>
          <p:cNvGrpSpPr>
            <a:grpSpLocks/>
          </p:cNvGrpSpPr>
          <p:nvPr/>
        </p:nvGrpSpPr>
        <p:grpSpPr bwMode="auto">
          <a:xfrm>
            <a:off x="8386763" y="90488"/>
            <a:ext cx="681037" cy="976312"/>
            <a:chOff x="4714" y="57"/>
            <a:chExt cx="611" cy="700"/>
          </a:xfrm>
        </p:grpSpPr>
        <p:sp>
          <p:nvSpPr>
            <p:cNvPr id="61446" name="Freeform 6"/>
            <p:cNvSpPr>
              <a:spLocks/>
            </p:cNvSpPr>
            <p:nvPr/>
          </p:nvSpPr>
          <p:spPr bwMode="auto">
            <a:xfrm>
              <a:off x="4738" y="127"/>
              <a:ext cx="489" cy="509"/>
            </a:xfrm>
            <a:custGeom>
              <a:avLst/>
              <a:gdLst/>
              <a:ahLst/>
              <a:cxnLst>
                <a:cxn ang="0">
                  <a:pos x="174" y="3970"/>
                </a:cxn>
                <a:cxn ang="0">
                  <a:pos x="0" y="4746"/>
                </a:cxn>
                <a:cxn ang="0">
                  <a:pos x="230" y="5867"/>
                </a:cxn>
                <a:cxn ang="0">
                  <a:pos x="1904" y="7134"/>
                </a:cxn>
                <a:cxn ang="0">
                  <a:pos x="4730" y="6356"/>
                </a:cxn>
                <a:cxn ang="0">
                  <a:pos x="5393" y="3768"/>
                </a:cxn>
                <a:cxn ang="0">
                  <a:pos x="6835" y="1553"/>
                </a:cxn>
                <a:cxn ang="0">
                  <a:pos x="6777" y="547"/>
                </a:cxn>
                <a:cxn ang="0">
                  <a:pos x="6317" y="174"/>
                </a:cxn>
                <a:cxn ang="0">
                  <a:pos x="5882" y="31"/>
                </a:cxn>
                <a:cxn ang="0">
                  <a:pos x="5537" y="0"/>
                </a:cxn>
                <a:cxn ang="0">
                  <a:pos x="4990" y="87"/>
                </a:cxn>
                <a:cxn ang="0">
                  <a:pos x="4557" y="433"/>
                </a:cxn>
                <a:cxn ang="0">
                  <a:pos x="4212" y="865"/>
                </a:cxn>
                <a:cxn ang="0">
                  <a:pos x="3894" y="1410"/>
                </a:cxn>
                <a:cxn ang="0">
                  <a:pos x="3546" y="1755"/>
                </a:cxn>
                <a:cxn ang="0">
                  <a:pos x="3058" y="2101"/>
                </a:cxn>
                <a:cxn ang="0">
                  <a:pos x="2596" y="2387"/>
                </a:cxn>
                <a:cxn ang="0">
                  <a:pos x="1961" y="2560"/>
                </a:cxn>
                <a:cxn ang="0">
                  <a:pos x="1269" y="2877"/>
                </a:cxn>
                <a:cxn ang="0">
                  <a:pos x="663" y="3338"/>
                </a:cxn>
                <a:cxn ang="0">
                  <a:pos x="174" y="3970"/>
                </a:cxn>
              </a:cxnLst>
              <a:rect l="0" t="0" r="r" b="b"/>
              <a:pathLst>
                <a:path w="6835" h="7134">
                  <a:moveTo>
                    <a:pt x="174" y="3970"/>
                  </a:moveTo>
                  <a:lnTo>
                    <a:pt x="0" y="4746"/>
                  </a:lnTo>
                  <a:lnTo>
                    <a:pt x="230" y="5867"/>
                  </a:lnTo>
                  <a:lnTo>
                    <a:pt x="1904" y="7134"/>
                  </a:lnTo>
                  <a:lnTo>
                    <a:pt x="4730" y="6356"/>
                  </a:lnTo>
                  <a:lnTo>
                    <a:pt x="5393" y="3768"/>
                  </a:lnTo>
                  <a:lnTo>
                    <a:pt x="6835" y="1553"/>
                  </a:lnTo>
                  <a:lnTo>
                    <a:pt x="6777" y="547"/>
                  </a:lnTo>
                  <a:lnTo>
                    <a:pt x="6317" y="174"/>
                  </a:lnTo>
                  <a:lnTo>
                    <a:pt x="5882" y="31"/>
                  </a:lnTo>
                  <a:lnTo>
                    <a:pt x="5537" y="0"/>
                  </a:lnTo>
                  <a:lnTo>
                    <a:pt x="4990" y="87"/>
                  </a:lnTo>
                  <a:lnTo>
                    <a:pt x="4557" y="433"/>
                  </a:lnTo>
                  <a:lnTo>
                    <a:pt x="4212" y="865"/>
                  </a:lnTo>
                  <a:lnTo>
                    <a:pt x="3894" y="1410"/>
                  </a:lnTo>
                  <a:lnTo>
                    <a:pt x="3546" y="1755"/>
                  </a:lnTo>
                  <a:lnTo>
                    <a:pt x="3058" y="2101"/>
                  </a:lnTo>
                  <a:lnTo>
                    <a:pt x="2596" y="2387"/>
                  </a:lnTo>
                  <a:lnTo>
                    <a:pt x="1961" y="2560"/>
                  </a:lnTo>
                  <a:lnTo>
                    <a:pt x="1269" y="2877"/>
                  </a:lnTo>
                  <a:lnTo>
                    <a:pt x="663" y="3338"/>
                  </a:lnTo>
                  <a:lnTo>
                    <a:pt x="174" y="3970"/>
                  </a:lnTo>
                  <a:close/>
                </a:path>
              </a:pathLst>
            </a:custGeom>
            <a:solidFill>
              <a:srgbClr val="0CC10C"/>
            </a:solidFill>
            <a:ln w="9525">
              <a:noFill/>
              <a:round/>
              <a:headEnd/>
              <a:tailEnd/>
            </a:ln>
          </p:spPr>
          <p:txBody>
            <a:bodyPr/>
            <a:lstStyle/>
            <a:p>
              <a:endParaRPr lang="en-US"/>
            </a:p>
          </p:txBody>
        </p:sp>
        <p:sp>
          <p:nvSpPr>
            <p:cNvPr id="61447" name="Freeform 7"/>
            <p:cNvSpPr>
              <a:spLocks/>
            </p:cNvSpPr>
            <p:nvPr/>
          </p:nvSpPr>
          <p:spPr bwMode="auto">
            <a:xfrm>
              <a:off x="5181" y="63"/>
              <a:ext cx="80" cy="80"/>
            </a:xfrm>
            <a:custGeom>
              <a:avLst/>
              <a:gdLst/>
              <a:ahLst/>
              <a:cxnLst>
                <a:cxn ang="0">
                  <a:pos x="203" y="1122"/>
                </a:cxn>
                <a:cxn ang="0">
                  <a:pos x="347" y="806"/>
                </a:cxn>
                <a:cxn ang="0">
                  <a:pos x="577" y="548"/>
                </a:cxn>
                <a:cxn ang="0">
                  <a:pos x="1123" y="231"/>
                </a:cxn>
                <a:cxn ang="0">
                  <a:pos x="923" y="0"/>
                </a:cxn>
                <a:cxn ang="0">
                  <a:pos x="491" y="290"/>
                </a:cxn>
                <a:cxn ang="0">
                  <a:pos x="231" y="548"/>
                </a:cxn>
                <a:cxn ang="0">
                  <a:pos x="0" y="1036"/>
                </a:cxn>
                <a:cxn ang="0">
                  <a:pos x="203" y="1122"/>
                </a:cxn>
              </a:cxnLst>
              <a:rect l="0" t="0" r="r" b="b"/>
              <a:pathLst>
                <a:path w="1123" h="1122">
                  <a:moveTo>
                    <a:pt x="203" y="1122"/>
                  </a:moveTo>
                  <a:lnTo>
                    <a:pt x="347" y="806"/>
                  </a:lnTo>
                  <a:lnTo>
                    <a:pt x="577" y="548"/>
                  </a:lnTo>
                  <a:lnTo>
                    <a:pt x="1123" y="231"/>
                  </a:lnTo>
                  <a:lnTo>
                    <a:pt x="923" y="0"/>
                  </a:lnTo>
                  <a:lnTo>
                    <a:pt x="491" y="290"/>
                  </a:lnTo>
                  <a:lnTo>
                    <a:pt x="231" y="548"/>
                  </a:lnTo>
                  <a:lnTo>
                    <a:pt x="0" y="1036"/>
                  </a:lnTo>
                  <a:lnTo>
                    <a:pt x="203" y="1122"/>
                  </a:lnTo>
                  <a:close/>
                </a:path>
              </a:pathLst>
            </a:custGeom>
            <a:solidFill>
              <a:srgbClr val="00420C"/>
            </a:solidFill>
            <a:ln w="9525">
              <a:noFill/>
              <a:round/>
              <a:headEnd/>
              <a:tailEnd/>
            </a:ln>
          </p:spPr>
          <p:txBody>
            <a:bodyPr/>
            <a:lstStyle/>
            <a:p>
              <a:endParaRPr lang="en-US"/>
            </a:p>
          </p:txBody>
        </p:sp>
        <p:sp>
          <p:nvSpPr>
            <p:cNvPr id="61448" name="Freeform 8"/>
            <p:cNvSpPr>
              <a:spLocks/>
            </p:cNvSpPr>
            <p:nvPr/>
          </p:nvSpPr>
          <p:spPr bwMode="auto">
            <a:xfrm>
              <a:off x="5067" y="162"/>
              <a:ext cx="37" cy="49"/>
            </a:xfrm>
            <a:custGeom>
              <a:avLst/>
              <a:gdLst/>
              <a:ahLst/>
              <a:cxnLst>
                <a:cxn ang="0">
                  <a:pos x="444" y="315"/>
                </a:cxn>
                <a:cxn ang="0">
                  <a:pos x="521" y="126"/>
                </a:cxn>
                <a:cxn ang="0">
                  <a:pos x="394" y="0"/>
                </a:cxn>
                <a:cxn ang="0">
                  <a:pos x="172" y="155"/>
                </a:cxn>
                <a:cxn ang="0">
                  <a:pos x="0" y="473"/>
                </a:cxn>
                <a:cxn ang="0">
                  <a:pos x="48" y="691"/>
                </a:cxn>
                <a:cxn ang="0">
                  <a:pos x="270" y="628"/>
                </a:cxn>
                <a:cxn ang="0">
                  <a:pos x="394" y="502"/>
                </a:cxn>
                <a:cxn ang="0">
                  <a:pos x="444" y="315"/>
                </a:cxn>
              </a:cxnLst>
              <a:rect l="0" t="0" r="r" b="b"/>
              <a:pathLst>
                <a:path w="521" h="691">
                  <a:moveTo>
                    <a:pt x="444" y="315"/>
                  </a:moveTo>
                  <a:lnTo>
                    <a:pt x="521" y="126"/>
                  </a:lnTo>
                  <a:lnTo>
                    <a:pt x="394" y="0"/>
                  </a:lnTo>
                  <a:lnTo>
                    <a:pt x="172" y="155"/>
                  </a:lnTo>
                  <a:lnTo>
                    <a:pt x="0" y="473"/>
                  </a:lnTo>
                  <a:lnTo>
                    <a:pt x="48" y="691"/>
                  </a:lnTo>
                  <a:lnTo>
                    <a:pt x="270" y="628"/>
                  </a:lnTo>
                  <a:lnTo>
                    <a:pt x="394" y="502"/>
                  </a:lnTo>
                  <a:lnTo>
                    <a:pt x="444" y="315"/>
                  </a:lnTo>
                  <a:close/>
                </a:path>
              </a:pathLst>
            </a:custGeom>
            <a:solidFill>
              <a:srgbClr val="FFEA00"/>
            </a:solidFill>
            <a:ln w="9525">
              <a:noFill/>
              <a:round/>
              <a:headEnd/>
              <a:tailEnd/>
            </a:ln>
          </p:spPr>
          <p:txBody>
            <a:bodyPr/>
            <a:lstStyle/>
            <a:p>
              <a:endParaRPr lang="en-US"/>
            </a:p>
          </p:txBody>
        </p:sp>
        <p:sp>
          <p:nvSpPr>
            <p:cNvPr id="61449" name="Freeform 9"/>
            <p:cNvSpPr>
              <a:spLocks/>
            </p:cNvSpPr>
            <p:nvPr/>
          </p:nvSpPr>
          <p:spPr bwMode="auto">
            <a:xfrm>
              <a:off x="4718" y="139"/>
              <a:ext cx="523" cy="602"/>
            </a:xfrm>
            <a:custGeom>
              <a:avLst/>
              <a:gdLst/>
              <a:ahLst/>
              <a:cxnLst>
                <a:cxn ang="0">
                  <a:pos x="6718" y="0"/>
                </a:cxn>
                <a:cxn ang="0">
                  <a:pos x="6805" y="229"/>
                </a:cxn>
                <a:cxn ang="0">
                  <a:pos x="6862" y="401"/>
                </a:cxn>
                <a:cxn ang="0">
                  <a:pos x="6891" y="632"/>
                </a:cxn>
                <a:cxn ang="0">
                  <a:pos x="6862" y="804"/>
                </a:cxn>
                <a:cxn ang="0">
                  <a:pos x="6805" y="978"/>
                </a:cxn>
                <a:cxn ang="0">
                  <a:pos x="6718" y="1150"/>
                </a:cxn>
                <a:cxn ang="0">
                  <a:pos x="6604" y="1379"/>
                </a:cxn>
                <a:cxn ang="0">
                  <a:pos x="6400" y="1553"/>
                </a:cxn>
                <a:cxn ang="0">
                  <a:pos x="5998" y="2099"/>
                </a:cxn>
                <a:cxn ang="0">
                  <a:pos x="5794" y="2415"/>
                </a:cxn>
                <a:cxn ang="0">
                  <a:pos x="5593" y="2847"/>
                </a:cxn>
                <a:cxn ang="0">
                  <a:pos x="5450" y="3393"/>
                </a:cxn>
                <a:cxn ang="0">
                  <a:pos x="5277" y="3968"/>
                </a:cxn>
                <a:cxn ang="0">
                  <a:pos x="5131" y="4370"/>
                </a:cxn>
                <a:cxn ang="0">
                  <a:pos x="4901" y="4802"/>
                </a:cxn>
                <a:cxn ang="0">
                  <a:pos x="4613" y="5148"/>
                </a:cxn>
                <a:cxn ang="0">
                  <a:pos x="4268" y="5494"/>
                </a:cxn>
                <a:cxn ang="0">
                  <a:pos x="3893" y="5693"/>
                </a:cxn>
                <a:cxn ang="0">
                  <a:pos x="3288" y="5924"/>
                </a:cxn>
                <a:cxn ang="0">
                  <a:pos x="2651" y="6038"/>
                </a:cxn>
                <a:cxn ang="0">
                  <a:pos x="2221" y="6095"/>
                </a:cxn>
                <a:cxn ang="0">
                  <a:pos x="1642" y="6067"/>
                </a:cxn>
                <a:cxn ang="0">
                  <a:pos x="1268" y="5953"/>
                </a:cxn>
                <a:cxn ang="0">
                  <a:pos x="950" y="5752"/>
                </a:cxn>
                <a:cxn ang="0">
                  <a:pos x="721" y="5520"/>
                </a:cxn>
                <a:cxn ang="0">
                  <a:pos x="517" y="5262"/>
                </a:cxn>
                <a:cxn ang="0">
                  <a:pos x="432" y="4975"/>
                </a:cxn>
                <a:cxn ang="0">
                  <a:pos x="374" y="4630"/>
                </a:cxn>
                <a:cxn ang="0">
                  <a:pos x="432" y="4226"/>
                </a:cxn>
                <a:cxn ang="0">
                  <a:pos x="517" y="3796"/>
                </a:cxn>
                <a:cxn ang="0">
                  <a:pos x="143" y="4543"/>
                </a:cxn>
                <a:cxn ang="0">
                  <a:pos x="0" y="5348"/>
                </a:cxn>
                <a:cxn ang="0">
                  <a:pos x="56" y="5866"/>
                </a:cxn>
                <a:cxn ang="0">
                  <a:pos x="202" y="6472"/>
                </a:cxn>
                <a:cxn ang="0">
                  <a:pos x="517" y="7073"/>
                </a:cxn>
                <a:cxn ang="0">
                  <a:pos x="1038" y="7677"/>
                </a:cxn>
                <a:cxn ang="0">
                  <a:pos x="1672" y="8109"/>
                </a:cxn>
                <a:cxn ang="0">
                  <a:pos x="2451" y="8425"/>
                </a:cxn>
                <a:cxn ang="0">
                  <a:pos x="3345" y="8425"/>
                </a:cxn>
                <a:cxn ang="0">
                  <a:pos x="4064" y="8253"/>
                </a:cxn>
                <a:cxn ang="0">
                  <a:pos x="4729" y="7880"/>
                </a:cxn>
                <a:cxn ang="0">
                  <a:pos x="5162" y="7507"/>
                </a:cxn>
                <a:cxn ang="0">
                  <a:pos x="5564" y="7045"/>
                </a:cxn>
                <a:cxn ang="0">
                  <a:pos x="5794" y="6528"/>
                </a:cxn>
                <a:cxn ang="0">
                  <a:pos x="5911" y="6038"/>
                </a:cxn>
                <a:cxn ang="0">
                  <a:pos x="5969" y="5520"/>
                </a:cxn>
                <a:cxn ang="0">
                  <a:pos x="6026" y="4370"/>
                </a:cxn>
                <a:cxn ang="0">
                  <a:pos x="6142" y="3796"/>
                </a:cxn>
                <a:cxn ang="0">
                  <a:pos x="6315" y="3364"/>
                </a:cxn>
                <a:cxn ang="0">
                  <a:pos x="6516" y="3049"/>
                </a:cxn>
                <a:cxn ang="0">
                  <a:pos x="6805" y="2731"/>
                </a:cxn>
                <a:cxn ang="0">
                  <a:pos x="7064" y="2386"/>
                </a:cxn>
                <a:cxn ang="0">
                  <a:pos x="7236" y="2071"/>
                </a:cxn>
                <a:cxn ang="0">
                  <a:pos x="7296" y="1725"/>
                </a:cxn>
                <a:cxn ang="0">
                  <a:pos x="7324" y="1437"/>
                </a:cxn>
                <a:cxn ang="0">
                  <a:pos x="7324" y="1093"/>
                </a:cxn>
                <a:cxn ang="0">
                  <a:pos x="7208" y="691"/>
                </a:cxn>
                <a:cxn ang="0">
                  <a:pos x="7092" y="461"/>
                </a:cxn>
                <a:cxn ang="0">
                  <a:pos x="6978" y="286"/>
                </a:cxn>
                <a:cxn ang="0">
                  <a:pos x="6718" y="0"/>
                </a:cxn>
              </a:cxnLst>
              <a:rect l="0" t="0" r="r" b="b"/>
              <a:pathLst>
                <a:path w="7324" h="8425">
                  <a:moveTo>
                    <a:pt x="6718" y="0"/>
                  </a:moveTo>
                  <a:lnTo>
                    <a:pt x="6805" y="229"/>
                  </a:lnTo>
                  <a:lnTo>
                    <a:pt x="6862" y="401"/>
                  </a:lnTo>
                  <a:lnTo>
                    <a:pt x="6891" y="632"/>
                  </a:lnTo>
                  <a:lnTo>
                    <a:pt x="6862" y="804"/>
                  </a:lnTo>
                  <a:lnTo>
                    <a:pt x="6805" y="978"/>
                  </a:lnTo>
                  <a:lnTo>
                    <a:pt x="6718" y="1150"/>
                  </a:lnTo>
                  <a:lnTo>
                    <a:pt x="6604" y="1379"/>
                  </a:lnTo>
                  <a:lnTo>
                    <a:pt x="6400" y="1553"/>
                  </a:lnTo>
                  <a:lnTo>
                    <a:pt x="5998" y="2099"/>
                  </a:lnTo>
                  <a:lnTo>
                    <a:pt x="5794" y="2415"/>
                  </a:lnTo>
                  <a:lnTo>
                    <a:pt x="5593" y="2847"/>
                  </a:lnTo>
                  <a:lnTo>
                    <a:pt x="5450" y="3393"/>
                  </a:lnTo>
                  <a:lnTo>
                    <a:pt x="5277" y="3968"/>
                  </a:lnTo>
                  <a:lnTo>
                    <a:pt x="5131" y="4370"/>
                  </a:lnTo>
                  <a:lnTo>
                    <a:pt x="4901" y="4802"/>
                  </a:lnTo>
                  <a:lnTo>
                    <a:pt x="4613" y="5148"/>
                  </a:lnTo>
                  <a:lnTo>
                    <a:pt x="4268" y="5494"/>
                  </a:lnTo>
                  <a:lnTo>
                    <a:pt x="3893" y="5693"/>
                  </a:lnTo>
                  <a:lnTo>
                    <a:pt x="3288" y="5924"/>
                  </a:lnTo>
                  <a:lnTo>
                    <a:pt x="2651" y="6038"/>
                  </a:lnTo>
                  <a:lnTo>
                    <a:pt x="2221" y="6095"/>
                  </a:lnTo>
                  <a:lnTo>
                    <a:pt x="1642" y="6067"/>
                  </a:lnTo>
                  <a:lnTo>
                    <a:pt x="1268" y="5953"/>
                  </a:lnTo>
                  <a:lnTo>
                    <a:pt x="950" y="5752"/>
                  </a:lnTo>
                  <a:lnTo>
                    <a:pt x="721" y="5520"/>
                  </a:lnTo>
                  <a:lnTo>
                    <a:pt x="517" y="5262"/>
                  </a:lnTo>
                  <a:lnTo>
                    <a:pt x="432" y="4975"/>
                  </a:lnTo>
                  <a:lnTo>
                    <a:pt x="374" y="4630"/>
                  </a:lnTo>
                  <a:lnTo>
                    <a:pt x="432" y="4226"/>
                  </a:lnTo>
                  <a:lnTo>
                    <a:pt x="517" y="3796"/>
                  </a:lnTo>
                  <a:lnTo>
                    <a:pt x="143" y="4543"/>
                  </a:lnTo>
                  <a:lnTo>
                    <a:pt x="0" y="5348"/>
                  </a:lnTo>
                  <a:lnTo>
                    <a:pt x="56" y="5866"/>
                  </a:lnTo>
                  <a:lnTo>
                    <a:pt x="202" y="6472"/>
                  </a:lnTo>
                  <a:lnTo>
                    <a:pt x="517" y="7073"/>
                  </a:lnTo>
                  <a:lnTo>
                    <a:pt x="1038" y="7677"/>
                  </a:lnTo>
                  <a:lnTo>
                    <a:pt x="1672" y="8109"/>
                  </a:lnTo>
                  <a:lnTo>
                    <a:pt x="2451" y="8425"/>
                  </a:lnTo>
                  <a:lnTo>
                    <a:pt x="3345" y="8425"/>
                  </a:lnTo>
                  <a:lnTo>
                    <a:pt x="4064" y="8253"/>
                  </a:lnTo>
                  <a:lnTo>
                    <a:pt x="4729" y="7880"/>
                  </a:lnTo>
                  <a:lnTo>
                    <a:pt x="5162" y="7507"/>
                  </a:lnTo>
                  <a:lnTo>
                    <a:pt x="5564" y="7045"/>
                  </a:lnTo>
                  <a:lnTo>
                    <a:pt x="5794" y="6528"/>
                  </a:lnTo>
                  <a:lnTo>
                    <a:pt x="5911" y="6038"/>
                  </a:lnTo>
                  <a:lnTo>
                    <a:pt x="5969" y="5520"/>
                  </a:lnTo>
                  <a:lnTo>
                    <a:pt x="6026" y="4370"/>
                  </a:lnTo>
                  <a:lnTo>
                    <a:pt x="6142" y="3796"/>
                  </a:lnTo>
                  <a:lnTo>
                    <a:pt x="6315" y="3364"/>
                  </a:lnTo>
                  <a:lnTo>
                    <a:pt x="6516" y="3049"/>
                  </a:lnTo>
                  <a:lnTo>
                    <a:pt x="6805" y="2731"/>
                  </a:lnTo>
                  <a:lnTo>
                    <a:pt x="7064" y="2386"/>
                  </a:lnTo>
                  <a:lnTo>
                    <a:pt x="7236" y="2071"/>
                  </a:lnTo>
                  <a:lnTo>
                    <a:pt x="7296" y="1725"/>
                  </a:lnTo>
                  <a:lnTo>
                    <a:pt x="7324" y="1437"/>
                  </a:lnTo>
                  <a:lnTo>
                    <a:pt x="7324" y="1093"/>
                  </a:lnTo>
                  <a:lnTo>
                    <a:pt x="7208" y="691"/>
                  </a:lnTo>
                  <a:lnTo>
                    <a:pt x="7092" y="461"/>
                  </a:lnTo>
                  <a:lnTo>
                    <a:pt x="6978" y="286"/>
                  </a:lnTo>
                  <a:lnTo>
                    <a:pt x="6718" y="0"/>
                  </a:lnTo>
                  <a:close/>
                </a:path>
              </a:pathLst>
            </a:custGeom>
            <a:solidFill>
              <a:srgbClr val="00420C"/>
            </a:solidFill>
            <a:ln w="9525">
              <a:noFill/>
              <a:round/>
              <a:headEnd/>
              <a:tailEnd/>
            </a:ln>
          </p:spPr>
          <p:txBody>
            <a:bodyPr/>
            <a:lstStyle/>
            <a:p>
              <a:endParaRPr lang="en-US"/>
            </a:p>
          </p:txBody>
        </p:sp>
        <p:sp>
          <p:nvSpPr>
            <p:cNvPr id="61450" name="Freeform 10"/>
            <p:cNvSpPr>
              <a:spLocks/>
            </p:cNvSpPr>
            <p:nvPr/>
          </p:nvSpPr>
          <p:spPr bwMode="auto">
            <a:xfrm>
              <a:off x="4714" y="127"/>
              <a:ext cx="611" cy="630"/>
            </a:xfrm>
            <a:custGeom>
              <a:avLst/>
              <a:gdLst/>
              <a:ahLst/>
              <a:cxnLst>
                <a:cxn ang="0">
                  <a:pos x="5509" y="116"/>
                </a:cxn>
                <a:cxn ang="0">
                  <a:pos x="4903" y="519"/>
                </a:cxn>
                <a:cxn ang="0">
                  <a:pos x="4499" y="1123"/>
                </a:cxn>
                <a:cxn ang="0">
                  <a:pos x="4037" y="1727"/>
                </a:cxn>
                <a:cxn ang="0">
                  <a:pos x="3287" y="2273"/>
                </a:cxn>
                <a:cxn ang="0">
                  <a:pos x="2423" y="2646"/>
                </a:cxn>
                <a:cxn ang="0">
                  <a:pos x="1182" y="3280"/>
                </a:cxn>
                <a:cxn ang="0">
                  <a:pos x="491" y="4228"/>
                </a:cxn>
                <a:cxn ang="0">
                  <a:pos x="145" y="5522"/>
                </a:cxn>
                <a:cxn ang="0">
                  <a:pos x="491" y="6932"/>
                </a:cxn>
                <a:cxn ang="0">
                  <a:pos x="1270" y="7851"/>
                </a:cxn>
                <a:cxn ang="0">
                  <a:pos x="2250" y="8399"/>
                </a:cxn>
                <a:cxn ang="0">
                  <a:pos x="3431" y="8486"/>
                </a:cxn>
                <a:cxn ang="0">
                  <a:pos x="4529" y="8112"/>
                </a:cxn>
                <a:cxn ang="0">
                  <a:pos x="5306" y="7478"/>
                </a:cxn>
                <a:cxn ang="0">
                  <a:pos x="5768" y="6760"/>
                </a:cxn>
                <a:cxn ang="0">
                  <a:pos x="5970" y="5839"/>
                </a:cxn>
                <a:cxn ang="0">
                  <a:pos x="5997" y="4948"/>
                </a:cxn>
                <a:cxn ang="0">
                  <a:pos x="6144" y="3912"/>
                </a:cxn>
                <a:cxn ang="0">
                  <a:pos x="6546" y="3164"/>
                </a:cxn>
                <a:cxn ang="0">
                  <a:pos x="7151" y="2446"/>
                </a:cxn>
                <a:cxn ang="0">
                  <a:pos x="7355" y="1755"/>
                </a:cxn>
                <a:cxn ang="0">
                  <a:pos x="7267" y="921"/>
                </a:cxn>
                <a:cxn ang="0">
                  <a:pos x="6950" y="377"/>
                </a:cxn>
                <a:cxn ang="0">
                  <a:pos x="7123" y="491"/>
                </a:cxn>
                <a:cxn ang="0">
                  <a:pos x="7469" y="1180"/>
                </a:cxn>
                <a:cxn ang="0">
                  <a:pos x="7499" y="1869"/>
                </a:cxn>
                <a:cxn ang="0">
                  <a:pos x="7267" y="2531"/>
                </a:cxn>
                <a:cxn ang="0">
                  <a:pos x="6633" y="3280"/>
                </a:cxn>
                <a:cxn ang="0">
                  <a:pos x="6228" y="4142"/>
                </a:cxn>
                <a:cxn ang="0">
                  <a:pos x="6172" y="5178"/>
                </a:cxn>
                <a:cxn ang="0">
                  <a:pos x="6085" y="6212"/>
                </a:cxn>
                <a:cxn ang="0">
                  <a:pos x="5797" y="7105"/>
                </a:cxn>
                <a:cxn ang="0">
                  <a:pos x="5306" y="7681"/>
                </a:cxn>
                <a:cxn ang="0">
                  <a:pos x="6749" y="7737"/>
                </a:cxn>
                <a:cxn ang="0">
                  <a:pos x="7181" y="7624"/>
                </a:cxn>
                <a:cxn ang="0">
                  <a:pos x="7931" y="7593"/>
                </a:cxn>
                <a:cxn ang="0">
                  <a:pos x="8565" y="7795"/>
                </a:cxn>
                <a:cxn ang="0">
                  <a:pos x="8363" y="7910"/>
                </a:cxn>
                <a:cxn ang="0">
                  <a:pos x="7669" y="7939"/>
                </a:cxn>
                <a:cxn ang="0">
                  <a:pos x="7469" y="8054"/>
                </a:cxn>
                <a:cxn ang="0">
                  <a:pos x="7151" y="8340"/>
                </a:cxn>
                <a:cxn ang="0">
                  <a:pos x="6546" y="8571"/>
                </a:cxn>
                <a:cxn ang="0">
                  <a:pos x="4788" y="8830"/>
                </a:cxn>
                <a:cxn ang="0">
                  <a:pos x="2826" y="8801"/>
                </a:cxn>
                <a:cxn ang="0">
                  <a:pos x="1731" y="8629"/>
                </a:cxn>
                <a:cxn ang="0">
                  <a:pos x="1443" y="8456"/>
                </a:cxn>
                <a:cxn ang="0">
                  <a:pos x="1644" y="8313"/>
                </a:cxn>
                <a:cxn ang="0">
                  <a:pos x="865" y="7708"/>
                </a:cxn>
                <a:cxn ang="0">
                  <a:pos x="377" y="7046"/>
                </a:cxn>
                <a:cxn ang="0">
                  <a:pos x="88" y="6300"/>
                </a:cxn>
                <a:cxn ang="0">
                  <a:pos x="29" y="5294"/>
                </a:cxn>
                <a:cxn ang="0">
                  <a:pos x="232" y="4344"/>
                </a:cxn>
                <a:cxn ang="0">
                  <a:pos x="865" y="3338"/>
                </a:cxn>
                <a:cxn ang="0">
                  <a:pos x="1731" y="2733"/>
                </a:cxn>
                <a:cxn ang="0">
                  <a:pos x="2942" y="2302"/>
                </a:cxn>
                <a:cxn ang="0">
                  <a:pos x="3923" y="1641"/>
                </a:cxn>
                <a:cxn ang="0">
                  <a:pos x="4585" y="777"/>
                </a:cxn>
                <a:cxn ang="0">
                  <a:pos x="5046" y="260"/>
                </a:cxn>
                <a:cxn ang="0">
                  <a:pos x="5566" y="31"/>
                </a:cxn>
              </a:cxnLst>
              <a:rect l="0" t="0" r="r" b="b"/>
              <a:pathLst>
                <a:path w="8565" h="8830">
                  <a:moveTo>
                    <a:pt x="5997" y="0"/>
                  </a:moveTo>
                  <a:lnTo>
                    <a:pt x="5509" y="116"/>
                  </a:lnTo>
                  <a:lnTo>
                    <a:pt x="5163" y="289"/>
                  </a:lnTo>
                  <a:lnTo>
                    <a:pt x="4903" y="519"/>
                  </a:lnTo>
                  <a:lnTo>
                    <a:pt x="4701" y="777"/>
                  </a:lnTo>
                  <a:lnTo>
                    <a:pt x="4499" y="1123"/>
                  </a:lnTo>
                  <a:lnTo>
                    <a:pt x="4268" y="1438"/>
                  </a:lnTo>
                  <a:lnTo>
                    <a:pt x="4037" y="1727"/>
                  </a:lnTo>
                  <a:lnTo>
                    <a:pt x="3634" y="2042"/>
                  </a:lnTo>
                  <a:lnTo>
                    <a:pt x="3287" y="2273"/>
                  </a:lnTo>
                  <a:lnTo>
                    <a:pt x="2855" y="2475"/>
                  </a:lnTo>
                  <a:lnTo>
                    <a:pt x="2423" y="2646"/>
                  </a:lnTo>
                  <a:lnTo>
                    <a:pt x="1818" y="2877"/>
                  </a:lnTo>
                  <a:lnTo>
                    <a:pt x="1182" y="3280"/>
                  </a:lnTo>
                  <a:lnTo>
                    <a:pt x="720" y="3768"/>
                  </a:lnTo>
                  <a:lnTo>
                    <a:pt x="491" y="4228"/>
                  </a:lnTo>
                  <a:lnTo>
                    <a:pt x="232" y="4976"/>
                  </a:lnTo>
                  <a:lnTo>
                    <a:pt x="145" y="5522"/>
                  </a:lnTo>
                  <a:lnTo>
                    <a:pt x="232" y="6300"/>
                  </a:lnTo>
                  <a:lnTo>
                    <a:pt x="491" y="6932"/>
                  </a:lnTo>
                  <a:lnTo>
                    <a:pt x="865" y="7422"/>
                  </a:lnTo>
                  <a:lnTo>
                    <a:pt x="1270" y="7851"/>
                  </a:lnTo>
                  <a:lnTo>
                    <a:pt x="1701" y="8169"/>
                  </a:lnTo>
                  <a:lnTo>
                    <a:pt x="2250" y="8399"/>
                  </a:lnTo>
                  <a:lnTo>
                    <a:pt x="2826" y="8514"/>
                  </a:lnTo>
                  <a:lnTo>
                    <a:pt x="3431" y="8486"/>
                  </a:lnTo>
                  <a:lnTo>
                    <a:pt x="4037" y="8370"/>
                  </a:lnTo>
                  <a:lnTo>
                    <a:pt x="4529" y="8112"/>
                  </a:lnTo>
                  <a:lnTo>
                    <a:pt x="4932" y="7851"/>
                  </a:lnTo>
                  <a:lnTo>
                    <a:pt x="5306" y="7478"/>
                  </a:lnTo>
                  <a:lnTo>
                    <a:pt x="5595" y="7134"/>
                  </a:lnTo>
                  <a:lnTo>
                    <a:pt x="5768" y="6760"/>
                  </a:lnTo>
                  <a:lnTo>
                    <a:pt x="5913" y="6269"/>
                  </a:lnTo>
                  <a:lnTo>
                    <a:pt x="5970" y="5839"/>
                  </a:lnTo>
                  <a:lnTo>
                    <a:pt x="5997" y="5408"/>
                  </a:lnTo>
                  <a:lnTo>
                    <a:pt x="5997" y="4948"/>
                  </a:lnTo>
                  <a:lnTo>
                    <a:pt x="6028" y="4431"/>
                  </a:lnTo>
                  <a:lnTo>
                    <a:pt x="6144" y="3912"/>
                  </a:lnTo>
                  <a:lnTo>
                    <a:pt x="6287" y="3597"/>
                  </a:lnTo>
                  <a:lnTo>
                    <a:pt x="6546" y="3164"/>
                  </a:lnTo>
                  <a:lnTo>
                    <a:pt x="6864" y="2819"/>
                  </a:lnTo>
                  <a:lnTo>
                    <a:pt x="7151" y="2446"/>
                  </a:lnTo>
                  <a:lnTo>
                    <a:pt x="7267" y="2129"/>
                  </a:lnTo>
                  <a:lnTo>
                    <a:pt x="7355" y="1755"/>
                  </a:lnTo>
                  <a:lnTo>
                    <a:pt x="7355" y="1410"/>
                  </a:lnTo>
                  <a:lnTo>
                    <a:pt x="7267" y="921"/>
                  </a:lnTo>
                  <a:lnTo>
                    <a:pt x="7123" y="604"/>
                  </a:lnTo>
                  <a:lnTo>
                    <a:pt x="6950" y="377"/>
                  </a:lnTo>
                  <a:lnTo>
                    <a:pt x="6690" y="174"/>
                  </a:lnTo>
                  <a:lnTo>
                    <a:pt x="7123" y="491"/>
                  </a:lnTo>
                  <a:lnTo>
                    <a:pt x="7355" y="834"/>
                  </a:lnTo>
                  <a:lnTo>
                    <a:pt x="7469" y="1180"/>
                  </a:lnTo>
                  <a:lnTo>
                    <a:pt x="7499" y="1526"/>
                  </a:lnTo>
                  <a:lnTo>
                    <a:pt x="7499" y="1869"/>
                  </a:lnTo>
                  <a:lnTo>
                    <a:pt x="7411" y="2215"/>
                  </a:lnTo>
                  <a:lnTo>
                    <a:pt x="7267" y="2531"/>
                  </a:lnTo>
                  <a:lnTo>
                    <a:pt x="7008" y="2905"/>
                  </a:lnTo>
                  <a:lnTo>
                    <a:pt x="6633" y="3280"/>
                  </a:lnTo>
                  <a:lnTo>
                    <a:pt x="6403" y="3680"/>
                  </a:lnTo>
                  <a:lnTo>
                    <a:pt x="6228" y="4142"/>
                  </a:lnTo>
                  <a:lnTo>
                    <a:pt x="6172" y="4574"/>
                  </a:lnTo>
                  <a:lnTo>
                    <a:pt x="6172" y="5178"/>
                  </a:lnTo>
                  <a:lnTo>
                    <a:pt x="6144" y="5694"/>
                  </a:lnTo>
                  <a:lnTo>
                    <a:pt x="6085" y="6212"/>
                  </a:lnTo>
                  <a:lnTo>
                    <a:pt x="5970" y="6673"/>
                  </a:lnTo>
                  <a:lnTo>
                    <a:pt x="5797" y="7105"/>
                  </a:lnTo>
                  <a:lnTo>
                    <a:pt x="5566" y="7422"/>
                  </a:lnTo>
                  <a:lnTo>
                    <a:pt x="5306" y="7681"/>
                  </a:lnTo>
                  <a:lnTo>
                    <a:pt x="6172" y="7651"/>
                  </a:lnTo>
                  <a:lnTo>
                    <a:pt x="6749" y="7737"/>
                  </a:lnTo>
                  <a:lnTo>
                    <a:pt x="6950" y="7708"/>
                  </a:lnTo>
                  <a:lnTo>
                    <a:pt x="7181" y="7624"/>
                  </a:lnTo>
                  <a:lnTo>
                    <a:pt x="7555" y="7593"/>
                  </a:lnTo>
                  <a:lnTo>
                    <a:pt x="7931" y="7593"/>
                  </a:lnTo>
                  <a:lnTo>
                    <a:pt x="8420" y="7681"/>
                  </a:lnTo>
                  <a:lnTo>
                    <a:pt x="8565" y="7795"/>
                  </a:lnTo>
                  <a:lnTo>
                    <a:pt x="8537" y="7851"/>
                  </a:lnTo>
                  <a:lnTo>
                    <a:pt x="8363" y="7910"/>
                  </a:lnTo>
                  <a:lnTo>
                    <a:pt x="7987" y="7910"/>
                  </a:lnTo>
                  <a:lnTo>
                    <a:pt x="7669" y="7939"/>
                  </a:lnTo>
                  <a:lnTo>
                    <a:pt x="7527" y="8024"/>
                  </a:lnTo>
                  <a:lnTo>
                    <a:pt x="7469" y="8054"/>
                  </a:lnTo>
                  <a:lnTo>
                    <a:pt x="7355" y="8197"/>
                  </a:lnTo>
                  <a:lnTo>
                    <a:pt x="7151" y="8340"/>
                  </a:lnTo>
                  <a:lnTo>
                    <a:pt x="6921" y="8486"/>
                  </a:lnTo>
                  <a:lnTo>
                    <a:pt x="6546" y="8571"/>
                  </a:lnTo>
                  <a:lnTo>
                    <a:pt x="5853" y="8715"/>
                  </a:lnTo>
                  <a:lnTo>
                    <a:pt x="4788" y="8830"/>
                  </a:lnTo>
                  <a:lnTo>
                    <a:pt x="3634" y="8830"/>
                  </a:lnTo>
                  <a:lnTo>
                    <a:pt x="2826" y="8801"/>
                  </a:lnTo>
                  <a:lnTo>
                    <a:pt x="2192" y="8685"/>
                  </a:lnTo>
                  <a:lnTo>
                    <a:pt x="1731" y="8629"/>
                  </a:lnTo>
                  <a:lnTo>
                    <a:pt x="1471" y="8542"/>
                  </a:lnTo>
                  <a:lnTo>
                    <a:pt x="1443" y="8456"/>
                  </a:lnTo>
                  <a:lnTo>
                    <a:pt x="1500" y="8399"/>
                  </a:lnTo>
                  <a:lnTo>
                    <a:pt x="1644" y="8313"/>
                  </a:lnTo>
                  <a:lnTo>
                    <a:pt x="1213" y="8024"/>
                  </a:lnTo>
                  <a:lnTo>
                    <a:pt x="865" y="7708"/>
                  </a:lnTo>
                  <a:lnTo>
                    <a:pt x="576" y="7363"/>
                  </a:lnTo>
                  <a:lnTo>
                    <a:pt x="377" y="7046"/>
                  </a:lnTo>
                  <a:lnTo>
                    <a:pt x="202" y="6646"/>
                  </a:lnTo>
                  <a:lnTo>
                    <a:pt x="88" y="6300"/>
                  </a:lnTo>
                  <a:lnTo>
                    <a:pt x="0" y="5867"/>
                  </a:lnTo>
                  <a:lnTo>
                    <a:pt x="29" y="5294"/>
                  </a:lnTo>
                  <a:lnTo>
                    <a:pt x="88" y="4860"/>
                  </a:lnTo>
                  <a:lnTo>
                    <a:pt x="232" y="4344"/>
                  </a:lnTo>
                  <a:lnTo>
                    <a:pt x="520" y="3740"/>
                  </a:lnTo>
                  <a:lnTo>
                    <a:pt x="865" y="3338"/>
                  </a:lnTo>
                  <a:lnTo>
                    <a:pt x="1241" y="3021"/>
                  </a:lnTo>
                  <a:lnTo>
                    <a:pt x="1731" y="2733"/>
                  </a:lnTo>
                  <a:lnTo>
                    <a:pt x="2280" y="2560"/>
                  </a:lnTo>
                  <a:lnTo>
                    <a:pt x="2942" y="2302"/>
                  </a:lnTo>
                  <a:lnTo>
                    <a:pt x="3431" y="2014"/>
                  </a:lnTo>
                  <a:lnTo>
                    <a:pt x="3923" y="1641"/>
                  </a:lnTo>
                  <a:lnTo>
                    <a:pt x="4297" y="1180"/>
                  </a:lnTo>
                  <a:lnTo>
                    <a:pt x="4585" y="777"/>
                  </a:lnTo>
                  <a:lnTo>
                    <a:pt x="4788" y="491"/>
                  </a:lnTo>
                  <a:lnTo>
                    <a:pt x="5046" y="260"/>
                  </a:lnTo>
                  <a:lnTo>
                    <a:pt x="5277" y="116"/>
                  </a:lnTo>
                  <a:lnTo>
                    <a:pt x="5566" y="31"/>
                  </a:lnTo>
                  <a:lnTo>
                    <a:pt x="5997" y="0"/>
                  </a:lnTo>
                  <a:close/>
                </a:path>
              </a:pathLst>
            </a:custGeom>
            <a:solidFill>
              <a:srgbClr val="000000"/>
            </a:solidFill>
            <a:ln w="9525">
              <a:noFill/>
              <a:round/>
              <a:headEnd/>
              <a:tailEnd/>
            </a:ln>
          </p:spPr>
          <p:txBody>
            <a:bodyPr/>
            <a:lstStyle/>
            <a:p>
              <a:endParaRPr lang="en-US"/>
            </a:p>
          </p:txBody>
        </p:sp>
        <p:sp>
          <p:nvSpPr>
            <p:cNvPr id="61451" name="Freeform 11"/>
            <p:cNvSpPr>
              <a:spLocks/>
            </p:cNvSpPr>
            <p:nvPr/>
          </p:nvSpPr>
          <p:spPr bwMode="auto">
            <a:xfrm>
              <a:off x="5187" y="57"/>
              <a:ext cx="79" cy="86"/>
            </a:xfrm>
            <a:custGeom>
              <a:avLst/>
              <a:gdLst/>
              <a:ahLst/>
              <a:cxnLst>
                <a:cxn ang="0">
                  <a:pos x="116" y="1151"/>
                </a:cxn>
                <a:cxn ang="0">
                  <a:pos x="260" y="892"/>
                </a:cxn>
                <a:cxn ang="0">
                  <a:pos x="490" y="662"/>
                </a:cxn>
                <a:cxn ang="0">
                  <a:pos x="778" y="490"/>
                </a:cxn>
                <a:cxn ang="0">
                  <a:pos x="1096" y="317"/>
                </a:cxn>
                <a:cxn ang="0">
                  <a:pos x="894" y="0"/>
                </a:cxn>
                <a:cxn ang="0">
                  <a:pos x="518" y="230"/>
                </a:cxn>
                <a:cxn ang="0">
                  <a:pos x="288" y="459"/>
                </a:cxn>
                <a:cxn ang="0">
                  <a:pos x="116" y="691"/>
                </a:cxn>
                <a:cxn ang="0">
                  <a:pos x="0" y="949"/>
                </a:cxn>
                <a:cxn ang="0">
                  <a:pos x="200" y="634"/>
                </a:cxn>
                <a:cxn ang="0">
                  <a:pos x="432" y="376"/>
                </a:cxn>
                <a:cxn ang="0">
                  <a:pos x="866" y="86"/>
                </a:cxn>
                <a:cxn ang="0">
                  <a:pos x="980" y="317"/>
                </a:cxn>
                <a:cxn ang="0">
                  <a:pos x="577" y="490"/>
                </a:cxn>
                <a:cxn ang="0">
                  <a:pos x="317" y="691"/>
                </a:cxn>
                <a:cxn ang="0">
                  <a:pos x="173" y="949"/>
                </a:cxn>
                <a:cxn ang="0">
                  <a:pos x="57" y="1208"/>
                </a:cxn>
                <a:cxn ang="0">
                  <a:pos x="116" y="1151"/>
                </a:cxn>
              </a:cxnLst>
              <a:rect l="0" t="0" r="r" b="b"/>
              <a:pathLst>
                <a:path w="1096" h="1208">
                  <a:moveTo>
                    <a:pt x="116" y="1151"/>
                  </a:moveTo>
                  <a:lnTo>
                    <a:pt x="260" y="892"/>
                  </a:lnTo>
                  <a:lnTo>
                    <a:pt x="490" y="662"/>
                  </a:lnTo>
                  <a:lnTo>
                    <a:pt x="778" y="490"/>
                  </a:lnTo>
                  <a:lnTo>
                    <a:pt x="1096" y="317"/>
                  </a:lnTo>
                  <a:lnTo>
                    <a:pt x="894" y="0"/>
                  </a:lnTo>
                  <a:lnTo>
                    <a:pt x="518" y="230"/>
                  </a:lnTo>
                  <a:lnTo>
                    <a:pt x="288" y="459"/>
                  </a:lnTo>
                  <a:lnTo>
                    <a:pt x="116" y="691"/>
                  </a:lnTo>
                  <a:lnTo>
                    <a:pt x="0" y="949"/>
                  </a:lnTo>
                  <a:lnTo>
                    <a:pt x="200" y="634"/>
                  </a:lnTo>
                  <a:lnTo>
                    <a:pt x="432" y="376"/>
                  </a:lnTo>
                  <a:lnTo>
                    <a:pt x="866" y="86"/>
                  </a:lnTo>
                  <a:lnTo>
                    <a:pt x="980" y="317"/>
                  </a:lnTo>
                  <a:lnTo>
                    <a:pt x="577" y="490"/>
                  </a:lnTo>
                  <a:lnTo>
                    <a:pt x="317" y="691"/>
                  </a:lnTo>
                  <a:lnTo>
                    <a:pt x="173" y="949"/>
                  </a:lnTo>
                  <a:lnTo>
                    <a:pt x="57" y="1208"/>
                  </a:lnTo>
                  <a:lnTo>
                    <a:pt x="116" y="1151"/>
                  </a:lnTo>
                  <a:close/>
                </a:path>
              </a:pathLst>
            </a:custGeom>
            <a:solidFill>
              <a:srgbClr val="000000"/>
            </a:solidFill>
            <a:ln w="9525">
              <a:noFill/>
              <a:round/>
              <a:headEnd/>
              <a:tailEnd/>
            </a:ln>
          </p:spPr>
          <p:txBody>
            <a:bodyPr/>
            <a:lstStyle/>
            <a:p>
              <a:endParaRPr 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dissolve">
                                      <p:cBhvr>
                                        <p:cTn id="7"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ChangeArrowheads="1"/>
          </p:cNvSpPr>
          <p:nvPr>
            <p:ph type="body" idx="1"/>
          </p:nvPr>
        </p:nvSpPr>
        <p:spPr>
          <a:xfrm>
            <a:off x="533400" y="1524000"/>
            <a:ext cx="8229600" cy="3733800"/>
          </a:xfrm>
          <a:solidFill>
            <a:srgbClr val="006600"/>
          </a:solidFill>
          <a:ln>
            <a:solidFill>
              <a:schemeClr val="tx1"/>
            </a:solidFill>
          </a:ln>
          <a:effectLst>
            <a:outerShdw dist="107763" dir="2700000" algn="ctr" rotWithShape="0">
              <a:schemeClr val="bg2"/>
            </a:outerShdw>
          </a:effectLst>
        </p:spPr>
        <p:txBody>
          <a:bodyPr/>
          <a:lstStyle/>
          <a:p>
            <a:pPr algn="ctr">
              <a:buFont typeface="Times" pitchFamily="18" charset="0"/>
              <a:buNone/>
            </a:pPr>
            <a:r>
              <a:rPr lang="en-US">
                <a:solidFill>
                  <a:srgbClr val="FFFFFF"/>
                </a:solidFill>
                <a:effectLst>
                  <a:outerShdw blurRad="38100" dist="38100" dir="2700000" algn="tl">
                    <a:srgbClr val="000000"/>
                  </a:outerShdw>
                </a:effectLst>
              </a:rPr>
              <a:t> PearCo’s </a:t>
            </a:r>
            <a:r>
              <a:rPr lang="en-US" i="1">
                <a:solidFill>
                  <a:srgbClr val="FFFF00"/>
                </a:solidFill>
                <a:effectLst>
                  <a:outerShdw blurRad="38100" dist="38100" dir="2700000" algn="tl">
                    <a:srgbClr val="000000"/>
                  </a:outerShdw>
                </a:effectLst>
              </a:rPr>
              <a:t>actual overhead</a:t>
            </a:r>
            <a:r>
              <a:rPr lang="en-US">
                <a:solidFill>
                  <a:srgbClr val="FFFFFF"/>
                </a:solidFill>
                <a:effectLst>
                  <a:outerShdw blurRad="38100" dist="38100" dir="2700000" algn="tl">
                    <a:srgbClr val="000000"/>
                  </a:outerShdw>
                </a:effectLst>
              </a:rPr>
              <a:t> for the year was </a:t>
            </a:r>
            <a:r>
              <a:rPr lang="en-US" i="1">
                <a:solidFill>
                  <a:srgbClr val="FFFF00"/>
                </a:solidFill>
                <a:effectLst>
                  <a:outerShdw blurRad="38100" dist="38100" dir="2700000" algn="tl">
                    <a:srgbClr val="000000"/>
                  </a:outerShdw>
                </a:effectLst>
              </a:rPr>
              <a:t>$650,000</a:t>
            </a:r>
            <a:r>
              <a:rPr lang="en-US">
                <a:solidFill>
                  <a:srgbClr val="FFFFFF"/>
                </a:solidFill>
                <a:effectLst>
                  <a:outerShdw blurRad="38100" dist="38100" dir="2700000" algn="tl">
                    <a:srgbClr val="000000"/>
                  </a:outerShdw>
                </a:effectLst>
              </a:rPr>
              <a:t> with a total of </a:t>
            </a:r>
            <a:r>
              <a:rPr lang="en-US" i="1">
                <a:solidFill>
                  <a:srgbClr val="FFFF00"/>
                </a:solidFill>
                <a:effectLst>
                  <a:outerShdw blurRad="38100" dist="38100" dir="2700000" algn="tl">
                    <a:srgbClr val="000000"/>
                  </a:outerShdw>
                </a:effectLst>
              </a:rPr>
              <a:t>170,000</a:t>
            </a:r>
            <a:r>
              <a:rPr lang="en-US">
                <a:solidFill>
                  <a:srgbClr val="FFFFFF"/>
                </a:solidFill>
                <a:effectLst>
                  <a:outerShdw blurRad="38100" dist="38100" dir="2700000" algn="tl">
                    <a:srgbClr val="000000"/>
                  </a:outerShdw>
                </a:effectLst>
              </a:rPr>
              <a:t> direct labor hours worked on jobs.</a:t>
            </a:r>
          </a:p>
          <a:p>
            <a:pPr algn="ctr">
              <a:buFont typeface="Times" pitchFamily="18" charset="0"/>
              <a:buNone/>
            </a:pPr>
            <a:r>
              <a:rPr lang="en-US">
                <a:solidFill>
                  <a:srgbClr val="FFFFFF"/>
                </a:solidFill>
                <a:effectLst>
                  <a:outerShdw blurRad="38100" dist="38100" dir="2700000" algn="tl">
                    <a:srgbClr val="000000"/>
                  </a:outerShdw>
                </a:effectLst>
              </a:rPr>
              <a:t>How much total overhead was applied to PearCo’s jobs during the year?  Use PearCo’s predetermined overhead rate of $4.00 per direct labor hour. </a:t>
            </a:r>
          </a:p>
        </p:txBody>
      </p:sp>
      <p:sp>
        <p:nvSpPr>
          <p:cNvPr id="212995" name="Rectangle 3"/>
          <p:cNvSpPr>
            <a:spLocks noGrp="1" noChangeArrowheads="1"/>
          </p:cNvSpPr>
          <p:nvPr>
            <p:ph type="title"/>
          </p:nvPr>
        </p:nvSpPr>
        <p:spPr/>
        <p:txBody>
          <a:bodyPr/>
          <a:lstStyle/>
          <a:p>
            <a:r>
              <a:rPr lang="en-US"/>
              <a:t>Overhead Application Example</a:t>
            </a:r>
          </a:p>
        </p:txBody>
      </p:sp>
      <p:sp>
        <p:nvSpPr>
          <p:cNvPr id="212996" name="Rectangle 4"/>
          <p:cNvSpPr>
            <a:spLocks noChangeArrowheads="1"/>
          </p:cNvSpPr>
          <p:nvPr/>
        </p:nvSpPr>
        <p:spPr bwMode="auto">
          <a:xfrm>
            <a:off x="431897" y="5032828"/>
            <a:ext cx="8458200" cy="1608138"/>
          </a:xfrm>
          <a:prstGeom prst="rect">
            <a:avLst/>
          </a:prstGeom>
          <a:solidFill>
            <a:srgbClr val="FCFEB9"/>
          </a:solidFill>
          <a:ln w="25400">
            <a:solidFill>
              <a:schemeClr val="tx1"/>
            </a:solidFill>
            <a:miter lim="800000"/>
            <a:headEnd/>
            <a:tailEnd/>
          </a:ln>
          <a:effectLst/>
        </p:spPr>
        <p:txBody>
          <a:bodyPr lIns="90488" tIns="44450" rIns="90488" bIns="44450">
            <a:spAutoFit/>
          </a:bodyPr>
          <a:lstStyle/>
          <a:p>
            <a:pPr algn="ctr" eaLnBrk="1" hangingPunct="1">
              <a:spcBef>
                <a:spcPct val="50000"/>
              </a:spcBef>
            </a:pPr>
            <a:r>
              <a:rPr lang="en-US" sz="3200" b="1" u="sng">
                <a:solidFill>
                  <a:srgbClr val="663300"/>
                </a:solidFill>
              </a:rPr>
              <a:t>Overhead Applied During the Period</a:t>
            </a:r>
            <a:endParaRPr lang="en-US" sz="2400" b="1">
              <a:solidFill>
                <a:srgbClr val="663300"/>
              </a:solidFill>
            </a:endParaRPr>
          </a:p>
          <a:p>
            <a:pPr eaLnBrk="1" hangingPunct="1">
              <a:spcBef>
                <a:spcPct val="50000"/>
              </a:spcBef>
            </a:pPr>
            <a:r>
              <a:rPr lang="en-US" sz="2200" b="1">
                <a:solidFill>
                  <a:srgbClr val="663300"/>
                </a:solidFill>
              </a:rPr>
              <a:t>Applied Overhead  =  POHR × Actual Direct Labor Hours</a:t>
            </a:r>
          </a:p>
          <a:p>
            <a:pPr eaLnBrk="1" hangingPunct="1">
              <a:spcBef>
                <a:spcPct val="50000"/>
              </a:spcBef>
            </a:pPr>
            <a:r>
              <a:rPr lang="en-US" sz="2200" b="1">
                <a:solidFill>
                  <a:srgbClr val="663300"/>
                </a:solidFill>
              </a:rPr>
              <a:t>Applied Overhead  =  $4.00 per DLH × 170,000 DLH = $680,000</a:t>
            </a:r>
          </a:p>
        </p:txBody>
      </p:sp>
      <p:grpSp>
        <p:nvGrpSpPr>
          <p:cNvPr id="2" name="Group 5"/>
          <p:cNvGrpSpPr>
            <a:grpSpLocks/>
          </p:cNvGrpSpPr>
          <p:nvPr/>
        </p:nvGrpSpPr>
        <p:grpSpPr bwMode="auto">
          <a:xfrm>
            <a:off x="8386763" y="90488"/>
            <a:ext cx="681037" cy="976312"/>
            <a:chOff x="4714" y="57"/>
            <a:chExt cx="611" cy="700"/>
          </a:xfrm>
        </p:grpSpPr>
        <p:sp>
          <p:nvSpPr>
            <p:cNvPr id="212998" name="Freeform 6"/>
            <p:cNvSpPr>
              <a:spLocks/>
            </p:cNvSpPr>
            <p:nvPr/>
          </p:nvSpPr>
          <p:spPr bwMode="auto">
            <a:xfrm>
              <a:off x="4738" y="127"/>
              <a:ext cx="489" cy="509"/>
            </a:xfrm>
            <a:custGeom>
              <a:avLst/>
              <a:gdLst/>
              <a:ahLst/>
              <a:cxnLst>
                <a:cxn ang="0">
                  <a:pos x="174" y="3970"/>
                </a:cxn>
                <a:cxn ang="0">
                  <a:pos x="0" y="4746"/>
                </a:cxn>
                <a:cxn ang="0">
                  <a:pos x="230" y="5867"/>
                </a:cxn>
                <a:cxn ang="0">
                  <a:pos x="1904" y="7134"/>
                </a:cxn>
                <a:cxn ang="0">
                  <a:pos x="4730" y="6356"/>
                </a:cxn>
                <a:cxn ang="0">
                  <a:pos x="5393" y="3768"/>
                </a:cxn>
                <a:cxn ang="0">
                  <a:pos x="6835" y="1553"/>
                </a:cxn>
                <a:cxn ang="0">
                  <a:pos x="6777" y="547"/>
                </a:cxn>
                <a:cxn ang="0">
                  <a:pos x="6317" y="174"/>
                </a:cxn>
                <a:cxn ang="0">
                  <a:pos x="5882" y="31"/>
                </a:cxn>
                <a:cxn ang="0">
                  <a:pos x="5537" y="0"/>
                </a:cxn>
                <a:cxn ang="0">
                  <a:pos x="4990" y="87"/>
                </a:cxn>
                <a:cxn ang="0">
                  <a:pos x="4557" y="433"/>
                </a:cxn>
                <a:cxn ang="0">
                  <a:pos x="4212" y="865"/>
                </a:cxn>
                <a:cxn ang="0">
                  <a:pos x="3894" y="1410"/>
                </a:cxn>
                <a:cxn ang="0">
                  <a:pos x="3546" y="1755"/>
                </a:cxn>
                <a:cxn ang="0">
                  <a:pos x="3058" y="2101"/>
                </a:cxn>
                <a:cxn ang="0">
                  <a:pos x="2596" y="2387"/>
                </a:cxn>
                <a:cxn ang="0">
                  <a:pos x="1961" y="2560"/>
                </a:cxn>
                <a:cxn ang="0">
                  <a:pos x="1269" y="2877"/>
                </a:cxn>
                <a:cxn ang="0">
                  <a:pos x="663" y="3338"/>
                </a:cxn>
                <a:cxn ang="0">
                  <a:pos x="174" y="3970"/>
                </a:cxn>
              </a:cxnLst>
              <a:rect l="0" t="0" r="r" b="b"/>
              <a:pathLst>
                <a:path w="6835" h="7134">
                  <a:moveTo>
                    <a:pt x="174" y="3970"/>
                  </a:moveTo>
                  <a:lnTo>
                    <a:pt x="0" y="4746"/>
                  </a:lnTo>
                  <a:lnTo>
                    <a:pt x="230" y="5867"/>
                  </a:lnTo>
                  <a:lnTo>
                    <a:pt x="1904" y="7134"/>
                  </a:lnTo>
                  <a:lnTo>
                    <a:pt x="4730" y="6356"/>
                  </a:lnTo>
                  <a:lnTo>
                    <a:pt x="5393" y="3768"/>
                  </a:lnTo>
                  <a:lnTo>
                    <a:pt x="6835" y="1553"/>
                  </a:lnTo>
                  <a:lnTo>
                    <a:pt x="6777" y="547"/>
                  </a:lnTo>
                  <a:lnTo>
                    <a:pt x="6317" y="174"/>
                  </a:lnTo>
                  <a:lnTo>
                    <a:pt x="5882" y="31"/>
                  </a:lnTo>
                  <a:lnTo>
                    <a:pt x="5537" y="0"/>
                  </a:lnTo>
                  <a:lnTo>
                    <a:pt x="4990" y="87"/>
                  </a:lnTo>
                  <a:lnTo>
                    <a:pt x="4557" y="433"/>
                  </a:lnTo>
                  <a:lnTo>
                    <a:pt x="4212" y="865"/>
                  </a:lnTo>
                  <a:lnTo>
                    <a:pt x="3894" y="1410"/>
                  </a:lnTo>
                  <a:lnTo>
                    <a:pt x="3546" y="1755"/>
                  </a:lnTo>
                  <a:lnTo>
                    <a:pt x="3058" y="2101"/>
                  </a:lnTo>
                  <a:lnTo>
                    <a:pt x="2596" y="2387"/>
                  </a:lnTo>
                  <a:lnTo>
                    <a:pt x="1961" y="2560"/>
                  </a:lnTo>
                  <a:lnTo>
                    <a:pt x="1269" y="2877"/>
                  </a:lnTo>
                  <a:lnTo>
                    <a:pt x="663" y="3338"/>
                  </a:lnTo>
                  <a:lnTo>
                    <a:pt x="174" y="3970"/>
                  </a:lnTo>
                  <a:close/>
                </a:path>
              </a:pathLst>
            </a:custGeom>
            <a:solidFill>
              <a:srgbClr val="0CC10C"/>
            </a:solidFill>
            <a:ln w="9525">
              <a:noFill/>
              <a:round/>
              <a:headEnd/>
              <a:tailEnd/>
            </a:ln>
          </p:spPr>
          <p:txBody>
            <a:bodyPr/>
            <a:lstStyle/>
            <a:p>
              <a:endParaRPr lang="en-US"/>
            </a:p>
          </p:txBody>
        </p:sp>
        <p:sp>
          <p:nvSpPr>
            <p:cNvPr id="212999" name="Freeform 7"/>
            <p:cNvSpPr>
              <a:spLocks/>
            </p:cNvSpPr>
            <p:nvPr/>
          </p:nvSpPr>
          <p:spPr bwMode="auto">
            <a:xfrm>
              <a:off x="5181" y="63"/>
              <a:ext cx="80" cy="80"/>
            </a:xfrm>
            <a:custGeom>
              <a:avLst/>
              <a:gdLst/>
              <a:ahLst/>
              <a:cxnLst>
                <a:cxn ang="0">
                  <a:pos x="203" y="1122"/>
                </a:cxn>
                <a:cxn ang="0">
                  <a:pos x="347" y="806"/>
                </a:cxn>
                <a:cxn ang="0">
                  <a:pos x="577" y="548"/>
                </a:cxn>
                <a:cxn ang="0">
                  <a:pos x="1123" y="231"/>
                </a:cxn>
                <a:cxn ang="0">
                  <a:pos x="923" y="0"/>
                </a:cxn>
                <a:cxn ang="0">
                  <a:pos x="491" y="290"/>
                </a:cxn>
                <a:cxn ang="0">
                  <a:pos x="231" y="548"/>
                </a:cxn>
                <a:cxn ang="0">
                  <a:pos x="0" y="1036"/>
                </a:cxn>
                <a:cxn ang="0">
                  <a:pos x="203" y="1122"/>
                </a:cxn>
              </a:cxnLst>
              <a:rect l="0" t="0" r="r" b="b"/>
              <a:pathLst>
                <a:path w="1123" h="1122">
                  <a:moveTo>
                    <a:pt x="203" y="1122"/>
                  </a:moveTo>
                  <a:lnTo>
                    <a:pt x="347" y="806"/>
                  </a:lnTo>
                  <a:lnTo>
                    <a:pt x="577" y="548"/>
                  </a:lnTo>
                  <a:lnTo>
                    <a:pt x="1123" y="231"/>
                  </a:lnTo>
                  <a:lnTo>
                    <a:pt x="923" y="0"/>
                  </a:lnTo>
                  <a:lnTo>
                    <a:pt x="491" y="290"/>
                  </a:lnTo>
                  <a:lnTo>
                    <a:pt x="231" y="548"/>
                  </a:lnTo>
                  <a:lnTo>
                    <a:pt x="0" y="1036"/>
                  </a:lnTo>
                  <a:lnTo>
                    <a:pt x="203" y="1122"/>
                  </a:lnTo>
                  <a:close/>
                </a:path>
              </a:pathLst>
            </a:custGeom>
            <a:solidFill>
              <a:srgbClr val="00420C"/>
            </a:solidFill>
            <a:ln w="9525">
              <a:noFill/>
              <a:round/>
              <a:headEnd/>
              <a:tailEnd/>
            </a:ln>
          </p:spPr>
          <p:txBody>
            <a:bodyPr/>
            <a:lstStyle/>
            <a:p>
              <a:endParaRPr lang="en-US"/>
            </a:p>
          </p:txBody>
        </p:sp>
        <p:sp>
          <p:nvSpPr>
            <p:cNvPr id="213000" name="Freeform 8"/>
            <p:cNvSpPr>
              <a:spLocks/>
            </p:cNvSpPr>
            <p:nvPr/>
          </p:nvSpPr>
          <p:spPr bwMode="auto">
            <a:xfrm>
              <a:off x="5067" y="162"/>
              <a:ext cx="37" cy="49"/>
            </a:xfrm>
            <a:custGeom>
              <a:avLst/>
              <a:gdLst/>
              <a:ahLst/>
              <a:cxnLst>
                <a:cxn ang="0">
                  <a:pos x="444" y="315"/>
                </a:cxn>
                <a:cxn ang="0">
                  <a:pos x="521" y="126"/>
                </a:cxn>
                <a:cxn ang="0">
                  <a:pos x="394" y="0"/>
                </a:cxn>
                <a:cxn ang="0">
                  <a:pos x="172" y="155"/>
                </a:cxn>
                <a:cxn ang="0">
                  <a:pos x="0" y="473"/>
                </a:cxn>
                <a:cxn ang="0">
                  <a:pos x="48" y="691"/>
                </a:cxn>
                <a:cxn ang="0">
                  <a:pos x="270" y="628"/>
                </a:cxn>
                <a:cxn ang="0">
                  <a:pos x="394" y="502"/>
                </a:cxn>
                <a:cxn ang="0">
                  <a:pos x="444" y="315"/>
                </a:cxn>
              </a:cxnLst>
              <a:rect l="0" t="0" r="r" b="b"/>
              <a:pathLst>
                <a:path w="521" h="691">
                  <a:moveTo>
                    <a:pt x="444" y="315"/>
                  </a:moveTo>
                  <a:lnTo>
                    <a:pt x="521" y="126"/>
                  </a:lnTo>
                  <a:lnTo>
                    <a:pt x="394" y="0"/>
                  </a:lnTo>
                  <a:lnTo>
                    <a:pt x="172" y="155"/>
                  </a:lnTo>
                  <a:lnTo>
                    <a:pt x="0" y="473"/>
                  </a:lnTo>
                  <a:lnTo>
                    <a:pt x="48" y="691"/>
                  </a:lnTo>
                  <a:lnTo>
                    <a:pt x="270" y="628"/>
                  </a:lnTo>
                  <a:lnTo>
                    <a:pt x="394" y="502"/>
                  </a:lnTo>
                  <a:lnTo>
                    <a:pt x="444" y="315"/>
                  </a:lnTo>
                  <a:close/>
                </a:path>
              </a:pathLst>
            </a:custGeom>
            <a:solidFill>
              <a:srgbClr val="FFEA00"/>
            </a:solidFill>
            <a:ln w="9525">
              <a:noFill/>
              <a:round/>
              <a:headEnd/>
              <a:tailEnd/>
            </a:ln>
          </p:spPr>
          <p:txBody>
            <a:bodyPr/>
            <a:lstStyle/>
            <a:p>
              <a:endParaRPr lang="en-US"/>
            </a:p>
          </p:txBody>
        </p:sp>
        <p:sp>
          <p:nvSpPr>
            <p:cNvPr id="213001" name="Freeform 9"/>
            <p:cNvSpPr>
              <a:spLocks/>
            </p:cNvSpPr>
            <p:nvPr/>
          </p:nvSpPr>
          <p:spPr bwMode="auto">
            <a:xfrm>
              <a:off x="4718" y="139"/>
              <a:ext cx="523" cy="602"/>
            </a:xfrm>
            <a:custGeom>
              <a:avLst/>
              <a:gdLst/>
              <a:ahLst/>
              <a:cxnLst>
                <a:cxn ang="0">
                  <a:pos x="6718" y="0"/>
                </a:cxn>
                <a:cxn ang="0">
                  <a:pos x="6805" y="229"/>
                </a:cxn>
                <a:cxn ang="0">
                  <a:pos x="6862" y="401"/>
                </a:cxn>
                <a:cxn ang="0">
                  <a:pos x="6891" y="632"/>
                </a:cxn>
                <a:cxn ang="0">
                  <a:pos x="6862" y="804"/>
                </a:cxn>
                <a:cxn ang="0">
                  <a:pos x="6805" y="978"/>
                </a:cxn>
                <a:cxn ang="0">
                  <a:pos x="6718" y="1150"/>
                </a:cxn>
                <a:cxn ang="0">
                  <a:pos x="6604" y="1379"/>
                </a:cxn>
                <a:cxn ang="0">
                  <a:pos x="6400" y="1553"/>
                </a:cxn>
                <a:cxn ang="0">
                  <a:pos x="5998" y="2099"/>
                </a:cxn>
                <a:cxn ang="0">
                  <a:pos x="5794" y="2415"/>
                </a:cxn>
                <a:cxn ang="0">
                  <a:pos x="5593" y="2847"/>
                </a:cxn>
                <a:cxn ang="0">
                  <a:pos x="5450" y="3393"/>
                </a:cxn>
                <a:cxn ang="0">
                  <a:pos x="5277" y="3968"/>
                </a:cxn>
                <a:cxn ang="0">
                  <a:pos x="5131" y="4370"/>
                </a:cxn>
                <a:cxn ang="0">
                  <a:pos x="4901" y="4802"/>
                </a:cxn>
                <a:cxn ang="0">
                  <a:pos x="4613" y="5148"/>
                </a:cxn>
                <a:cxn ang="0">
                  <a:pos x="4268" y="5494"/>
                </a:cxn>
                <a:cxn ang="0">
                  <a:pos x="3893" y="5693"/>
                </a:cxn>
                <a:cxn ang="0">
                  <a:pos x="3288" y="5924"/>
                </a:cxn>
                <a:cxn ang="0">
                  <a:pos x="2651" y="6038"/>
                </a:cxn>
                <a:cxn ang="0">
                  <a:pos x="2221" y="6095"/>
                </a:cxn>
                <a:cxn ang="0">
                  <a:pos x="1642" y="6067"/>
                </a:cxn>
                <a:cxn ang="0">
                  <a:pos x="1268" y="5953"/>
                </a:cxn>
                <a:cxn ang="0">
                  <a:pos x="950" y="5752"/>
                </a:cxn>
                <a:cxn ang="0">
                  <a:pos x="721" y="5520"/>
                </a:cxn>
                <a:cxn ang="0">
                  <a:pos x="517" y="5262"/>
                </a:cxn>
                <a:cxn ang="0">
                  <a:pos x="432" y="4975"/>
                </a:cxn>
                <a:cxn ang="0">
                  <a:pos x="374" y="4630"/>
                </a:cxn>
                <a:cxn ang="0">
                  <a:pos x="432" y="4226"/>
                </a:cxn>
                <a:cxn ang="0">
                  <a:pos x="517" y="3796"/>
                </a:cxn>
                <a:cxn ang="0">
                  <a:pos x="143" y="4543"/>
                </a:cxn>
                <a:cxn ang="0">
                  <a:pos x="0" y="5348"/>
                </a:cxn>
                <a:cxn ang="0">
                  <a:pos x="56" y="5866"/>
                </a:cxn>
                <a:cxn ang="0">
                  <a:pos x="202" y="6472"/>
                </a:cxn>
                <a:cxn ang="0">
                  <a:pos x="517" y="7073"/>
                </a:cxn>
                <a:cxn ang="0">
                  <a:pos x="1038" y="7677"/>
                </a:cxn>
                <a:cxn ang="0">
                  <a:pos x="1672" y="8109"/>
                </a:cxn>
                <a:cxn ang="0">
                  <a:pos x="2451" y="8425"/>
                </a:cxn>
                <a:cxn ang="0">
                  <a:pos x="3345" y="8425"/>
                </a:cxn>
                <a:cxn ang="0">
                  <a:pos x="4064" y="8253"/>
                </a:cxn>
                <a:cxn ang="0">
                  <a:pos x="4729" y="7880"/>
                </a:cxn>
                <a:cxn ang="0">
                  <a:pos x="5162" y="7507"/>
                </a:cxn>
                <a:cxn ang="0">
                  <a:pos x="5564" y="7045"/>
                </a:cxn>
                <a:cxn ang="0">
                  <a:pos x="5794" y="6528"/>
                </a:cxn>
                <a:cxn ang="0">
                  <a:pos x="5911" y="6038"/>
                </a:cxn>
                <a:cxn ang="0">
                  <a:pos x="5969" y="5520"/>
                </a:cxn>
                <a:cxn ang="0">
                  <a:pos x="6026" y="4370"/>
                </a:cxn>
                <a:cxn ang="0">
                  <a:pos x="6142" y="3796"/>
                </a:cxn>
                <a:cxn ang="0">
                  <a:pos x="6315" y="3364"/>
                </a:cxn>
                <a:cxn ang="0">
                  <a:pos x="6516" y="3049"/>
                </a:cxn>
                <a:cxn ang="0">
                  <a:pos x="6805" y="2731"/>
                </a:cxn>
                <a:cxn ang="0">
                  <a:pos x="7064" y="2386"/>
                </a:cxn>
                <a:cxn ang="0">
                  <a:pos x="7236" y="2071"/>
                </a:cxn>
                <a:cxn ang="0">
                  <a:pos x="7296" y="1725"/>
                </a:cxn>
                <a:cxn ang="0">
                  <a:pos x="7324" y="1437"/>
                </a:cxn>
                <a:cxn ang="0">
                  <a:pos x="7324" y="1093"/>
                </a:cxn>
                <a:cxn ang="0">
                  <a:pos x="7208" y="691"/>
                </a:cxn>
                <a:cxn ang="0">
                  <a:pos x="7092" y="461"/>
                </a:cxn>
                <a:cxn ang="0">
                  <a:pos x="6978" y="286"/>
                </a:cxn>
                <a:cxn ang="0">
                  <a:pos x="6718" y="0"/>
                </a:cxn>
              </a:cxnLst>
              <a:rect l="0" t="0" r="r" b="b"/>
              <a:pathLst>
                <a:path w="7324" h="8425">
                  <a:moveTo>
                    <a:pt x="6718" y="0"/>
                  </a:moveTo>
                  <a:lnTo>
                    <a:pt x="6805" y="229"/>
                  </a:lnTo>
                  <a:lnTo>
                    <a:pt x="6862" y="401"/>
                  </a:lnTo>
                  <a:lnTo>
                    <a:pt x="6891" y="632"/>
                  </a:lnTo>
                  <a:lnTo>
                    <a:pt x="6862" y="804"/>
                  </a:lnTo>
                  <a:lnTo>
                    <a:pt x="6805" y="978"/>
                  </a:lnTo>
                  <a:lnTo>
                    <a:pt x="6718" y="1150"/>
                  </a:lnTo>
                  <a:lnTo>
                    <a:pt x="6604" y="1379"/>
                  </a:lnTo>
                  <a:lnTo>
                    <a:pt x="6400" y="1553"/>
                  </a:lnTo>
                  <a:lnTo>
                    <a:pt x="5998" y="2099"/>
                  </a:lnTo>
                  <a:lnTo>
                    <a:pt x="5794" y="2415"/>
                  </a:lnTo>
                  <a:lnTo>
                    <a:pt x="5593" y="2847"/>
                  </a:lnTo>
                  <a:lnTo>
                    <a:pt x="5450" y="3393"/>
                  </a:lnTo>
                  <a:lnTo>
                    <a:pt x="5277" y="3968"/>
                  </a:lnTo>
                  <a:lnTo>
                    <a:pt x="5131" y="4370"/>
                  </a:lnTo>
                  <a:lnTo>
                    <a:pt x="4901" y="4802"/>
                  </a:lnTo>
                  <a:lnTo>
                    <a:pt x="4613" y="5148"/>
                  </a:lnTo>
                  <a:lnTo>
                    <a:pt x="4268" y="5494"/>
                  </a:lnTo>
                  <a:lnTo>
                    <a:pt x="3893" y="5693"/>
                  </a:lnTo>
                  <a:lnTo>
                    <a:pt x="3288" y="5924"/>
                  </a:lnTo>
                  <a:lnTo>
                    <a:pt x="2651" y="6038"/>
                  </a:lnTo>
                  <a:lnTo>
                    <a:pt x="2221" y="6095"/>
                  </a:lnTo>
                  <a:lnTo>
                    <a:pt x="1642" y="6067"/>
                  </a:lnTo>
                  <a:lnTo>
                    <a:pt x="1268" y="5953"/>
                  </a:lnTo>
                  <a:lnTo>
                    <a:pt x="950" y="5752"/>
                  </a:lnTo>
                  <a:lnTo>
                    <a:pt x="721" y="5520"/>
                  </a:lnTo>
                  <a:lnTo>
                    <a:pt x="517" y="5262"/>
                  </a:lnTo>
                  <a:lnTo>
                    <a:pt x="432" y="4975"/>
                  </a:lnTo>
                  <a:lnTo>
                    <a:pt x="374" y="4630"/>
                  </a:lnTo>
                  <a:lnTo>
                    <a:pt x="432" y="4226"/>
                  </a:lnTo>
                  <a:lnTo>
                    <a:pt x="517" y="3796"/>
                  </a:lnTo>
                  <a:lnTo>
                    <a:pt x="143" y="4543"/>
                  </a:lnTo>
                  <a:lnTo>
                    <a:pt x="0" y="5348"/>
                  </a:lnTo>
                  <a:lnTo>
                    <a:pt x="56" y="5866"/>
                  </a:lnTo>
                  <a:lnTo>
                    <a:pt x="202" y="6472"/>
                  </a:lnTo>
                  <a:lnTo>
                    <a:pt x="517" y="7073"/>
                  </a:lnTo>
                  <a:lnTo>
                    <a:pt x="1038" y="7677"/>
                  </a:lnTo>
                  <a:lnTo>
                    <a:pt x="1672" y="8109"/>
                  </a:lnTo>
                  <a:lnTo>
                    <a:pt x="2451" y="8425"/>
                  </a:lnTo>
                  <a:lnTo>
                    <a:pt x="3345" y="8425"/>
                  </a:lnTo>
                  <a:lnTo>
                    <a:pt x="4064" y="8253"/>
                  </a:lnTo>
                  <a:lnTo>
                    <a:pt x="4729" y="7880"/>
                  </a:lnTo>
                  <a:lnTo>
                    <a:pt x="5162" y="7507"/>
                  </a:lnTo>
                  <a:lnTo>
                    <a:pt x="5564" y="7045"/>
                  </a:lnTo>
                  <a:lnTo>
                    <a:pt x="5794" y="6528"/>
                  </a:lnTo>
                  <a:lnTo>
                    <a:pt x="5911" y="6038"/>
                  </a:lnTo>
                  <a:lnTo>
                    <a:pt x="5969" y="5520"/>
                  </a:lnTo>
                  <a:lnTo>
                    <a:pt x="6026" y="4370"/>
                  </a:lnTo>
                  <a:lnTo>
                    <a:pt x="6142" y="3796"/>
                  </a:lnTo>
                  <a:lnTo>
                    <a:pt x="6315" y="3364"/>
                  </a:lnTo>
                  <a:lnTo>
                    <a:pt x="6516" y="3049"/>
                  </a:lnTo>
                  <a:lnTo>
                    <a:pt x="6805" y="2731"/>
                  </a:lnTo>
                  <a:lnTo>
                    <a:pt x="7064" y="2386"/>
                  </a:lnTo>
                  <a:lnTo>
                    <a:pt x="7236" y="2071"/>
                  </a:lnTo>
                  <a:lnTo>
                    <a:pt x="7296" y="1725"/>
                  </a:lnTo>
                  <a:lnTo>
                    <a:pt x="7324" y="1437"/>
                  </a:lnTo>
                  <a:lnTo>
                    <a:pt x="7324" y="1093"/>
                  </a:lnTo>
                  <a:lnTo>
                    <a:pt x="7208" y="691"/>
                  </a:lnTo>
                  <a:lnTo>
                    <a:pt x="7092" y="461"/>
                  </a:lnTo>
                  <a:lnTo>
                    <a:pt x="6978" y="286"/>
                  </a:lnTo>
                  <a:lnTo>
                    <a:pt x="6718" y="0"/>
                  </a:lnTo>
                  <a:close/>
                </a:path>
              </a:pathLst>
            </a:custGeom>
            <a:solidFill>
              <a:srgbClr val="00420C"/>
            </a:solidFill>
            <a:ln w="9525">
              <a:noFill/>
              <a:round/>
              <a:headEnd/>
              <a:tailEnd/>
            </a:ln>
          </p:spPr>
          <p:txBody>
            <a:bodyPr/>
            <a:lstStyle/>
            <a:p>
              <a:endParaRPr lang="en-US"/>
            </a:p>
          </p:txBody>
        </p:sp>
        <p:sp>
          <p:nvSpPr>
            <p:cNvPr id="213002" name="Freeform 10"/>
            <p:cNvSpPr>
              <a:spLocks/>
            </p:cNvSpPr>
            <p:nvPr/>
          </p:nvSpPr>
          <p:spPr bwMode="auto">
            <a:xfrm>
              <a:off x="4714" y="127"/>
              <a:ext cx="611" cy="630"/>
            </a:xfrm>
            <a:custGeom>
              <a:avLst/>
              <a:gdLst/>
              <a:ahLst/>
              <a:cxnLst>
                <a:cxn ang="0">
                  <a:pos x="5509" y="116"/>
                </a:cxn>
                <a:cxn ang="0">
                  <a:pos x="4903" y="519"/>
                </a:cxn>
                <a:cxn ang="0">
                  <a:pos x="4499" y="1123"/>
                </a:cxn>
                <a:cxn ang="0">
                  <a:pos x="4037" y="1727"/>
                </a:cxn>
                <a:cxn ang="0">
                  <a:pos x="3287" y="2273"/>
                </a:cxn>
                <a:cxn ang="0">
                  <a:pos x="2423" y="2646"/>
                </a:cxn>
                <a:cxn ang="0">
                  <a:pos x="1182" y="3280"/>
                </a:cxn>
                <a:cxn ang="0">
                  <a:pos x="491" y="4228"/>
                </a:cxn>
                <a:cxn ang="0">
                  <a:pos x="145" y="5522"/>
                </a:cxn>
                <a:cxn ang="0">
                  <a:pos x="491" y="6932"/>
                </a:cxn>
                <a:cxn ang="0">
                  <a:pos x="1270" y="7851"/>
                </a:cxn>
                <a:cxn ang="0">
                  <a:pos x="2250" y="8399"/>
                </a:cxn>
                <a:cxn ang="0">
                  <a:pos x="3431" y="8486"/>
                </a:cxn>
                <a:cxn ang="0">
                  <a:pos x="4529" y="8112"/>
                </a:cxn>
                <a:cxn ang="0">
                  <a:pos x="5306" y="7478"/>
                </a:cxn>
                <a:cxn ang="0">
                  <a:pos x="5768" y="6760"/>
                </a:cxn>
                <a:cxn ang="0">
                  <a:pos x="5970" y="5839"/>
                </a:cxn>
                <a:cxn ang="0">
                  <a:pos x="5997" y="4948"/>
                </a:cxn>
                <a:cxn ang="0">
                  <a:pos x="6144" y="3912"/>
                </a:cxn>
                <a:cxn ang="0">
                  <a:pos x="6546" y="3164"/>
                </a:cxn>
                <a:cxn ang="0">
                  <a:pos x="7151" y="2446"/>
                </a:cxn>
                <a:cxn ang="0">
                  <a:pos x="7355" y="1755"/>
                </a:cxn>
                <a:cxn ang="0">
                  <a:pos x="7267" y="921"/>
                </a:cxn>
                <a:cxn ang="0">
                  <a:pos x="6950" y="377"/>
                </a:cxn>
                <a:cxn ang="0">
                  <a:pos x="7123" y="491"/>
                </a:cxn>
                <a:cxn ang="0">
                  <a:pos x="7469" y="1180"/>
                </a:cxn>
                <a:cxn ang="0">
                  <a:pos x="7499" y="1869"/>
                </a:cxn>
                <a:cxn ang="0">
                  <a:pos x="7267" y="2531"/>
                </a:cxn>
                <a:cxn ang="0">
                  <a:pos x="6633" y="3280"/>
                </a:cxn>
                <a:cxn ang="0">
                  <a:pos x="6228" y="4142"/>
                </a:cxn>
                <a:cxn ang="0">
                  <a:pos x="6172" y="5178"/>
                </a:cxn>
                <a:cxn ang="0">
                  <a:pos x="6085" y="6212"/>
                </a:cxn>
                <a:cxn ang="0">
                  <a:pos x="5797" y="7105"/>
                </a:cxn>
                <a:cxn ang="0">
                  <a:pos x="5306" y="7681"/>
                </a:cxn>
                <a:cxn ang="0">
                  <a:pos x="6749" y="7737"/>
                </a:cxn>
                <a:cxn ang="0">
                  <a:pos x="7181" y="7624"/>
                </a:cxn>
                <a:cxn ang="0">
                  <a:pos x="7931" y="7593"/>
                </a:cxn>
                <a:cxn ang="0">
                  <a:pos x="8565" y="7795"/>
                </a:cxn>
                <a:cxn ang="0">
                  <a:pos x="8363" y="7910"/>
                </a:cxn>
                <a:cxn ang="0">
                  <a:pos x="7669" y="7939"/>
                </a:cxn>
                <a:cxn ang="0">
                  <a:pos x="7469" y="8054"/>
                </a:cxn>
                <a:cxn ang="0">
                  <a:pos x="7151" y="8340"/>
                </a:cxn>
                <a:cxn ang="0">
                  <a:pos x="6546" y="8571"/>
                </a:cxn>
                <a:cxn ang="0">
                  <a:pos x="4788" y="8830"/>
                </a:cxn>
                <a:cxn ang="0">
                  <a:pos x="2826" y="8801"/>
                </a:cxn>
                <a:cxn ang="0">
                  <a:pos x="1731" y="8629"/>
                </a:cxn>
                <a:cxn ang="0">
                  <a:pos x="1443" y="8456"/>
                </a:cxn>
                <a:cxn ang="0">
                  <a:pos x="1644" y="8313"/>
                </a:cxn>
                <a:cxn ang="0">
                  <a:pos x="865" y="7708"/>
                </a:cxn>
                <a:cxn ang="0">
                  <a:pos x="377" y="7046"/>
                </a:cxn>
                <a:cxn ang="0">
                  <a:pos x="88" y="6300"/>
                </a:cxn>
                <a:cxn ang="0">
                  <a:pos x="29" y="5294"/>
                </a:cxn>
                <a:cxn ang="0">
                  <a:pos x="232" y="4344"/>
                </a:cxn>
                <a:cxn ang="0">
                  <a:pos x="865" y="3338"/>
                </a:cxn>
                <a:cxn ang="0">
                  <a:pos x="1731" y="2733"/>
                </a:cxn>
                <a:cxn ang="0">
                  <a:pos x="2942" y="2302"/>
                </a:cxn>
                <a:cxn ang="0">
                  <a:pos x="3923" y="1641"/>
                </a:cxn>
                <a:cxn ang="0">
                  <a:pos x="4585" y="777"/>
                </a:cxn>
                <a:cxn ang="0">
                  <a:pos x="5046" y="260"/>
                </a:cxn>
                <a:cxn ang="0">
                  <a:pos x="5566" y="31"/>
                </a:cxn>
              </a:cxnLst>
              <a:rect l="0" t="0" r="r" b="b"/>
              <a:pathLst>
                <a:path w="8565" h="8830">
                  <a:moveTo>
                    <a:pt x="5997" y="0"/>
                  </a:moveTo>
                  <a:lnTo>
                    <a:pt x="5509" y="116"/>
                  </a:lnTo>
                  <a:lnTo>
                    <a:pt x="5163" y="289"/>
                  </a:lnTo>
                  <a:lnTo>
                    <a:pt x="4903" y="519"/>
                  </a:lnTo>
                  <a:lnTo>
                    <a:pt x="4701" y="777"/>
                  </a:lnTo>
                  <a:lnTo>
                    <a:pt x="4499" y="1123"/>
                  </a:lnTo>
                  <a:lnTo>
                    <a:pt x="4268" y="1438"/>
                  </a:lnTo>
                  <a:lnTo>
                    <a:pt x="4037" y="1727"/>
                  </a:lnTo>
                  <a:lnTo>
                    <a:pt x="3634" y="2042"/>
                  </a:lnTo>
                  <a:lnTo>
                    <a:pt x="3287" y="2273"/>
                  </a:lnTo>
                  <a:lnTo>
                    <a:pt x="2855" y="2475"/>
                  </a:lnTo>
                  <a:lnTo>
                    <a:pt x="2423" y="2646"/>
                  </a:lnTo>
                  <a:lnTo>
                    <a:pt x="1818" y="2877"/>
                  </a:lnTo>
                  <a:lnTo>
                    <a:pt x="1182" y="3280"/>
                  </a:lnTo>
                  <a:lnTo>
                    <a:pt x="720" y="3768"/>
                  </a:lnTo>
                  <a:lnTo>
                    <a:pt x="491" y="4228"/>
                  </a:lnTo>
                  <a:lnTo>
                    <a:pt x="232" y="4976"/>
                  </a:lnTo>
                  <a:lnTo>
                    <a:pt x="145" y="5522"/>
                  </a:lnTo>
                  <a:lnTo>
                    <a:pt x="232" y="6300"/>
                  </a:lnTo>
                  <a:lnTo>
                    <a:pt x="491" y="6932"/>
                  </a:lnTo>
                  <a:lnTo>
                    <a:pt x="865" y="7422"/>
                  </a:lnTo>
                  <a:lnTo>
                    <a:pt x="1270" y="7851"/>
                  </a:lnTo>
                  <a:lnTo>
                    <a:pt x="1701" y="8169"/>
                  </a:lnTo>
                  <a:lnTo>
                    <a:pt x="2250" y="8399"/>
                  </a:lnTo>
                  <a:lnTo>
                    <a:pt x="2826" y="8514"/>
                  </a:lnTo>
                  <a:lnTo>
                    <a:pt x="3431" y="8486"/>
                  </a:lnTo>
                  <a:lnTo>
                    <a:pt x="4037" y="8370"/>
                  </a:lnTo>
                  <a:lnTo>
                    <a:pt x="4529" y="8112"/>
                  </a:lnTo>
                  <a:lnTo>
                    <a:pt x="4932" y="7851"/>
                  </a:lnTo>
                  <a:lnTo>
                    <a:pt x="5306" y="7478"/>
                  </a:lnTo>
                  <a:lnTo>
                    <a:pt x="5595" y="7134"/>
                  </a:lnTo>
                  <a:lnTo>
                    <a:pt x="5768" y="6760"/>
                  </a:lnTo>
                  <a:lnTo>
                    <a:pt x="5913" y="6269"/>
                  </a:lnTo>
                  <a:lnTo>
                    <a:pt x="5970" y="5839"/>
                  </a:lnTo>
                  <a:lnTo>
                    <a:pt x="5997" y="5408"/>
                  </a:lnTo>
                  <a:lnTo>
                    <a:pt x="5997" y="4948"/>
                  </a:lnTo>
                  <a:lnTo>
                    <a:pt x="6028" y="4431"/>
                  </a:lnTo>
                  <a:lnTo>
                    <a:pt x="6144" y="3912"/>
                  </a:lnTo>
                  <a:lnTo>
                    <a:pt x="6287" y="3597"/>
                  </a:lnTo>
                  <a:lnTo>
                    <a:pt x="6546" y="3164"/>
                  </a:lnTo>
                  <a:lnTo>
                    <a:pt x="6864" y="2819"/>
                  </a:lnTo>
                  <a:lnTo>
                    <a:pt x="7151" y="2446"/>
                  </a:lnTo>
                  <a:lnTo>
                    <a:pt x="7267" y="2129"/>
                  </a:lnTo>
                  <a:lnTo>
                    <a:pt x="7355" y="1755"/>
                  </a:lnTo>
                  <a:lnTo>
                    <a:pt x="7355" y="1410"/>
                  </a:lnTo>
                  <a:lnTo>
                    <a:pt x="7267" y="921"/>
                  </a:lnTo>
                  <a:lnTo>
                    <a:pt x="7123" y="604"/>
                  </a:lnTo>
                  <a:lnTo>
                    <a:pt x="6950" y="377"/>
                  </a:lnTo>
                  <a:lnTo>
                    <a:pt x="6690" y="174"/>
                  </a:lnTo>
                  <a:lnTo>
                    <a:pt x="7123" y="491"/>
                  </a:lnTo>
                  <a:lnTo>
                    <a:pt x="7355" y="834"/>
                  </a:lnTo>
                  <a:lnTo>
                    <a:pt x="7469" y="1180"/>
                  </a:lnTo>
                  <a:lnTo>
                    <a:pt x="7499" y="1526"/>
                  </a:lnTo>
                  <a:lnTo>
                    <a:pt x="7499" y="1869"/>
                  </a:lnTo>
                  <a:lnTo>
                    <a:pt x="7411" y="2215"/>
                  </a:lnTo>
                  <a:lnTo>
                    <a:pt x="7267" y="2531"/>
                  </a:lnTo>
                  <a:lnTo>
                    <a:pt x="7008" y="2905"/>
                  </a:lnTo>
                  <a:lnTo>
                    <a:pt x="6633" y="3280"/>
                  </a:lnTo>
                  <a:lnTo>
                    <a:pt x="6403" y="3680"/>
                  </a:lnTo>
                  <a:lnTo>
                    <a:pt x="6228" y="4142"/>
                  </a:lnTo>
                  <a:lnTo>
                    <a:pt x="6172" y="4574"/>
                  </a:lnTo>
                  <a:lnTo>
                    <a:pt x="6172" y="5178"/>
                  </a:lnTo>
                  <a:lnTo>
                    <a:pt x="6144" y="5694"/>
                  </a:lnTo>
                  <a:lnTo>
                    <a:pt x="6085" y="6212"/>
                  </a:lnTo>
                  <a:lnTo>
                    <a:pt x="5970" y="6673"/>
                  </a:lnTo>
                  <a:lnTo>
                    <a:pt x="5797" y="7105"/>
                  </a:lnTo>
                  <a:lnTo>
                    <a:pt x="5566" y="7422"/>
                  </a:lnTo>
                  <a:lnTo>
                    <a:pt x="5306" y="7681"/>
                  </a:lnTo>
                  <a:lnTo>
                    <a:pt x="6172" y="7651"/>
                  </a:lnTo>
                  <a:lnTo>
                    <a:pt x="6749" y="7737"/>
                  </a:lnTo>
                  <a:lnTo>
                    <a:pt x="6950" y="7708"/>
                  </a:lnTo>
                  <a:lnTo>
                    <a:pt x="7181" y="7624"/>
                  </a:lnTo>
                  <a:lnTo>
                    <a:pt x="7555" y="7593"/>
                  </a:lnTo>
                  <a:lnTo>
                    <a:pt x="7931" y="7593"/>
                  </a:lnTo>
                  <a:lnTo>
                    <a:pt x="8420" y="7681"/>
                  </a:lnTo>
                  <a:lnTo>
                    <a:pt x="8565" y="7795"/>
                  </a:lnTo>
                  <a:lnTo>
                    <a:pt x="8537" y="7851"/>
                  </a:lnTo>
                  <a:lnTo>
                    <a:pt x="8363" y="7910"/>
                  </a:lnTo>
                  <a:lnTo>
                    <a:pt x="7987" y="7910"/>
                  </a:lnTo>
                  <a:lnTo>
                    <a:pt x="7669" y="7939"/>
                  </a:lnTo>
                  <a:lnTo>
                    <a:pt x="7527" y="8024"/>
                  </a:lnTo>
                  <a:lnTo>
                    <a:pt x="7469" y="8054"/>
                  </a:lnTo>
                  <a:lnTo>
                    <a:pt x="7355" y="8197"/>
                  </a:lnTo>
                  <a:lnTo>
                    <a:pt x="7151" y="8340"/>
                  </a:lnTo>
                  <a:lnTo>
                    <a:pt x="6921" y="8486"/>
                  </a:lnTo>
                  <a:lnTo>
                    <a:pt x="6546" y="8571"/>
                  </a:lnTo>
                  <a:lnTo>
                    <a:pt x="5853" y="8715"/>
                  </a:lnTo>
                  <a:lnTo>
                    <a:pt x="4788" y="8830"/>
                  </a:lnTo>
                  <a:lnTo>
                    <a:pt x="3634" y="8830"/>
                  </a:lnTo>
                  <a:lnTo>
                    <a:pt x="2826" y="8801"/>
                  </a:lnTo>
                  <a:lnTo>
                    <a:pt x="2192" y="8685"/>
                  </a:lnTo>
                  <a:lnTo>
                    <a:pt x="1731" y="8629"/>
                  </a:lnTo>
                  <a:lnTo>
                    <a:pt x="1471" y="8542"/>
                  </a:lnTo>
                  <a:lnTo>
                    <a:pt x="1443" y="8456"/>
                  </a:lnTo>
                  <a:lnTo>
                    <a:pt x="1500" y="8399"/>
                  </a:lnTo>
                  <a:lnTo>
                    <a:pt x="1644" y="8313"/>
                  </a:lnTo>
                  <a:lnTo>
                    <a:pt x="1213" y="8024"/>
                  </a:lnTo>
                  <a:lnTo>
                    <a:pt x="865" y="7708"/>
                  </a:lnTo>
                  <a:lnTo>
                    <a:pt x="576" y="7363"/>
                  </a:lnTo>
                  <a:lnTo>
                    <a:pt x="377" y="7046"/>
                  </a:lnTo>
                  <a:lnTo>
                    <a:pt x="202" y="6646"/>
                  </a:lnTo>
                  <a:lnTo>
                    <a:pt x="88" y="6300"/>
                  </a:lnTo>
                  <a:lnTo>
                    <a:pt x="0" y="5867"/>
                  </a:lnTo>
                  <a:lnTo>
                    <a:pt x="29" y="5294"/>
                  </a:lnTo>
                  <a:lnTo>
                    <a:pt x="88" y="4860"/>
                  </a:lnTo>
                  <a:lnTo>
                    <a:pt x="232" y="4344"/>
                  </a:lnTo>
                  <a:lnTo>
                    <a:pt x="520" y="3740"/>
                  </a:lnTo>
                  <a:lnTo>
                    <a:pt x="865" y="3338"/>
                  </a:lnTo>
                  <a:lnTo>
                    <a:pt x="1241" y="3021"/>
                  </a:lnTo>
                  <a:lnTo>
                    <a:pt x="1731" y="2733"/>
                  </a:lnTo>
                  <a:lnTo>
                    <a:pt x="2280" y="2560"/>
                  </a:lnTo>
                  <a:lnTo>
                    <a:pt x="2942" y="2302"/>
                  </a:lnTo>
                  <a:lnTo>
                    <a:pt x="3431" y="2014"/>
                  </a:lnTo>
                  <a:lnTo>
                    <a:pt x="3923" y="1641"/>
                  </a:lnTo>
                  <a:lnTo>
                    <a:pt x="4297" y="1180"/>
                  </a:lnTo>
                  <a:lnTo>
                    <a:pt x="4585" y="777"/>
                  </a:lnTo>
                  <a:lnTo>
                    <a:pt x="4788" y="491"/>
                  </a:lnTo>
                  <a:lnTo>
                    <a:pt x="5046" y="260"/>
                  </a:lnTo>
                  <a:lnTo>
                    <a:pt x="5277" y="116"/>
                  </a:lnTo>
                  <a:lnTo>
                    <a:pt x="5566" y="31"/>
                  </a:lnTo>
                  <a:lnTo>
                    <a:pt x="5997" y="0"/>
                  </a:lnTo>
                  <a:close/>
                </a:path>
              </a:pathLst>
            </a:custGeom>
            <a:solidFill>
              <a:srgbClr val="000000"/>
            </a:solidFill>
            <a:ln w="9525">
              <a:noFill/>
              <a:round/>
              <a:headEnd/>
              <a:tailEnd/>
            </a:ln>
          </p:spPr>
          <p:txBody>
            <a:bodyPr/>
            <a:lstStyle/>
            <a:p>
              <a:endParaRPr lang="en-US"/>
            </a:p>
          </p:txBody>
        </p:sp>
        <p:sp>
          <p:nvSpPr>
            <p:cNvPr id="213003" name="Freeform 11"/>
            <p:cNvSpPr>
              <a:spLocks/>
            </p:cNvSpPr>
            <p:nvPr/>
          </p:nvSpPr>
          <p:spPr bwMode="auto">
            <a:xfrm>
              <a:off x="5187" y="57"/>
              <a:ext cx="79" cy="86"/>
            </a:xfrm>
            <a:custGeom>
              <a:avLst/>
              <a:gdLst/>
              <a:ahLst/>
              <a:cxnLst>
                <a:cxn ang="0">
                  <a:pos x="116" y="1151"/>
                </a:cxn>
                <a:cxn ang="0">
                  <a:pos x="260" y="892"/>
                </a:cxn>
                <a:cxn ang="0">
                  <a:pos x="490" y="662"/>
                </a:cxn>
                <a:cxn ang="0">
                  <a:pos x="778" y="490"/>
                </a:cxn>
                <a:cxn ang="0">
                  <a:pos x="1096" y="317"/>
                </a:cxn>
                <a:cxn ang="0">
                  <a:pos x="894" y="0"/>
                </a:cxn>
                <a:cxn ang="0">
                  <a:pos x="518" y="230"/>
                </a:cxn>
                <a:cxn ang="0">
                  <a:pos x="288" y="459"/>
                </a:cxn>
                <a:cxn ang="0">
                  <a:pos x="116" y="691"/>
                </a:cxn>
                <a:cxn ang="0">
                  <a:pos x="0" y="949"/>
                </a:cxn>
                <a:cxn ang="0">
                  <a:pos x="200" y="634"/>
                </a:cxn>
                <a:cxn ang="0">
                  <a:pos x="432" y="376"/>
                </a:cxn>
                <a:cxn ang="0">
                  <a:pos x="866" y="86"/>
                </a:cxn>
                <a:cxn ang="0">
                  <a:pos x="980" y="317"/>
                </a:cxn>
                <a:cxn ang="0">
                  <a:pos x="577" y="490"/>
                </a:cxn>
                <a:cxn ang="0">
                  <a:pos x="317" y="691"/>
                </a:cxn>
                <a:cxn ang="0">
                  <a:pos x="173" y="949"/>
                </a:cxn>
                <a:cxn ang="0">
                  <a:pos x="57" y="1208"/>
                </a:cxn>
                <a:cxn ang="0">
                  <a:pos x="116" y="1151"/>
                </a:cxn>
              </a:cxnLst>
              <a:rect l="0" t="0" r="r" b="b"/>
              <a:pathLst>
                <a:path w="1096" h="1208">
                  <a:moveTo>
                    <a:pt x="116" y="1151"/>
                  </a:moveTo>
                  <a:lnTo>
                    <a:pt x="260" y="892"/>
                  </a:lnTo>
                  <a:lnTo>
                    <a:pt x="490" y="662"/>
                  </a:lnTo>
                  <a:lnTo>
                    <a:pt x="778" y="490"/>
                  </a:lnTo>
                  <a:lnTo>
                    <a:pt x="1096" y="317"/>
                  </a:lnTo>
                  <a:lnTo>
                    <a:pt x="894" y="0"/>
                  </a:lnTo>
                  <a:lnTo>
                    <a:pt x="518" y="230"/>
                  </a:lnTo>
                  <a:lnTo>
                    <a:pt x="288" y="459"/>
                  </a:lnTo>
                  <a:lnTo>
                    <a:pt x="116" y="691"/>
                  </a:lnTo>
                  <a:lnTo>
                    <a:pt x="0" y="949"/>
                  </a:lnTo>
                  <a:lnTo>
                    <a:pt x="200" y="634"/>
                  </a:lnTo>
                  <a:lnTo>
                    <a:pt x="432" y="376"/>
                  </a:lnTo>
                  <a:lnTo>
                    <a:pt x="866" y="86"/>
                  </a:lnTo>
                  <a:lnTo>
                    <a:pt x="980" y="317"/>
                  </a:lnTo>
                  <a:lnTo>
                    <a:pt x="577" y="490"/>
                  </a:lnTo>
                  <a:lnTo>
                    <a:pt x="317" y="691"/>
                  </a:lnTo>
                  <a:lnTo>
                    <a:pt x="173" y="949"/>
                  </a:lnTo>
                  <a:lnTo>
                    <a:pt x="57" y="1208"/>
                  </a:lnTo>
                  <a:lnTo>
                    <a:pt x="116" y="1151"/>
                  </a:lnTo>
                  <a:close/>
                </a:path>
              </a:pathLst>
            </a:custGeom>
            <a:solidFill>
              <a:srgbClr val="000000"/>
            </a:solidFill>
            <a:ln w="9525">
              <a:noFill/>
              <a:round/>
              <a:headEnd/>
              <a:tailEnd/>
            </a:ln>
          </p:spPr>
          <p:txBody>
            <a:bodyPr/>
            <a:lstStyle/>
            <a:p>
              <a:endParaRPr lang="en-US"/>
            </a:p>
          </p:txBody>
        </p:sp>
      </p:grpSp>
      <p:sp>
        <p:nvSpPr>
          <p:cNvPr id="213004" name="Oval 12"/>
          <p:cNvSpPr>
            <a:spLocks noChangeArrowheads="1"/>
          </p:cNvSpPr>
          <p:nvPr/>
        </p:nvSpPr>
        <p:spPr bwMode="auto">
          <a:xfrm>
            <a:off x="6477000" y="5962650"/>
            <a:ext cx="1803400" cy="742950"/>
          </a:xfrm>
          <a:prstGeom prst="ellipse">
            <a:avLst/>
          </a:prstGeom>
          <a:noFill/>
          <a:ln w="38100">
            <a:solidFill>
              <a:srgbClr val="FC0128"/>
            </a:solidFill>
            <a:round/>
            <a:headEnd/>
            <a:tailEnd/>
          </a:ln>
          <a:effectLst>
            <a:outerShdw dist="35921" dir="2700000" algn="ctr" rotWithShape="0">
              <a:schemeClr val="bg2"/>
            </a:outerShdw>
          </a:effectLst>
        </p:spPr>
        <p:txBody>
          <a:bodyPr wrap="none" anchor="ctr"/>
          <a:lstStyle/>
          <a:p>
            <a:endParaRPr lang="en-US"/>
          </a:p>
        </p:txBody>
      </p:sp>
      <p:grpSp>
        <p:nvGrpSpPr>
          <p:cNvPr id="3" name="Group 13"/>
          <p:cNvGrpSpPr>
            <a:grpSpLocks/>
          </p:cNvGrpSpPr>
          <p:nvPr/>
        </p:nvGrpSpPr>
        <p:grpSpPr bwMode="auto">
          <a:xfrm>
            <a:off x="533400" y="2603500"/>
            <a:ext cx="6223000" cy="2260600"/>
            <a:chOff x="336" y="1640"/>
            <a:chExt cx="3920" cy="1424"/>
          </a:xfrm>
        </p:grpSpPr>
        <p:sp>
          <p:nvSpPr>
            <p:cNvPr id="213006" name="Rectangle 14"/>
            <p:cNvSpPr>
              <a:spLocks noChangeArrowheads="1"/>
            </p:cNvSpPr>
            <p:nvPr/>
          </p:nvSpPr>
          <p:spPr bwMode="auto">
            <a:xfrm>
              <a:off x="336" y="1640"/>
              <a:ext cx="3920" cy="1424"/>
            </a:xfrm>
            <a:prstGeom prst="rect">
              <a:avLst/>
            </a:prstGeom>
            <a:solidFill>
              <a:srgbClr val="CCECFF"/>
            </a:solidFill>
            <a:ln w="25400">
              <a:solidFill>
                <a:schemeClr val="tx1"/>
              </a:solidFill>
              <a:miter lim="800000"/>
              <a:headEnd/>
              <a:tailEnd/>
            </a:ln>
            <a:effectLst>
              <a:outerShdw dist="53882" dir="2700000" algn="ctr" rotWithShape="0">
                <a:schemeClr val="bg2"/>
              </a:outerShdw>
            </a:effectLst>
          </p:spPr>
          <p:txBody>
            <a:bodyPr wrap="none" anchor="ctr"/>
            <a:lstStyle/>
            <a:p>
              <a:endParaRPr lang="en-US"/>
            </a:p>
          </p:txBody>
        </p:sp>
        <p:sp>
          <p:nvSpPr>
            <p:cNvPr id="213007" name="Rectangle 15"/>
            <p:cNvSpPr>
              <a:spLocks noChangeArrowheads="1"/>
            </p:cNvSpPr>
            <p:nvPr/>
          </p:nvSpPr>
          <p:spPr bwMode="auto">
            <a:xfrm>
              <a:off x="451" y="1786"/>
              <a:ext cx="2523" cy="1132"/>
            </a:xfrm>
            <a:prstGeom prst="rect">
              <a:avLst/>
            </a:prstGeom>
            <a:noFill/>
            <a:ln w="12700">
              <a:noFill/>
              <a:miter lim="800000"/>
              <a:headEnd/>
              <a:tailEnd/>
            </a:ln>
            <a:effectLst>
              <a:outerShdw dist="17961" dir="13500000" algn="ctr" rotWithShape="0">
                <a:schemeClr val="bg2"/>
              </a:outerShdw>
            </a:effectLst>
          </p:spPr>
          <p:txBody>
            <a:bodyPr wrap="none" lIns="90488" tIns="44450" rIns="90488" bIns="44450">
              <a:spAutoFit/>
            </a:bodyPr>
            <a:lstStyle/>
            <a:p>
              <a:pPr algn="ctr" eaLnBrk="1" hangingPunct="1"/>
              <a:r>
                <a:rPr lang="en-US" sz="2800">
                  <a:solidFill>
                    <a:schemeClr val="tx2"/>
                  </a:solidFill>
                  <a:effectLst>
                    <a:outerShdw blurRad="38100" dist="38100" dir="2700000" algn="tl">
                      <a:srgbClr val="C0C0C0"/>
                    </a:outerShdw>
                  </a:effectLst>
                </a:rPr>
                <a:t>PearCo has </a:t>
              </a:r>
              <a:r>
                <a:rPr lang="en-US" sz="2800" i="1">
                  <a:solidFill>
                    <a:srgbClr val="FF0000"/>
                  </a:solidFill>
                  <a:effectLst>
                    <a:outerShdw blurRad="38100" dist="38100" dir="2700000" algn="tl">
                      <a:srgbClr val="C0C0C0"/>
                    </a:outerShdw>
                  </a:effectLst>
                </a:rPr>
                <a:t>overapplied</a:t>
              </a:r>
              <a:br>
                <a:rPr lang="en-US" sz="2800" i="1">
                  <a:solidFill>
                    <a:srgbClr val="FF0000"/>
                  </a:solidFill>
                  <a:effectLst>
                    <a:outerShdw blurRad="38100" dist="38100" dir="2700000" algn="tl">
                      <a:srgbClr val="C0C0C0"/>
                    </a:outerShdw>
                  </a:effectLst>
                </a:rPr>
              </a:br>
              <a:r>
                <a:rPr lang="en-US" sz="2800">
                  <a:solidFill>
                    <a:schemeClr val="tx2"/>
                  </a:solidFill>
                  <a:effectLst>
                    <a:outerShdw blurRad="38100" dist="38100" dir="2700000" algn="tl">
                      <a:srgbClr val="C0C0C0"/>
                    </a:outerShdw>
                  </a:effectLst>
                </a:rPr>
                <a:t>overhead for the year</a:t>
              </a:r>
              <a:br>
                <a:rPr lang="en-US" sz="2800">
                  <a:solidFill>
                    <a:schemeClr val="tx2"/>
                  </a:solidFill>
                  <a:effectLst>
                    <a:outerShdw blurRad="38100" dist="38100" dir="2700000" algn="tl">
                      <a:srgbClr val="C0C0C0"/>
                    </a:outerShdw>
                  </a:effectLst>
                </a:rPr>
              </a:br>
              <a:r>
                <a:rPr lang="en-US" sz="2800">
                  <a:solidFill>
                    <a:schemeClr val="tx2"/>
                  </a:solidFill>
                  <a:effectLst>
                    <a:outerShdw blurRad="38100" dist="38100" dir="2700000" algn="tl">
                      <a:srgbClr val="C0C0C0"/>
                    </a:outerShdw>
                  </a:effectLst>
                </a:rPr>
                <a:t>by $30,000.  What will</a:t>
              </a:r>
              <a:br>
                <a:rPr lang="en-US" sz="2800">
                  <a:solidFill>
                    <a:schemeClr val="tx2"/>
                  </a:solidFill>
                  <a:effectLst>
                    <a:outerShdw blurRad="38100" dist="38100" dir="2700000" algn="tl">
                      <a:srgbClr val="C0C0C0"/>
                    </a:outerShdw>
                  </a:effectLst>
                </a:rPr>
              </a:br>
              <a:r>
                <a:rPr lang="en-US" sz="2800">
                  <a:solidFill>
                    <a:schemeClr val="tx2"/>
                  </a:solidFill>
                  <a:effectLst>
                    <a:outerShdw blurRad="38100" dist="38100" dir="2700000" algn="tl">
                      <a:srgbClr val="C0C0C0"/>
                    </a:outerShdw>
                  </a:effectLst>
                </a:rPr>
                <a:t>PearCo do?</a:t>
              </a:r>
            </a:p>
          </p:txBody>
        </p:sp>
        <p:graphicFrame>
          <p:nvGraphicFramePr>
            <p:cNvPr id="317440" name="Object 0"/>
            <p:cNvGraphicFramePr>
              <a:graphicFrameLocks noChangeAspect="1"/>
            </p:cNvGraphicFramePr>
            <p:nvPr/>
          </p:nvGraphicFramePr>
          <p:xfrm>
            <a:off x="3072" y="1680"/>
            <a:ext cx="922" cy="1313"/>
          </p:xfrm>
          <a:graphic>
            <a:graphicData uri="http://schemas.openxmlformats.org/presentationml/2006/ole">
              <mc:AlternateContent xmlns:mc="http://schemas.openxmlformats.org/markup-compatibility/2006">
                <mc:Choice xmlns:v="urn:schemas-microsoft-com:vml" Requires="v">
                  <p:oleObj spid="_x0000_s25604" name="Clip" r:id="rId4" imgW="3848040" imgH="5478120" progId="">
                    <p:embed/>
                  </p:oleObj>
                </mc:Choice>
                <mc:Fallback>
                  <p:oleObj name="Clip" r:id="rId4" imgW="3848040" imgH="547812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1680"/>
                          <a:ext cx="922" cy="1313"/>
                        </a:xfrm>
                        <a:prstGeom prst="rect">
                          <a:avLst/>
                        </a:prstGeom>
                        <a:noFill/>
                        <a:ln>
                          <a:noFill/>
                        </a:ln>
                        <a:effectLst>
                          <a:outerShdw dist="17961" dir="135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213009" name="Oval 17"/>
          <p:cNvSpPr>
            <a:spLocks noChangeArrowheads="1"/>
          </p:cNvSpPr>
          <p:nvPr/>
        </p:nvSpPr>
        <p:spPr bwMode="auto">
          <a:xfrm>
            <a:off x="914400" y="1905000"/>
            <a:ext cx="2184400" cy="742950"/>
          </a:xfrm>
          <a:prstGeom prst="ellipse">
            <a:avLst/>
          </a:prstGeom>
          <a:noFill/>
          <a:ln w="38100">
            <a:solidFill>
              <a:srgbClr val="FC0128"/>
            </a:solidFill>
            <a:round/>
            <a:headEnd/>
            <a:tailEnd/>
          </a:ln>
          <a:effectLst>
            <a:outerShdw dist="35921" dir="2700000" algn="ctr" rotWithShape="0">
              <a:schemeClr val="bg2"/>
            </a:outerShdw>
          </a:effectLst>
        </p:spPr>
        <p:txBody>
          <a:bodyPr wrap="none" anchor="ctr"/>
          <a:lstStyle/>
          <a:p>
            <a:endParaRPr lang="en-US"/>
          </a:p>
        </p:txBody>
      </p:sp>
      <p:sp>
        <p:nvSpPr>
          <p:cNvPr id="213010" name="Freeform 18"/>
          <p:cNvSpPr>
            <a:spLocks/>
          </p:cNvSpPr>
          <p:nvPr/>
        </p:nvSpPr>
        <p:spPr bwMode="auto">
          <a:xfrm>
            <a:off x="5867400" y="4648200"/>
            <a:ext cx="1830388" cy="1144588"/>
          </a:xfrm>
          <a:custGeom>
            <a:avLst/>
            <a:gdLst/>
            <a:ahLst/>
            <a:cxnLst>
              <a:cxn ang="0">
                <a:pos x="1055" y="501"/>
              </a:cxn>
              <a:cxn ang="0">
                <a:pos x="1033" y="465"/>
              </a:cxn>
              <a:cxn ang="0">
                <a:pos x="995" y="405"/>
              </a:cxn>
              <a:cxn ang="0">
                <a:pos x="953" y="347"/>
              </a:cxn>
              <a:cxn ang="0">
                <a:pos x="906" y="291"/>
              </a:cxn>
              <a:cxn ang="0">
                <a:pos x="855" y="241"/>
              </a:cxn>
              <a:cxn ang="0">
                <a:pos x="797" y="196"/>
              </a:cxn>
              <a:cxn ang="0">
                <a:pos x="739" y="152"/>
              </a:cxn>
              <a:cxn ang="0">
                <a:pos x="670" y="112"/>
              </a:cxn>
              <a:cxn ang="0">
                <a:pos x="604" y="80"/>
              </a:cxn>
              <a:cxn ang="0">
                <a:pos x="534" y="53"/>
              </a:cxn>
              <a:cxn ang="0">
                <a:pos x="465" y="33"/>
              </a:cxn>
              <a:cxn ang="0">
                <a:pos x="391" y="16"/>
              </a:cxn>
              <a:cxn ang="0">
                <a:pos x="318" y="4"/>
              </a:cxn>
              <a:cxn ang="0">
                <a:pos x="244" y="0"/>
              </a:cxn>
              <a:cxn ang="0">
                <a:pos x="169" y="3"/>
              </a:cxn>
              <a:cxn ang="0">
                <a:pos x="99" y="11"/>
              </a:cxn>
              <a:cxn ang="0">
                <a:pos x="22" y="21"/>
              </a:cxn>
              <a:cxn ang="0">
                <a:pos x="0" y="28"/>
              </a:cxn>
              <a:cxn ang="0">
                <a:pos x="97" y="19"/>
              </a:cxn>
              <a:cxn ang="0">
                <a:pos x="161" y="20"/>
              </a:cxn>
              <a:cxn ang="0">
                <a:pos x="230" y="28"/>
              </a:cxn>
              <a:cxn ang="0">
                <a:pos x="297" y="48"/>
              </a:cxn>
              <a:cxn ang="0">
                <a:pos x="365" y="72"/>
              </a:cxn>
              <a:cxn ang="0">
                <a:pos x="432" y="103"/>
              </a:cxn>
              <a:cxn ang="0">
                <a:pos x="496" y="140"/>
              </a:cxn>
              <a:cxn ang="0">
                <a:pos x="560" y="187"/>
              </a:cxn>
              <a:cxn ang="0">
                <a:pos x="617" y="237"/>
              </a:cxn>
              <a:cxn ang="0">
                <a:pos x="676" y="296"/>
              </a:cxn>
              <a:cxn ang="0">
                <a:pos x="728" y="359"/>
              </a:cxn>
              <a:cxn ang="0">
                <a:pos x="775" y="424"/>
              </a:cxn>
              <a:cxn ang="0">
                <a:pos x="817" y="492"/>
              </a:cxn>
              <a:cxn ang="0">
                <a:pos x="856" y="564"/>
              </a:cxn>
              <a:cxn ang="0">
                <a:pos x="761" y="596"/>
              </a:cxn>
              <a:cxn ang="0">
                <a:pos x="1035" y="720"/>
              </a:cxn>
              <a:cxn ang="0">
                <a:pos x="1152" y="476"/>
              </a:cxn>
              <a:cxn ang="0">
                <a:pos x="1055" y="501"/>
              </a:cxn>
            </a:cxnLst>
            <a:rect l="0" t="0" r="r" b="b"/>
            <a:pathLst>
              <a:path w="1153" h="721">
                <a:moveTo>
                  <a:pt x="1055" y="501"/>
                </a:moveTo>
                <a:lnTo>
                  <a:pt x="1033" y="465"/>
                </a:lnTo>
                <a:lnTo>
                  <a:pt x="995" y="405"/>
                </a:lnTo>
                <a:lnTo>
                  <a:pt x="953" y="347"/>
                </a:lnTo>
                <a:lnTo>
                  <a:pt x="906" y="291"/>
                </a:lnTo>
                <a:lnTo>
                  <a:pt x="855" y="241"/>
                </a:lnTo>
                <a:lnTo>
                  <a:pt x="797" y="196"/>
                </a:lnTo>
                <a:lnTo>
                  <a:pt x="739" y="152"/>
                </a:lnTo>
                <a:lnTo>
                  <a:pt x="670" y="112"/>
                </a:lnTo>
                <a:lnTo>
                  <a:pt x="604" y="80"/>
                </a:lnTo>
                <a:lnTo>
                  <a:pt x="534" y="53"/>
                </a:lnTo>
                <a:lnTo>
                  <a:pt x="465" y="33"/>
                </a:lnTo>
                <a:lnTo>
                  <a:pt x="391" y="16"/>
                </a:lnTo>
                <a:lnTo>
                  <a:pt x="318" y="4"/>
                </a:lnTo>
                <a:lnTo>
                  <a:pt x="244" y="0"/>
                </a:lnTo>
                <a:lnTo>
                  <a:pt x="169" y="3"/>
                </a:lnTo>
                <a:lnTo>
                  <a:pt x="99" y="11"/>
                </a:lnTo>
                <a:lnTo>
                  <a:pt x="22" y="21"/>
                </a:lnTo>
                <a:lnTo>
                  <a:pt x="0" y="28"/>
                </a:lnTo>
                <a:lnTo>
                  <a:pt x="97" y="19"/>
                </a:lnTo>
                <a:lnTo>
                  <a:pt x="161" y="20"/>
                </a:lnTo>
                <a:lnTo>
                  <a:pt x="230" y="28"/>
                </a:lnTo>
                <a:lnTo>
                  <a:pt x="297" y="48"/>
                </a:lnTo>
                <a:lnTo>
                  <a:pt x="365" y="72"/>
                </a:lnTo>
                <a:lnTo>
                  <a:pt x="432" y="103"/>
                </a:lnTo>
                <a:lnTo>
                  <a:pt x="496" y="140"/>
                </a:lnTo>
                <a:lnTo>
                  <a:pt x="560" y="187"/>
                </a:lnTo>
                <a:lnTo>
                  <a:pt x="617" y="237"/>
                </a:lnTo>
                <a:lnTo>
                  <a:pt x="676" y="296"/>
                </a:lnTo>
                <a:lnTo>
                  <a:pt x="728" y="359"/>
                </a:lnTo>
                <a:lnTo>
                  <a:pt x="775" y="424"/>
                </a:lnTo>
                <a:lnTo>
                  <a:pt x="817" y="492"/>
                </a:lnTo>
                <a:lnTo>
                  <a:pt x="856" y="564"/>
                </a:lnTo>
                <a:lnTo>
                  <a:pt x="761" y="596"/>
                </a:lnTo>
                <a:lnTo>
                  <a:pt x="1035" y="720"/>
                </a:lnTo>
                <a:lnTo>
                  <a:pt x="1152" y="476"/>
                </a:lnTo>
                <a:lnTo>
                  <a:pt x="1055" y="501"/>
                </a:lnTo>
              </a:path>
            </a:pathLst>
          </a:custGeom>
          <a:solidFill>
            <a:srgbClr val="FF0000"/>
          </a:solidFill>
          <a:ln w="12700" cap="rnd" cmpd="sng">
            <a:solidFill>
              <a:srgbClr val="FC0128"/>
            </a:solidFill>
            <a:prstDash val="solid"/>
            <a:round/>
            <a:headEnd type="none" w="med" len="med"/>
            <a:tailEnd type="none" w="med" len="med"/>
          </a:ln>
          <a:effectLst>
            <a:outerShdw dist="56796" dir="3806097" algn="ctr" rotWithShape="0">
              <a:schemeClr val="bg2"/>
            </a:outerShdw>
          </a:effectLst>
        </p:spPr>
        <p:txBody>
          <a:bodyPr/>
          <a:lstStyle/>
          <a:p>
            <a:endParaRPr lang="en-US"/>
          </a:p>
        </p:txBody>
      </p:sp>
      <p:sp>
        <p:nvSpPr>
          <p:cNvPr id="213011" name="Freeform 19"/>
          <p:cNvSpPr>
            <a:spLocks/>
          </p:cNvSpPr>
          <p:nvPr/>
        </p:nvSpPr>
        <p:spPr bwMode="auto">
          <a:xfrm rot="-7271308">
            <a:off x="3417887" y="1916113"/>
            <a:ext cx="1622425" cy="1295400"/>
          </a:xfrm>
          <a:custGeom>
            <a:avLst/>
            <a:gdLst/>
            <a:ahLst/>
            <a:cxnLst>
              <a:cxn ang="0">
                <a:pos x="938" y="186"/>
              </a:cxn>
              <a:cxn ang="0">
                <a:pos x="915" y="218"/>
              </a:cxn>
              <a:cxn ang="0">
                <a:pos x="885" y="268"/>
              </a:cxn>
              <a:cxn ang="0">
                <a:pos x="845" y="319"/>
              </a:cxn>
              <a:cxn ang="0">
                <a:pos x="802" y="367"/>
              </a:cxn>
              <a:cxn ang="0">
                <a:pos x="756" y="410"/>
              </a:cxn>
              <a:cxn ang="0">
                <a:pos x="704" y="449"/>
              </a:cxn>
              <a:cxn ang="0">
                <a:pos x="652" y="486"/>
              </a:cxn>
              <a:cxn ang="0">
                <a:pos x="592" y="518"/>
              </a:cxn>
              <a:cxn ang="0">
                <a:pos x="533" y="546"/>
              </a:cxn>
              <a:cxn ang="0">
                <a:pos x="470" y="566"/>
              </a:cxn>
              <a:cxn ang="0">
                <a:pos x="409" y="584"/>
              </a:cxn>
              <a:cxn ang="0">
                <a:pos x="344" y="597"/>
              </a:cxn>
              <a:cxn ang="0">
                <a:pos x="278" y="607"/>
              </a:cxn>
              <a:cxn ang="0">
                <a:pos x="214" y="610"/>
              </a:cxn>
              <a:cxn ang="0">
                <a:pos x="149" y="607"/>
              </a:cxn>
              <a:cxn ang="0">
                <a:pos x="85" y="598"/>
              </a:cxn>
              <a:cxn ang="0">
                <a:pos x="19" y="587"/>
              </a:cxn>
              <a:cxn ang="0">
                <a:pos x="0" y="581"/>
              </a:cxn>
              <a:cxn ang="0">
                <a:pos x="84" y="592"/>
              </a:cxn>
              <a:cxn ang="0">
                <a:pos x="142" y="592"/>
              </a:cxn>
              <a:cxn ang="0">
                <a:pos x="203" y="585"/>
              </a:cxn>
              <a:cxn ang="0">
                <a:pos x="262" y="570"/>
              </a:cxn>
              <a:cxn ang="0">
                <a:pos x="320" y="550"/>
              </a:cxn>
              <a:cxn ang="0">
                <a:pos x="382" y="524"/>
              </a:cxn>
              <a:cxn ang="0">
                <a:pos x="438" y="491"/>
              </a:cxn>
              <a:cxn ang="0">
                <a:pos x="496" y="453"/>
              </a:cxn>
              <a:cxn ang="0">
                <a:pos x="546" y="409"/>
              </a:cxn>
              <a:cxn ang="0">
                <a:pos x="601" y="360"/>
              </a:cxn>
              <a:cxn ang="0">
                <a:pos x="648" y="306"/>
              </a:cxn>
              <a:cxn ang="0">
                <a:pos x="690" y="250"/>
              </a:cxn>
              <a:cxn ang="0">
                <a:pos x="726" y="193"/>
              </a:cxn>
              <a:cxn ang="0">
                <a:pos x="763" y="131"/>
              </a:cxn>
              <a:cxn ang="0">
                <a:pos x="679" y="101"/>
              </a:cxn>
              <a:cxn ang="0">
                <a:pos x="923" y="0"/>
              </a:cxn>
              <a:cxn ang="0">
                <a:pos x="1021" y="211"/>
              </a:cxn>
              <a:cxn ang="0">
                <a:pos x="938" y="186"/>
              </a:cxn>
            </a:cxnLst>
            <a:rect l="0" t="0" r="r" b="b"/>
            <a:pathLst>
              <a:path w="1022" h="611">
                <a:moveTo>
                  <a:pt x="938" y="186"/>
                </a:moveTo>
                <a:lnTo>
                  <a:pt x="915" y="218"/>
                </a:lnTo>
                <a:lnTo>
                  <a:pt x="885" y="268"/>
                </a:lnTo>
                <a:lnTo>
                  <a:pt x="845" y="319"/>
                </a:lnTo>
                <a:lnTo>
                  <a:pt x="802" y="367"/>
                </a:lnTo>
                <a:lnTo>
                  <a:pt x="756" y="410"/>
                </a:lnTo>
                <a:lnTo>
                  <a:pt x="704" y="449"/>
                </a:lnTo>
                <a:lnTo>
                  <a:pt x="652" y="486"/>
                </a:lnTo>
                <a:lnTo>
                  <a:pt x="592" y="518"/>
                </a:lnTo>
                <a:lnTo>
                  <a:pt x="533" y="546"/>
                </a:lnTo>
                <a:lnTo>
                  <a:pt x="470" y="566"/>
                </a:lnTo>
                <a:lnTo>
                  <a:pt x="409" y="584"/>
                </a:lnTo>
                <a:lnTo>
                  <a:pt x="344" y="597"/>
                </a:lnTo>
                <a:lnTo>
                  <a:pt x="278" y="607"/>
                </a:lnTo>
                <a:lnTo>
                  <a:pt x="214" y="610"/>
                </a:lnTo>
                <a:lnTo>
                  <a:pt x="149" y="607"/>
                </a:lnTo>
                <a:lnTo>
                  <a:pt x="85" y="598"/>
                </a:lnTo>
                <a:lnTo>
                  <a:pt x="19" y="587"/>
                </a:lnTo>
                <a:lnTo>
                  <a:pt x="0" y="581"/>
                </a:lnTo>
                <a:lnTo>
                  <a:pt x="84" y="592"/>
                </a:lnTo>
                <a:lnTo>
                  <a:pt x="142" y="592"/>
                </a:lnTo>
                <a:lnTo>
                  <a:pt x="203" y="585"/>
                </a:lnTo>
                <a:lnTo>
                  <a:pt x="262" y="570"/>
                </a:lnTo>
                <a:lnTo>
                  <a:pt x="320" y="550"/>
                </a:lnTo>
                <a:lnTo>
                  <a:pt x="382" y="524"/>
                </a:lnTo>
                <a:lnTo>
                  <a:pt x="438" y="491"/>
                </a:lnTo>
                <a:lnTo>
                  <a:pt x="496" y="453"/>
                </a:lnTo>
                <a:lnTo>
                  <a:pt x="546" y="409"/>
                </a:lnTo>
                <a:lnTo>
                  <a:pt x="601" y="360"/>
                </a:lnTo>
                <a:lnTo>
                  <a:pt x="648" y="306"/>
                </a:lnTo>
                <a:lnTo>
                  <a:pt x="690" y="250"/>
                </a:lnTo>
                <a:lnTo>
                  <a:pt x="726" y="193"/>
                </a:lnTo>
                <a:lnTo>
                  <a:pt x="763" y="131"/>
                </a:lnTo>
                <a:lnTo>
                  <a:pt x="679" y="101"/>
                </a:lnTo>
                <a:lnTo>
                  <a:pt x="923" y="0"/>
                </a:lnTo>
                <a:lnTo>
                  <a:pt x="1021" y="211"/>
                </a:lnTo>
                <a:lnTo>
                  <a:pt x="938" y="186"/>
                </a:lnTo>
              </a:path>
            </a:pathLst>
          </a:custGeom>
          <a:solidFill>
            <a:srgbClr val="FF0000"/>
          </a:solidFill>
          <a:ln w="12700" cap="rnd" cmpd="sng">
            <a:solidFill>
              <a:srgbClr val="FC0128"/>
            </a:solidFill>
            <a:prstDash val="solid"/>
            <a:round/>
            <a:headEnd type="none" w="med" len="med"/>
            <a:tailEnd type="none" w="med" len="med"/>
          </a:ln>
          <a:effectLst>
            <a:outerShdw dist="56796" dir="3806097" algn="ctr" rotWithShape="0">
              <a:schemeClr val="bg2"/>
            </a:outerShdw>
          </a:effectLst>
        </p:spPr>
        <p:txBody>
          <a:bodyPr/>
          <a:lstStyle/>
          <a:p>
            <a:endParaRPr lang="en-US"/>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8" presetClass="entr" presetSubtype="9" fill="hold" grpId="0" nodeType="afterEffect">
                                  <p:stCondLst>
                                    <p:cond delay="0"/>
                                  </p:stCondLst>
                                  <p:childTnLst>
                                    <p:set>
                                      <p:cBhvr>
                                        <p:cTn id="10" dur="1" fill="hold">
                                          <p:stCondLst>
                                            <p:cond delay="0"/>
                                          </p:stCondLst>
                                        </p:cTn>
                                        <p:tgtEl>
                                          <p:spTgt spid="213011"/>
                                        </p:tgtEl>
                                        <p:attrNameLst>
                                          <p:attrName>style.visibility</p:attrName>
                                        </p:attrNameLst>
                                      </p:cBhvr>
                                      <p:to>
                                        <p:strVal val="visible"/>
                                      </p:to>
                                    </p:set>
                                    <p:animEffect transition="in" filter="strips(upLeft)">
                                      <p:cBhvr>
                                        <p:cTn id="11" dur="500"/>
                                        <p:tgtEl>
                                          <p:spTgt spid="21301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13009"/>
                                        </p:tgtEl>
                                        <p:attrNameLst>
                                          <p:attrName>style.visibility</p:attrName>
                                        </p:attrNameLst>
                                      </p:cBhvr>
                                      <p:to>
                                        <p:strVal val="visible"/>
                                      </p:to>
                                    </p:set>
                                    <p:animEffect transition="in" filter="wipe(right)">
                                      <p:cBhvr>
                                        <p:cTn id="15" dur="500"/>
                                        <p:tgtEl>
                                          <p:spTgt spid="213009"/>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213010"/>
                                        </p:tgtEl>
                                        <p:attrNameLst>
                                          <p:attrName>style.visibility</p:attrName>
                                        </p:attrNameLst>
                                      </p:cBhvr>
                                      <p:to>
                                        <p:strVal val="visible"/>
                                      </p:to>
                                    </p:set>
                                    <p:animEffect transition="in" filter="strips(downRight)">
                                      <p:cBhvr>
                                        <p:cTn id="19" dur="500"/>
                                        <p:tgtEl>
                                          <p:spTgt spid="21301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13004"/>
                                        </p:tgtEl>
                                        <p:attrNameLst>
                                          <p:attrName>style.visibility</p:attrName>
                                        </p:attrNameLst>
                                      </p:cBhvr>
                                      <p:to>
                                        <p:strVal val="visible"/>
                                      </p:to>
                                    </p:set>
                                    <p:animEffect transition="in" filter="wipe(up)">
                                      <p:cBhvr>
                                        <p:cTn id="23" dur="500"/>
                                        <p:tgtEl>
                                          <p:spTgt spid="213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4" grpId="0" animBg="1"/>
      <p:bldP spid="213009" grpId="0" animBg="1"/>
      <p:bldP spid="213010" grpId="0" animBg="1"/>
      <p:bldP spid="2130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ChangeArrowheads="1"/>
          </p:cNvSpPr>
          <p:nvPr>
            <p:ph type="body" idx="1"/>
          </p:nvPr>
        </p:nvSpPr>
        <p:spPr>
          <a:xfrm>
            <a:off x="557213" y="1624013"/>
            <a:ext cx="8382000" cy="4800600"/>
          </a:xfrm>
          <a:solidFill>
            <a:srgbClr val="CCFFCC"/>
          </a:solidFill>
          <a:ln w="12700">
            <a:solidFill>
              <a:schemeClr val="tx1"/>
            </a:solidFill>
          </a:ln>
          <a:effectLst>
            <a:outerShdw dist="107763" dir="2700000" algn="ctr" rotWithShape="0">
              <a:schemeClr val="bg2"/>
            </a:outerShdw>
          </a:effectLst>
        </p:spPr>
        <p:txBody>
          <a:bodyPr lIns="90488" tIns="44450" rIns="90488" bIns="44450"/>
          <a:lstStyle/>
          <a:p>
            <a:pPr>
              <a:spcBef>
                <a:spcPct val="30000"/>
              </a:spcBef>
              <a:buFont typeface="Times" pitchFamily="18" charset="0"/>
              <a:buNone/>
            </a:pPr>
            <a:r>
              <a:rPr lang="en-US" sz="2600" b="1"/>
              <a:t>   Tiger, Inc. had actual manufacturing overhead costs of $1,210,000 and a predetermined overhead rate of $4.00 per machine hour.  Tiger, Inc. worked 290,000 machine hours during the period.  Tiger’s manufacturing overhead is</a:t>
            </a:r>
          </a:p>
          <a:p>
            <a:pPr>
              <a:lnSpc>
                <a:spcPct val="130000"/>
              </a:lnSpc>
              <a:spcBef>
                <a:spcPct val="30000"/>
              </a:spcBef>
              <a:buFont typeface="Times" pitchFamily="18" charset="0"/>
              <a:buNone/>
            </a:pPr>
            <a:r>
              <a:rPr lang="en-US" sz="2600" b="1"/>
              <a:t>	a.   $50,000 overapplied.</a:t>
            </a:r>
            <a:br>
              <a:rPr lang="en-US" sz="2600" b="1"/>
            </a:br>
            <a:r>
              <a:rPr lang="en-US" sz="2600" b="1"/>
              <a:t>b.   $50,000 underapplied.</a:t>
            </a:r>
            <a:br>
              <a:rPr lang="en-US" sz="2600" b="1"/>
            </a:br>
            <a:r>
              <a:rPr lang="en-US" sz="2600" b="1"/>
              <a:t>c.   $60,000 overapplied.</a:t>
            </a:r>
            <a:br>
              <a:rPr lang="en-US" sz="2600" b="1"/>
            </a:br>
            <a:r>
              <a:rPr lang="en-US" sz="2600" b="1"/>
              <a:t>d.   $60,000 underapplied.</a:t>
            </a:r>
          </a:p>
        </p:txBody>
      </p:sp>
      <p:sp>
        <p:nvSpPr>
          <p:cNvPr id="67587" name="Rectangle 1027"/>
          <p:cNvSpPr>
            <a:spLocks noGrp="1" noChangeArrowheads="1"/>
          </p:cNvSpPr>
          <p:nvPr>
            <p:ph type="title"/>
          </p:nvPr>
        </p:nvSpPr>
        <p:spPr>
          <a:noFill/>
          <a:ln/>
        </p:spPr>
        <p:txBody>
          <a:bodyPr lIns="90488" tIns="44450" rIns="90488" bIns="44450"/>
          <a:lstStyle/>
          <a:p>
            <a:r>
              <a:rPr lang="en-US"/>
              <a:t>Quick Check </a:t>
            </a:r>
            <a:r>
              <a:rPr lang="en-US" sz="3200">
                <a:sym typeface="Wingdings" pitchFamily="2" charset="2"/>
              </a:rPr>
              <a:t></a:t>
            </a:r>
          </a:p>
        </p:txBody>
      </p:sp>
    </p:spTree>
  </p:cSld>
  <p:clrMapOvr>
    <a:masterClrMapping/>
  </p:clrMapOvr>
  <p:transition>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body" idx="1"/>
          </p:nvPr>
        </p:nvSpPr>
        <p:spPr>
          <a:xfrm>
            <a:off x="557213" y="1624013"/>
            <a:ext cx="8382000" cy="4800600"/>
          </a:xfrm>
          <a:solidFill>
            <a:srgbClr val="CCFFCC"/>
          </a:solidFill>
          <a:ln w="12700">
            <a:solidFill>
              <a:schemeClr val="tx1"/>
            </a:solidFill>
          </a:ln>
          <a:effectLst>
            <a:outerShdw dist="107763" dir="2700000" algn="ctr" rotWithShape="0">
              <a:schemeClr val="bg2"/>
            </a:outerShdw>
          </a:effectLst>
        </p:spPr>
        <p:txBody>
          <a:bodyPr lIns="90488" tIns="44450" rIns="90488" bIns="44450"/>
          <a:lstStyle/>
          <a:p>
            <a:pPr>
              <a:spcBef>
                <a:spcPct val="30000"/>
              </a:spcBef>
              <a:buFont typeface="Times" pitchFamily="18" charset="0"/>
              <a:buNone/>
            </a:pPr>
            <a:r>
              <a:rPr lang="en-US" sz="2600" b="1"/>
              <a:t>   Tiger, Inc. had actual manufacturing overhead costs of $1,210,000 and a predetermined overhead rate of $4.00 per machine hour.  Tiger, Inc. worked 290,000 machine hours during the period.  Tiger’s manufacturing overhead is</a:t>
            </a:r>
          </a:p>
          <a:p>
            <a:pPr>
              <a:lnSpc>
                <a:spcPct val="130000"/>
              </a:lnSpc>
              <a:spcBef>
                <a:spcPct val="30000"/>
              </a:spcBef>
              <a:buFont typeface="Times" pitchFamily="18" charset="0"/>
              <a:buNone/>
            </a:pPr>
            <a:r>
              <a:rPr lang="en-US" sz="2600" b="1"/>
              <a:t>	a.   $50,000 overapplied.</a:t>
            </a:r>
            <a:br>
              <a:rPr lang="en-US" sz="2600" b="1"/>
            </a:br>
            <a:r>
              <a:rPr lang="en-US" sz="2600" b="1"/>
              <a:t>b.   $50,000 underapplied.</a:t>
            </a:r>
            <a:br>
              <a:rPr lang="en-US" sz="2600" b="1"/>
            </a:br>
            <a:r>
              <a:rPr lang="en-US" sz="2600" b="1"/>
              <a:t>c.   $60,000 overapplied.</a:t>
            </a:r>
            <a:br>
              <a:rPr lang="en-US" sz="2600" b="1"/>
            </a:br>
            <a:r>
              <a:rPr lang="en-US" sz="2600" b="1"/>
              <a:t>d.   $60,000 underapplied.</a:t>
            </a:r>
          </a:p>
        </p:txBody>
      </p:sp>
      <p:sp>
        <p:nvSpPr>
          <p:cNvPr id="264195" name="Rectangle 3"/>
          <p:cNvSpPr>
            <a:spLocks noGrp="1" noChangeArrowheads="1"/>
          </p:cNvSpPr>
          <p:nvPr>
            <p:ph type="title"/>
          </p:nvPr>
        </p:nvSpPr>
        <p:spPr>
          <a:noFill/>
          <a:ln/>
        </p:spPr>
        <p:txBody>
          <a:bodyPr lIns="90488" tIns="44450" rIns="90488" bIns="44450"/>
          <a:lstStyle/>
          <a:p>
            <a:r>
              <a:rPr lang="en-US"/>
              <a:t>Quick Check </a:t>
            </a:r>
            <a:r>
              <a:rPr lang="en-US" sz="3200">
                <a:sym typeface="Wingdings" pitchFamily="2" charset="2"/>
              </a:rPr>
              <a:t></a:t>
            </a:r>
          </a:p>
        </p:txBody>
      </p:sp>
      <p:sp>
        <p:nvSpPr>
          <p:cNvPr id="264293" name="Oval 101"/>
          <p:cNvSpPr>
            <a:spLocks noChangeArrowheads="1"/>
          </p:cNvSpPr>
          <p:nvPr/>
        </p:nvSpPr>
        <p:spPr bwMode="auto">
          <a:xfrm>
            <a:off x="762000" y="4321175"/>
            <a:ext cx="682625" cy="631825"/>
          </a:xfrm>
          <a:prstGeom prst="ellipse">
            <a:avLst/>
          </a:prstGeom>
          <a:noFill/>
          <a:ln w="50800">
            <a:solidFill>
              <a:srgbClr val="FF3300"/>
            </a:solidFill>
            <a:round/>
            <a:headEnd/>
            <a:tailEnd/>
          </a:ln>
          <a:effectLst/>
        </p:spPr>
        <p:txBody>
          <a:bodyPr wrap="none" anchor="ctr"/>
          <a:lstStyle/>
          <a:p>
            <a:endParaRPr lang="en-US"/>
          </a:p>
        </p:txBody>
      </p:sp>
      <p:sp>
        <p:nvSpPr>
          <p:cNvPr id="264294" name="Rectangle 102"/>
          <p:cNvSpPr>
            <a:spLocks noChangeArrowheads="1"/>
          </p:cNvSpPr>
          <p:nvPr/>
        </p:nvSpPr>
        <p:spPr bwMode="auto">
          <a:xfrm>
            <a:off x="4267200" y="2971800"/>
            <a:ext cx="4419600" cy="2095500"/>
          </a:xfrm>
          <a:prstGeom prst="rect">
            <a:avLst/>
          </a:prstGeom>
          <a:solidFill>
            <a:srgbClr val="CCECFF"/>
          </a:solidFill>
          <a:ln w="25400">
            <a:solidFill>
              <a:schemeClr val="accent2"/>
            </a:solidFill>
            <a:miter lim="800000"/>
            <a:headEnd/>
            <a:tailEnd/>
          </a:ln>
          <a:effectLst>
            <a:outerShdw dist="107763" dir="2700000" algn="ctr" rotWithShape="0">
              <a:schemeClr val="bg2"/>
            </a:outerShdw>
          </a:effectLst>
        </p:spPr>
        <p:txBody>
          <a:bodyPr lIns="90488" tIns="44450" rIns="90488" bIns="44450">
            <a:spAutoFit/>
          </a:bodyPr>
          <a:lstStyle/>
          <a:p>
            <a:pPr eaLnBrk="1" hangingPunct="1">
              <a:spcBef>
                <a:spcPct val="50000"/>
              </a:spcBef>
            </a:pPr>
            <a:r>
              <a:rPr lang="en-US" sz="2000" b="1" u="sng">
                <a:solidFill>
                  <a:schemeClr val="tx2"/>
                </a:solidFill>
              </a:rPr>
              <a:t>Overhead Applied</a:t>
            </a:r>
            <a:r>
              <a:rPr lang="en-US" sz="2000" b="1">
                <a:solidFill>
                  <a:schemeClr val="tx2"/>
                </a:solidFill>
              </a:rPr>
              <a:t/>
            </a:r>
            <a:br>
              <a:rPr lang="en-US" sz="2000" b="1">
                <a:solidFill>
                  <a:schemeClr val="tx2"/>
                </a:solidFill>
              </a:rPr>
            </a:br>
            <a:r>
              <a:rPr lang="en-US" sz="2000" b="1">
                <a:solidFill>
                  <a:schemeClr val="tx2"/>
                </a:solidFill>
              </a:rPr>
              <a:t>     $4.00 per hour × 290,000 hours</a:t>
            </a:r>
            <a:br>
              <a:rPr lang="en-US" sz="2000" b="1">
                <a:solidFill>
                  <a:schemeClr val="tx2"/>
                </a:solidFill>
              </a:rPr>
            </a:br>
            <a:r>
              <a:rPr lang="en-US" sz="2000" b="1">
                <a:solidFill>
                  <a:schemeClr val="tx2"/>
                </a:solidFill>
              </a:rPr>
              <a:t>     =   $1,160,000</a:t>
            </a:r>
          </a:p>
          <a:p>
            <a:pPr eaLnBrk="1" hangingPunct="1">
              <a:spcBef>
                <a:spcPct val="50000"/>
              </a:spcBef>
            </a:pPr>
            <a:r>
              <a:rPr lang="en-US" sz="2000" b="1" u="sng">
                <a:solidFill>
                  <a:schemeClr val="tx2"/>
                </a:solidFill>
              </a:rPr>
              <a:t>Underapplied Overhead</a:t>
            </a:r>
            <a:r>
              <a:rPr lang="en-US" sz="2000" b="1">
                <a:solidFill>
                  <a:schemeClr val="tx2"/>
                </a:solidFill>
              </a:rPr>
              <a:t/>
            </a:r>
            <a:br>
              <a:rPr lang="en-US" sz="2000" b="1">
                <a:solidFill>
                  <a:schemeClr val="tx2"/>
                </a:solidFill>
              </a:rPr>
            </a:br>
            <a:r>
              <a:rPr lang="en-US" sz="2000" b="1">
                <a:solidFill>
                  <a:schemeClr val="tx2"/>
                </a:solidFill>
              </a:rPr>
              <a:t>     $1,210,000 - $1,160,000</a:t>
            </a:r>
            <a:br>
              <a:rPr lang="en-US" sz="2000" b="1">
                <a:solidFill>
                  <a:schemeClr val="tx2"/>
                </a:solidFill>
              </a:rPr>
            </a:br>
            <a:r>
              <a:rPr lang="en-US" sz="2000" b="1">
                <a:solidFill>
                  <a:schemeClr val="tx2"/>
                </a:solidFill>
              </a:rPr>
              <a:t>     =   $50,000</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64294"/>
                                        </p:tgtEl>
                                        <p:attrNameLst>
                                          <p:attrName>style.visibility</p:attrName>
                                        </p:attrNameLst>
                                      </p:cBhvr>
                                      <p:to>
                                        <p:strVal val="visible"/>
                                      </p:to>
                                    </p:set>
                                    <p:anim calcmode="lin" valueType="num">
                                      <p:cBhvr additive="base">
                                        <p:cTn id="7" dur="500" fill="hold"/>
                                        <p:tgtEl>
                                          <p:spTgt spid="264294"/>
                                        </p:tgtEl>
                                        <p:attrNameLst>
                                          <p:attrName>ppt_x</p:attrName>
                                        </p:attrNameLst>
                                      </p:cBhvr>
                                      <p:tavLst>
                                        <p:tav tm="0">
                                          <p:val>
                                            <p:strVal val="1+#ppt_w/2"/>
                                          </p:val>
                                        </p:tav>
                                        <p:tav tm="100000">
                                          <p:val>
                                            <p:strVal val="#ppt_x"/>
                                          </p:val>
                                        </p:tav>
                                      </p:tavLst>
                                    </p:anim>
                                    <p:anim calcmode="lin" valueType="num">
                                      <p:cBhvr additive="base">
                                        <p:cTn id="8" dur="500" fill="hold"/>
                                        <p:tgtEl>
                                          <p:spTgt spid="2642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94"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2" name="Rectangle 8"/>
          <p:cNvSpPr>
            <a:spLocks noGrp="1" noChangeArrowheads="1"/>
          </p:cNvSpPr>
          <p:nvPr>
            <p:ph type="title"/>
          </p:nvPr>
        </p:nvSpPr>
        <p:spPr>
          <a:noFill/>
          <a:ln/>
        </p:spPr>
        <p:txBody>
          <a:bodyPr lIns="90488" tIns="44450" rIns="90488" bIns="44450"/>
          <a:lstStyle/>
          <a:p>
            <a:r>
              <a:rPr lang="en-US" sz="3000"/>
              <a:t>Disposition of Under- or Overapplied Overhead</a:t>
            </a:r>
          </a:p>
        </p:txBody>
      </p:sp>
      <p:grpSp>
        <p:nvGrpSpPr>
          <p:cNvPr id="2" name="Group 21"/>
          <p:cNvGrpSpPr>
            <a:grpSpLocks/>
          </p:cNvGrpSpPr>
          <p:nvPr/>
        </p:nvGrpSpPr>
        <p:grpSpPr bwMode="auto">
          <a:xfrm>
            <a:off x="4884738" y="1290638"/>
            <a:ext cx="4178300" cy="5103812"/>
            <a:chOff x="3077" y="813"/>
            <a:chExt cx="2632" cy="3215"/>
          </a:xfrm>
        </p:grpSpPr>
        <p:sp>
          <p:nvSpPr>
            <p:cNvPr id="62476" name="Rectangle 12"/>
            <p:cNvSpPr>
              <a:spLocks noChangeArrowheads="1"/>
            </p:cNvSpPr>
            <p:nvPr/>
          </p:nvSpPr>
          <p:spPr bwMode="auto">
            <a:xfrm>
              <a:off x="3077" y="1108"/>
              <a:ext cx="2632" cy="2920"/>
            </a:xfrm>
            <a:prstGeom prst="rect">
              <a:avLst/>
            </a:prstGeom>
            <a:solidFill>
              <a:srgbClr val="FFFFCC"/>
            </a:solidFill>
            <a:ln w="12700">
              <a:solidFill>
                <a:schemeClr val="tx1"/>
              </a:solidFill>
              <a:miter lim="800000"/>
              <a:headEnd/>
              <a:tailEnd/>
            </a:ln>
            <a:effectLst>
              <a:outerShdw dist="71842" dir="2700000" algn="ctr" rotWithShape="0">
                <a:schemeClr val="bg2"/>
              </a:outerShdw>
            </a:effectLst>
          </p:spPr>
          <p:txBody>
            <a:bodyPr wrap="none" anchor="ctr"/>
            <a:lstStyle/>
            <a:p>
              <a:endParaRPr lang="en-US"/>
            </a:p>
          </p:txBody>
        </p:sp>
        <p:sp>
          <p:nvSpPr>
            <p:cNvPr id="62477" name="Oval 13"/>
            <p:cNvSpPr>
              <a:spLocks noChangeArrowheads="1"/>
            </p:cNvSpPr>
            <p:nvPr/>
          </p:nvSpPr>
          <p:spPr bwMode="auto">
            <a:xfrm>
              <a:off x="3177" y="1256"/>
              <a:ext cx="2432" cy="992"/>
            </a:xfrm>
            <a:prstGeom prst="ellipse">
              <a:avLst/>
            </a:prstGeom>
            <a:solidFill>
              <a:srgbClr val="CCECFF"/>
            </a:solidFill>
            <a:ln w="12700">
              <a:solidFill>
                <a:schemeClr val="tx1"/>
              </a:solidFill>
              <a:round/>
              <a:headEnd/>
              <a:tailEnd/>
            </a:ln>
            <a:effectLst>
              <a:outerShdw dist="71842" dir="2700000" algn="ctr" rotWithShape="0">
                <a:schemeClr val="bg2"/>
              </a:outerShdw>
            </a:effectLst>
          </p:spPr>
          <p:txBody>
            <a:bodyPr wrap="none" anchor="ctr"/>
            <a:lstStyle/>
            <a:p>
              <a:endParaRPr lang="en-US"/>
            </a:p>
          </p:txBody>
        </p:sp>
        <p:sp>
          <p:nvSpPr>
            <p:cNvPr id="62478" name="Rectangle 14"/>
            <p:cNvSpPr>
              <a:spLocks noChangeArrowheads="1"/>
            </p:cNvSpPr>
            <p:nvPr/>
          </p:nvSpPr>
          <p:spPr bwMode="auto">
            <a:xfrm>
              <a:off x="3438" y="1306"/>
              <a:ext cx="1910" cy="806"/>
            </a:xfrm>
            <a:prstGeom prst="rect">
              <a:avLst/>
            </a:prstGeom>
            <a:noFill/>
            <a:ln w="12700">
              <a:noFill/>
              <a:miter lim="800000"/>
              <a:headEnd/>
              <a:tailEnd/>
            </a:ln>
            <a:effectLst/>
          </p:spPr>
          <p:txBody>
            <a:bodyPr wrap="none" lIns="90488" tIns="44450" rIns="90488" bIns="44450">
              <a:spAutoFit/>
            </a:bodyPr>
            <a:lstStyle/>
            <a:p>
              <a:pPr algn="ctr" eaLnBrk="1" hangingPunct="1"/>
              <a:r>
                <a:rPr lang="en-US" sz="2600">
                  <a:solidFill>
                    <a:schemeClr val="tx2"/>
                  </a:solidFill>
                  <a:effectLst>
                    <a:outerShdw blurRad="38100" dist="38100" dir="2700000" algn="tl">
                      <a:srgbClr val="C0C0C0"/>
                    </a:outerShdw>
                  </a:effectLst>
                </a:rPr>
                <a:t>$30,000 may be</a:t>
              </a:r>
              <a:br>
                <a:rPr lang="en-US" sz="2600">
                  <a:solidFill>
                    <a:schemeClr val="tx2"/>
                  </a:solidFill>
                  <a:effectLst>
                    <a:outerShdw blurRad="38100" dist="38100" dir="2700000" algn="tl">
                      <a:srgbClr val="C0C0C0"/>
                    </a:outerShdw>
                  </a:effectLst>
                </a:rPr>
              </a:br>
              <a:r>
                <a:rPr lang="en-US" sz="2600">
                  <a:solidFill>
                    <a:schemeClr val="tx2"/>
                  </a:solidFill>
                  <a:effectLst>
                    <a:outerShdw blurRad="38100" dist="38100" dir="2700000" algn="tl">
                      <a:srgbClr val="C0C0C0"/>
                    </a:outerShdw>
                  </a:effectLst>
                </a:rPr>
                <a:t>closed directly to</a:t>
              </a:r>
              <a:br>
                <a:rPr lang="en-US" sz="2600">
                  <a:solidFill>
                    <a:schemeClr val="tx2"/>
                  </a:solidFill>
                  <a:effectLst>
                    <a:outerShdw blurRad="38100" dist="38100" dir="2700000" algn="tl">
                      <a:srgbClr val="C0C0C0"/>
                    </a:outerShdw>
                  </a:effectLst>
                </a:rPr>
              </a:br>
              <a:r>
                <a:rPr lang="en-US" sz="2600">
                  <a:solidFill>
                    <a:schemeClr val="tx2"/>
                  </a:solidFill>
                  <a:effectLst>
                    <a:outerShdw blurRad="38100" dist="38100" dir="2700000" algn="tl">
                      <a:srgbClr val="C0C0C0"/>
                    </a:outerShdw>
                  </a:effectLst>
                </a:rPr>
                <a:t> cost of goods sold.</a:t>
              </a:r>
            </a:p>
          </p:txBody>
        </p:sp>
        <p:sp>
          <p:nvSpPr>
            <p:cNvPr id="62479" name="Rectangle 15"/>
            <p:cNvSpPr>
              <a:spLocks noChangeArrowheads="1"/>
            </p:cNvSpPr>
            <p:nvPr/>
          </p:nvSpPr>
          <p:spPr bwMode="auto">
            <a:xfrm>
              <a:off x="3795" y="3346"/>
              <a:ext cx="1197" cy="524"/>
            </a:xfrm>
            <a:prstGeom prst="rect">
              <a:avLst/>
            </a:prstGeom>
            <a:solidFill>
              <a:schemeClr val="accent2"/>
            </a:solidFill>
            <a:ln w="12700">
              <a:solidFill>
                <a:schemeClr val="tx1"/>
              </a:solidFill>
              <a:miter lim="800000"/>
              <a:headEnd/>
              <a:tailEnd/>
            </a:ln>
            <a:effectLst>
              <a:outerShdw dist="71842" dir="2700000" algn="ctr" rotWithShape="0">
                <a:schemeClr val="bg2"/>
              </a:outerShdw>
            </a:effectLst>
          </p:spPr>
          <p:txBody>
            <a:bodyPr wrap="none" lIns="90488" tIns="44450" rIns="90488" bIns="44450">
              <a:spAutoFit/>
            </a:bodyPr>
            <a:lstStyle/>
            <a:p>
              <a:pPr algn="ctr" eaLnBrk="1" hangingPunct="1"/>
              <a:r>
                <a:rPr lang="en-US" sz="2400" b="1">
                  <a:solidFill>
                    <a:srgbClr val="F8F8F8"/>
                  </a:solidFill>
                </a:rPr>
                <a:t>Cost of </a:t>
              </a:r>
              <a:br>
                <a:rPr lang="en-US" sz="2400" b="1">
                  <a:solidFill>
                    <a:srgbClr val="F8F8F8"/>
                  </a:solidFill>
                </a:rPr>
              </a:br>
              <a:r>
                <a:rPr lang="en-US" sz="2400" b="1">
                  <a:solidFill>
                    <a:srgbClr val="F8F8F8"/>
                  </a:solidFill>
                </a:rPr>
                <a:t>Goods Sold</a:t>
              </a:r>
            </a:p>
          </p:txBody>
        </p:sp>
        <p:sp>
          <p:nvSpPr>
            <p:cNvPr id="62480" name="Rectangle 16"/>
            <p:cNvSpPr>
              <a:spLocks noChangeArrowheads="1"/>
            </p:cNvSpPr>
            <p:nvPr/>
          </p:nvSpPr>
          <p:spPr bwMode="auto">
            <a:xfrm>
              <a:off x="3493" y="813"/>
              <a:ext cx="1790" cy="294"/>
            </a:xfrm>
            <a:prstGeom prst="rect">
              <a:avLst/>
            </a:prstGeom>
            <a:solidFill>
              <a:srgbClr val="FF3300"/>
            </a:solidFill>
            <a:ln w="12700">
              <a:solidFill>
                <a:schemeClr val="tx1"/>
              </a:solidFill>
              <a:miter lim="800000"/>
              <a:headEnd/>
              <a:tailEnd/>
            </a:ln>
            <a:effectLst>
              <a:outerShdw dist="71842" dir="2700000" algn="ctr" rotWithShape="0">
                <a:schemeClr val="bg2"/>
              </a:outerShdw>
            </a:effectLst>
          </p:spPr>
          <p:txBody>
            <a:bodyPr lIns="90488" tIns="44450" rIns="90488" bIns="44450">
              <a:spAutoFit/>
            </a:bodyPr>
            <a:lstStyle/>
            <a:p>
              <a:pPr algn="ctr" eaLnBrk="1" hangingPunct="1">
                <a:spcBef>
                  <a:spcPct val="50000"/>
                </a:spcBef>
              </a:pPr>
              <a:r>
                <a:rPr lang="en-US" sz="2400" b="1">
                  <a:solidFill>
                    <a:srgbClr val="CCECFF"/>
                  </a:solidFill>
                </a:rPr>
                <a:t>PearCo’s Method</a:t>
              </a:r>
            </a:p>
          </p:txBody>
        </p:sp>
        <p:cxnSp>
          <p:nvCxnSpPr>
            <p:cNvPr id="62481" name="AutoShape 17"/>
            <p:cNvCxnSpPr>
              <a:cxnSpLocks noChangeShapeType="1"/>
              <a:stCxn id="62477" idx="4"/>
              <a:endCxn id="62479" idx="0"/>
            </p:cNvCxnSpPr>
            <p:nvPr/>
          </p:nvCxnSpPr>
          <p:spPr bwMode="auto">
            <a:xfrm>
              <a:off x="4393" y="2256"/>
              <a:ext cx="1" cy="1081"/>
            </a:xfrm>
            <a:prstGeom prst="straightConnector1">
              <a:avLst/>
            </a:prstGeom>
            <a:noFill/>
            <a:ln w="38100">
              <a:solidFill>
                <a:srgbClr val="FF0000"/>
              </a:solidFill>
              <a:round/>
              <a:headEnd/>
              <a:tailEnd type="triangle" w="med" len="med"/>
            </a:ln>
            <a:effectLst>
              <a:outerShdw dist="63500" dir="3187806" algn="ctr" rotWithShape="0">
                <a:schemeClr val="bg2"/>
              </a:outerShdw>
            </a:effectLst>
          </p:spPr>
        </p:cxnSp>
      </p:grpSp>
      <p:grpSp>
        <p:nvGrpSpPr>
          <p:cNvPr id="3" name="Group 20"/>
          <p:cNvGrpSpPr>
            <a:grpSpLocks/>
          </p:cNvGrpSpPr>
          <p:nvPr/>
        </p:nvGrpSpPr>
        <p:grpSpPr bwMode="auto">
          <a:xfrm>
            <a:off x="469900" y="1758950"/>
            <a:ext cx="4178300" cy="4635500"/>
            <a:chOff x="296" y="1108"/>
            <a:chExt cx="2632" cy="2920"/>
          </a:xfrm>
        </p:grpSpPr>
        <p:sp>
          <p:nvSpPr>
            <p:cNvPr id="62466" name="Rectangle 2"/>
            <p:cNvSpPr>
              <a:spLocks noChangeArrowheads="1"/>
            </p:cNvSpPr>
            <p:nvPr/>
          </p:nvSpPr>
          <p:spPr bwMode="auto">
            <a:xfrm>
              <a:off x="296" y="1108"/>
              <a:ext cx="2632" cy="2920"/>
            </a:xfrm>
            <a:prstGeom prst="rect">
              <a:avLst/>
            </a:prstGeom>
            <a:solidFill>
              <a:srgbClr val="FFFFCC"/>
            </a:solidFill>
            <a:ln w="12700">
              <a:solidFill>
                <a:schemeClr val="tx1"/>
              </a:solidFill>
              <a:miter lim="800000"/>
              <a:headEnd/>
              <a:tailEnd/>
            </a:ln>
            <a:effectLst>
              <a:outerShdw dist="71842" dir="2700000" algn="ctr" rotWithShape="0">
                <a:schemeClr val="bg2"/>
              </a:outerShdw>
            </a:effectLst>
          </p:spPr>
          <p:txBody>
            <a:bodyPr wrap="none" anchor="ctr"/>
            <a:lstStyle/>
            <a:p>
              <a:endParaRPr lang="en-US"/>
            </a:p>
          </p:txBody>
        </p:sp>
        <p:sp>
          <p:nvSpPr>
            <p:cNvPr id="62467" name="Rectangle 3"/>
            <p:cNvSpPr>
              <a:spLocks noChangeArrowheads="1"/>
            </p:cNvSpPr>
            <p:nvPr/>
          </p:nvSpPr>
          <p:spPr bwMode="auto">
            <a:xfrm>
              <a:off x="381" y="2578"/>
              <a:ext cx="870" cy="524"/>
            </a:xfrm>
            <a:prstGeom prst="rect">
              <a:avLst/>
            </a:prstGeom>
            <a:solidFill>
              <a:srgbClr val="009900"/>
            </a:solidFill>
            <a:ln w="12700">
              <a:solidFill>
                <a:schemeClr val="tx1"/>
              </a:solidFill>
              <a:miter lim="800000"/>
              <a:headEnd/>
              <a:tailEnd/>
            </a:ln>
            <a:effectLst>
              <a:outerShdw dist="53882" dir="2700000" algn="ctr" rotWithShape="0">
                <a:schemeClr val="bg2"/>
              </a:outerShdw>
            </a:effectLst>
          </p:spPr>
          <p:txBody>
            <a:bodyPr wrap="none" lIns="90488" tIns="44450" rIns="90488" bIns="44450">
              <a:spAutoFit/>
            </a:bodyPr>
            <a:lstStyle/>
            <a:p>
              <a:pPr algn="ctr" eaLnBrk="1" hangingPunct="1"/>
              <a:r>
                <a:rPr lang="en-US" sz="2400" b="1">
                  <a:solidFill>
                    <a:srgbClr val="F8F8F8"/>
                  </a:solidFill>
                </a:rPr>
                <a:t>Work in</a:t>
              </a:r>
              <a:br>
                <a:rPr lang="en-US" sz="2400" b="1">
                  <a:solidFill>
                    <a:srgbClr val="F8F8F8"/>
                  </a:solidFill>
                </a:rPr>
              </a:br>
              <a:r>
                <a:rPr lang="en-US" sz="2400" b="1">
                  <a:solidFill>
                    <a:srgbClr val="F8F8F8"/>
                  </a:solidFill>
                </a:rPr>
                <a:t>Process</a:t>
              </a:r>
            </a:p>
          </p:txBody>
        </p:sp>
        <p:sp>
          <p:nvSpPr>
            <p:cNvPr id="62468" name="Rectangle 4"/>
            <p:cNvSpPr>
              <a:spLocks noChangeArrowheads="1"/>
            </p:cNvSpPr>
            <p:nvPr/>
          </p:nvSpPr>
          <p:spPr bwMode="auto">
            <a:xfrm>
              <a:off x="1909" y="2578"/>
              <a:ext cx="910" cy="524"/>
            </a:xfrm>
            <a:prstGeom prst="rect">
              <a:avLst/>
            </a:prstGeom>
            <a:solidFill>
              <a:srgbClr val="009900"/>
            </a:solidFill>
            <a:ln w="12700">
              <a:solidFill>
                <a:schemeClr val="tx1"/>
              </a:solidFill>
              <a:miter lim="800000"/>
              <a:headEnd/>
              <a:tailEnd/>
            </a:ln>
            <a:effectLst>
              <a:outerShdw dist="53882" dir="2700000" algn="ctr" rotWithShape="0">
                <a:schemeClr val="bg2"/>
              </a:outerShdw>
            </a:effectLst>
          </p:spPr>
          <p:txBody>
            <a:bodyPr wrap="none" lIns="90488" tIns="44450" rIns="90488" bIns="44450">
              <a:spAutoFit/>
            </a:bodyPr>
            <a:lstStyle/>
            <a:p>
              <a:pPr algn="ctr" eaLnBrk="1" hangingPunct="1"/>
              <a:r>
                <a:rPr lang="en-US" sz="2400" b="1">
                  <a:solidFill>
                    <a:srgbClr val="F8F8F8"/>
                  </a:solidFill>
                </a:rPr>
                <a:t>Finished</a:t>
              </a:r>
              <a:br>
                <a:rPr lang="en-US" sz="2400" b="1">
                  <a:solidFill>
                    <a:srgbClr val="F8F8F8"/>
                  </a:solidFill>
                </a:rPr>
              </a:br>
              <a:r>
                <a:rPr lang="en-US" sz="2400" b="1">
                  <a:solidFill>
                    <a:srgbClr val="F8F8F8"/>
                  </a:solidFill>
                </a:rPr>
                <a:t>Goods </a:t>
              </a:r>
            </a:p>
          </p:txBody>
        </p:sp>
        <p:sp>
          <p:nvSpPr>
            <p:cNvPr id="62469" name="Rectangle 5"/>
            <p:cNvSpPr>
              <a:spLocks noChangeArrowheads="1"/>
            </p:cNvSpPr>
            <p:nvPr/>
          </p:nvSpPr>
          <p:spPr bwMode="auto">
            <a:xfrm>
              <a:off x="1013" y="3346"/>
              <a:ext cx="1197" cy="524"/>
            </a:xfrm>
            <a:prstGeom prst="rect">
              <a:avLst/>
            </a:prstGeom>
            <a:solidFill>
              <a:schemeClr val="accent2"/>
            </a:solidFill>
            <a:ln w="12700">
              <a:solidFill>
                <a:schemeClr val="tx1"/>
              </a:solidFill>
              <a:miter lim="800000"/>
              <a:headEnd/>
              <a:tailEnd/>
            </a:ln>
            <a:effectLst>
              <a:outerShdw dist="53882" dir="2700000" algn="ctr" rotWithShape="0">
                <a:schemeClr val="bg2"/>
              </a:outerShdw>
            </a:effectLst>
          </p:spPr>
          <p:txBody>
            <a:bodyPr wrap="none" lIns="90488" tIns="44450" rIns="90488" bIns="44450">
              <a:spAutoFit/>
            </a:bodyPr>
            <a:lstStyle/>
            <a:p>
              <a:pPr algn="ctr" eaLnBrk="1" hangingPunct="1"/>
              <a:r>
                <a:rPr lang="en-US" sz="2400" b="1">
                  <a:solidFill>
                    <a:srgbClr val="F8F8F8"/>
                  </a:solidFill>
                </a:rPr>
                <a:t>Cost of </a:t>
              </a:r>
              <a:br>
                <a:rPr lang="en-US" sz="2400" b="1">
                  <a:solidFill>
                    <a:srgbClr val="F8F8F8"/>
                  </a:solidFill>
                </a:rPr>
              </a:br>
              <a:r>
                <a:rPr lang="en-US" sz="2400" b="1">
                  <a:solidFill>
                    <a:srgbClr val="F8F8F8"/>
                  </a:solidFill>
                </a:rPr>
                <a:t>Goods Sold</a:t>
              </a:r>
            </a:p>
          </p:txBody>
        </p:sp>
        <p:sp>
          <p:nvSpPr>
            <p:cNvPr id="62470" name="Oval 6"/>
            <p:cNvSpPr>
              <a:spLocks noChangeArrowheads="1"/>
            </p:cNvSpPr>
            <p:nvPr/>
          </p:nvSpPr>
          <p:spPr bwMode="auto">
            <a:xfrm>
              <a:off x="396" y="1256"/>
              <a:ext cx="2432" cy="992"/>
            </a:xfrm>
            <a:prstGeom prst="ellipse">
              <a:avLst/>
            </a:prstGeom>
            <a:solidFill>
              <a:srgbClr val="CCECFF"/>
            </a:solidFill>
            <a:ln w="25400">
              <a:solidFill>
                <a:srgbClr val="FF3300"/>
              </a:solidFill>
              <a:round/>
              <a:headEnd/>
              <a:tailEnd/>
            </a:ln>
            <a:effectLst/>
          </p:spPr>
          <p:txBody>
            <a:bodyPr wrap="none" anchor="ctr"/>
            <a:lstStyle/>
            <a:p>
              <a:endParaRPr lang="en-US"/>
            </a:p>
          </p:txBody>
        </p:sp>
        <p:sp>
          <p:nvSpPr>
            <p:cNvPr id="62471" name="Rectangle 7"/>
            <p:cNvSpPr>
              <a:spLocks noChangeArrowheads="1"/>
            </p:cNvSpPr>
            <p:nvPr/>
          </p:nvSpPr>
          <p:spPr bwMode="auto">
            <a:xfrm>
              <a:off x="709" y="1296"/>
              <a:ext cx="1806" cy="806"/>
            </a:xfrm>
            <a:prstGeom prst="rect">
              <a:avLst/>
            </a:prstGeom>
            <a:noFill/>
            <a:ln w="12700">
              <a:noFill/>
              <a:miter lim="800000"/>
              <a:headEnd/>
              <a:tailEnd/>
            </a:ln>
            <a:effectLst/>
          </p:spPr>
          <p:txBody>
            <a:bodyPr wrap="none" lIns="90488" tIns="44450" rIns="90488" bIns="44450">
              <a:spAutoFit/>
            </a:bodyPr>
            <a:lstStyle/>
            <a:p>
              <a:pPr algn="ctr" eaLnBrk="1" hangingPunct="1"/>
              <a:r>
                <a:rPr lang="en-US" sz="2600">
                  <a:solidFill>
                    <a:schemeClr val="tx2"/>
                  </a:solidFill>
                  <a:effectLst>
                    <a:outerShdw blurRad="38100" dist="38100" dir="2700000" algn="tl">
                      <a:srgbClr val="C0C0C0"/>
                    </a:outerShdw>
                  </a:effectLst>
                </a:rPr>
                <a:t>$30,000</a:t>
              </a:r>
              <a:br>
                <a:rPr lang="en-US" sz="2600">
                  <a:solidFill>
                    <a:schemeClr val="tx2"/>
                  </a:solidFill>
                  <a:effectLst>
                    <a:outerShdw blurRad="38100" dist="38100" dir="2700000" algn="tl">
                      <a:srgbClr val="C0C0C0"/>
                    </a:outerShdw>
                  </a:effectLst>
                </a:rPr>
              </a:br>
              <a:r>
                <a:rPr lang="en-US" sz="2600">
                  <a:solidFill>
                    <a:schemeClr val="tx2"/>
                  </a:solidFill>
                  <a:effectLst>
                    <a:outerShdw blurRad="38100" dist="38100" dir="2700000" algn="tl">
                      <a:srgbClr val="C0C0C0"/>
                    </a:outerShdw>
                  </a:effectLst>
                </a:rPr>
                <a:t>may be allocated</a:t>
              </a:r>
              <a:br>
                <a:rPr lang="en-US" sz="2600">
                  <a:solidFill>
                    <a:schemeClr val="tx2"/>
                  </a:solidFill>
                  <a:effectLst>
                    <a:outerShdw blurRad="38100" dist="38100" dir="2700000" algn="tl">
                      <a:srgbClr val="C0C0C0"/>
                    </a:outerShdw>
                  </a:effectLst>
                </a:rPr>
              </a:br>
              <a:r>
                <a:rPr lang="en-US" sz="2600">
                  <a:solidFill>
                    <a:schemeClr val="tx2"/>
                  </a:solidFill>
                  <a:effectLst>
                    <a:outerShdw blurRad="38100" dist="38100" dir="2700000" algn="tl">
                      <a:srgbClr val="C0C0C0"/>
                    </a:outerShdw>
                  </a:effectLst>
                </a:rPr>
                <a:t>to these accounts.</a:t>
              </a:r>
            </a:p>
          </p:txBody>
        </p:sp>
        <p:cxnSp>
          <p:nvCxnSpPr>
            <p:cNvPr id="62473" name="AutoShape 9"/>
            <p:cNvCxnSpPr>
              <a:cxnSpLocks noChangeShapeType="1"/>
              <a:stCxn id="62470" idx="4"/>
              <a:endCxn id="62467" idx="0"/>
            </p:cNvCxnSpPr>
            <p:nvPr/>
          </p:nvCxnSpPr>
          <p:spPr bwMode="auto">
            <a:xfrm flipH="1">
              <a:off x="816" y="2256"/>
              <a:ext cx="796" cy="322"/>
            </a:xfrm>
            <a:prstGeom prst="straightConnector1">
              <a:avLst/>
            </a:prstGeom>
            <a:noFill/>
            <a:ln w="38100">
              <a:solidFill>
                <a:srgbClr val="FF0000"/>
              </a:solidFill>
              <a:round/>
              <a:headEnd/>
              <a:tailEnd type="triangle" w="med" len="med"/>
            </a:ln>
            <a:effectLst>
              <a:outerShdw dist="28398" dir="3806097" algn="ctr" rotWithShape="0">
                <a:schemeClr val="bg2"/>
              </a:outerShdw>
            </a:effectLst>
          </p:spPr>
        </p:cxnSp>
        <p:cxnSp>
          <p:nvCxnSpPr>
            <p:cNvPr id="62474" name="AutoShape 10"/>
            <p:cNvCxnSpPr>
              <a:cxnSpLocks noChangeShapeType="1"/>
              <a:stCxn id="62470" idx="4"/>
              <a:endCxn id="62468" idx="0"/>
            </p:cNvCxnSpPr>
            <p:nvPr/>
          </p:nvCxnSpPr>
          <p:spPr bwMode="auto">
            <a:xfrm>
              <a:off x="1612" y="2256"/>
              <a:ext cx="752" cy="322"/>
            </a:xfrm>
            <a:prstGeom prst="straightConnector1">
              <a:avLst/>
            </a:prstGeom>
            <a:noFill/>
            <a:ln w="38100">
              <a:solidFill>
                <a:srgbClr val="FF0000"/>
              </a:solidFill>
              <a:round/>
              <a:headEnd/>
              <a:tailEnd type="triangle" w="med" len="med"/>
            </a:ln>
            <a:effectLst>
              <a:outerShdw dist="28398" dir="3806097" algn="ctr" rotWithShape="0">
                <a:schemeClr val="bg2"/>
              </a:outerShdw>
            </a:effectLst>
          </p:spPr>
        </p:cxnSp>
        <p:cxnSp>
          <p:nvCxnSpPr>
            <p:cNvPr id="62482" name="AutoShape 18"/>
            <p:cNvCxnSpPr>
              <a:cxnSpLocks noChangeShapeType="1"/>
              <a:stCxn id="62470" idx="4"/>
              <a:endCxn id="62469" idx="0"/>
            </p:cNvCxnSpPr>
            <p:nvPr/>
          </p:nvCxnSpPr>
          <p:spPr bwMode="auto">
            <a:xfrm>
              <a:off x="1612" y="2256"/>
              <a:ext cx="0" cy="1090"/>
            </a:xfrm>
            <a:prstGeom prst="straightConnector1">
              <a:avLst/>
            </a:prstGeom>
            <a:noFill/>
            <a:ln w="38100">
              <a:solidFill>
                <a:srgbClr val="FF0000"/>
              </a:solidFill>
              <a:round/>
              <a:headEnd/>
              <a:tailEnd type="triangle" w="med" len="med"/>
            </a:ln>
            <a:effectLst>
              <a:outerShdw dist="28398" dir="3806097" algn="ctr" rotWithShape="0">
                <a:schemeClr val="bg2"/>
              </a:outerShdw>
            </a:effectLst>
          </p:spPr>
        </p:cxnSp>
      </p:grpSp>
      <p:sp>
        <p:nvSpPr>
          <p:cNvPr id="62483" name="Rectangle 19"/>
          <p:cNvSpPr>
            <a:spLocks noChangeArrowheads="1"/>
          </p:cNvSpPr>
          <p:nvPr/>
        </p:nvSpPr>
        <p:spPr bwMode="auto">
          <a:xfrm>
            <a:off x="4162425" y="3406775"/>
            <a:ext cx="1187450" cy="454025"/>
          </a:xfrm>
          <a:prstGeom prst="rect">
            <a:avLst/>
          </a:prstGeom>
          <a:solidFill>
            <a:srgbClr val="F8F8F8"/>
          </a:solidFill>
          <a:ln w="50800">
            <a:solidFill>
              <a:srgbClr val="FF0000"/>
            </a:solidFill>
            <a:miter lim="800000"/>
            <a:headEnd/>
            <a:tailEnd/>
          </a:ln>
          <a:effectLst>
            <a:outerShdw dist="35921" dir="2700000" algn="ctr" rotWithShape="0">
              <a:schemeClr val="bg2"/>
            </a:outerShdw>
          </a:effectLst>
        </p:spPr>
        <p:txBody>
          <a:bodyPr wrap="none" anchor="ctr"/>
          <a:lstStyle/>
          <a:p>
            <a:pPr algn="ctr" eaLnBrk="1" hangingPunct="1"/>
            <a:r>
              <a:rPr lang="en-US" sz="3200">
                <a:solidFill>
                  <a:srgbClr val="FF0000"/>
                </a:solidFill>
                <a:effectLst>
                  <a:outerShdw blurRad="38100" dist="38100" dir="2700000" algn="tl">
                    <a:srgbClr val="C0C0C0"/>
                  </a:outerShdw>
                </a:effectLst>
              </a:rPr>
              <a:t>OR</a:t>
            </a:r>
          </a:p>
        </p:txBody>
      </p:sp>
    </p:spTree>
  </p:cSld>
  <p:clrMapOvr>
    <a:masterClrMapping/>
  </p:clrMapOvr>
  <p:transition spd="med">
    <p:blinds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a:ln/>
        </p:spPr>
        <p:txBody>
          <a:bodyPr lIns="90488" tIns="44450" rIns="90488" bIns="44450"/>
          <a:lstStyle/>
          <a:p>
            <a:r>
              <a:rPr lang="en-US" sz="3000"/>
              <a:t>Disposition of Under- or Overapplied Overhead</a:t>
            </a:r>
          </a:p>
        </p:txBody>
      </p:sp>
      <p:sp>
        <p:nvSpPr>
          <p:cNvPr id="63491" name="Line 3"/>
          <p:cNvSpPr>
            <a:spLocks noChangeShapeType="1"/>
          </p:cNvSpPr>
          <p:nvPr/>
        </p:nvSpPr>
        <p:spPr bwMode="auto">
          <a:xfrm>
            <a:off x="5545138" y="2735263"/>
            <a:ext cx="2870200" cy="0"/>
          </a:xfrm>
          <a:prstGeom prst="line">
            <a:avLst/>
          </a:prstGeom>
          <a:noFill/>
          <a:ln w="28575">
            <a:solidFill>
              <a:schemeClr val="accent2"/>
            </a:solidFill>
            <a:round/>
            <a:headEnd/>
            <a:tailEnd/>
          </a:ln>
          <a:effectLst/>
        </p:spPr>
        <p:txBody>
          <a:bodyPr wrap="none" anchor="ctr"/>
          <a:lstStyle/>
          <a:p>
            <a:endParaRPr lang="en-US"/>
          </a:p>
        </p:txBody>
      </p:sp>
      <p:sp>
        <p:nvSpPr>
          <p:cNvPr id="63492" name="Line 4"/>
          <p:cNvSpPr>
            <a:spLocks noChangeShapeType="1"/>
          </p:cNvSpPr>
          <p:nvPr/>
        </p:nvSpPr>
        <p:spPr bwMode="auto">
          <a:xfrm>
            <a:off x="6980238" y="2747963"/>
            <a:ext cx="0" cy="2108200"/>
          </a:xfrm>
          <a:prstGeom prst="line">
            <a:avLst/>
          </a:prstGeom>
          <a:noFill/>
          <a:ln w="28575">
            <a:solidFill>
              <a:schemeClr val="accent2"/>
            </a:solidFill>
            <a:round/>
            <a:headEnd/>
            <a:tailEnd/>
          </a:ln>
          <a:effectLst/>
        </p:spPr>
        <p:txBody>
          <a:bodyPr wrap="none" anchor="ctr"/>
          <a:lstStyle/>
          <a:p>
            <a:endParaRPr lang="en-US"/>
          </a:p>
        </p:txBody>
      </p:sp>
      <p:sp>
        <p:nvSpPr>
          <p:cNvPr id="63493" name="Rectangle 5"/>
          <p:cNvSpPr>
            <a:spLocks noChangeArrowheads="1"/>
          </p:cNvSpPr>
          <p:nvPr/>
        </p:nvSpPr>
        <p:spPr bwMode="auto">
          <a:xfrm>
            <a:off x="5575300" y="1828800"/>
            <a:ext cx="2892425" cy="857250"/>
          </a:xfrm>
          <a:prstGeom prst="rect">
            <a:avLst/>
          </a:prstGeom>
          <a:noFill/>
          <a:ln w="12700">
            <a:noFill/>
            <a:miter lim="800000"/>
            <a:headEnd/>
            <a:tailEnd/>
          </a:ln>
          <a:effectLst/>
        </p:spPr>
        <p:txBody>
          <a:bodyPr lIns="90488" tIns="44450" rIns="90488" bIns="44450">
            <a:spAutoFit/>
          </a:bodyPr>
          <a:lstStyle/>
          <a:p>
            <a:pPr algn="ctr" eaLnBrk="1" hangingPunct="1">
              <a:lnSpc>
                <a:spcPct val="90000"/>
              </a:lnSpc>
              <a:spcBef>
                <a:spcPct val="50000"/>
              </a:spcBef>
            </a:pPr>
            <a:r>
              <a:rPr lang="en-US" sz="2800" b="1">
                <a:solidFill>
                  <a:schemeClr val="accent2"/>
                </a:solidFill>
              </a:rPr>
              <a:t> PearCo’s</a:t>
            </a:r>
            <a:br>
              <a:rPr lang="en-US" sz="2800" b="1">
                <a:solidFill>
                  <a:schemeClr val="accent2"/>
                </a:solidFill>
              </a:rPr>
            </a:br>
            <a:r>
              <a:rPr lang="en-US" sz="2800" b="1">
                <a:solidFill>
                  <a:schemeClr val="accent2"/>
                </a:solidFill>
              </a:rPr>
              <a:t>Mfg. Overhead</a:t>
            </a:r>
          </a:p>
        </p:txBody>
      </p:sp>
      <p:sp>
        <p:nvSpPr>
          <p:cNvPr id="63494" name="Rectangle 6"/>
          <p:cNvSpPr>
            <a:spLocks noChangeArrowheads="1"/>
          </p:cNvSpPr>
          <p:nvPr/>
        </p:nvSpPr>
        <p:spPr bwMode="auto">
          <a:xfrm>
            <a:off x="5362575" y="2813050"/>
            <a:ext cx="1673225" cy="1700213"/>
          </a:xfrm>
          <a:prstGeom prst="rect">
            <a:avLst/>
          </a:prstGeom>
          <a:noFill/>
          <a:ln w="12700">
            <a:noFill/>
            <a:miter lim="800000"/>
            <a:headEnd/>
            <a:tailEnd/>
          </a:ln>
          <a:effectLst/>
        </p:spPr>
        <p:txBody>
          <a:bodyPr lIns="90488" tIns="44450" rIns="90488" bIns="44450">
            <a:spAutoFit/>
          </a:bodyPr>
          <a:lstStyle/>
          <a:p>
            <a:pPr algn="ctr" eaLnBrk="1" hangingPunct="1">
              <a:lnSpc>
                <a:spcPct val="85000"/>
              </a:lnSpc>
              <a:spcBef>
                <a:spcPct val="50000"/>
              </a:spcBef>
            </a:pPr>
            <a:r>
              <a:rPr lang="en-US" sz="2400" b="1">
                <a:solidFill>
                  <a:srgbClr val="009900"/>
                </a:solidFill>
              </a:rPr>
              <a:t>Actual</a:t>
            </a:r>
            <a:br>
              <a:rPr lang="en-US" sz="2400" b="1">
                <a:solidFill>
                  <a:srgbClr val="009900"/>
                </a:solidFill>
              </a:rPr>
            </a:br>
            <a:r>
              <a:rPr lang="en-US" sz="2400" b="1">
                <a:solidFill>
                  <a:srgbClr val="009900"/>
                </a:solidFill>
              </a:rPr>
              <a:t>overhead costs</a:t>
            </a:r>
            <a:br>
              <a:rPr lang="en-US" sz="2400" b="1">
                <a:solidFill>
                  <a:srgbClr val="009900"/>
                </a:solidFill>
              </a:rPr>
            </a:br>
            <a:endParaRPr lang="en-US" sz="2400" b="1">
              <a:solidFill>
                <a:srgbClr val="009900"/>
              </a:solidFill>
            </a:endParaRPr>
          </a:p>
          <a:p>
            <a:pPr algn="ctr" eaLnBrk="1" hangingPunct="1">
              <a:lnSpc>
                <a:spcPct val="85000"/>
              </a:lnSpc>
              <a:spcBef>
                <a:spcPct val="15000"/>
              </a:spcBef>
            </a:pPr>
            <a:r>
              <a:rPr lang="en-US" sz="2400" b="1">
                <a:solidFill>
                  <a:srgbClr val="009900"/>
                </a:solidFill>
              </a:rPr>
              <a:t>$650,000</a:t>
            </a:r>
          </a:p>
        </p:txBody>
      </p:sp>
      <p:sp>
        <p:nvSpPr>
          <p:cNvPr id="63495" name="Line 7"/>
          <p:cNvSpPr>
            <a:spLocks noChangeShapeType="1"/>
          </p:cNvSpPr>
          <p:nvPr/>
        </p:nvSpPr>
        <p:spPr bwMode="auto">
          <a:xfrm>
            <a:off x="5545138" y="4487863"/>
            <a:ext cx="2870200" cy="0"/>
          </a:xfrm>
          <a:prstGeom prst="line">
            <a:avLst/>
          </a:prstGeom>
          <a:noFill/>
          <a:ln w="28575">
            <a:solidFill>
              <a:schemeClr val="accent2"/>
            </a:solidFill>
            <a:round/>
            <a:headEnd/>
            <a:tailEnd/>
          </a:ln>
          <a:effectLst/>
        </p:spPr>
        <p:txBody>
          <a:bodyPr wrap="none" anchor="ctr"/>
          <a:lstStyle/>
          <a:p>
            <a:endParaRPr lang="en-US"/>
          </a:p>
        </p:txBody>
      </p:sp>
      <p:sp>
        <p:nvSpPr>
          <p:cNvPr id="63496" name="Rectangle 8"/>
          <p:cNvSpPr>
            <a:spLocks noChangeArrowheads="1"/>
          </p:cNvSpPr>
          <p:nvPr/>
        </p:nvSpPr>
        <p:spPr bwMode="auto">
          <a:xfrm>
            <a:off x="7024688" y="4591050"/>
            <a:ext cx="1890712" cy="711200"/>
          </a:xfrm>
          <a:prstGeom prst="rect">
            <a:avLst/>
          </a:prstGeom>
          <a:noFill/>
          <a:ln w="12700">
            <a:noFill/>
            <a:miter lim="800000"/>
            <a:headEnd/>
            <a:tailEnd/>
          </a:ln>
          <a:effectLst/>
        </p:spPr>
        <p:txBody>
          <a:bodyPr wrap="none" lIns="90488" tIns="44450" rIns="90488" bIns="44450">
            <a:spAutoFit/>
          </a:bodyPr>
          <a:lstStyle/>
          <a:p>
            <a:pPr algn="ctr" eaLnBrk="1" hangingPunct="1">
              <a:lnSpc>
                <a:spcPct val="85000"/>
              </a:lnSpc>
            </a:pPr>
            <a:r>
              <a:rPr lang="en-US" sz="2400" b="1">
                <a:solidFill>
                  <a:schemeClr val="tx2"/>
                </a:solidFill>
              </a:rPr>
              <a:t>$30,000  </a:t>
            </a:r>
            <a:br>
              <a:rPr lang="en-US" sz="2400" b="1">
                <a:solidFill>
                  <a:schemeClr val="tx2"/>
                </a:solidFill>
              </a:rPr>
            </a:br>
            <a:r>
              <a:rPr lang="en-US" sz="2400" b="1">
                <a:solidFill>
                  <a:schemeClr val="tx2"/>
                </a:solidFill>
              </a:rPr>
              <a:t>overapplied</a:t>
            </a:r>
          </a:p>
        </p:txBody>
      </p:sp>
      <p:sp>
        <p:nvSpPr>
          <p:cNvPr id="63497" name="Line 9"/>
          <p:cNvSpPr>
            <a:spLocks noChangeShapeType="1"/>
          </p:cNvSpPr>
          <p:nvPr/>
        </p:nvSpPr>
        <p:spPr bwMode="auto">
          <a:xfrm>
            <a:off x="896938" y="2755900"/>
            <a:ext cx="2870200" cy="0"/>
          </a:xfrm>
          <a:prstGeom prst="line">
            <a:avLst/>
          </a:prstGeom>
          <a:noFill/>
          <a:ln w="28575">
            <a:solidFill>
              <a:schemeClr val="accent2"/>
            </a:solidFill>
            <a:round/>
            <a:headEnd/>
            <a:tailEnd/>
          </a:ln>
          <a:effectLst/>
        </p:spPr>
        <p:txBody>
          <a:bodyPr wrap="none" anchor="ctr"/>
          <a:lstStyle/>
          <a:p>
            <a:endParaRPr lang="en-US"/>
          </a:p>
        </p:txBody>
      </p:sp>
      <p:sp>
        <p:nvSpPr>
          <p:cNvPr id="63498" name="Line 10"/>
          <p:cNvSpPr>
            <a:spLocks noChangeShapeType="1"/>
          </p:cNvSpPr>
          <p:nvPr/>
        </p:nvSpPr>
        <p:spPr bwMode="auto">
          <a:xfrm>
            <a:off x="2332038" y="2768600"/>
            <a:ext cx="0" cy="2108200"/>
          </a:xfrm>
          <a:prstGeom prst="line">
            <a:avLst/>
          </a:prstGeom>
          <a:noFill/>
          <a:ln w="28575">
            <a:solidFill>
              <a:schemeClr val="accent2"/>
            </a:solidFill>
            <a:round/>
            <a:headEnd/>
            <a:tailEnd/>
          </a:ln>
          <a:effectLst/>
        </p:spPr>
        <p:txBody>
          <a:bodyPr wrap="none" anchor="ctr"/>
          <a:lstStyle/>
          <a:p>
            <a:endParaRPr lang="en-US"/>
          </a:p>
        </p:txBody>
      </p:sp>
      <p:sp>
        <p:nvSpPr>
          <p:cNvPr id="63499" name="Rectangle 11"/>
          <p:cNvSpPr>
            <a:spLocks noChangeArrowheads="1"/>
          </p:cNvSpPr>
          <p:nvPr/>
        </p:nvSpPr>
        <p:spPr bwMode="auto">
          <a:xfrm>
            <a:off x="885825" y="1849438"/>
            <a:ext cx="2892425" cy="857250"/>
          </a:xfrm>
          <a:prstGeom prst="rect">
            <a:avLst/>
          </a:prstGeom>
          <a:noFill/>
          <a:ln w="12700">
            <a:noFill/>
            <a:miter lim="800000"/>
            <a:headEnd/>
            <a:tailEnd/>
          </a:ln>
          <a:effectLst/>
        </p:spPr>
        <p:txBody>
          <a:bodyPr lIns="90488" tIns="44450" rIns="90488" bIns="44450">
            <a:spAutoFit/>
          </a:bodyPr>
          <a:lstStyle/>
          <a:p>
            <a:pPr algn="ctr" eaLnBrk="1" hangingPunct="1">
              <a:lnSpc>
                <a:spcPct val="90000"/>
              </a:lnSpc>
              <a:spcBef>
                <a:spcPct val="50000"/>
              </a:spcBef>
            </a:pPr>
            <a:r>
              <a:rPr lang="en-US" sz="2800" b="1">
                <a:solidFill>
                  <a:schemeClr val="accent2"/>
                </a:solidFill>
              </a:rPr>
              <a:t> PearCo’s Cost</a:t>
            </a:r>
            <a:br>
              <a:rPr lang="en-US" sz="2800" b="1">
                <a:solidFill>
                  <a:schemeClr val="accent2"/>
                </a:solidFill>
              </a:rPr>
            </a:br>
            <a:r>
              <a:rPr lang="en-US" sz="2800" b="1">
                <a:solidFill>
                  <a:schemeClr val="accent2"/>
                </a:solidFill>
              </a:rPr>
              <a:t>of Goods Sold</a:t>
            </a:r>
          </a:p>
        </p:txBody>
      </p:sp>
      <p:sp>
        <p:nvSpPr>
          <p:cNvPr id="63500" name="Line 12"/>
          <p:cNvSpPr>
            <a:spLocks noChangeShapeType="1"/>
          </p:cNvSpPr>
          <p:nvPr/>
        </p:nvSpPr>
        <p:spPr bwMode="auto">
          <a:xfrm>
            <a:off x="896938" y="4508500"/>
            <a:ext cx="2870200" cy="0"/>
          </a:xfrm>
          <a:prstGeom prst="line">
            <a:avLst/>
          </a:prstGeom>
          <a:noFill/>
          <a:ln w="28575">
            <a:solidFill>
              <a:schemeClr val="accent2"/>
            </a:solidFill>
            <a:round/>
            <a:headEnd/>
            <a:tailEnd/>
          </a:ln>
          <a:effectLst/>
        </p:spPr>
        <p:txBody>
          <a:bodyPr wrap="none" anchor="ctr"/>
          <a:lstStyle/>
          <a:p>
            <a:endParaRPr lang="en-US"/>
          </a:p>
        </p:txBody>
      </p:sp>
      <p:sp>
        <p:nvSpPr>
          <p:cNvPr id="63501" name="Rectangle 13"/>
          <p:cNvSpPr>
            <a:spLocks noChangeArrowheads="1"/>
          </p:cNvSpPr>
          <p:nvPr/>
        </p:nvSpPr>
        <p:spPr bwMode="auto">
          <a:xfrm>
            <a:off x="465138" y="2806700"/>
            <a:ext cx="1960562"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pPr>
            <a:r>
              <a:rPr lang="en-US" sz="2400" b="1">
                <a:solidFill>
                  <a:schemeClr val="tx2"/>
                </a:solidFill>
              </a:rPr>
              <a:t>Unadjusted Balance</a:t>
            </a:r>
          </a:p>
        </p:txBody>
      </p:sp>
      <p:sp>
        <p:nvSpPr>
          <p:cNvPr id="63504" name="Rectangle 16"/>
          <p:cNvSpPr>
            <a:spLocks noChangeArrowheads="1"/>
          </p:cNvSpPr>
          <p:nvPr/>
        </p:nvSpPr>
        <p:spPr bwMode="auto">
          <a:xfrm>
            <a:off x="579438" y="4565650"/>
            <a:ext cx="1825625" cy="819150"/>
          </a:xfrm>
          <a:prstGeom prst="rect">
            <a:avLst/>
          </a:prstGeom>
          <a:noFill/>
          <a:ln w="12700">
            <a:noFill/>
            <a:miter lim="800000"/>
            <a:headEnd/>
            <a:tailEnd/>
          </a:ln>
          <a:effectLst/>
        </p:spPr>
        <p:txBody>
          <a:bodyPr lIns="90488" tIns="44450" rIns="90488" bIns="44450">
            <a:spAutoFit/>
          </a:bodyPr>
          <a:lstStyle/>
          <a:p>
            <a:pPr algn="ctr" eaLnBrk="1" hangingPunct="1">
              <a:spcBef>
                <a:spcPct val="50000"/>
              </a:spcBef>
            </a:pPr>
            <a:r>
              <a:rPr lang="en-US" sz="2400" b="1">
                <a:solidFill>
                  <a:schemeClr val="accent2"/>
                </a:solidFill>
              </a:rPr>
              <a:t>Adjusted</a:t>
            </a:r>
            <a:br>
              <a:rPr lang="en-US" sz="2400" b="1">
                <a:solidFill>
                  <a:schemeClr val="accent2"/>
                </a:solidFill>
              </a:rPr>
            </a:br>
            <a:r>
              <a:rPr lang="en-US" sz="2400" b="1">
                <a:solidFill>
                  <a:schemeClr val="accent2"/>
                </a:solidFill>
              </a:rPr>
              <a:t>Balance</a:t>
            </a:r>
          </a:p>
        </p:txBody>
      </p:sp>
      <p:grpSp>
        <p:nvGrpSpPr>
          <p:cNvPr id="2" name="Group 19"/>
          <p:cNvGrpSpPr>
            <a:grpSpLocks/>
          </p:cNvGrpSpPr>
          <p:nvPr/>
        </p:nvGrpSpPr>
        <p:grpSpPr bwMode="auto">
          <a:xfrm>
            <a:off x="2452688" y="3894138"/>
            <a:ext cx="4506912" cy="1109662"/>
            <a:chOff x="1545" y="2453"/>
            <a:chExt cx="2839" cy="699"/>
          </a:xfrm>
        </p:grpSpPr>
        <p:sp>
          <p:nvSpPr>
            <p:cNvPr id="63502" name="Rectangle 14"/>
            <p:cNvSpPr>
              <a:spLocks noChangeArrowheads="1"/>
            </p:cNvSpPr>
            <p:nvPr/>
          </p:nvSpPr>
          <p:spPr bwMode="auto">
            <a:xfrm>
              <a:off x="3552" y="2866"/>
              <a:ext cx="832" cy="286"/>
            </a:xfrm>
            <a:prstGeom prst="rect">
              <a:avLst/>
            </a:prstGeom>
            <a:noFill/>
            <a:ln w="12700">
              <a:noFill/>
              <a:miter lim="800000"/>
              <a:headEnd/>
              <a:tailEnd/>
            </a:ln>
            <a:effectLst/>
          </p:spPr>
          <p:txBody>
            <a:bodyPr lIns="90488" tIns="44450" rIns="90488" bIns="44450">
              <a:spAutoFit/>
            </a:bodyPr>
            <a:lstStyle/>
            <a:p>
              <a:pPr eaLnBrk="1" hangingPunct="1">
                <a:spcBef>
                  <a:spcPct val="50000"/>
                </a:spcBef>
              </a:pPr>
              <a:r>
                <a:rPr lang="en-US" sz="2400" b="1">
                  <a:solidFill>
                    <a:srgbClr val="FC0128"/>
                  </a:solidFill>
                </a:rPr>
                <a:t>$30,000</a:t>
              </a:r>
            </a:p>
          </p:txBody>
        </p:sp>
        <p:sp>
          <p:nvSpPr>
            <p:cNvPr id="63503" name="Rectangle 15"/>
            <p:cNvSpPr>
              <a:spLocks noChangeArrowheads="1"/>
            </p:cNvSpPr>
            <p:nvPr/>
          </p:nvSpPr>
          <p:spPr bwMode="auto">
            <a:xfrm>
              <a:off x="1545" y="2453"/>
              <a:ext cx="832" cy="286"/>
            </a:xfrm>
            <a:prstGeom prst="rect">
              <a:avLst/>
            </a:prstGeom>
            <a:noFill/>
            <a:ln w="12700">
              <a:noFill/>
              <a:miter lim="800000"/>
              <a:headEnd/>
              <a:tailEnd/>
            </a:ln>
            <a:effectLst/>
          </p:spPr>
          <p:txBody>
            <a:bodyPr lIns="90488" tIns="44450" rIns="90488" bIns="44450">
              <a:spAutoFit/>
            </a:bodyPr>
            <a:lstStyle/>
            <a:p>
              <a:pPr eaLnBrk="1" hangingPunct="1">
                <a:spcBef>
                  <a:spcPct val="50000"/>
                </a:spcBef>
              </a:pPr>
              <a:r>
                <a:rPr lang="en-US" sz="2400" b="1">
                  <a:solidFill>
                    <a:srgbClr val="FC0128"/>
                  </a:solidFill>
                </a:rPr>
                <a:t>$30,000</a:t>
              </a:r>
            </a:p>
          </p:txBody>
        </p:sp>
        <p:sp>
          <p:nvSpPr>
            <p:cNvPr id="63505" name="Line 17"/>
            <p:cNvSpPr>
              <a:spLocks noChangeShapeType="1"/>
            </p:cNvSpPr>
            <p:nvPr/>
          </p:nvSpPr>
          <p:spPr bwMode="auto">
            <a:xfrm flipH="1" flipV="1">
              <a:off x="2313" y="2627"/>
              <a:ext cx="1216" cy="352"/>
            </a:xfrm>
            <a:prstGeom prst="line">
              <a:avLst/>
            </a:prstGeom>
            <a:noFill/>
            <a:ln w="57150">
              <a:solidFill>
                <a:srgbClr val="FC0128"/>
              </a:solidFill>
              <a:round/>
              <a:headEnd/>
              <a:tailEnd type="triangle" w="med" len="med"/>
            </a:ln>
            <a:effectLst/>
          </p:spPr>
          <p:txBody>
            <a:bodyPr wrap="none" anchor="ctr"/>
            <a:lstStyle/>
            <a:p>
              <a:endParaRPr lang="en-US"/>
            </a:p>
          </p:txBody>
        </p:sp>
      </p:grpSp>
      <p:sp>
        <p:nvSpPr>
          <p:cNvPr id="63506" name="Rectangle 18"/>
          <p:cNvSpPr>
            <a:spLocks noChangeArrowheads="1"/>
          </p:cNvSpPr>
          <p:nvPr/>
        </p:nvSpPr>
        <p:spPr bwMode="auto">
          <a:xfrm>
            <a:off x="6962775" y="2813050"/>
            <a:ext cx="1673225" cy="1700213"/>
          </a:xfrm>
          <a:prstGeom prst="rect">
            <a:avLst/>
          </a:prstGeom>
          <a:noFill/>
          <a:ln w="12700">
            <a:noFill/>
            <a:miter lim="800000"/>
            <a:headEnd/>
            <a:tailEnd/>
          </a:ln>
          <a:effectLst/>
        </p:spPr>
        <p:txBody>
          <a:bodyPr lIns="90488" tIns="44450" rIns="90488" bIns="44450">
            <a:spAutoFit/>
          </a:bodyPr>
          <a:lstStyle/>
          <a:p>
            <a:pPr algn="ctr" eaLnBrk="1" hangingPunct="1">
              <a:lnSpc>
                <a:spcPct val="85000"/>
              </a:lnSpc>
              <a:spcBef>
                <a:spcPct val="50000"/>
              </a:spcBef>
            </a:pPr>
            <a:r>
              <a:rPr lang="en-US" sz="2400" b="1">
                <a:solidFill>
                  <a:schemeClr val="tx2"/>
                </a:solidFill>
              </a:rPr>
              <a:t>Overhead applied</a:t>
            </a:r>
            <a:br>
              <a:rPr lang="en-US" sz="2400" b="1">
                <a:solidFill>
                  <a:schemeClr val="tx2"/>
                </a:solidFill>
              </a:rPr>
            </a:br>
            <a:r>
              <a:rPr lang="en-US" sz="2400" b="1">
                <a:solidFill>
                  <a:schemeClr val="tx2"/>
                </a:solidFill>
              </a:rPr>
              <a:t>to jobs </a:t>
            </a:r>
            <a:br>
              <a:rPr lang="en-US" sz="2400" b="1">
                <a:solidFill>
                  <a:schemeClr val="tx2"/>
                </a:solidFill>
              </a:rPr>
            </a:br>
            <a:endParaRPr lang="en-US" sz="2400" b="1">
              <a:solidFill>
                <a:schemeClr val="tx2"/>
              </a:solidFill>
            </a:endParaRPr>
          </a:p>
          <a:p>
            <a:pPr algn="ctr" eaLnBrk="1" hangingPunct="1">
              <a:lnSpc>
                <a:spcPct val="85000"/>
              </a:lnSpc>
              <a:spcBef>
                <a:spcPct val="15000"/>
              </a:spcBef>
            </a:pPr>
            <a:r>
              <a:rPr lang="en-US" sz="2400" b="1">
                <a:solidFill>
                  <a:schemeClr val="tx2"/>
                </a:solidFill>
              </a:rPr>
              <a:t>$680,000</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3504"/>
                                        </p:tgtEl>
                                        <p:attrNameLst>
                                          <p:attrName>style.visibility</p:attrName>
                                        </p:attrNameLst>
                                      </p:cBhvr>
                                      <p:to>
                                        <p:strVal val="visible"/>
                                      </p:to>
                                    </p:set>
                                    <p:animEffect transition="in" filter="dissolve">
                                      <p:cBhvr>
                                        <p:cTn id="11" dur="500"/>
                                        <p:tgtEl>
                                          <p:spTgt spid="63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sz="3400"/>
              <a:t>Allocating Under- or Overapplied Overhead Between Accounts</a:t>
            </a:r>
          </a:p>
        </p:txBody>
      </p:sp>
      <p:graphicFrame>
        <p:nvGraphicFramePr>
          <p:cNvPr id="257028" name="Object 4"/>
          <p:cNvGraphicFramePr>
            <a:graphicFrameLocks noChangeAspect="1"/>
          </p:cNvGraphicFramePr>
          <p:nvPr/>
        </p:nvGraphicFramePr>
        <p:xfrm>
          <a:off x="609600" y="2782888"/>
          <a:ext cx="4267200" cy="2170112"/>
        </p:xfrm>
        <a:graphic>
          <a:graphicData uri="http://schemas.openxmlformats.org/presentationml/2006/ole">
            <mc:AlternateContent xmlns:mc="http://schemas.openxmlformats.org/markup-compatibility/2006">
              <mc:Choice xmlns:v="urn:schemas-microsoft-com:vml" Requires="v">
                <p:oleObj spid="_x0000_s26628" name="Worksheet" r:id="rId4" imgW="5120640" imgH="1431008" progId="Excel.Sheet.8">
                  <p:embed/>
                </p:oleObj>
              </mc:Choice>
              <mc:Fallback>
                <p:oleObj name="Worksheet" r:id="rId4" imgW="5120640" imgH="1431008"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r="45097"/>
                      <a:stretch>
                        <a:fillRect/>
                      </a:stretch>
                    </p:blipFill>
                    <p:spPr bwMode="auto">
                      <a:xfrm>
                        <a:off x="609600" y="2782888"/>
                        <a:ext cx="4267200"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7030" name="Text Box 6"/>
          <p:cNvSpPr txBox="1">
            <a:spLocks noChangeArrowheads="1"/>
          </p:cNvSpPr>
          <p:nvPr/>
        </p:nvSpPr>
        <p:spPr bwMode="auto">
          <a:xfrm>
            <a:off x="457200" y="1371600"/>
            <a:ext cx="8305800" cy="1373188"/>
          </a:xfrm>
          <a:prstGeom prst="rect">
            <a:avLst/>
          </a:prstGeom>
          <a:noFill/>
          <a:ln w="9525">
            <a:noFill/>
            <a:miter lim="800000"/>
            <a:headEnd/>
            <a:tailEnd/>
          </a:ln>
          <a:effectLst/>
        </p:spPr>
        <p:txBody>
          <a:bodyPr>
            <a:spAutoFit/>
          </a:bodyPr>
          <a:lstStyle/>
          <a:p>
            <a:pPr>
              <a:spcBef>
                <a:spcPct val="50000"/>
              </a:spcBef>
            </a:pPr>
            <a:r>
              <a:rPr lang="en-US" sz="2800"/>
              <a:t>Assume the overhead applied in ending Work in Process Inventory, ending Finished Goods Inventory, and Cost of Goods Sold is shown below:</a:t>
            </a:r>
          </a:p>
        </p:txBody>
      </p:sp>
      <p:pic>
        <p:nvPicPr>
          <p:cNvPr id="257031" name="Picture 7" descr="MCBS01688_0000[1]"/>
          <p:cNvPicPr>
            <a:picLocks noChangeAspect="1" noChangeArrowheads="1"/>
          </p:cNvPicPr>
          <p:nvPr/>
        </p:nvPicPr>
        <p:blipFill>
          <a:blip r:embed="rId6"/>
          <a:srcRect/>
          <a:stretch>
            <a:fillRect/>
          </a:stretch>
        </p:blipFill>
        <p:spPr bwMode="auto">
          <a:xfrm>
            <a:off x="5562600" y="2971800"/>
            <a:ext cx="2057400" cy="1449388"/>
          </a:xfrm>
          <a:prstGeom prst="rect">
            <a:avLst/>
          </a:prstGeom>
          <a:noFill/>
        </p:spPr>
      </p:pic>
    </p:spTree>
  </p:cSld>
  <p:clrMapOvr>
    <a:masterClrMapping/>
  </p:clrMapOvr>
  <p:transition>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sz="3400"/>
              <a:t>Allocating Under- or Overapplied Overhead Between Accounts</a:t>
            </a:r>
          </a:p>
        </p:txBody>
      </p:sp>
      <p:graphicFrame>
        <p:nvGraphicFramePr>
          <p:cNvPr id="294915" name="Object 3"/>
          <p:cNvGraphicFramePr>
            <a:graphicFrameLocks noChangeAspect="1"/>
          </p:cNvGraphicFramePr>
          <p:nvPr/>
        </p:nvGraphicFramePr>
        <p:xfrm>
          <a:off x="609600" y="2782888"/>
          <a:ext cx="7772400" cy="2170112"/>
        </p:xfrm>
        <a:graphic>
          <a:graphicData uri="http://schemas.openxmlformats.org/presentationml/2006/ole">
            <mc:AlternateContent xmlns:mc="http://schemas.openxmlformats.org/markup-compatibility/2006">
              <mc:Choice xmlns:v="urn:schemas-microsoft-com:vml" Requires="v">
                <p:oleObj spid="_x0000_s27652" name="Worksheet" r:id="rId4" imgW="5120640" imgH="1431008" progId="Excel.Sheet.8">
                  <p:embed/>
                </p:oleObj>
              </mc:Choice>
              <mc:Fallback>
                <p:oleObj name="Worksheet" r:id="rId4" imgW="5120640" imgH="1431008"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782888"/>
                        <a:ext cx="7772400"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4916" name="Text Box 4"/>
          <p:cNvSpPr txBox="1">
            <a:spLocks noChangeArrowheads="1"/>
          </p:cNvSpPr>
          <p:nvPr/>
        </p:nvSpPr>
        <p:spPr bwMode="auto">
          <a:xfrm>
            <a:off x="457200" y="1371600"/>
            <a:ext cx="8305800" cy="946150"/>
          </a:xfrm>
          <a:prstGeom prst="rect">
            <a:avLst/>
          </a:prstGeom>
          <a:noFill/>
          <a:ln w="9525">
            <a:noFill/>
            <a:miter lim="800000"/>
            <a:headEnd/>
            <a:tailEnd/>
          </a:ln>
          <a:effectLst/>
        </p:spPr>
        <p:txBody>
          <a:bodyPr>
            <a:spAutoFit/>
          </a:bodyPr>
          <a:lstStyle/>
          <a:p>
            <a:pPr>
              <a:spcBef>
                <a:spcPct val="50000"/>
              </a:spcBef>
            </a:pPr>
            <a:r>
              <a:rPr lang="en-US" sz="2800"/>
              <a:t>We would complete the following allocation of $30,000 overapplied overhead:</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sz="3400"/>
              <a:t>Allocating Under- or Overapplied Overhead Between Accounts</a:t>
            </a:r>
          </a:p>
        </p:txBody>
      </p:sp>
      <p:graphicFrame>
        <p:nvGraphicFramePr>
          <p:cNvPr id="292867" name="Object 3"/>
          <p:cNvGraphicFramePr>
            <a:graphicFrameLocks noChangeAspect="1"/>
          </p:cNvGraphicFramePr>
          <p:nvPr/>
        </p:nvGraphicFramePr>
        <p:xfrm>
          <a:off x="609600" y="1447800"/>
          <a:ext cx="7772400" cy="2170113"/>
        </p:xfrm>
        <a:graphic>
          <a:graphicData uri="http://schemas.openxmlformats.org/presentationml/2006/ole">
            <mc:AlternateContent xmlns:mc="http://schemas.openxmlformats.org/markup-compatibility/2006">
              <mc:Choice xmlns:v="urn:schemas-microsoft-com:vml" Requires="v">
                <p:oleObj spid="_x0000_s28678" name="Worksheet" r:id="rId4" imgW="5120640" imgH="1431008" progId="Excel.Sheet.8">
                  <p:embed/>
                </p:oleObj>
              </mc:Choice>
              <mc:Fallback>
                <p:oleObj name="Worksheet" r:id="rId4" imgW="5120640" imgH="1431008"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447800"/>
                        <a:ext cx="77724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2868" name="Object 4"/>
          <p:cNvGraphicFramePr>
            <a:graphicFrameLocks/>
          </p:cNvGraphicFramePr>
          <p:nvPr/>
        </p:nvGraphicFramePr>
        <p:xfrm>
          <a:off x="304800" y="3581400"/>
          <a:ext cx="8572500" cy="2924175"/>
        </p:xfrm>
        <a:graphic>
          <a:graphicData uri="http://schemas.openxmlformats.org/presentationml/2006/ole">
            <mc:AlternateContent xmlns:mc="http://schemas.openxmlformats.org/markup-compatibility/2006">
              <mc:Choice xmlns:v="urn:schemas-microsoft-com:vml" Requires="v">
                <p:oleObj spid="_x0000_s28679" name="Worksheet" r:id="rId6" imgW="4743405" imgH="1704872" progId="Excel.Sheet.8">
                  <p:embed/>
                </p:oleObj>
              </mc:Choice>
              <mc:Fallback>
                <p:oleObj name="Worksheet" r:id="rId6" imgW="4743405" imgH="1704872" progId="Excel.Sheet.8">
                  <p:embed/>
                  <p:pic>
                    <p:nvPicPr>
                      <p:cNvPr id="0" name="Picture 3"/>
                      <p:cNvPicPr>
                        <a:picLocks noChangeArrowheads="1"/>
                      </p:cNvPicPr>
                      <p:nvPr/>
                    </p:nvPicPr>
                    <p:blipFill>
                      <a:blip r:embed="rId7">
                        <a:lum bright="6000"/>
                        <a:extLst>
                          <a:ext uri="{28A0092B-C50C-407E-A947-70E740481C1C}">
                            <a14:useLocalDpi xmlns:a14="http://schemas.microsoft.com/office/drawing/2010/main" val="0"/>
                          </a:ext>
                        </a:extLst>
                      </a:blip>
                      <a:srcRect/>
                      <a:stretch>
                        <a:fillRect/>
                      </a:stretch>
                    </p:blipFill>
                    <p:spPr bwMode="auto">
                      <a:xfrm>
                        <a:off x="304800" y="3581400"/>
                        <a:ext cx="8572500" cy="2924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92868"/>
                                        </p:tgtEl>
                                        <p:attrNameLst>
                                          <p:attrName>style.visibility</p:attrName>
                                        </p:attrNameLst>
                                      </p:cBhvr>
                                      <p:to>
                                        <p:strVal val="visible"/>
                                      </p:to>
                                    </p:set>
                                    <p:anim calcmode="lin" valueType="num">
                                      <p:cBhvr>
                                        <p:cTn id="7" dur="500" fill="hold"/>
                                        <p:tgtEl>
                                          <p:spTgt spid="292868"/>
                                        </p:tgtEl>
                                        <p:attrNameLst>
                                          <p:attrName>ppt_w</p:attrName>
                                        </p:attrNameLst>
                                      </p:cBhvr>
                                      <p:tavLst>
                                        <p:tav tm="0">
                                          <p:val>
                                            <p:fltVal val="0"/>
                                          </p:val>
                                        </p:tav>
                                        <p:tav tm="100000">
                                          <p:val>
                                            <p:strVal val="#ppt_w"/>
                                          </p:val>
                                        </p:tav>
                                      </p:tavLst>
                                    </p:anim>
                                    <p:anim calcmode="lin" valueType="num">
                                      <p:cBhvr>
                                        <p:cTn id="8" dur="500" fill="hold"/>
                                        <p:tgtEl>
                                          <p:spTgt spid="2928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noFill/>
          <a:ln/>
        </p:spPr>
        <p:txBody>
          <a:bodyPr lIns="90488" tIns="44450" rIns="90488" bIns="44450"/>
          <a:lstStyle/>
          <a:p>
            <a:r>
              <a:rPr lang="en-US" sz="2800"/>
              <a:t>Overapplied and Underapplied Manufacturing Overhead - Summary</a:t>
            </a:r>
          </a:p>
        </p:txBody>
      </p:sp>
      <p:graphicFrame>
        <p:nvGraphicFramePr>
          <p:cNvPr id="318464" name="Object 0"/>
          <p:cNvGraphicFramePr>
            <a:graphicFrameLocks/>
          </p:cNvGraphicFramePr>
          <p:nvPr/>
        </p:nvGraphicFramePr>
        <p:xfrm>
          <a:off x="542925" y="2449513"/>
          <a:ext cx="8462963" cy="3798887"/>
        </p:xfrm>
        <a:graphic>
          <a:graphicData uri="http://schemas.openxmlformats.org/presentationml/2006/ole">
            <mc:AlternateContent xmlns:mc="http://schemas.openxmlformats.org/markup-compatibility/2006">
              <mc:Choice xmlns:v="urn:schemas-microsoft-com:vml" Requires="v">
                <p:oleObj spid="_x0000_s29700" name="Worksheet" r:id="rId4" imgW="4411080" imgH="2133720" progId="Excel.Sheet.8">
                  <p:embed/>
                </p:oleObj>
              </mc:Choice>
              <mc:Fallback>
                <p:oleObj name="Worksheet" r:id="rId4" imgW="4411080" imgH="2133720"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 y="2449513"/>
                        <a:ext cx="8462963" cy="3798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4" name="Rectangle 4"/>
          <p:cNvSpPr>
            <a:spLocks noChangeArrowheads="1"/>
          </p:cNvSpPr>
          <p:nvPr/>
        </p:nvSpPr>
        <p:spPr bwMode="auto">
          <a:xfrm>
            <a:off x="3733800" y="1603375"/>
            <a:ext cx="2590800" cy="844550"/>
          </a:xfrm>
          <a:prstGeom prst="rect">
            <a:avLst/>
          </a:prstGeom>
          <a:solidFill>
            <a:srgbClr val="FF3300"/>
          </a:solidFill>
          <a:ln w="25400">
            <a:solidFill>
              <a:schemeClr val="accent2"/>
            </a:solidFill>
            <a:miter lim="800000"/>
            <a:headEnd/>
            <a:tailEnd/>
          </a:ln>
          <a:effectLst/>
        </p:spPr>
        <p:txBody>
          <a:bodyPr lIns="90488" tIns="44450" rIns="90488" bIns="44450">
            <a:spAutoFit/>
          </a:bodyPr>
          <a:lstStyle/>
          <a:p>
            <a:pPr algn="ctr" eaLnBrk="1" hangingPunct="1">
              <a:spcBef>
                <a:spcPct val="50000"/>
              </a:spcBef>
            </a:pPr>
            <a:r>
              <a:rPr lang="en-US" sz="2400" b="1">
                <a:solidFill>
                  <a:srgbClr val="CCECFF"/>
                </a:solidFill>
              </a:rPr>
              <a:t>PearCo’s Method</a:t>
            </a:r>
          </a:p>
        </p:txBody>
      </p:sp>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noFill/>
          <a:ln/>
        </p:spPr>
        <p:txBody>
          <a:bodyPr lIns="90488" tIns="44450" rIns="90488" bIns="44450"/>
          <a:lstStyle/>
          <a:p>
            <a:r>
              <a:rPr lang="en-US" sz="3000"/>
              <a:t>Similarities Between Job-Order and Process Costing</a:t>
            </a:r>
          </a:p>
        </p:txBody>
      </p:sp>
      <p:sp>
        <p:nvSpPr>
          <p:cNvPr id="20482" name="Rectangle 2"/>
          <p:cNvSpPr>
            <a:spLocks noGrp="1" noChangeArrowheads="1"/>
          </p:cNvSpPr>
          <p:nvPr>
            <p:ph type="body" sz="half" idx="4294967295"/>
          </p:nvPr>
        </p:nvSpPr>
        <p:spPr>
          <a:xfrm>
            <a:off x="381000" y="1371600"/>
            <a:ext cx="8534400" cy="5105400"/>
          </a:xfrm>
          <a:solidFill>
            <a:srgbClr val="CCECFF"/>
          </a:solidFill>
          <a:ln w="25400" cap="flat">
            <a:solidFill>
              <a:schemeClr val="tx1"/>
            </a:solidFill>
          </a:ln>
          <a:effectLst>
            <a:outerShdw dist="63500" dir="3187806" algn="ctr" rotWithShape="0">
              <a:schemeClr val="tx1"/>
            </a:outerShdw>
          </a:effectLst>
        </p:spPr>
        <p:txBody>
          <a:bodyPr lIns="90488" tIns="44450" rIns="90488" bIns="44450"/>
          <a:lstStyle/>
          <a:p>
            <a:pPr>
              <a:spcBef>
                <a:spcPct val="45000"/>
              </a:spcBef>
              <a:buClr>
                <a:schemeClr val="tx1"/>
              </a:buClr>
            </a:pPr>
            <a:r>
              <a:rPr lang="en-US"/>
              <a:t>Both systems assign material, labor and overhead costs to products and they provide a mechanism for computing unit product cost.</a:t>
            </a:r>
          </a:p>
          <a:p>
            <a:pPr>
              <a:spcBef>
                <a:spcPct val="45000"/>
              </a:spcBef>
              <a:buClr>
                <a:schemeClr val="tx1"/>
              </a:buClr>
            </a:pPr>
            <a:r>
              <a:rPr lang="en-US"/>
              <a:t>Both systems use the same manufacturing accounts, including Manufacturing Overhead, Raw Materials, Work in Process, and Finished Goods.</a:t>
            </a:r>
          </a:p>
          <a:p>
            <a:pPr>
              <a:spcBef>
                <a:spcPct val="45000"/>
              </a:spcBef>
              <a:buClr>
                <a:schemeClr val="tx1"/>
              </a:buClr>
            </a:pPr>
            <a:r>
              <a:rPr lang="en-US"/>
              <a:t>The flow of costs through the manufacturing accounts is basically the same in both systems.</a:t>
            </a:r>
          </a:p>
        </p:txBody>
      </p:sp>
    </p:spTree>
  </p:cSld>
  <p:clrMapOvr>
    <a:masterClrMapping/>
  </p:clrMapOvr>
  <p:transition>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noFill/>
          <a:ln/>
        </p:spPr>
        <p:txBody>
          <a:bodyPr lIns="90488" tIns="44450" rIns="90488" bIns="44450"/>
          <a:lstStyle/>
          <a:p>
            <a:r>
              <a:rPr lang="en-US"/>
              <a:t>Quick Check </a:t>
            </a:r>
            <a:r>
              <a:rPr lang="en-US" sz="3200">
                <a:sym typeface="Wingdings" pitchFamily="2" charset="2"/>
              </a:rPr>
              <a:t></a:t>
            </a:r>
          </a:p>
        </p:txBody>
      </p:sp>
      <p:sp>
        <p:nvSpPr>
          <p:cNvPr id="65539" name="Rectangle 3"/>
          <p:cNvSpPr>
            <a:spLocks noGrp="1" noChangeArrowheads="1"/>
          </p:cNvSpPr>
          <p:nvPr>
            <p:ph type="body" idx="1"/>
          </p:nvPr>
        </p:nvSpPr>
        <p:spPr>
          <a:xfrm>
            <a:off x="685800" y="1600200"/>
            <a:ext cx="8153400" cy="4876800"/>
          </a:xfrm>
          <a:solidFill>
            <a:srgbClr val="FFFFFF"/>
          </a:solidFill>
          <a:ln w="12699">
            <a:solidFill>
              <a:schemeClr val="tx2"/>
            </a:solidFill>
          </a:ln>
          <a:effectLst>
            <a:outerShdw dist="107763" dir="2700000" algn="ctr" rotWithShape="0">
              <a:schemeClr val="bg2"/>
            </a:outerShdw>
          </a:effectLst>
        </p:spPr>
        <p:txBody>
          <a:bodyPr lIns="90488" tIns="44450" rIns="90488" bIns="44450"/>
          <a:lstStyle/>
          <a:p>
            <a:pPr>
              <a:buFont typeface="Times" pitchFamily="18" charset="0"/>
              <a:buNone/>
            </a:pPr>
            <a:r>
              <a:rPr lang="en-US" b="1">
                <a:solidFill>
                  <a:srgbClr val="000099"/>
                </a:solidFill>
              </a:rPr>
              <a:t> 	What effect will the overapplied overhead have on PearCo’s net operating income?</a:t>
            </a:r>
          </a:p>
          <a:p>
            <a:pPr lvl="1">
              <a:buFont typeface="Wingdings" pitchFamily="2" charset="2"/>
              <a:buNone/>
            </a:pPr>
            <a:r>
              <a:rPr lang="en-US" sz="3000">
                <a:solidFill>
                  <a:srgbClr val="000099"/>
                </a:solidFill>
              </a:rPr>
              <a:t>a. Net operating income will increase.</a:t>
            </a:r>
          </a:p>
          <a:p>
            <a:pPr lvl="1">
              <a:buFont typeface="Wingdings" pitchFamily="2" charset="2"/>
              <a:buNone/>
            </a:pPr>
            <a:r>
              <a:rPr lang="en-US" sz="3000">
                <a:solidFill>
                  <a:srgbClr val="000099"/>
                </a:solidFill>
              </a:rPr>
              <a:t>b. Net operating income will be unaffected.</a:t>
            </a:r>
          </a:p>
          <a:p>
            <a:pPr lvl="1">
              <a:buFont typeface="Wingdings" pitchFamily="2" charset="2"/>
              <a:buNone/>
            </a:pPr>
            <a:r>
              <a:rPr lang="en-US" sz="3000">
                <a:solidFill>
                  <a:srgbClr val="000099"/>
                </a:solidFill>
              </a:rPr>
              <a:t>c. Net operating income will decrease.</a:t>
            </a:r>
          </a:p>
        </p:txBody>
      </p:sp>
      <p:grpSp>
        <p:nvGrpSpPr>
          <p:cNvPr id="2" name="Group 4"/>
          <p:cNvGrpSpPr>
            <a:grpSpLocks/>
          </p:cNvGrpSpPr>
          <p:nvPr/>
        </p:nvGrpSpPr>
        <p:grpSpPr bwMode="auto">
          <a:xfrm>
            <a:off x="8158163" y="90488"/>
            <a:ext cx="681037" cy="976312"/>
            <a:chOff x="4714" y="57"/>
            <a:chExt cx="611" cy="700"/>
          </a:xfrm>
        </p:grpSpPr>
        <p:sp>
          <p:nvSpPr>
            <p:cNvPr id="65541" name="Freeform 5"/>
            <p:cNvSpPr>
              <a:spLocks/>
            </p:cNvSpPr>
            <p:nvPr/>
          </p:nvSpPr>
          <p:spPr bwMode="auto">
            <a:xfrm>
              <a:off x="4738" y="127"/>
              <a:ext cx="489" cy="509"/>
            </a:xfrm>
            <a:custGeom>
              <a:avLst/>
              <a:gdLst/>
              <a:ahLst/>
              <a:cxnLst>
                <a:cxn ang="0">
                  <a:pos x="174" y="3970"/>
                </a:cxn>
                <a:cxn ang="0">
                  <a:pos x="0" y="4746"/>
                </a:cxn>
                <a:cxn ang="0">
                  <a:pos x="230" y="5867"/>
                </a:cxn>
                <a:cxn ang="0">
                  <a:pos x="1904" y="7134"/>
                </a:cxn>
                <a:cxn ang="0">
                  <a:pos x="4730" y="6356"/>
                </a:cxn>
                <a:cxn ang="0">
                  <a:pos x="5393" y="3768"/>
                </a:cxn>
                <a:cxn ang="0">
                  <a:pos x="6835" y="1553"/>
                </a:cxn>
                <a:cxn ang="0">
                  <a:pos x="6777" y="547"/>
                </a:cxn>
                <a:cxn ang="0">
                  <a:pos x="6317" y="174"/>
                </a:cxn>
                <a:cxn ang="0">
                  <a:pos x="5882" y="31"/>
                </a:cxn>
                <a:cxn ang="0">
                  <a:pos x="5537" y="0"/>
                </a:cxn>
                <a:cxn ang="0">
                  <a:pos x="4990" y="87"/>
                </a:cxn>
                <a:cxn ang="0">
                  <a:pos x="4557" y="433"/>
                </a:cxn>
                <a:cxn ang="0">
                  <a:pos x="4212" y="865"/>
                </a:cxn>
                <a:cxn ang="0">
                  <a:pos x="3894" y="1410"/>
                </a:cxn>
                <a:cxn ang="0">
                  <a:pos x="3546" y="1755"/>
                </a:cxn>
                <a:cxn ang="0">
                  <a:pos x="3058" y="2101"/>
                </a:cxn>
                <a:cxn ang="0">
                  <a:pos x="2596" y="2387"/>
                </a:cxn>
                <a:cxn ang="0">
                  <a:pos x="1961" y="2560"/>
                </a:cxn>
                <a:cxn ang="0">
                  <a:pos x="1269" y="2877"/>
                </a:cxn>
                <a:cxn ang="0">
                  <a:pos x="663" y="3338"/>
                </a:cxn>
                <a:cxn ang="0">
                  <a:pos x="174" y="3970"/>
                </a:cxn>
              </a:cxnLst>
              <a:rect l="0" t="0" r="r" b="b"/>
              <a:pathLst>
                <a:path w="6835" h="7134">
                  <a:moveTo>
                    <a:pt x="174" y="3970"/>
                  </a:moveTo>
                  <a:lnTo>
                    <a:pt x="0" y="4746"/>
                  </a:lnTo>
                  <a:lnTo>
                    <a:pt x="230" y="5867"/>
                  </a:lnTo>
                  <a:lnTo>
                    <a:pt x="1904" y="7134"/>
                  </a:lnTo>
                  <a:lnTo>
                    <a:pt x="4730" y="6356"/>
                  </a:lnTo>
                  <a:lnTo>
                    <a:pt x="5393" y="3768"/>
                  </a:lnTo>
                  <a:lnTo>
                    <a:pt x="6835" y="1553"/>
                  </a:lnTo>
                  <a:lnTo>
                    <a:pt x="6777" y="547"/>
                  </a:lnTo>
                  <a:lnTo>
                    <a:pt x="6317" y="174"/>
                  </a:lnTo>
                  <a:lnTo>
                    <a:pt x="5882" y="31"/>
                  </a:lnTo>
                  <a:lnTo>
                    <a:pt x="5537" y="0"/>
                  </a:lnTo>
                  <a:lnTo>
                    <a:pt x="4990" y="87"/>
                  </a:lnTo>
                  <a:lnTo>
                    <a:pt x="4557" y="433"/>
                  </a:lnTo>
                  <a:lnTo>
                    <a:pt x="4212" y="865"/>
                  </a:lnTo>
                  <a:lnTo>
                    <a:pt x="3894" y="1410"/>
                  </a:lnTo>
                  <a:lnTo>
                    <a:pt x="3546" y="1755"/>
                  </a:lnTo>
                  <a:lnTo>
                    <a:pt x="3058" y="2101"/>
                  </a:lnTo>
                  <a:lnTo>
                    <a:pt x="2596" y="2387"/>
                  </a:lnTo>
                  <a:lnTo>
                    <a:pt x="1961" y="2560"/>
                  </a:lnTo>
                  <a:lnTo>
                    <a:pt x="1269" y="2877"/>
                  </a:lnTo>
                  <a:lnTo>
                    <a:pt x="663" y="3338"/>
                  </a:lnTo>
                  <a:lnTo>
                    <a:pt x="174" y="3970"/>
                  </a:lnTo>
                  <a:close/>
                </a:path>
              </a:pathLst>
            </a:custGeom>
            <a:solidFill>
              <a:srgbClr val="0CC10C"/>
            </a:solidFill>
            <a:ln w="9525">
              <a:noFill/>
              <a:round/>
              <a:headEnd/>
              <a:tailEnd/>
            </a:ln>
          </p:spPr>
          <p:txBody>
            <a:bodyPr/>
            <a:lstStyle/>
            <a:p>
              <a:endParaRPr lang="en-US"/>
            </a:p>
          </p:txBody>
        </p:sp>
        <p:sp>
          <p:nvSpPr>
            <p:cNvPr id="65542" name="Freeform 6"/>
            <p:cNvSpPr>
              <a:spLocks/>
            </p:cNvSpPr>
            <p:nvPr/>
          </p:nvSpPr>
          <p:spPr bwMode="auto">
            <a:xfrm>
              <a:off x="5181" y="63"/>
              <a:ext cx="80" cy="80"/>
            </a:xfrm>
            <a:custGeom>
              <a:avLst/>
              <a:gdLst/>
              <a:ahLst/>
              <a:cxnLst>
                <a:cxn ang="0">
                  <a:pos x="203" y="1122"/>
                </a:cxn>
                <a:cxn ang="0">
                  <a:pos x="347" y="806"/>
                </a:cxn>
                <a:cxn ang="0">
                  <a:pos x="577" y="548"/>
                </a:cxn>
                <a:cxn ang="0">
                  <a:pos x="1123" y="231"/>
                </a:cxn>
                <a:cxn ang="0">
                  <a:pos x="923" y="0"/>
                </a:cxn>
                <a:cxn ang="0">
                  <a:pos x="491" y="290"/>
                </a:cxn>
                <a:cxn ang="0">
                  <a:pos x="231" y="548"/>
                </a:cxn>
                <a:cxn ang="0">
                  <a:pos x="0" y="1036"/>
                </a:cxn>
                <a:cxn ang="0">
                  <a:pos x="203" y="1122"/>
                </a:cxn>
              </a:cxnLst>
              <a:rect l="0" t="0" r="r" b="b"/>
              <a:pathLst>
                <a:path w="1123" h="1122">
                  <a:moveTo>
                    <a:pt x="203" y="1122"/>
                  </a:moveTo>
                  <a:lnTo>
                    <a:pt x="347" y="806"/>
                  </a:lnTo>
                  <a:lnTo>
                    <a:pt x="577" y="548"/>
                  </a:lnTo>
                  <a:lnTo>
                    <a:pt x="1123" y="231"/>
                  </a:lnTo>
                  <a:lnTo>
                    <a:pt x="923" y="0"/>
                  </a:lnTo>
                  <a:lnTo>
                    <a:pt x="491" y="290"/>
                  </a:lnTo>
                  <a:lnTo>
                    <a:pt x="231" y="548"/>
                  </a:lnTo>
                  <a:lnTo>
                    <a:pt x="0" y="1036"/>
                  </a:lnTo>
                  <a:lnTo>
                    <a:pt x="203" y="1122"/>
                  </a:lnTo>
                  <a:close/>
                </a:path>
              </a:pathLst>
            </a:custGeom>
            <a:solidFill>
              <a:srgbClr val="00420C"/>
            </a:solidFill>
            <a:ln w="9525">
              <a:noFill/>
              <a:round/>
              <a:headEnd/>
              <a:tailEnd/>
            </a:ln>
          </p:spPr>
          <p:txBody>
            <a:bodyPr/>
            <a:lstStyle/>
            <a:p>
              <a:endParaRPr lang="en-US"/>
            </a:p>
          </p:txBody>
        </p:sp>
        <p:sp>
          <p:nvSpPr>
            <p:cNvPr id="65543" name="Freeform 7"/>
            <p:cNvSpPr>
              <a:spLocks/>
            </p:cNvSpPr>
            <p:nvPr/>
          </p:nvSpPr>
          <p:spPr bwMode="auto">
            <a:xfrm>
              <a:off x="5067" y="162"/>
              <a:ext cx="37" cy="49"/>
            </a:xfrm>
            <a:custGeom>
              <a:avLst/>
              <a:gdLst/>
              <a:ahLst/>
              <a:cxnLst>
                <a:cxn ang="0">
                  <a:pos x="444" y="315"/>
                </a:cxn>
                <a:cxn ang="0">
                  <a:pos x="521" y="126"/>
                </a:cxn>
                <a:cxn ang="0">
                  <a:pos x="394" y="0"/>
                </a:cxn>
                <a:cxn ang="0">
                  <a:pos x="172" y="155"/>
                </a:cxn>
                <a:cxn ang="0">
                  <a:pos x="0" y="473"/>
                </a:cxn>
                <a:cxn ang="0">
                  <a:pos x="48" y="691"/>
                </a:cxn>
                <a:cxn ang="0">
                  <a:pos x="270" y="628"/>
                </a:cxn>
                <a:cxn ang="0">
                  <a:pos x="394" y="502"/>
                </a:cxn>
                <a:cxn ang="0">
                  <a:pos x="444" y="315"/>
                </a:cxn>
              </a:cxnLst>
              <a:rect l="0" t="0" r="r" b="b"/>
              <a:pathLst>
                <a:path w="521" h="691">
                  <a:moveTo>
                    <a:pt x="444" y="315"/>
                  </a:moveTo>
                  <a:lnTo>
                    <a:pt x="521" y="126"/>
                  </a:lnTo>
                  <a:lnTo>
                    <a:pt x="394" y="0"/>
                  </a:lnTo>
                  <a:lnTo>
                    <a:pt x="172" y="155"/>
                  </a:lnTo>
                  <a:lnTo>
                    <a:pt x="0" y="473"/>
                  </a:lnTo>
                  <a:lnTo>
                    <a:pt x="48" y="691"/>
                  </a:lnTo>
                  <a:lnTo>
                    <a:pt x="270" y="628"/>
                  </a:lnTo>
                  <a:lnTo>
                    <a:pt x="394" y="502"/>
                  </a:lnTo>
                  <a:lnTo>
                    <a:pt x="444" y="315"/>
                  </a:lnTo>
                  <a:close/>
                </a:path>
              </a:pathLst>
            </a:custGeom>
            <a:solidFill>
              <a:srgbClr val="FFEA00"/>
            </a:solidFill>
            <a:ln w="9525">
              <a:noFill/>
              <a:round/>
              <a:headEnd/>
              <a:tailEnd/>
            </a:ln>
          </p:spPr>
          <p:txBody>
            <a:bodyPr/>
            <a:lstStyle/>
            <a:p>
              <a:endParaRPr lang="en-US"/>
            </a:p>
          </p:txBody>
        </p:sp>
        <p:sp>
          <p:nvSpPr>
            <p:cNvPr id="65544" name="Freeform 8"/>
            <p:cNvSpPr>
              <a:spLocks/>
            </p:cNvSpPr>
            <p:nvPr/>
          </p:nvSpPr>
          <p:spPr bwMode="auto">
            <a:xfrm>
              <a:off x="4718" y="139"/>
              <a:ext cx="523" cy="602"/>
            </a:xfrm>
            <a:custGeom>
              <a:avLst/>
              <a:gdLst/>
              <a:ahLst/>
              <a:cxnLst>
                <a:cxn ang="0">
                  <a:pos x="6718" y="0"/>
                </a:cxn>
                <a:cxn ang="0">
                  <a:pos x="6805" y="229"/>
                </a:cxn>
                <a:cxn ang="0">
                  <a:pos x="6862" y="401"/>
                </a:cxn>
                <a:cxn ang="0">
                  <a:pos x="6891" y="632"/>
                </a:cxn>
                <a:cxn ang="0">
                  <a:pos x="6862" y="804"/>
                </a:cxn>
                <a:cxn ang="0">
                  <a:pos x="6805" y="978"/>
                </a:cxn>
                <a:cxn ang="0">
                  <a:pos x="6718" y="1150"/>
                </a:cxn>
                <a:cxn ang="0">
                  <a:pos x="6604" y="1379"/>
                </a:cxn>
                <a:cxn ang="0">
                  <a:pos x="6400" y="1553"/>
                </a:cxn>
                <a:cxn ang="0">
                  <a:pos x="5998" y="2099"/>
                </a:cxn>
                <a:cxn ang="0">
                  <a:pos x="5794" y="2415"/>
                </a:cxn>
                <a:cxn ang="0">
                  <a:pos x="5593" y="2847"/>
                </a:cxn>
                <a:cxn ang="0">
                  <a:pos x="5450" y="3393"/>
                </a:cxn>
                <a:cxn ang="0">
                  <a:pos x="5277" y="3968"/>
                </a:cxn>
                <a:cxn ang="0">
                  <a:pos x="5131" y="4370"/>
                </a:cxn>
                <a:cxn ang="0">
                  <a:pos x="4901" y="4802"/>
                </a:cxn>
                <a:cxn ang="0">
                  <a:pos x="4613" y="5148"/>
                </a:cxn>
                <a:cxn ang="0">
                  <a:pos x="4268" y="5494"/>
                </a:cxn>
                <a:cxn ang="0">
                  <a:pos x="3893" y="5693"/>
                </a:cxn>
                <a:cxn ang="0">
                  <a:pos x="3288" y="5924"/>
                </a:cxn>
                <a:cxn ang="0">
                  <a:pos x="2651" y="6038"/>
                </a:cxn>
                <a:cxn ang="0">
                  <a:pos x="2221" y="6095"/>
                </a:cxn>
                <a:cxn ang="0">
                  <a:pos x="1642" y="6067"/>
                </a:cxn>
                <a:cxn ang="0">
                  <a:pos x="1268" y="5953"/>
                </a:cxn>
                <a:cxn ang="0">
                  <a:pos x="950" y="5752"/>
                </a:cxn>
                <a:cxn ang="0">
                  <a:pos x="721" y="5520"/>
                </a:cxn>
                <a:cxn ang="0">
                  <a:pos x="517" y="5262"/>
                </a:cxn>
                <a:cxn ang="0">
                  <a:pos x="432" y="4975"/>
                </a:cxn>
                <a:cxn ang="0">
                  <a:pos x="374" y="4630"/>
                </a:cxn>
                <a:cxn ang="0">
                  <a:pos x="432" y="4226"/>
                </a:cxn>
                <a:cxn ang="0">
                  <a:pos x="517" y="3796"/>
                </a:cxn>
                <a:cxn ang="0">
                  <a:pos x="143" y="4543"/>
                </a:cxn>
                <a:cxn ang="0">
                  <a:pos x="0" y="5348"/>
                </a:cxn>
                <a:cxn ang="0">
                  <a:pos x="56" y="5866"/>
                </a:cxn>
                <a:cxn ang="0">
                  <a:pos x="202" y="6472"/>
                </a:cxn>
                <a:cxn ang="0">
                  <a:pos x="517" y="7073"/>
                </a:cxn>
                <a:cxn ang="0">
                  <a:pos x="1038" y="7677"/>
                </a:cxn>
                <a:cxn ang="0">
                  <a:pos x="1672" y="8109"/>
                </a:cxn>
                <a:cxn ang="0">
                  <a:pos x="2451" y="8425"/>
                </a:cxn>
                <a:cxn ang="0">
                  <a:pos x="3345" y="8425"/>
                </a:cxn>
                <a:cxn ang="0">
                  <a:pos x="4064" y="8253"/>
                </a:cxn>
                <a:cxn ang="0">
                  <a:pos x="4729" y="7880"/>
                </a:cxn>
                <a:cxn ang="0">
                  <a:pos x="5162" y="7507"/>
                </a:cxn>
                <a:cxn ang="0">
                  <a:pos x="5564" y="7045"/>
                </a:cxn>
                <a:cxn ang="0">
                  <a:pos x="5794" y="6528"/>
                </a:cxn>
                <a:cxn ang="0">
                  <a:pos x="5911" y="6038"/>
                </a:cxn>
                <a:cxn ang="0">
                  <a:pos x="5969" y="5520"/>
                </a:cxn>
                <a:cxn ang="0">
                  <a:pos x="6026" y="4370"/>
                </a:cxn>
                <a:cxn ang="0">
                  <a:pos x="6142" y="3796"/>
                </a:cxn>
                <a:cxn ang="0">
                  <a:pos x="6315" y="3364"/>
                </a:cxn>
                <a:cxn ang="0">
                  <a:pos x="6516" y="3049"/>
                </a:cxn>
                <a:cxn ang="0">
                  <a:pos x="6805" y="2731"/>
                </a:cxn>
                <a:cxn ang="0">
                  <a:pos x="7064" y="2386"/>
                </a:cxn>
                <a:cxn ang="0">
                  <a:pos x="7236" y="2071"/>
                </a:cxn>
                <a:cxn ang="0">
                  <a:pos x="7296" y="1725"/>
                </a:cxn>
                <a:cxn ang="0">
                  <a:pos x="7324" y="1437"/>
                </a:cxn>
                <a:cxn ang="0">
                  <a:pos x="7324" y="1093"/>
                </a:cxn>
                <a:cxn ang="0">
                  <a:pos x="7208" y="691"/>
                </a:cxn>
                <a:cxn ang="0">
                  <a:pos x="7092" y="461"/>
                </a:cxn>
                <a:cxn ang="0">
                  <a:pos x="6978" y="286"/>
                </a:cxn>
                <a:cxn ang="0">
                  <a:pos x="6718" y="0"/>
                </a:cxn>
              </a:cxnLst>
              <a:rect l="0" t="0" r="r" b="b"/>
              <a:pathLst>
                <a:path w="7324" h="8425">
                  <a:moveTo>
                    <a:pt x="6718" y="0"/>
                  </a:moveTo>
                  <a:lnTo>
                    <a:pt x="6805" y="229"/>
                  </a:lnTo>
                  <a:lnTo>
                    <a:pt x="6862" y="401"/>
                  </a:lnTo>
                  <a:lnTo>
                    <a:pt x="6891" y="632"/>
                  </a:lnTo>
                  <a:lnTo>
                    <a:pt x="6862" y="804"/>
                  </a:lnTo>
                  <a:lnTo>
                    <a:pt x="6805" y="978"/>
                  </a:lnTo>
                  <a:lnTo>
                    <a:pt x="6718" y="1150"/>
                  </a:lnTo>
                  <a:lnTo>
                    <a:pt x="6604" y="1379"/>
                  </a:lnTo>
                  <a:lnTo>
                    <a:pt x="6400" y="1553"/>
                  </a:lnTo>
                  <a:lnTo>
                    <a:pt x="5998" y="2099"/>
                  </a:lnTo>
                  <a:lnTo>
                    <a:pt x="5794" y="2415"/>
                  </a:lnTo>
                  <a:lnTo>
                    <a:pt x="5593" y="2847"/>
                  </a:lnTo>
                  <a:lnTo>
                    <a:pt x="5450" y="3393"/>
                  </a:lnTo>
                  <a:lnTo>
                    <a:pt x="5277" y="3968"/>
                  </a:lnTo>
                  <a:lnTo>
                    <a:pt x="5131" y="4370"/>
                  </a:lnTo>
                  <a:lnTo>
                    <a:pt x="4901" y="4802"/>
                  </a:lnTo>
                  <a:lnTo>
                    <a:pt x="4613" y="5148"/>
                  </a:lnTo>
                  <a:lnTo>
                    <a:pt x="4268" y="5494"/>
                  </a:lnTo>
                  <a:lnTo>
                    <a:pt x="3893" y="5693"/>
                  </a:lnTo>
                  <a:lnTo>
                    <a:pt x="3288" y="5924"/>
                  </a:lnTo>
                  <a:lnTo>
                    <a:pt x="2651" y="6038"/>
                  </a:lnTo>
                  <a:lnTo>
                    <a:pt x="2221" y="6095"/>
                  </a:lnTo>
                  <a:lnTo>
                    <a:pt x="1642" y="6067"/>
                  </a:lnTo>
                  <a:lnTo>
                    <a:pt x="1268" y="5953"/>
                  </a:lnTo>
                  <a:lnTo>
                    <a:pt x="950" y="5752"/>
                  </a:lnTo>
                  <a:lnTo>
                    <a:pt x="721" y="5520"/>
                  </a:lnTo>
                  <a:lnTo>
                    <a:pt x="517" y="5262"/>
                  </a:lnTo>
                  <a:lnTo>
                    <a:pt x="432" y="4975"/>
                  </a:lnTo>
                  <a:lnTo>
                    <a:pt x="374" y="4630"/>
                  </a:lnTo>
                  <a:lnTo>
                    <a:pt x="432" y="4226"/>
                  </a:lnTo>
                  <a:lnTo>
                    <a:pt x="517" y="3796"/>
                  </a:lnTo>
                  <a:lnTo>
                    <a:pt x="143" y="4543"/>
                  </a:lnTo>
                  <a:lnTo>
                    <a:pt x="0" y="5348"/>
                  </a:lnTo>
                  <a:lnTo>
                    <a:pt x="56" y="5866"/>
                  </a:lnTo>
                  <a:lnTo>
                    <a:pt x="202" y="6472"/>
                  </a:lnTo>
                  <a:lnTo>
                    <a:pt x="517" y="7073"/>
                  </a:lnTo>
                  <a:lnTo>
                    <a:pt x="1038" y="7677"/>
                  </a:lnTo>
                  <a:lnTo>
                    <a:pt x="1672" y="8109"/>
                  </a:lnTo>
                  <a:lnTo>
                    <a:pt x="2451" y="8425"/>
                  </a:lnTo>
                  <a:lnTo>
                    <a:pt x="3345" y="8425"/>
                  </a:lnTo>
                  <a:lnTo>
                    <a:pt x="4064" y="8253"/>
                  </a:lnTo>
                  <a:lnTo>
                    <a:pt x="4729" y="7880"/>
                  </a:lnTo>
                  <a:lnTo>
                    <a:pt x="5162" y="7507"/>
                  </a:lnTo>
                  <a:lnTo>
                    <a:pt x="5564" y="7045"/>
                  </a:lnTo>
                  <a:lnTo>
                    <a:pt x="5794" y="6528"/>
                  </a:lnTo>
                  <a:lnTo>
                    <a:pt x="5911" y="6038"/>
                  </a:lnTo>
                  <a:lnTo>
                    <a:pt x="5969" y="5520"/>
                  </a:lnTo>
                  <a:lnTo>
                    <a:pt x="6026" y="4370"/>
                  </a:lnTo>
                  <a:lnTo>
                    <a:pt x="6142" y="3796"/>
                  </a:lnTo>
                  <a:lnTo>
                    <a:pt x="6315" y="3364"/>
                  </a:lnTo>
                  <a:lnTo>
                    <a:pt x="6516" y="3049"/>
                  </a:lnTo>
                  <a:lnTo>
                    <a:pt x="6805" y="2731"/>
                  </a:lnTo>
                  <a:lnTo>
                    <a:pt x="7064" y="2386"/>
                  </a:lnTo>
                  <a:lnTo>
                    <a:pt x="7236" y="2071"/>
                  </a:lnTo>
                  <a:lnTo>
                    <a:pt x="7296" y="1725"/>
                  </a:lnTo>
                  <a:lnTo>
                    <a:pt x="7324" y="1437"/>
                  </a:lnTo>
                  <a:lnTo>
                    <a:pt x="7324" y="1093"/>
                  </a:lnTo>
                  <a:lnTo>
                    <a:pt x="7208" y="691"/>
                  </a:lnTo>
                  <a:lnTo>
                    <a:pt x="7092" y="461"/>
                  </a:lnTo>
                  <a:lnTo>
                    <a:pt x="6978" y="286"/>
                  </a:lnTo>
                  <a:lnTo>
                    <a:pt x="6718" y="0"/>
                  </a:lnTo>
                  <a:close/>
                </a:path>
              </a:pathLst>
            </a:custGeom>
            <a:solidFill>
              <a:srgbClr val="00420C"/>
            </a:solidFill>
            <a:ln w="9525">
              <a:noFill/>
              <a:round/>
              <a:headEnd/>
              <a:tailEnd/>
            </a:ln>
          </p:spPr>
          <p:txBody>
            <a:bodyPr/>
            <a:lstStyle/>
            <a:p>
              <a:endParaRPr lang="en-US"/>
            </a:p>
          </p:txBody>
        </p:sp>
        <p:sp>
          <p:nvSpPr>
            <p:cNvPr id="65545" name="Freeform 9"/>
            <p:cNvSpPr>
              <a:spLocks/>
            </p:cNvSpPr>
            <p:nvPr/>
          </p:nvSpPr>
          <p:spPr bwMode="auto">
            <a:xfrm>
              <a:off x="4714" y="127"/>
              <a:ext cx="611" cy="630"/>
            </a:xfrm>
            <a:custGeom>
              <a:avLst/>
              <a:gdLst/>
              <a:ahLst/>
              <a:cxnLst>
                <a:cxn ang="0">
                  <a:pos x="5509" y="116"/>
                </a:cxn>
                <a:cxn ang="0">
                  <a:pos x="4903" y="519"/>
                </a:cxn>
                <a:cxn ang="0">
                  <a:pos x="4499" y="1123"/>
                </a:cxn>
                <a:cxn ang="0">
                  <a:pos x="4037" y="1727"/>
                </a:cxn>
                <a:cxn ang="0">
                  <a:pos x="3287" y="2273"/>
                </a:cxn>
                <a:cxn ang="0">
                  <a:pos x="2423" y="2646"/>
                </a:cxn>
                <a:cxn ang="0">
                  <a:pos x="1182" y="3280"/>
                </a:cxn>
                <a:cxn ang="0">
                  <a:pos x="491" y="4228"/>
                </a:cxn>
                <a:cxn ang="0">
                  <a:pos x="145" y="5522"/>
                </a:cxn>
                <a:cxn ang="0">
                  <a:pos x="491" y="6932"/>
                </a:cxn>
                <a:cxn ang="0">
                  <a:pos x="1270" y="7851"/>
                </a:cxn>
                <a:cxn ang="0">
                  <a:pos x="2250" y="8399"/>
                </a:cxn>
                <a:cxn ang="0">
                  <a:pos x="3431" y="8486"/>
                </a:cxn>
                <a:cxn ang="0">
                  <a:pos x="4529" y="8112"/>
                </a:cxn>
                <a:cxn ang="0">
                  <a:pos x="5306" y="7478"/>
                </a:cxn>
                <a:cxn ang="0">
                  <a:pos x="5768" y="6760"/>
                </a:cxn>
                <a:cxn ang="0">
                  <a:pos x="5970" y="5839"/>
                </a:cxn>
                <a:cxn ang="0">
                  <a:pos x="5997" y="4948"/>
                </a:cxn>
                <a:cxn ang="0">
                  <a:pos x="6144" y="3912"/>
                </a:cxn>
                <a:cxn ang="0">
                  <a:pos x="6546" y="3164"/>
                </a:cxn>
                <a:cxn ang="0">
                  <a:pos x="7151" y="2446"/>
                </a:cxn>
                <a:cxn ang="0">
                  <a:pos x="7355" y="1755"/>
                </a:cxn>
                <a:cxn ang="0">
                  <a:pos x="7267" y="921"/>
                </a:cxn>
                <a:cxn ang="0">
                  <a:pos x="6950" y="377"/>
                </a:cxn>
                <a:cxn ang="0">
                  <a:pos x="7123" y="491"/>
                </a:cxn>
                <a:cxn ang="0">
                  <a:pos x="7469" y="1180"/>
                </a:cxn>
                <a:cxn ang="0">
                  <a:pos x="7499" y="1869"/>
                </a:cxn>
                <a:cxn ang="0">
                  <a:pos x="7267" y="2531"/>
                </a:cxn>
                <a:cxn ang="0">
                  <a:pos x="6633" y="3280"/>
                </a:cxn>
                <a:cxn ang="0">
                  <a:pos x="6228" y="4142"/>
                </a:cxn>
                <a:cxn ang="0">
                  <a:pos x="6172" y="5178"/>
                </a:cxn>
                <a:cxn ang="0">
                  <a:pos x="6085" y="6212"/>
                </a:cxn>
                <a:cxn ang="0">
                  <a:pos x="5797" y="7105"/>
                </a:cxn>
                <a:cxn ang="0">
                  <a:pos x="5306" y="7681"/>
                </a:cxn>
                <a:cxn ang="0">
                  <a:pos x="6749" y="7737"/>
                </a:cxn>
                <a:cxn ang="0">
                  <a:pos x="7181" y="7624"/>
                </a:cxn>
                <a:cxn ang="0">
                  <a:pos x="7931" y="7593"/>
                </a:cxn>
                <a:cxn ang="0">
                  <a:pos x="8565" y="7795"/>
                </a:cxn>
                <a:cxn ang="0">
                  <a:pos x="8363" y="7910"/>
                </a:cxn>
                <a:cxn ang="0">
                  <a:pos x="7669" y="7939"/>
                </a:cxn>
                <a:cxn ang="0">
                  <a:pos x="7469" y="8054"/>
                </a:cxn>
                <a:cxn ang="0">
                  <a:pos x="7151" y="8340"/>
                </a:cxn>
                <a:cxn ang="0">
                  <a:pos x="6546" y="8571"/>
                </a:cxn>
                <a:cxn ang="0">
                  <a:pos x="4788" y="8830"/>
                </a:cxn>
                <a:cxn ang="0">
                  <a:pos x="2826" y="8801"/>
                </a:cxn>
                <a:cxn ang="0">
                  <a:pos x="1731" y="8629"/>
                </a:cxn>
                <a:cxn ang="0">
                  <a:pos x="1443" y="8456"/>
                </a:cxn>
                <a:cxn ang="0">
                  <a:pos x="1644" y="8313"/>
                </a:cxn>
                <a:cxn ang="0">
                  <a:pos x="865" y="7708"/>
                </a:cxn>
                <a:cxn ang="0">
                  <a:pos x="377" y="7046"/>
                </a:cxn>
                <a:cxn ang="0">
                  <a:pos x="88" y="6300"/>
                </a:cxn>
                <a:cxn ang="0">
                  <a:pos x="29" y="5294"/>
                </a:cxn>
                <a:cxn ang="0">
                  <a:pos x="232" y="4344"/>
                </a:cxn>
                <a:cxn ang="0">
                  <a:pos x="865" y="3338"/>
                </a:cxn>
                <a:cxn ang="0">
                  <a:pos x="1731" y="2733"/>
                </a:cxn>
                <a:cxn ang="0">
                  <a:pos x="2942" y="2302"/>
                </a:cxn>
                <a:cxn ang="0">
                  <a:pos x="3923" y="1641"/>
                </a:cxn>
                <a:cxn ang="0">
                  <a:pos x="4585" y="777"/>
                </a:cxn>
                <a:cxn ang="0">
                  <a:pos x="5046" y="260"/>
                </a:cxn>
                <a:cxn ang="0">
                  <a:pos x="5566" y="31"/>
                </a:cxn>
              </a:cxnLst>
              <a:rect l="0" t="0" r="r" b="b"/>
              <a:pathLst>
                <a:path w="8565" h="8830">
                  <a:moveTo>
                    <a:pt x="5997" y="0"/>
                  </a:moveTo>
                  <a:lnTo>
                    <a:pt x="5509" y="116"/>
                  </a:lnTo>
                  <a:lnTo>
                    <a:pt x="5163" y="289"/>
                  </a:lnTo>
                  <a:lnTo>
                    <a:pt x="4903" y="519"/>
                  </a:lnTo>
                  <a:lnTo>
                    <a:pt x="4701" y="777"/>
                  </a:lnTo>
                  <a:lnTo>
                    <a:pt x="4499" y="1123"/>
                  </a:lnTo>
                  <a:lnTo>
                    <a:pt x="4268" y="1438"/>
                  </a:lnTo>
                  <a:lnTo>
                    <a:pt x="4037" y="1727"/>
                  </a:lnTo>
                  <a:lnTo>
                    <a:pt x="3634" y="2042"/>
                  </a:lnTo>
                  <a:lnTo>
                    <a:pt x="3287" y="2273"/>
                  </a:lnTo>
                  <a:lnTo>
                    <a:pt x="2855" y="2475"/>
                  </a:lnTo>
                  <a:lnTo>
                    <a:pt x="2423" y="2646"/>
                  </a:lnTo>
                  <a:lnTo>
                    <a:pt x="1818" y="2877"/>
                  </a:lnTo>
                  <a:lnTo>
                    <a:pt x="1182" y="3280"/>
                  </a:lnTo>
                  <a:lnTo>
                    <a:pt x="720" y="3768"/>
                  </a:lnTo>
                  <a:lnTo>
                    <a:pt x="491" y="4228"/>
                  </a:lnTo>
                  <a:lnTo>
                    <a:pt x="232" y="4976"/>
                  </a:lnTo>
                  <a:lnTo>
                    <a:pt x="145" y="5522"/>
                  </a:lnTo>
                  <a:lnTo>
                    <a:pt x="232" y="6300"/>
                  </a:lnTo>
                  <a:lnTo>
                    <a:pt x="491" y="6932"/>
                  </a:lnTo>
                  <a:lnTo>
                    <a:pt x="865" y="7422"/>
                  </a:lnTo>
                  <a:lnTo>
                    <a:pt x="1270" y="7851"/>
                  </a:lnTo>
                  <a:lnTo>
                    <a:pt x="1701" y="8169"/>
                  </a:lnTo>
                  <a:lnTo>
                    <a:pt x="2250" y="8399"/>
                  </a:lnTo>
                  <a:lnTo>
                    <a:pt x="2826" y="8514"/>
                  </a:lnTo>
                  <a:lnTo>
                    <a:pt x="3431" y="8486"/>
                  </a:lnTo>
                  <a:lnTo>
                    <a:pt x="4037" y="8370"/>
                  </a:lnTo>
                  <a:lnTo>
                    <a:pt x="4529" y="8112"/>
                  </a:lnTo>
                  <a:lnTo>
                    <a:pt x="4932" y="7851"/>
                  </a:lnTo>
                  <a:lnTo>
                    <a:pt x="5306" y="7478"/>
                  </a:lnTo>
                  <a:lnTo>
                    <a:pt x="5595" y="7134"/>
                  </a:lnTo>
                  <a:lnTo>
                    <a:pt x="5768" y="6760"/>
                  </a:lnTo>
                  <a:lnTo>
                    <a:pt x="5913" y="6269"/>
                  </a:lnTo>
                  <a:lnTo>
                    <a:pt x="5970" y="5839"/>
                  </a:lnTo>
                  <a:lnTo>
                    <a:pt x="5997" y="5408"/>
                  </a:lnTo>
                  <a:lnTo>
                    <a:pt x="5997" y="4948"/>
                  </a:lnTo>
                  <a:lnTo>
                    <a:pt x="6028" y="4431"/>
                  </a:lnTo>
                  <a:lnTo>
                    <a:pt x="6144" y="3912"/>
                  </a:lnTo>
                  <a:lnTo>
                    <a:pt x="6287" y="3597"/>
                  </a:lnTo>
                  <a:lnTo>
                    <a:pt x="6546" y="3164"/>
                  </a:lnTo>
                  <a:lnTo>
                    <a:pt x="6864" y="2819"/>
                  </a:lnTo>
                  <a:lnTo>
                    <a:pt x="7151" y="2446"/>
                  </a:lnTo>
                  <a:lnTo>
                    <a:pt x="7267" y="2129"/>
                  </a:lnTo>
                  <a:lnTo>
                    <a:pt x="7355" y="1755"/>
                  </a:lnTo>
                  <a:lnTo>
                    <a:pt x="7355" y="1410"/>
                  </a:lnTo>
                  <a:lnTo>
                    <a:pt x="7267" y="921"/>
                  </a:lnTo>
                  <a:lnTo>
                    <a:pt x="7123" y="604"/>
                  </a:lnTo>
                  <a:lnTo>
                    <a:pt x="6950" y="377"/>
                  </a:lnTo>
                  <a:lnTo>
                    <a:pt x="6690" y="174"/>
                  </a:lnTo>
                  <a:lnTo>
                    <a:pt x="7123" y="491"/>
                  </a:lnTo>
                  <a:lnTo>
                    <a:pt x="7355" y="834"/>
                  </a:lnTo>
                  <a:lnTo>
                    <a:pt x="7469" y="1180"/>
                  </a:lnTo>
                  <a:lnTo>
                    <a:pt x="7499" y="1526"/>
                  </a:lnTo>
                  <a:lnTo>
                    <a:pt x="7499" y="1869"/>
                  </a:lnTo>
                  <a:lnTo>
                    <a:pt x="7411" y="2215"/>
                  </a:lnTo>
                  <a:lnTo>
                    <a:pt x="7267" y="2531"/>
                  </a:lnTo>
                  <a:lnTo>
                    <a:pt x="7008" y="2905"/>
                  </a:lnTo>
                  <a:lnTo>
                    <a:pt x="6633" y="3280"/>
                  </a:lnTo>
                  <a:lnTo>
                    <a:pt x="6403" y="3680"/>
                  </a:lnTo>
                  <a:lnTo>
                    <a:pt x="6228" y="4142"/>
                  </a:lnTo>
                  <a:lnTo>
                    <a:pt x="6172" y="4574"/>
                  </a:lnTo>
                  <a:lnTo>
                    <a:pt x="6172" y="5178"/>
                  </a:lnTo>
                  <a:lnTo>
                    <a:pt x="6144" y="5694"/>
                  </a:lnTo>
                  <a:lnTo>
                    <a:pt x="6085" y="6212"/>
                  </a:lnTo>
                  <a:lnTo>
                    <a:pt x="5970" y="6673"/>
                  </a:lnTo>
                  <a:lnTo>
                    <a:pt x="5797" y="7105"/>
                  </a:lnTo>
                  <a:lnTo>
                    <a:pt x="5566" y="7422"/>
                  </a:lnTo>
                  <a:lnTo>
                    <a:pt x="5306" y="7681"/>
                  </a:lnTo>
                  <a:lnTo>
                    <a:pt x="6172" y="7651"/>
                  </a:lnTo>
                  <a:lnTo>
                    <a:pt x="6749" y="7737"/>
                  </a:lnTo>
                  <a:lnTo>
                    <a:pt x="6950" y="7708"/>
                  </a:lnTo>
                  <a:lnTo>
                    <a:pt x="7181" y="7624"/>
                  </a:lnTo>
                  <a:lnTo>
                    <a:pt x="7555" y="7593"/>
                  </a:lnTo>
                  <a:lnTo>
                    <a:pt x="7931" y="7593"/>
                  </a:lnTo>
                  <a:lnTo>
                    <a:pt x="8420" y="7681"/>
                  </a:lnTo>
                  <a:lnTo>
                    <a:pt x="8565" y="7795"/>
                  </a:lnTo>
                  <a:lnTo>
                    <a:pt x="8537" y="7851"/>
                  </a:lnTo>
                  <a:lnTo>
                    <a:pt x="8363" y="7910"/>
                  </a:lnTo>
                  <a:lnTo>
                    <a:pt x="7987" y="7910"/>
                  </a:lnTo>
                  <a:lnTo>
                    <a:pt x="7669" y="7939"/>
                  </a:lnTo>
                  <a:lnTo>
                    <a:pt x="7527" y="8024"/>
                  </a:lnTo>
                  <a:lnTo>
                    <a:pt x="7469" y="8054"/>
                  </a:lnTo>
                  <a:lnTo>
                    <a:pt x="7355" y="8197"/>
                  </a:lnTo>
                  <a:lnTo>
                    <a:pt x="7151" y="8340"/>
                  </a:lnTo>
                  <a:lnTo>
                    <a:pt x="6921" y="8486"/>
                  </a:lnTo>
                  <a:lnTo>
                    <a:pt x="6546" y="8571"/>
                  </a:lnTo>
                  <a:lnTo>
                    <a:pt x="5853" y="8715"/>
                  </a:lnTo>
                  <a:lnTo>
                    <a:pt x="4788" y="8830"/>
                  </a:lnTo>
                  <a:lnTo>
                    <a:pt x="3634" y="8830"/>
                  </a:lnTo>
                  <a:lnTo>
                    <a:pt x="2826" y="8801"/>
                  </a:lnTo>
                  <a:lnTo>
                    <a:pt x="2192" y="8685"/>
                  </a:lnTo>
                  <a:lnTo>
                    <a:pt x="1731" y="8629"/>
                  </a:lnTo>
                  <a:lnTo>
                    <a:pt x="1471" y="8542"/>
                  </a:lnTo>
                  <a:lnTo>
                    <a:pt x="1443" y="8456"/>
                  </a:lnTo>
                  <a:lnTo>
                    <a:pt x="1500" y="8399"/>
                  </a:lnTo>
                  <a:lnTo>
                    <a:pt x="1644" y="8313"/>
                  </a:lnTo>
                  <a:lnTo>
                    <a:pt x="1213" y="8024"/>
                  </a:lnTo>
                  <a:lnTo>
                    <a:pt x="865" y="7708"/>
                  </a:lnTo>
                  <a:lnTo>
                    <a:pt x="576" y="7363"/>
                  </a:lnTo>
                  <a:lnTo>
                    <a:pt x="377" y="7046"/>
                  </a:lnTo>
                  <a:lnTo>
                    <a:pt x="202" y="6646"/>
                  </a:lnTo>
                  <a:lnTo>
                    <a:pt x="88" y="6300"/>
                  </a:lnTo>
                  <a:lnTo>
                    <a:pt x="0" y="5867"/>
                  </a:lnTo>
                  <a:lnTo>
                    <a:pt x="29" y="5294"/>
                  </a:lnTo>
                  <a:lnTo>
                    <a:pt x="88" y="4860"/>
                  </a:lnTo>
                  <a:lnTo>
                    <a:pt x="232" y="4344"/>
                  </a:lnTo>
                  <a:lnTo>
                    <a:pt x="520" y="3740"/>
                  </a:lnTo>
                  <a:lnTo>
                    <a:pt x="865" y="3338"/>
                  </a:lnTo>
                  <a:lnTo>
                    <a:pt x="1241" y="3021"/>
                  </a:lnTo>
                  <a:lnTo>
                    <a:pt x="1731" y="2733"/>
                  </a:lnTo>
                  <a:lnTo>
                    <a:pt x="2280" y="2560"/>
                  </a:lnTo>
                  <a:lnTo>
                    <a:pt x="2942" y="2302"/>
                  </a:lnTo>
                  <a:lnTo>
                    <a:pt x="3431" y="2014"/>
                  </a:lnTo>
                  <a:lnTo>
                    <a:pt x="3923" y="1641"/>
                  </a:lnTo>
                  <a:lnTo>
                    <a:pt x="4297" y="1180"/>
                  </a:lnTo>
                  <a:lnTo>
                    <a:pt x="4585" y="777"/>
                  </a:lnTo>
                  <a:lnTo>
                    <a:pt x="4788" y="491"/>
                  </a:lnTo>
                  <a:lnTo>
                    <a:pt x="5046" y="260"/>
                  </a:lnTo>
                  <a:lnTo>
                    <a:pt x="5277" y="116"/>
                  </a:lnTo>
                  <a:lnTo>
                    <a:pt x="5566" y="31"/>
                  </a:lnTo>
                  <a:lnTo>
                    <a:pt x="5997" y="0"/>
                  </a:lnTo>
                  <a:close/>
                </a:path>
              </a:pathLst>
            </a:custGeom>
            <a:solidFill>
              <a:srgbClr val="000000"/>
            </a:solidFill>
            <a:ln w="9525">
              <a:noFill/>
              <a:round/>
              <a:headEnd/>
              <a:tailEnd/>
            </a:ln>
          </p:spPr>
          <p:txBody>
            <a:bodyPr/>
            <a:lstStyle/>
            <a:p>
              <a:endParaRPr lang="en-US"/>
            </a:p>
          </p:txBody>
        </p:sp>
        <p:sp>
          <p:nvSpPr>
            <p:cNvPr id="65546" name="Freeform 10"/>
            <p:cNvSpPr>
              <a:spLocks/>
            </p:cNvSpPr>
            <p:nvPr/>
          </p:nvSpPr>
          <p:spPr bwMode="auto">
            <a:xfrm>
              <a:off x="5187" y="57"/>
              <a:ext cx="79" cy="86"/>
            </a:xfrm>
            <a:custGeom>
              <a:avLst/>
              <a:gdLst/>
              <a:ahLst/>
              <a:cxnLst>
                <a:cxn ang="0">
                  <a:pos x="116" y="1151"/>
                </a:cxn>
                <a:cxn ang="0">
                  <a:pos x="260" y="892"/>
                </a:cxn>
                <a:cxn ang="0">
                  <a:pos x="490" y="662"/>
                </a:cxn>
                <a:cxn ang="0">
                  <a:pos x="778" y="490"/>
                </a:cxn>
                <a:cxn ang="0">
                  <a:pos x="1096" y="317"/>
                </a:cxn>
                <a:cxn ang="0">
                  <a:pos x="894" y="0"/>
                </a:cxn>
                <a:cxn ang="0">
                  <a:pos x="518" y="230"/>
                </a:cxn>
                <a:cxn ang="0">
                  <a:pos x="288" y="459"/>
                </a:cxn>
                <a:cxn ang="0">
                  <a:pos x="116" y="691"/>
                </a:cxn>
                <a:cxn ang="0">
                  <a:pos x="0" y="949"/>
                </a:cxn>
                <a:cxn ang="0">
                  <a:pos x="200" y="634"/>
                </a:cxn>
                <a:cxn ang="0">
                  <a:pos x="432" y="376"/>
                </a:cxn>
                <a:cxn ang="0">
                  <a:pos x="866" y="86"/>
                </a:cxn>
                <a:cxn ang="0">
                  <a:pos x="980" y="317"/>
                </a:cxn>
                <a:cxn ang="0">
                  <a:pos x="577" y="490"/>
                </a:cxn>
                <a:cxn ang="0">
                  <a:pos x="317" y="691"/>
                </a:cxn>
                <a:cxn ang="0">
                  <a:pos x="173" y="949"/>
                </a:cxn>
                <a:cxn ang="0">
                  <a:pos x="57" y="1208"/>
                </a:cxn>
                <a:cxn ang="0">
                  <a:pos x="116" y="1151"/>
                </a:cxn>
              </a:cxnLst>
              <a:rect l="0" t="0" r="r" b="b"/>
              <a:pathLst>
                <a:path w="1096" h="1208">
                  <a:moveTo>
                    <a:pt x="116" y="1151"/>
                  </a:moveTo>
                  <a:lnTo>
                    <a:pt x="260" y="892"/>
                  </a:lnTo>
                  <a:lnTo>
                    <a:pt x="490" y="662"/>
                  </a:lnTo>
                  <a:lnTo>
                    <a:pt x="778" y="490"/>
                  </a:lnTo>
                  <a:lnTo>
                    <a:pt x="1096" y="317"/>
                  </a:lnTo>
                  <a:lnTo>
                    <a:pt x="894" y="0"/>
                  </a:lnTo>
                  <a:lnTo>
                    <a:pt x="518" y="230"/>
                  </a:lnTo>
                  <a:lnTo>
                    <a:pt x="288" y="459"/>
                  </a:lnTo>
                  <a:lnTo>
                    <a:pt x="116" y="691"/>
                  </a:lnTo>
                  <a:lnTo>
                    <a:pt x="0" y="949"/>
                  </a:lnTo>
                  <a:lnTo>
                    <a:pt x="200" y="634"/>
                  </a:lnTo>
                  <a:lnTo>
                    <a:pt x="432" y="376"/>
                  </a:lnTo>
                  <a:lnTo>
                    <a:pt x="866" y="86"/>
                  </a:lnTo>
                  <a:lnTo>
                    <a:pt x="980" y="317"/>
                  </a:lnTo>
                  <a:lnTo>
                    <a:pt x="577" y="490"/>
                  </a:lnTo>
                  <a:lnTo>
                    <a:pt x="317" y="691"/>
                  </a:lnTo>
                  <a:lnTo>
                    <a:pt x="173" y="949"/>
                  </a:lnTo>
                  <a:lnTo>
                    <a:pt x="57" y="1208"/>
                  </a:lnTo>
                  <a:lnTo>
                    <a:pt x="116" y="1151"/>
                  </a:lnTo>
                  <a:close/>
                </a:path>
              </a:pathLst>
            </a:custGeom>
            <a:solidFill>
              <a:srgbClr val="000000"/>
            </a:solidFill>
            <a:ln w="9525">
              <a:noFill/>
              <a:round/>
              <a:headEnd/>
              <a:tailEnd/>
            </a:ln>
          </p:spPr>
          <p:txBody>
            <a:bodyPr/>
            <a:lstStyle/>
            <a:p>
              <a:endParaRPr lang="en-US"/>
            </a:p>
          </p:txBody>
        </p:sp>
      </p:grpSp>
    </p:spTree>
  </p:cSld>
  <p:clrMapOvr>
    <a:masterClrMapping/>
  </p:clrMapOvr>
  <p:transition spd="med">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noFill/>
          <a:ln/>
        </p:spPr>
        <p:txBody>
          <a:bodyPr lIns="90488" tIns="44450" rIns="90488" bIns="44450"/>
          <a:lstStyle/>
          <a:p>
            <a:r>
              <a:rPr lang="en-US"/>
              <a:t>Quick Check </a:t>
            </a:r>
            <a:r>
              <a:rPr lang="en-US" sz="3200">
                <a:sym typeface="Wingdings" pitchFamily="2" charset="2"/>
              </a:rPr>
              <a:t></a:t>
            </a:r>
          </a:p>
        </p:txBody>
      </p:sp>
      <p:sp>
        <p:nvSpPr>
          <p:cNvPr id="262147" name="Rectangle 3"/>
          <p:cNvSpPr>
            <a:spLocks noGrp="1" noChangeArrowheads="1"/>
          </p:cNvSpPr>
          <p:nvPr>
            <p:ph type="body" idx="1"/>
          </p:nvPr>
        </p:nvSpPr>
        <p:spPr>
          <a:xfrm>
            <a:off x="685800" y="1600200"/>
            <a:ext cx="8153400" cy="4876800"/>
          </a:xfrm>
          <a:solidFill>
            <a:srgbClr val="FFFFFF"/>
          </a:solidFill>
          <a:ln w="12699">
            <a:solidFill>
              <a:schemeClr val="tx2"/>
            </a:solidFill>
          </a:ln>
          <a:effectLst>
            <a:outerShdw dist="107763" dir="2700000" algn="ctr" rotWithShape="0">
              <a:schemeClr val="bg2"/>
            </a:outerShdw>
          </a:effectLst>
        </p:spPr>
        <p:txBody>
          <a:bodyPr lIns="90488" tIns="44450" rIns="90488" bIns="44450"/>
          <a:lstStyle/>
          <a:p>
            <a:pPr>
              <a:buFont typeface="Times" pitchFamily="18" charset="0"/>
              <a:buNone/>
            </a:pPr>
            <a:r>
              <a:rPr lang="en-US" b="1">
                <a:solidFill>
                  <a:srgbClr val="000099"/>
                </a:solidFill>
              </a:rPr>
              <a:t> 	What effect will the overapplied overhead have on PearCo’s net operating income?</a:t>
            </a:r>
          </a:p>
          <a:p>
            <a:pPr lvl="1">
              <a:buFont typeface="Wingdings" pitchFamily="2" charset="2"/>
              <a:buNone/>
            </a:pPr>
            <a:r>
              <a:rPr lang="en-US" sz="3000">
                <a:solidFill>
                  <a:srgbClr val="000099"/>
                </a:solidFill>
              </a:rPr>
              <a:t>a. Net operating income will increase.</a:t>
            </a:r>
          </a:p>
          <a:p>
            <a:pPr lvl="1">
              <a:buFont typeface="Wingdings" pitchFamily="2" charset="2"/>
              <a:buNone/>
            </a:pPr>
            <a:r>
              <a:rPr lang="en-US" sz="3000">
                <a:solidFill>
                  <a:srgbClr val="000099"/>
                </a:solidFill>
              </a:rPr>
              <a:t>b. Net operating income will be unaffected.</a:t>
            </a:r>
          </a:p>
          <a:p>
            <a:pPr lvl="1">
              <a:buFont typeface="Wingdings" pitchFamily="2" charset="2"/>
              <a:buNone/>
            </a:pPr>
            <a:r>
              <a:rPr lang="en-US" sz="3000">
                <a:solidFill>
                  <a:srgbClr val="000099"/>
                </a:solidFill>
              </a:rPr>
              <a:t>c. Net operating income will decrease.</a:t>
            </a:r>
          </a:p>
        </p:txBody>
      </p:sp>
      <p:grpSp>
        <p:nvGrpSpPr>
          <p:cNvPr id="2" name="Group 4"/>
          <p:cNvGrpSpPr>
            <a:grpSpLocks/>
          </p:cNvGrpSpPr>
          <p:nvPr/>
        </p:nvGrpSpPr>
        <p:grpSpPr bwMode="auto">
          <a:xfrm>
            <a:off x="8158163" y="90488"/>
            <a:ext cx="681037" cy="976312"/>
            <a:chOff x="4714" y="57"/>
            <a:chExt cx="611" cy="700"/>
          </a:xfrm>
        </p:grpSpPr>
        <p:sp>
          <p:nvSpPr>
            <p:cNvPr id="262149" name="Freeform 5"/>
            <p:cNvSpPr>
              <a:spLocks/>
            </p:cNvSpPr>
            <p:nvPr/>
          </p:nvSpPr>
          <p:spPr bwMode="auto">
            <a:xfrm>
              <a:off x="4738" y="127"/>
              <a:ext cx="489" cy="509"/>
            </a:xfrm>
            <a:custGeom>
              <a:avLst/>
              <a:gdLst/>
              <a:ahLst/>
              <a:cxnLst>
                <a:cxn ang="0">
                  <a:pos x="174" y="3970"/>
                </a:cxn>
                <a:cxn ang="0">
                  <a:pos x="0" y="4746"/>
                </a:cxn>
                <a:cxn ang="0">
                  <a:pos x="230" y="5867"/>
                </a:cxn>
                <a:cxn ang="0">
                  <a:pos x="1904" y="7134"/>
                </a:cxn>
                <a:cxn ang="0">
                  <a:pos x="4730" y="6356"/>
                </a:cxn>
                <a:cxn ang="0">
                  <a:pos x="5393" y="3768"/>
                </a:cxn>
                <a:cxn ang="0">
                  <a:pos x="6835" y="1553"/>
                </a:cxn>
                <a:cxn ang="0">
                  <a:pos x="6777" y="547"/>
                </a:cxn>
                <a:cxn ang="0">
                  <a:pos x="6317" y="174"/>
                </a:cxn>
                <a:cxn ang="0">
                  <a:pos x="5882" y="31"/>
                </a:cxn>
                <a:cxn ang="0">
                  <a:pos x="5537" y="0"/>
                </a:cxn>
                <a:cxn ang="0">
                  <a:pos x="4990" y="87"/>
                </a:cxn>
                <a:cxn ang="0">
                  <a:pos x="4557" y="433"/>
                </a:cxn>
                <a:cxn ang="0">
                  <a:pos x="4212" y="865"/>
                </a:cxn>
                <a:cxn ang="0">
                  <a:pos x="3894" y="1410"/>
                </a:cxn>
                <a:cxn ang="0">
                  <a:pos x="3546" y="1755"/>
                </a:cxn>
                <a:cxn ang="0">
                  <a:pos x="3058" y="2101"/>
                </a:cxn>
                <a:cxn ang="0">
                  <a:pos x="2596" y="2387"/>
                </a:cxn>
                <a:cxn ang="0">
                  <a:pos x="1961" y="2560"/>
                </a:cxn>
                <a:cxn ang="0">
                  <a:pos x="1269" y="2877"/>
                </a:cxn>
                <a:cxn ang="0">
                  <a:pos x="663" y="3338"/>
                </a:cxn>
                <a:cxn ang="0">
                  <a:pos x="174" y="3970"/>
                </a:cxn>
              </a:cxnLst>
              <a:rect l="0" t="0" r="r" b="b"/>
              <a:pathLst>
                <a:path w="6835" h="7134">
                  <a:moveTo>
                    <a:pt x="174" y="3970"/>
                  </a:moveTo>
                  <a:lnTo>
                    <a:pt x="0" y="4746"/>
                  </a:lnTo>
                  <a:lnTo>
                    <a:pt x="230" y="5867"/>
                  </a:lnTo>
                  <a:lnTo>
                    <a:pt x="1904" y="7134"/>
                  </a:lnTo>
                  <a:lnTo>
                    <a:pt x="4730" y="6356"/>
                  </a:lnTo>
                  <a:lnTo>
                    <a:pt x="5393" y="3768"/>
                  </a:lnTo>
                  <a:lnTo>
                    <a:pt x="6835" y="1553"/>
                  </a:lnTo>
                  <a:lnTo>
                    <a:pt x="6777" y="547"/>
                  </a:lnTo>
                  <a:lnTo>
                    <a:pt x="6317" y="174"/>
                  </a:lnTo>
                  <a:lnTo>
                    <a:pt x="5882" y="31"/>
                  </a:lnTo>
                  <a:lnTo>
                    <a:pt x="5537" y="0"/>
                  </a:lnTo>
                  <a:lnTo>
                    <a:pt x="4990" y="87"/>
                  </a:lnTo>
                  <a:lnTo>
                    <a:pt x="4557" y="433"/>
                  </a:lnTo>
                  <a:lnTo>
                    <a:pt x="4212" y="865"/>
                  </a:lnTo>
                  <a:lnTo>
                    <a:pt x="3894" y="1410"/>
                  </a:lnTo>
                  <a:lnTo>
                    <a:pt x="3546" y="1755"/>
                  </a:lnTo>
                  <a:lnTo>
                    <a:pt x="3058" y="2101"/>
                  </a:lnTo>
                  <a:lnTo>
                    <a:pt x="2596" y="2387"/>
                  </a:lnTo>
                  <a:lnTo>
                    <a:pt x="1961" y="2560"/>
                  </a:lnTo>
                  <a:lnTo>
                    <a:pt x="1269" y="2877"/>
                  </a:lnTo>
                  <a:lnTo>
                    <a:pt x="663" y="3338"/>
                  </a:lnTo>
                  <a:lnTo>
                    <a:pt x="174" y="3970"/>
                  </a:lnTo>
                  <a:close/>
                </a:path>
              </a:pathLst>
            </a:custGeom>
            <a:solidFill>
              <a:srgbClr val="0CC10C"/>
            </a:solidFill>
            <a:ln w="9525">
              <a:noFill/>
              <a:round/>
              <a:headEnd/>
              <a:tailEnd/>
            </a:ln>
          </p:spPr>
          <p:txBody>
            <a:bodyPr/>
            <a:lstStyle/>
            <a:p>
              <a:endParaRPr lang="en-US"/>
            </a:p>
          </p:txBody>
        </p:sp>
        <p:sp>
          <p:nvSpPr>
            <p:cNvPr id="262150" name="Freeform 6"/>
            <p:cNvSpPr>
              <a:spLocks/>
            </p:cNvSpPr>
            <p:nvPr/>
          </p:nvSpPr>
          <p:spPr bwMode="auto">
            <a:xfrm>
              <a:off x="5181" y="63"/>
              <a:ext cx="80" cy="80"/>
            </a:xfrm>
            <a:custGeom>
              <a:avLst/>
              <a:gdLst/>
              <a:ahLst/>
              <a:cxnLst>
                <a:cxn ang="0">
                  <a:pos x="203" y="1122"/>
                </a:cxn>
                <a:cxn ang="0">
                  <a:pos x="347" y="806"/>
                </a:cxn>
                <a:cxn ang="0">
                  <a:pos x="577" y="548"/>
                </a:cxn>
                <a:cxn ang="0">
                  <a:pos x="1123" y="231"/>
                </a:cxn>
                <a:cxn ang="0">
                  <a:pos x="923" y="0"/>
                </a:cxn>
                <a:cxn ang="0">
                  <a:pos x="491" y="290"/>
                </a:cxn>
                <a:cxn ang="0">
                  <a:pos x="231" y="548"/>
                </a:cxn>
                <a:cxn ang="0">
                  <a:pos x="0" y="1036"/>
                </a:cxn>
                <a:cxn ang="0">
                  <a:pos x="203" y="1122"/>
                </a:cxn>
              </a:cxnLst>
              <a:rect l="0" t="0" r="r" b="b"/>
              <a:pathLst>
                <a:path w="1123" h="1122">
                  <a:moveTo>
                    <a:pt x="203" y="1122"/>
                  </a:moveTo>
                  <a:lnTo>
                    <a:pt x="347" y="806"/>
                  </a:lnTo>
                  <a:lnTo>
                    <a:pt x="577" y="548"/>
                  </a:lnTo>
                  <a:lnTo>
                    <a:pt x="1123" y="231"/>
                  </a:lnTo>
                  <a:lnTo>
                    <a:pt x="923" y="0"/>
                  </a:lnTo>
                  <a:lnTo>
                    <a:pt x="491" y="290"/>
                  </a:lnTo>
                  <a:lnTo>
                    <a:pt x="231" y="548"/>
                  </a:lnTo>
                  <a:lnTo>
                    <a:pt x="0" y="1036"/>
                  </a:lnTo>
                  <a:lnTo>
                    <a:pt x="203" y="1122"/>
                  </a:lnTo>
                  <a:close/>
                </a:path>
              </a:pathLst>
            </a:custGeom>
            <a:solidFill>
              <a:srgbClr val="00420C"/>
            </a:solidFill>
            <a:ln w="9525">
              <a:noFill/>
              <a:round/>
              <a:headEnd/>
              <a:tailEnd/>
            </a:ln>
          </p:spPr>
          <p:txBody>
            <a:bodyPr/>
            <a:lstStyle/>
            <a:p>
              <a:endParaRPr lang="en-US"/>
            </a:p>
          </p:txBody>
        </p:sp>
        <p:sp>
          <p:nvSpPr>
            <p:cNvPr id="262151" name="Freeform 7"/>
            <p:cNvSpPr>
              <a:spLocks/>
            </p:cNvSpPr>
            <p:nvPr/>
          </p:nvSpPr>
          <p:spPr bwMode="auto">
            <a:xfrm>
              <a:off x="5067" y="162"/>
              <a:ext cx="37" cy="49"/>
            </a:xfrm>
            <a:custGeom>
              <a:avLst/>
              <a:gdLst/>
              <a:ahLst/>
              <a:cxnLst>
                <a:cxn ang="0">
                  <a:pos x="444" y="315"/>
                </a:cxn>
                <a:cxn ang="0">
                  <a:pos x="521" y="126"/>
                </a:cxn>
                <a:cxn ang="0">
                  <a:pos x="394" y="0"/>
                </a:cxn>
                <a:cxn ang="0">
                  <a:pos x="172" y="155"/>
                </a:cxn>
                <a:cxn ang="0">
                  <a:pos x="0" y="473"/>
                </a:cxn>
                <a:cxn ang="0">
                  <a:pos x="48" y="691"/>
                </a:cxn>
                <a:cxn ang="0">
                  <a:pos x="270" y="628"/>
                </a:cxn>
                <a:cxn ang="0">
                  <a:pos x="394" y="502"/>
                </a:cxn>
                <a:cxn ang="0">
                  <a:pos x="444" y="315"/>
                </a:cxn>
              </a:cxnLst>
              <a:rect l="0" t="0" r="r" b="b"/>
              <a:pathLst>
                <a:path w="521" h="691">
                  <a:moveTo>
                    <a:pt x="444" y="315"/>
                  </a:moveTo>
                  <a:lnTo>
                    <a:pt x="521" y="126"/>
                  </a:lnTo>
                  <a:lnTo>
                    <a:pt x="394" y="0"/>
                  </a:lnTo>
                  <a:lnTo>
                    <a:pt x="172" y="155"/>
                  </a:lnTo>
                  <a:lnTo>
                    <a:pt x="0" y="473"/>
                  </a:lnTo>
                  <a:lnTo>
                    <a:pt x="48" y="691"/>
                  </a:lnTo>
                  <a:lnTo>
                    <a:pt x="270" y="628"/>
                  </a:lnTo>
                  <a:lnTo>
                    <a:pt x="394" y="502"/>
                  </a:lnTo>
                  <a:lnTo>
                    <a:pt x="444" y="315"/>
                  </a:lnTo>
                  <a:close/>
                </a:path>
              </a:pathLst>
            </a:custGeom>
            <a:solidFill>
              <a:srgbClr val="FFEA00"/>
            </a:solidFill>
            <a:ln w="9525">
              <a:noFill/>
              <a:round/>
              <a:headEnd/>
              <a:tailEnd/>
            </a:ln>
          </p:spPr>
          <p:txBody>
            <a:bodyPr/>
            <a:lstStyle/>
            <a:p>
              <a:endParaRPr lang="en-US"/>
            </a:p>
          </p:txBody>
        </p:sp>
        <p:sp>
          <p:nvSpPr>
            <p:cNvPr id="262152" name="Freeform 8"/>
            <p:cNvSpPr>
              <a:spLocks/>
            </p:cNvSpPr>
            <p:nvPr/>
          </p:nvSpPr>
          <p:spPr bwMode="auto">
            <a:xfrm>
              <a:off x="4718" y="139"/>
              <a:ext cx="523" cy="602"/>
            </a:xfrm>
            <a:custGeom>
              <a:avLst/>
              <a:gdLst/>
              <a:ahLst/>
              <a:cxnLst>
                <a:cxn ang="0">
                  <a:pos x="6718" y="0"/>
                </a:cxn>
                <a:cxn ang="0">
                  <a:pos x="6805" y="229"/>
                </a:cxn>
                <a:cxn ang="0">
                  <a:pos x="6862" y="401"/>
                </a:cxn>
                <a:cxn ang="0">
                  <a:pos x="6891" y="632"/>
                </a:cxn>
                <a:cxn ang="0">
                  <a:pos x="6862" y="804"/>
                </a:cxn>
                <a:cxn ang="0">
                  <a:pos x="6805" y="978"/>
                </a:cxn>
                <a:cxn ang="0">
                  <a:pos x="6718" y="1150"/>
                </a:cxn>
                <a:cxn ang="0">
                  <a:pos x="6604" y="1379"/>
                </a:cxn>
                <a:cxn ang="0">
                  <a:pos x="6400" y="1553"/>
                </a:cxn>
                <a:cxn ang="0">
                  <a:pos x="5998" y="2099"/>
                </a:cxn>
                <a:cxn ang="0">
                  <a:pos x="5794" y="2415"/>
                </a:cxn>
                <a:cxn ang="0">
                  <a:pos x="5593" y="2847"/>
                </a:cxn>
                <a:cxn ang="0">
                  <a:pos x="5450" y="3393"/>
                </a:cxn>
                <a:cxn ang="0">
                  <a:pos x="5277" y="3968"/>
                </a:cxn>
                <a:cxn ang="0">
                  <a:pos x="5131" y="4370"/>
                </a:cxn>
                <a:cxn ang="0">
                  <a:pos x="4901" y="4802"/>
                </a:cxn>
                <a:cxn ang="0">
                  <a:pos x="4613" y="5148"/>
                </a:cxn>
                <a:cxn ang="0">
                  <a:pos x="4268" y="5494"/>
                </a:cxn>
                <a:cxn ang="0">
                  <a:pos x="3893" y="5693"/>
                </a:cxn>
                <a:cxn ang="0">
                  <a:pos x="3288" y="5924"/>
                </a:cxn>
                <a:cxn ang="0">
                  <a:pos x="2651" y="6038"/>
                </a:cxn>
                <a:cxn ang="0">
                  <a:pos x="2221" y="6095"/>
                </a:cxn>
                <a:cxn ang="0">
                  <a:pos x="1642" y="6067"/>
                </a:cxn>
                <a:cxn ang="0">
                  <a:pos x="1268" y="5953"/>
                </a:cxn>
                <a:cxn ang="0">
                  <a:pos x="950" y="5752"/>
                </a:cxn>
                <a:cxn ang="0">
                  <a:pos x="721" y="5520"/>
                </a:cxn>
                <a:cxn ang="0">
                  <a:pos x="517" y="5262"/>
                </a:cxn>
                <a:cxn ang="0">
                  <a:pos x="432" y="4975"/>
                </a:cxn>
                <a:cxn ang="0">
                  <a:pos x="374" y="4630"/>
                </a:cxn>
                <a:cxn ang="0">
                  <a:pos x="432" y="4226"/>
                </a:cxn>
                <a:cxn ang="0">
                  <a:pos x="517" y="3796"/>
                </a:cxn>
                <a:cxn ang="0">
                  <a:pos x="143" y="4543"/>
                </a:cxn>
                <a:cxn ang="0">
                  <a:pos x="0" y="5348"/>
                </a:cxn>
                <a:cxn ang="0">
                  <a:pos x="56" y="5866"/>
                </a:cxn>
                <a:cxn ang="0">
                  <a:pos x="202" y="6472"/>
                </a:cxn>
                <a:cxn ang="0">
                  <a:pos x="517" y="7073"/>
                </a:cxn>
                <a:cxn ang="0">
                  <a:pos x="1038" y="7677"/>
                </a:cxn>
                <a:cxn ang="0">
                  <a:pos x="1672" y="8109"/>
                </a:cxn>
                <a:cxn ang="0">
                  <a:pos x="2451" y="8425"/>
                </a:cxn>
                <a:cxn ang="0">
                  <a:pos x="3345" y="8425"/>
                </a:cxn>
                <a:cxn ang="0">
                  <a:pos x="4064" y="8253"/>
                </a:cxn>
                <a:cxn ang="0">
                  <a:pos x="4729" y="7880"/>
                </a:cxn>
                <a:cxn ang="0">
                  <a:pos x="5162" y="7507"/>
                </a:cxn>
                <a:cxn ang="0">
                  <a:pos x="5564" y="7045"/>
                </a:cxn>
                <a:cxn ang="0">
                  <a:pos x="5794" y="6528"/>
                </a:cxn>
                <a:cxn ang="0">
                  <a:pos x="5911" y="6038"/>
                </a:cxn>
                <a:cxn ang="0">
                  <a:pos x="5969" y="5520"/>
                </a:cxn>
                <a:cxn ang="0">
                  <a:pos x="6026" y="4370"/>
                </a:cxn>
                <a:cxn ang="0">
                  <a:pos x="6142" y="3796"/>
                </a:cxn>
                <a:cxn ang="0">
                  <a:pos x="6315" y="3364"/>
                </a:cxn>
                <a:cxn ang="0">
                  <a:pos x="6516" y="3049"/>
                </a:cxn>
                <a:cxn ang="0">
                  <a:pos x="6805" y="2731"/>
                </a:cxn>
                <a:cxn ang="0">
                  <a:pos x="7064" y="2386"/>
                </a:cxn>
                <a:cxn ang="0">
                  <a:pos x="7236" y="2071"/>
                </a:cxn>
                <a:cxn ang="0">
                  <a:pos x="7296" y="1725"/>
                </a:cxn>
                <a:cxn ang="0">
                  <a:pos x="7324" y="1437"/>
                </a:cxn>
                <a:cxn ang="0">
                  <a:pos x="7324" y="1093"/>
                </a:cxn>
                <a:cxn ang="0">
                  <a:pos x="7208" y="691"/>
                </a:cxn>
                <a:cxn ang="0">
                  <a:pos x="7092" y="461"/>
                </a:cxn>
                <a:cxn ang="0">
                  <a:pos x="6978" y="286"/>
                </a:cxn>
                <a:cxn ang="0">
                  <a:pos x="6718" y="0"/>
                </a:cxn>
              </a:cxnLst>
              <a:rect l="0" t="0" r="r" b="b"/>
              <a:pathLst>
                <a:path w="7324" h="8425">
                  <a:moveTo>
                    <a:pt x="6718" y="0"/>
                  </a:moveTo>
                  <a:lnTo>
                    <a:pt x="6805" y="229"/>
                  </a:lnTo>
                  <a:lnTo>
                    <a:pt x="6862" y="401"/>
                  </a:lnTo>
                  <a:lnTo>
                    <a:pt x="6891" y="632"/>
                  </a:lnTo>
                  <a:lnTo>
                    <a:pt x="6862" y="804"/>
                  </a:lnTo>
                  <a:lnTo>
                    <a:pt x="6805" y="978"/>
                  </a:lnTo>
                  <a:lnTo>
                    <a:pt x="6718" y="1150"/>
                  </a:lnTo>
                  <a:lnTo>
                    <a:pt x="6604" y="1379"/>
                  </a:lnTo>
                  <a:lnTo>
                    <a:pt x="6400" y="1553"/>
                  </a:lnTo>
                  <a:lnTo>
                    <a:pt x="5998" y="2099"/>
                  </a:lnTo>
                  <a:lnTo>
                    <a:pt x="5794" y="2415"/>
                  </a:lnTo>
                  <a:lnTo>
                    <a:pt x="5593" y="2847"/>
                  </a:lnTo>
                  <a:lnTo>
                    <a:pt x="5450" y="3393"/>
                  </a:lnTo>
                  <a:lnTo>
                    <a:pt x="5277" y="3968"/>
                  </a:lnTo>
                  <a:lnTo>
                    <a:pt x="5131" y="4370"/>
                  </a:lnTo>
                  <a:lnTo>
                    <a:pt x="4901" y="4802"/>
                  </a:lnTo>
                  <a:lnTo>
                    <a:pt x="4613" y="5148"/>
                  </a:lnTo>
                  <a:lnTo>
                    <a:pt x="4268" y="5494"/>
                  </a:lnTo>
                  <a:lnTo>
                    <a:pt x="3893" y="5693"/>
                  </a:lnTo>
                  <a:lnTo>
                    <a:pt x="3288" y="5924"/>
                  </a:lnTo>
                  <a:lnTo>
                    <a:pt x="2651" y="6038"/>
                  </a:lnTo>
                  <a:lnTo>
                    <a:pt x="2221" y="6095"/>
                  </a:lnTo>
                  <a:lnTo>
                    <a:pt x="1642" y="6067"/>
                  </a:lnTo>
                  <a:lnTo>
                    <a:pt x="1268" y="5953"/>
                  </a:lnTo>
                  <a:lnTo>
                    <a:pt x="950" y="5752"/>
                  </a:lnTo>
                  <a:lnTo>
                    <a:pt x="721" y="5520"/>
                  </a:lnTo>
                  <a:lnTo>
                    <a:pt x="517" y="5262"/>
                  </a:lnTo>
                  <a:lnTo>
                    <a:pt x="432" y="4975"/>
                  </a:lnTo>
                  <a:lnTo>
                    <a:pt x="374" y="4630"/>
                  </a:lnTo>
                  <a:lnTo>
                    <a:pt x="432" y="4226"/>
                  </a:lnTo>
                  <a:lnTo>
                    <a:pt x="517" y="3796"/>
                  </a:lnTo>
                  <a:lnTo>
                    <a:pt x="143" y="4543"/>
                  </a:lnTo>
                  <a:lnTo>
                    <a:pt x="0" y="5348"/>
                  </a:lnTo>
                  <a:lnTo>
                    <a:pt x="56" y="5866"/>
                  </a:lnTo>
                  <a:lnTo>
                    <a:pt x="202" y="6472"/>
                  </a:lnTo>
                  <a:lnTo>
                    <a:pt x="517" y="7073"/>
                  </a:lnTo>
                  <a:lnTo>
                    <a:pt x="1038" y="7677"/>
                  </a:lnTo>
                  <a:lnTo>
                    <a:pt x="1672" y="8109"/>
                  </a:lnTo>
                  <a:lnTo>
                    <a:pt x="2451" y="8425"/>
                  </a:lnTo>
                  <a:lnTo>
                    <a:pt x="3345" y="8425"/>
                  </a:lnTo>
                  <a:lnTo>
                    <a:pt x="4064" y="8253"/>
                  </a:lnTo>
                  <a:lnTo>
                    <a:pt x="4729" y="7880"/>
                  </a:lnTo>
                  <a:lnTo>
                    <a:pt x="5162" y="7507"/>
                  </a:lnTo>
                  <a:lnTo>
                    <a:pt x="5564" y="7045"/>
                  </a:lnTo>
                  <a:lnTo>
                    <a:pt x="5794" y="6528"/>
                  </a:lnTo>
                  <a:lnTo>
                    <a:pt x="5911" y="6038"/>
                  </a:lnTo>
                  <a:lnTo>
                    <a:pt x="5969" y="5520"/>
                  </a:lnTo>
                  <a:lnTo>
                    <a:pt x="6026" y="4370"/>
                  </a:lnTo>
                  <a:lnTo>
                    <a:pt x="6142" y="3796"/>
                  </a:lnTo>
                  <a:lnTo>
                    <a:pt x="6315" y="3364"/>
                  </a:lnTo>
                  <a:lnTo>
                    <a:pt x="6516" y="3049"/>
                  </a:lnTo>
                  <a:lnTo>
                    <a:pt x="6805" y="2731"/>
                  </a:lnTo>
                  <a:lnTo>
                    <a:pt x="7064" y="2386"/>
                  </a:lnTo>
                  <a:lnTo>
                    <a:pt x="7236" y="2071"/>
                  </a:lnTo>
                  <a:lnTo>
                    <a:pt x="7296" y="1725"/>
                  </a:lnTo>
                  <a:lnTo>
                    <a:pt x="7324" y="1437"/>
                  </a:lnTo>
                  <a:lnTo>
                    <a:pt x="7324" y="1093"/>
                  </a:lnTo>
                  <a:lnTo>
                    <a:pt x="7208" y="691"/>
                  </a:lnTo>
                  <a:lnTo>
                    <a:pt x="7092" y="461"/>
                  </a:lnTo>
                  <a:lnTo>
                    <a:pt x="6978" y="286"/>
                  </a:lnTo>
                  <a:lnTo>
                    <a:pt x="6718" y="0"/>
                  </a:lnTo>
                  <a:close/>
                </a:path>
              </a:pathLst>
            </a:custGeom>
            <a:solidFill>
              <a:srgbClr val="00420C"/>
            </a:solidFill>
            <a:ln w="9525">
              <a:noFill/>
              <a:round/>
              <a:headEnd/>
              <a:tailEnd/>
            </a:ln>
          </p:spPr>
          <p:txBody>
            <a:bodyPr/>
            <a:lstStyle/>
            <a:p>
              <a:endParaRPr lang="en-US"/>
            </a:p>
          </p:txBody>
        </p:sp>
        <p:sp>
          <p:nvSpPr>
            <p:cNvPr id="262153" name="Freeform 9"/>
            <p:cNvSpPr>
              <a:spLocks/>
            </p:cNvSpPr>
            <p:nvPr/>
          </p:nvSpPr>
          <p:spPr bwMode="auto">
            <a:xfrm>
              <a:off x="4714" y="127"/>
              <a:ext cx="611" cy="630"/>
            </a:xfrm>
            <a:custGeom>
              <a:avLst/>
              <a:gdLst/>
              <a:ahLst/>
              <a:cxnLst>
                <a:cxn ang="0">
                  <a:pos x="5509" y="116"/>
                </a:cxn>
                <a:cxn ang="0">
                  <a:pos x="4903" y="519"/>
                </a:cxn>
                <a:cxn ang="0">
                  <a:pos x="4499" y="1123"/>
                </a:cxn>
                <a:cxn ang="0">
                  <a:pos x="4037" y="1727"/>
                </a:cxn>
                <a:cxn ang="0">
                  <a:pos x="3287" y="2273"/>
                </a:cxn>
                <a:cxn ang="0">
                  <a:pos x="2423" y="2646"/>
                </a:cxn>
                <a:cxn ang="0">
                  <a:pos x="1182" y="3280"/>
                </a:cxn>
                <a:cxn ang="0">
                  <a:pos x="491" y="4228"/>
                </a:cxn>
                <a:cxn ang="0">
                  <a:pos x="145" y="5522"/>
                </a:cxn>
                <a:cxn ang="0">
                  <a:pos x="491" y="6932"/>
                </a:cxn>
                <a:cxn ang="0">
                  <a:pos x="1270" y="7851"/>
                </a:cxn>
                <a:cxn ang="0">
                  <a:pos x="2250" y="8399"/>
                </a:cxn>
                <a:cxn ang="0">
                  <a:pos x="3431" y="8486"/>
                </a:cxn>
                <a:cxn ang="0">
                  <a:pos x="4529" y="8112"/>
                </a:cxn>
                <a:cxn ang="0">
                  <a:pos x="5306" y="7478"/>
                </a:cxn>
                <a:cxn ang="0">
                  <a:pos x="5768" y="6760"/>
                </a:cxn>
                <a:cxn ang="0">
                  <a:pos x="5970" y="5839"/>
                </a:cxn>
                <a:cxn ang="0">
                  <a:pos x="5997" y="4948"/>
                </a:cxn>
                <a:cxn ang="0">
                  <a:pos x="6144" y="3912"/>
                </a:cxn>
                <a:cxn ang="0">
                  <a:pos x="6546" y="3164"/>
                </a:cxn>
                <a:cxn ang="0">
                  <a:pos x="7151" y="2446"/>
                </a:cxn>
                <a:cxn ang="0">
                  <a:pos x="7355" y="1755"/>
                </a:cxn>
                <a:cxn ang="0">
                  <a:pos x="7267" y="921"/>
                </a:cxn>
                <a:cxn ang="0">
                  <a:pos x="6950" y="377"/>
                </a:cxn>
                <a:cxn ang="0">
                  <a:pos x="7123" y="491"/>
                </a:cxn>
                <a:cxn ang="0">
                  <a:pos x="7469" y="1180"/>
                </a:cxn>
                <a:cxn ang="0">
                  <a:pos x="7499" y="1869"/>
                </a:cxn>
                <a:cxn ang="0">
                  <a:pos x="7267" y="2531"/>
                </a:cxn>
                <a:cxn ang="0">
                  <a:pos x="6633" y="3280"/>
                </a:cxn>
                <a:cxn ang="0">
                  <a:pos x="6228" y="4142"/>
                </a:cxn>
                <a:cxn ang="0">
                  <a:pos x="6172" y="5178"/>
                </a:cxn>
                <a:cxn ang="0">
                  <a:pos x="6085" y="6212"/>
                </a:cxn>
                <a:cxn ang="0">
                  <a:pos x="5797" y="7105"/>
                </a:cxn>
                <a:cxn ang="0">
                  <a:pos x="5306" y="7681"/>
                </a:cxn>
                <a:cxn ang="0">
                  <a:pos x="6749" y="7737"/>
                </a:cxn>
                <a:cxn ang="0">
                  <a:pos x="7181" y="7624"/>
                </a:cxn>
                <a:cxn ang="0">
                  <a:pos x="7931" y="7593"/>
                </a:cxn>
                <a:cxn ang="0">
                  <a:pos x="8565" y="7795"/>
                </a:cxn>
                <a:cxn ang="0">
                  <a:pos x="8363" y="7910"/>
                </a:cxn>
                <a:cxn ang="0">
                  <a:pos x="7669" y="7939"/>
                </a:cxn>
                <a:cxn ang="0">
                  <a:pos x="7469" y="8054"/>
                </a:cxn>
                <a:cxn ang="0">
                  <a:pos x="7151" y="8340"/>
                </a:cxn>
                <a:cxn ang="0">
                  <a:pos x="6546" y="8571"/>
                </a:cxn>
                <a:cxn ang="0">
                  <a:pos x="4788" y="8830"/>
                </a:cxn>
                <a:cxn ang="0">
                  <a:pos x="2826" y="8801"/>
                </a:cxn>
                <a:cxn ang="0">
                  <a:pos x="1731" y="8629"/>
                </a:cxn>
                <a:cxn ang="0">
                  <a:pos x="1443" y="8456"/>
                </a:cxn>
                <a:cxn ang="0">
                  <a:pos x="1644" y="8313"/>
                </a:cxn>
                <a:cxn ang="0">
                  <a:pos x="865" y="7708"/>
                </a:cxn>
                <a:cxn ang="0">
                  <a:pos x="377" y="7046"/>
                </a:cxn>
                <a:cxn ang="0">
                  <a:pos x="88" y="6300"/>
                </a:cxn>
                <a:cxn ang="0">
                  <a:pos x="29" y="5294"/>
                </a:cxn>
                <a:cxn ang="0">
                  <a:pos x="232" y="4344"/>
                </a:cxn>
                <a:cxn ang="0">
                  <a:pos x="865" y="3338"/>
                </a:cxn>
                <a:cxn ang="0">
                  <a:pos x="1731" y="2733"/>
                </a:cxn>
                <a:cxn ang="0">
                  <a:pos x="2942" y="2302"/>
                </a:cxn>
                <a:cxn ang="0">
                  <a:pos x="3923" y="1641"/>
                </a:cxn>
                <a:cxn ang="0">
                  <a:pos x="4585" y="777"/>
                </a:cxn>
                <a:cxn ang="0">
                  <a:pos x="5046" y="260"/>
                </a:cxn>
                <a:cxn ang="0">
                  <a:pos x="5566" y="31"/>
                </a:cxn>
              </a:cxnLst>
              <a:rect l="0" t="0" r="r" b="b"/>
              <a:pathLst>
                <a:path w="8565" h="8830">
                  <a:moveTo>
                    <a:pt x="5997" y="0"/>
                  </a:moveTo>
                  <a:lnTo>
                    <a:pt x="5509" y="116"/>
                  </a:lnTo>
                  <a:lnTo>
                    <a:pt x="5163" y="289"/>
                  </a:lnTo>
                  <a:lnTo>
                    <a:pt x="4903" y="519"/>
                  </a:lnTo>
                  <a:lnTo>
                    <a:pt x="4701" y="777"/>
                  </a:lnTo>
                  <a:lnTo>
                    <a:pt x="4499" y="1123"/>
                  </a:lnTo>
                  <a:lnTo>
                    <a:pt x="4268" y="1438"/>
                  </a:lnTo>
                  <a:lnTo>
                    <a:pt x="4037" y="1727"/>
                  </a:lnTo>
                  <a:lnTo>
                    <a:pt x="3634" y="2042"/>
                  </a:lnTo>
                  <a:lnTo>
                    <a:pt x="3287" y="2273"/>
                  </a:lnTo>
                  <a:lnTo>
                    <a:pt x="2855" y="2475"/>
                  </a:lnTo>
                  <a:lnTo>
                    <a:pt x="2423" y="2646"/>
                  </a:lnTo>
                  <a:lnTo>
                    <a:pt x="1818" y="2877"/>
                  </a:lnTo>
                  <a:lnTo>
                    <a:pt x="1182" y="3280"/>
                  </a:lnTo>
                  <a:lnTo>
                    <a:pt x="720" y="3768"/>
                  </a:lnTo>
                  <a:lnTo>
                    <a:pt x="491" y="4228"/>
                  </a:lnTo>
                  <a:lnTo>
                    <a:pt x="232" y="4976"/>
                  </a:lnTo>
                  <a:lnTo>
                    <a:pt x="145" y="5522"/>
                  </a:lnTo>
                  <a:lnTo>
                    <a:pt x="232" y="6300"/>
                  </a:lnTo>
                  <a:lnTo>
                    <a:pt x="491" y="6932"/>
                  </a:lnTo>
                  <a:lnTo>
                    <a:pt x="865" y="7422"/>
                  </a:lnTo>
                  <a:lnTo>
                    <a:pt x="1270" y="7851"/>
                  </a:lnTo>
                  <a:lnTo>
                    <a:pt x="1701" y="8169"/>
                  </a:lnTo>
                  <a:lnTo>
                    <a:pt x="2250" y="8399"/>
                  </a:lnTo>
                  <a:lnTo>
                    <a:pt x="2826" y="8514"/>
                  </a:lnTo>
                  <a:lnTo>
                    <a:pt x="3431" y="8486"/>
                  </a:lnTo>
                  <a:lnTo>
                    <a:pt x="4037" y="8370"/>
                  </a:lnTo>
                  <a:lnTo>
                    <a:pt x="4529" y="8112"/>
                  </a:lnTo>
                  <a:lnTo>
                    <a:pt x="4932" y="7851"/>
                  </a:lnTo>
                  <a:lnTo>
                    <a:pt x="5306" y="7478"/>
                  </a:lnTo>
                  <a:lnTo>
                    <a:pt x="5595" y="7134"/>
                  </a:lnTo>
                  <a:lnTo>
                    <a:pt x="5768" y="6760"/>
                  </a:lnTo>
                  <a:lnTo>
                    <a:pt x="5913" y="6269"/>
                  </a:lnTo>
                  <a:lnTo>
                    <a:pt x="5970" y="5839"/>
                  </a:lnTo>
                  <a:lnTo>
                    <a:pt x="5997" y="5408"/>
                  </a:lnTo>
                  <a:lnTo>
                    <a:pt x="5997" y="4948"/>
                  </a:lnTo>
                  <a:lnTo>
                    <a:pt x="6028" y="4431"/>
                  </a:lnTo>
                  <a:lnTo>
                    <a:pt x="6144" y="3912"/>
                  </a:lnTo>
                  <a:lnTo>
                    <a:pt x="6287" y="3597"/>
                  </a:lnTo>
                  <a:lnTo>
                    <a:pt x="6546" y="3164"/>
                  </a:lnTo>
                  <a:lnTo>
                    <a:pt x="6864" y="2819"/>
                  </a:lnTo>
                  <a:lnTo>
                    <a:pt x="7151" y="2446"/>
                  </a:lnTo>
                  <a:lnTo>
                    <a:pt x="7267" y="2129"/>
                  </a:lnTo>
                  <a:lnTo>
                    <a:pt x="7355" y="1755"/>
                  </a:lnTo>
                  <a:lnTo>
                    <a:pt x="7355" y="1410"/>
                  </a:lnTo>
                  <a:lnTo>
                    <a:pt x="7267" y="921"/>
                  </a:lnTo>
                  <a:lnTo>
                    <a:pt x="7123" y="604"/>
                  </a:lnTo>
                  <a:lnTo>
                    <a:pt x="6950" y="377"/>
                  </a:lnTo>
                  <a:lnTo>
                    <a:pt x="6690" y="174"/>
                  </a:lnTo>
                  <a:lnTo>
                    <a:pt x="7123" y="491"/>
                  </a:lnTo>
                  <a:lnTo>
                    <a:pt x="7355" y="834"/>
                  </a:lnTo>
                  <a:lnTo>
                    <a:pt x="7469" y="1180"/>
                  </a:lnTo>
                  <a:lnTo>
                    <a:pt x="7499" y="1526"/>
                  </a:lnTo>
                  <a:lnTo>
                    <a:pt x="7499" y="1869"/>
                  </a:lnTo>
                  <a:lnTo>
                    <a:pt x="7411" y="2215"/>
                  </a:lnTo>
                  <a:lnTo>
                    <a:pt x="7267" y="2531"/>
                  </a:lnTo>
                  <a:lnTo>
                    <a:pt x="7008" y="2905"/>
                  </a:lnTo>
                  <a:lnTo>
                    <a:pt x="6633" y="3280"/>
                  </a:lnTo>
                  <a:lnTo>
                    <a:pt x="6403" y="3680"/>
                  </a:lnTo>
                  <a:lnTo>
                    <a:pt x="6228" y="4142"/>
                  </a:lnTo>
                  <a:lnTo>
                    <a:pt x="6172" y="4574"/>
                  </a:lnTo>
                  <a:lnTo>
                    <a:pt x="6172" y="5178"/>
                  </a:lnTo>
                  <a:lnTo>
                    <a:pt x="6144" y="5694"/>
                  </a:lnTo>
                  <a:lnTo>
                    <a:pt x="6085" y="6212"/>
                  </a:lnTo>
                  <a:lnTo>
                    <a:pt x="5970" y="6673"/>
                  </a:lnTo>
                  <a:lnTo>
                    <a:pt x="5797" y="7105"/>
                  </a:lnTo>
                  <a:lnTo>
                    <a:pt x="5566" y="7422"/>
                  </a:lnTo>
                  <a:lnTo>
                    <a:pt x="5306" y="7681"/>
                  </a:lnTo>
                  <a:lnTo>
                    <a:pt x="6172" y="7651"/>
                  </a:lnTo>
                  <a:lnTo>
                    <a:pt x="6749" y="7737"/>
                  </a:lnTo>
                  <a:lnTo>
                    <a:pt x="6950" y="7708"/>
                  </a:lnTo>
                  <a:lnTo>
                    <a:pt x="7181" y="7624"/>
                  </a:lnTo>
                  <a:lnTo>
                    <a:pt x="7555" y="7593"/>
                  </a:lnTo>
                  <a:lnTo>
                    <a:pt x="7931" y="7593"/>
                  </a:lnTo>
                  <a:lnTo>
                    <a:pt x="8420" y="7681"/>
                  </a:lnTo>
                  <a:lnTo>
                    <a:pt x="8565" y="7795"/>
                  </a:lnTo>
                  <a:lnTo>
                    <a:pt x="8537" y="7851"/>
                  </a:lnTo>
                  <a:lnTo>
                    <a:pt x="8363" y="7910"/>
                  </a:lnTo>
                  <a:lnTo>
                    <a:pt x="7987" y="7910"/>
                  </a:lnTo>
                  <a:lnTo>
                    <a:pt x="7669" y="7939"/>
                  </a:lnTo>
                  <a:lnTo>
                    <a:pt x="7527" y="8024"/>
                  </a:lnTo>
                  <a:lnTo>
                    <a:pt x="7469" y="8054"/>
                  </a:lnTo>
                  <a:lnTo>
                    <a:pt x="7355" y="8197"/>
                  </a:lnTo>
                  <a:lnTo>
                    <a:pt x="7151" y="8340"/>
                  </a:lnTo>
                  <a:lnTo>
                    <a:pt x="6921" y="8486"/>
                  </a:lnTo>
                  <a:lnTo>
                    <a:pt x="6546" y="8571"/>
                  </a:lnTo>
                  <a:lnTo>
                    <a:pt x="5853" y="8715"/>
                  </a:lnTo>
                  <a:lnTo>
                    <a:pt x="4788" y="8830"/>
                  </a:lnTo>
                  <a:lnTo>
                    <a:pt x="3634" y="8830"/>
                  </a:lnTo>
                  <a:lnTo>
                    <a:pt x="2826" y="8801"/>
                  </a:lnTo>
                  <a:lnTo>
                    <a:pt x="2192" y="8685"/>
                  </a:lnTo>
                  <a:lnTo>
                    <a:pt x="1731" y="8629"/>
                  </a:lnTo>
                  <a:lnTo>
                    <a:pt x="1471" y="8542"/>
                  </a:lnTo>
                  <a:lnTo>
                    <a:pt x="1443" y="8456"/>
                  </a:lnTo>
                  <a:lnTo>
                    <a:pt x="1500" y="8399"/>
                  </a:lnTo>
                  <a:lnTo>
                    <a:pt x="1644" y="8313"/>
                  </a:lnTo>
                  <a:lnTo>
                    <a:pt x="1213" y="8024"/>
                  </a:lnTo>
                  <a:lnTo>
                    <a:pt x="865" y="7708"/>
                  </a:lnTo>
                  <a:lnTo>
                    <a:pt x="576" y="7363"/>
                  </a:lnTo>
                  <a:lnTo>
                    <a:pt x="377" y="7046"/>
                  </a:lnTo>
                  <a:lnTo>
                    <a:pt x="202" y="6646"/>
                  </a:lnTo>
                  <a:lnTo>
                    <a:pt x="88" y="6300"/>
                  </a:lnTo>
                  <a:lnTo>
                    <a:pt x="0" y="5867"/>
                  </a:lnTo>
                  <a:lnTo>
                    <a:pt x="29" y="5294"/>
                  </a:lnTo>
                  <a:lnTo>
                    <a:pt x="88" y="4860"/>
                  </a:lnTo>
                  <a:lnTo>
                    <a:pt x="232" y="4344"/>
                  </a:lnTo>
                  <a:lnTo>
                    <a:pt x="520" y="3740"/>
                  </a:lnTo>
                  <a:lnTo>
                    <a:pt x="865" y="3338"/>
                  </a:lnTo>
                  <a:lnTo>
                    <a:pt x="1241" y="3021"/>
                  </a:lnTo>
                  <a:lnTo>
                    <a:pt x="1731" y="2733"/>
                  </a:lnTo>
                  <a:lnTo>
                    <a:pt x="2280" y="2560"/>
                  </a:lnTo>
                  <a:lnTo>
                    <a:pt x="2942" y="2302"/>
                  </a:lnTo>
                  <a:lnTo>
                    <a:pt x="3431" y="2014"/>
                  </a:lnTo>
                  <a:lnTo>
                    <a:pt x="3923" y="1641"/>
                  </a:lnTo>
                  <a:lnTo>
                    <a:pt x="4297" y="1180"/>
                  </a:lnTo>
                  <a:lnTo>
                    <a:pt x="4585" y="777"/>
                  </a:lnTo>
                  <a:lnTo>
                    <a:pt x="4788" y="491"/>
                  </a:lnTo>
                  <a:lnTo>
                    <a:pt x="5046" y="260"/>
                  </a:lnTo>
                  <a:lnTo>
                    <a:pt x="5277" y="116"/>
                  </a:lnTo>
                  <a:lnTo>
                    <a:pt x="5566" y="31"/>
                  </a:lnTo>
                  <a:lnTo>
                    <a:pt x="5997" y="0"/>
                  </a:lnTo>
                  <a:close/>
                </a:path>
              </a:pathLst>
            </a:custGeom>
            <a:solidFill>
              <a:srgbClr val="000000"/>
            </a:solidFill>
            <a:ln w="9525">
              <a:noFill/>
              <a:round/>
              <a:headEnd/>
              <a:tailEnd/>
            </a:ln>
          </p:spPr>
          <p:txBody>
            <a:bodyPr/>
            <a:lstStyle/>
            <a:p>
              <a:endParaRPr lang="en-US"/>
            </a:p>
          </p:txBody>
        </p:sp>
        <p:sp>
          <p:nvSpPr>
            <p:cNvPr id="262154" name="Freeform 10"/>
            <p:cNvSpPr>
              <a:spLocks/>
            </p:cNvSpPr>
            <p:nvPr/>
          </p:nvSpPr>
          <p:spPr bwMode="auto">
            <a:xfrm>
              <a:off x="5187" y="57"/>
              <a:ext cx="79" cy="86"/>
            </a:xfrm>
            <a:custGeom>
              <a:avLst/>
              <a:gdLst/>
              <a:ahLst/>
              <a:cxnLst>
                <a:cxn ang="0">
                  <a:pos x="116" y="1151"/>
                </a:cxn>
                <a:cxn ang="0">
                  <a:pos x="260" y="892"/>
                </a:cxn>
                <a:cxn ang="0">
                  <a:pos x="490" y="662"/>
                </a:cxn>
                <a:cxn ang="0">
                  <a:pos x="778" y="490"/>
                </a:cxn>
                <a:cxn ang="0">
                  <a:pos x="1096" y="317"/>
                </a:cxn>
                <a:cxn ang="0">
                  <a:pos x="894" y="0"/>
                </a:cxn>
                <a:cxn ang="0">
                  <a:pos x="518" y="230"/>
                </a:cxn>
                <a:cxn ang="0">
                  <a:pos x="288" y="459"/>
                </a:cxn>
                <a:cxn ang="0">
                  <a:pos x="116" y="691"/>
                </a:cxn>
                <a:cxn ang="0">
                  <a:pos x="0" y="949"/>
                </a:cxn>
                <a:cxn ang="0">
                  <a:pos x="200" y="634"/>
                </a:cxn>
                <a:cxn ang="0">
                  <a:pos x="432" y="376"/>
                </a:cxn>
                <a:cxn ang="0">
                  <a:pos x="866" y="86"/>
                </a:cxn>
                <a:cxn ang="0">
                  <a:pos x="980" y="317"/>
                </a:cxn>
                <a:cxn ang="0">
                  <a:pos x="577" y="490"/>
                </a:cxn>
                <a:cxn ang="0">
                  <a:pos x="317" y="691"/>
                </a:cxn>
                <a:cxn ang="0">
                  <a:pos x="173" y="949"/>
                </a:cxn>
                <a:cxn ang="0">
                  <a:pos x="57" y="1208"/>
                </a:cxn>
                <a:cxn ang="0">
                  <a:pos x="116" y="1151"/>
                </a:cxn>
              </a:cxnLst>
              <a:rect l="0" t="0" r="r" b="b"/>
              <a:pathLst>
                <a:path w="1096" h="1208">
                  <a:moveTo>
                    <a:pt x="116" y="1151"/>
                  </a:moveTo>
                  <a:lnTo>
                    <a:pt x="260" y="892"/>
                  </a:lnTo>
                  <a:lnTo>
                    <a:pt x="490" y="662"/>
                  </a:lnTo>
                  <a:lnTo>
                    <a:pt x="778" y="490"/>
                  </a:lnTo>
                  <a:lnTo>
                    <a:pt x="1096" y="317"/>
                  </a:lnTo>
                  <a:lnTo>
                    <a:pt x="894" y="0"/>
                  </a:lnTo>
                  <a:lnTo>
                    <a:pt x="518" y="230"/>
                  </a:lnTo>
                  <a:lnTo>
                    <a:pt x="288" y="459"/>
                  </a:lnTo>
                  <a:lnTo>
                    <a:pt x="116" y="691"/>
                  </a:lnTo>
                  <a:lnTo>
                    <a:pt x="0" y="949"/>
                  </a:lnTo>
                  <a:lnTo>
                    <a:pt x="200" y="634"/>
                  </a:lnTo>
                  <a:lnTo>
                    <a:pt x="432" y="376"/>
                  </a:lnTo>
                  <a:lnTo>
                    <a:pt x="866" y="86"/>
                  </a:lnTo>
                  <a:lnTo>
                    <a:pt x="980" y="317"/>
                  </a:lnTo>
                  <a:lnTo>
                    <a:pt x="577" y="490"/>
                  </a:lnTo>
                  <a:lnTo>
                    <a:pt x="317" y="691"/>
                  </a:lnTo>
                  <a:lnTo>
                    <a:pt x="173" y="949"/>
                  </a:lnTo>
                  <a:lnTo>
                    <a:pt x="57" y="1208"/>
                  </a:lnTo>
                  <a:lnTo>
                    <a:pt x="116" y="1151"/>
                  </a:lnTo>
                  <a:close/>
                </a:path>
              </a:pathLst>
            </a:custGeom>
            <a:solidFill>
              <a:srgbClr val="000000"/>
            </a:solidFill>
            <a:ln w="9525">
              <a:noFill/>
              <a:round/>
              <a:headEnd/>
              <a:tailEnd/>
            </a:ln>
          </p:spPr>
          <p:txBody>
            <a:bodyPr/>
            <a:lstStyle/>
            <a:p>
              <a:endParaRPr lang="en-US"/>
            </a:p>
          </p:txBody>
        </p:sp>
      </p:grpSp>
      <p:sp>
        <p:nvSpPr>
          <p:cNvPr id="262155" name="Oval 11"/>
          <p:cNvSpPr>
            <a:spLocks noChangeArrowheads="1"/>
          </p:cNvSpPr>
          <p:nvPr/>
        </p:nvSpPr>
        <p:spPr bwMode="auto">
          <a:xfrm>
            <a:off x="990600" y="2565400"/>
            <a:ext cx="635000" cy="635000"/>
          </a:xfrm>
          <a:prstGeom prst="ellipse">
            <a:avLst/>
          </a:prstGeom>
          <a:noFill/>
          <a:ln w="50799">
            <a:solidFill>
              <a:srgbClr val="FF0000"/>
            </a:solidFill>
            <a:round/>
            <a:headEnd/>
            <a:tailEnd/>
          </a:ln>
          <a:effectLst/>
        </p:spPr>
        <p:txBody>
          <a:bodyPr wrap="none" anchor="ctr"/>
          <a:lstStyle/>
          <a:p>
            <a:endParaRPr lang="en-US"/>
          </a:p>
        </p:txBody>
      </p:sp>
    </p:spTree>
  </p:cSld>
  <p:clrMapOvr>
    <a:masterClrMapping/>
  </p:clrMapOvr>
  <p:transition spd="med">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Rectangle 4"/>
          <p:cNvSpPr>
            <a:spLocks noGrp="1" noChangeArrowheads="1"/>
          </p:cNvSpPr>
          <p:nvPr>
            <p:ph type="title"/>
          </p:nvPr>
        </p:nvSpPr>
        <p:spPr/>
        <p:txBody>
          <a:bodyPr>
            <a:normAutofit fontScale="90000"/>
          </a:bodyPr>
          <a:lstStyle/>
          <a:p>
            <a:r>
              <a:rPr lang="en-US"/>
              <a:t>Multiple Predetermined Overhead Rates</a:t>
            </a:r>
          </a:p>
        </p:txBody>
      </p:sp>
      <p:sp>
        <p:nvSpPr>
          <p:cNvPr id="266245" name="Text Box 5"/>
          <p:cNvSpPr txBox="1">
            <a:spLocks noChangeArrowheads="1"/>
          </p:cNvSpPr>
          <p:nvPr/>
        </p:nvSpPr>
        <p:spPr bwMode="auto">
          <a:xfrm>
            <a:off x="304800" y="1371600"/>
            <a:ext cx="8610600" cy="1463675"/>
          </a:xfrm>
          <a:prstGeom prst="rect">
            <a:avLst/>
          </a:prstGeom>
          <a:solidFill>
            <a:schemeClr val="tx2"/>
          </a:solidFill>
          <a:ln w="9525">
            <a:noFill/>
            <a:miter lim="800000"/>
            <a:headEnd/>
            <a:tailEnd/>
          </a:ln>
          <a:effectLst>
            <a:outerShdw dist="35921" dir="2700000" algn="ctr" rotWithShape="0">
              <a:schemeClr val="bg2"/>
            </a:outerShdw>
          </a:effectLst>
        </p:spPr>
        <p:txBody>
          <a:bodyPr>
            <a:spAutoFit/>
          </a:bodyPr>
          <a:lstStyle/>
          <a:p>
            <a:pPr algn="ctr">
              <a:spcBef>
                <a:spcPct val="50000"/>
              </a:spcBef>
            </a:pPr>
            <a:r>
              <a:rPr lang="en-US">
                <a:solidFill>
                  <a:srgbClr val="FFFFFF"/>
                </a:solidFill>
                <a:effectLst>
                  <a:outerShdw blurRad="38100" dist="38100" dir="2700000" algn="tl">
                    <a:srgbClr val="000000"/>
                  </a:outerShdw>
                </a:effectLst>
              </a:rPr>
              <a:t>To this point we have assumed that there is a single predetermined overhead rate called a plantwide overhead rate.</a:t>
            </a:r>
          </a:p>
        </p:txBody>
      </p:sp>
      <p:sp>
        <p:nvSpPr>
          <p:cNvPr id="266246" name="Text Box 6"/>
          <p:cNvSpPr txBox="1">
            <a:spLocks noChangeArrowheads="1"/>
          </p:cNvSpPr>
          <p:nvPr/>
        </p:nvSpPr>
        <p:spPr bwMode="auto">
          <a:xfrm>
            <a:off x="457200" y="3200400"/>
            <a:ext cx="3276600" cy="1930400"/>
          </a:xfrm>
          <a:prstGeom prst="rect">
            <a:avLst/>
          </a:prstGeom>
          <a:solidFill>
            <a:srgbClr val="006600"/>
          </a:solidFill>
          <a:ln w="9525">
            <a:solidFill>
              <a:schemeClr val="tx1"/>
            </a:solidFill>
            <a:miter lim="800000"/>
            <a:headEnd/>
            <a:tailEnd/>
          </a:ln>
          <a:effectLst>
            <a:outerShdw dist="35921" dir="2700000" algn="ctr" rotWithShape="0">
              <a:schemeClr val="bg2"/>
            </a:outerShdw>
          </a:effectLst>
        </p:spPr>
        <p:txBody>
          <a:bodyPr>
            <a:spAutoFit/>
          </a:bodyPr>
          <a:lstStyle/>
          <a:p>
            <a:pPr>
              <a:spcBef>
                <a:spcPct val="50000"/>
              </a:spcBef>
            </a:pPr>
            <a:r>
              <a:rPr lang="en-US">
                <a:solidFill>
                  <a:srgbClr val="FFFFFF"/>
                </a:solidFill>
                <a:effectLst>
                  <a:outerShdw blurRad="38100" dist="38100" dir="2700000" algn="tl">
                    <a:srgbClr val="000000"/>
                  </a:outerShdw>
                </a:effectLst>
              </a:rPr>
              <a:t>Large companies often use multiple predetermined overhead rates.</a:t>
            </a:r>
          </a:p>
        </p:txBody>
      </p:sp>
      <p:grpSp>
        <p:nvGrpSpPr>
          <p:cNvPr id="2" name="Group 11"/>
          <p:cNvGrpSpPr>
            <a:grpSpLocks/>
          </p:cNvGrpSpPr>
          <p:nvPr/>
        </p:nvGrpSpPr>
        <p:grpSpPr bwMode="auto">
          <a:xfrm>
            <a:off x="3733800" y="3200400"/>
            <a:ext cx="4724400" cy="1016000"/>
            <a:chOff x="2352" y="2016"/>
            <a:chExt cx="2976" cy="640"/>
          </a:xfrm>
        </p:grpSpPr>
        <p:sp>
          <p:nvSpPr>
            <p:cNvPr id="266247" name="Text Box 7"/>
            <p:cNvSpPr txBox="1">
              <a:spLocks noChangeArrowheads="1"/>
            </p:cNvSpPr>
            <p:nvPr/>
          </p:nvSpPr>
          <p:spPr bwMode="auto">
            <a:xfrm>
              <a:off x="3168" y="2016"/>
              <a:ext cx="2160" cy="640"/>
            </a:xfrm>
            <a:prstGeom prst="rect">
              <a:avLst/>
            </a:prstGeom>
            <a:solidFill>
              <a:srgbClr val="006600"/>
            </a:solidFill>
            <a:ln w="9525">
              <a:solidFill>
                <a:schemeClr val="tx1"/>
              </a:solidFill>
              <a:miter lim="800000"/>
              <a:headEnd/>
              <a:tailEnd/>
            </a:ln>
            <a:effectLst>
              <a:outerShdw dist="35921" dir="2700000" algn="ctr" rotWithShape="0">
                <a:schemeClr val="bg2"/>
              </a:outerShdw>
            </a:effectLst>
          </p:spPr>
          <p:txBody>
            <a:bodyPr>
              <a:spAutoFit/>
            </a:bodyPr>
            <a:lstStyle/>
            <a:p>
              <a:pPr>
                <a:spcBef>
                  <a:spcPct val="50000"/>
                </a:spcBef>
              </a:pPr>
              <a:r>
                <a:rPr lang="en-US">
                  <a:solidFill>
                    <a:srgbClr val="FFFFFF"/>
                  </a:solidFill>
                  <a:effectLst>
                    <a:outerShdw blurRad="38100" dist="38100" dir="2700000" algn="tl">
                      <a:srgbClr val="000000"/>
                    </a:outerShdw>
                  </a:effectLst>
                </a:rPr>
                <a:t>May be more complex but . . .</a:t>
              </a:r>
            </a:p>
          </p:txBody>
        </p:sp>
        <p:cxnSp>
          <p:nvCxnSpPr>
            <p:cNvPr id="266249" name="AutoShape 9"/>
            <p:cNvCxnSpPr>
              <a:cxnSpLocks noChangeShapeType="1"/>
              <a:stCxn id="266246" idx="3"/>
              <a:endCxn id="266247" idx="1"/>
            </p:cNvCxnSpPr>
            <p:nvPr/>
          </p:nvCxnSpPr>
          <p:spPr bwMode="auto">
            <a:xfrm flipV="1">
              <a:off x="2352" y="2336"/>
              <a:ext cx="816" cy="288"/>
            </a:xfrm>
            <a:prstGeom prst="bentConnector3">
              <a:avLst>
                <a:gd name="adj1" fmla="val 50000"/>
              </a:avLst>
            </a:prstGeom>
            <a:noFill/>
            <a:ln w="38100">
              <a:solidFill>
                <a:srgbClr val="FF0000"/>
              </a:solidFill>
              <a:miter lim="800000"/>
              <a:headEnd/>
              <a:tailEnd type="triangle" w="med" len="med"/>
            </a:ln>
            <a:effectLst>
              <a:outerShdw dist="35921" dir="2700000" algn="ctr" rotWithShape="0">
                <a:schemeClr val="bg2"/>
              </a:outerShdw>
            </a:effectLst>
          </p:spPr>
        </p:cxnSp>
      </p:grpSp>
      <p:grpSp>
        <p:nvGrpSpPr>
          <p:cNvPr id="3" name="Group 12"/>
          <p:cNvGrpSpPr>
            <a:grpSpLocks/>
          </p:cNvGrpSpPr>
          <p:nvPr/>
        </p:nvGrpSpPr>
        <p:grpSpPr bwMode="auto">
          <a:xfrm>
            <a:off x="5029200" y="4216400"/>
            <a:ext cx="3429000" cy="2260600"/>
            <a:chOff x="3168" y="2656"/>
            <a:chExt cx="2160" cy="1424"/>
          </a:xfrm>
        </p:grpSpPr>
        <p:sp>
          <p:nvSpPr>
            <p:cNvPr id="266248" name="Text Box 8"/>
            <p:cNvSpPr txBox="1">
              <a:spLocks noChangeArrowheads="1"/>
            </p:cNvSpPr>
            <p:nvPr/>
          </p:nvSpPr>
          <p:spPr bwMode="auto">
            <a:xfrm>
              <a:off x="3168" y="3016"/>
              <a:ext cx="2160" cy="1064"/>
            </a:xfrm>
            <a:prstGeom prst="rect">
              <a:avLst/>
            </a:prstGeom>
            <a:solidFill>
              <a:srgbClr val="006600"/>
            </a:solidFill>
            <a:ln w="9525">
              <a:solidFill>
                <a:schemeClr val="tx1"/>
              </a:solidFill>
              <a:miter lim="800000"/>
              <a:headEnd/>
              <a:tailEnd/>
            </a:ln>
            <a:effectLst>
              <a:outerShdw dist="35921" dir="2700000" algn="ctr" rotWithShape="0">
                <a:schemeClr val="bg2"/>
              </a:outerShdw>
            </a:effectLst>
          </p:spPr>
          <p:txBody>
            <a:bodyPr>
              <a:spAutoFit/>
            </a:bodyPr>
            <a:lstStyle/>
            <a:p>
              <a:pPr>
                <a:spcBef>
                  <a:spcPct val="50000"/>
                </a:spcBef>
              </a:pPr>
              <a:r>
                <a:rPr lang="en-US" sz="2600">
                  <a:solidFill>
                    <a:srgbClr val="FFFFFF"/>
                  </a:solidFill>
                </a:rPr>
                <a:t>May be more accurate because it reflects differences across departments.</a:t>
              </a:r>
            </a:p>
          </p:txBody>
        </p:sp>
        <p:cxnSp>
          <p:nvCxnSpPr>
            <p:cNvPr id="266250" name="AutoShape 10"/>
            <p:cNvCxnSpPr>
              <a:cxnSpLocks noChangeShapeType="1"/>
              <a:stCxn id="266247" idx="2"/>
              <a:endCxn id="266248" idx="0"/>
            </p:cNvCxnSpPr>
            <p:nvPr/>
          </p:nvCxnSpPr>
          <p:spPr bwMode="auto">
            <a:xfrm rot="5400000">
              <a:off x="4068" y="2836"/>
              <a:ext cx="360" cy="0"/>
            </a:xfrm>
            <a:prstGeom prst="straightConnector1">
              <a:avLst/>
            </a:prstGeom>
            <a:noFill/>
            <a:ln w="38100">
              <a:solidFill>
                <a:srgbClr val="FF0000"/>
              </a:solidFill>
              <a:round/>
              <a:headEnd/>
              <a:tailEnd type="triangle" w="med" len="med"/>
            </a:ln>
            <a:effectLst>
              <a:outerShdw dist="35921" dir="2700000" algn="ctr" rotWithShape="0">
                <a:schemeClr val="bg2"/>
              </a:outerShdw>
            </a:effectLst>
          </p:spPr>
        </p:cxn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66246"/>
                                        </p:tgtEl>
                                        <p:attrNameLst>
                                          <p:attrName>style.visibility</p:attrName>
                                        </p:attrNameLst>
                                      </p:cBhvr>
                                      <p:to>
                                        <p:strVal val="visible"/>
                                      </p:to>
                                    </p:set>
                                    <p:animEffect transition="in" filter="slide(fromTop)">
                                      <p:cBhvr>
                                        <p:cTn id="7" dur="500"/>
                                        <p:tgtEl>
                                          <p:spTgt spid="26624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62599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noFill/>
          <a:ln/>
        </p:spPr>
        <p:txBody>
          <a:bodyPr lIns="90488" tIns="44450" rIns="90488" bIns="44450"/>
          <a:lstStyle/>
          <a:p>
            <a:r>
              <a:rPr lang="en-US" sz="3000"/>
              <a:t>Differences Between Job-Order and Process Costing</a:t>
            </a:r>
          </a:p>
        </p:txBody>
      </p:sp>
      <p:sp>
        <p:nvSpPr>
          <p:cNvPr id="138243" name="Rectangle 3"/>
          <p:cNvSpPr>
            <a:spLocks noGrp="1" noChangeArrowheads="1"/>
          </p:cNvSpPr>
          <p:nvPr>
            <p:ph type="body" sz="half" idx="4294967295"/>
          </p:nvPr>
        </p:nvSpPr>
        <p:spPr>
          <a:xfrm>
            <a:off x="76200" y="1295400"/>
            <a:ext cx="8991600" cy="5334000"/>
          </a:xfrm>
          <a:solidFill>
            <a:srgbClr val="FFDDDD"/>
          </a:solidFill>
          <a:ln w="25400" cap="flat">
            <a:solidFill>
              <a:schemeClr val="tx1"/>
            </a:solidFill>
          </a:ln>
          <a:effectLst>
            <a:outerShdw dist="63500" dir="3187806" algn="ctr" rotWithShape="0">
              <a:schemeClr val="tx1"/>
            </a:outerShdw>
          </a:effectLst>
        </p:spPr>
        <p:txBody>
          <a:bodyPr lIns="90488" tIns="44450" rIns="90488" bIns="44450"/>
          <a:lstStyle/>
          <a:p>
            <a:pPr>
              <a:spcBef>
                <a:spcPct val="45000"/>
              </a:spcBef>
              <a:buClr>
                <a:schemeClr val="tx2"/>
              </a:buClr>
            </a:pPr>
            <a:r>
              <a:rPr lang="en-US" sz="2400">
                <a:solidFill>
                  <a:srgbClr val="800080"/>
                </a:solidFill>
                <a:effectLst>
                  <a:outerShdw blurRad="38100" dist="38100" dir="2700000" algn="tl">
                    <a:srgbClr val="000000"/>
                  </a:outerShdw>
                </a:effectLst>
              </a:rPr>
              <a:t>Process costing is used when a single product is produced on a continuing basis or for a long period of time. Job-order costing is used when many different jobs are worked on each period.</a:t>
            </a:r>
          </a:p>
          <a:p>
            <a:pPr>
              <a:spcBef>
                <a:spcPct val="45000"/>
              </a:spcBef>
              <a:buClr>
                <a:schemeClr val="tx2"/>
              </a:buClr>
            </a:pPr>
            <a:r>
              <a:rPr lang="en-US" sz="2400">
                <a:solidFill>
                  <a:srgbClr val="800080"/>
                </a:solidFill>
                <a:effectLst>
                  <a:outerShdw blurRad="38100" dist="38100" dir="2700000" algn="tl">
                    <a:srgbClr val="000000"/>
                  </a:outerShdw>
                </a:effectLst>
              </a:rPr>
              <a:t>Process costing systems accumulate costs by department. Job-order costing systems accumulated costs by individual jobs.</a:t>
            </a:r>
          </a:p>
          <a:p>
            <a:pPr>
              <a:spcBef>
                <a:spcPct val="45000"/>
              </a:spcBef>
              <a:buClr>
                <a:schemeClr val="tx2"/>
              </a:buClr>
            </a:pPr>
            <a:r>
              <a:rPr lang="en-US" sz="2400">
                <a:solidFill>
                  <a:srgbClr val="800080"/>
                </a:solidFill>
                <a:effectLst>
                  <a:outerShdw blurRad="38100" dist="38100" dir="2700000" algn="tl">
                    <a:srgbClr val="000000"/>
                  </a:outerShdw>
                </a:effectLst>
              </a:rPr>
              <a:t>Process costing systems use department production reports to accumulate costs. Job-order costing systems use job cost sheets to accumulate costs.</a:t>
            </a:r>
          </a:p>
          <a:p>
            <a:pPr>
              <a:spcBef>
                <a:spcPct val="45000"/>
              </a:spcBef>
              <a:buClr>
                <a:schemeClr val="tx2"/>
              </a:buClr>
            </a:pPr>
            <a:r>
              <a:rPr lang="en-US" sz="2400">
                <a:solidFill>
                  <a:srgbClr val="800080"/>
                </a:solidFill>
                <a:effectLst>
                  <a:outerShdw blurRad="38100" dist="38100" dir="2700000" algn="tl">
                    <a:srgbClr val="000000"/>
                  </a:outerShdw>
                </a:effectLst>
              </a:rPr>
              <a:t>Process costing systems compute unit costs by department. Job-order costing systems compute unit costs by job.</a:t>
            </a:r>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98488" y="4637088"/>
            <a:ext cx="2584450" cy="459100"/>
          </a:xfrm>
          <a:prstGeom prst="rect">
            <a:avLst/>
          </a:prstGeom>
          <a:solidFill>
            <a:srgbClr val="FCFEB9"/>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1" hangingPunct="1">
              <a:spcBef>
                <a:spcPct val="50000"/>
              </a:spcBef>
            </a:pPr>
            <a:r>
              <a:rPr lang="en-US" sz="2400" b="1" dirty="0" smtClean="0">
                <a:solidFill>
                  <a:srgbClr val="000000"/>
                </a:solidFill>
              </a:rPr>
              <a:t>Overhead </a:t>
            </a:r>
            <a:r>
              <a:rPr lang="en-US" sz="2400" b="1" dirty="0" err="1" smtClean="0">
                <a:solidFill>
                  <a:srgbClr val="000000"/>
                </a:solidFill>
              </a:rPr>
              <a:t>pabrik</a:t>
            </a:r>
            <a:endParaRPr lang="en-US" sz="2400" b="1" dirty="0">
              <a:solidFill>
                <a:srgbClr val="000000"/>
              </a:solidFill>
            </a:endParaRPr>
          </a:p>
        </p:txBody>
      </p:sp>
      <p:sp>
        <p:nvSpPr>
          <p:cNvPr id="21507" name="Rectangle 3"/>
          <p:cNvSpPr>
            <a:spLocks noChangeArrowheads="1"/>
          </p:cNvSpPr>
          <p:nvPr/>
        </p:nvSpPr>
        <p:spPr bwMode="auto">
          <a:xfrm>
            <a:off x="4332288" y="2732088"/>
            <a:ext cx="1839912" cy="479425"/>
          </a:xfrm>
          <a:prstGeom prst="rect">
            <a:avLst/>
          </a:prstGeom>
          <a:solidFill>
            <a:srgbClr val="C8FEC8"/>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1" hangingPunct="1">
              <a:spcBef>
                <a:spcPct val="50000"/>
              </a:spcBef>
            </a:pPr>
            <a:r>
              <a:rPr lang="en-US" sz="2400" b="1">
                <a:solidFill>
                  <a:srgbClr val="000000"/>
                </a:solidFill>
              </a:rPr>
              <a:t>Job No. 1</a:t>
            </a:r>
          </a:p>
        </p:txBody>
      </p:sp>
      <p:sp>
        <p:nvSpPr>
          <p:cNvPr id="21508" name="Rectangle 4"/>
          <p:cNvSpPr>
            <a:spLocks noChangeArrowheads="1"/>
          </p:cNvSpPr>
          <p:nvPr/>
        </p:nvSpPr>
        <p:spPr bwMode="auto">
          <a:xfrm>
            <a:off x="4332288" y="3722688"/>
            <a:ext cx="1839912" cy="479425"/>
          </a:xfrm>
          <a:prstGeom prst="rect">
            <a:avLst/>
          </a:prstGeom>
          <a:solidFill>
            <a:srgbClr val="C8FEC8"/>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1" hangingPunct="1">
              <a:spcBef>
                <a:spcPct val="50000"/>
              </a:spcBef>
            </a:pPr>
            <a:r>
              <a:rPr lang="en-US" sz="2400" b="1">
                <a:solidFill>
                  <a:srgbClr val="000000"/>
                </a:solidFill>
              </a:rPr>
              <a:t>Job No. 2</a:t>
            </a:r>
          </a:p>
        </p:txBody>
      </p:sp>
      <p:sp>
        <p:nvSpPr>
          <p:cNvPr id="21509" name="Rectangle 5"/>
          <p:cNvSpPr>
            <a:spLocks noChangeArrowheads="1"/>
          </p:cNvSpPr>
          <p:nvPr/>
        </p:nvSpPr>
        <p:spPr bwMode="auto">
          <a:xfrm>
            <a:off x="4332288" y="4713288"/>
            <a:ext cx="1839912" cy="479425"/>
          </a:xfrm>
          <a:prstGeom prst="rect">
            <a:avLst/>
          </a:prstGeom>
          <a:solidFill>
            <a:srgbClr val="C8FEC8"/>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1" hangingPunct="1">
              <a:spcBef>
                <a:spcPct val="50000"/>
              </a:spcBef>
            </a:pPr>
            <a:r>
              <a:rPr lang="en-US" sz="2400" b="1">
                <a:solidFill>
                  <a:srgbClr val="000000"/>
                </a:solidFill>
              </a:rPr>
              <a:t>Job No. 3</a:t>
            </a:r>
          </a:p>
        </p:txBody>
      </p:sp>
      <p:sp>
        <p:nvSpPr>
          <p:cNvPr id="21510" name="Rectangle 6"/>
          <p:cNvSpPr>
            <a:spLocks noChangeArrowheads="1"/>
          </p:cNvSpPr>
          <p:nvPr/>
        </p:nvSpPr>
        <p:spPr bwMode="auto">
          <a:xfrm>
            <a:off x="6400800" y="2057400"/>
            <a:ext cx="2590800" cy="2028761"/>
          </a:xfrm>
          <a:prstGeom prst="rect">
            <a:avLst/>
          </a:prstGeom>
          <a:solidFill>
            <a:srgbClr val="CCECFF"/>
          </a:solidFill>
          <a:ln w="25400">
            <a:solidFill>
              <a:srgbClr val="000000"/>
            </a:solidFill>
            <a:miter lim="800000"/>
            <a:headEnd/>
            <a:tailEnd/>
          </a:ln>
          <a:effectLst>
            <a:outerShdw dist="71842" dir="2700000" algn="ctr" rotWithShape="0">
              <a:srgbClr val="000000"/>
            </a:outerShdw>
          </a:effectLst>
        </p:spPr>
        <p:txBody>
          <a:bodyPr lIns="90488" tIns="44450" rIns="90488" bIns="44450">
            <a:spAutoFit/>
          </a:bodyPr>
          <a:lstStyle/>
          <a:p>
            <a:pPr algn="ctr">
              <a:spcBef>
                <a:spcPct val="50000"/>
              </a:spcBef>
            </a:pPr>
            <a:r>
              <a:rPr lang="en-US" b="1" dirty="0" err="1" smtClean="0">
                <a:solidFill>
                  <a:schemeClr val="tx2"/>
                </a:solidFill>
                <a:effectLst>
                  <a:outerShdw blurRad="38100" dist="38100" dir="2700000" algn="tl">
                    <a:srgbClr val="000000"/>
                  </a:outerShdw>
                </a:effectLst>
              </a:rPr>
              <a:t>Biaya</a:t>
            </a:r>
            <a:r>
              <a:rPr lang="en-US" b="1" dirty="0" smtClean="0">
                <a:solidFill>
                  <a:schemeClr val="tx2"/>
                </a:solidFill>
                <a:effectLst>
                  <a:outerShdw blurRad="38100" dist="38100" dir="2700000" algn="tl">
                    <a:srgbClr val="000000"/>
                  </a:outerShdw>
                </a:effectLst>
              </a:rPr>
              <a:t> </a:t>
            </a:r>
            <a:r>
              <a:rPr lang="en-US" b="1" dirty="0" err="1" smtClean="0">
                <a:solidFill>
                  <a:schemeClr val="tx2"/>
                </a:solidFill>
                <a:effectLst>
                  <a:outerShdw blurRad="38100" dist="38100" dir="2700000" algn="tl">
                    <a:srgbClr val="000000"/>
                  </a:outerShdw>
                </a:effectLst>
              </a:rPr>
              <a:t>Bahan</a:t>
            </a:r>
            <a:r>
              <a:rPr lang="en-US" b="1" dirty="0" smtClean="0">
                <a:solidFill>
                  <a:schemeClr val="tx2"/>
                </a:solidFill>
                <a:effectLst>
                  <a:outerShdw blurRad="38100" dist="38100" dir="2700000" algn="tl">
                    <a:srgbClr val="000000"/>
                  </a:outerShdw>
                </a:effectLst>
              </a:rPr>
              <a:t> </a:t>
            </a:r>
            <a:r>
              <a:rPr lang="en-US" b="1" dirty="0" err="1" smtClean="0">
                <a:solidFill>
                  <a:schemeClr val="tx2"/>
                </a:solidFill>
                <a:effectLst>
                  <a:outerShdw blurRad="38100" dist="38100" dir="2700000" algn="tl">
                    <a:srgbClr val="000000"/>
                  </a:outerShdw>
                </a:effectLst>
              </a:rPr>
              <a:t>langsung</a:t>
            </a:r>
            <a:r>
              <a:rPr lang="en-US" b="1" dirty="0" smtClean="0">
                <a:solidFill>
                  <a:schemeClr val="tx2"/>
                </a:solidFill>
                <a:effectLst>
                  <a:outerShdw blurRad="38100" dist="38100" dir="2700000" algn="tl">
                    <a:srgbClr val="000000"/>
                  </a:outerShdw>
                </a:effectLst>
              </a:rPr>
              <a:t> </a:t>
            </a:r>
            <a:r>
              <a:rPr lang="en-US" b="1" dirty="0" err="1" smtClean="0">
                <a:solidFill>
                  <a:schemeClr val="tx2"/>
                </a:solidFill>
                <a:effectLst>
                  <a:outerShdw blurRad="38100" dist="38100" dir="2700000" algn="tl">
                    <a:srgbClr val="000000"/>
                  </a:outerShdw>
                </a:effectLst>
              </a:rPr>
              <a:t>dan</a:t>
            </a:r>
            <a:r>
              <a:rPr lang="en-US" b="1" dirty="0" smtClean="0">
                <a:solidFill>
                  <a:schemeClr val="tx2"/>
                </a:solidFill>
                <a:effectLst>
                  <a:outerShdw blurRad="38100" dist="38100" dir="2700000" algn="tl">
                    <a:srgbClr val="000000"/>
                  </a:outerShdw>
                </a:effectLst>
              </a:rPr>
              <a:t> </a:t>
            </a:r>
            <a:r>
              <a:rPr lang="en-US" b="1" dirty="0" err="1" smtClean="0">
                <a:solidFill>
                  <a:schemeClr val="tx2"/>
                </a:solidFill>
                <a:effectLst>
                  <a:outerShdw blurRad="38100" dist="38100" dir="2700000" algn="tl">
                    <a:srgbClr val="000000"/>
                  </a:outerShdw>
                </a:effectLst>
              </a:rPr>
              <a:t>tenaga</a:t>
            </a:r>
            <a:r>
              <a:rPr lang="en-US" b="1" dirty="0" smtClean="0">
                <a:solidFill>
                  <a:schemeClr val="tx2"/>
                </a:solidFill>
                <a:effectLst>
                  <a:outerShdw blurRad="38100" dist="38100" dir="2700000" algn="tl">
                    <a:srgbClr val="000000"/>
                  </a:outerShdw>
                </a:effectLst>
              </a:rPr>
              <a:t> </a:t>
            </a:r>
            <a:r>
              <a:rPr lang="en-US" b="1" dirty="0" err="1" smtClean="0">
                <a:solidFill>
                  <a:schemeClr val="tx2"/>
                </a:solidFill>
                <a:effectLst>
                  <a:outerShdw blurRad="38100" dist="38100" dir="2700000" algn="tl">
                    <a:srgbClr val="000000"/>
                  </a:outerShdw>
                </a:effectLst>
              </a:rPr>
              <a:t>kerja</a:t>
            </a:r>
            <a:r>
              <a:rPr lang="en-US" b="1" dirty="0" smtClean="0">
                <a:solidFill>
                  <a:schemeClr val="tx2"/>
                </a:solidFill>
                <a:effectLst>
                  <a:outerShdw blurRad="38100" dist="38100" dir="2700000" algn="tl">
                    <a:srgbClr val="000000"/>
                  </a:outerShdw>
                </a:effectLst>
              </a:rPr>
              <a:t> </a:t>
            </a:r>
            <a:r>
              <a:rPr lang="en-US" b="1" dirty="0" err="1" smtClean="0">
                <a:solidFill>
                  <a:schemeClr val="tx2"/>
                </a:solidFill>
                <a:effectLst>
                  <a:outerShdw blurRad="38100" dist="38100" dir="2700000" algn="tl">
                    <a:srgbClr val="000000"/>
                  </a:outerShdw>
                </a:effectLst>
              </a:rPr>
              <a:t>langsung</a:t>
            </a:r>
            <a:r>
              <a:rPr lang="en-US" b="1" dirty="0" smtClean="0">
                <a:solidFill>
                  <a:schemeClr val="tx2"/>
                </a:solidFill>
                <a:effectLst>
                  <a:outerShdw blurRad="38100" dist="38100" dir="2700000" algn="tl">
                    <a:srgbClr val="000000"/>
                  </a:outerShdw>
                </a:effectLst>
              </a:rPr>
              <a:t> </a:t>
            </a:r>
            <a:r>
              <a:rPr lang="en-US" b="1" dirty="0" err="1" smtClean="0">
                <a:solidFill>
                  <a:schemeClr val="tx2"/>
                </a:solidFill>
                <a:effectLst>
                  <a:outerShdw blurRad="38100" dist="38100" dir="2700000" algn="tl">
                    <a:srgbClr val="000000"/>
                  </a:outerShdw>
                </a:effectLst>
              </a:rPr>
              <a:t>dibebankan</a:t>
            </a:r>
            <a:r>
              <a:rPr lang="en-US" b="1" dirty="0" smtClean="0">
                <a:solidFill>
                  <a:schemeClr val="tx2"/>
                </a:solidFill>
                <a:effectLst>
                  <a:outerShdw blurRad="38100" dist="38100" dir="2700000" algn="tl">
                    <a:srgbClr val="000000"/>
                  </a:outerShdw>
                </a:effectLst>
              </a:rPr>
              <a:t> </a:t>
            </a:r>
            <a:r>
              <a:rPr lang="en-US" b="1" dirty="0" err="1" smtClean="0">
                <a:solidFill>
                  <a:schemeClr val="tx2"/>
                </a:solidFill>
                <a:effectLst>
                  <a:outerShdw blurRad="38100" dist="38100" dir="2700000" algn="tl">
                    <a:srgbClr val="000000"/>
                  </a:outerShdw>
                </a:effectLst>
              </a:rPr>
              <a:t>kepada</a:t>
            </a:r>
            <a:r>
              <a:rPr lang="en-US" b="1" dirty="0" smtClean="0">
                <a:solidFill>
                  <a:schemeClr val="tx2"/>
                </a:solidFill>
                <a:effectLst>
                  <a:outerShdw blurRad="38100" dist="38100" dir="2700000" algn="tl">
                    <a:srgbClr val="000000"/>
                  </a:outerShdw>
                </a:effectLst>
              </a:rPr>
              <a:t> </a:t>
            </a:r>
            <a:r>
              <a:rPr lang="en-US" b="1" dirty="0" err="1" smtClean="0">
                <a:solidFill>
                  <a:schemeClr val="tx2"/>
                </a:solidFill>
                <a:effectLst>
                  <a:outerShdw blurRad="38100" dist="38100" dir="2700000" algn="tl">
                    <a:srgbClr val="000000"/>
                  </a:outerShdw>
                </a:effectLst>
              </a:rPr>
              <a:t>masing-masing</a:t>
            </a:r>
            <a:r>
              <a:rPr lang="en-US" b="1" dirty="0" smtClean="0">
                <a:solidFill>
                  <a:schemeClr val="tx2"/>
                </a:solidFill>
                <a:effectLst>
                  <a:outerShdw blurRad="38100" dist="38100" dir="2700000" algn="tl">
                    <a:srgbClr val="000000"/>
                  </a:outerShdw>
                </a:effectLst>
              </a:rPr>
              <a:t> </a:t>
            </a:r>
            <a:r>
              <a:rPr lang="en-US" b="1" dirty="0" err="1" smtClean="0">
                <a:solidFill>
                  <a:schemeClr val="tx2"/>
                </a:solidFill>
                <a:effectLst>
                  <a:outerShdw blurRad="38100" dist="38100" dir="2700000" algn="tl">
                    <a:srgbClr val="000000"/>
                  </a:outerShdw>
                </a:effectLst>
              </a:rPr>
              <a:t>pekerjaan</a:t>
            </a:r>
            <a:r>
              <a:rPr lang="en-US" b="1" dirty="0" smtClean="0">
                <a:solidFill>
                  <a:schemeClr val="tx2"/>
                </a:solidFill>
                <a:effectLst>
                  <a:outerShdw blurRad="38100" dist="38100" dir="2700000" algn="tl">
                    <a:srgbClr val="000000"/>
                  </a:outerShdw>
                </a:effectLst>
              </a:rPr>
              <a:t> </a:t>
            </a:r>
            <a:r>
              <a:rPr lang="en-US" b="1" dirty="0" err="1" smtClean="0">
                <a:solidFill>
                  <a:schemeClr val="tx2"/>
                </a:solidFill>
                <a:effectLst>
                  <a:outerShdw blurRad="38100" dist="38100" dir="2700000" algn="tl">
                    <a:srgbClr val="000000"/>
                  </a:outerShdw>
                </a:effectLst>
              </a:rPr>
              <a:t>pada</a:t>
            </a:r>
            <a:r>
              <a:rPr lang="en-US" b="1" dirty="0" smtClean="0">
                <a:solidFill>
                  <a:schemeClr val="tx2"/>
                </a:solidFill>
                <a:effectLst>
                  <a:outerShdw blurRad="38100" dist="38100" dir="2700000" algn="tl">
                    <a:srgbClr val="000000"/>
                  </a:outerShdw>
                </a:effectLst>
              </a:rPr>
              <a:t> </a:t>
            </a:r>
            <a:r>
              <a:rPr lang="en-US" b="1" dirty="0" err="1" smtClean="0">
                <a:solidFill>
                  <a:schemeClr val="tx2"/>
                </a:solidFill>
                <a:effectLst>
                  <a:outerShdw blurRad="38100" dist="38100" dir="2700000" algn="tl">
                    <a:srgbClr val="000000"/>
                  </a:outerShdw>
                </a:effectLst>
              </a:rPr>
              <a:t>saat</a:t>
            </a:r>
            <a:r>
              <a:rPr lang="en-US" b="1" dirty="0" smtClean="0">
                <a:solidFill>
                  <a:schemeClr val="tx2"/>
                </a:solidFill>
                <a:effectLst>
                  <a:outerShdw blurRad="38100" dist="38100" dir="2700000" algn="tl">
                    <a:srgbClr val="000000"/>
                  </a:outerShdw>
                </a:effectLst>
              </a:rPr>
              <a:t> </a:t>
            </a:r>
            <a:r>
              <a:rPr lang="en-US" b="1" dirty="0" err="1" smtClean="0">
                <a:solidFill>
                  <a:schemeClr val="tx2"/>
                </a:solidFill>
                <a:effectLst>
                  <a:outerShdw blurRad="38100" dist="38100" dir="2700000" algn="tl">
                    <a:srgbClr val="000000"/>
                  </a:outerShdw>
                </a:effectLst>
              </a:rPr>
              <a:t>pekerjaan</a:t>
            </a:r>
            <a:r>
              <a:rPr lang="en-US" b="1" dirty="0" smtClean="0">
                <a:solidFill>
                  <a:schemeClr val="tx2"/>
                </a:solidFill>
                <a:effectLst>
                  <a:outerShdw blurRad="38100" dist="38100" dir="2700000" algn="tl">
                    <a:srgbClr val="000000"/>
                  </a:outerShdw>
                </a:effectLst>
              </a:rPr>
              <a:t> </a:t>
            </a:r>
            <a:r>
              <a:rPr lang="en-US" b="1" dirty="0" err="1" smtClean="0">
                <a:solidFill>
                  <a:schemeClr val="tx2"/>
                </a:solidFill>
                <a:effectLst>
                  <a:outerShdw blurRad="38100" dist="38100" dir="2700000" algn="tl">
                    <a:srgbClr val="000000"/>
                  </a:outerShdw>
                </a:effectLst>
              </a:rPr>
              <a:t>telah</a:t>
            </a:r>
            <a:r>
              <a:rPr lang="en-US" b="1" dirty="0" smtClean="0">
                <a:solidFill>
                  <a:schemeClr val="tx2"/>
                </a:solidFill>
                <a:effectLst>
                  <a:outerShdw blurRad="38100" dist="38100" dir="2700000" algn="tl">
                    <a:srgbClr val="000000"/>
                  </a:outerShdw>
                </a:effectLst>
              </a:rPr>
              <a:t> </a:t>
            </a:r>
            <a:r>
              <a:rPr lang="en-US" b="1" dirty="0" err="1" smtClean="0">
                <a:solidFill>
                  <a:schemeClr val="tx2"/>
                </a:solidFill>
                <a:effectLst>
                  <a:outerShdw blurRad="38100" dist="38100" dir="2700000" algn="tl">
                    <a:srgbClr val="000000"/>
                  </a:outerShdw>
                </a:effectLst>
              </a:rPr>
              <a:t>diselesaikan</a:t>
            </a:r>
            <a:r>
              <a:rPr lang="en-US" b="1" dirty="0" smtClean="0">
                <a:solidFill>
                  <a:schemeClr val="tx2"/>
                </a:solidFill>
                <a:effectLst>
                  <a:outerShdw blurRad="38100" dist="38100" dir="2700000" algn="tl">
                    <a:srgbClr val="000000"/>
                  </a:outerShdw>
                </a:effectLst>
              </a:rPr>
              <a:t>.</a:t>
            </a:r>
            <a:endParaRPr lang="en-US" b="1" dirty="0">
              <a:solidFill>
                <a:schemeClr val="tx2"/>
              </a:solidFill>
              <a:effectLst>
                <a:outerShdw blurRad="38100" dist="38100" dir="2700000" algn="tl">
                  <a:srgbClr val="000000"/>
                </a:outerShdw>
              </a:effectLst>
            </a:endParaRPr>
          </a:p>
        </p:txBody>
      </p:sp>
      <p:sp>
        <p:nvSpPr>
          <p:cNvPr id="21511" name="Rectangle 7"/>
          <p:cNvSpPr>
            <a:spLocks noGrp="1" noChangeArrowheads="1"/>
          </p:cNvSpPr>
          <p:nvPr>
            <p:ph type="title"/>
          </p:nvPr>
        </p:nvSpPr>
        <p:spPr>
          <a:noFill/>
          <a:ln/>
        </p:spPr>
        <p:txBody>
          <a:bodyPr lIns="90488" tIns="44450" rIns="90488" bIns="44450">
            <a:normAutofit/>
          </a:bodyPr>
          <a:lstStyle/>
          <a:p>
            <a:r>
              <a:rPr lang="en-US" dirty="0" err="1" smtClean="0"/>
              <a:t>Biaya</a:t>
            </a:r>
            <a:r>
              <a:rPr lang="en-US" dirty="0" smtClean="0"/>
              <a:t> </a:t>
            </a:r>
            <a:r>
              <a:rPr lang="en-US" dirty="0" err="1" smtClean="0"/>
              <a:t>Produksi</a:t>
            </a:r>
            <a:endParaRPr lang="en-US" dirty="0"/>
          </a:p>
        </p:txBody>
      </p:sp>
      <p:cxnSp>
        <p:nvCxnSpPr>
          <p:cNvPr id="21512" name="AutoShape 8"/>
          <p:cNvCxnSpPr>
            <a:cxnSpLocks noChangeShapeType="1"/>
            <a:stCxn id="21518" idx="3"/>
            <a:endCxn id="21507" idx="1"/>
          </p:cNvCxnSpPr>
          <p:nvPr/>
        </p:nvCxnSpPr>
        <p:spPr bwMode="auto">
          <a:xfrm>
            <a:off x="3182938" y="2580638"/>
            <a:ext cx="1149350" cy="391163"/>
          </a:xfrm>
          <a:prstGeom prst="straightConnector1">
            <a:avLst/>
          </a:prstGeom>
          <a:noFill/>
          <a:ln w="28575">
            <a:solidFill>
              <a:schemeClr val="tx1"/>
            </a:solidFill>
            <a:round/>
            <a:headEnd/>
            <a:tailEnd type="triangle" w="med" len="med"/>
          </a:ln>
          <a:effectLst/>
        </p:spPr>
      </p:cxnSp>
      <p:cxnSp>
        <p:nvCxnSpPr>
          <p:cNvPr id="21513" name="AutoShape 9"/>
          <p:cNvCxnSpPr>
            <a:cxnSpLocks noChangeShapeType="1"/>
            <a:stCxn id="21518" idx="3"/>
            <a:endCxn id="21508" idx="1"/>
          </p:cNvCxnSpPr>
          <p:nvPr/>
        </p:nvCxnSpPr>
        <p:spPr bwMode="auto">
          <a:xfrm>
            <a:off x="3182938" y="2580638"/>
            <a:ext cx="1149350" cy="1381763"/>
          </a:xfrm>
          <a:prstGeom prst="straightConnector1">
            <a:avLst/>
          </a:prstGeom>
          <a:noFill/>
          <a:ln w="28575">
            <a:solidFill>
              <a:schemeClr val="tx1"/>
            </a:solidFill>
            <a:round/>
            <a:headEnd/>
            <a:tailEnd type="triangle" w="med" len="med"/>
          </a:ln>
          <a:effectLst/>
        </p:spPr>
      </p:cxnSp>
      <p:cxnSp>
        <p:nvCxnSpPr>
          <p:cNvPr id="21514" name="AutoShape 10"/>
          <p:cNvCxnSpPr>
            <a:cxnSpLocks noChangeShapeType="1"/>
            <a:stCxn id="21518" idx="3"/>
            <a:endCxn id="21509" idx="1"/>
          </p:cNvCxnSpPr>
          <p:nvPr/>
        </p:nvCxnSpPr>
        <p:spPr bwMode="auto">
          <a:xfrm>
            <a:off x="3182938" y="2580638"/>
            <a:ext cx="1149350" cy="2372363"/>
          </a:xfrm>
          <a:prstGeom prst="straightConnector1">
            <a:avLst/>
          </a:prstGeom>
          <a:noFill/>
          <a:ln w="28575">
            <a:solidFill>
              <a:schemeClr val="tx1"/>
            </a:solidFill>
            <a:round/>
            <a:headEnd/>
            <a:tailEnd type="triangle" w="med" len="med"/>
          </a:ln>
          <a:effectLst/>
        </p:spPr>
      </p:cxnSp>
      <p:cxnSp>
        <p:nvCxnSpPr>
          <p:cNvPr id="21515" name="AutoShape 11"/>
          <p:cNvCxnSpPr>
            <a:cxnSpLocks noChangeShapeType="1"/>
          </p:cNvCxnSpPr>
          <p:nvPr/>
        </p:nvCxnSpPr>
        <p:spPr bwMode="auto">
          <a:xfrm flipV="1">
            <a:off x="3195638" y="2971800"/>
            <a:ext cx="1123950" cy="762000"/>
          </a:xfrm>
          <a:prstGeom prst="straightConnector1">
            <a:avLst/>
          </a:prstGeom>
          <a:noFill/>
          <a:ln w="28575">
            <a:solidFill>
              <a:srgbClr val="FF3300"/>
            </a:solidFill>
            <a:round/>
            <a:headEnd/>
            <a:tailEnd type="triangle" w="med" len="med"/>
          </a:ln>
          <a:effectLst/>
        </p:spPr>
      </p:cxnSp>
      <p:cxnSp>
        <p:nvCxnSpPr>
          <p:cNvPr id="21516" name="AutoShape 12"/>
          <p:cNvCxnSpPr>
            <a:cxnSpLocks noChangeShapeType="1"/>
          </p:cNvCxnSpPr>
          <p:nvPr/>
        </p:nvCxnSpPr>
        <p:spPr bwMode="auto">
          <a:xfrm>
            <a:off x="3195638" y="3733800"/>
            <a:ext cx="1123950" cy="228600"/>
          </a:xfrm>
          <a:prstGeom prst="straightConnector1">
            <a:avLst/>
          </a:prstGeom>
          <a:noFill/>
          <a:ln w="28575">
            <a:solidFill>
              <a:srgbClr val="FF3300"/>
            </a:solidFill>
            <a:round/>
            <a:headEnd/>
            <a:tailEnd type="triangle" w="med" len="med"/>
          </a:ln>
          <a:effectLst/>
        </p:spPr>
      </p:cxnSp>
      <p:cxnSp>
        <p:nvCxnSpPr>
          <p:cNvPr id="21517" name="AutoShape 13"/>
          <p:cNvCxnSpPr>
            <a:cxnSpLocks noChangeShapeType="1"/>
          </p:cNvCxnSpPr>
          <p:nvPr/>
        </p:nvCxnSpPr>
        <p:spPr bwMode="auto">
          <a:xfrm>
            <a:off x="3195638" y="3733800"/>
            <a:ext cx="1123950" cy="1219200"/>
          </a:xfrm>
          <a:prstGeom prst="straightConnector1">
            <a:avLst/>
          </a:prstGeom>
          <a:noFill/>
          <a:ln w="28575">
            <a:solidFill>
              <a:srgbClr val="FF3300"/>
            </a:solidFill>
            <a:round/>
            <a:headEnd/>
            <a:tailEnd type="triangle" w="med" len="med"/>
          </a:ln>
          <a:effectLst/>
        </p:spPr>
      </p:cxnSp>
      <p:sp>
        <p:nvSpPr>
          <p:cNvPr id="21518" name="Rectangle 14"/>
          <p:cNvSpPr>
            <a:spLocks noChangeArrowheads="1"/>
          </p:cNvSpPr>
          <p:nvPr/>
        </p:nvSpPr>
        <p:spPr bwMode="auto">
          <a:xfrm>
            <a:off x="598488" y="2351088"/>
            <a:ext cx="2584450" cy="459100"/>
          </a:xfrm>
          <a:prstGeom prst="rect">
            <a:avLst/>
          </a:prstGeom>
          <a:solidFill>
            <a:srgbClr val="FCFEB9"/>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1" hangingPunct="1">
              <a:spcBef>
                <a:spcPct val="50000"/>
              </a:spcBef>
            </a:pPr>
            <a:r>
              <a:rPr lang="en-US" sz="2400" b="1" dirty="0" err="1" smtClean="0">
                <a:solidFill>
                  <a:srgbClr val="000000"/>
                </a:solidFill>
              </a:rPr>
              <a:t>Bahan</a:t>
            </a:r>
            <a:r>
              <a:rPr lang="en-US" sz="2400" b="1" dirty="0" smtClean="0">
                <a:solidFill>
                  <a:srgbClr val="000000"/>
                </a:solidFill>
              </a:rPr>
              <a:t> </a:t>
            </a:r>
            <a:r>
              <a:rPr lang="en-US" sz="2400" b="1" dirty="0" err="1" smtClean="0">
                <a:solidFill>
                  <a:srgbClr val="000000"/>
                </a:solidFill>
              </a:rPr>
              <a:t>Langsung</a:t>
            </a:r>
            <a:endParaRPr lang="en-US" sz="2400" b="1" dirty="0">
              <a:solidFill>
                <a:srgbClr val="000000"/>
              </a:solidFill>
            </a:endParaRPr>
          </a:p>
        </p:txBody>
      </p:sp>
      <p:sp>
        <p:nvSpPr>
          <p:cNvPr id="21519" name="Rectangle 15"/>
          <p:cNvSpPr>
            <a:spLocks noChangeArrowheads="1"/>
          </p:cNvSpPr>
          <p:nvPr/>
        </p:nvSpPr>
        <p:spPr bwMode="auto">
          <a:xfrm>
            <a:off x="598488" y="3494088"/>
            <a:ext cx="2584450" cy="459100"/>
          </a:xfrm>
          <a:prstGeom prst="rect">
            <a:avLst/>
          </a:prstGeom>
          <a:solidFill>
            <a:srgbClr val="FCFEB9"/>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1" hangingPunct="1">
              <a:spcBef>
                <a:spcPct val="50000"/>
              </a:spcBef>
            </a:pPr>
            <a:r>
              <a:rPr lang="en-US" sz="2400" b="1" dirty="0" smtClean="0">
                <a:solidFill>
                  <a:srgbClr val="000000"/>
                </a:solidFill>
              </a:rPr>
              <a:t>TKL</a:t>
            </a:r>
            <a:endParaRPr lang="en-US" sz="2400" b="1" dirty="0">
              <a:solidFill>
                <a:srgbClr val="000000"/>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dissolve">
                                      <p:cBhvr>
                                        <p:cTn id="7" dur="500"/>
                                        <p:tgtEl>
                                          <p:spTgt spid="2151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518"/>
                                        </p:tgtEl>
                                        <p:attrNameLst>
                                          <p:attrName>style.visibility</p:attrName>
                                        </p:attrNameLst>
                                      </p:cBhvr>
                                      <p:to>
                                        <p:strVal val="visible"/>
                                      </p:to>
                                    </p:set>
                                    <p:anim calcmode="lin" valueType="num">
                                      <p:cBhvr additive="base">
                                        <p:cTn id="11" dur="500" fill="hold"/>
                                        <p:tgtEl>
                                          <p:spTgt spid="21518"/>
                                        </p:tgtEl>
                                        <p:attrNameLst>
                                          <p:attrName>ppt_x</p:attrName>
                                        </p:attrNameLst>
                                      </p:cBhvr>
                                      <p:tavLst>
                                        <p:tav tm="0">
                                          <p:val>
                                            <p:strVal val="0-#ppt_w/2"/>
                                          </p:val>
                                        </p:tav>
                                        <p:tav tm="100000">
                                          <p:val>
                                            <p:strVal val="#ppt_x"/>
                                          </p:val>
                                        </p:tav>
                                      </p:tavLst>
                                    </p:anim>
                                    <p:anim calcmode="lin" valueType="num">
                                      <p:cBhvr additive="base">
                                        <p:cTn id="12" dur="500" fill="hold"/>
                                        <p:tgtEl>
                                          <p:spTgt spid="215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1512"/>
                                        </p:tgtEl>
                                        <p:attrNameLst>
                                          <p:attrName>style.visibility</p:attrName>
                                        </p:attrNameLst>
                                      </p:cBhvr>
                                      <p:to>
                                        <p:strVal val="visible"/>
                                      </p:to>
                                    </p:set>
                                    <p:animEffect transition="in" filter="wipe(left)">
                                      <p:cBhvr>
                                        <p:cTn id="16" dur="500"/>
                                        <p:tgtEl>
                                          <p:spTgt spid="21512"/>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1513"/>
                                        </p:tgtEl>
                                        <p:attrNameLst>
                                          <p:attrName>style.visibility</p:attrName>
                                        </p:attrNameLst>
                                      </p:cBhvr>
                                      <p:to>
                                        <p:strVal val="visible"/>
                                      </p:to>
                                    </p:set>
                                    <p:animEffect transition="in" filter="wipe(left)">
                                      <p:cBhvr>
                                        <p:cTn id="20" dur="500"/>
                                        <p:tgtEl>
                                          <p:spTgt spid="21513"/>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1514"/>
                                        </p:tgtEl>
                                        <p:attrNameLst>
                                          <p:attrName>style.visibility</p:attrName>
                                        </p:attrNameLst>
                                      </p:cBhvr>
                                      <p:to>
                                        <p:strVal val="visible"/>
                                      </p:to>
                                    </p:set>
                                    <p:animEffect transition="in" filter="wipe(left)">
                                      <p:cBhvr>
                                        <p:cTn id="24" dur="500"/>
                                        <p:tgtEl>
                                          <p:spTgt spid="21514"/>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21519"/>
                                        </p:tgtEl>
                                        <p:attrNameLst>
                                          <p:attrName>style.visibility</p:attrName>
                                        </p:attrNameLst>
                                      </p:cBhvr>
                                      <p:to>
                                        <p:strVal val="visible"/>
                                      </p:to>
                                    </p:set>
                                    <p:anim calcmode="lin" valueType="num">
                                      <p:cBhvr additive="base">
                                        <p:cTn id="28" dur="500" fill="hold"/>
                                        <p:tgtEl>
                                          <p:spTgt spid="21519"/>
                                        </p:tgtEl>
                                        <p:attrNameLst>
                                          <p:attrName>ppt_x</p:attrName>
                                        </p:attrNameLst>
                                      </p:cBhvr>
                                      <p:tavLst>
                                        <p:tav tm="0">
                                          <p:val>
                                            <p:strVal val="0-#ppt_w/2"/>
                                          </p:val>
                                        </p:tav>
                                        <p:tav tm="100000">
                                          <p:val>
                                            <p:strVal val="#ppt_x"/>
                                          </p:val>
                                        </p:tav>
                                      </p:tavLst>
                                    </p:anim>
                                    <p:anim calcmode="lin" valueType="num">
                                      <p:cBhvr additive="base">
                                        <p:cTn id="29" dur="500" fill="hold"/>
                                        <p:tgtEl>
                                          <p:spTgt spid="21519"/>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1515"/>
                                        </p:tgtEl>
                                        <p:attrNameLst>
                                          <p:attrName>style.visibility</p:attrName>
                                        </p:attrNameLst>
                                      </p:cBhvr>
                                      <p:to>
                                        <p:strVal val="visible"/>
                                      </p:to>
                                    </p:set>
                                    <p:animEffect transition="in" filter="wipe(left)">
                                      <p:cBhvr>
                                        <p:cTn id="33" dur="500"/>
                                        <p:tgtEl>
                                          <p:spTgt spid="21515"/>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21516"/>
                                        </p:tgtEl>
                                        <p:attrNameLst>
                                          <p:attrName>style.visibility</p:attrName>
                                        </p:attrNameLst>
                                      </p:cBhvr>
                                      <p:to>
                                        <p:strVal val="visible"/>
                                      </p:to>
                                    </p:set>
                                    <p:animEffect transition="in" filter="wipe(left)">
                                      <p:cBhvr>
                                        <p:cTn id="37" dur="500"/>
                                        <p:tgtEl>
                                          <p:spTgt spid="21516"/>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21517"/>
                                        </p:tgtEl>
                                        <p:attrNameLst>
                                          <p:attrName>style.visibility</p:attrName>
                                        </p:attrNameLst>
                                      </p:cBhvr>
                                      <p:to>
                                        <p:strVal val="visible"/>
                                      </p:to>
                                    </p:set>
                                    <p:animEffect transition="in" filter="wipe(left)">
                                      <p:cBhvr>
                                        <p:cTn id="41" dur="500"/>
                                        <p:tgtEl>
                                          <p:spTgt spid="21517"/>
                                        </p:tgtEl>
                                      </p:cBhvr>
                                    </p:animEffect>
                                  </p:childTnLst>
                                </p:cTn>
                              </p:par>
                            </p:childTnLst>
                          </p:cTn>
                        </p:par>
                        <p:par>
                          <p:cTn id="42" fill="hold">
                            <p:stCondLst>
                              <p:cond delay="4500"/>
                            </p:stCondLst>
                            <p:childTnLst>
                              <p:par>
                                <p:cTn id="43" presetID="2" presetClass="entr" presetSubtype="8" fill="hold" grpId="0" nodeType="afterEffect">
                                  <p:stCondLst>
                                    <p:cond delay="0"/>
                                  </p:stCondLst>
                                  <p:childTnLst>
                                    <p:set>
                                      <p:cBhvr>
                                        <p:cTn id="44" dur="1" fill="hold">
                                          <p:stCondLst>
                                            <p:cond delay="0"/>
                                          </p:stCondLst>
                                        </p:cTn>
                                        <p:tgtEl>
                                          <p:spTgt spid="21506"/>
                                        </p:tgtEl>
                                        <p:attrNameLst>
                                          <p:attrName>style.visibility</p:attrName>
                                        </p:attrNameLst>
                                      </p:cBhvr>
                                      <p:to>
                                        <p:strVal val="visible"/>
                                      </p:to>
                                    </p:set>
                                    <p:anim calcmode="lin" valueType="num">
                                      <p:cBhvr additive="base">
                                        <p:cTn id="45" dur="500" fill="hold"/>
                                        <p:tgtEl>
                                          <p:spTgt spid="21506"/>
                                        </p:tgtEl>
                                        <p:attrNameLst>
                                          <p:attrName>ppt_x</p:attrName>
                                        </p:attrNameLst>
                                      </p:cBhvr>
                                      <p:tavLst>
                                        <p:tav tm="0">
                                          <p:val>
                                            <p:strVal val="0-#ppt_w/2"/>
                                          </p:val>
                                        </p:tav>
                                        <p:tav tm="100000">
                                          <p:val>
                                            <p:strVal val="#ppt_x"/>
                                          </p:val>
                                        </p:tav>
                                      </p:tavLst>
                                    </p:anim>
                                    <p:anim calcmode="lin" valueType="num">
                                      <p:cBhvr additive="base">
                                        <p:cTn id="46"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autoUpdateAnimBg="0"/>
      <p:bldP spid="21510" grpId="0" animBg="1" autoUpdateAnimBg="0"/>
      <p:bldP spid="21518" grpId="0" animBg="1" autoUpdateAnimBg="0"/>
      <p:bldP spid="21519"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324600" y="1647825"/>
            <a:ext cx="2743200" cy="4398640"/>
          </a:xfrm>
          <a:prstGeom prst="rect">
            <a:avLst/>
          </a:prstGeom>
          <a:solidFill>
            <a:srgbClr val="006600"/>
          </a:solidFill>
          <a:ln w="12700">
            <a:solidFill>
              <a:srgbClr val="000000"/>
            </a:solidFill>
            <a:miter lim="800000"/>
            <a:headEnd/>
            <a:tailEnd/>
          </a:ln>
          <a:effectLst>
            <a:outerShdw dist="71842" dir="2700000" algn="ctr" rotWithShape="0">
              <a:srgbClr val="000000"/>
            </a:outerShdw>
          </a:effectLst>
        </p:spPr>
        <p:txBody>
          <a:bodyPr lIns="90488" tIns="44450" rIns="90488" bIns="44450">
            <a:spAutoFit/>
          </a:bodyPr>
          <a:lstStyle/>
          <a:p>
            <a:pPr algn="ctr" eaLnBrk="1" hangingPunct="1">
              <a:spcBef>
                <a:spcPct val="50000"/>
              </a:spcBef>
            </a:pPr>
            <a:r>
              <a:rPr lang="en-US" sz="2800" dirty="0" smtClean="0">
                <a:solidFill>
                  <a:srgbClr val="FFFFFF"/>
                </a:solidFill>
                <a:effectLst>
                  <a:outerShdw blurRad="38100" dist="38100" dir="2700000" algn="tl">
                    <a:srgbClr val="000000"/>
                  </a:outerShdw>
                </a:effectLst>
              </a:rPr>
              <a:t>Overhead </a:t>
            </a:r>
            <a:r>
              <a:rPr lang="en-US" sz="2800" dirty="0" err="1" smtClean="0">
                <a:solidFill>
                  <a:srgbClr val="FFFFFF"/>
                </a:solidFill>
                <a:effectLst>
                  <a:outerShdw blurRad="38100" dist="38100" dir="2700000" algn="tl">
                    <a:srgbClr val="000000"/>
                  </a:outerShdw>
                </a:effectLst>
              </a:rPr>
              <a:t>Pabrik</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termasuk</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Bahan</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tidakk</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langsung</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dan</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Tenaga</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kerja</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tidak</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langsung</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dialokasikan</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ke</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semua</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pekerjaan</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pesanan</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bukan</a:t>
            </a:r>
            <a:r>
              <a:rPr lang="en-US" sz="2800" dirty="0" smtClean="0">
                <a:solidFill>
                  <a:srgbClr val="FFFFFF"/>
                </a:solidFill>
                <a:effectLst>
                  <a:outerShdw blurRad="38100" dist="38100" dir="2700000" algn="tl">
                    <a:srgbClr val="000000"/>
                  </a:outerShdw>
                </a:effectLst>
              </a:rPr>
              <a:t> </a:t>
            </a:r>
            <a:r>
              <a:rPr lang="en-US" sz="2800" dirty="0" err="1" smtClean="0">
                <a:solidFill>
                  <a:srgbClr val="FFFFFF"/>
                </a:solidFill>
                <a:effectLst>
                  <a:outerShdw blurRad="38100" dist="38100" dir="2700000" algn="tl">
                    <a:srgbClr val="000000"/>
                  </a:outerShdw>
                </a:effectLst>
              </a:rPr>
              <a:t>kepada</a:t>
            </a:r>
            <a:r>
              <a:rPr lang="en-US" sz="2800" dirty="0" smtClean="0">
                <a:solidFill>
                  <a:srgbClr val="FFFFFF"/>
                </a:solidFill>
                <a:effectLst>
                  <a:outerShdw blurRad="38100" dist="38100" dir="2700000" algn="tl">
                    <a:srgbClr val="000000"/>
                  </a:outerShdw>
                </a:effectLst>
              </a:rPr>
              <a:t> tiap2 </a:t>
            </a:r>
            <a:r>
              <a:rPr lang="en-US" sz="2800" dirty="0" err="1" smtClean="0">
                <a:solidFill>
                  <a:srgbClr val="FFFFFF"/>
                </a:solidFill>
                <a:effectLst>
                  <a:outerShdw blurRad="38100" dist="38100" dir="2700000" algn="tl">
                    <a:srgbClr val="000000"/>
                  </a:outerShdw>
                </a:effectLst>
              </a:rPr>
              <a:t>pekerjaan</a:t>
            </a:r>
            <a:r>
              <a:rPr lang="en-US" sz="2800" dirty="0" smtClean="0">
                <a:solidFill>
                  <a:srgbClr val="FFFFFF"/>
                </a:solidFill>
                <a:effectLst>
                  <a:outerShdw blurRad="38100" dist="38100" dir="2700000" algn="tl">
                    <a:srgbClr val="000000"/>
                  </a:outerShdw>
                </a:effectLst>
              </a:rPr>
              <a:t>.</a:t>
            </a:r>
            <a:endParaRPr lang="en-US" sz="2800" dirty="0">
              <a:solidFill>
                <a:srgbClr val="FFFFFF"/>
              </a:solidFill>
              <a:effectLst>
                <a:outerShdw blurRad="38100" dist="38100" dir="2700000" algn="tl">
                  <a:srgbClr val="000000"/>
                </a:outerShdw>
              </a:effectLst>
            </a:endParaRPr>
          </a:p>
        </p:txBody>
      </p:sp>
      <p:sp>
        <p:nvSpPr>
          <p:cNvPr id="22531" name="Rectangle 3"/>
          <p:cNvSpPr>
            <a:spLocks noGrp="1" noChangeArrowheads="1"/>
          </p:cNvSpPr>
          <p:nvPr>
            <p:ph type="title"/>
          </p:nvPr>
        </p:nvSpPr>
        <p:spPr>
          <a:noFill/>
          <a:ln/>
        </p:spPr>
        <p:txBody>
          <a:bodyPr lIns="90488" tIns="44450" rIns="90488" bIns="44450"/>
          <a:lstStyle/>
          <a:p>
            <a:r>
              <a:rPr lang="en-US"/>
              <a:t>Direct Manufacturing Costs</a:t>
            </a:r>
          </a:p>
        </p:txBody>
      </p:sp>
      <p:sp>
        <p:nvSpPr>
          <p:cNvPr id="22532" name="Rectangle 4"/>
          <p:cNvSpPr>
            <a:spLocks noChangeArrowheads="1"/>
          </p:cNvSpPr>
          <p:nvPr/>
        </p:nvSpPr>
        <p:spPr bwMode="auto">
          <a:xfrm>
            <a:off x="598488" y="2351088"/>
            <a:ext cx="2584450" cy="459100"/>
          </a:xfrm>
          <a:prstGeom prst="rect">
            <a:avLst/>
          </a:prstGeom>
          <a:solidFill>
            <a:srgbClr val="FCFEB9"/>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1" hangingPunct="1">
              <a:spcBef>
                <a:spcPct val="50000"/>
              </a:spcBef>
            </a:pPr>
            <a:r>
              <a:rPr lang="en-US" sz="2400" b="1" dirty="0" err="1" smtClean="0">
                <a:solidFill>
                  <a:srgbClr val="000000"/>
                </a:solidFill>
              </a:rPr>
              <a:t>Bahan</a:t>
            </a:r>
            <a:r>
              <a:rPr lang="en-US" sz="2400" b="1" dirty="0" smtClean="0">
                <a:solidFill>
                  <a:srgbClr val="000000"/>
                </a:solidFill>
              </a:rPr>
              <a:t> </a:t>
            </a:r>
            <a:r>
              <a:rPr lang="en-US" sz="2400" b="1" dirty="0" err="1" smtClean="0">
                <a:solidFill>
                  <a:srgbClr val="000000"/>
                </a:solidFill>
              </a:rPr>
              <a:t>Langsung</a:t>
            </a:r>
            <a:endParaRPr lang="en-US" sz="2400" b="1" dirty="0">
              <a:solidFill>
                <a:srgbClr val="000000"/>
              </a:solidFill>
            </a:endParaRPr>
          </a:p>
        </p:txBody>
      </p:sp>
      <p:sp>
        <p:nvSpPr>
          <p:cNvPr id="22533" name="Rectangle 5"/>
          <p:cNvSpPr>
            <a:spLocks noChangeArrowheads="1"/>
          </p:cNvSpPr>
          <p:nvPr/>
        </p:nvSpPr>
        <p:spPr bwMode="auto">
          <a:xfrm>
            <a:off x="598488" y="3494088"/>
            <a:ext cx="2584450" cy="459100"/>
          </a:xfrm>
          <a:prstGeom prst="rect">
            <a:avLst/>
          </a:prstGeom>
          <a:solidFill>
            <a:srgbClr val="FCFEB9"/>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1" hangingPunct="1">
              <a:spcBef>
                <a:spcPct val="50000"/>
              </a:spcBef>
            </a:pPr>
            <a:r>
              <a:rPr lang="en-US" sz="2400" b="1" dirty="0" smtClean="0">
                <a:solidFill>
                  <a:srgbClr val="000000"/>
                </a:solidFill>
              </a:rPr>
              <a:t>TKL</a:t>
            </a:r>
            <a:endParaRPr lang="en-US" sz="2400" b="1" dirty="0">
              <a:solidFill>
                <a:srgbClr val="000000"/>
              </a:solidFill>
            </a:endParaRPr>
          </a:p>
        </p:txBody>
      </p:sp>
      <p:sp>
        <p:nvSpPr>
          <p:cNvPr id="22534" name="Rectangle 6"/>
          <p:cNvSpPr>
            <a:spLocks noChangeArrowheads="1"/>
          </p:cNvSpPr>
          <p:nvPr/>
        </p:nvSpPr>
        <p:spPr bwMode="auto">
          <a:xfrm>
            <a:off x="4332288" y="2732088"/>
            <a:ext cx="1839912" cy="479425"/>
          </a:xfrm>
          <a:prstGeom prst="rect">
            <a:avLst/>
          </a:prstGeom>
          <a:solidFill>
            <a:srgbClr val="C8FEC8"/>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1" hangingPunct="1">
              <a:spcBef>
                <a:spcPct val="50000"/>
              </a:spcBef>
            </a:pPr>
            <a:r>
              <a:rPr lang="en-US" sz="2400" b="1">
                <a:solidFill>
                  <a:srgbClr val="000000"/>
                </a:solidFill>
              </a:rPr>
              <a:t>Job No. 1</a:t>
            </a:r>
          </a:p>
        </p:txBody>
      </p:sp>
      <p:sp>
        <p:nvSpPr>
          <p:cNvPr id="22535" name="Rectangle 7"/>
          <p:cNvSpPr>
            <a:spLocks noChangeArrowheads="1"/>
          </p:cNvSpPr>
          <p:nvPr/>
        </p:nvSpPr>
        <p:spPr bwMode="auto">
          <a:xfrm>
            <a:off x="4332288" y="3722688"/>
            <a:ext cx="1839912" cy="479425"/>
          </a:xfrm>
          <a:prstGeom prst="rect">
            <a:avLst/>
          </a:prstGeom>
          <a:solidFill>
            <a:srgbClr val="C8FEC8"/>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1" hangingPunct="1">
              <a:spcBef>
                <a:spcPct val="50000"/>
              </a:spcBef>
            </a:pPr>
            <a:r>
              <a:rPr lang="en-US" sz="2400" b="1">
                <a:solidFill>
                  <a:srgbClr val="000000"/>
                </a:solidFill>
              </a:rPr>
              <a:t>Job No. 2</a:t>
            </a:r>
          </a:p>
        </p:txBody>
      </p:sp>
      <p:sp>
        <p:nvSpPr>
          <p:cNvPr id="22536" name="Rectangle 8"/>
          <p:cNvSpPr>
            <a:spLocks noChangeArrowheads="1"/>
          </p:cNvSpPr>
          <p:nvPr/>
        </p:nvSpPr>
        <p:spPr bwMode="auto">
          <a:xfrm>
            <a:off x="4332288" y="4713288"/>
            <a:ext cx="1839912" cy="479425"/>
          </a:xfrm>
          <a:prstGeom prst="rect">
            <a:avLst/>
          </a:prstGeom>
          <a:solidFill>
            <a:srgbClr val="C8FEC8"/>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1" hangingPunct="1">
              <a:spcBef>
                <a:spcPct val="50000"/>
              </a:spcBef>
            </a:pPr>
            <a:r>
              <a:rPr lang="en-US" sz="2400" b="1">
                <a:solidFill>
                  <a:srgbClr val="000000"/>
                </a:solidFill>
              </a:rPr>
              <a:t>Job No. 3</a:t>
            </a:r>
          </a:p>
        </p:txBody>
      </p:sp>
      <p:cxnSp>
        <p:nvCxnSpPr>
          <p:cNvPr id="22537" name="AutoShape 9"/>
          <p:cNvCxnSpPr>
            <a:cxnSpLocks noChangeShapeType="1"/>
            <a:stCxn id="22540" idx="3"/>
            <a:endCxn id="22534" idx="1"/>
          </p:cNvCxnSpPr>
          <p:nvPr/>
        </p:nvCxnSpPr>
        <p:spPr bwMode="auto">
          <a:xfrm flipV="1">
            <a:off x="3182938" y="2971801"/>
            <a:ext cx="1149350" cy="1894837"/>
          </a:xfrm>
          <a:prstGeom prst="straightConnector1">
            <a:avLst/>
          </a:prstGeom>
          <a:noFill/>
          <a:ln w="28575">
            <a:solidFill>
              <a:srgbClr val="009900"/>
            </a:solidFill>
            <a:round/>
            <a:headEnd/>
            <a:tailEnd type="triangle" w="med" len="med"/>
          </a:ln>
          <a:effectLst/>
        </p:spPr>
      </p:cxnSp>
      <p:cxnSp>
        <p:nvCxnSpPr>
          <p:cNvPr id="22538" name="AutoShape 10"/>
          <p:cNvCxnSpPr>
            <a:cxnSpLocks noChangeShapeType="1"/>
            <a:stCxn id="22540" idx="3"/>
            <a:endCxn id="22535" idx="1"/>
          </p:cNvCxnSpPr>
          <p:nvPr/>
        </p:nvCxnSpPr>
        <p:spPr bwMode="auto">
          <a:xfrm flipV="1">
            <a:off x="3182938" y="3962401"/>
            <a:ext cx="1149350" cy="904237"/>
          </a:xfrm>
          <a:prstGeom prst="straightConnector1">
            <a:avLst/>
          </a:prstGeom>
          <a:noFill/>
          <a:ln w="28575">
            <a:solidFill>
              <a:srgbClr val="009900"/>
            </a:solidFill>
            <a:round/>
            <a:headEnd/>
            <a:tailEnd type="triangle" w="med" len="med"/>
          </a:ln>
          <a:effectLst/>
        </p:spPr>
      </p:cxnSp>
      <p:cxnSp>
        <p:nvCxnSpPr>
          <p:cNvPr id="22539" name="AutoShape 11"/>
          <p:cNvCxnSpPr>
            <a:cxnSpLocks noChangeShapeType="1"/>
            <a:stCxn id="22540" idx="3"/>
            <a:endCxn id="22536" idx="1"/>
          </p:cNvCxnSpPr>
          <p:nvPr/>
        </p:nvCxnSpPr>
        <p:spPr bwMode="auto">
          <a:xfrm>
            <a:off x="3182938" y="4866638"/>
            <a:ext cx="1149350" cy="86363"/>
          </a:xfrm>
          <a:prstGeom prst="straightConnector1">
            <a:avLst/>
          </a:prstGeom>
          <a:noFill/>
          <a:ln w="28575">
            <a:solidFill>
              <a:srgbClr val="009900"/>
            </a:solidFill>
            <a:round/>
            <a:headEnd/>
            <a:tailEnd type="triangle" w="med" len="med"/>
          </a:ln>
          <a:effectLst/>
        </p:spPr>
      </p:cxnSp>
      <p:sp>
        <p:nvSpPr>
          <p:cNvPr id="22540" name="Rectangle 12"/>
          <p:cNvSpPr>
            <a:spLocks noChangeArrowheads="1"/>
          </p:cNvSpPr>
          <p:nvPr/>
        </p:nvSpPr>
        <p:spPr bwMode="auto">
          <a:xfrm>
            <a:off x="598488" y="4637088"/>
            <a:ext cx="2584450" cy="459100"/>
          </a:xfrm>
          <a:prstGeom prst="rect">
            <a:avLst/>
          </a:prstGeom>
          <a:solidFill>
            <a:srgbClr val="FCFEB9"/>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1" hangingPunct="1">
              <a:spcBef>
                <a:spcPct val="50000"/>
              </a:spcBef>
            </a:pPr>
            <a:r>
              <a:rPr lang="en-US" sz="2400" b="1" dirty="0" smtClean="0">
                <a:solidFill>
                  <a:srgbClr val="000000"/>
                </a:solidFill>
              </a:rPr>
              <a:t>Overhead </a:t>
            </a:r>
            <a:r>
              <a:rPr lang="en-US" sz="2400" b="1" dirty="0" err="1" smtClean="0">
                <a:solidFill>
                  <a:srgbClr val="000000"/>
                </a:solidFill>
              </a:rPr>
              <a:t>Pabrik</a:t>
            </a:r>
            <a:endParaRPr lang="en-US" sz="2400" b="1" dirty="0">
              <a:solidFill>
                <a:srgbClr val="000000"/>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ox(out)">
                                      <p:cBhvr>
                                        <p:cTn id="7" dur="500"/>
                                        <p:tgtEl>
                                          <p:spTgt spid="225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537"/>
                                        </p:tgtEl>
                                        <p:attrNameLst>
                                          <p:attrName>style.visibility</p:attrName>
                                        </p:attrNameLst>
                                      </p:cBhvr>
                                      <p:to>
                                        <p:strVal val="visible"/>
                                      </p:to>
                                    </p:set>
                                    <p:animEffect transition="in" filter="wipe(left)">
                                      <p:cBhvr>
                                        <p:cTn id="11" dur="500"/>
                                        <p:tgtEl>
                                          <p:spTgt spid="2253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538"/>
                                        </p:tgtEl>
                                        <p:attrNameLst>
                                          <p:attrName>style.visibility</p:attrName>
                                        </p:attrNameLst>
                                      </p:cBhvr>
                                      <p:to>
                                        <p:strVal val="visible"/>
                                      </p:to>
                                    </p:set>
                                    <p:animEffect transition="in" filter="wipe(left)">
                                      <p:cBhvr>
                                        <p:cTn id="15" dur="500"/>
                                        <p:tgtEl>
                                          <p:spTgt spid="225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2539"/>
                                        </p:tgtEl>
                                        <p:attrNameLst>
                                          <p:attrName>style.visibility</p:attrName>
                                        </p:attrNameLst>
                                      </p:cBhvr>
                                      <p:to>
                                        <p:strVal val="visible"/>
                                      </p:to>
                                    </p:set>
                                    <p:animEffect transition="in" filter="wipe(left)">
                                      <p:cBhvr>
                                        <p:cTn id="19" dur="5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38200" y="1447800"/>
            <a:ext cx="7758113" cy="4837113"/>
            <a:chOff x="528" y="912"/>
            <a:chExt cx="4887" cy="3047"/>
          </a:xfrm>
        </p:grpSpPr>
        <p:grpSp>
          <p:nvGrpSpPr>
            <p:cNvPr id="3" name="Group 3"/>
            <p:cNvGrpSpPr>
              <a:grpSpLocks/>
            </p:cNvGrpSpPr>
            <p:nvPr/>
          </p:nvGrpSpPr>
          <p:grpSpPr bwMode="auto">
            <a:xfrm>
              <a:off x="528" y="912"/>
              <a:ext cx="4887" cy="3047"/>
              <a:chOff x="528" y="912"/>
              <a:chExt cx="4887" cy="3047"/>
            </a:xfrm>
          </p:grpSpPr>
          <p:sp>
            <p:nvSpPr>
              <p:cNvPr id="24580" name="Rectangle 4"/>
              <p:cNvSpPr>
                <a:spLocks noChangeArrowheads="1"/>
              </p:cNvSpPr>
              <p:nvPr/>
            </p:nvSpPr>
            <p:spPr bwMode="auto">
              <a:xfrm>
                <a:off x="528" y="912"/>
                <a:ext cx="4887" cy="3047"/>
              </a:xfrm>
              <a:prstGeom prst="rect">
                <a:avLst/>
              </a:prstGeom>
              <a:solidFill>
                <a:srgbClr val="CCFFCC"/>
              </a:solidFill>
              <a:ln w="9525">
                <a:noFill/>
                <a:miter lim="800000"/>
                <a:headEnd/>
                <a:tailEnd/>
              </a:ln>
            </p:spPr>
            <p:txBody>
              <a:bodyPr/>
              <a:lstStyle/>
              <a:p>
                <a:endParaRPr lang="en-US" dirty="0"/>
              </a:p>
            </p:txBody>
          </p:sp>
          <p:sp>
            <p:nvSpPr>
              <p:cNvPr id="24581" name="Rectangle 5"/>
              <p:cNvSpPr>
                <a:spLocks noChangeArrowheads="1"/>
              </p:cNvSpPr>
              <p:nvPr/>
            </p:nvSpPr>
            <p:spPr bwMode="auto">
              <a:xfrm>
                <a:off x="2243" y="1000"/>
                <a:ext cx="1028"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Yost Job Cost Sheet</a:t>
                </a:r>
                <a:endParaRPr lang="en-US" sz="2800" dirty="0">
                  <a:latin typeface="Times New Roman" charset="0"/>
                </a:endParaRPr>
              </a:p>
            </p:txBody>
          </p:sp>
          <p:sp>
            <p:nvSpPr>
              <p:cNvPr id="24582" name="Rectangle 6"/>
              <p:cNvSpPr>
                <a:spLocks noChangeArrowheads="1"/>
              </p:cNvSpPr>
              <p:nvPr/>
            </p:nvSpPr>
            <p:spPr bwMode="auto">
              <a:xfrm>
                <a:off x="747" y="1243"/>
                <a:ext cx="1270"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Nomor</a:t>
                </a:r>
                <a:r>
                  <a:rPr lang="en-US" sz="1600" b="1" dirty="0" smtClean="0">
                    <a:solidFill>
                      <a:srgbClr val="000000"/>
                    </a:solidFill>
                  </a:rPr>
                  <a:t> </a:t>
                </a:r>
                <a:r>
                  <a:rPr lang="en-US" sz="1600" b="1" dirty="0" err="1" smtClean="0">
                    <a:solidFill>
                      <a:srgbClr val="000000"/>
                    </a:solidFill>
                  </a:rPr>
                  <a:t>Pekerjaan</a:t>
                </a:r>
                <a:r>
                  <a:rPr lang="en-US" sz="1600" b="1" dirty="0" smtClean="0">
                    <a:solidFill>
                      <a:srgbClr val="000000"/>
                    </a:solidFill>
                  </a:rPr>
                  <a:t>: 2B47</a:t>
                </a:r>
                <a:endParaRPr lang="en-US" sz="2800" dirty="0">
                  <a:latin typeface="Times New Roman" charset="0"/>
                </a:endParaRPr>
              </a:p>
            </p:txBody>
          </p:sp>
          <p:sp>
            <p:nvSpPr>
              <p:cNvPr id="24583" name="Rectangle 7"/>
              <p:cNvSpPr>
                <a:spLocks noChangeArrowheads="1"/>
              </p:cNvSpPr>
              <p:nvPr/>
            </p:nvSpPr>
            <p:spPr bwMode="auto">
              <a:xfrm>
                <a:off x="2991" y="1243"/>
                <a:ext cx="1693"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Tanggal</a:t>
                </a:r>
                <a:r>
                  <a:rPr lang="en-US" sz="1600" b="1" dirty="0" smtClean="0">
                    <a:solidFill>
                      <a:srgbClr val="000000"/>
                    </a:solidFill>
                  </a:rPr>
                  <a:t> </a:t>
                </a:r>
                <a:r>
                  <a:rPr lang="en-US" sz="1600" b="1" dirty="0" err="1" smtClean="0">
                    <a:solidFill>
                      <a:srgbClr val="000000"/>
                    </a:solidFill>
                  </a:rPr>
                  <a:t>Mulai</a:t>
                </a:r>
                <a:r>
                  <a:rPr lang="en-US" sz="1600" b="1" dirty="0" smtClean="0">
                    <a:solidFill>
                      <a:srgbClr val="000000"/>
                    </a:solidFill>
                  </a:rPr>
                  <a:t>        2 </a:t>
                </a:r>
                <a:r>
                  <a:rPr lang="en-US" sz="1600" b="1" dirty="0" err="1" smtClean="0">
                    <a:solidFill>
                      <a:srgbClr val="000000"/>
                    </a:solidFill>
                  </a:rPr>
                  <a:t>Maret</a:t>
                </a:r>
                <a:r>
                  <a:rPr lang="en-US" sz="1600" b="1" dirty="0" smtClean="0">
                    <a:solidFill>
                      <a:srgbClr val="000000"/>
                    </a:solidFill>
                  </a:rPr>
                  <a:t> 2010</a:t>
                </a:r>
                <a:endParaRPr lang="en-US" sz="2800" dirty="0">
                  <a:latin typeface="Times New Roman" charset="0"/>
                </a:endParaRPr>
              </a:p>
            </p:txBody>
          </p:sp>
          <p:sp>
            <p:nvSpPr>
              <p:cNvPr id="24584" name="Rectangle 8"/>
              <p:cNvSpPr>
                <a:spLocks noChangeArrowheads="1"/>
              </p:cNvSpPr>
              <p:nvPr/>
            </p:nvSpPr>
            <p:spPr bwMode="auto">
              <a:xfrm>
                <a:off x="2991" y="1408"/>
                <a:ext cx="802"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Tanggal</a:t>
                </a:r>
                <a:r>
                  <a:rPr lang="en-US" sz="1600" b="1" dirty="0" smtClean="0">
                    <a:solidFill>
                      <a:srgbClr val="000000"/>
                    </a:solidFill>
                  </a:rPr>
                  <a:t> </a:t>
                </a:r>
                <a:r>
                  <a:rPr lang="en-US" sz="1600" b="1" dirty="0" err="1" smtClean="0">
                    <a:solidFill>
                      <a:srgbClr val="000000"/>
                    </a:solidFill>
                  </a:rPr>
                  <a:t>Selesai</a:t>
                </a:r>
                <a:endParaRPr lang="en-US" sz="2800" dirty="0">
                  <a:latin typeface="Times New Roman" charset="0"/>
                </a:endParaRPr>
              </a:p>
            </p:txBody>
          </p:sp>
          <p:sp>
            <p:nvSpPr>
              <p:cNvPr id="24585" name="Rectangle 9"/>
              <p:cNvSpPr>
                <a:spLocks noChangeArrowheads="1"/>
              </p:cNvSpPr>
              <p:nvPr/>
            </p:nvSpPr>
            <p:spPr bwMode="auto">
              <a:xfrm>
                <a:off x="747" y="1574"/>
                <a:ext cx="1481"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Department     </a:t>
                </a:r>
                <a:r>
                  <a:rPr lang="en-US" sz="1600" b="1" dirty="0" err="1" smtClean="0">
                    <a:solidFill>
                      <a:srgbClr val="000000"/>
                    </a:solidFill>
                  </a:rPr>
                  <a:t>Penggilingan</a:t>
                </a:r>
                <a:endParaRPr lang="en-US" sz="2800" dirty="0">
                  <a:latin typeface="Times New Roman" charset="0"/>
                </a:endParaRPr>
              </a:p>
            </p:txBody>
          </p:sp>
          <p:sp>
            <p:nvSpPr>
              <p:cNvPr id="24586" name="Rectangle 10"/>
              <p:cNvSpPr>
                <a:spLocks noChangeArrowheads="1"/>
              </p:cNvSpPr>
              <p:nvPr/>
            </p:nvSpPr>
            <p:spPr bwMode="auto">
              <a:xfrm>
                <a:off x="2991" y="1574"/>
                <a:ext cx="628"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Unit </a:t>
                </a:r>
                <a:r>
                  <a:rPr lang="en-US" sz="1600" b="1" dirty="0" err="1" smtClean="0">
                    <a:solidFill>
                      <a:srgbClr val="000000"/>
                    </a:solidFill>
                  </a:rPr>
                  <a:t>Selesai</a:t>
                </a:r>
                <a:endParaRPr lang="en-US" sz="2800" dirty="0">
                  <a:latin typeface="Times New Roman" charset="0"/>
                </a:endParaRPr>
              </a:p>
            </p:txBody>
          </p:sp>
          <p:sp>
            <p:nvSpPr>
              <p:cNvPr id="24587" name="Rectangle 11"/>
              <p:cNvSpPr>
                <a:spLocks noChangeArrowheads="1"/>
              </p:cNvSpPr>
              <p:nvPr/>
            </p:nvSpPr>
            <p:spPr bwMode="auto">
              <a:xfrm>
                <a:off x="747" y="1739"/>
                <a:ext cx="1715"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Item   </a:t>
                </a:r>
                <a:r>
                  <a:rPr lang="en-US" sz="1600" b="1" dirty="0" err="1" smtClean="0">
                    <a:solidFill>
                      <a:srgbClr val="000000"/>
                    </a:solidFill>
                  </a:rPr>
                  <a:t>Kopling</a:t>
                </a:r>
                <a:r>
                  <a:rPr lang="en-US" sz="1600" b="1" dirty="0" smtClean="0">
                    <a:solidFill>
                      <a:srgbClr val="000000"/>
                    </a:solidFill>
                  </a:rPr>
                  <a:t> </a:t>
                </a:r>
                <a:r>
                  <a:rPr lang="en-US" sz="1600" b="1" dirty="0" err="1" smtClean="0">
                    <a:solidFill>
                      <a:srgbClr val="000000"/>
                    </a:solidFill>
                  </a:rPr>
                  <a:t>Pesanan</a:t>
                </a:r>
                <a:r>
                  <a:rPr lang="en-US" sz="1600" b="1" dirty="0" smtClean="0">
                    <a:solidFill>
                      <a:srgbClr val="000000"/>
                    </a:solidFill>
                  </a:rPr>
                  <a:t> </a:t>
                </a:r>
                <a:r>
                  <a:rPr lang="en-US" sz="1600" b="1" dirty="0" err="1" smtClean="0">
                    <a:solidFill>
                      <a:srgbClr val="000000"/>
                    </a:solidFill>
                  </a:rPr>
                  <a:t>Khusus</a:t>
                </a:r>
                <a:r>
                  <a:rPr lang="en-US" sz="1600" b="1" dirty="0" smtClean="0">
                    <a:solidFill>
                      <a:srgbClr val="000000"/>
                    </a:solidFill>
                  </a:rPr>
                  <a:t>   </a:t>
                </a:r>
                <a:endParaRPr lang="en-US" sz="2800" dirty="0">
                  <a:latin typeface="Times New Roman" charset="0"/>
                </a:endParaRPr>
              </a:p>
            </p:txBody>
          </p:sp>
          <p:sp>
            <p:nvSpPr>
              <p:cNvPr id="24588" name="Rectangle 12"/>
              <p:cNvSpPr>
                <a:spLocks noChangeArrowheads="1"/>
              </p:cNvSpPr>
              <p:nvPr/>
            </p:nvSpPr>
            <p:spPr bwMode="auto">
              <a:xfrm>
                <a:off x="817" y="1983"/>
                <a:ext cx="1166"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Bahan</a:t>
                </a:r>
                <a:r>
                  <a:rPr lang="en-US" sz="1600" b="1" dirty="0" smtClean="0">
                    <a:solidFill>
                      <a:srgbClr val="000000"/>
                    </a:solidFill>
                  </a:rPr>
                  <a:t> Baku </a:t>
                </a:r>
                <a:r>
                  <a:rPr lang="en-US" sz="1600" b="1" dirty="0" err="1" smtClean="0">
                    <a:solidFill>
                      <a:srgbClr val="000000"/>
                    </a:solidFill>
                  </a:rPr>
                  <a:t>Langsung</a:t>
                </a:r>
                <a:endParaRPr lang="en-US" sz="2800" dirty="0">
                  <a:latin typeface="Times New Roman" charset="0"/>
                </a:endParaRPr>
              </a:p>
            </p:txBody>
          </p:sp>
          <p:sp>
            <p:nvSpPr>
              <p:cNvPr id="24589" name="Rectangle 13"/>
              <p:cNvSpPr>
                <a:spLocks noChangeArrowheads="1"/>
              </p:cNvSpPr>
              <p:nvPr/>
            </p:nvSpPr>
            <p:spPr bwMode="auto">
              <a:xfrm>
                <a:off x="2313" y="1983"/>
                <a:ext cx="189"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TKL</a:t>
                </a:r>
                <a:endParaRPr lang="en-US" sz="2800" dirty="0">
                  <a:latin typeface="Times New Roman" charset="0"/>
                </a:endParaRPr>
              </a:p>
            </p:txBody>
          </p:sp>
          <p:sp>
            <p:nvSpPr>
              <p:cNvPr id="24590" name="Rectangle 14"/>
              <p:cNvSpPr>
                <a:spLocks noChangeArrowheads="1"/>
              </p:cNvSpPr>
              <p:nvPr/>
            </p:nvSpPr>
            <p:spPr bwMode="auto">
              <a:xfrm>
                <a:off x="3590" y="1983"/>
                <a:ext cx="1536" cy="1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rPr>
                  <a:t>Manufacturing Overhead</a:t>
                </a:r>
                <a:endParaRPr lang="en-US" sz="2800">
                  <a:latin typeface="Times New Roman" charset="0"/>
                </a:endParaRPr>
              </a:p>
            </p:txBody>
          </p:sp>
          <p:sp>
            <p:nvSpPr>
              <p:cNvPr id="24591" name="Rectangle 15"/>
              <p:cNvSpPr>
                <a:spLocks noChangeArrowheads="1"/>
              </p:cNvSpPr>
              <p:nvPr/>
            </p:nvSpPr>
            <p:spPr bwMode="auto">
              <a:xfrm>
                <a:off x="757" y="2148"/>
                <a:ext cx="650"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Permint.No</a:t>
                </a:r>
                <a:r>
                  <a:rPr lang="en-US" sz="1600" b="1" dirty="0" smtClean="0">
                    <a:solidFill>
                      <a:srgbClr val="000000"/>
                    </a:solidFill>
                  </a:rPr>
                  <a:t>.</a:t>
                </a:r>
                <a:endParaRPr lang="en-US" sz="2800" dirty="0">
                  <a:latin typeface="Times New Roman" charset="0"/>
                </a:endParaRPr>
              </a:p>
            </p:txBody>
          </p:sp>
          <p:sp>
            <p:nvSpPr>
              <p:cNvPr id="24592" name="Rectangle 16"/>
              <p:cNvSpPr>
                <a:spLocks noChangeArrowheads="1"/>
              </p:cNvSpPr>
              <p:nvPr/>
            </p:nvSpPr>
            <p:spPr bwMode="auto">
              <a:xfrm>
                <a:off x="1488" y="2148"/>
                <a:ext cx="242" cy="155"/>
              </a:xfrm>
              <a:prstGeom prst="rect">
                <a:avLst/>
              </a:prstGeom>
              <a:noFill/>
              <a:ln w="9525">
                <a:noFill/>
                <a:miter lim="800000"/>
                <a:headEnd/>
                <a:tailEnd/>
              </a:ln>
            </p:spPr>
            <p:txBody>
              <a:bodyPr wrap="none" lIns="0" tIns="0" rIns="0" bIns="0">
                <a:spAutoFit/>
              </a:bodyPr>
              <a:lstStyle/>
              <a:p>
                <a:pPr algn="ctr" eaLnBrk="1" hangingPunct="1"/>
                <a:r>
                  <a:rPr lang="en-US" sz="1600" b="1" dirty="0" err="1" smtClean="0">
                    <a:solidFill>
                      <a:srgbClr val="000000"/>
                    </a:solidFill>
                  </a:rPr>
                  <a:t>Nilai</a:t>
                </a:r>
                <a:endParaRPr lang="en-US" sz="2800" dirty="0">
                  <a:latin typeface="Times New Roman" charset="0"/>
                </a:endParaRPr>
              </a:p>
            </p:txBody>
          </p:sp>
          <p:sp>
            <p:nvSpPr>
              <p:cNvPr id="24593" name="Rectangle 17"/>
              <p:cNvSpPr>
                <a:spLocks noChangeArrowheads="1"/>
              </p:cNvSpPr>
              <p:nvPr/>
            </p:nvSpPr>
            <p:spPr bwMode="auto">
              <a:xfrm>
                <a:off x="1974" y="2148"/>
                <a:ext cx="419" cy="175"/>
              </a:xfrm>
              <a:prstGeom prst="rect">
                <a:avLst/>
              </a:prstGeom>
              <a:noFill/>
              <a:ln w="9525">
                <a:noFill/>
                <a:miter lim="800000"/>
                <a:headEnd/>
                <a:tailEnd/>
              </a:ln>
            </p:spPr>
            <p:txBody>
              <a:bodyPr wrap="none" lIns="0" tIns="0" rIns="0" bIns="0">
                <a:spAutoFit/>
              </a:bodyPr>
              <a:lstStyle/>
              <a:p>
                <a:pPr eaLnBrk="1" hangingPunct="1"/>
                <a:r>
                  <a:rPr lang="en-US" sz="1600" b="1" dirty="0">
                    <a:solidFill>
                      <a:srgbClr val="000000"/>
                    </a:solidFill>
                  </a:rPr>
                  <a:t>Ticket</a:t>
                </a:r>
                <a:endParaRPr lang="en-US" sz="2800" dirty="0">
                  <a:latin typeface="Times New Roman" charset="0"/>
                </a:endParaRPr>
              </a:p>
            </p:txBody>
          </p:sp>
          <p:sp>
            <p:nvSpPr>
              <p:cNvPr id="24594" name="Rectangle 18"/>
              <p:cNvSpPr>
                <a:spLocks noChangeArrowheads="1"/>
              </p:cNvSpPr>
              <p:nvPr/>
            </p:nvSpPr>
            <p:spPr bwMode="auto">
              <a:xfrm>
                <a:off x="2523" y="2148"/>
                <a:ext cx="211"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Jam</a:t>
                </a:r>
                <a:endParaRPr lang="en-US" sz="2800" dirty="0">
                  <a:latin typeface="Times New Roman" charset="0"/>
                </a:endParaRPr>
              </a:p>
            </p:txBody>
          </p:sp>
          <p:sp>
            <p:nvSpPr>
              <p:cNvPr id="24595" name="Rectangle 19"/>
              <p:cNvSpPr>
                <a:spLocks noChangeArrowheads="1"/>
              </p:cNvSpPr>
              <p:nvPr/>
            </p:nvSpPr>
            <p:spPr bwMode="auto">
              <a:xfrm>
                <a:off x="3001" y="2148"/>
                <a:ext cx="242"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Nilai</a:t>
                </a:r>
                <a:endParaRPr lang="en-US" sz="2800" dirty="0">
                  <a:latin typeface="Times New Roman" charset="0"/>
                </a:endParaRPr>
              </a:p>
            </p:txBody>
          </p:sp>
          <p:sp>
            <p:nvSpPr>
              <p:cNvPr id="24596" name="Rectangle 20"/>
              <p:cNvSpPr>
                <a:spLocks noChangeArrowheads="1"/>
              </p:cNvSpPr>
              <p:nvPr/>
            </p:nvSpPr>
            <p:spPr bwMode="auto">
              <a:xfrm>
                <a:off x="3620" y="2148"/>
                <a:ext cx="582"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Jam	</a:t>
                </a:r>
                <a:endParaRPr lang="en-US" sz="2800" dirty="0">
                  <a:latin typeface="Times New Roman" charset="0"/>
                </a:endParaRPr>
              </a:p>
            </p:txBody>
          </p:sp>
          <p:sp>
            <p:nvSpPr>
              <p:cNvPr id="24597" name="Rectangle 21"/>
              <p:cNvSpPr>
                <a:spLocks noChangeArrowheads="1"/>
              </p:cNvSpPr>
              <p:nvPr/>
            </p:nvSpPr>
            <p:spPr bwMode="auto">
              <a:xfrm>
                <a:off x="4208" y="2148"/>
                <a:ext cx="329" cy="1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rPr>
                  <a:t>Rate</a:t>
                </a:r>
                <a:endParaRPr lang="en-US" sz="2800">
                  <a:latin typeface="Times New Roman" charset="0"/>
                </a:endParaRPr>
              </a:p>
            </p:txBody>
          </p:sp>
          <p:sp>
            <p:nvSpPr>
              <p:cNvPr id="24598" name="Rectangle 22"/>
              <p:cNvSpPr>
                <a:spLocks noChangeArrowheads="1"/>
              </p:cNvSpPr>
              <p:nvPr/>
            </p:nvSpPr>
            <p:spPr bwMode="auto">
              <a:xfrm>
                <a:off x="4687" y="2148"/>
                <a:ext cx="242"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Nilai</a:t>
                </a:r>
                <a:endParaRPr lang="en-US" sz="2800" dirty="0">
                  <a:latin typeface="Times New Roman" charset="0"/>
                </a:endParaRPr>
              </a:p>
            </p:txBody>
          </p:sp>
          <p:sp>
            <p:nvSpPr>
              <p:cNvPr id="24599" name="Rectangle 23"/>
              <p:cNvSpPr>
                <a:spLocks noChangeArrowheads="1"/>
              </p:cNvSpPr>
              <p:nvPr/>
            </p:nvSpPr>
            <p:spPr bwMode="auto">
              <a:xfrm>
                <a:off x="1665" y="2888"/>
                <a:ext cx="862"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Ringkasan</a:t>
                </a:r>
                <a:r>
                  <a:rPr lang="en-US" sz="1600" b="1" dirty="0" smtClean="0">
                    <a:solidFill>
                      <a:srgbClr val="000000"/>
                    </a:solidFill>
                  </a:rPr>
                  <a:t> </a:t>
                </a:r>
                <a:r>
                  <a:rPr lang="en-US" sz="1600" b="1" dirty="0" err="1" smtClean="0">
                    <a:solidFill>
                      <a:srgbClr val="000000"/>
                    </a:solidFill>
                  </a:rPr>
                  <a:t>Biaya</a:t>
                </a:r>
                <a:endParaRPr lang="en-US" sz="2800" dirty="0">
                  <a:latin typeface="Times New Roman" charset="0"/>
                </a:endParaRPr>
              </a:p>
            </p:txBody>
          </p:sp>
          <p:sp>
            <p:nvSpPr>
              <p:cNvPr id="24600" name="Rectangle 24"/>
              <p:cNvSpPr>
                <a:spLocks noChangeArrowheads="1"/>
              </p:cNvSpPr>
              <p:nvPr/>
            </p:nvSpPr>
            <p:spPr bwMode="auto">
              <a:xfrm>
                <a:off x="3939" y="2888"/>
                <a:ext cx="932"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Unit yang </a:t>
                </a:r>
                <a:r>
                  <a:rPr lang="en-US" sz="1600" b="1" dirty="0" err="1" smtClean="0">
                    <a:solidFill>
                      <a:srgbClr val="000000"/>
                    </a:solidFill>
                  </a:rPr>
                  <a:t>Dikirim</a:t>
                </a:r>
                <a:endParaRPr lang="en-US" sz="2800" dirty="0">
                  <a:latin typeface="Times New Roman" charset="0"/>
                </a:endParaRPr>
              </a:p>
            </p:txBody>
          </p:sp>
          <p:sp>
            <p:nvSpPr>
              <p:cNvPr id="24601" name="Rectangle 25"/>
              <p:cNvSpPr>
                <a:spLocks noChangeArrowheads="1"/>
              </p:cNvSpPr>
              <p:nvPr/>
            </p:nvSpPr>
            <p:spPr bwMode="auto">
              <a:xfrm>
                <a:off x="747" y="3053"/>
                <a:ext cx="1166"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Bahan</a:t>
                </a:r>
                <a:r>
                  <a:rPr lang="en-US" sz="1600" b="1" dirty="0" smtClean="0">
                    <a:solidFill>
                      <a:srgbClr val="000000"/>
                    </a:solidFill>
                  </a:rPr>
                  <a:t> Baku </a:t>
                </a:r>
                <a:r>
                  <a:rPr lang="en-US" sz="1600" b="1" dirty="0" err="1" smtClean="0">
                    <a:solidFill>
                      <a:srgbClr val="000000"/>
                    </a:solidFill>
                  </a:rPr>
                  <a:t>Langsung</a:t>
                </a:r>
                <a:endParaRPr lang="en-US" sz="2800" dirty="0">
                  <a:latin typeface="Times New Roman" charset="0"/>
                </a:endParaRPr>
              </a:p>
            </p:txBody>
          </p:sp>
          <p:sp>
            <p:nvSpPr>
              <p:cNvPr id="24602" name="Rectangle 26"/>
              <p:cNvSpPr>
                <a:spLocks noChangeArrowheads="1"/>
              </p:cNvSpPr>
              <p:nvPr/>
            </p:nvSpPr>
            <p:spPr bwMode="auto">
              <a:xfrm>
                <a:off x="3650" y="3053"/>
                <a:ext cx="404"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Tanggal</a:t>
                </a:r>
                <a:endParaRPr lang="en-US" sz="2800" dirty="0">
                  <a:latin typeface="Times New Roman" charset="0"/>
                </a:endParaRPr>
              </a:p>
            </p:txBody>
          </p:sp>
          <p:sp>
            <p:nvSpPr>
              <p:cNvPr id="24603" name="Rectangle 27"/>
              <p:cNvSpPr>
                <a:spLocks noChangeArrowheads="1"/>
              </p:cNvSpPr>
              <p:nvPr/>
            </p:nvSpPr>
            <p:spPr bwMode="auto">
              <a:xfrm>
                <a:off x="4099" y="3053"/>
                <a:ext cx="376"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Nomor</a:t>
                </a:r>
                <a:endParaRPr lang="en-US" sz="2800" dirty="0">
                  <a:latin typeface="Times New Roman" charset="0"/>
                </a:endParaRPr>
              </a:p>
            </p:txBody>
          </p:sp>
          <p:sp>
            <p:nvSpPr>
              <p:cNvPr id="24604" name="Rectangle 28"/>
              <p:cNvSpPr>
                <a:spLocks noChangeArrowheads="1"/>
              </p:cNvSpPr>
              <p:nvPr/>
            </p:nvSpPr>
            <p:spPr bwMode="auto">
              <a:xfrm>
                <a:off x="4667" y="3053"/>
                <a:ext cx="382"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Jumlah</a:t>
                </a:r>
                <a:endParaRPr lang="en-US" sz="2800" dirty="0">
                  <a:latin typeface="Times New Roman" charset="0"/>
                </a:endParaRPr>
              </a:p>
            </p:txBody>
          </p:sp>
          <p:sp>
            <p:nvSpPr>
              <p:cNvPr id="24605" name="Rectangle 29"/>
              <p:cNvSpPr>
                <a:spLocks noChangeArrowheads="1"/>
              </p:cNvSpPr>
              <p:nvPr/>
            </p:nvSpPr>
            <p:spPr bwMode="auto">
              <a:xfrm>
                <a:off x="747" y="3219"/>
                <a:ext cx="189"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TKL</a:t>
                </a:r>
                <a:endParaRPr lang="en-US" sz="2800" dirty="0">
                  <a:latin typeface="Times New Roman" charset="0"/>
                </a:endParaRPr>
              </a:p>
            </p:txBody>
          </p:sp>
          <p:sp>
            <p:nvSpPr>
              <p:cNvPr id="24606" name="Rectangle 30"/>
              <p:cNvSpPr>
                <a:spLocks noChangeArrowheads="1"/>
              </p:cNvSpPr>
              <p:nvPr/>
            </p:nvSpPr>
            <p:spPr bwMode="auto">
              <a:xfrm>
                <a:off x="747" y="3384"/>
                <a:ext cx="895"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Overhead </a:t>
                </a:r>
                <a:r>
                  <a:rPr lang="en-US" sz="1600" b="1" dirty="0" err="1" smtClean="0">
                    <a:solidFill>
                      <a:srgbClr val="000000"/>
                    </a:solidFill>
                  </a:rPr>
                  <a:t>Pabrik</a:t>
                </a:r>
                <a:endParaRPr lang="en-US" sz="2800" dirty="0">
                  <a:latin typeface="Times New Roman" charset="0"/>
                </a:endParaRPr>
              </a:p>
            </p:txBody>
          </p:sp>
          <p:sp>
            <p:nvSpPr>
              <p:cNvPr id="24607" name="Rectangle 31"/>
              <p:cNvSpPr>
                <a:spLocks noChangeArrowheads="1"/>
              </p:cNvSpPr>
              <p:nvPr/>
            </p:nvSpPr>
            <p:spPr bwMode="auto">
              <a:xfrm>
                <a:off x="747" y="3550"/>
                <a:ext cx="578" cy="155"/>
              </a:xfrm>
              <a:prstGeom prst="rect">
                <a:avLst/>
              </a:prstGeom>
              <a:noFill/>
              <a:ln w="9525">
                <a:noFill/>
                <a:miter lim="800000"/>
                <a:headEnd/>
                <a:tailEnd/>
              </a:ln>
            </p:spPr>
            <p:txBody>
              <a:bodyPr wrap="none" lIns="0" tIns="0" rIns="0" bIns="0">
                <a:spAutoFit/>
              </a:bodyPr>
              <a:lstStyle/>
              <a:p>
                <a:pPr eaLnBrk="1" hangingPunct="1"/>
                <a:r>
                  <a:rPr lang="en-US" sz="1600" b="1" dirty="0" smtClean="0">
                    <a:solidFill>
                      <a:srgbClr val="000000"/>
                    </a:solidFill>
                  </a:rPr>
                  <a:t>Total </a:t>
                </a:r>
                <a:r>
                  <a:rPr lang="en-US" sz="1600" b="1" dirty="0" err="1" smtClean="0">
                    <a:solidFill>
                      <a:srgbClr val="000000"/>
                    </a:solidFill>
                  </a:rPr>
                  <a:t>Biaya</a:t>
                </a:r>
                <a:endParaRPr lang="en-US" sz="2800" dirty="0">
                  <a:latin typeface="Times New Roman" charset="0"/>
                </a:endParaRPr>
              </a:p>
            </p:txBody>
          </p:sp>
          <p:sp>
            <p:nvSpPr>
              <p:cNvPr id="24608" name="Rectangle 32"/>
              <p:cNvSpPr>
                <a:spLocks noChangeArrowheads="1"/>
              </p:cNvSpPr>
              <p:nvPr/>
            </p:nvSpPr>
            <p:spPr bwMode="auto">
              <a:xfrm>
                <a:off x="747" y="3715"/>
                <a:ext cx="1124" cy="155"/>
              </a:xfrm>
              <a:prstGeom prst="rect">
                <a:avLst/>
              </a:prstGeom>
              <a:noFill/>
              <a:ln w="9525">
                <a:noFill/>
                <a:miter lim="800000"/>
                <a:headEnd/>
                <a:tailEnd/>
              </a:ln>
            </p:spPr>
            <p:txBody>
              <a:bodyPr wrap="none" lIns="0" tIns="0" rIns="0" bIns="0">
                <a:spAutoFit/>
              </a:bodyPr>
              <a:lstStyle/>
              <a:p>
                <a:pPr eaLnBrk="1" hangingPunct="1"/>
                <a:r>
                  <a:rPr lang="en-US" sz="1600" b="1" dirty="0" err="1" smtClean="0">
                    <a:solidFill>
                      <a:srgbClr val="000000"/>
                    </a:solidFill>
                  </a:rPr>
                  <a:t>Biaya</a:t>
                </a:r>
                <a:r>
                  <a:rPr lang="en-US" sz="1600" b="1" dirty="0" smtClean="0">
                    <a:solidFill>
                      <a:srgbClr val="000000"/>
                    </a:solidFill>
                  </a:rPr>
                  <a:t> </a:t>
                </a:r>
                <a:r>
                  <a:rPr lang="en-US" sz="1600" b="1" dirty="0" err="1" smtClean="0">
                    <a:solidFill>
                      <a:srgbClr val="000000"/>
                    </a:solidFill>
                  </a:rPr>
                  <a:t>Produk</a:t>
                </a:r>
                <a:r>
                  <a:rPr lang="en-US" sz="1600" b="1" dirty="0" smtClean="0">
                    <a:solidFill>
                      <a:srgbClr val="000000"/>
                    </a:solidFill>
                  </a:rPr>
                  <a:t> </a:t>
                </a:r>
                <a:r>
                  <a:rPr lang="en-US" sz="1600" b="1" dirty="0" err="1" smtClean="0">
                    <a:solidFill>
                      <a:srgbClr val="000000"/>
                    </a:solidFill>
                  </a:rPr>
                  <a:t>Perunit</a:t>
                </a:r>
                <a:endParaRPr lang="en-US" sz="2800" dirty="0">
                  <a:latin typeface="Times New Roman" charset="0"/>
                </a:endParaRPr>
              </a:p>
            </p:txBody>
          </p:sp>
          <p:sp>
            <p:nvSpPr>
              <p:cNvPr id="24609" name="Line 33"/>
              <p:cNvSpPr>
                <a:spLocks noChangeShapeType="1"/>
              </p:cNvSpPr>
              <p:nvPr/>
            </p:nvSpPr>
            <p:spPr bwMode="auto">
              <a:xfrm>
                <a:off x="727" y="2138"/>
                <a:ext cx="1147" cy="1"/>
              </a:xfrm>
              <a:prstGeom prst="line">
                <a:avLst/>
              </a:prstGeom>
              <a:noFill/>
              <a:ln w="0">
                <a:solidFill>
                  <a:srgbClr val="000000"/>
                </a:solidFill>
                <a:round/>
                <a:headEnd/>
                <a:tailEnd/>
              </a:ln>
            </p:spPr>
            <p:txBody>
              <a:bodyPr/>
              <a:lstStyle/>
              <a:p>
                <a:endParaRPr lang="en-US"/>
              </a:p>
            </p:txBody>
          </p:sp>
          <p:sp>
            <p:nvSpPr>
              <p:cNvPr id="24610" name="Rectangle 34"/>
              <p:cNvSpPr>
                <a:spLocks noChangeArrowheads="1"/>
              </p:cNvSpPr>
              <p:nvPr/>
            </p:nvSpPr>
            <p:spPr bwMode="auto">
              <a:xfrm>
                <a:off x="727" y="2138"/>
                <a:ext cx="1147" cy="10"/>
              </a:xfrm>
              <a:prstGeom prst="rect">
                <a:avLst/>
              </a:prstGeom>
              <a:solidFill>
                <a:srgbClr val="000000"/>
              </a:solidFill>
              <a:ln w="9525">
                <a:noFill/>
                <a:miter lim="800000"/>
                <a:headEnd/>
                <a:tailEnd/>
              </a:ln>
            </p:spPr>
            <p:txBody>
              <a:bodyPr/>
              <a:lstStyle/>
              <a:p>
                <a:endParaRPr lang="en-US"/>
              </a:p>
            </p:txBody>
          </p:sp>
          <p:sp>
            <p:nvSpPr>
              <p:cNvPr id="24611" name="Line 35"/>
              <p:cNvSpPr>
                <a:spLocks noChangeShapeType="1"/>
              </p:cNvSpPr>
              <p:nvPr/>
            </p:nvSpPr>
            <p:spPr bwMode="auto">
              <a:xfrm>
                <a:off x="1904" y="2138"/>
                <a:ext cx="1606" cy="1"/>
              </a:xfrm>
              <a:prstGeom prst="line">
                <a:avLst/>
              </a:prstGeom>
              <a:noFill/>
              <a:ln w="0">
                <a:solidFill>
                  <a:srgbClr val="000000"/>
                </a:solidFill>
                <a:round/>
                <a:headEnd/>
                <a:tailEnd/>
              </a:ln>
            </p:spPr>
            <p:txBody>
              <a:bodyPr/>
              <a:lstStyle/>
              <a:p>
                <a:endParaRPr lang="en-US"/>
              </a:p>
            </p:txBody>
          </p:sp>
          <p:sp>
            <p:nvSpPr>
              <p:cNvPr id="24612" name="Rectangle 36"/>
              <p:cNvSpPr>
                <a:spLocks noChangeArrowheads="1"/>
              </p:cNvSpPr>
              <p:nvPr/>
            </p:nvSpPr>
            <p:spPr bwMode="auto">
              <a:xfrm>
                <a:off x="1904" y="2138"/>
                <a:ext cx="1606" cy="10"/>
              </a:xfrm>
              <a:prstGeom prst="rect">
                <a:avLst/>
              </a:prstGeom>
              <a:solidFill>
                <a:srgbClr val="000000"/>
              </a:solidFill>
              <a:ln w="9525">
                <a:noFill/>
                <a:miter lim="800000"/>
                <a:headEnd/>
                <a:tailEnd/>
              </a:ln>
            </p:spPr>
            <p:txBody>
              <a:bodyPr/>
              <a:lstStyle/>
              <a:p>
                <a:endParaRPr lang="en-US"/>
              </a:p>
            </p:txBody>
          </p:sp>
          <p:sp>
            <p:nvSpPr>
              <p:cNvPr id="24613" name="Line 37"/>
              <p:cNvSpPr>
                <a:spLocks noChangeShapeType="1"/>
              </p:cNvSpPr>
              <p:nvPr/>
            </p:nvSpPr>
            <p:spPr bwMode="auto">
              <a:xfrm>
                <a:off x="727" y="2304"/>
                <a:ext cx="1147" cy="1"/>
              </a:xfrm>
              <a:prstGeom prst="line">
                <a:avLst/>
              </a:prstGeom>
              <a:noFill/>
              <a:ln w="0">
                <a:solidFill>
                  <a:srgbClr val="000000"/>
                </a:solidFill>
                <a:round/>
                <a:headEnd/>
                <a:tailEnd/>
              </a:ln>
            </p:spPr>
            <p:txBody>
              <a:bodyPr/>
              <a:lstStyle/>
              <a:p>
                <a:endParaRPr lang="en-US"/>
              </a:p>
            </p:txBody>
          </p:sp>
          <p:sp>
            <p:nvSpPr>
              <p:cNvPr id="24614" name="Rectangle 38"/>
              <p:cNvSpPr>
                <a:spLocks noChangeArrowheads="1"/>
              </p:cNvSpPr>
              <p:nvPr/>
            </p:nvSpPr>
            <p:spPr bwMode="auto">
              <a:xfrm>
                <a:off x="727" y="2304"/>
                <a:ext cx="1147" cy="10"/>
              </a:xfrm>
              <a:prstGeom prst="rect">
                <a:avLst/>
              </a:prstGeom>
              <a:solidFill>
                <a:srgbClr val="000000"/>
              </a:solidFill>
              <a:ln w="9525">
                <a:noFill/>
                <a:miter lim="800000"/>
                <a:headEnd/>
                <a:tailEnd/>
              </a:ln>
            </p:spPr>
            <p:txBody>
              <a:bodyPr/>
              <a:lstStyle/>
              <a:p>
                <a:endParaRPr lang="en-US"/>
              </a:p>
            </p:txBody>
          </p:sp>
          <p:sp>
            <p:nvSpPr>
              <p:cNvPr id="24615" name="Line 39"/>
              <p:cNvSpPr>
                <a:spLocks noChangeShapeType="1"/>
              </p:cNvSpPr>
              <p:nvPr/>
            </p:nvSpPr>
            <p:spPr bwMode="auto">
              <a:xfrm>
                <a:off x="1904" y="2304"/>
                <a:ext cx="1606" cy="1"/>
              </a:xfrm>
              <a:prstGeom prst="line">
                <a:avLst/>
              </a:prstGeom>
              <a:noFill/>
              <a:ln w="0">
                <a:solidFill>
                  <a:srgbClr val="000000"/>
                </a:solidFill>
                <a:round/>
                <a:headEnd/>
                <a:tailEnd/>
              </a:ln>
            </p:spPr>
            <p:txBody>
              <a:bodyPr/>
              <a:lstStyle/>
              <a:p>
                <a:endParaRPr lang="en-US"/>
              </a:p>
            </p:txBody>
          </p:sp>
          <p:sp>
            <p:nvSpPr>
              <p:cNvPr id="24616" name="Rectangle 40"/>
              <p:cNvSpPr>
                <a:spLocks noChangeArrowheads="1"/>
              </p:cNvSpPr>
              <p:nvPr/>
            </p:nvSpPr>
            <p:spPr bwMode="auto">
              <a:xfrm>
                <a:off x="1904" y="2304"/>
                <a:ext cx="1606" cy="10"/>
              </a:xfrm>
              <a:prstGeom prst="rect">
                <a:avLst/>
              </a:prstGeom>
              <a:solidFill>
                <a:srgbClr val="000000"/>
              </a:solidFill>
              <a:ln w="9525">
                <a:noFill/>
                <a:miter lim="800000"/>
                <a:headEnd/>
                <a:tailEnd/>
              </a:ln>
            </p:spPr>
            <p:txBody>
              <a:bodyPr/>
              <a:lstStyle/>
              <a:p>
                <a:endParaRPr lang="en-US"/>
              </a:p>
            </p:txBody>
          </p:sp>
          <p:sp>
            <p:nvSpPr>
              <p:cNvPr id="24617" name="Line 41"/>
              <p:cNvSpPr>
                <a:spLocks noChangeShapeType="1"/>
              </p:cNvSpPr>
              <p:nvPr/>
            </p:nvSpPr>
            <p:spPr bwMode="auto">
              <a:xfrm>
                <a:off x="717" y="1973"/>
                <a:ext cx="1" cy="837"/>
              </a:xfrm>
              <a:prstGeom prst="line">
                <a:avLst/>
              </a:prstGeom>
              <a:noFill/>
              <a:ln w="0">
                <a:solidFill>
                  <a:srgbClr val="000000"/>
                </a:solidFill>
                <a:round/>
                <a:headEnd/>
                <a:tailEnd/>
              </a:ln>
            </p:spPr>
            <p:txBody>
              <a:bodyPr/>
              <a:lstStyle/>
              <a:p>
                <a:endParaRPr lang="en-US"/>
              </a:p>
            </p:txBody>
          </p:sp>
          <p:sp>
            <p:nvSpPr>
              <p:cNvPr id="24618" name="Rectangle 42"/>
              <p:cNvSpPr>
                <a:spLocks noChangeArrowheads="1"/>
              </p:cNvSpPr>
              <p:nvPr/>
            </p:nvSpPr>
            <p:spPr bwMode="auto">
              <a:xfrm>
                <a:off x="717" y="1973"/>
                <a:ext cx="10" cy="837"/>
              </a:xfrm>
              <a:prstGeom prst="rect">
                <a:avLst/>
              </a:prstGeom>
              <a:solidFill>
                <a:srgbClr val="000000"/>
              </a:solidFill>
              <a:ln w="9525">
                <a:noFill/>
                <a:miter lim="800000"/>
                <a:headEnd/>
                <a:tailEnd/>
              </a:ln>
            </p:spPr>
            <p:txBody>
              <a:bodyPr/>
              <a:lstStyle/>
              <a:p>
                <a:endParaRPr lang="en-US"/>
              </a:p>
            </p:txBody>
          </p:sp>
          <p:sp>
            <p:nvSpPr>
              <p:cNvPr id="24619" name="Line 43"/>
              <p:cNvSpPr>
                <a:spLocks noChangeShapeType="1"/>
              </p:cNvSpPr>
              <p:nvPr/>
            </p:nvSpPr>
            <p:spPr bwMode="auto">
              <a:xfrm>
                <a:off x="3510" y="1983"/>
                <a:ext cx="1" cy="817"/>
              </a:xfrm>
              <a:prstGeom prst="line">
                <a:avLst/>
              </a:prstGeom>
              <a:noFill/>
              <a:ln w="0">
                <a:solidFill>
                  <a:srgbClr val="000000"/>
                </a:solidFill>
                <a:round/>
                <a:headEnd/>
                <a:tailEnd/>
              </a:ln>
            </p:spPr>
            <p:txBody>
              <a:bodyPr/>
              <a:lstStyle/>
              <a:p>
                <a:endParaRPr lang="en-US"/>
              </a:p>
            </p:txBody>
          </p:sp>
          <p:sp>
            <p:nvSpPr>
              <p:cNvPr id="24620" name="Rectangle 44"/>
              <p:cNvSpPr>
                <a:spLocks noChangeArrowheads="1"/>
              </p:cNvSpPr>
              <p:nvPr/>
            </p:nvSpPr>
            <p:spPr bwMode="auto">
              <a:xfrm>
                <a:off x="3510" y="1983"/>
                <a:ext cx="10" cy="817"/>
              </a:xfrm>
              <a:prstGeom prst="rect">
                <a:avLst/>
              </a:prstGeom>
              <a:solidFill>
                <a:srgbClr val="000000"/>
              </a:solidFill>
              <a:ln w="9525">
                <a:noFill/>
                <a:miter lim="800000"/>
                <a:headEnd/>
                <a:tailEnd/>
              </a:ln>
            </p:spPr>
            <p:txBody>
              <a:bodyPr/>
              <a:lstStyle/>
              <a:p>
                <a:endParaRPr lang="en-US"/>
              </a:p>
            </p:txBody>
          </p:sp>
          <p:sp>
            <p:nvSpPr>
              <p:cNvPr id="24621" name="Line 45"/>
              <p:cNvSpPr>
                <a:spLocks noChangeShapeType="1"/>
              </p:cNvSpPr>
              <p:nvPr/>
            </p:nvSpPr>
            <p:spPr bwMode="auto">
              <a:xfrm>
                <a:off x="3530" y="1983"/>
                <a:ext cx="1" cy="817"/>
              </a:xfrm>
              <a:prstGeom prst="line">
                <a:avLst/>
              </a:prstGeom>
              <a:noFill/>
              <a:ln w="0">
                <a:solidFill>
                  <a:srgbClr val="000000"/>
                </a:solidFill>
                <a:round/>
                <a:headEnd/>
                <a:tailEnd/>
              </a:ln>
            </p:spPr>
            <p:txBody>
              <a:bodyPr/>
              <a:lstStyle/>
              <a:p>
                <a:endParaRPr lang="en-US"/>
              </a:p>
            </p:txBody>
          </p:sp>
          <p:sp>
            <p:nvSpPr>
              <p:cNvPr id="24622" name="Rectangle 46"/>
              <p:cNvSpPr>
                <a:spLocks noChangeArrowheads="1"/>
              </p:cNvSpPr>
              <p:nvPr/>
            </p:nvSpPr>
            <p:spPr bwMode="auto">
              <a:xfrm>
                <a:off x="3530" y="1983"/>
                <a:ext cx="10" cy="817"/>
              </a:xfrm>
              <a:prstGeom prst="rect">
                <a:avLst/>
              </a:prstGeom>
              <a:solidFill>
                <a:srgbClr val="000000"/>
              </a:solidFill>
              <a:ln w="9525">
                <a:noFill/>
                <a:miter lim="800000"/>
                <a:headEnd/>
                <a:tailEnd/>
              </a:ln>
            </p:spPr>
            <p:txBody>
              <a:bodyPr/>
              <a:lstStyle/>
              <a:p>
                <a:endParaRPr lang="en-US"/>
              </a:p>
            </p:txBody>
          </p:sp>
          <p:sp>
            <p:nvSpPr>
              <p:cNvPr id="24623" name="Line 47"/>
              <p:cNvSpPr>
                <a:spLocks noChangeShapeType="1"/>
              </p:cNvSpPr>
              <p:nvPr/>
            </p:nvSpPr>
            <p:spPr bwMode="auto">
              <a:xfrm>
                <a:off x="5216" y="1983"/>
                <a:ext cx="1" cy="827"/>
              </a:xfrm>
              <a:prstGeom prst="line">
                <a:avLst/>
              </a:prstGeom>
              <a:noFill/>
              <a:ln w="0">
                <a:solidFill>
                  <a:srgbClr val="000000"/>
                </a:solidFill>
                <a:round/>
                <a:headEnd/>
                <a:tailEnd/>
              </a:ln>
            </p:spPr>
            <p:txBody>
              <a:bodyPr/>
              <a:lstStyle/>
              <a:p>
                <a:endParaRPr lang="en-US"/>
              </a:p>
            </p:txBody>
          </p:sp>
          <p:sp>
            <p:nvSpPr>
              <p:cNvPr id="24624" name="Rectangle 48"/>
              <p:cNvSpPr>
                <a:spLocks noChangeArrowheads="1"/>
              </p:cNvSpPr>
              <p:nvPr/>
            </p:nvSpPr>
            <p:spPr bwMode="auto">
              <a:xfrm>
                <a:off x="5216" y="1983"/>
                <a:ext cx="10" cy="827"/>
              </a:xfrm>
              <a:prstGeom prst="rect">
                <a:avLst/>
              </a:prstGeom>
              <a:solidFill>
                <a:srgbClr val="000000"/>
              </a:solidFill>
              <a:ln w="9525">
                <a:noFill/>
                <a:miter lim="800000"/>
                <a:headEnd/>
                <a:tailEnd/>
              </a:ln>
            </p:spPr>
            <p:txBody>
              <a:bodyPr/>
              <a:lstStyle/>
              <a:p>
                <a:endParaRPr lang="en-US"/>
              </a:p>
            </p:txBody>
          </p:sp>
          <p:sp>
            <p:nvSpPr>
              <p:cNvPr id="24625" name="Line 49"/>
              <p:cNvSpPr>
                <a:spLocks noChangeShapeType="1"/>
              </p:cNvSpPr>
              <p:nvPr/>
            </p:nvSpPr>
            <p:spPr bwMode="auto">
              <a:xfrm>
                <a:off x="727" y="3044"/>
                <a:ext cx="2783" cy="1"/>
              </a:xfrm>
              <a:prstGeom prst="line">
                <a:avLst/>
              </a:prstGeom>
              <a:noFill/>
              <a:ln w="0">
                <a:solidFill>
                  <a:srgbClr val="000000"/>
                </a:solidFill>
                <a:round/>
                <a:headEnd/>
                <a:tailEnd/>
              </a:ln>
            </p:spPr>
            <p:txBody>
              <a:bodyPr/>
              <a:lstStyle/>
              <a:p>
                <a:endParaRPr lang="en-US"/>
              </a:p>
            </p:txBody>
          </p:sp>
          <p:sp>
            <p:nvSpPr>
              <p:cNvPr id="24626" name="Rectangle 50"/>
              <p:cNvSpPr>
                <a:spLocks noChangeArrowheads="1"/>
              </p:cNvSpPr>
              <p:nvPr/>
            </p:nvSpPr>
            <p:spPr bwMode="auto">
              <a:xfrm>
                <a:off x="727" y="3044"/>
                <a:ext cx="2783" cy="9"/>
              </a:xfrm>
              <a:prstGeom prst="rect">
                <a:avLst/>
              </a:prstGeom>
              <a:solidFill>
                <a:srgbClr val="000000"/>
              </a:solidFill>
              <a:ln w="9525">
                <a:noFill/>
                <a:miter lim="800000"/>
                <a:headEnd/>
                <a:tailEnd/>
              </a:ln>
            </p:spPr>
            <p:txBody>
              <a:bodyPr/>
              <a:lstStyle/>
              <a:p>
                <a:endParaRPr lang="en-US"/>
              </a:p>
            </p:txBody>
          </p:sp>
          <p:sp>
            <p:nvSpPr>
              <p:cNvPr id="24627" name="Line 51"/>
              <p:cNvSpPr>
                <a:spLocks noChangeShapeType="1"/>
              </p:cNvSpPr>
              <p:nvPr/>
            </p:nvSpPr>
            <p:spPr bwMode="auto">
              <a:xfrm>
                <a:off x="4059" y="2148"/>
                <a:ext cx="1" cy="662"/>
              </a:xfrm>
              <a:prstGeom prst="line">
                <a:avLst/>
              </a:prstGeom>
              <a:noFill/>
              <a:ln w="0">
                <a:solidFill>
                  <a:srgbClr val="000000"/>
                </a:solidFill>
                <a:round/>
                <a:headEnd/>
                <a:tailEnd/>
              </a:ln>
            </p:spPr>
            <p:txBody>
              <a:bodyPr/>
              <a:lstStyle/>
              <a:p>
                <a:endParaRPr lang="en-US"/>
              </a:p>
            </p:txBody>
          </p:sp>
          <p:sp>
            <p:nvSpPr>
              <p:cNvPr id="24628" name="Rectangle 52"/>
              <p:cNvSpPr>
                <a:spLocks noChangeArrowheads="1"/>
              </p:cNvSpPr>
              <p:nvPr/>
            </p:nvSpPr>
            <p:spPr bwMode="auto">
              <a:xfrm>
                <a:off x="4059" y="2148"/>
                <a:ext cx="10" cy="662"/>
              </a:xfrm>
              <a:prstGeom prst="rect">
                <a:avLst/>
              </a:prstGeom>
              <a:solidFill>
                <a:srgbClr val="000000"/>
              </a:solidFill>
              <a:ln w="9525">
                <a:noFill/>
                <a:miter lim="800000"/>
                <a:headEnd/>
                <a:tailEnd/>
              </a:ln>
            </p:spPr>
            <p:txBody>
              <a:bodyPr/>
              <a:lstStyle/>
              <a:p>
                <a:endParaRPr lang="en-US"/>
              </a:p>
            </p:txBody>
          </p:sp>
          <p:sp>
            <p:nvSpPr>
              <p:cNvPr id="24629" name="Line 53"/>
              <p:cNvSpPr>
                <a:spLocks noChangeShapeType="1"/>
              </p:cNvSpPr>
              <p:nvPr/>
            </p:nvSpPr>
            <p:spPr bwMode="auto">
              <a:xfrm>
                <a:off x="4627" y="2148"/>
                <a:ext cx="1" cy="662"/>
              </a:xfrm>
              <a:prstGeom prst="line">
                <a:avLst/>
              </a:prstGeom>
              <a:noFill/>
              <a:ln w="0">
                <a:solidFill>
                  <a:srgbClr val="000000"/>
                </a:solidFill>
                <a:round/>
                <a:headEnd/>
                <a:tailEnd/>
              </a:ln>
            </p:spPr>
            <p:txBody>
              <a:bodyPr/>
              <a:lstStyle/>
              <a:p>
                <a:endParaRPr lang="en-US"/>
              </a:p>
            </p:txBody>
          </p:sp>
          <p:sp>
            <p:nvSpPr>
              <p:cNvPr id="24630" name="Rectangle 54"/>
              <p:cNvSpPr>
                <a:spLocks noChangeArrowheads="1"/>
              </p:cNvSpPr>
              <p:nvPr/>
            </p:nvSpPr>
            <p:spPr bwMode="auto">
              <a:xfrm>
                <a:off x="4627" y="2148"/>
                <a:ext cx="10" cy="662"/>
              </a:xfrm>
              <a:prstGeom prst="rect">
                <a:avLst/>
              </a:prstGeom>
              <a:solidFill>
                <a:srgbClr val="000000"/>
              </a:solidFill>
              <a:ln w="9525">
                <a:noFill/>
                <a:miter lim="800000"/>
                <a:headEnd/>
                <a:tailEnd/>
              </a:ln>
            </p:spPr>
            <p:txBody>
              <a:bodyPr/>
              <a:lstStyle/>
              <a:p>
                <a:endParaRPr lang="en-US"/>
              </a:p>
            </p:txBody>
          </p:sp>
          <p:sp>
            <p:nvSpPr>
              <p:cNvPr id="24631" name="Line 55"/>
              <p:cNvSpPr>
                <a:spLocks noChangeShapeType="1"/>
              </p:cNvSpPr>
              <p:nvPr/>
            </p:nvSpPr>
            <p:spPr bwMode="auto">
              <a:xfrm>
                <a:off x="727" y="3209"/>
                <a:ext cx="2783" cy="1"/>
              </a:xfrm>
              <a:prstGeom prst="line">
                <a:avLst/>
              </a:prstGeom>
              <a:noFill/>
              <a:ln w="0">
                <a:solidFill>
                  <a:srgbClr val="000000"/>
                </a:solidFill>
                <a:round/>
                <a:headEnd/>
                <a:tailEnd/>
              </a:ln>
            </p:spPr>
            <p:txBody>
              <a:bodyPr/>
              <a:lstStyle/>
              <a:p>
                <a:endParaRPr lang="en-US"/>
              </a:p>
            </p:txBody>
          </p:sp>
          <p:sp>
            <p:nvSpPr>
              <p:cNvPr id="24632" name="Rectangle 56"/>
              <p:cNvSpPr>
                <a:spLocks noChangeArrowheads="1"/>
              </p:cNvSpPr>
              <p:nvPr/>
            </p:nvSpPr>
            <p:spPr bwMode="auto">
              <a:xfrm>
                <a:off x="727" y="3209"/>
                <a:ext cx="2783" cy="10"/>
              </a:xfrm>
              <a:prstGeom prst="rect">
                <a:avLst/>
              </a:prstGeom>
              <a:solidFill>
                <a:srgbClr val="000000"/>
              </a:solidFill>
              <a:ln w="9525">
                <a:noFill/>
                <a:miter lim="800000"/>
                <a:headEnd/>
                <a:tailEnd/>
              </a:ln>
            </p:spPr>
            <p:txBody>
              <a:bodyPr/>
              <a:lstStyle/>
              <a:p>
                <a:endParaRPr lang="en-US"/>
              </a:p>
            </p:txBody>
          </p:sp>
          <p:sp>
            <p:nvSpPr>
              <p:cNvPr id="24633" name="Line 57"/>
              <p:cNvSpPr>
                <a:spLocks noChangeShapeType="1"/>
              </p:cNvSpPr>
              <p:nvPr/>
            </p:nvSpPr>
            <p:spPr bwMode="auto">
              <a:xfrm>
                <a:off x="727" y="3375"/>
                <a:ext cx="2783" cy="1"/>
              </a:xfrm>
              <a:prstGeom prst="line">
                <a:avLst/>
              </a:prstGeom>
              <a:noFill/>
              <a:ln w="0">
                <a:solidFill>
                  <a:srgbClr val="000000"/>
                </a:solidFill>
                <a:round/>
                <a:headEnd/>
                <a:tailEnd/>
              </a:ln>
            </p:spPr>
            <p:txBody>
              <a:bodyPr/>
              <a:lstStyle/>
              <a:p>
                <a:endParaRPr lang="en-US"/>
              </a:p>
            </p:txBody>
          </p:sp>
          <p:sp>
            <p:nvSpPr>
              <p:cNvPr id="24634" name="Rectangle 58"/>
              <p:cNvSpPr>
                <a:spLocks noChangeArrowheads="1"/>
              </p:cNvSpPr>
              <p:nvPr/>
            </p:nvSpPr>
            <p:spPr bwMode="auto">
              <a:xfrm>
                <a:off x="727" y="3375"/>
                <a:ext cx="2783" cy="9"/>
              </a:xfrm>
              <a:prstGeom prst="rect">
                <a:avLst/>
              </a:prstGeom>
              <a:solidFill>
                <a:srgbClr val="000000"/>
              </a:solidFill>
              <a:ln w="9525">
                <a:noFill/>
                <a:miter lim="800000"/>
                <a:headEnd/>
                <a:tailEnd/>
              </a:ln>
            </p:spPr>
            <p:txBody>
              <a:bodyPr/>
              <a:lstStyle/>
              <a:p>
                <a:endParaRPr lang="en-US"/>
              </a:p>
            </p:txBody>
          </p:sp>
          <p:sp>
            <p:nvSpPr>
              <p:cNvPr id="24635" name="Line 59"/>
              <p:cNvSpPr>
                <a:spLocks noChangeShapeType="1"/>
              </p:cNvSpPr>
              <p:nvPr/>
            </p:nvSpPr>
            <p:spPr bwMode="auto">
              <a:xfrm>
                <a:off x="727" y="3540"/>
                <a:ext cx="2783" cy="1"/>
              </a:xfrm>
              <a:prstGeom prst="line">
                <a:avLst/>
              </a:prstGeom>
              <a:noFill/>
              <a:ln w="0">
                <a:solidFill>
                  <a:srgbClr val="000000"/>
                </a:solidFill>
                <a:round/>
                <a:headEnd/>
                <a:tailEnd/>
              </a:ln>
            </p:spPr>
            <p:txBody>
              <a:bodyPr/>
              <a:lstStyle/>
              <a:p>
                <a:endParaRPr lang="en-US"/>
              </a:p>
            </p:txBody>
          </p:sp>
          <p:sp>
            <p:nvSpPr>
              <p:cNvPr id="24636" name="Rectangle 60"/>
              <p:cNvSpPr>
                <a:spLocks noChangeArrowheads="1"/>
              </p:cNvSpPr>
              <p:nvPr/>
            </p:nvSpPr>
            <p:spPr bwMode="auto">
              <a:xfrm>
                <a:off x="727" y="3540"/>
                <a:ext cx="2783" cy="10"/>
              </a:xfrm>
              <a:prstGeom prst="rect">
                <a:avLst/>
              </a:prstGeom>
              <a:solidFill>
                <a:srgbClr val="000000"/>
              </a:solidFill>
              <a:ln w="9525">
                <a:noFill/>
                <a:miter lim="800000"/>
                <a:headEnd/>
                <a:tailEnd/>
              </a:ln>
            </p:spPr>
            <p:txBody>
              <a:bodyPr/>
              <a:lstStyle/>
              <a:p>
                <a:endParaRPr lang="en-US"/>
              </a:p>
            </p:txBody>
          </p:sp>
          <p:sp>
            <p:nvSpPr>
              <p:cNvPr id="24637" name="Line 61"/>
              <p:cNvSpPr>
                <a:spLocks noChangeShapeType="1"/>
              </p:cNvSpPr>
              <p:nvPr/>
            </p:nvSpPr>
            <p:spPr bwMode="auto">
              <a:xfrm>
                <a:off x="727" y="3706"/>
                <a:ext cx="2783" cy="1"/>
              </a:xfrm>
              <a:prstGeom prst="line">
                <a:avLst/>
              </a:prstGeom>
              <a:noFill/>
              <a:ln w="0">
                <a:solidFill>
                  <a:srgbClr val="000000"/>
                </a:solidFill>
                <a:round/>
                <a:headEnd/>
                <a:tailEnd/>
              </a:ln>
            </p:spPr>
            <p:txBody>
              <a:bodyPr/>
              <a:lstStyle/>
              <a:p>
                <a:endParaRPr lang="en-US"/>
              </a:p>
            </p:txBody>
          </p:sp>
          <p:sp>
            <p:nvSpPr>
              <p:cNvPr id="24638" name="Rectangle 62"/>
              <p:cNvSpPr>
                <a:spLocks noChangeArrowheads="1"/>
              </p:cNvSpPr>
              <p:nvPr/>
            </p:nvSpPr>
            <p:spPr bwMode="auto">
              <a:xfrm>
                <a:off x="727" y="3706"/>
                <a:ext cx="2783" cy="9"/>
              </a:xfrm>
              <a:prstGeom prst="rect">
                <a:avLst/>
              </a:prstGeom>
              <a:solidFill>
                <a:srgbClr val="000000"/>
              </a:solidFill>
              <a:ln w="9525">
                <a:noFill/>
                <a:miter lim="800000"/>
                <a:headEnd/>
                <a:tailEnd/>
              </a:ln>
            </p:spPr>
            <p:txBody>
              <a:bodyPr/>
              <a:lstStyle/>
              <a:p>
                <a:endParaRPr lang="en-US"/>
              </a:p>
            </p:txBody>
          </p:sp>
          <p:sp>
            <p:nvSpPr>
              <p:cNvPr id="24639" name="Line 63"/>
              <p:cNvSpPr>
                <a:spLocks noChangeShapeType="1"/>
              </p:cNvSpPr>
              <p:nvPr/>
            </p:nvSpPr>
            <p:spPr bwMode="auto">
              <a:xfrm>
                <a:off x="528" y="912"/>
                <a:ext cx="1" cy="3047"/>
              </a:xfrm>
              <a:prstGeom prst="line">
                <a:avLst/>
              </a:prstGeom>
              <a:noFill/>
              <a:ln w="0">
                <a:solidFill>
                  <a:srgbClr val="000000"/>
                </a:solidFill>
                <a:round/>
                <a:headEnd/>
                <a:tailEnd/>
              </a:ln>
            </p:spPr>
            <p:txBody>
              <a:bodyPr/>
              <a:lstStyle/>
              <a:p>
                <a:endParaRPr lang="en-US"/>
              </a:p>
            </p:txBody>
          </p:sp>
          <p:sp>
            <p:nvSpPr>
              <p:cNvPr id="24640" name="Rectangle 64"/>
              <p:cNvSpPr>
                <a:spLocks noChangeArrowheads="1"/>
              </p:cNvSpPr>
              <p:nvPr/>
            </p:nvSpPr>
            <p:spPr bwMode="auto">
              <a:xfrm>
                <a:off x="528" y="912"/>
                <a:ext cx="10" cy="3047"/>
              </a:xfrm>
              <a:prstGeom prst="rect">
                <a:avLst/>
              </a:prstGeom>
              <a:solidFill>
                <a:srgbClr val="000000"/>
              </a:solidFill>
              <a:ln w="9525">
                <a:noFill/>
                <a:miter lim="800000"/>
                <a:headEnd/>
                <a:tailEnd/>
              </a:ln>
            </p:spPr>
            <p:txBody>
              <a:bodyPr/>
              <a:lstStyle/>
              <a:p>
                <a:endParaRPr lang="en-US"/>
              </a:p>
            </p:txBody>
          </p:sp>
          <p:sp>
            <p:nvSpPr>
              <p:cNvPr id="24641" name="Line 65"/>
              <p:cNvSpPr>
                <a:spLocks noChangeShapeType="1"/>
              </p:cNvSpPr>
              <p:nvPr/>
            </p:nvSpPr>
            <p:spPr bwMode="auto">
              <a:xfrm>
                <a:off x="5405" y="922"/>
                <a:ext cx="1" cy="3037"/>
              </a:xfrm>
              <a:prstGeom prst="line">
                <a:avLst/>
              </a:prstGeom>
              <a:noFill/>
              <a:ln w="0">
                <a:solidFill>
                  <a:srgbClr val="000000"/>
                </a:solidFill>
                <a:round/>
                <a:headEnd/>
                <a:tailEnd/>
              </a:ln>
            </p:spPr>
            <p:txBody>
              <a:bodyPr/>
              <a:lstStyle/>
              <a:p>
                <a:endParaRPr lang="en-US"/>
              </a:p>
            </p:txBody>
          </p:sp>
          <p:sp>
            <p:nvSpPr>
              <p:cNvPr id="24642" name="Rectangle 66"/>
              <p:cNvSpPr>
                <a:spLocks noChangeArrowheads="1"/>
              </p:cNvSpPr>
              <p:nvPr/>
            </p:nvSpPr>
            <p:spPr bwMode="auto">
              <a:xfrm>
                <a:off x="5405" y="922"/>
                <a:ext cx="10" cy="3037"/>
              </a:xfrm>
              <a:prstGeom prst="rect">
                <a:avLst/>
              </a:prstGeom>
              <a:solidFill>
                <a:srgbClr val="000000"/>
              </a:solidFill>
              <a:ln w="9525">
                <a:noFill/>
                <a:miter lim="800000"/>
                <a:headEnd/>
                <a:tailEnd/>
              </a:ln>
            </p:spPr>
            <p:txBody>
              <a:bodyPr/>
              <a:lstStyle/>
              <a:p>
                <a:endParaRPr lang="en-US"/>
              </a:p>
            </p:txBody>
          </p:sp>
          <p:sp>
            <p:nvSpPr>
              <p:cNvPr id="24643" name="Line 67"/>
              <p:cNvSpPr>
                <a:spLocks noChangeShapeType="1"/>
              </p:cNvSpPr>
              <p:nvPr/>
            </p:nvSpPr>
            <p:spPr bwMode="auto">
              <a:xfrm>
                <a:off x="717" y="2878"/>
                <a:ext cx="1" cy="1003"/>
              </a:xfrm>
              <a:prstGeom prst="line">
                <a:avLst/>
              </a:prstGeom>
              <a:noFill/>
              <a:ln w="0">
                <a:solidFill>
                  <a:srgbClr val="000000"/>
                </a:solidFill>
                <a:round/>
                <a:headEnd/>
                <a:tailEnd/>
              </a:ln>
            </p:spPr>
            <p:txBody>
              <a:bodyPr/>
              <a:lstStyle/>
              <a:p>
                <a:endParaRPr lang="en-US"/>
              </a:p>
            </p:txBody>
          </p:sp>
          <p:sp>
            <p:nvSpPr>
              <p:cNvPr id="24644" name="Rectangle 68"/>
              <p:cNvSpPr>
                <a:spLocks noChangeArrowheads="1"/>
              </p:cNvSpPr>
              <p:nvPr/>
            </p:nvSpPr>
            <p:spPr bwMode="auto">
              <a:xfrm>
                <a:off x="717" y="2878"/>
                <a:ext cx="10" cy="1003"/>
              </a:xfrm>
              <a:prstGeom prst="rect">
                <a:avLst/>
              </a:prstGeom>
              <a:solidFill>
                <a:srgbClr val="000000"/>
              </a:solidFill>
              <a:ln w="9525">
                <a:noFill/>
                <a:miter lim="800000"/>
                <a:headEnd/>
                <a:tailEnd/>
              </a:ln>
            </p:spPr>
            <p:txBody>
              <a:bodyPr/>
              <a:lstStyle/>
              <a:p>
                <a:endParaRPr lang="en-US"/>
              </a:p>
            </p:txBody>
          </p:sp>
          <p:sp>
            <p:nvSpPr>
              <p:cNvPr id="24645" name="Line 69"/>
              <p:cNvSpPr>
                <a:spLocks noChangeShapeType="1"/>
              </p:cNvSpPr>
              <p:nvPr/>
            </p:nvSpPr>
            <p:spPr bwMode="auto">
              <a:xfrm>
                <a:off x="1874" y="1983"/>
                <a:ext cx="1" cy="817"/>
              </a:xfrm>
              <a:prstGeom prst="line">
                <a:avLst/>
              </a:prstGeom>
              <a:noFill/>
              <a:ln w="0">
                <a:solidFill>
                  <a:srgbClr val="000000"/>
                </a:solidFill>
                <a:round/>
                <a:headEnd/>
                <a:tailEnd/>
              </a:ln>
            </p:spPr>
            <p:txBody>
              <a:bodyPr/>
              <a:lstStyle/>
              <a:p>
                <a:endParaRPr lang="en-US"/>
              </a:p>
            </p:txBody>
          </p:sp>
          <p:sp>
            <p:nvSpPr>
              <p:cNvPr id="24646" name="Rectangle 70"/>
              <p:cNvSpPr>
                <a:spLocks noChangeArrowheads="1"/>
              </p:cNvSpPr>
              <p:nvPr/>
            </p:nvSpPr>
            <p:spPr bwMode="auto">
              <a:xfrm>
                <a:off x="1874" y="1983"/>
                <a:ext cx="10" cy="817"/>
              </a:xfrm>
              <a:prstGeom prst="rect">
                <a:avLst/>
              </a:prstGeom>
              <a:solidFill>
                <a:srgbClr val="000000"/>
              </a:solidFill>
              <a:ln w="9525">
                <a:noFill/>
                <a:miter lim="800000"/>
                <a:headEnd/>
                <a:tailEnd/>
              </a:ln>
            </p:spPr>
            <p:txBody>
              <a:bodyPr/>
              <a:lstStyle/>
              <a:p>
                <a:endParaRPr lang="en-US"/>
              </a:p>
            </p:txBody>
          </p:sp>
          <p:sp>
            <p:nvSpPr>
              <p:cNvPr id="24647" name="Line 71"/>
              <p:cNvSpPr>
                <a:spLocks noChangeShapeType="1"/>
              </p:cNvSpPr>
              <p:nvPr/>
            </p:nvSpPr>
            <p:spPr bwMode="auto">
              <a:xfrm>
                <a:off x="1894" y="1983"/>
                <a:ext cx="1" cy="817"/>
              </a:xfrm>
              <a:prstGeom prst="line">
                <a:avLst/>
              </a:prstGeom>
              <a:noFill/>
              <a:ln w="0">
                <a:solidFill>
                  <a:srgbClr val="000000"/>
                </a:solidFill>
                <a:round/>
                <a:headEnd/>
                <a:tailEnd/>
              </a:ln>
            </p:spPr>
            <p:txBody>
              <a:bodyPr/>
              <a:lstStyle/>
              <a:p>
                <a:endParaRPr lang="en-US"/>
              </a:p>
            </p:txBody>
          </p:sp>
          <p:sp>
            <p:nvSpPr>
              <p:cNvPr id="24648" name="Rectangle 72"/>
              <p:cNvSpPr>
                <a:spLocks noChangeArrowheads="1"/>
              </p:cNvSpPr>
              <p:nvPr/>
            </p:nvSpPr>
            <p:spPr bwMode="auto">
              <a:xfrm>
                <a:off x="1894" y="1983"/>
                <a:ext cx="10" cy="817"/>
              </a:xfrm>
              <a:prstGeom prst="rect">
                <a:avLst/>
              </a:prstGeom>
              <a:solidFill>
                <a:srgbClr val="000000"/>
              </a:solidFill>
              <a:ln w="9525">
                <a:noFill/>
                <a:miter lim="800000"/>
                <a:headEnd/>
                <a:tailEnd/>
              </a:ln>
            </p:spPr>
            <p:txBody>
              <a:bodyPr/>
              <a:lstStyle/>
              <a:p>
                <a:endParaRPr lang="en-US"/>
              </a:p>
            </p:txBody>
          </p:sp>
          <p:sp>
            <p:nvSpPr>
              <p:cNvPr id="24649" name="Line 73"/>
              <p:cNvSpPr>
                <a:spLocks noChangeShapeType="1"/>
              </p:cNvSpPr>
              <p:nvPr/>
            </p:nvSpPr>
            <p:spPr bwMode="auto">
              <a:xfrm>
                <a:off x="3510" y="2888"/>
                <a:ext cx="1" cy="983"/>
              </a:xfrm>
              <a:prstGeom prst="line">
                <a:avLst/>
              </a:prstGeom>
              <a:noFill/>
              <a:ln w="0">
                <a:solidFill>
                  <a:srgbClr val="000000"/>
                </a:solidFill>
                <a:round/>
                <a:headEnd/>
                <a:tailEnd/>
              </a:ln>
            </p:spPr>
            <p:txBody>
              <a:bodyPr/>
              <a:lstStyle/>
              <a:p>
                <a:endParaRPr lang="en-US"/>
              </a:p>
            </p:txBody>
          </p:sp>
          <p:sp>
            <p:nvSpPr>
              <p:cNvPr id="24650" name="Rectangle 74"/>
              <p:cNvSpPr>
                <a:spLocks noChangeArrowheads="1"/>
              </p:cNvSpPr>
              <p:nvPr/>
            </p:nvSpPr>
            <p:spPr bwMode="auto">
              <a:xfrm>
                <a:off x="3510" y="2888"/>
                <a:ext cx="10" cy="983"/>
              </a:xfrm>
              <a:prstGeom prst="rect">
                <a:avLst/>
              </a:prstGeom>
              <a:solidFill>
                <a:srgbClr val="000000"/>
              </a:solidFill>
              <a:ln w="9525">
                <a:noFill/>
                <a:miter lim="800000"/>
                <a:headEnd/>
                <a:tailEnd/>
              </a:ln>
            </p:spPr>
            <p:txBody>
              <a:bodyPr/>
              <a:lstStyle/>
              <a:p>
                <a:endParaRPr lang="en-US"/>
              </a:p>
            </p:txBody>
          </p:sp>
          <p:sp>
            <p:nvSpPr>
              <p:cNvPr id="24651" name="Line 75"/>
              <p:cNvSpPr>
                <a:spLocks noChangeShapeType="1"/>
              </p:cNvSpPr>
              <p:nvPr/>
            </p:nvSpPr>
            <p:spPr bwMode="auto">
              <a:xfrm>
                <a:off x="3530" y="2888"/>
                <a:ext cx="1" cy="983"/>
              </a:xfrm>
              <a:prstGeom prst="line">
                <a:avLst/>
              </a:prstGeom>
              <a:noFill/>
              <a:ln w="0">
                <a:solidFill>
                  <a:srgbClr val="000000"/>
                </a:solidFill>
                <a:round/>
                <a:headEnd/>
                <a:tailEnd/>
              </a:ln>
            </p:spPr>
            <p:txBody>
              <a:bodyPr/>
              <a:lstStyle/>
              <a:p>
                <a:endParaRPr lang="en-US"/>
              </a:p>
            </p:txBody>
          </p:sp>
          <p:sp>
            <p:nvSpPr>
              <p:cNvPr id="24652" name="Rectangle 76"/>
              <p:cNvSpPr>
                <a:spLocks noChangeArrowheads="1"/>
              </p:cNvSpPr>
              <p:nvPr/>
            </p:nvSpPr>
            <p:spPr bwMode="auto">
              <a:xfrm>
                <a:off x="3530" y="2888"/>
                <a:ext cx="10" cy="983"/>
              </a:xfrm>
              <a:prstGeom prst="rect">
                <a:avLst/>
              </a:prstGeom>
              <a:solidFill>
                <a:srgbClr val="000000"/>
              </a:solidFill>
              <a:ln w="9525">
                <a:noFill/>
                <a:miter lim="800000"/>
                <a:headEnd/>
                <a:tailEnd/>
              </a:ln>
            </p:spPr>
            <p:txBody>
              <a:bodyPr/>
              <a:lstStyle/>
              <a:p>
                <a:endParaRPr lang="en-US"/>
              </a:p>
            </p:txBody>
          </p:sp>
          <p:sp>
            <p:nvSpPr>
              <p:cNvPr id="24653" name="Line 77"/>
              <p:cNvSpPr>
                <a:spLocks noChangeShapeType="1"/>
              </p:cNvSpPr>
              <p:nvPr/>
            </p:nvSpPr>
            <p:spPr bwMode="auto">
              <a:xfrm>
                <a:off x="5216" y="2888"/>
                <a:ext cx="1" cy="993"/>
              </a:xfrm>
              <a:prstGeom prst="line">
                <a:avLst/>
              </a:prstGeom>
              <a:noFill/>
              <a:ln w="0">
                <a:solidFill>
                  <a:srgbClr val="000000"/>
                </a:solidFill>
                <a:round/>
                <a:headEnd/>
                <a:tailEnd/>
              </a:ln>
            </p:spPr>
            <p:txBody>
              <a:bodyPr/>
              <a:lstStyle/>
              <a:p>
                <a:endParaRPr lang="en-US"/>
              </a:p>
            </p:txBody>
          </p:sp>
          <p:sp>
            <p:nvSpPr>
              <p:cNvPr id="24654" name="Rectangle 78"/>
              <p:cNvSpPr>
                <a:spLocks noChangeArrowheads="1"/>
              </p:cNvSpPr>
              <p:nvPr/>
            </p:nvSpPr>
            <p:spPr bwMode="auto">
              <a:xfrm>
                <a:off x="5216" y="2888"/>
                <a:ext cx="10" cy="993"/>
              </a:xfrm>
              <a:prstGeom prst="rect">
                <a:avLst/>
              </a:prstGeom>
              <a:solidFill>
                <a:srgbClr val="000000"/>
              </a:solidFill>
              <a:ln w="9525">
                <a:noFill/>
                <a:miter lim="800000"/>
                <a:headEnd/>
                <a:tailEnd/>
              </a:ln>
            </p:spPr>
            <p:txBody>
              <a:bodyPr/>
              <a:lstStyle/>
              <a:p>
                <a:endParaRPr lang="en-US"/>
              </a:p>
            </p:txBody>
          </p:sp>
          <p:sp>
            <p:nvSpPr>
              <p:cNvPr id="24655" name="Line 79"/>
              <p:cNvSpPr>
                <a:spLocks noChangeShapeType="1"/>
              </p:cNvSpPr>
              <p:nvPr/>
            </p:nvSpPr>
            <p:spPr bwMode="auto">
              <a:xfrm>
                <a:off x="1439" y="2148"/>
                <a:ext cx="1" cy="662"/>
              </a:xfrm>
              <a:prstGeom prst="line">
                <a:avLst/>
              </a:prstGeom>
              <a:noFill/>
              <a:ln w="0">
                <a:solidFill>
                  <a:srgbClr val="000000"/>
                </a:solidFill>
                <a:round/>
                <a:headEnd/>
                <a:tailEnd/>
              </a:ln>
            </p:spPr>
            <p:txBody>
              <a:bodyPr/>
              <a:lstStyle/>
              <a:p>
                <a:endParaRPr lang="en-US"/>
              </a:p>
            </p:txBody>
          </p:sp>
          <p:sp>
            <p:nvSpPr>
              <p:cNvPr id="24656" name="Rectangle 80"/>
              <p:cNvSpPr>
                <a:spLocks noChangeArrowheads="1"/>
              </p:cNvSpPr>
              <p:nvPr/>
            </p:nvSpPr>
            <p:spPr bwMode="auto">
              <a:xfrm>
                <a:off x="1326" y="2148"/>
                <a:ext cx="10" cy="662"/>
              </a:xfrm>
              <a:prstGeom prst="rect">
                <a:avLst/>
              </a:prstGeom>
              <a:solidFill>
                <a:srgbClr val="000000"/>
              </a:solidFill>
              <a:ln w="9525">
                <a:noFill/>
                <a:miter lim="800000"/>
                <a:headEnd/>
                <a:tailEnd/>
              </a:ln>
            </p:spPr>
            <p:txBody>
              <a:bodyPr/>
              <a:lstStyle/>
              <a:p>
                <a:endParaRPr lang="en-US"/>
              </a:p>
            </p:txBody>
          </p:sp>
          <p:sp>
            <p:nvSpPr>
              <p:cNvPr id="24657" name="Line 81"/>
              <p:cNvSpPr>
                <a:spLocks noChangeShapeType="1"/>
              </p:cNvSpPr>
              <p:nvPr/>
            </p:nvSpPr>
            <p:spPr bwMode="auto">
              <a:xfrm>
                <a:off x="2423" y="2148"/>
                <a:ext cx="1" cy="662"/>
              </a:xfrm>
              <a:prstGeom prst="line">
                <a:avLst/>
              </a:prstGeom>
              <a:noFill/>
              <a:ln w="0">
                <a:solidFill>
                  <a:srgbClr val="000000"/>
                </a:solidFill>
                <a:round/>
                <a:headEnd/>
                <a:tailEnd/>
              </a:ln>
            </p:spPr>
            <p:txBody>
              <a:bodyPr/>
              <a:lstStyle/>
              <a:p>
                <a:endParaRPr lang="en-US"/>
              </a:p>
            </p:txBody>
          </p:sp>
          <p:sp>
            <p:nvSpPr>
              <p:cNvPr id="24658" name="Rectangle 82"/>
              <p:cNvSpPr>
                <a:spLocks noChangeArrowheads="1"/>
              </p:cNvSpPr>
              <p:nvPr/>
            </p:nvSpPr>
            <p:spPr bwMode="auto">
              <a:xfrm>
                <a:off x="2423" y="2148"/>
                <a:ext cx="10" cy="662"/>
              </a:xfrm>
              <a:prstGeom prst="rect">
                <a:avLst/>
              </a:prstGeom>
              <a:solidFill>
                <a:srgbClr val="000000"/>
              </a:solidFill>
              <a:ln w="9525">
                <a:noFill/>
                <a:miter lim="800000"/>
                <a:headEnd/>
                <a:tailEnd/>
              </a:ln>
            </p:spPr>
            <p:txBody>
              <a:bodyPr/>
              <a:lstStyle/>
              <a:p>
                <a:endParaRPr lang="en-US"/>
              </a:p>
            </p:txBody>
          </p:sp>
          <p:sp>
            <p:nvSpPr>
              <p:cNvPr id="24659" name="Line 83"/>
              <p:cNvSpPr>
                <a:spLocks noChangeShapeType="1"/>
              </p:cNvSpPr>
              <p:nvPr/>
            </p:nvSpPr>
            <p:spPr bwMode="auto">
              <a:xfrm>
                <a:off x="2962" y="2148"/>
                <a:ext cx="1" cy="662"/>
              </a:xfrm>
              <a:prstGeom prst="line">
                <a:avLst/>
              </a:prstGeom>
              <a:noFill/>
              <a:ln w="0">
                <a:solidFill>
                  <a:srgbClr val="000000"/>
                </a:solidFill>
                <a:round/>
                <a:headEnd/>
                <a:tailEnd/>
              </a:ln>
            </p:spPr>
            <p:txBody>
              <a:bodyPr/>
              <a:lstStyle/>
              <a:p>
                <a:endParaRPr lang="en-US"/>
              </a:p>
            </p:txBody>
          </p:sp>
          <p:sp>
            <p:nvSpPr>
              <p:cNvPr id="24660" name="Rectangle 84"/>
              <p:cNvSpPr>
                <a:spLocks noChangeArrowheads="1"/>
              </p:cNvSpPr>
              <p:nvPr/>
            </p:nvSpPr>
            <p:spPr bwMode="auto">
              <a:xfrm>
                <a:off x="2962" y="2148"/>
                <a:ext cx="10" cy="662"/>
              </a:xfrm>
              <a:prstGeom prst="rect">
                <a:avLst/>
              </a:prstGeom>
              <a:solidFill>
                <a:srgbClr val="000000"/>
              </a:solidFill>
              <a:ln w="9525">
                <a:noFill/>
                <a:miter lim="800000"/>
                <a:headEnd/>
                <a:tailEnd/>
              </a:ln>
            </p:spPr>
            <p:txBody>
              <a:bodyPr/>
              <a:lstStyle/>
              <a:p>
                <a:endParaRPr lang="en-US"/>
              </a:p>
            </p:txBody>
          </p:sp>
          <p:sp>
            <p:nvSpPr>
              <p:cNvPr id="24661" name="Line 85"/>
              <p:cNvSpPr>
                <a:spLocks noChangeShapeType="1"/>
              </p:cNvSpPr>
              <p:nvPr/>
            </p:nvSpPr>
            <p:spPr bwMode="auto">
              <a:xfrm>
                <a:off x="4059" y="3053"/>
                <a:ext cx="1" cy="828"/>
              </a:xfrm>
              <a:prstGeom prst="line">
                <a:avLst/>
              </a:prstGeom>
              <a:noFill/>
              <a:ln w="0">
                <a:solidFill>
                  <a:srgbClr val="000000"/>
                </a:solidFill>
                <a:round/>
                <a:headEnd/>
                <a:tailEnd/>
              </a:ln>
            </p:spPr>
            <p:txBody>
              <a:bodyPr/>
              <a:lstStyle/>
              <a:p>
                <a:endParaRPr lang="en-US"/>
              </a:p>
            </p:txBody>
          </p:sp>
          <p:sp>
            <p:nvSpPr>
              <p:cNvPr id="24662" name="Rectangle 86"/>
              <p:cNvSpPr>
                <a:spLocks noChangeArrowheads="1"/>
              </p:cNvSpPr>
              <p:nvPr/>
            </p:nvSpPr>
            <p:spPr bwMode="auto">
              <a:xfrm>
                <a:off x="4059" y="3053"/>
                <a:ext cx="10" cy="828"/>
              </a:xfrm>
              <a:prstGeom prst="rect">
                <a:avLst/>
              </a:prstGeom>
              <a:solidFill>
                <a:srgbClr val="000000"/>
              </a:solidFill>
              <a:ln w="9525">
                <a:noFill/>
                <a:miter lim="800000"/>
                <a:headEnd/>
                <a:tailEnd/>
              </a:ln>
            </p:spPr>
            <p:txBody>
              <a:bodyPr/>
              <a:lstStyle/>
              <a:p>
                <a:endParaRPr lang="en-US"/>
              </a:p>
            </p:txBody>
          </p:sp>
          <p:sp>
            <p:nvSpPr>
              <p:cNvPr id="24663" name="Line 87"/>
              <p:cNvSpPr>
                <a:spLocks noChangeShapeType="1"/>
              </p:cNvSpPr>
              <p:nvPr/>
            </p:nvSpPr>
            <p:spPr bwMode="auto">
              <a:xfrm>
                <a:off x="4627" y="3053"/>
                <a:ext cx="1" cy="828"/>
              </a:xfrm>
              <a:prstGeom prst="line">
                <a:avLst/>
              </a:prstGeom>
              <a:noFill/>
              <a:ln w="0">
                <a:solidFill>
                  <a:srgbClr val="000000"/>
                </a:solidFill>
                <a:round/>
                <a:headEnd/>
                <a:tailEnd/>
              </a:ln>
            </p:spPr>
            <p:txBody>
              <a:bodyPr/>
              <a:lstStyle/>
              <a:p>
                <a:endParaRPr lang="en-US"/>
              </a:p>
            </p:txBody>
          </p:sp>
          <p:sp>
            <p:nvSpPr>
              <p:cNvPr id="24664" name="Rectangle 88"/>
              <p:cNvSpPr>
                <a:spLocks noChangeArrowheads="1"/>
              </p:cNvSpPr>
              <p:nvPr/>
            </p:nvSpPr>
            <p:spPr bwMode="auto">
              <a:xfrm>
                <a:off x="4627" y="3053"/>
                <a:ext cx="10" cy="828"/>
              </a:xfrm>
              <a:prstGeom prst="rect">
                <a:avLst/>
              </a:prstGeom>
              <a:solidFill>
                <a:srgbClr val="000000"/>
              </a:solidFill>
              <a:ln w="9525">
                <a:noFill/>
                <a:miter lim="800000"/>
                <a:headEnd/>
                <a:tailEnd/>
              </a:ln>
            </p:spPr>
            <p:txBody>
              <a:bodyPr/>
              <a:lstStyle/>
              <a:p>
                <a:endParaRPr lang="en-US"/>
              </a:p>
            </p:txBody>
          </p:sp>
          <p:sp>
            <p:nvSpPr>
              <p:cNvPr id="24665" name="Line 89"/>
              <p:cNvSpPr>
                <a:spLocks noChangeShapeType="1"/>
              </p:cNvSpPr>
              <p:nvPr/>
            </p:nvSpPr>
            <p:spPr bwMode="auto">
              <a:xfrm>
                <a:off x="538" y="912"/>
                <a:ext cx="4877" cy="1"/>
              </a:xfrm>
              <a:prstGeom prst="line">
                <a:avLst/>
              </a:prstGeom>
              <a:noFill/>
              <a:ln w="0">
                <a:solidFill>
                  <a:srgbClr val="000000"/>
                </a:solidFill>
                <a:round/>
                <a:headEnd/>
                <a:tailEnd/>
              </a:ln>
            </p:spPr>
            <p:txBody>
              <a:bodyPr/>
              <a:lstStyle/>
              <a:p>
                <a:endParaRPr lang="en-US"/>
              </a:p>
            </p:txBody>
          </p:sp>
          <p:sp>
            <p:nvSpPr>
              <p:cNvPr id="24666" name="Rectangle 90"/>
              <p:cNvSpPr>
                <a:spLocks noChangeArrowheads="1"/>
              </p:cNvSpPr>
              <p:nvPr/>
            </p:nvSpPr>
            <p:spPr bwMode="auto">
              <a:xfrm>
                <a:off x="538" y="912"/>
                <a:ext cx="4877" cy="10"/>
              </a:xfrm>
              <a:prstGeom prst="rect">
                <a:avLst/>
              </a:prstGeom>
              <a:solidFill>
                <a:srgbClr val="000000"/>
              </a:solidFill>
              <a:ln w="9525">
                <a:noFill/>
                <a:miter lim="800000"/>
                <a:headEnd/>
                <a:tailEnd/>
              </a:ln>
            </p:spPr>
            <p:txBody>
              <a:bodyPr/>
              <a:lstStyle/>
              <a:p>
                <a:endParaRPr lang="en-US"/>
              </a:p>
            </p:txBody>
          </p:sp>
          <p:sp>
            <p:nvSpPr>
              <p:cNvPr id="24667" name="Line 91"/>
              <p:cNvSpPr>
                <a:spLocks noChangeShapeType="1"/>
              </p:cNvSpPr>
              <p:nvPr/>
            </p:nvSpPr>
            <p:spPr bwMode="auto">
              <a:xfrm>
                <a:off x="727" y="1973"/>
                <a:ext cx="4499" cy="1"/>
              </a:xfrm>
              <a:prstGeom prst="line">
                <a:avLst/>
              </a:prstGeom>
              <a:noFill/>
              <a:ln w="0">
                <a:solidFill>
                  <a:srgbClr val="000000"/>
                </a:solidFill>
                <a:round/>
                <a:headEnd/>
                <a:tailEnd/>
              </a:ln>
            </p:spPr>
            <p:txBody>
              <a:bodyPr/>
              <a:lstStyle/>
              <a:p>
                <a:endParaRPr lang="en-US"/>
              </a:p>
            </p:txBody>
          </p:sp>
          <p:sp>
            <p:nvSpPr>
              <p:cNvPr id="24668" name="Rectangle 92"/>
              <p:cNvSpPr>
                <a:spLocks noChangeArrowheads="1"/>
              </p:cNvSpPr>
              <p:nvPr/>
            </p:nvSpPr>
            <p:spPr bwMode="auto">
              <a:xfrm>
                <a:off x="727" y="1973"/>
                <a:ext cx="4499" cy="10"/>
              </a:xfrm>
              <a:prstGeom prst="rect">
                <a:avLst/>
              </a:prstGeom>
              <a:solidFill>
                <a:srgbClr val="000000"/>
              </a:solidFill>
              <a:ln w="9525">
                <a:noFill/>
                <a:miter lim="800000"/>
                <a:headEnd/>
                <a:tailEnd/>
              </a:ln>
            </p:spPr>
            <p:txBody>
              <a:bodyPr/>
              <a:lstStyle/>
              <a:p>
                <a:endParaRPr lang="en-US"/>
              </a:p>
            </p:txBody>
          </p:sp>
          <p:sp>
            <p:nvSpPr>
              <p:cNvPr id="24669" name="Line 93"/>
              <p:cNvSpPr>
                <a:spLocks noChangeShapeType="1"/>
              </p:cNvSpPr>
              <p:nvPr/>
            </p:nvSpPr>
            <p:spPr bwMode="auto">
              <a:xfrm>
                <a:off x="3540" y="2138"/>
                <a:ext cx="1686" cy="1"/>
              </a:xfrm>
              <a:prstGeom prst="line">
                <a:avLst/>
              </a:prstGeom>
              <a:noFill/>
              <a:ln w="0">
                <a:solidFill>
                  <a:srgbClr val="000000"/>
                </a:solidFill>
                <a:round/>
                <a:headEnd/>
                <a:tailEnd/>
              </a:ln>
            </p:spPr>
            <p:txBody>
              <a:bodyPr/>
              <a:lstStyle/>
              <a:p>
                <a:endParaRPr lang="en-US"/>
              </a:p>
            </p:txBody>
          </p:sp>
          <p:sp>
            <p:nvSpPr>
              <p:cNvPr id="24670" name="Rectangle 94"/>
              <p:cNvSpPr>
                <a:spLocks noChangeArrowheads="1"/>
              </p:cNvSpPr>
              <p:nvPr/>
            </p:nvSpPr>
            <p:spPr bwMode="auto">
              <a:xfrm>
                <a:off x="3540" y="2138"/>
                <a:ext cx="1686" cy="10"/>
              </a:xfrm>
              <a:prstGeom prst="rect">
                <a:avLst/>
              </a:prstGeom>
              <a:solidFill>
                <a:srgbClr val="000000"/>
              </a:solidFill>
              <a:ln w="9525">
                <a:noFill/>
                <a:miter lim="800000"/>
                <a:headEnd/>
                <a:tailEnd/>
              </a:ln>
            </p:spPr>
            <p:txBody>
              <a:bodyPr/>
              <a:lstStyle/>
              <a:p>
                <a:endParaRPr lang="en-US"/>
              </a:p>
            </p:txBody>
          </p:sp>
          <p:sp>
            <p:nvSpPr>
              <p:cNvPr id="24671" name="Line 95"/>
              <p:cNvSpPr>
                <a:spLocks noChangeShapeType="1"/>
              </p:cNvSpPr>
              <p:nvPr/>
            </p:nvSpPr>
            <p:spPr bwMode="auto">
              <a:xfrm>
                <a:off x="3540" y="2304"/>
                <a:ext cx="1686" cy="1"/>
              </a:xfrm>
              <a:prstGeom prst="line">
                <a:avLst/>
              </a:prstGeom>
              <a:noFill/>
              <a:ln w="0">
                <a:solidFill>
                  <a:srgbClr val="000000"/>
                </a:solidFill>
                <a:round/>
                <a:headEnd/>
                <a:tailEnd/>
              </a:ln>
            </p:spPr>
            <p:txBody>
              <a:bodyPr/>
              <a:lstStyle/>
              <a:p>
                <a:endParaRPr lang="en-US"/>
              </a:p>
            </p:txBody>
          </p:sp>
          <p:sp>
            <p:nvSpPr>
              <p:cNvPr id="24672" name="Rectangle 96"/>
              <p:cNvSpPr>
                <a:spLocks noChangeArrowheads="1"/>
              </p:cNvSpPr>
              <p:nvPr/>
            </p:nvSpPr>
            <p:spPr bwMode="auto">
              <a:xfrm>
                <a:off x="3540" y="2304"/>
                <a:ext cx="1686" cy="10"/>
              </a:xfrm>
              <a:prstGeom prst="rect">
                <a:avLst/>
              </a:prstGeom>
              <a:solidFill>
                <a:srgbClr val="000000"/>
              </a:solidFill>
              <a:ln w="9525">
                <a:noFill/>
                <a:miter lim="800000"/>
                <a:headEnd/>
                <a:tailEnd/>
              </a:ln>
            </p:spPr>
            <p:txBody>
              <a:bodyPr/>
              <a:lstStyle/>
              <a:p>
                <a:endParaRPr lang="en-US"/>
              </a:p>
            </p:txBody>
          </p:sp>
          <p:sp>
            <p:nvSpPr>
              <p:cNvPr id="24673" name="Line 97"/>
              <p:cNvSpPr>
                <a:spLocks noChangeShapeType="1"/>
              </p:cNvSpPr>
              <p:nvPr/>
            </p:nvSpPr>
            <p:spPr bwMode="auto">
              <a:xfrm>
                <a:off x="727" y="2800"/>
                <a:ext cx="4499" cy="1"/>
              </a:xfrm>
              <a:prstGeom prst="line">
                <a:avLst/>
              </a:prstGeom>
              <a:noFill/>
              <a:ln w="0">
                <a:solidFill>
                  <a:srgbClr val="000000"/>
                </a:solidFill>
                <a:round/>
                <a:headEnd/>
                <a:tailEnd/>
              </a:ln>
            </p:spPr>
            <p:txBody>
              <a:bodyPr/>
              <a:lstStyle/>
              <a:p>
                <a:endParaRPr lang="en-US"/>
              </a:p>
            </p:txBody>
          </p:sp>
          <p:sp>
            <p:nvSpPr>
              <p:cNvPr id="24674" name="Rectangle 98"/>
              <p:cNvSpPr>
                <a:spLocks noChangeArrowheads="1"/>
              </p:cNvSpPr>
              <p:nvPr/>
            </p:nvSpPr>
            <p:spPr bwMode="auto">
              <a:xfrm>
                <a:off x="727" y="2800"/>
                <a:ext cx="4499" cy="10"/>
              </a:xfrm>
              <a:prstGeom prst="rect">
                <a:avLst/>
              </a:prstGeom>
              <a:solidFill>
                <a:srgbClr val="000000"/>
              </a:solidFill>
              <a:ln w="9525">
                <a:noFill/>
                <a:miter lim="800000"/>
                <a:headEnd/>
                <a:tailEnd/>
              </a:ln>
            </p:spPr>
            <p:txBody>
              <a:bodyPr/>
              <a:lstStyle/>
              <a:p>
                <a:endParaRPr lang="en-US"/>
              </a:p>
            </p:txBody>
          </p:sp>
          <p:sp>
            <p:nvSpPr>
              <p:cNvPr id="24675" name="Line 99"/>
              <p:cNvSpPr>
                <a:spLocks noChangeShapeType="1"/>
              </p:cNvSpPr>
              <p:nvPr/>
            </p:nvSpPr>
            <p:spPr bwMode="auto">
              <a:xfrm>
                <a:off x="727" y="2878"/>
                <a:ext cx="4499" cy="1"/>
              </a:xfrm>
              <a:prstGeom prst="line">
                <a:avLst/>
              </a:prstGeom>
              <a:noFill/>
              <a:ln w="0">
                <a:solidFill>
                  <a:srgbClr val="000000"/>
                </a:solidFill>
                <a:round/>
                <a:headEnd/>
                <a:tailEnd/>
              </a:ln>
            </p:spPr>
            <p:txBody>
              <a:bodyPr/>
              <a:lstStyle/>
              <a:p>
                <a:endParaRPr lang="en-US"/>
              </a:p>
            </p:txBody>
          </p:sp>
          <p:sp>
            <p:nvSpPr>
              <p:cNvPr id="24676" name="Rectangle 100"/>
              <p:cNvSpPr>
                <a:spLocks noChangeArrowheads="1"/>
              </p:cNvSpPr>
              <p:nvPr/>
            </p:nvSpPr>
            <p:spPr bwMode="auto">
              <a:xfrm>
                <a:off x="727" y="2878"/>
                <a:ext cx="4499" cy="10"/>
              </a:xfrm>
              <a:prstGeom prst="rect">
                <a:avLst/>
              </a:prstGeom>
              <a:solidFill>
                <a:srgbClr val="000000"/>
              </a:solidFill>
              <a:ln w="9525">
                <a:noFill/>
                <a:miter lim="800000"/>
                <a:headEnd/>
                <a:tailEnd/>
              </a:ln>
            </p:spPr>
            <p:txBody>
              <a:bodyPr/>
              <a:lstStyle/>
              <a:p>
                <a:endParaRPr lang="en-US"/>
              </a:p>
            </p:txBody>
          </p:sp>
          <p:sp>
            <p:nvSpPr>
              <p:cNvPr id="24677" name="Line 101"/>
              <p:cNvSpPr>
                <a:spLocks noChangeShapeType="1"/>
              </p:cNvSpPr>
              <p:nvPr/>
            </p:nvSpPr>
            <p:spPr bwMode="auto">
              <a:xfrm>
                <a:off x="3540" y="3044"/>
                <a:ext cx="1686" cy="1"/>
              </a:xfrm>
              <a:prstGeom prst="line">
                <a:avLst/>
              </a:prstGeom>
              <a:noFill/>
              <a:ln w="0">
                <a:solidFill>
                  <a:srgbClr val="000000"/>
                </a:solidFill>
                <a:round/>
                <a:headEnd/>
                <a:tailEnd/>
              </a:ln>
            </p:spPr>
            <p:txBody>
              <a:bodyPr/>
              <a:lstStyle/>
              <a:p>
                <a:endParaRPr lang="en-US"/>
              </a:p>
            </p:txBody>
          </p:sp>
          <p:sp>
            <p:nvSpPr>
              <p:cNvPr id="24678" name="Rectangle 102"/>
              <p:cNvSpPr>
                <a:spLocks noChangeArrowheads="1"/>
              </p:cNvSpPr>
              <p:nvPr/>
            </p:nvSpPr>
            <p:spPr bwMode="auto">
              <a:xfrm>
                <a:off x="3540" y="3044"/>
                <a:ext cx="1686" cy="9"/>
              </a:xfrm>
              <a:prstGeom prst="rect">
                <a:avLst/>
              </a:prstGeom>
              <a:solidFill>
                <a:srgbClr val="000000"/>
              </a:solidFill>
              <a:ln w="9525">
                <a:noFill/>
                <a:miter lim="800000"/>
                <a:headEnd/>
                <a:tailEnd/>
              </a:ln>
            </p:spPr>
            <p:txBody>
              <a:bodyPr/>
              <a:lstStyle/>
              <a:p>
                <a:endParaRPr lang="en-US"/>
              </a:p>
            </p:txBody>
          </p:sp>
          <p:sp>
            <p:nvSpPr>
              <p:cNvPr id="24679" name="Line 103"/>
              <p:cNvSpPr>
                <a:spLocks noChangeShapeType="1"/>
              </p:cNvSpPr>
              <p:nvPr/>
            </p:nvSpPr>
            <p:spPr bwMode="auto">
              <a:xfrm>
                <a:off x="3540" y="3209"/>
                <a:ext cx="1686" cy="1"/>
              </a:xfrm>
              <a:prstGeom prst="line">
                <a:avLst/>
              </a:prstGeom>
              <a:noFill/>
              <a:ln w="0">
                <a:solidFill>
                  <a:srgbClr val="000000"/>
                </a:solidFill>
                <a:round/>
                <a:headEnd/>
                <a:tailEnd/>
              </a:ln>
            </p:spPr>
            <p:txBody>
              <a:bodyPr/>
              <a:lstStyle/>
              <a:p>
                <a:endParaRPr lang="en-US"/>
              </a:p>
            </p:txBody>
          </p:sp>
          <p:sp>
            <p:nvSpPr>
              <p:cNvPr id="24680" name="Rectangle 104"/>
              <p:cNvSpPr>
                <a:spLocks noChangeArrowheads="1"/>
              </p:cNvSpPr>
              <p:nvPr/>
            </p:nvSpPr>
            <p:spPr bwMode="auto">
              <a:xfrm>
                <a:off x="3540" y="3209"/>
                <a:ext cx="1686" cy="10"/>
              </a:xfrm>
              <a:prstGeom prst="rect">
                <a:avLst/>
              </a:prstGeom>
              <a:solidFill>
                <a:srgbClr val="000000"/>
              </a:solidFill>
              <a:ln w="9525">
                <a:noFill/>
                <a:miter lim="800000"/>
                <a:headEnd/>
                <a:tailEnd/>
              </a:ln>
            </p:spPr>
            <p:txBody>
              <a:bodyPr/>
              <a:lstStyle/>
              <a:p>
                <a:endParaRPr lang="en-US"/>
              </a:p>
            </p:txBody>
          </p:sp>
          <p:sp>
            <p:nvSpPr>
              <p:cNvPr id="24681" name="Line 105"/>
              <p:cNvSpPr>
                <a:spLocks noChangeShapeType="1"/>
              </p:cNvSpPr>
              <p:nvPr/>
            </p:nvSpPr>
            <p:spPr bwMode="auto">
              <a:xfrm>
                <a:off x="3540" y="3375"/>
                <a:ext cx="1686" cy="1"/>
              </a:xfrm>
              <a:prstGeom prst="line">
                <a:avLst/>
              </a:prstGeom>
              <a:noFill/>
              <a:ln w="0">
                <a:solidFill>
                  <a:srgbClr val="000000"/>
                </a:solidFill>
                <a:round/>
                <a:headEnd/>
                <a:tailEnd/>
              </a:ln>
            </p:spPr>
            <p:txBody>
              <a:bodyPr/>
              <a:lstStyle/>
              <a:p>
                <a:endParaRPr lang="en-US"/>
              </a:p>
            </p:txBody>
          </p:sp>
          <p:sp>
            <p:nvSpPr>
              <p:cNvPr id="24682" name="Rectangle 106"/>
              <p:cNvSpPr>
                <a:spLocks noChangeArrowheads="1"/>
              </p:cNvSpPr>
              <p:nvPr/>
            </p:nvSpPr>
            <p:spPr bwMode="auto">
              <a:xfrm>
                <a:off x="3540" y="3375"/>
                <a:ext cx="1686" cy="9"/>
              </a:xfrm>
              <a:prstGeom prst="rect">
                <a:avLst/>
              </a:prstGeom>
              <a:solidFill>
                <a:srgbClr val="000000"/>
              </a:solidFill>
              <a:ln w="9525">
                <a:noFill/>
                <a:miter lim="800000"/>
                <a:headEnd/>
                <a:tailEnd/>
              </a:ln>
            </p:spPr>
            <p:txBody>
              <a:bodyPr/>
              <a:lstStyle/>
              <a:p>
                <a:endParaRPr lang="en-US"/>
              </a:p>
            </p:txBody>
          </p:sp>
          <p:sp>
            <p:nvSpPr>
              <p:cNvPr id="24683" name="Line 107"/>
              <p:cNvSpPr>
                <a:spLocks noChangeShapeType="1"/>
              </p:cNvSpPr>
              <p:nvPr/>
            </p:nvSpPr>
            <p:spPr bwMode="auto">
              <a:xfrm>
                <a:off x="3540" y="3540"/>
                <a:ext cx="1686" cy="1"/>
              </a:xfrm>
              <a:prstGeom prst="line">
                <a:avLst/>
              </a:prstGeom>
              <a:noFill/>
              <a:ln w="0">
                <a:solidFill>
                  <a:srgbClr val="000000"/>
                </a:solidFill>
                <a:round/>
                <a:headEnd/>
                <a:tailEnd/>
              </a:ln>
            </p:spPr>
            <p:txBody>
              <a:bodyPr/>
              <a:lstStyle/>
              <a:p>
                <a:endParaRPr lang="en-US"/>
              </a:p>
            </p:txBody>
          </p:sp>
          <p:sp>
            <p:nvSpPr>
              <p:cNvPr id="24684" name="Rectangle 108"/>
              <p:cNvSpPr>
                <a:spLocks noChangeArrowheads="1"/>
              </p:cNvSpPr>
              <p:nvPr/>
            </p:nvSpPr>
            <p:spPr bwMode="auto">
              <a:xfrm>
                <a:off x="3540" y="3540"/>
                <a:ext cx="1686" cy="10"/>
              </a:xfrm>
              <a:prstGeom prst="rect">
                <a:avLst/>
              </a:prstGeom>
              <a:solidFill>
                <a:srgbClr val="000000"/>
              </a:solidFill>
              <a:ln w="9525">
                <a:noFill/>
                <a:miter lim="800000"/>
                <a:headEnd/>
                <a:tailEnd/>
              </a:ln>
            </p:spPr>
            <p:txBody>
              <a:bodyPr/>
              <a:lstStyle/>
              <a:p>
                <a:endParaRPr lang="en-US"/>
              </a:p>
            </p:txBody>
          </p:sp>
          <p:sp>
            <p:nvSpPr>
              <p:cNvPr id="24685" name="Line 109"/>
              <p:cNvSpPr>
                <a:spLocks noChangeShapeType="1"/>
              </p:cNvSpPr>
              <p:nvPr/>
            </p:nvSpPr>
            <p:spPr bwMode="auto">
              <a:xfrm>
                <a:off x="3540" y="3706"/>
                <a:ext cx="1686" cy="1"/>
              </a:xfrm>
              <a:prstGeom prst="line">
                <a:avLst/>
              </a:prstGeom>
              <a:noFill/>
              <a:ln w="0">
                <a:solidFill>
                  <a:srgbClr val="000000"/>
                </a:solidFill>
                <a:round/>
                <a:headEnd/>
                <a:tailEnd/>
              </a:ln>
            </p:spPr>
            <p:txBody>
              <a:bodyPr/>
              <a:lstStyle/>
              <a:p>
                <a:endParaRPr lang="en-US"/>
              </a:p>
            </p:txBody>
          </p:sp>
          <p:sp>
            <p:nvSpPr>
              <p:cNvPr id="24686" name="Rectangle 110"/>
              <p:cNvSpPr>
                <a:spLocks noChangeArrowheads="1"/>
              </p:cNvSpPr>
              <p:nvPr/>
            </p:nvSpPr>
            <p:spPr bwMode="auto">
              <a:xfrm>
                <a:off x="3540" y="3706"/>
                <a:ext cx="1686" cy="9"/>
              </a:xfrm>
              <a:prstGeom prst="rect">
                <a:avLst/>
              </a:prstGeom>
              <a:solidFill>
                <a:srgbClr val="000000"/>
              </a:solidFill>
              <a:ln w="9525">
                <a:noFill/>
                <a:miter lim="800000"/>
                <a:headEnd/>
                <a:tailEnd/>
              </a:ln>
            </p:spPr>
            <p:txBody>
              <a:bodyPr/>
              <a:lstStyle/>
              <a:p>
                <a:endParaRPr lang="en-US"/>
              </a:p>
            </p:txBody>
          </p:sp>
          <p:sp>
            <p:nvSpPr>
              <p:cNvPr id="24687" name="Line 111"/>
              <p:cNvSpPr>
                <a:spLocks noChangeShapeType="1"/>
              </p:cNvSpPr>
              <p:nvPr/>
            </p:nvSpPr>
            <p:spPr bwMode="auto">
              <a:xfrm>
                <a:off x="727" y="3871"/>
                <a:ext cx="4499" cy="1"/>
              </a:xfrm>
              <a:prstGeom prst="line">
                <a:avLst/>
              </a:prstGeom>
              <a:noFill/>
              <a:ln w="0">
                <a:solidFill>
                  <a:srgbClr val="000000"/>
                </a:solidFill>
                <a:round/>
                <a:headEnd/>
                <a:tailEnd/>
              </a:ln>
            </p:spPr>
            <p:txBody>
              <a:bodyPr/>
              <a:lstStyle/>
              <a:p>
                <a:endParaRPr lang="en-US"/>
              </a:p>
            </p:txBody>
          </p:sp>
          <p:sp>
            <p:nvSpPr>
              <p:cNvPr id="24688" name="Rectangle 112"/>
              <p:cNvSpPr>
                <a:spLocks noChangeArrowheads="1"/>
              </p:cNvSpPr>
              <p:nvPr/>
            </p:nvSpPr>
            <p:spPr bwMode="auto">
              <a:xfrm>
                <a:off x="727" y="3871"/>
                <a:ext cx="4499" cy="10"/>
              </a:xfrm>
              <a:prstGeom prst="rect">
                <a:avLst/>
              </a:prstGeom>
              <a:solidFill>
                <a:srgbClr val="000000"/>
              </a:solidFill>
              <a:ln w="9525">
                <a:noFill/>
                <a:miter lim="800000"/>
                <a:headEnd/>
                <a:tailEnd/>
              </a:ln>
            </p:spPr>
            <p:txBody>
              <a:bodyPr/>
              <a:lstStyle/>
              <a:p>
                <a:endParaRPr lang="en-US"/>
              </a:p>
            </p:txBody>
          </p:sp>
          <p:sp>
            <p:nvSpPr>
              <p:cNvPr id="24689" name="Line 113"/>
              <p:cNvSpPr>
                <a:spLocks noChangeShapeType="1"/>
              </p:cNvSpPr>
              <p:nvPr/>
            </p:nvSpPr>
            <p:spPr bwMode="auto">
              <a:xfrm>
                <a:off x="538" y="3949"/>
                <a:ext cx="4877" cy="1"/>
              </a:xfrm>
              <a:prstGeom prst="line">
                <a:avLst/>
              </a:prstGeom>
              <a:noFill/>
              <a:ln w="0">
                <a:solidFill>
                  <a:srgbClr val="000000"/>
                </a:solidFill>
                <a:round/>
                <a:headEnd/>
                <a:tailEnd/>
              </a:ln>
            </p:spPr>
            <p:txBody>
              <a:bodyPr/>
              <a:lstStyle/>
              <a:p>
                <a:endParaRPr lang="en-US"/>
              </a:p>
            </p:txBody>
          </p:sp>
          <p:sp>
            <p:nvSpPr>
              <p:cNvPr id="24690" name="Rectangle 114"/>
              <p:cNvSpPr>
                <a:spLocks noChangeArrowheads="1"/>
              </p:cNvSpPr>
              <p:nvPr/>
            </p:nvSpPr>
            <p:spPr bwMode="auto">
              <a:xfrm>
                <a:off x="538" y="3949"/>
                <a:ext cx="4877" cy="10"/>
              </a:xfrm>
              <a:prstGeom prst="rect">
                <a:avLst/>
              </a:prstGeom>
              <a:solidFill>
                <a:srgbClr val="000000"/>
              </a:solidFill>
              <a:ln w="9525">
                <a:noFill/>
                <a:miter lim="800000"/>
                <a:headEnd/>
                <a:tailEnd/>
              </a:ln>
            </p:spPr>
            <p:txBody>
              <a:bodyPr/>
              <a:lstStyle/>
              <a:p>
                <a:endParaRPr lang="en-US"/>
              </a:p>
            </p:txBody>
          </p:sp>
        </p:grpSp>
        <p:sp>
          <p:nvSpPr>
            <p:cNvPr id="24691" name="Line 115"/>
            <p:cNvSpPr>
              <a:spLocks noChangeShapeType="1"/>
            </p:cNvSpPr>
            <p:nvPr/>
          </p:nvSpPr>
          <p:spPr bwMode="auto">
            <a:xfrm>
              <a:off x="1540" y="1392"/>
              <a:ext cx="1096" cy="0"/>
            </a:xfrm>
            <a:prstGeom prst="line">
              <a:avLst/>
            </a:prstGeom>
            <a:noFill/>
            <a:ln w="12700">
              <a:solidFill>
                <a:schemeClr val="tx2"/>
              </a:solidFill>
              <a:round/>
              <a:headEnd/>
              <a:tailEnd/>
            </a:ln>
            <a:effectLst/>
          </p:spPr>
          <p:txBody>
            <a:bodyPr wrap="none" anchor="ctr"/>
            <a:lstStyle/>
            <a:p>
              <a:endParaRPr lang="en-US"/>
            </a:p>
          </p:txBody>
        </p:sp>
        <p:sp>
          <p:nvSpPr>
            <p:cNvPr id="24692" name="Line 116"/>
            <p:cNvSpPr>
              <a:spLocks noChangeShapeType="1"/>
            </p:cNvSpPr>
            <p:nvPr/>
          </p:nvSpPr>
          <p:spPr bwMode="auto">
            <a:xfrm>
              <a:off x="1540" y="1715"/>
              <a:ext cx="1096" cy="0"/>
            </a:xfrm>
            <a:prstGeom prst="line">
              <a:avLst/>
            </a:prstGeom>
            <a:noFill/>
            <a:ln w="12700">
              <a:solidFill>
                <a:schemeClr val="tx2"/>
              </a:solidFill>
              <a:round/>
              <a:headEnd/>
              <a:tailEnd/>
            </a:ln>
            <a:effectLst/>
          </p:spPr>
          <p:txBody>
            <a:bodyPr wrap="none" anchor="ctr"/>
            <a:lstStyle/>
            <a:p>
              <a:endParaRPr lang="en-US"/>
            </a:p>
          </p:txBody>
        </p:sp>
        <p:sp>
          <p:nvSpPr>
            <p:cNvPr id="24693" name="Line 117"/>
            <p:cNvSpPr>
              <a:spLocks noChangeShapeType="1"/>
            </p:cNvSpPr>
            <p:nvPr/>
          </p:nvSpPr>
          <p:spPr bwMode="auto">
            <a:xfrm>
              <a:off x="1060" y="1885"/>
              <a:ext cx="1576" cy="0"/>
            </a:xfrm>
            <a:prstGeom prst="line">
              <a:avLst/>
            </a:prstGeom>
            <a:noFill/>
            <a:ln w="12700">
              <a:solidFill>
                <a:schemeClr val="tx2"/>
              </a:solidFill>
              <a:round/>
              <a:headEnd/>
              <a:tailEnd/>
            </a:ln>
            <a:effectLst/>
          </p:spPr>
          <p:txBody>
            <a:bodyPr wrap="none" anchor="ctr"/>
            <a:lstStyle/>
            <a:p>
              <a:endParaRPr lang="en-US"/>
            </a:p>
          </p:txBody>
        </p:sp>
        <p:sp>
          <p:nvSpPr>
            <p:cNvPr id="24694" name="Line 118"/>
            <p:cNvSpPr>
              <a:spLocks noChangeShapeType="1"/>
            </p:cNvSpPr>
            <p:nvPr/>
          </p:nvSpPr>
          <p:spPr bwMode="auto">
            <a:xfrm>
              <a:off x="3892" y="1383"/>
              <a:ext cx="1336" cy="0"/>
            </a:xfrm>
            <a:prstGeom prst="line">
              <a:avLst/>
            </a:prstGeom>
            <a:noFill/>
            <a:ln w="12700">
              <a:solidFill>
                <a:schemeClr val="tx2"/>
              </a:solidFill>
              <a:round/>
              <a:headEnd/>
              <a:tailEnd/>
            </a:ln>
            <a:effectLst/>
          </p:spPr>
          <p:txBody>
            <a:bodyPr wrap="none" anchor="ctr"/>
            <a:lstStyle/>
            <a:p>
              <a:endParaRPr lang="en-US"/>
            </a:p>
          </p:txBody>
        </p:sp>
        <p:sp>
          <p:nvSpPr>
            <p:cNvPr id="24695" name="Line 119"/>
            <p:cNvSpPr>
              <a:spLocks noChangeShapeType="1"/>
            </p:cNvSpPr>
            <p:nvPr/>
          </p:nvSpPr>
          <p:spPr bwMode="auto">
            <a:xfrm>
              <a:off x="4036" y="1549"/>
              <a:ext cx="1192" cy="0"/>
            </a:xfrm>
            <a:prstGeom prst="line">
              <a:avLst/>
            </a:prstGeom>
            <a:noFill/>
            <a:ln w="12700">
              <a:solidFill>
                <a:schemeClr val="tx2"/>
              </a:solidFill>
              <a:round/>
              <a:headEnd/>
              <a:tailEnd/>
            </a:ln>
            <a:effectLst/>
          </p:spPr>
          <p:txBody>
            <a:bodyPr wrap="none" anchor="ctr"/>
            <a:lstStyle/>
            <a:p>
              <a:endParaRPr lang="en-US"/>
            </a:p>
          </p:txBody>
        </p:sp>
        <p:sp>
          <p:nvSpPr>
            <p:cNvPr id="24696" name="Line 120"/>
            <p:cNvSpPr>
              <a:spLocks noChangeShapeType="1"/>
            </p:cNvSpPr>
            <p:nvPr/>
          </p:nvSpPr>
          <p:spPr bwMode="auto">
            <a:xfrm>
              <a:off x="4084" y="1715"/>
              <a:ext cx="1144" cy="0"/>
            </a:xfrm>
            <a:prstGeom prst="line">
              <a:avLst/>
            </a:prstGeom>
            <a:noFill/>
            <a:ln w="12700">
              <a:solidFill>
                <a:schemeClr val="tx2"/>
              </a:solidFill>
              <a:round/>
              <a:headEnd/>
              <a:tailEnd/>
            </a:ln>
            <a:effectLst/>
          </p:spPr>
          <p:txBody>
            <a:bodyPr wrap="none" anchor="ctr"/>
            <a:lstStyle/>
            <a:p>
              <a:endParaRPr lang="en-US"/>
            </a:p>
          </p:txBody>
        </p:sp>
      </p:grpSp>
      <p:sp>
        <p:nvSpPr>
          <p:cNvPr id="24697" name="Rectangle 121"/>
          <p:cNvSpPr>
            <a:spLocks noGrp="1" noChangeArrowheads="1"/>
          </p:cNvSpPr>
          <p:nvPr>
            <p:ph type="title"/>
          </p:nvPr>
        </p:nvSpPr>
        <p:spPr>
          <a:noFill/>
          <a:ln/>
        </p:spPr>
        <p:txBody>
          <a:bodyPr lIns="90488" tIns="44450" rIns="90488" bIns="44450"/>
          <a:lstStyle/>
          <a:p>
            <a:r>
              <a:rPr lang="en-US"/>
              <a:t>Job-Order Cost Accounting</a:t>
            </a:r>
          </a:p>
        </p:txBody>
      </p:sp>
      <p:grpSp>
        <p:nvGrpSpPr>
          <p:cNvPr id="4" name="Group 122"/>
          <p:cNvGrpSpPr>
            <a:grpSpLocks/>
          </p:cNvGrpSpPr>
          <p:nvPr/>
        </p:nvGrpSpPr>
        <p:grpSpPr bwMode="auto">
          <a:xfrm>
            <a:off x="8158163" y="90488"/>
            <a:ext cx="681037" cy="976312"/>
            <a:chOff x="4714" y="57"/>
            <a:chExt cx="611" cy="700"/>
          </a:xfrm>
        </p:grpSpPr>
        <p:sp>
          <p:nvSpPr>
            <p:cNvPr id="24699" name="Freeform 123"/>
            <p:cNvSpPr>
              <a:spLocks/>
            </p:cNvSpPr>
            <p:nvPr/>
          </p:nvSpPr>
          <p:spPr bwMode="auto">
            <a:xfrm>
              <a:off x="4738" y="127"/>
              <a:ext cx="489" cy="509"/>
            </a:xfrm>
            <a:custGeom>
              <a:avLst/>
              <a:gdLst/>
              <a:ahLst/>
              <a:cxnLst>
                <a:cxn ang="0">
                  <a:pos x="174" y="3970"/>
                </a:cxn>
                <a:cxn ang="0">
                  <a:pos x="0" y="4746"/>
                </a:cxn>
                <a:cxn ang="0">
                  <a:pos x="230" y="5867"/>
                </a:cxn>
                <a:cxn ang="0">
                  <a:pos x="1904" y="7134"/>
                </a:cxn>
                <a:cxn ang="0">
                  <a:pos x="4730" y="6356"/>
                </a:cxn>
                <a:cxn ang="0">
                  <a:pos x="5393" y="3768"/>
                </a:cxn>
                <a:cxn ang="0">
                  <a:pos x="6835" y="1553"/>
                </a:cxn>
                <a:cxn ang="0">
                  <a:pos x="6777" y="547"/>
                </a:cxn>
                <a:cxn ang="0">
                  <a:pos x="6317" y="174"/>
                </a:cxn>
                <a:cxn ang="0">
                  <a:pos x="5882" y="31"/>
                </a:cxn>
                <a:cxn ang="0">
                  <a:pos x="5537" y="0"/>
                </a:cxn>
                <a:cxn ang="0">
                  <a:pos x="4990" y="87"/>
                </a:cxn>
                <a:cxn ang="0">
                  <a:pos x="4557" y="433"/>
                </a:cxn>
                <a:cxn ang="0">
                  <a:pos x="4212" y="865"/>
                </a:cxn>
                <a:cxn ang="0">
                  <a:pos x="3894" y="1410"/>
                </a:cxn>
                <a:cxn ang="0">
                  <a:pos x="3546" y="1755"/>
                </a:cxn>
                <a:cxn ang="0">
                  <a:pos x="3058" y="2101"/>
                </a:cxn>
                <a:cxn ang="0">
                  <a:pos x="2596" y="2387"/>
                </a:cxn>
                <a:cxn ang="0">
                  <a:pos x="1961" y="2560"/>
                </a:cxn>
                <a:cxn ang="0">
                  <a:pos x="1269" y="2877"/>
                </a:cxn>
                <a:cxn ang="0">
                  <a:pos x="663" y="3338"/>
                </a:cxn>
                <a:cxn ang="0">
                  <a:pos x="174" y="3970"/>
                </a:cxn>
              </a:cxnLst>
              <a:rect l="0" t="0" r="r" b="b"/>
              <a:pathLst>
                <a:path w="6835" h="7134">
                  <a:moveTo>
                    <a:pt x="174" y="3970"/>
                  </a:moveTo>
                  <a:lnTo>
                    <a:pt x="0" y="4746"/>
                  </a:lnTo>
                  <a:lnTo>
                    <a:pt x="230" y="5867"/>
                  </a:lnTo>
                  <a:lnTo>
                    <a:pt x="1904" y="7134"/>
                  </a:lnTo>
                  <a:lnTo>
                    <a:pt x="4730" y="6356"/>
                  </a:lnTo>
                  <a:lnTo>
                    <a:pt x="5393" y="3768"/>
                  </a:lnTo>
                  <a:lnTo>
                    <a:pt x="6835" y="1553"/>
                  </a:lnTo>
                  <a:lnTo>
                    <a:pt x="6777" y="547"/>
                  </a:lnTo>
                  <a:lnTo>
                    <a:pt x="6317" y="174"/>
                  </a:lnTo>
                  <a:lnTo>
                    <a:pt x="5882" y="31"/>
                  </a:lnTo>
                  <a:lnTo>
                    <a:pt x="5537" y="0"/>
                  </a:lnTo>
                  <a:lnTo>
                    <a:pt x="4990" y="87"/>
                  </a:lnTo>
                  <a:lnTo>
                    <a:pt x="4557" y="433"/>
                  </a:lnTo>
                  <a:lnTo>
                    <a:pt x="4212" y="865"/>
                  </a:lnTo>
                  <a:lnTo>
                    <a:pt x="3894" y="1410"/>
                  </a:lnTo>
                  <a:lnTo>
                    <a:pt x="3546" y="1755"/>
                  </a:lnTo>
                  <a:lnTo>
                    <a:pt x="3058" y="2101"/>
                  </a:lnTo>
                  <a:lnTo>
                    <a:pt x="2596" y="2387"/>
                  </a:lnTo>
                  <a:lnTo>
                    <a:pt x="1961" y="2560"/>
                  </a:lnTo>
                  <a:lnTo>
                    <a:pt x="1269" y="2877"/>
                  </a:lnTo>
                  <a:lnTo>
                    <a:pt x="663" y="3338"/>
                  </a:lnTo>
                  <a:lnTo>
                    <a:pt x="174" y="3970"/>
                  </a:lnTo>
                  <a:close/>
                </a:path>
              </a:pathLst>
            </a:custGeom>
            <a:solidFill>
              <a:srgbClr val="0CC10C"/>
            </a:solidFill>
            <a:ln w="9525">
              <a:noFill/>
              <a:round/>
              <a:headEnd/>
              <a:tailEnd/>
            </a:ln>
          </p:spPr>
          <p:txBody>
            <a:bodyPr/>
            <a:lstStyle/>
            <a:p>
              <a:endParaRPr lang="en-US"/>
            </a:p>
          </p:txBody>
        </p:sp>
        <p:sp>
          <p:nvSpPr>
            <p:cNvPr id="24700" name="Freeform 124"/>
            <p:cNvSpPr>
              <a:spLocks/>
            </p:cNvSpPr>
            <p:nvPr/>
          </p:nvSpPr>
          <p:spPr bwMode="auto">
            <a:xfrm>
              <a:off x="5181" y="63"/>
              <a:ext cx="80" cy="80"/>
            </a:xfrm>
            <a:custGeom>
              <a:avLst/>
              <a:gdLst/>
              <a:ahLst/>
              <a:cxnLst>
                <a:cxn ang="0">
                  <a:pos x="203" y="1122"/>
                </a:cxn>
                <a:cxn ang="0">
                  <a:pos x="347" y="806"/>
                </a:cxn>
                <a:cxn ang="0">
                  <a:pos x="577" y="548"/>
                </a:cxn>
                <a:cxn ang="0">
                  <a:pos x="1123" y="231"/>
                </a:cxn>
                <a:cxn ang="0">
                  <a:pos x="923" y="0"/>
                </a:cxn>
                <a:cxn ang="0">
                  <a:pos x="491" y="290"/>
                </a:cxn>
                <a:cxn ang="0">
                  <a:pos x="231" y="548"/>
                </a:cxn>
                <a:cxn ang="0">
                  <a:pos x="0" y="1036"/>
                </a:cxn>
                <a:cxn ang="0">
                  <a:pos x="203" y="1122"/>
                </a:cxn>
              </a:cxnLst>
              <a:rect l="0" t="0" r="r" b="b"/>
              <a:pathLst>
                <a:path w="1123" h="1122">
                  <a:moveTo>
                    <a:pt x="203" y="1122"/>
                  </a:moveTo>
                  <a:lnTo>
                    <a:pt x="347" y="806"/>
                  </a:lnTo>
                  <a:lnTo>
                    <a:pt x="577" y="548"/>
                  </a:lnTo>
                  <a:lnTo>
                    <a:pt x="1123" y="231"/>
                  </a:lnTo>
                  <a:lnTo>
                    <a:pt x="923" y="0"/>
                  </a:lnTo>
                  <a:lnTo>
                    <a:pt x="491" y="290"/>
                  </a:lnTo>
                  <a:lnTo>
                    <a:pt x="231" y="548"/>
                  </a:lnTo>
                  <a:lnTo>
                    <a:pt x="0" y="1036"/>
                  </a:lnTo>
                  <a:lnTo>
                    <a:pt x="203" y="1122"/>
                  </a:lnTo>
                  <a:close/>
                </a:path>
              </a:pathLst>
            </a:custGeom>
            <a:solidFill>
              <a:srgbClr val="00420C"/>
            </a:solidFill>
            <a:ln w="9525">
              <a:noFill/>
              <a:round/>
              <a:headEnd/>
              <a:tailEnd/>
            </a:ln>
          </p:spPr>
          <p:txBody>
            <a:bodyPr/>
            <a:lstStyle/>
            <a:p>
              <a:endParaRPr lang="en-US"/>
            </a:p>
          </p:txBody>
        </p:sp>
        <p:sp>
          <p:nvSpPr>
            <p:cNvPr id="24701" name="Freeform 125"/>
            <p:cNvSpPr>
              <a:spLocks/>
            </p:cNvSpPr>
            <p:nvPr/>
          </p:nvSpPr>
          <p:spPr bwMode="auto">
            <a:xfrm>
              <a:off x="5067" y="162"/>
              <a:ext cx="37" cy="49"/>
            </a:xfrm>
            <a:custGeom>
              <a:avLst/>
              <a:gdLst/>
              <a:ahLst/>
              <a:cxnLst>
                <a:cxn ang="0">
                  <a:pos x="444" y="315"/>
                </a:cxn>
                <a:cxn ang="0">
                  <a:pos x="521" y="126"/>
                </a:cxn>
                <a:cxn ang="0">
                  <a:pos x="394" y="0"/>
                </a:cxn>
                <a:cxn ang="0">
                  <a:pos x="172" y="155"/>
                </a:cxn>
                <a:cxn ang="0">
                  <a:pos x="0" y="473"/>
                </a:cxn>
                <a:cxn ang="0">
                  <a:pos x="48" y="691"/>
                </a:cxn>
                <a:cxn ang="0">
                  <a:pos x="270" y="628"/>
                </a:cxn>
                <a:cxn ang="0">
                  <a:pos x="394" y="502"/>
                </a:cxn>
                <a:cxn ang="0">
                  <a:pos x="444" y="315"/>
                </a:cxn>
              </a:cxnLst>
              <a:rect l="0" t="0" r="r" b="b"/>
              <a:pathLst>
                <a:path w="521" h="691">
                  <a:moveTo>
                    <a:pt x="444" y="315"/>
                  </a:moveTo>
                  <a:lnTo>
                    <a:pt x="521" y="126"/>
                  </a:lnTo>
                  <a:lnTo>
                    <a:pt x="394" y="0"/>
                  </a:lnTo>
                  <a:lnTo>
                    <a:pt x="172" y="155"/>
                  </a:lnTo>
                  <a:lnTo>
                    <a:pt x="0" y="473"/>
                  </a:lnTo>
                  <a:lnTo>
                    <a:pt x="48" y="691"/>
                  </a:lnTo>
                  <a:lnTo>
                    <a:pt x="270" y="628"/>
                  </a:lnTo>
                  <a:lnTo>
                    <a:pt x="394" y="502"/>
                  </a:lnTo>
                  <a:lnTo>
                    <a:pt x="444" y="315"/>
                  </a:lnTo>
                  <a:close/>
                </a:path>
              </a:pathLst>
            </a:custGeom>
            <a:solidFill>
              <a:srgbClr val="FFEA00"/>
            </a:solidFill>
            <a:ln w="9525">
              <a:noFill/>
              <a:round/>
              <a:headEnd/>
              <a:tailEnd/>
            </a:ln>
          </p:spPr>
          <p:txBody>
            <a:bodyPr/>
            <a:lstStyle/>
            <a:p>
              <a:endParaRPr lang="en-US"/>
            </a:p>
          </p:txBody>
        </p:sp>
        <p:sp>
          <p:nvSpPr>
            <p:cNvPr id="24702" name="Freeform 126"/>
            <p:cNvSpPr>
              <a:spLocks/>
            </p:cNvSpPr>
            <p:nvPr/>
          </p:nvSpPr>
          <p:spPr bwMode="auto">
            <a:xfrm>
              <a:off x="4718" y="139"/>
              <a:ext cx="523" cy="602"/>
            </a:xfrm>
            <a:custGeom>
              <a:avLst/>
              <a:gdLst/>
              <a:ahLst/>
              <a:cxnLst>
                <a:cxn ang="0">
                  <a:pos x="6718" y="0"/>
                </a:cxn>
                <a:cxn ang="0">
                  <a:pos x="6805" y="229"/>
                </a:cxn>
                <a:cxn ang="0">
                  <a:pos x="6862" y="401"/>
                </a:cxn>
                <a:cxn ang="0">
                  <a:pos x="6891" y="632"/>
                </a:cxn>
                <a:cxn ang="0">
                  <a:pos x="6862" y="804"/>
                </a:cxn>
                <a:cxn ang="0">
                  <a:pos x="6805" y="978"/>
                </a:cxn>
                <a:cxn ang="0">
                  <a:pos x="6718" y="1150"/>
                </a:cxn>
                <a:cxn ang="0">
                  <a:pos x="6604" y="1379"/>
                </a:cxn>
                <a:cxn ang="0">
                  <a:pos x="6400" y="1553"/>
                </a:cxn>
                <a:cxn ang="0">
                  <a:pos x="5998" y="2099"/>
                </a:cxn>
                <a:cxn ang="0">
                  <a:pos x="5794" y="2415"/>
                </a:cxn>
                <a:cxn ang="0">
                  <a:pos x="5593" y="2847"/>
                </a:cxn>
                <a:cxn ang="0">
                  <a:pos x="5450" y="3393"/>
                </a:cxn>
                <a:cxn ang="0">
                  <a:pos x="5277" y="3968"/>
                </a:cxn>
                <a:cxn ang="0">
                  <a:pos x="5131" y="4370"/>
                </a:cxn>
                <a:cxn ang="0">
                  <a:pos x="4901" y="4802"/>
                </a:cxn>
                <a:cxn ang="0">
                  <a:pos x="4613" y="5148"/>
                </a:cxn>
                <a:cxn ang="0">
                  <a:pos x="4268" y="5494"/>
                </a:cxn>
                <a:cxn ang="0">
                  <a:pos x="3893" y="5693"/>
                </a:cxn>
                <a:cxn ang="0">
                  <a:pos x="3288" y="5924"/>
                </a:cxn>
                <a:cxn ang="0">
                  <a:pos x="2651" y="6038"/>
                </a:cxn>
                <a:cxn ang="0">
                  <a:pos x="2221" y="6095"/>
                </a:cxn>
                <a:cxn ang="0">
                  <a:pos x="1642" y="6067"/>
                </a:cxn>
                <a:cxn ang="0">
                  <a:pos x="1268" y="5953"/>
                </a:cxn>
                <a:cxn ang="0">
                  <a:pos x="950" y="5752"/>
                </a:cxn>
                <a:cxn ang="0">
                  <a:pos x="721" y="5520"/>
                </a:cxn>
                <a:cxn ang="0">
                  <a:pos x="517" y="5262"/>
                </a:cxn>
                <a:cxn ang="0">
                  <a:pos x="432" y="4975"/>
                </a:cxn>
                <a:cxn ang="0">
                  <a:pos x="374" y="4630"/>
                </a:cxn>
                <a:cxn ang="0">
                  <a:pos x="432" y="4226"/>
                </a:cxn>
                <a:cxn ang="0">
                  <a:pos x="517" y="3796"/>
                </a:cxn>
                <a:cxn ang="0">
                  <a:pos x="143" y="4543"/>
                </a:cxn>
                <a:cxn ang="0">
                  <a:pos x="0" y="5348"/>
                </a:cxn>
                <a:cxn ang="0">
                  <a:pos x="56" y="5866"/>
                </a:cxn>
                <a:cxn ang="0">
                  <a:pos x="202" y="6472"/>
                </a:cxn>
                <a:cxn ang="0">
                  <a:pos x="517" y="7073"/>
                </a:cxn>
                <a:cxn ang="0">
                  <a:pos x="1038" y="7677"/>
                </a:cxn>
                <a:cxn ang="0">
                  <a:pos x="1672" y="8109"/>
                </a:cxn>
                <a:cxn ang="0">
                  <a:pos x="2451" y="8425"/>
                </a:cxn>
                <a:cxn ang="0">
                  <a:pos x="3345" y="8425"/>
                </a:cxn>
                <a:cxn ang="0">
                  <a:pos x="4064" y="8253"/>
                </a:cxn>
                <a:cxn ang="0">
                  <a:pos x="4729" y="7880"/>
                </a:cxn>
                <a:cxn ang="0">
                  <a:pos x="5162" y="7507"/>
                </a:cxn>
                <a:cxn ang="0">
                  <a:pos x="5564" y="7045"/>
                </a:cxn>
                <a:cxn ang="0">
                  <a:pos x="5794" y="6528"/>
                </a:cxn>
                <a:cxn ang="0">
                  <a:pos x="5911" y="6038"/>
                </a:cxn>
                <a:cxn ang="0">
                  <a:pos x="5969" y="5520"/>
                </a:cxn>
                <a:cxn ang="0">
                  <a:pos x="6026" y="4370"/>
                </a:cxn>
                <a:cxn ang="0">
                  <a:pos x="6142" y="3796"/>
                </a:cxn>
                <a:cxn ang="0">
                  <a:pos x="6315" y="3364"/>
                </a:cxn>
                <a:cxn ang="0">
                  <a:pos x="6516" y="3049"/>
                </a:cxn>
                <a:cxn ang="0">
                  <a:pos x="6805" y="2731"/>
                </a:cxn>
                <a:cxn ang="0">
                  <a:pos x="7064" y="2386"/>
                </a:cxn>
                <a:cxn ang="0">
                  <a:pos x="7236" y="2071"/>
                </a:cxn>
                <a:cxn ang="0">
                  <a:pos x="7296" y="1725"/>
                </a:cxn>
                <a:cxn ang="0">
                  <a:pos x="7324" y="1437"/>
                </a:cxn>
                <a:cxn ang="0">
                  <a:pos x="7324" y="1093"/>
                </a:cxn>
                <a:cxn ang="0">
                  <a:pos x="7208" y="691"/>
                </a:cxn>
                <a:cxn ang="0">
                  <a:pos x="7092" y="461"/>
                </a:cxn>
                <a:cxn ang="0">
                  <a:pos x="6978" y="286"/>
                </a:cxn>
                <a:cxn ang="0">
                  <a:pos x="6718" y="0"/>
                </a:cxn>
              </a:cxnLst>
              <a:rect l="0" t="0" r="r" b="b"/>
              <a:pathLst>
                <a:path w="7324" h="8425">
                  <a:moveTo>
                    <a:pt x="6718" y="0"/>
                  </a:moveTo>
                  <a:lnTo>
                    <a:pt x="6805" y="229"/>
                  </a:lnTo>
                  <a:lnTo>
                    <a:pt x="6862" y="401"/>
                  </a:lnTo>
                  <a:lnTo>
                    <a:pt x="6891" y="632"/>
                  </a:lnTo>
                  <a:lnTo>
                    <a:pt x="6862" y="804"/>
                  </a:lnTo>
                  <a:lnTo>
                    <a:pt x="6805" y="978"/>
                  </a:lnTo>
                  <a:lnTo>
                    <a:pt x="6718" y="1150"/>
                  </a:lnTo>
                  <a:lnTo>
                    <a:pt x="6604" y="1379"/>
                  </a:lnTo>
                  <a:lnTo>
                    <a:pt x="6400" y="1553"/>
                  </a:lnTo>
                  <a:lnTo>
                    <a:pt x="5998" y="2099"/>
                  </a:lnTo>
                  <a:lnTo>
                    <a:pt x="5794" y="2415"/>
                  </a:lnTo>
                  <a:lnTo>
                    <a:pt x="5593" y="2847"/>
                  </a:lnTo>
                  <a:lnTo>
                    <a:pt x="5450" y="3393"/>
                  </a:lnTo>
                  <a:lnTo>
                    <a:pt x="5277" y="3968"/>
                  </a:lnTo>
                  <a:lnTo>
                    <a:pt x="5131" y="4370"/>
                  </a:lnTo>
                  <a:lnTo>
                    <a:pt x="4901" y="4802"/>
                  </a:lnTo>
                  <a:lnTo>
                    <a:pt x="4613" y="5148"/>
                  </a:lnTo>
                  <a:lnTo>
                    <a:pt x="4268" y="5494"/>
                  </a:lnTo>
                  <a:lnTo>
                    <a:pt x="3893" y="5693"/>
                  </a:lnTo>
                  <a:lnTo>
                    <a:pt x="3288" y="5924"/>
                  </a:lnTo>
                  <a:lnTo>
                    <a:pt x="2651" y="6038"/>
                  </a:lnTo>
                  <a:lnTo>
                    <a:pt x="2221" y="6095"/>
                  </a:lnTo>
                  <a:lnTo>
                    <a:pt x="1642" y="6067"/>
                  </a:lnTo>
                  <a:lnTo>
                    <a:pt x="1268" y="5953"/>
                  </a:lnTo>
                  <a:lnTo>
                    <a:pt x="950" y="5752"/>
                  </a:lnTo>
                  <a:lnTo>
                    <a:pt x="721" y="5520"/>
                  </a:lnTo>
                  <a:lnTo>
                    <a:pt x="517" y="5262"/>
                  </a:lnTo>
                  <a:lnTo>
                    <a:pt x="432" y="4975"/>
                  </a:lnTo>
                  <a:lnTo>
                    <a:pt x="374" y="4630"/>
                  </a:lnTo>
                  <a:lnTo>
                    <a:pt x="432" y="4226"/>
                  </a:lnTo>
                  <a:lnTo>
                    <a:pt x="517" y="3796"/>
                  </a:lnTo>
                  <a:lnTo>
                    <a:pt x="143" y="4543"/>
                  </a:lnTo>
                  <a:lnTo>
                    <a:pt x="0" y="5348"/>
                  </a:lnTo>
                  <a:lnTo>
                    <a:pt x="56" y="5866"/>
                  </a:lnTo>
                  <a:lnTo>
                    <a:pt x="202" y="6472"/>
                  </a:lnTo>
                  <a:lnTo>
                    <a:pt x="517" y="7073"/>
                  </a:lnTo>
                  <a:lnTo>
                    <a:pt x="1038" y="7677"/>
                  </a:lnTo>
                  <a:lnTo>
                    <a:pt x="1672" y="8109"/>
                  </a:lnTo>
                  <a:lnTo>
                    <a:pt x="2451" y="8425"/>
                  </a:lnTo>
                  <a:lnTo>
                    <a:pt x="3345" y="8425"/>
                  </a:lnTo>
                  <a:lnTo>
                    <a:pt x="4064" y="8253"/>
                  </a:lnTo>
                  <a:lnTo>
                    <a:pt x="4729" y="7880"/>
                  </a:lnTo>
                  <a:lnTo>
                    <a:pt x="5162" y="7507"/>
                  </a:lnTo>
                  <a:lnTo>
                    <a:pt x="5564" y="7045"/>
                  </a:lnTo>
                  <a:lnTo>
                    <a:pt x="5794" y="6528"/>
                  </a:lnTo>
                  <a:lnTo>
                    <a:pt x="5911" y="6038"/>
                  </a:lnTo>
                  <a:lnTo>
                    <a:pt x="5969" y="5520"/>
                  </a:lnTo>
                  <a:lnTo>
                    <a:pt x="6026" y="4370"/>
                  </a:lnTo>
                  <a:lnTo>
                    <a:pt x="6142" y="3796"/>
                  </a:lnTo>
                  <a:lnTo>
                    <a:pt x="6315" y="3364"/>
                  </a:lnTo>
                  <a:lnTo>
                    <a:pt x="6516" y="3049"/>
                  </a:lnTo>
                  <a:lnTo>
                    <a:pt x="6805" y="2731"/>
                  </a:lnTo>
                  <a:lnTo>
                    <a:pt x="7064" y="2386"/>
                  </a:lnTo>
                  <a:lnTo>
                    <a:pt x="7236" y="2071"/>
                  </a:lnTo>
                  <a:lnTo>
                    <a:pt x="7296" y="1725"/>
                  </a:lnTo>
                  <a:lnTo>
                    <a:pt x="7324" y="1437"/>
                  </a:lnTo>
                  <a:lnTo>
                    <a:pt x="7324" y="1093"/>
                  </a:lnTo>
                  <a:lnTo>
                    <a:pt x="7208" y="691"/>
                  </a:lnTo>
                  <a:lnTo>
                    <a:pt x="7092" y="461"/>
                  </a:lnTo>
                  <a:lnTo>
                    <a:pt x="6978" y="286"/>
                  </a:lnTo>
                  <a:lnTo>
                    <a:pt x="6718" y="0"/>
                  </a:lnTo>
                  <a:close/>
                </a:path>
              </a:pathLst>
            </a:custGeom>
            <a:solidFill>
              <a:srgbClr val="00420C"/>
            </a:solidFill>
            <a:ln w="9525">
              <a:noFill/>
              <a:round/>
              <a:headEnd/>
              <a:tailEnd/>
            </a:ln>
          </p:spPr>
          <p:txBody>
            <a:bodyPr/>
            <a:lstStyle/>
            <a:p>
              <a:endParaRPr lang="en-US"/>
            </a:p>
          </p:txBody>
        </p:sp>
        <p:sp>
          <p:nvSpPr>
            <p:cNvPr id="24703" name="Freeform 127"/>
            <p:cNvSpPr>
              <a:spLocks/>
            </p:cNvSpPr>
            <p:nvPr/>
          </p:nvSpPr>
          <p:spPr bwMode="auto">
            <a:xfrm>
              <a:off x="4714" y="127"/>
              <a:ext cx="611" cy="630"/>
            </a:xfrm>
            <a:custGeom>
              <a:avLst/>
              <a:gdLst/>
              <a:ahLst/>
              <a:cxnLst>
                <a:cxn ang="0">
                  <a:pos x="5509" y="116"/>
                </a:cxn>
                <a:cxn ang="0">
                  <a:pos x="4903" y="519"/>
                </a:cxn>
                <a:cxn ang="0">
                  <a:pos x="4499" y="1123"/>
                </a:cxn>
                <a:cxn ang="0">
                  <a:pos x="4037" y="1727"/>
                </a:cxn>
                <a:cxn ang="0">
                  <a:pos x="3287" y="2273"/>
                </a:cxn>
                <a:cxn ang="0">
                  <a:pos x="2423" y="2646"/>
                </a:cxn>
                <a:cxn ang="0">
                  <a:pos x="1182" y="3280"/>
                </a:cxn>
                <a:cxn ang="0">
                  <a:pos x="491" y="4228"/>
                </a:cxn>
                <a:cxn ang="0">
                  <a:pos x="145" y="5522"/>
                </a:cxn>
                <a:cxn ang="0">
                  <a:pos x="491" y="6932"/>
                </a:cxn>
                <a:cxn ang="0">
                  <a:pos x="1270" y="7851"/>
                </a:cxn>
                <a:cxn ang="0">
                  <a:pos x="2250" y="8399"/>
                </a:cxn>
                <a:cxn ang="0">
                  <a:pos x="3431" y="8486"/>
                </a:cxn>
                <a:cxn ang="0">
                  <a:pos x="4529" y="8112"/>
                </a:cxn>
                <a:cxn ang="0">
                  <a:pos x="5306" y="7478"/>
                </a:cxn>
                <a:cxn ang="0">
                  <a:pos x="5768" y="6760"/>
                </a:cxn>
                <a:cxn ang="0">
                  <a:pos x="5970" y="5839"/>
                </a:cxn>
                <a:cxn ang="0">
                  <a:pos x="5997" y="4948"/>
                </a:cxn>
                <a:cxn ang="0">
                  <a:pos x="6144" y="3912"/>
                </a:cxn>
                <a:cxn ang="0">
                  <a:pos x="6546" y="3164"/>
                </a:cxn>
                <a:cxn ang="0">
                  <a:pos x="7151" y="2446"/>
                </a:cxn>
                <a:cxn ang="0">
                  <a:pos x="7355" y="1755"/>
                </a:cxn>
                <a:cxn ang="0">
                  <a:pos x="7267" y="921"/>
                </a:cxn>
                <a:cxn ang="0">
                  <a:pos x="6950" y="377"/>
                </a:cxn>
                <a:cxn ang="0">
                  <a:pos x="7123" y="491"/>
                </a:cxn>
                <a:cxn ang="0">
                  <a:pos x="7469" y="1180"/>
                </a:cxn>
                <a:cxn ang="0">
                  <a:pos x="7499" y="1869"/>
                </a:cxn>
                <a:cxn ang="0">
                  <a:pos x="7267" y="2531"/>
                </a:cxn>
                <a:cxn ang="0">
                  <a:pos x="6633" y="3280"/>
                </a:cxn>
                <a:cxn ang="0">
                  <a:pos x="6228" y="4142"/>
                </a:cxn>
                <a:cxn ang="0">
                  <a:pos x="6172" y="5178"/>
                </a:cxn>
                <a:cxn ang="0">
                  <a:pos x="6085" y="6212"/>
                </a:cxn>
                <a:cxn ang="0">
                  <a:pos x="5797" y="7105"/>
                </a:cxn>
                <a:cxn ang="0">
                  <a:pos x="5306" y="7681"/>
                </a:cxn>
                <a:cxn ang="0">
                  <a:pos x="6749" y="7737"/>
                </a:cxn>
                <a:cxn ang="0">
                  <a:pos x="7181" y="7624"/>
                </a:cxn>
                <a:cxn ang="0">
                  <a:pos x="7931" y="7593"/>
                </a:cxn>
                <a:cxn ang="0">
                  <a:pos x="8565" y="7795"/>
                </a:cxn>
                <a:cxn ang="0">
                  <a:pos x="8363" y="7910"/>
                </a:cxn>
                <a:cxn ang="0">
                  <a:pos x="7669" y="7939"/>
                </a:cxn>
                <a:cxn ang="0">
                  <a:pos x="7469" y="8054"/>
                </a:cxn>
                <a:cxn ang="0">
                  <a:pos x="7151" y="8340"/>
                </a:cxn>
                <a:cxn ang="0">
                  <a:pos x="6546" y="8571"/>
                </a:cxn>
                <a:cxn ang="0">
                  <a:pos x="4788" y="8830"/>
                </a:cxn>
                <a:cxn ang="0">
                  <a:pos x="2826" y="8801"/>
                </a:cxn>
                <a:cxn ang="0">
                  <a:pos x="1731" y="8629"/>
                </a:cxn>
                <a:cxn ang="0">
                  <a:pos x="1443" y="8456"/>
                </a:cxn>
                <a:cxn ang="0">
                  <a:pos x="1644" y="8313"/>
                </a:cxn>
                <a:cxn ang="0">
                  <a:pos x="865" y="7708"/>
                </a:cxn>
                <a:cxn ang="0">
                  <a:pos x="377" y="7046"/>
                </a:cxn>
                <a:cxn ang="0">
                  <a:pos x="88" y="6300"/>
                </a:cxn>
                <a:cxn ang="0">
                  <a:pos x="29" y="5294"/>
                </a:cxn>
                <a:cxn ang="0">
                  <a:pos x="232" y="4344"/>
                </a:cxn>
                <a:cxn ang="0">
                  <a:pos x="865" y="3338"/>
                </a:cxn>
                <a:cxn ang="0">
                  <a:pos x="1731" y="2733"/>
                </a:cxn>
                <a:cxn ang="0">
                  <a:pos x="2942" y="2302"/>
                </a:cxn>
                <a:cxn ang="0">
                  <a:pos x="3923" y="1641"/>
                </a:cxn>
                <a:cxn ang="0">
                  <a:pos x="4585" y="777"/>
                </a:cxn>
                <a:cxn ang="0">
                  <a:pos x="5046" y="260"/>
                </a:cxn>
                <a:cxn ang="0">
                  <a:pos x="5566" y="31"/>
                </a:cxn>
              </a:cxnLst>
              <a:rect l="0" t="0" r="r" b="b"/>
              <a:pathLst>
                <a:path w="8565" h="8830">
                  <a:moveTo>
                    <a:pt x="5997" y="0"/>
                  </a:moveTo>
                  <a:lnTo>
                    <a:pt x="5509" y="116"/>
                  </a:lnTo>
                  <a:lnTo>
                    <a:pt x="5163" y="289"/>
                  </a:lnTo>
                  <a:lnTo>
                    <a:pt x="4903" y="519"/>
                  </a:lnTo>
                  <a:lnTo>
                    <a:pt x="4701" y="777"/>
                  </a:lnTo>
                  <a:lnTo>
                    <a:pt x="4499" y="1123"/>
                  </a:lnTo>
                  <a:lnTo>
                    <a:pt x="4268" y="1438"/>
                  </a:lnTo>
                  <a:lnTo>
                    <a:pt x="4037" y="1727"/>
                  </a:lnTo>
                  <a:lnTo>
                    <a:pt x="3634" y="2042"/>
                  </a:lnTo>
                  <a:lnTo>
                    <a:pt x="3287" y="2273"/>
                  </a:lnTo>
                  <a:lnTo>
                    <a:pt x="2855" y="2475"/>
                  </a:lnTo>
                  <a:lnTo>
                    <a:pt x="2423" y="2646"/>
                  </a:lnTo>
                  <a:lnTo>
                    <a:pt x="1818" y="2877"/>
                  </a:lnTo>
                  <a:lnTo>
                    <a:pt x="1182" y="3280"/>
                  </a:lnTo>
                  <a:lnTo>
                    <a:pt x="720" y="3768"/>
                  </a:lnTo>
                  <a:lnTo>
                    <a:pt x="491" y="4228"/>
                  </a:lnTo>
                  <a:lnTo>
                    <a:pt x="232" y="4976"/>
                  </a:lnTo>
                  <a:lnTo>
                    <a:pt x="145" y="5522"/>
                  </a:lnTo>
                  <a:lnTo>
                    <a:pt x="232" y="6300"/>
                  </a:lnTo>
                  <a:lnTo>
                    <a:pt x="491" y="6932"/>
                  </a:lnTo>
                  <a:lnTo>
                    <a:pt x="865" y="7422"/>
                  </a:lnTo>
                  <a:lnTo>
                    <a:pt x="1270" y="7851"/>
                  </a:lnTo>
                  <a:lnTo>
                    <a:pt x="1701" y="8169"/>
                  </a:lnTo>
                  <a:lnTo>
                    <a:pt x="2250" y="8399"/>
                  </a:lnTo>
                  <a:lnTo>
                    <a:pt x="2826" y="8514"/>
                  </a:lnTo>
                  <a:lnTo>
                    <a:pt x="3431" y="8486"/>
                  </a:lnTo>
                  <a:lnTo>
                    <a:pt x="4037" y="8370"/>
                  </a:lnTo>
                  <a:lnTo>
                    <a:pt x="4529" y="8112"/>
                  </a:lnTo>
                  <a:lnTo>
                    <a:pt x="4932" y="7851"/>
                  </a:lnTo>
                  <a:lnTo>
                    <a:pt x="5306" y="7478"/>
                  </a:lnTo>
                  <a:lnTo>
                    <a:pt x="5595" y="7134"/>
                  </a:lnTo>
                  <a:lnTo>
                    <a:pt x="5768" y="6760"/>
                  </a:lnTo>
                  <a:lnTo>
                    <a:pt x="5913" y="6269"/>
                  </a:lnTo>
                  <a:lnTo>
                    <a:pt x="5970" y="5839"/>
                  </a:lnTo>
                  <a:lnTo>
                    <a:pt x="5997" y="5408"/>
                  </a:lnTo>
                  <a:lnTo>
                    <a:pt x="5997" y="4948"/>
                  </a:lnTo>
                  <a:lnTo>
                    <a:pt x="6028" y="4431"/>
                  </a:lnTo>
                  <a:lnTo>
                    <a:pt x="6144" y="3912"/>
                  </a:lnTo>
                  <a:lnTo>
                    <a:pt x="6287" y="3597"/>
                  </a:lnTo>
                  <a:lnTo>
                    <a:pt x="6546" y="3164"/>
                  </a:lnTo>
                  <a:lnTo>
                    <a:pt x="6864" y="2819"/>
                  </a:lnTo>
                  <a:lnTo>
                    <a:pt x="7151" y="2446"/>
                  </a:lnTo>
                  <a:lnTo>
                    <a:pt x="7267" y="2129"/>
                  </a:lnTo>
                  <a:lnTo>
                    <a:pt x="7355" y="1755"/>
                  </a:lnTo>
                  <a:lnTo>
                    <a:pt x="7355" y="1410"/>
                  </a:lnTo>
                  <a:lnTo>
                    <a:pt x="7267" y="921"/>
                  </a:lnTo>
                  <a:lnTo>
                    <a:pt x="7123" y="604"/>
                  </a:lnTo>
                  <a:lnTo>
                    <a:pt x="6950" y="377"/>
                  </a:lnTo>
                  <a:lnTo>
                    <a:pt x="6690" y="174"/>
                  </a:lnTo>
                  <a:lnTo>
                    <a:pt x="7123" y="491"/>
                  </a:lnTo>
                  <a:lnTo>
                    <a:pt x="7355" y="834"/>
                  </a:lnTo>
                  <a:lnTo>
                    <a:pt x="7469" y="1180"/>
                  </a:lnTo>
                  <a:lnTo>
                    <a:pt x="7499" y="1526"/>
                  </a:lnTo>
                  <a:lnTo>
                    <a:pt x="7499" y="1869"/>
                  </a:lnTo>
                  <a:lnTo>
                    <a:pt x="7411" y="2215"/>
                  </a:lnTo>
                  <a:lnTo>
                    <a:pt x="7267" y="2531"/>
                  </a:lnTo>
                  <a:lnTo>
                    <a:pt x="7008" y="2905"/>
                  </a:lnTo>
                  <a:lnTo>
                    <a:pt x="6633" y="3280"/>
                  </a:lnTo>
                  <a:lnTo>
                    <a:pt x="6403" y="3680"/>
                  </a:lnTo>
                  <a:lnTo>
                    <a:pt x="6228" y="4142"/>
                  </a:lnTo>
                  <a:lnTo>
                    <a:pt x="6172" y="4574"/>
                  </a:lnTo>
                  <a:lnTo>
                    <a:pt x="6172" y="5178"/>
                  </a:lnTo>
                  <a:lnTo>
                    <a:pt x="6144" y="5694"/>
                  </a:lnTo>
                  <a:lnTo>
                    <a:pt x="6085" y="6212"/>
                  </a:lnTo>
                  <a:lnTo>
                    <a:pt x="5970" y="6673"/>
                  </a:lnTo>
                  <a:lnTo>
                    <a:pt x="5797" y="7105"/>
                  </a:lnTo>
                  <a:lnTo>
                    <a:pt x="5566" y="7422"/>
                  </a:lnTo>
                  <a:lnTo>
                    <a:pt x="5306" y="7681"/>
                  </a:lnTo>
                  <a:lnTo>
                    <a:pt x="6172" y="7651"/>
                  </a:lnTo>
                  <a:lnTo>
                    <a:pt x="6749" y="7737"/>
                  </a:lnTo>
                  <a:lnTo>
                    <a:pt x="6950" y="7708"/>
                  </a:lnTo>
                  <a:lnTo>
                    <a:pt x="7181" y="7624"/>
                  </a:lnTo>
                  <a:lnTo>
                    <a:pt x="7555" y="7593"/>
                  </a:lnTo>
                  <a:lnTo>
                    <a:pt x="7931" y="7593"/>
                  </a:lnTo>
                  <a:lnTo>
                    <a:pt x="8420" y="7681"/>
                  </a:lnTo>
                  <a:lnTo>
                    <a:pt x="8565" y="7795"/>
                  </a:lnTo>
                  <a:lnTo>
                    <a:pt x="8537" y="7851"/>
                  </a:lnTo>
                  <a:lnTo>
                    <a:pt x="8363" y="7910"/>
                  </a:lnTo>
                  <a:lnTo>
                    <a:pt x="7987" y="7910"/>
                  </a:lnTo>
                  <a:lnTo>
                    <a:pt x="7669" y="7939"/>
                  </a:lnTo>
                  <a:lnTo>
                    <a:pt x="7527" y="8024"/>
                  </a:lnTo>
                  <a:lnTo>
                    <a:pt x="7469" y="8054"/>
                  </a:lnTo>
                  <a:lnTo>
                    <a:pt x="7355" y="8197"/>
                  </a:lnTo>
                  <a:lnTo>
                    <a:pt x="7151" y="8340"/>
                  </a:lnTo>
                  <a:lnTo>
                    <a:pt x="6921" y="8486"/>
                  </a:lnTo>
                  <a:lnTo>
                    <a:pt x="6546" y="8571"/>
                  </a:lnTo>
                  <a:lnTo>
                    <a:pt x="5853" y="8715"/>
                  </a:lnTo>
                  <a:lnTo>
                    <a:pt x="4788" y="8830"/>
                  </a:lnTo>
                  <a:lnTo>
                    <a:pt x="3634" y="8830"/>
                  </a:lnTo>
                  <a:lnTo>
                    <a:pt x="2826" y="8801"/>
                  </a:lnTo>
                  <a:lnTo>
                    <a:pt x="2192" y="8685"/>
                  </a:lnTo>
                  <a:lnTo>
                    <a:pt x="1731" y="8629"/>
                  </a:lnTo>
                  <a:lnTo>
                    <a:pt x="1471" y="8542"/>
                  </a:lnTo>
                  <a:lnTo>
                    <a:pt x="1443" y="8456"/>
                  </a:lnTo>
                  <a:lnTo>
                    <a:pt x="1500" y="8399"/>
                  </a:lnTo>
                  <a:lnTo>
                    <a:pt x="1644" y="8313"/>
                  </a:lnTo>
                  <a:lnTo>
                    <a:pt x="1213" y="8024"/>
                  </a:lnTo>
                  <a:lnTo>
                    <a:pt x="865" y="7708"/>
                  </a:lnTo>
                  <a:lnTo>
                    <a:pt x="576" y="7363"/>
                  </a:lnTo>
                  <a:lnTo>
                    <a:pt x="377" y="7046"/>
                  </a:lnTo>
                  <a:lnTo>
                    <a:pt x="202" y="6646"/>
                  </a:lnTo>
                  <a:lnTo>
                    <a:pt x="88" y="6300"/>
                  </a:lnTo>
                  <a:lnTo>
                    <a:pt x="0" y="5867"/>
                  </a:lnTo>
                  <a:lnTo>
                    <a:pt x="29" y="5294"/>
                  </a:lnTo>
                  <a:lnTo>
                    <a:pt x="88" y="4860"/>
                  </a:lnTo>
                  <a:lnTo>
                    <a:pt x="232" y="4344"/>
                  </a:lnTo>
                  <a:lnTo>
                    <a:pt x="520" y="3740"/>
                  </a:lnTo>
                  <a:lnTo>
                    <a:pt x="865" y="3338"/>
                  </a:lnTo>
                  <a:lnTo>
                    <a:pt x="1241" y="3021"/>
                  </a:lnTo>
                  <a:lnTo>
                    <a:pt x="1731" y="2733"/>
                  </a:lnTo>
                  <a:lnTo>
                    <a:pt x="2280" y="2560"/>
                  </a:lnTo>
                  <a:lnTo>
                    <a:pt x="2942" y="2302"/>
                  </a:lnTo>
                  <a:lnTo>
                    <a:pt x="3431" y="2014"/>
                  </a:lnTo>
                  <a:lnTo>
                    <a:pt x="3923" y="1641"/>
                  </a:lnTo>
                  <a:lnTo>
                    <a:pt x="4297" y="1180"/>
                  </a:lnTo>
                  <a:lnTo>
                    <a:pt x="4585" y="777"/>
                  </a:lnTo>
                  <a:lnTo>
                    <a:pt x="4788" y="491"/>
                  </a:lnTo>
                  <a:lnTo>
                    <a:pt x="5046" y="260"/>
                  </a:lnTo>
                  <a:lnTo>
                    <a:pt x="5277" y="116"/>
                  </a:lnTo>
                  <a:lnTo>
                    <a:pt x="5566" y="31"/>
                  </a:lnTo>
                  <a:lnTo>
                    <a:pt x="5997" y="0"/>
                  </a:lnTo>
                  <a:close/>
                </a:path>
              </a:pathLst>
            </a:custGeom>
            <a:solidFill>
              <a:srgbClr val="000000"/>
            </a:solidFill>
            <a:ln w="9525">
              <a:noFill/>
              <a:round/>
              <a:headEnd/>
              <a:tailEnd/>
            </a:ln>
          </p:spPr>
          <p:txBody>
            <a:bodyPr/>
            <a:lstStyle/>
            <a:p>
              <a:endParaRPr lang="en-US"/>
            </a:p>
          </p:txBody>
        </p:sp>
        <p:sp>
          <p:nvSpPr>
            <p:cNvPr id="24704" name="Freeform 128"/>
            <p:cNvSpPr>
              <a:spLocks/>
            </p:cNvSpPr>
            <p:nvPr/>
          </p:nvSpPr>
          <p:spPr bwMode="auto">
            <a:xfrm>
              <a:off x="5187" y="57"/>
              <a:ext cx="79" cy="86"/>
            </a:xfrm>
            <a:custGeom>
              <a:avLst/>
              <a:gdLst/>
              <a:ahLst/>
              <a:cxnLst>
                <a:cxn ang="0">
                  <a:pos x="116" y="1151"/>
                </a:cxn>
                <a:cxn ang="0">
                  <a:pos x="260" y="892"/>
                </a:cxn>
                <a:cxn ang="0">
                  <a:pos x="490" y="662"/>
                </a:cxn>
                <a:cxn ang="0">
                  <a:pos x="778" y="490"/>
                </a:cxn>
                <a:cxn ang="0">
                  <a:pos x="1096" y="317"/>
                </a:cxn>
                <a:cxn ang="0">
                  <a:pos x="894" y="0"/>
                </a:cxn>
                <a:cxn ang="0">
                  <a:pos x="518" y="230"/>
                </a:cxn>
                <a:cxn ang="0">
                  <a:pos x="288" y="459"/>
                </a:cxn>
                <a:cxn ang="0">
                  <a:pos x="116" y="691"/>
                </a:cxn>
                <a:cxn ang="0">
                  <a:pos x="0" y="949"/>
                </a:cxn>
                <a:cxn ang="0">
                  <a:pos x="200" y="634"/>
                </a:cxn>
                <a:cxn ang="0">
                  <a:pos x="432" y="376"/>
                </a:cxn>
                <a:cxn ang="0">
                  <a:pos x="866" y="86"/>
                </a:cxn>
                <a:cxn ang="0">
                  <a:pos x="980" y="317"/>
                </a:cxn>
                <a:cxn ang="0">
                  <a:pos x="577" y="490"/>
                </a:cxn>
                <a:cxn ang="0">
                  <a:pos x="317" y="691"/>
                </a:cxn>
                <a:cxn ang="0">
                  <a:pos x="173" y="949"/>
                </a:cxn>
                <a:cxn ang="0">
                  <a:pos x="57" y="1208"/>
                </a:cxn>
                <a:cxn ang="0">
                  <a:pos x="116" y="1151"/>
                </a:cxn>
              </a:cxnLst>
              <a:rect l="0" t="0" r="r" b="b"/>
              <a:pathLst>
                <a:path w="1096" h="1208">
                  <a:moveTo>
                    <a:pt x="116" y="1151"/>
                  </a:moveTo>
                  <a:lnTo>
                    <a:pt x="260" y="892"/>
                  </a:lnTo>
                  <a:lnTo>
                    <a:pt x="490" y="662"/>
                  </a:lnTo>
                  <a:lnTo>
                    <a:pt x="778" y="490"/>
                  </a:lnTo>
                  <a:lnTo>
                    <a:pt x="1096" y="317"/>
                  </a:lnTo>
                  <a:lnTo>
                    <a:pt x="894" y="0"/>
                  </a:lnTo>
                  <a:lnTo>
                    <a:pt x="518" y="230"/>
                  </a:lnTo>
                  <a:lnTo>
                    <a:pt x="288" y="459"/>
                  </a:lnTo>
                  <a:lnTo>
                    <a:pt x="116" y="691"/>
                  </a:lnTo>
                  <a:lnTo>
                    <a:pt x="0" y="949"/>
                  </a:lnTo>
                  <a:lnTo>
                    <a:pt x="200" y="634"/>
                  </a:lnTo>
                  <a:lnTo>
                    <a:pt x="432" y="376"/>
                  </a:lnTo>
                  <a:lnTo>
                    <a:pt x="866" y="86"/>
                  </a:lnTo>
                  <a:lnTo>
                    <a:pt x="980" y="317"/>
                  </a:lnTo>
                  <a:lnTo>
                    <a:pt x="577" y="490"/>
                  </a:lnTo>
                  <a:lnTo>
                    <a:pt x="317" y="691"/>
                  </a:lnTo>
                  <a:lnTo>
                    <a:pt x="173" y="949"/>
                  </a:lnTo>
                  <a:lnTo>
                    <a:pt x="57" y="1208"/>
                  </a:lnTo>
                  <a:lnTo>
                    <a:pt x="116" y="1151"/>
                  </a:lnTo>
                  <a:close/>
                </a:path>
              </a:pathLst>
            </a:custGeom>
            <a:solidFill>
              <a:srgbClr val="000000"/>
            </a:solidFill>
            <a:ln w="9525">
              <a:noFill/>
              <a:round/>
              <a:headEnd/>
              <a:tailEnd/>
            </a:ln>
          </p:spPr>
          <p:txBody>
            <a:bodyPr/>
            <a:lstStyle/>
            <a:p>
              <a:endParaRPr lang="en-US"/>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304</TotalTime>
  <Words>4115</Words>
  <Application>Microsoft Office PowerPoint</Application>
  <PresentationFormat>On-screen Show (4:3)</PresentationFormat>
  <Paragraphs>597</Paragraphs>
  <Slides>53</Slides>
  <Notes>52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53</vt:i4>
      </vt:variant>
    </vt:vector>
  </HeadingPairs>
  <TitlesOfParts>
    <vt:vector size="64" baseType="lpstr">
      <vt:lpstr>Arial</vt:lpstr>
      <vt:lpstr>Brush Script MT</vt:lpstr>
      <vt:lpstr>Calibri</vt:lpstr>
      <vt:lpstr>Times</vt:lpstr>
      <vt:lpstr>Times New Roman</vt:lpstr>
      <vt:lpstr>Wingdings</vt:lpstr>
      <vt:lpstr>Office Theme</vt:lpstr>
      <vt:lpstr>Worksheet</vt:lpstr>
      <vt:lpstr>ClipArt</vt:lpstr>
      <vt:lpstr>Clip</vt:lpstr>
      <vt:lpstr>Clip Gallery</vt:lpstr>
      <vt:lpstr>DESAIN SISTEM: PERHITUNGAN BIAYA BERDASARKAN PESANAN</vt:lpstr>
      <vt:lpstr>Tujuan Pembelajaran</vt:lpstr>
      <vt:lpstr>Jenis Design sistem Perhitungan Biaya</vt:lpstr>
      <vt:lpstr>Perbedaan Process and Job-Order Costing</vt:lpstr>
      <vt:lpstr>Similarities Between Job-Order and Process Costing</vt:lpstr>
      <vt:lpstr>Differences Between Job-Order and Process Costing</vt:lpstr>
      <vt:lpstr>Biaya Produksi</vt:lpstr>
      <vt:lpstr>Direct Manufacturing Costs</vt:lpstr>
      <vt:lpstr>Job-Order Cost Accounting</vt:lpstr>
      <vt:lpstr>Materials Requisition Form</vt:lpstr>
      <vt:lpstr>Kartu Jam Kerja</vt:lpstr>
      <vt:lpstr>Biaya Overhead Pabrik</vt:lpstr>
      <vt:lpstr>Alasan menggunakan Basis Alokasi</vt:lpstr>
      <vt:lpstr>Pembebanan Overhead</vt:lpstr>
      <vt:lpstr>Diperlukannya POHR</vt:lpstr>
      <vt:lpstr>Application of Manufacturing Overhead</vt:lpstr>
      <vt:lpstr>Overhead Application Rate</vt:lpstr>
      <vt:lpstr>Job-Order Cost Accounting</vt:lpstr>
      <vt:lpstr>Job-Order Cost Accounting</vt:lpstr>
      <vt:lpstr>Interpreting the Average Unit Cost</vt:lpstr>
      <vt:lpstr>Quick Check </vt:lpstr>
      <vt:lpstr>Quick Check </vt:lpstr>
      <vt:lpstr>Job-Order System Cost Flows</vt:lpstr>
      <vt:lpstr>Job-Order System Cost Flows</vt:lpstr>
      <vt:lpstr>Cost Flows – Material Purchases </vt:lpstr>
      <vt:lpstr>Cost Flows – Material Usage</vt:lpstr>
      <vt:lpstr>Job-Order System Cost Flows</vt:lpstr>
      <vt:lpstr>Cost Flows – Labor</vt:lpstr>
      <vt:lpstr>Job-Order System Cost Flows</vt:lpstr>
      <vt:lpstr>Cost Flows – Actual Overhead</vt:lpstr>
      <vt:lpstr>Job-Order System Cost Flows</vt:lpstr>
      <vt:lpstr>Cost Flows – Overhead Applied</vt:lpstr>
      <vt:lpstr>Nonmanufacturing Cost Flows</vt:lpstr>
      <vt:lpstr>Nonmanufacturing Cost Flows</vt:lpstr>
      <vt:lpstr>Job-Order System Cost Flows</vt:lpstr>
      <vt:lpstr>Cost Flows – Cost of Goods Manufactured</vt:lpstr>
      <vt:lpstr>Job-Order System Cost Flows</vt:lpstr>
      <vt:lpstr>Cost Flows – Sales</vt:lpstr>
      <vt:lpstr>Defining Under- and Overapplied Overhead</vt:lpstr>
      <vt:lpstr>Overhead Application Example</vt:lpstr>
      <vt:lpstr>Overhead Application Example</vt:lpstr>
      <vt:lpstr>Quick Check </vt:lpstr>
      <vt:lpstr>Quick Check </vt:lpstr>
      <vt:lpstr>Disposition of Under- or Overapplied Overhead</vt:lpstr>
      <vt:lpstr>Disposition of Under- or Overapplied Overhead</vt:lpstr>
      <vt:lpstr>Allocating Under- or Overapplied Overhead Between Accounts</vt:lpstr>
      <vt:lpstr>Allocating Under- or Overapplied Overhead Between Accounts</vt:lpstr>
      <vt:lpstr>Allocating Under- or Overapplied Overhead Between Accounts</vt:lpstr>
      <vt:lpstr>Overapplied and Underapplied Manufacturing Overhead - Summary</vt:lpstr>
      <vt:lpstr>Quick Check </vt:lpstr>
      <vt:lpstr>Quick Check </vt:lpstr>
      <vt:lpstr>Multiple Predetermined Overhead Rates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DESAIN SISTEM: PERHITUNGAN BIAYA BERDASARKAN PESANAN</dc:title>
  <dc:creator/>
  <cp:lastModifiedBy>ASUS</cp:lastModifiedBy>
  <cp:revision>5</cp:revision>
  <dcterms:created xsi:type="dcterms:W3CDTF">2006-08-16T00:00:00Z</dcterms:created>
  <dcterms:modified xsi:type="dcterms:W3CDTF">2020-04-06T06:01:48Z</dcterms:modified>
</cp:coreProperties>
</file>