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6"/>
  </p:notesMasterIdLst>
  <p:sldIdLst>
    <p:sldId id="256" r:id="rId2"/>
    <p:sldId id="257" r:id="rId3"/>
    <p:sldId id="258" r:id="rId4"/>
    <p:sldId id="259" r:id="rId5"/>
    <p:sldId id="33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331" r:id="rId28"/>
    <p:sldId id="283" r:id="rId29"/>
    <p:sldId id="284" r:id="rId30"/>
    <p:sldId id="285" r:id="rId31"/>
    <p:sldId id="286" r:id="rId32"/>
    <p:sldId id="332" r:id="rId33"/>
    <p:sldId id="333" r:id="rId34"/>
    <p:sldId id="334"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35"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37" autoAdjust="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6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image" Target="../media/image2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FE4D9-A7F4-4CE6-8D3F-D903EE2474D3}" type="datetimeFigureOut">
              <a:rPr lang="en-US" smtClean="0"/>
              <a:pPr/>
              <a:t>4/6/2020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F9B043-4325-4133-B5E7-039A5DBDD65A}" type="slidenum">
              <a:rPr lang="en-US" smtClean="0"/>
              <a:pPr/>
              <a:t>‹#›</a:t>
            </a:fld>
            <a:endParaRPr lang="en-US"/>
          </a:p>
        </p:txBody>
      </p:sp>
    </p:spTree>
    <p:extLst>
      <p:ext uri="{BB962C8B-B14F-4D97-AF65-F5344CB8AC3E}">
        <p14:creationId xmlns:p14="http://schemas.microsoft.com/office/powerpoint/2010/main" val="617062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F9B043-4325-4133-B5E7-039A5DBDD65A}" type="slidenum">
              <a:rPr lang="en-US" smtClean="0"/>
              <a:pPr/>
              <a:t>1</a:t>
            </a:fld>
            <a:endParaRPr lang="en-US"/>
          </a:p>
        </p:txBody>
      </p:sp>
    </p:spTree>
    <p:extLst>
      <p:ext uri="{BB962C8B-B14F-4D97-AF65-F5344CB8AC3E}">
        <p14:creationId xmlns:p14="http://schemas.microsoft.com/office/powerpoint/2010/main" val="4004730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68B74DA6-DA3E-4B70-B327-12780BE7F006}" type="slidenum">
              <a:rPr lang="en-US"/>
              <a:pPr/>
              <a:t>10</a:t>
            </a:fld>
            <a:endParaRPr lang="en-US"/>
          </a:p>
        </p:txBody>
      </p:sp>
      <p:sp>
        <p:nvSpPr>
          <p:cNvPr id="7" name="Rectangle 7"/>
          <p:cNvSpPr>
            <a:spLocks noGrp="1" noChangeArrowheads="1"/>
          </p:cNvSpPr>
          <p:nvPr>
            <p:ph type="sldNum" sz="quarter" idx="5"/>
          </p:nvPr>
        </p:nvSpPr>
        <p:spPr>
          <a:ln/>
        </p:spPr>
        <p:txBody>
          <a:bodyPr/>
          <a:lstStyle/>
          <a:p>
            <a:fld id="{80B9B443-0135-43CD-B9DE-3C020EB156D4}" type="slidenum">
              <a:rPr lang="en-US"/>
              <a:pPr/>
              <a:t>10</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a:xfrm>
            <a:off x="914400" y="4344025"/>
            <a:ext cx="5029200" cy="4114488"/>
          </a:xfrm>
        </p:spPr>
        <p:txBody>
          <a:bodyPr/>
          <a:lstStyle/>
          <a:p>
            <a:r>
              <a:rPr lang="en-US"/>
              <a:t>In a process costing systems, costs are traced to departments that process the goods. In some companies there may be several processing departments that goods must pass through to become finished goods.</a:t>
            </a:r>
          </a:p>
        </p:txBody>
      </p:sp>
    </p:spTree>
    <p:extLst>
      <p:ext uri="{BB962C8B-B14F-4D97-AF65-F5344CB8AC3E}">
        <p14:creationId xmlns:p14="http://schemas.microsoft.com/office/powerpoint/2010/main" val="2944095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3109BBFB-5C88-4722-8D79-C401AF4A2045}" type="slidenum">
              <a:rPr lang="en-US"/>
              <a:pPr/>
              <a:t>11</a:t>
            </a:fld>
            <a:endParaRPr lang="en-US"/>
          </a:p>
        </p:txBody>
      </p:sp>
      <p:sp>
        <p:nvSpPr>
          <p:cNvPr id="7" name="Rectangle 7"/>
          <p:cNvSpPr>
            <a:spLocks noGrp="1" noChangeArrowheads="1"/>
          </p:cNvSpPr>
          <p:nvPr>
            <p:ph type="sldNum" sz="quarter" idx="5"/>
          </p:nvPr>
        </p:nvSpPr>
        <p:spPr>
          <a:ln/>
        </p:spPr>
        <p:txBody>
          <a:bodyPr/>
          <a:lstStyle/>
          <a:p>
            <a:fld id="{44BD1C5F-1A9C-44DA-83C3-06DDC1E4F4DF}" type="slidenum">
              <a:rPr lang="en-US"/>
              <a:pPr/>
              <a:t>11</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914400" y="4344025"/>
            <a:ext cx="5029200" cy="4114488"/>
          </a:xfrm>
        </p:spPr>
        <p:txBody>
          <a:bodyPr/>
          <a:lstStyle/>
          <a:p>
            <a:r>
              <a:rPr lang="en-US"/>
              <a:t>Let’s look at the flow of costs through the tee accounts and related journal entries for a manufacturing process that has two departments – Department A and Department B.</a:t>
            </a:r>
          </a:p>
        </p:txBody>
      </p:sp>
    </p:spTree>
    <p:extLst>
      <p:ext uri="{BB962C8B-B14F-4D97-AF65-F5344CB8AC3E}">
        <p14:creationId xmlns:p14="http://schemas.microsoft.com/office/powerpoint/2010/main" val="2468509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3BC30974-1513-4A95-A559-4E4AA5BDF654}" type="slidenum">
              <a:rPr lang="en-US"/>
              <a:pPr/>
              <a:t>12</a:t>
            </a:fld>
            <a:endParaRPr lang="en-US"/>
          </a:p>
        </p:txBody>
      </p:sp>
      <p:sp>
        <p:nvSpPr>
          <p:cNvPr id="7" name="Rectangle 7"/>
          <p:cNvSpPr>
            <a:spLocks noGrp="1" noChangeArrowheads="1"/>
          </p:cNvSpPr>
          <p:nvPr>
            <p:ph type="sldNum" sz="quarter" idx="5"/>
          </p:nvPr>
        </p:nvSpPr>
        <p:spPr>
          <a:ln/>
        </p:spPr>
        <p:txBody>
          <a:bodyPr/>
          <a:lstStyle/>
          <a:p>
            <a:fld id="{2BFEBD61-4297-4E13-B26A-4652EB50D3C5}" type="slidenum">
              <a:rPr lang="en-US"/>
              <a:pPr/>
              <a:t>12</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xfrm>
            <a:off x="914400" y="4344025"/>
            <a:ext cx="5029200" cy="4114488"/>
          </a:xfrm>
        </p:spPr>
        <p:txBody>
          <a:bodyPr/>
          <a:lstStyle/>
          <a:p>
            <a:r>
              <a:rPr lang="en-US"/>
              <a:t>Part I</a:t>
            </a:r>
            <a:br>
              <a:rPr lang="en-US"/>
            </a:br>
            <a:r>
              <a:rPr lang="en-US"/>
              <a:t>Direct materials can be requisitioned for use in both Department A and Department B. These direct materials are likely to be different in nature.</a:t>
            </a:r>
            <a:br>
              <a:rPr lang="en-US"/>
            </a:br>
            <a:r>
              <a:rPr lang="en-US"/>
              <a:t/>
            </a:r>
            <a:br>
              <a:rPr lang="en-US"/>
            </a:br>
            <a:endParaRPr lang="en-US"/>
          </a:p>
        </p:txBody>
      </p:sp>
    </p:spTree>
    <p:extLst>
      <p:ext uri="{BB962C8B-B14F-4D97-AF65-F5344CB8AC3E}">
        <p14:creationId xmlns:p14="http://schemas.microsoft.com/office/powerpoint/2010/main" val="3307821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8440ABA4-BCA6-45E8-81D3-57FDE6AD52BF}" type="slidenum">
              <a:rPr lang="en-US"/>
              <a:pPr/>
              <a:t>13</a:t>
            </a:fld>
            <a:endParaRPr lang="en-US"/>
          </a:p>
        </p:txBody>
      </p:sp>
      <p:sp>
        <p:nvSpPr>
          <p:cNvPr id="7" name="Rectangle 7"/>
          <p:cNvSpPr>
            <a:spLocks noGrp="1" noChangeArrowheads="1"/>
          </p:cNvSpPr>
          <p:nvPr>
            <p:ph type="sldNum" sz="quarter" idx="5"/>
          </p:nvPr>
        </p:nvSpPr>
        <p:spPr>
          <a:ln/>
        </p:spPr>
        <p:txBody>
          <a:bodyPr/>
          <a:lstStyle/>
          <a:p>
            <a:fld id="{3E5B932E-62AB-46A3-86D9-2A555BF31541}" type="slidenum">
              <a:rPr lang="en-US"/>
              <a:pPr/>
              <a:t>13</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xfrm>
            <a:off x="914400" y="4344025"/>
            <a:ext cx="5029200" cy="4114488"/>
          </a:xfrm>
        </p:spPr>
        <p:txBody>
          <a:bodyPr/>
          <a:lstStyle/>
          <a:p>
            <a:r>
              <a:rPr lang="en-US"/>
              <a:t>The journal entry that shows the requisition of direct materials for use in Processing Departments A and B, is to debit the processing department of the direct materials requisitioned and credit Raw Materials Inventory. Notice that the direct materials are placed into a separate work in process account for each processing department.</a:t>
            </a:r>
          </a:p>
        </p:txBody>
      </p:sp>
    </p:spTree>
    <p:extLst>
      <p:ext uri="{BB962C8B-B14F-4D97-AF65-F5344CB8AC3E}">
        <p14:creationId xmlns:p14="http://schemas.microsoft.com/office/powerpoint/2010/main" val="390755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87AF0DAB-1AAF-41AA-B1DA-96FBCB611335}" type="slidenum">
              <a:rPr lang="en-US"/>
              <a:pPr/>
              <a:t>14</a:t>
            </a:fld>
            <a:endParaRPr lang="en-US"/>
          </a:p>
        </p:txBody>
      </p:sp>
      <p:sp>
        <p:nvSpPr>
          <p:cNvPr id="7" name="Rectangle 7"/>
          <p:cNvSpPr>
            <a:spLocks noGrp="1" noChangeArrowheads="1"/>
          </p:cNvSpPr>
          <p:nvPr>
            <p:ph type="sldNum" sz="quarter" idx="5"/>
          </p:nvPr>
        </p:nvSpPr>
        <p:spPr>
          <a:ln/>
        </p:spPr>
        <p:txBody>
          <a:bodyPr/>
          <a:lstStyle/>
          <a:p>
            <a:fld id="{CABFAA59-E6F2-4C44-BB93-6FAA14B58CF2}" type="slidenum">
              <a:rPr lang="en-US"/>
              <a:pPr/>
              <a:t>14</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914400" y="4344025"/>
            <a:ext cx="5029200" cy="4114488"/>
          </a:xfrm>
        </p:spPr>
        <p:txBody>
          <a:bodyPr/>
          <a:lstStyle/>
          <a:p>
            <a:r>
              <a:rPr lang="en-US"/>
              <a:t>Direct labor is transferred from the wages payable account into the work in process account of departments A and B depending upon where the individual employee worked.</a:t>
            </a:r>
          </a:p>
          <a:p>
            <a:endParaRPr lang="en-US"/>
          </a:p>
        </p:txBody>
      </p:sp>
    </p:spTree>
    <p:extLst>
      <p:ext uri="{BB962C8B-B14F-4D97-AF65-F5344CB8AC3E}">
        <p14:creationId xmlns:p14="http://schemas.microsoft.com/office/powerpoint/2010/main" val="414330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D0724EB7-1934-4CB7-A63B-7D39F2222C31}" type="slidenum">
              <a:rPr lang="en-US"/>
              <a:pPr/>
              <a:t>15</a:t>
            </a:fld>
            <a:endParaRPr lang="en-US"/>
          </a:p>
        </p:txBody>
      </p:sp>
      <p:sp>
        <p:nvSpPr>
          <p:cNvPr id="7" name="Rectangle 7"/>
          <p:cNvSpPr>
            <a:spLocks noGrp="1" noChangeArrowheads="1"/>
          </p:cNvSpPr>
          <p:nvPr>
            <p:ph type="sldNum" sz="quarter" idx="5"/>
          </p:nvPr>
        </p:nvSpPr>
        <p:spPr>
          <a:ln/>
        </p:spPr>
        <p:txBody>
          <a:bodyPr/>
          <a:lstStyle/>
          <a:p>
            <a:fld id="{C0DA6E58-0572-435A-86DA-144D626EE56E}" type="slidenum">
              <a:rPr lang="en-US"/>
              <a:pPr/>
              <a:t>15</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xfrm>
            <a:off x="914400" y="4344025"/>
            <a:ext cx="5029200" cy="4114488"/>
          </a:xfrm>
        </p:spPr>
        <p:txBody>
          <a:bodyPr/>
          <a:lstStyle/>
          <a:p>
            <a:r>
              <a:rPr lang="en-US"/>
              <a:t>Here is the journal entry to place the direct labor into the work in process inventory of departments A and B.</a:t>
            </a:r>
          </a:p>
        </p:txBody>
      </p:sp>
    </p:spTree>
    <p:extLst>
      <p:ext uri="{BB962C8B-B14F-4D97-AF65-F5344CB8AC3E}">
        <p14:creationId xmlns:p14="http://schemas.microsoft.com/office/powerpoint/2010/main" val="2123299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391ECB20-687D-439C-B963-D4B1FB3FE1C9}" type="slidenum">
              <a:rPr lang="en-US"/>
              <a:pPr/>
              <a:t>16</a:t>
            </a:fld>
            <a:endParaRPr lang="en-US"/>
          </a:p>
        </p:txBody>
      </p:sp>
      <p:sp>
        <p:nvSpPr>
          <p:cNvPr id="7" name="Rectangle 7"/>
          <p:cNvSpPr>
            <a:spLocks noGrp="1" noChangeArrowheads="1"/>
          </p:cNvSpPr>
          <p:nvPr>
            <p:ph type="sldNum" sz="quarter" idx="5"/>
          </p:nvPr>
        </p:nvSpPr>
        <p:spPr>
          <a:ln/>
        </p:spPr>
        <p:txBody>
          <a:bodyPr/>
          <a:lstStyle/>
          <a:p>
            <a:fld id="{975BFA00-374A-4899-8733-84F2B1BDC548}" type="slidenum">
              <a:rPr lang="en-US"/>
              <a:pPr/>
              <a:t>16</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914400" y="4344025"/>
            <a:ext cx="5029200" cy="4114488"/>
          </a:xfrm>
        </p:spPr>
        <p:txBody>
          <a:bodyPr/>
          <a:lstStyle/>
          <a:p>
            <a:r>
              <a:rPr lang="en-US"/>
              <a:t>Manufacturing overhead is applied to each processing department based on a predetermined rate for each department. The predetermined rate does not have to be based on the same cost driver for each processing department. </a:t>
            </a:r>
          </a:p>
        </p:txBody>
      </p:sp>
    </p:spTree>
    <p:extLst>
      <p:ext uri="{BB962C8B-B14F-4D97-AF65-F5344CB8AC3E}">
        <p14:creationId xmlns:p14="http://schemas.microsoft.com/office/powerpoint/2010/main" val="188608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195F1A73-24BE-4F9D-A169-0B36E9FC5736}" type="slidenum">
              <a:rPr lang="en-US"/>
              <a:pPr/>
              <a:t>17</a:t>
            </a:fld>
            <a:endParaRPr lang="en-US"/>
          </a:p>
        </p:txBody>
      </p:sp>
      <p:sp>
        <p:nvSpPr>
          <p:cNvPr id="7" name="Rectangle 7"/>
          <p:cNvSpPr>
            <a:spLocks noGrp="1" noChangeArrowheads="1"/>
          </p:cNvSpPr>
          <p:nvPr>
            <p:ph type="sldNum" sz="quarter" idx="5"/>
          </p:nvPr>
        </p:nvSpPr>
        <p:spPr>
          <a:ln/>
        </p:spPr>
        <p:txBody>
          <a:bodyPr/>
          <a:lstStyle/>
          <a:p>
            <a:fld id="{8E48837B-9A4F-481A-9958-F52CA840FCC1}" type="slidenum">
              <a:rPr lang="en-US"/>
              <a:pPr/>
              <a:t>17</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14400" y="4344025"/>
            <a:ext cx="5029200" cy="4114488"/>
          </a:xfrm>
        </p:spPr>
        <p:txBody>
          <a:bodyPr/>
          <a:lstStyle/>
          <a:p>
            <a:r>
              <a:rPr lang="en-US"/>
              <a:t>This is the journal entry we use to apply overhead to the work in process inventory of each of the processing departments.</a:t>
            </a:r>
          </a:p>
        </p:txBody>
      </p:sp>
    </p:spTree>
    <p:extLst>
      <p:ext uri="{BB962C8B-B14F-4D97-AF65-F5344CB8AC3E}">
        <p14:creationId xmlns:p14="http://schemas.microsoft.com/office/powerpoint/2010/main" val="2962031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A158A387-2FFE-4634-8D19-7CD661A45CB5}" type="slidenum">
              <a:rPr lang="en-US"/>
              <a:pPr/>
              <a:t>18</a:t>
            </a:fld>
            <a:endParaRPr lang="en-US"/>
          </a:p>
        </p:txBody>
      </p:sp>
      <p:sp>
        <p:nvSpPr>
          <p:cNvPr id="7" name="Rectangle 7"/>
          <p:cNvSpPr>
            <a:spLocks noGrp="1" noChangeArrowheads="1"/>
          </p:cNvSpPr>
          <p:nvPr>
            <p:ph type="sldNum" sz="quarter" idx="5"/>
          </p:nvPr>
        </p:nvSpPr>
        <p:spPr>
          <a:ln/>
        </p:spPr>
        <p:txBody>
          <a:bodyPr/>
          <a:lstStyle/>
          <a:p>
            <a:fld id="{52ED8D3B-5FC8-4F46-BDDC-37CE649428E4}" type="slidenum">
              <a:rPr lang="en-US"/>
              <a:pPr/>
              <a:t>18</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xfrm>
            <a:off x="914400" y="4344025"/>
            <a:ext cx="5029200" cy="4114488"/>
          </a:xfrm>
        </p:spPr>
        <p:txBody>
          <a:bodyPr/>
          <a:lstStyle/>
          <a:p>
            <a:r>
              <a:rPr lang="en-US"/>
              <a:t>The cost of units complete as to processing in Department A are transferred into Department B for additional work.. Department B has incurred additional costs to work on units that were in process at the beginning of the period. The transferred-in costs from Department A are added to the manufacturing costs incurred in Department B.</a:t>
            </a:r>
          </a:p>
        </p:txBody>
      </p:sp>
    </p:spTree>
    <p:extLst>
      <p:ext uri="{BB962C8B-B14F-4D97-AF65-F5344CB8AC3E}">
        <p14:creationId xmlns:p14="http://schemas.microsoft.com/office/powerpoint/2010/main" val="2873321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F1FBB061-D195-44CB-95DD-6DCDE6A25E42}" type="slidenum">
              <a:rPr lang="en-US"/>
              <a:pPr/>
              <a:t>19</a:t>
            </a:fld>
            <a:endParaRPr lang="en-US"/>
          </a:p>
        </p:txBody>
      </p:sp>
      <p:sp>
        <p:nvSpPr>
          <p:cNvPr id="7" name="Rectangle 7"/>
          <p:cNvSpPr>
            <a:spLocks noGrp="1" noChangeArrowheads="1"/>
          </p:cNvSpPr>
          <p:nvPr>
            <p:ph type="sldNum" sz="quarter" idx="5"/>
          </p:nvPr>
        </p:nvSpPr>
        <p:spPr>
          <a:ln/>
        </p:spPr>
        <p:txBody>
          <a:bodyPr/>
          <a:lstStyle/>
          <a:p>
            <a:fld id="{F03D257E-8C9E-4538-9AFB-F616D0A6B74B}" type="slidenum">
              <a:rPr lang="en-US"/>
              <a:pPr/>
              <a:t>19</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xfrm>
            <a:off x="914400" y="4344025"/>
            <a:ext cx="5029200" cy="4114488"/>
          </a:xfrm>
        </p:spPr>
        <p:txBody>
          <a:bodyPr/>
          <a:lstStyle/>
          <a:p>
            <a:r>
              <a:rPr lang="en-US"/>
              <a:t>To transfer the costs, we debit the work in process inventory in Department B, and credit, or reduce, the work in process inventory in Department A.</a:t>
            </a:r>
          </a:p>
        </p:txBody>
      </p:sp>
    </p:spTree>
    <p:extLst>
      <p:ext uri="{BB962C8B-B14F-4D97-AF65-F5344CB8AC3E}">
        <p14:creationId xmlns:p14="http://schemas.microsoft.com/office/powerpoint/2010/main" val="696264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82F5DD68-3AAE-4843-A5EB-4B29C91FE7E0}" type="slidenum">
              <a:rPr lang="en-US"/>
              <a:pPr/>
              <a:t>2</a:t>
            </a:fld>
            <a:endParaRPr lang="en-US"/>
          </a:p>
        </p:txBody>
      </p:sp>
      <p:sp>
        <p:nvSpPr>
          <p:cNvPr id="7" name="Rectangle 7"/>
          <p:cNvSpPr>
            <a:spLocks noGrp="1" noChangeArrowheads="1"/>
          </p:cNvSpPr>
          <p:nvPr>
            <p:ph type="sldNum" sz="quarter" idx="5"/>
          </p:nvPr>
        </p:nvSpPr>
        <p:spPr>
          <a:ln/>
        </p:spPr>
        <p:txBody>
          <a:bodyPr/>
          <a:lstStyle/>
          <a:p>
            <a:fld id="{3AA614DF-D08D-4CFB-9B66-25EE41FE2225}" type="slidenum">
              <a:rPr lang="en-US"/>
              <a:pPr/>
              <a:t>2</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xfrm>
            <a:off x="914400" y="4344025"/>
            <a:ext cx="5029200" cy="4114488"/>
          </a:xfrm>
        </p:spPr>
        <p:txBody>
          <a:bodyPr/>
          <a:lstStyle/>
          <a:p>
            <a:r>
              <a:rPr lang="en-US"/>
              <a:t>Job-order and process costing are similar in that they both deal with assigning materials, labor and overhead to products as a way to calculate the unit product cost.</a:t>
            </a:r>
          </a:p>
          <a:p>
            <a:endParaRPr lang="en-US"/>
          </a:p>
          <a:p>
            <a:r>
              <a:rPr lang="en-US"/>
              <a:t>Both systems use raw materials inventory, work in process inventory, and finished goods inventory.</a:t>
            </a:r>
          </a:p>
          <a:p>
            <a:endParaRPr lang="en-US"/>
          </a:p>
          <a:p>
            <a:r>
              <a:rPr lang="en-US"/>
              <a:t>The flow of costs is similar, but not exactly the same, in the two systems.</a:t>
            </a:r>
          </a:p>
        </p:txBody>
      </p:sp>
    </p:spTree>
    <p:extLst>
      <p:ext uri="{BB962C8B-B14F-4D97-AF65-F5344CB8AC3E}">
        <p14:creationId xmlns:p14="http://schemas.microsoft.com/office/powerpoint/2010/main" val="3502871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BCD9AD86-216B-49A3-B264-636E9C628B22}" type="slidenum">
              <a:rPr lang="en-US"/>
              <a:pPr/>
              <a:t>20</a:t>
            </a:fld>
            <a:endParaRPr lang="en-US"/>
          </a:p>
        </p:txBody>
      </p:sp>
      <p:sp>
        <p:nvSpPr>
          <p:cNvPr id="7" name="Rectangle 7"/>
          <p:cNvSpPr>
            <a:spLocks noGrp="1" noChangeArrowheads="1"/>
          </p:cNvSpPr>
          <p:nvPr>
            <p:ph type="sldNum" sz="quarter" idx="5"/>
          </p:nvPr>
        </p:nvSpPr>
        <p:spPr>
          <a:ln/>
        </p:spPr>
        <p:txBody>
          <a:bodyPr/>
          <a:lstStyle/>
          <a:p>
            <a:fld id="{19AEA4AD-EE74-4406-9393-C61FD9C64AA5}" type="slidenum">
              <a:rPr lang="en-US"/>
              <a:pPr/>
              <a:t>20</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914400" y="4344025"/>
            <a:ext cx="5029200" cy="4114488"/>
          </a:xfrm>
        </p:spPr>
        <p:txBody>
          <a:bodyPr/>
          <a:lstStyle/>
          <a:p>
            <a:r>
              <a:rPr lang="en-US"/>
              <a:t>Here we see the transfer of completed goods our of Work in Process – Department B and into Finished Goods Inventory. The costs transferred represent the cost of good manufactured. </a:t>
            </a:r>
          </a:p>
        </p:txBody>
      </p:sp>
    </p:spTree>
    <p:extLst>
      <p:ext uri="{BB962C8B-B14F-4D97-AF65-F5344CB8AC3E}">
        <p14:creationId xmlns:p14="http://schemas.microsoft.com/office/powerpoint/2010/main" val="729459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82643C34-4C8C-4295-B6CF-480A92384FB1}" type="slidenum">
              <a:rPr lang="en-US"/>
              <a:pPr/>
              <a:t>21</a:t>
            </a:fld>
            <a:endParaRPr lang="en-US"/>
          </a:p>
        </p:txBody>
      </p:sp>
      <p:sp>
        <p:nvSpPr>
          <p:cNvPr id="7" name="Rectangle 7"/>
          <p:cNvSpPr>
            <a:spLocks noGrp="1" noChangeArrowheads="1"/>
          </p:cNvSpPr>
          <p:nvPr>
            <p:ph type="sldNum" sz="quarter" idx="5"/>
          </p:nvPr>
        </p:nvSpPr>
        <p:spPr>
          <a:ln/>
        </p:spPr>
        <p:txBody>
          <a:bodyPr/>
          <a:lstStyle/>
          <a:p>
            <a:fld id="{91410069-D991-4676-AB44-51C012D2682E}" type="slidenum">
              <a:rPr lang="en-US"/>
              <a:pPr/>
              <a:t>21</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14400" y="4344025"/>
            <a:ext cx="5029200" cy="4114488"/>
          </a:xfrm>
        </p:spPr>
        <p:txBody>
          <a:bodyPr/>
          <a:lstStyle/>
          <a:p>
            <a:r>
              <a:rPr lang="en-US"/>
              <a:t>The necessary journal entry is to debit finished goods inventory and credit work in process inventory in Department B to transfer finished production.</a:t>
            </a:r>
          </a:p>
        </p:txBody>
      </p:sp>
    </p:spTree>
    <p:extLst>
      <p:ext uri="{BB962C8B-B14F-4D97-AF65-F5344CB8AC3E}">
        <p14:creationId xmlns:p14="http://schemas.microsoft.com/office/powerpoint/2010/main" val="1385130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8C8F2B9A-CCFE-49FB-AF1E-A475997515ED}" type="slidenum">
              <a:rPr lang="en-US"/>
              <a:pPr/>
              <a:t>22</a:t>
            </a:fld>
            <a:endParaRPr lang="en-US"/>
          </a:p>
        </p:txBody>
      </p:sp>
      <p:sp>
        <p:nvSpPr>
          <p:cNvPr id="7" name="Rectangle 7"/>
          <p:cNvSpPr>
            <a:spLocks noGrp="1" noChangeArrowheads="1"/>
          </p:cNvSpPr>
          <p:nvPr>
            <p:ph type="sldNum" sz="quarter" idx="5"/>
          </p:nvPr>
        </p:nvSpPr>
        <p:spPr>
          <a:ln/>
        </p:spPr>
        <p:txBody>
          <a:bodyPr/>
          <a:lstStyle/>
          <a:p>
            <a:fld id="{F9C61559-31F4-4C2B-A981-BABDFC212DFA}" type="slidenum">
              <a:rPr lang="en-US"/>
              <a:pPr/>
              <a:t>22</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a:xfrm>
            <a:off x="914400" y="4344025"/>
            <a:ext cx="5029200" cy="4114488"/>
          </a:xfrm>
        </p:spPr>
        <p:txBody>
          <a:bodyPr/>
          <a:lstStyle/>
          <a:p>
            <a:r>
              <a:rPr lang="en-US"/>
              <a:t>Once we sell finished goods, we debit cost of goods sold and credit finished goods inventory.</a:t>
            </a:r>
          </a:p>
        </p:txBody>
      </p:sp>
    </p:spTree>
    <p:extLst>
      <p:ext uri="{BB962C8B-B14F-4D97-AF65-F5344CB8AC3E}">
        <p14:creationId xmlns:p14="http://schemas.microsoft.com/office/powerpoint/2010/main" val="563510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7836C99F-2A97-4156-8C19-3473B7DA77E3}" type="slidenum">
              <a:rPr lang="en-US"/>
              <a:pPr/>
              <a:t>23</a:t>
            </a:fld>
            <a:endParaRPr lang="en-US"/>
          </a:p>
        </p:txBody>
      </p:sp>
      <p:sp>
        <p:nvSpPr>
          <p:cNvPr id="7" name="Rectangle 7"/>
          <p:cNvSpPr>
            <a:spLocks noGrp="1" noChangeArrowheads="1"/>
          </p:cNvSpPr>
          <p:nvPr>
            <p:ph type="sldNum" sz="quarter" idx="5"/>
          </p:nvPr>
        </p:nvSpPr>
        <p:spPr>
          <a:ln/>
        </p:spPr>
        <p:txBody>
          <a:bodyPr/>
          <a:lstStyle/>
          <a:p>
            <a:fld id="{33989723-10D8-4C38-98A0-F13CD656DE0E}" type="slidenum">
              <a:rPr lang="en-US"/>
              <a:pPr/>
              <a:t>23</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xfrm>
            <a:off x="914400" y="4344025"/>
            <a:ext cx="5029200" cy="4114488"/>
          </a:xfrm>
        </p:spPr>
        <p:txBody>
          <a:bodyPr/>
          <a:lstStyle/>
          <a:p>
            <a:r>
              <a:rPr lang="en-US"/>
              <a:t>If we assume the company uses the perpetual inventory system, two entries are required to record a sale. The first entry is to record the sale and account receivable. The second entry is to transfer the finished goods sold to cost of goods sold.</a:t>
            </a:r>
          </a:p>
          <a:p>
            <a:endParaRPr lang="en-US"/>
          </a:p>
          <a:p>
            <a:r>
              <a:rPr lang="en-US"/>
              <a:t>Sales are recorded at selling price and cost of good sold is recorded at cost. The difference between the two is the gross margin on the sale.</a:t>
            </a:r>
          </a:p>
        </p:txBody>
      </p:sp>
    </p:spTree>
    <p:extLst>
      <p:ext uri="{BB962C8B-B14F-4D97-AF65-F5344CB8AC3E}">
        <p14:creationId xmlns:p14="http://schemas.microsoft.com/office/powerpoint/2010/main" val="4264189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86AF0638-F467-4B6D-9DA0-E0CEDA84EE11}" type="slidenum">
              <a:rPr lang="en-US"/>
              <a:pPr/>
              <a:t>24</a:t>
            </a:fld>
            <a:endParaRPr lang="en-US"/>
          </a:p>
        </p:txBody>
      </p:sp>
      <p:sp>
        <p:nvSpPr>
          <p:cNvPr id="7" name="Rectangle 7"/>
          <p:cNvSpPr>
            <a:spLocks noGrp="1" noChangeArrowheads="1"/>
          </p:cNvSpPr>
          <p:nvPr>
            <p:ph type="sldNum" sz="quarter" idx="5"/>
          </p:nvPr>
        </p:nvSpPr>
        <p:spPr>
          <a:ln/>
        </p:spPr>
        <p:txBody>
          <a:bodyPr/>
          <a:lstStyle/>
          <a:p>
            <a:fld id="{6CD20D77-549C-43CE-B191-83566CE7E886}" type="slidenum">
              <a:rPr lang="en-US"/>
              <a:pPr/>
              <a:t>24</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xfrm>
            <a:off x="914400" y="4344025"/>
            <a:ext cx="5029200" cy="4114488"/>
          </a:xfrm>
        </p:spPr>
        <p:txBody>
          <a:bodyPr/>
          <a:lstStyle/>
          <a:p>
            <a:pPr>
              <a:lnSpc>
                <a:spcPct val="90000"/>
              </a:lnSpc>
              <a:spcBef>
                <a:spcPct val="40000"/>
              </a:spcBef>
            </a:pPr>
            <a:r>
              <a:rPr lang="en-US"/>
              <a:t>Partially completed units complicate the determination of a department’s output for a given period and the unit cost that should be assigned to that output.</a:t>
            </a:r>
          </a:p>
        </p:txBody>
      </p:sp>
    </p:spTree>
    <p:extLst>
      <p:ext uri="{BB962C8B-B14F-4D97-AF65-F5344CB8AC3E}">
        <p14:creationId xmlns:p14="http://schemas.microsoft.com/office/powerpoint/2010/main" val="34832935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35B77EA2-A3CA-486E-8A3F-3A3DD17EB0AF}" type="slidenum">
              <a:rPr lang="en-US"/>
              <a:pPr/>
              <a:t>25</a:t>
            </a:fld>
            <a:endParaRPr lang="en-US"/>
          </a:p>
        </p:txBody>
      </p:sp>
      <p:sp>
        <p:nvSpPr>
          <p:cNvPr id="7" name="Rectangle 7"/>
          <p:cNvSpPr>
            <a:spLocks noGrp="1" noChangeArrowheads="1"/>
          </p:cNvSpPr>
          <p:nvPr>
            <p:ph type="sldNum" sz="quarter" idx="5"/>
          </p:nvPr>
        </p:nvSpPr>
        <p:spPr>
          <a:ln/>
        </p:spPr>
        <p:txBody>
          <a:bodyPr/>
          <a:lstStyle/>
          <a:p>
            <a:fld id="{2629EFB0-06A1-4942-988C-236A45F7EB77}" type="slidenum">
              <a:rPr lang="en-US"/>
              <a:pPr/>
              <a:t>25</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914400" y="4344025"/>
            <a:ext cx="5029200" cy="4114488"/>
          </a:xfrm>
        </p:spPr>
        <p:txBody>
          <a:bodyPr/>
          <a:lstStyle/>
          <a:p>
            <a:r>
              <a:rPr lang="en-US"/>
              <a:t>The basic idea behind equivalent units is quite easy to understand, but the computation of equivalent can become complex. Here we can say the two half- completed units of production are equal to one completed unit. Using this logic, we can say that ten thousand units that are seventy percent complete are equivalent, or the same as, seven thousand complete units.</a:t>
            </a:r>
          </a:p>
        </p:txBody>
      </p:sp>
    </p:spTree>
    <p:extLst>
      <p:ext uri="{BB962C8B-B14F-4D97-AF65-F5344CB8AC3E}">
        <p14:creationId xmlns:p14="http://schemas.microsoft.com/office/powerpoint/2010/main" val="24771171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20BD5CA2-647A-4440-898C-0989BCBF5BD5}" type="slidenum">
              <a:rPr lang="en-US"/>
              <a:pPr/>
              <a:t>26</a:t>
            </a:fld>
            <a:endParaRPr lang="en-US"/>
          </a:p>
        </p:txBody>
      </p:sp>
      <p:sp>
        <p:nvSpPr>
          <p:cNvPr id="7" name="Rectangle 7"/>
          <p:cNvSpPr>
            <a:spLocks noGrp="1" noChangeArrowheads="1"/>
          </p:cNvSpPr>
          <p:nvPr>
            <p:ph type="sldNum" sz="quarter" idx="5"/>
          </p:nvPr>
        </p:nvSpPr>
        <p:spPr>
          <a:ln/>
        </p:spPr>
        <p:txBody>
          <a:bodyPr/>
          <a:lstStyle/>
          <a:p>
            <a:fld id="{117EEB9B-1370-46B0-B4FF-760B2469ECEF}" type="slidenum">
              <a:rPr lang="en-US"/>
              <a:pPr/>
              <a:t>26</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a:xfrm>
            <a:off x="914400" y="4344025"/>
            <a:ext cx="5029200" cy="4114488"/>
          </a:xfrm>
        </p:spPr>
        <p:txBody>
          <a:bodyPr/>
          <a:lstStyle/>
          <a:p>
            <a:r>
              <a:rPr lang="en-US"/>
              <a:t>Read the information carefully and determine how many equivalent units of production were manufactured during the period.</a:t>
            </a:r>
          </a:p>
        </p:txBody>
      </p:sp>
    </p:spTree>
    <p:extLst>
      <p:ext uri="{BB962C8B-B14F-4D97-AF65-F5344CB8AC3E}">
        <p14:creationId xmlns:p14="http://schemas.microsoft.com/office/powerpoint/2010/main" val="4265921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20BD5CA2-647A-4440-898C-0989BCBF5BD5}" type="slidenum">
              <a:rPr lang="en-US"/>
              <a:pPr/>
              <a:t>27</a:t>
            </a:fld>
            <a:endParaRPr lang="en-US"/>
          </a:p>
        </p:txBody>
      </p:sp>
      <p:sp>
        <p:nvSpPr>
          <p:cNvPr id="7" name="Rectangle 7"/>
          <p:cNvSpPr>
            <a:spLocks noGrp="1" noChangeArrowheads="1"/>
          </p:cNvSpPr>
          <p:nvPr>
            <p:ph type="sldNum" sz="quarter" idx="5"/>
          </p:nvPr>
        </p:nvSpPr>
        <p:spPr>
          <a:ln/>
        </p:spPr>
        <p:txBody>
          <a:bodyPr/>
          <a:lstStyle/>
          <a:p>
            <a:fld id="{117EEB9B-1370-46B0-B4FF-760B2469ECEF}" type="slidenum">
              <a:rPr lang="en-US"/>
              <a:pPr/>
              <a:t>27</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a:xfrm>
            <a:off x="914400" y="4344025"/>
            <a:ext cx="5029200" cy="4114488"/>
          </a:xfrm>
        </p:spPr>
        <p:txBody>
          <a:bodyPr/>
          <a:lstStyle/>
          <a:p>
            <a:r>
              <a:rPr lang="en-US"/>
              <a:t>Read the information carefully and determine how many equivalent units of production were manufactured during the period.</a:t>
            </a:r>
          </a:p>
        </p:txBody>
      </p:sp>
    </p:spTree>
    <p:extLst>
      <p:ext uri="{BB962C8B-B14F-4D97-AF65-F5344CB8AC3E}">
        <p14:creationId xmlns:p14="http://schemas.microsoft.com/office/powerpoint/2010/main" val="19976246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7CDE2575-07AB-47E3-A990-EBE04ED60325}" type="slidenum">
              <a:rPr lang="en-US"/>
              <a:pPr/>
              <a:t>28</a:t>
            </a:fld>
            <a:endParaRPr lang="en-US"/>
          </a:p>
        </p:txBody>
      </p:sp>
      <p:sp>
        <p:nvSpPr>
          <p:cNvPr id="7" name="Rectangle 7"/>
          <p:cNvSpPr>
            <a:spLocks noGrp="1" noChangeArrowheads="1"/>
          </p:cNvSpPr>
          <p:nvPr>
            <p:ph type="sldNum" sz="quarter" idx="5"/>
          </p:nvPr>
        </p:nvSpPr>
        <p:spPr>
          <a:ln/>
        </p:spPr>
        <p:txBody>
          <a:bodyPr/>
          <a:lstStyle/>
          <a:p>
            <a:fld id="{564D7BFC-610B-47A9-9F61-8F4EA8E7F910}" type="slidenum">
              <a:rPr lang="en-US"/>
              <a:pPr/>
              <a:t>28</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r>
              <a:rPr lang="en-US"/>
              <a:t>Equivalent units may be calculated using the FIFO method or the weighted-average method. For the bulk of this chapter we will use the weighted-average method. We cover the FIFO method in the appendix to this chapter.</a:t>
            </a:r>
          </a:p>
        </p:txBody>
      </p:sp>
    </p:spTree>
    <p:extLst>
      <p:ext uri="{BB962C8B-B14F-4D97-AF65-F5344CB8AC3E}">
        <p14:creationId xmlns:p14="http://schemas.microsoft.com/office/powerpoint/2010/main" val="40470422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C47BC6D7-5B2B-406B-BF8F-69208E810A01}" type="slidenum">
              <a:rPr lang="en-US"/>
              <a:pPr/>
              <a:t>29</a:t>
            </a:fld>
            <a:endParaRPr lang="en-US"/>
          </a:p>
        </p:txBody>
      </p:sp>
      <p:sp>
        <p:nvSpPr>
          <p:cNvPr id="7" name="Rectangle 7"/>
          <p:cNvSpPr>
            <a:spLocks noGrp="1" noChangeArrowheads="1"/>
          </p:cNvSpPr>
          <p:nvPr>
            <p:ph type="sldNum" sz="quarter" idx="5"/>
          </p:nvPr>
        </p:nvSpPr>
        <p:spPr>
          <a:ln/>
        </p:spPr>
        <p:txBody>
          <a:bodyPr/>
          <a:lstStyle/>
          <a:p>
            <a:fld id="{DAED06C7-4AEB-40F2-97A9-E980D0DD03E5}" type="slidenum">
              <a:rPr lang="en-US"/>
              <a:pPr/>
              <a:t>29</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xfrm>
            <a:off x="914400" y="4344025"/>
            <a:ext cx="5029200" cy="4114488"/>
          </a:xfrm>
        </p:spPr>
        <p:txBody>
          <a:bodyPr/>
          <a:lstStyle/>
          <a:p>
            <a:r>
              <a:rPr lang="en-US"/>
              <a:t>Part I</a:t>
            </a:r>
          </a:p>
          <a:p>
            <a:r>
              <a:rPr lang="en-US"/>
              <a:t>When we use the weighted-average method we make no distinction between work done in the prior period and work done in the current period. We blend together the units and costs from both the prior and current period.</a:t>
            </a:r>
          </a:p>
          <a:p>
            <a:endParaRPr lang="en-US"/>
          </a:p>
          <a:p>
            <a:r>
              <a:rPr lang="en-US"/>
              <a:t>Part II</a:t>
            </a:r>
            <a:br>
              <a:rPr lang="en-US"/>
            </a:br>
            <a:r>
              <a:rPr lang="en-US"/>
              <a:t>We determine the cost per equivalent unit by dividing costs for the period by the equivalent units of production.</a:t>
            </a:r>
          </a:p>
        </p:txBody>
      </p:sp>
    </p:spTree>
    <p:extLst>
      <p:ext uri="{BB962C8B-B14F-4D97-AF65-F5344CB8AC3E}">
        <p14:creationId xmlns:p14="http://schemas.microsoft.com/office/powerpoint/2010/main" val="4063571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E2824F6D-A35C-4C08-9BBD-140C74EF2B68}" type="slidenum">
              <a:rPr lang="en-US"/>
              <a:pPr/>
              <a:t>3</a:t>
            </a:fld>
            <a:endParaRPr lang="en-US"/>
          </a:p>
        </p:txBody>
      </p:sp>
      <p:sp>
        <p:nvSpPr>
          <p:cNvPr id="7" name="Rectangle 7"/>
          <p:cNvSpPr>
            <a:spLocks noGrp="1" noChangeArrowheads="1"/>
          </p:cNvSpPr>
          <p:nvPr>
            <p:ph type="sldNum" sz="quarter" idx="5"/>
          </p:nvPr>
        </p:nvSpPr>
        <p:spPr>
          <a:ln/>
        </p:spPr>
        <p:txBody>
          <a:bodyPr/>
          <a:lstStyle/>
          <a:p>
            <a:fld id="{106D7A8F-BEB0-43E5-AD32-6E7F73A31317}" type="slidenum">
              <a:rPr lang="en-US"/>
              <a:pPr/>
              <a:t>3</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xfrm>
            <a:off x="914400" y="4344025"/>
            <a:ext cx="5029200" cy="4114488"/>
          </a:xfrm>
        </p:spPr>
        <p:txBody>
          <a:bodyPr/>
          <a:lstStyle/>
          <a:p>
            <a:r>
              <a:rPr lang="en-US"/>
              <a:t>Process costing is best suited for the production of a single product that is continuously produced for a long period of time. Recall the mixing and bottling of Coca-Cola from Chapter Three. Job-order costing is best suited when jobs are produced as discrete projects. For example, building a house.</a:t>
            </a:r>
          </a:p>
          <a:p>
            <a:endParaRPr lang="en-US"/>
          </a:p>
          <a:p>
            <a:r>
              <a:rPr lang="en-US"/>
              <a:t>Process costing accumulates costs by </a:t>
            </a:r>
            <a:r>
              <a:rPr lang="en-US" i="1"/>
              <a:t>department,</a:t>
            </a:r>
            <a:r>
              <a:rPr lang="en-US"/>
              <a:t> while job-order costing accumulates costs by </a:t>
            </a:r>
            <a:r>
              <a:rPr lang="en-US" i="1"/>
              <a:t>individual jobs</a:t>
            </a:r>
            <a:r>
              <a:rPr lang="en-US"/>
              <a:t>.</a:t>
            </a:r>
          </a:p>
          <a:p>
            <a:endParaRPr lang="en-US"/>
          </a:p>
          <a:p>
            <a:r>
              <a:rPr lang="en-US"/>
              <a:t>Process costing uses a fundamental document called a </a:t>
            </a:r>
            <a:r>
              <a:rPr lang="en-US" i="1"/>
              <a:t>department production report</a:t>
            </a:r>
            <a:r>
              <a:rPr lang="en-US"/>
              <a:t>, while job-order costing uses the </a:t>
            </a:r>
            <a:r>
              <a:rPr lang="en-US" i="1"/>
              <a:t>job cost sheet.</a:t>
            </a:r>
          </a:p>
          <a:p>
            <a:endParaRPr lang="en-US"/>
          </a:p>
          <a:p>
            <a:r>
              <a:rPr lang="en-US"/>
              <a:t>In process costing unit cost is computed by </a:t>
            </a:r>
            <a:r>
              <a:rPr lang="en-US" i="1"/>
              <a:t>department,</a:t>
            </a:r>
            <a:r>
              <a:rPr lang="en-US"/>
              <a:t> while in job-order systems unit cost is </a:t>
            </a:r>
            <a:r>
              <a:rPr lang="en-US" i="1"/>
              <a:t>computed by job</a:t>
            </a:r>
            <a:r>
              <a:rPr lang="en-US"/>
              <a:t>.</a:t>
            </a:r>
          </a:p>
          <a:p>
            <a:endParaRPr lang="en-US"/>
          </a:p>
          <a:p>
            <a:r>
              <a:rPr lang="en-US"/>
              <a:t>While there are similarities between the two systems, there are also significant differences.</a:t>
            </a:r>
          </a:p>
        </p:txBody>
      </p:sp>
    </p:spTree>
    <p:extLst>
      <p:ext uri="{BB962C8B-B14F-4D97-AF65-F5344CB8AC3E}">
        <p14:creationId xmlns:p14="http://schemas.microsoft.com/office/powerpoint/2010/main" val="7660555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A3C497FB-D303-41E7-8C75-10634934CA86}" type="slidenum">
              <a:rPr lang="en-US"/>
              <a:pPr/>
              <a:t>30</a:t>
            </a:fld>
            <a:endParaRPr lang="en-US"/>
          </a:p>
        </p:txBody>
      </p:sp>
      <p:sp>
        <p:nvSpPr>
          <p:cNvPr id="7" name="Rectangle 7"/>
          <p:cNvSpPr>
            <a:spLocks noGrp="1" noChangeArrowheads="1"/>
          </p:cNvSpPr>
          <p:nvPr>
            <p:ph type="sldNum" sz="quarter" idx="5"/>
          </p:nvPr>
        </p:nvSpPr>
        <p:spPr>
          <a:ln/>
        </p:spPr>
        <p:txBody>
          <a:bodyPr/>
          <a:lstStyle/>
          <a:p>
            <a:fld id="{CFB9DA07-0C5B-48AB-A6AA-19482F3FA0EC}" type="slidenum">
              <a:rPr lang="en-US"/>
              <a:pPr/>
              <a:t>30</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xfrm>
            <a:off x="914400" y="4344025"/>
            <a:ext cx="5029200" cy="4114488"/>
          </a:xfrm>
        </p:spPr>
        <p:txBody>
          <a:bodyPr/>
          <a:lstStyle/>
          <a:p>
            <a:r>
              <a:rPr lang="en-US"/>
              <a:t>In today’s economy, direct labor costs are becoming small when compared to materials and overhead costs. Automation is one of the causes for this shift.</a:t>
            </a:r>
          </a:p>
        </p:txBody>
      </p:sp>
    </p:spTree>
    <p:extLst>
      <p:ext uri="{BB962C8B-B14F-4D97-AF65-F5344CB8AC3E}">
        <p14:creationId xmlns:p14="http://schemas.microsoft.com/office/powerpoint/2010/main" val="20527639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44C7F654-F593-442C-A025-AF7DB6B53EF1}" type="slidenum">
              <a:rPr lang="en-US"/>
              <a:pPr/>
              <a:t>31</a:t>
            </a:fld>
            <a:endParaRPr lang="en-US"/>
          </a:p>
        </p:txBody>
      </p:sp>
      <p:sp>
        <p:nvSpPr>
          <p:cNvPr id="7" name="Rectangle 7"/>
          <p:cNvSpPr>
            <a:spLocks noGrp="1" noChangeArrowheads="1"/>
          </p:cNvSpPr>
          <p:nvPr>
            <p:ph type="sldNum" sz="quarter" idx="5"/>
          </p:nvPr>
        </p:nvSpPr>
        <p:spPr>
          <a:ln/>
        </p:spPr>
        <p:txBody>
          <a:bodyPr/>
          <a:lstStyle/>
          <a:p>
            <a:fld id="{CFB5A5F7-D69D-4749-BF7F-9069E8833CF5}" type="slidenum">
              <a:rPr lang="en-US"/>
              <a:pPr/>
              <a:t>31</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a:xfrm>
            <a:off x="914400" y="4344025"/>
            <a:ext cx="5029200" cy="4114488"/>
          </a:xfrm>
        </p:spPr>
        <p:txBody>
          <a:bodyPr/>
          <a:lstStyle/>
          <a:p>
            <a:r>
              <a:rPr lang="en-US"/>
              <a:t>As a consequence of the change in volume of direct labor costs, many companies combine labor and overhead costs and refer to the total as conversion costs. That is, these are the costs incurred to convert the direct materials into a finished good. We will make extensive use of the notion of direct materials and conversion costs in the remainder of this chapter.</a:t>
            </a:r>
          </a:p>
        </p:txBody>
      </p:sp>
    </p:spTree>
    <p:extLst>
      <p:ext uri="{BB962C8B-B14F-4D97-AF65-F5344CB8AC3E}">
        <p14:creationId xmlns:p14="http://schemas.microsoft.com/office/powerpoint/2010/main" val="17953911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00CA1AD5-06C2-414F-8AAB-1CAA0B999F81}" type="slidenum">
              <a:rPr lang="en-US"/>
              <a:pPr/>
              <a:t>32</a:t>
            </a:fld>
            <a:endParaRPr lang="en-US"/>
          </a:p>
        </p:txBody>
      </p:sp>
      <p:sp>
        <p:nvSpPr>
          <p:cNvPr id="7" name="Rectangle 7"/>
          <p:cNvSpPr>
            <a:spLocks noGrp="1" noChangeArrowheads="1"/>
          </p:cNvSpPr>
          <p:nvPr>
            <p:ph type="sldNum" sz="quarter" idx="5"/>
          </p:nvPr>
        </p:nvSpPr>
        <p:spPr>
          <a:ln/>
        </p:spPr>
        <p:txBody>
          <a:bodyPr/>
          <a:lstStyle/>
          <a:p>
            <a:fld id="{C3DABEE1-9AC0-4C1D-814B-236B7CFE302A}" type="slidenum">
              <a:rPr lang="en-US"/>
              <a:pPr/>
              <a:t>32</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914400" y="4344025"/>
            <a:ext cx="5029200" cy="4114488"/>
          </a:xfrm>
        </p:spPr>
        <p:txBody>
          <a:bodyPr/>
          <a:lstStyle/>
          <a:p>
            <a:r>
              <a:rPr lang="en-US"/>
              <a:t>Let’s look at an example of calculating the cost per equivalent unit of Department A of Smith Company. Department A is only one of the company’s processing departments.</a:t>
            </a:r>
            <a:br>
              <a:rPr lang="en-US"/>
            </a:br>
            <a:r>
              <a:rPr lang="en-US"/>
              <a:t/>
            </a:r>
            <a:br>
              <a:rPr lang="en-US"/>
            </a:br>
            <a:r>
              <a:rPr lang="en-US"/>
              <a:t>Notice that Department A started the month of June with three hundred units that are forty percent complete as to materials and twenty percent complete as to conversion (direct labor and overhead). During the month the Department started six thousand units into production. Fifty-four hundred units were transferred out to Department B during the month of June. At the end of June, Department A had nine hundred units, sixty percent complete as to materials and thirty percent complete as to conversion.</a:t>
            </a:r>
          </a:p>
          <a:p>
            <a:endParaRPr lang="en-US"/>
          </a:p>
          <a:p>
            <a:r>
              <a:rPr lang="en-US"/>
              <a:t>Since the Department began the month with three hundred units and started six thousand units into production, we have sixty-three hundred units to account for. Of these sixty-three hundred units, fifty-four hundred were transferred out and nine hundred remain in work in process inventory.</a:t>
            </a:r>
          </a:p>
        </p:txBody>
      </p:sp>
    </p:spTree>
    <p:extLst>
      <p:ext uri="{BB962C8B-B14F-4D97-AF65-F5344CB8AC3E}">
        <p14:creationId xmlns:p14="http://schemas.microsoft.com/office/powerpoint/2010/main" val="23133983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46636431-9AF4-45FC-968F-7ADD6D7C6290}" type="slidenum">
              <a:rPr lang="en-US"/>
              <a:pPr/>
              <a:t>33</a:t>
            </a:fld>
            <a:endParaRPr lang="en-US"/>
          </a:p>
        </p:txBody>
      </p:sp>
      <p:sp>
        <p:nvSpPr>
          <p:cNvPr id="7" name="Rectangle 7"/>
          <p:cNvSpPr>
            <a:spLocks noGrp="1" noChangeArrowheads="1"/>
          </p:cNvSpPr>
          <p:nvPr>
            <p:ph type="sldNum" sz="quarter" idx="5"/>
          </p:nvPr>
        </p:nvSpPr>
        <p:spPr>
          <a:ln/>
        </p:spPr>
        <p:txBody>
          <a:bodyPr/>
          <a:lstStyle/>
          <a:p>
            <a:fld id="{55327285-7C7E-4FBF-B046-3E16ADF4BD8E}" type="slidenum">
              <a:rPr lang="en-US"/>
              <a:pPr/>
              <a:t>33</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914400" y="4344025"/>
            <a:ext cx="5029200" cy="4114488"/>
          </a:xfrm>
        </p:spPr>
        <p:txBody>
          <a:bodyPr/>
          <a:lstStyle/>
          <a:p>
            <a:r>
              <a:rPr lang="en-US"/>
              <a:t>The first step in calculating the equivalent units is to identity the units completed and transferred out. In the case of Department A, there were fifty- four hundred units completed and transferred out. We know these units are one hundred percent complete as to materials and conversion.</a:t>
            </a:r>
          </a:p>
        </p:txBody>
      </p:sp>
    </p:spTree>
    <p:extLst>
      <p:ext uri="{BB962C8B-B14F-4D97-AF65-F5344CB8AC3E}">
        <p14:creationId xmlns:p14="http://schemas.microsoft.com/office/powerpoint/2010/main" val="22360391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FF07D38D-C3E0-4EEF-AE78-135F1F883B54}" type="slidenum">
              <a:rPr lang="en-US"/>
              <a:pPr/>
              <a:t>34</a:t>
            </a:fld>
            <a:endParaRPr lang="en-US"/>
          </a:p>
        </p:txBody>
      </p:sp>
      <p:sp>
        <p:nvSpPr>
          <p:cNvPr id="7" name="Rectangle 7"/>
          <p:cNvSpPr>
            <a:spLocks noGrp="1" noChangeArrowheads="1"/>
          </p:cNvSpPr>
          <p:nvPr>
            <p:ph type="sldNum" sz="quarter" idx="5"/>
          </p:nvPr>
        </p:nvSpPr>
        <p:spPr>
          <a:ln/>
        </p:spPr>
        <p:txBody>
          <a:bodyPr/>
          <a:lstStyle/>
          <a:p>
            <a:fld id="{E6581C10-DEE3-4DAD-A9E6-3CE19E2E3649}" type="slidenum">
              <a:rPr lang="en-US"/>
              <a:pPr/>
              <a:t>34</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xfrm>
            <a:off x="914400" y="4344025"/>
            <a:ext cx="5029200" cy="4114488"/>
          </a:xfrm>
        </p:spPr>
        <p:txBody>
          <a:bodyPr/>
          <a:lstStyle/>
          <a:p>
            <a:r>
              <a:rPr lang="en-US"/>
              <a:t>The second step is to calculate the equivalent units as to materials in ending inventory. We know there are nine hundred units in ending inventory that are sixty percent complete as to materials. So we know that there are five hundred forty equivalent units as to materials in ending working in process inventory.</a:t>
            </a:r>
          </a:p>
          <a:p>
            <a:endParaRPr lang="en-US"/>
          </a:p>
          <a:p>
            <a:r>
              <a:rPr lang="en-US"/>
              <a:t>For materials we add the units completed and transferred out to the equivalent units as to materials, for total units as to materials of five thousand nine hundred forty units.</a:t>
            </a:r>
          </a:p>
        </p:txBody>
      </p:sp>
    </p:spTree>
    <p:extLst>
      <p:ext uri="{BB962C8B-B14F-4D97-AF65-F5344CB8AC3E}">
        <p14:creationId xmlns:p14="http://schemas.microsoft.com/office/powerpoint/2010/main" val="19241045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FF67C7BF-6115-460D-A31E-EF0671DFAD09}" type="slidenum">
              <a:rPr lang="en-US"/>
              <a:pPr/>
              <a:t>35</a:t>
            </a:fld>
            <a:endParaRPr lang="en-US"/>
          </a:p>
        </p:txBody>
      </p:sp>
      <p:sp>
        <p:nvSpPr>
          <p:cNvPr id="7" name="Rectangle 7"/>
          <p:cNvSpPr>
            <a:spLocks noGrp="1" noChangeArrowheads="1"/>
          </p:cNvSpPr>
          <p:nvPr>
            <p:ph type="sldNum" sz="quarter" idx="5"/>
          </p:nvPr>
        </p:nvSpPr>
        <p:spPr>
          <a:ln/>
        </p:spPr>
        <p:txBody>
          <a:bodyPr/>
          <a:lstStyle/>
          <a:p>
            <a:fld id="{9235A486-B8FD-48A2-BA08-54CB60B9B4E0}" type="slidenum">
              <a:rPr lang="en-US"/>
              <a:pPr/>
              <a:t>35</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914400" y="4344025"/>
            <a:ext cx="5029200" cy="4114488"/>
          </a:xfrm>
        </p:spPr>
        <p:txBody>
          <a:bodyPr/>
          <a:lstStyle/>
          <a:p>
            <a:r>
              <a:rPr lang="en-US"/>
              <a:t>The third step is to calculate the equivalent units in ending inventory as to conversion. We know there are nine hundred units in ending work in process inventory that are thirty percent complete as to conversion. So there are two hundred seventy equivalent units as to conversion in ending inventory.</a:t>
            </a:r>
          </a:p>
          <a:p>
            <a:endParaRPr lang="en-US"/>
          </a:p>
          <a:p>
            <a:r>
              <a:rPr lang="en-US"/>
              <a:t>For conversion, we add the units completed and transferred out to the equivalent units as to conversion to arrive at a total equivalent units as to conversion of five thousand six hundred seventy units.</a:t>
            </a:r>
          </a:p>
          <a:p>
            <a:endParaRPr lang="en-US"/>
          </a:p>
          <a:p>
            <a:r>
              <a:rPr lang="en-US"/>
              <a:t>We </a:t>
            </a:r>
            <a:r>
              <a:rPr lang="en-US" u="sng"/>
              <a:t>always</a:t>
            </a:r>
            <a:r>
              <a:rPr lang="en-US"/>
              <a:t> follow these three steps when using the weighted-average method.</a:t>
            </a:r>
          </a:p>
        </p:txBody>
      </p:sp>
    </p:spTree>
    <p:extLst>
      <p:ext uri="{BB962C8B-B14F-4D97-AF65-F5344CB8AC3E}">
        <p14:creationId xmlns:p14="http://schemas.microsoft.com/office/powerpoint/2010/main" val="19263875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F65932A5-1CE5-4528-8347-E5AFF1FFA41F}" type="slidenum">
              <a:rPr lang="en-US"/>
              <a:pPr/>
              <a:t>36</a:t>
            </a:fld>
            <a:endParaRPr lang="en-US"/>
          </a:p>
        </p:txBody>
      </p:sp>
      <p:sp>
        <p:nvSpPr>
          <p:cNvPr id="7" name="Rectangle 7"/>
          <p:cNvSpPr>
            <a:spLocks noGrp="1" noChangeArrowheads="1"/>
          </p:cNvSpPr>
          <p:nvPr>
            <p:ph type="sldNum" sz="quarter" idx="5"/>
          </p:nvPr>
        </p:nvSpPr>
        <p:spPr>
          <a:ln/>
        </p:spPr>
        <p:txBody>
          <a:bodyPr/>
          <a:lstStyle/>
          <a:p>
            <a:fld id="{27DD6E07-0AC7-43BD-8490-31844D3AE06F}" type="slidenum">
              <a:rPr lang="en-US"/>
              <a:pPr/>
              <a:t>36</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914400" y="4344025"/>
            <a:ext cx="5029200" cy="4114488"/>
          </a:xfrm>
        </p:spPr>
        <p:txBody>
          <a:bodyPr/>
          <a:lstStyle/>
          <a:p>
            <a:r>
              <a:rPr lang="en-US"/>
              <a:t>We can restate the three-step process more quickly by saying that equivalent units of production will always be equal to the units completed and transferred out plus the equivalent units remaining in work in process inventory. Some of you may prefer the three-step approach while others may prefer the short-cut approach.</a:t>
            </a:r>
          </a:p>
        </p:txBody>
      </p:sp>
    </p:spTree>
    <p:extLst>
      <p:ext uri="{BB962C8B-B14F-4D97-AF65-F5344CB8AC3E}">
        <p14:creationId xmlns:p14="http://schemas.microsoft.com/office/powerpoint/2010/main" val="27170202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CF73FC3B-8763-4B01-9760-D7F75F39284A}" type="slidenum">
              <a:rPr lang="en-US"/>
              <a:pPr/>
              <a:t>37</a:t>
            </a:fld>
            <a:endParaRPr lang="en-US"/>
          </a:p>
        </p:txBody>
      </p:sp>
      <p:sp>
        <p:nvSpPr>
          <p:cNvPr id="7" name="Rectangle 7"/>
          <p:cNvSpPr>
            <a:spLocks noGrp="1" noChangeArrowheads="1"/>
          </p:cNvSpPr>
          <p:nvPr>
            <p:ph type="sldNum" sz="quarter" idx="5"/>
          </p:nvPr>
        </p:nvSpPr>
        <p:spPr>
          <a:ln/>
        </p:spPr>
        <p:txBody>
          <a:bodyPr/>
          <a:lstStyle/>
          <a:p>
            <a:fld id="{4E40A9D1-4020-458E-B384-3446D9E2221E}" type="slidenum">
              <a:rPr lang="en-US"/>
              <a:pPr/>
              <a:t>37</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914400" y="4344025"/>
            <a:ext cx="5029200" cy="4114488"/>
          </a:xfrm>
        </p:spPr>
        <p:txBody>
          <a:bodyPr/>
          <a:lstStyle/>
          <a:p>
            <a:r>
              <a:rPr lang="en-US"/>
              <a:t>Here is a visual showing the computation of equivalent units as to materials. The key is to look at the five thousand one hundred units started and completed. Recall that we had five thousand four hundred units completed and transferred out. Of these five thousand four hundred units, three hundred units came from beginning inventory. So of the units started into production this period, we completed five thousand one hundred units.</a:t>
            </a:r>
          </a:p>
        </p:txBody>
      </p:sp>
    </p:spTree>
    <p:extLst>
      <p:ext uri="{BB962C8B-B14F-4D97-AF65-F5344CB8AC3E}">
        <p14:creationId xmlns:p14="http://schemas.microsoft.com/office/powerpoint/2010/main" val="34826843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DC347E36-5CBD-4D7C-B1A8-9A42E8C17088}" type="slidenum">
              <a:rPr lang="en-US"/>
              <a:pPr/>
              <a:t>38</a:t>
            </a:fld>
            <a:endParaRPr lang="en-US"/>
          </a:p>
        </p:txBody>
      </p:sp>
      <p:sp>
        <p:nvSpPr>
          <p:cNvPr id="7" name="Rectangle 7"/>
          <p:cNvSpPr>
            <a:spLocks noGrp="1" noChangeArrowheads="1"/>
          </p:cNvSpPr>
          <p:nvPr>
            <p:ph type="sldNum" sz="quarter" idx="5"/>
          </p:nvPr>
        </p:nvSpPr>
        <p:spPr>
          <a:ln/>
        </p:spPr>
        <p:txBody>
          <a:bodyPr/>
          <a:lstStyle/>
          <a:p>
            <a:fld id="{81C8244E-9C9C-4686-ADA3-F3546AA7A418}" type="slidenum">
              <a:rPr lang="en-US"/>
              <a:pPr/>
              <a:t>38</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914400" y="4344025"/>
            <a:ext cx="5029200" cy="4114488"/>
          </a:xfrm>
        </p:spPr>
        <p:txBody>
          <a:bodyPr/>
          <a:lstStyle/>
          <a:p>
            <a:r>
              <a:rPr lang="en-US"/>
              <a:t>Here is a similar visual for conversion costs. Again, the key to understanding the visual is the five thousand one hundred units started and completed this period.</a:t>
            </a:r>
          </a:p>
        </p:txBody>
      </p:sp>
    </p:spTree>
    <p:extLst>
      <p:ext uri="{BB962C8B-B14F-4D97-AF65-F5344CB8AC3E}">
        <p14:creationId xmlns:p14="http://schemas.microsoft.com/office/powerpoint/2010/main" val="3376189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47970783-367D-459E-BF92-8AAAEE46377A}" type="slidenum">
              <a:rPr lang="en-US"/>
              <a:pPr/>
              <a:t>39</a:t>
            </a:fld>
            <a:endParaRPr lang="en-US"/>
          </a:p>
        </p:txBody>
      </p:sp>
      <p:sp>
        <p:nvSpPr>
          <p:cNvPr id="7" name="Rectangle 7"/>
          <p:cNvSpPr>
            <a:spLocks noGrp="1" noChangeArrowheads="1"/>
          </p:cNvSpPr>
          <p:nvPr>
            <p:ph type="sldNum" sz="quarter" idx="5"/>
          </p:nvPr>
        </p:nvSpPr>
        <p:spPr>
          <a:ln/>
        </p:spPr>
        <p:txBody>
          <a:bodyPr/>
          <a:lstStyle/>
          <a:p>
            <a:fld id="{65FB6B82-C6A7-479C-AD85-B66DA7627613}" type="slidenum">
              <a:rPr lang="en-US"/>
              <a:pPr/>
              <a:t>39</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xfrm>
            <a:off x="914400" y="4344025"/>
            <a:ext cx="5029200" cy="4114488"/>
          </a:xfrm>
        </p:spPr>
        <p:txBody>
          <a:bodyPr/>
          <a:lstStyle/>
          <a:p>
            <a:r>
              <a:rPr lang="en-US"/>
              <a:t>In each processing department we prepare a production report. The production report is divided into three parts. The first part is called the “quantity schedule” and is designed to show the computation of equivalent units.</a:t>
            </a:r>
          </a:p>
          <a:p>
            <a:endParaRPr lang="en-US"/>
          </a:p>
          <a:p>
            <a:r>
              <a:rPr lang="en-US"/>
              <a:t>The second part of the production report shows the computation of the cost per equivalent unit.</a:t>
            </a:r>
          </a:p>
        </p:txBody>
      </p:sp>
    </p:spTree>
    <p:extLst>
      <p:ext uri="{BB962C8B-B14F-4D97-AF65-F5344CB8AC3E}">
        <p14:creationId xmlns:p14="http://schemas.microsoft.com/office/powerpoint/2010/main" val="2991614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7BBC8F48-322D-4DB8-80CA-7BFFC6C365F7}" type="slidenum">
              <a:rPr lang="en-US"/>
              <a:pPr/>
              <a:t>4</a:t>
            </a:fld>
            <a:endParaRPr lang="en-US"/>
          </a:p>
        </p:txBody>
      </p:sp>
      <p:sp>
        <p:nvSpPr>
          <p:cNvPr id="7" name="Rectangle 7"/>
          <p:cNvSpPr>
            <a:spLocks noGrp="1" noChangeArrowheads="1"/>
          </p:cNvSpPr>
          <p:nvPr>
            <p:ph type="sldNum" sz="quarter" idx="5"/>
          </p:nvPr>
        </p:nvSpPr>
        <p:spPr>
          <a:ln/>
        </p:spPr>
        <p:txBody>
          <a:bodyPr/>
          <a:lstStyle/>
          <a:p>
            <a:fld id="{7C4F8728-3F3A-4113-9ACC-9844334B4F4A}" type="slidenum">
              <a:rPr lang="en-US"/>
              <a:pPr/>
              <a:t>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914400" y="4344025"/>
            <a:ext cx="5029200" cy="4114488"/>
          </a:xfrm>
        </p:spPr>
        <p:txBody>
          <a:bodyPr/>
          <a:lstStyle/>
          <a:p>
            <a:r>
              <a:rPr lang="en-US"/>
              <a:t>Can you identify the most likely circumstances where a process costing system may be used?</a:t>
            </a:r>
          </a:p>
        </p:txBody>
      </p:sp>
    </p:spTree>
    <p:extLst>
      <p:ext uri="{BB962C8B-B14F-4D97-AF65-F5344CB8AC3E}">
        <p14:creationId xmlns:p14="http://schemas.microsoft.com/office/powerpoint/2010/main" val="1470972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1FDEA054-D1FF-4B37-B60E-ECC42B4AA4B1}" type="slidenum">
              <a:rPr lang="en-US"/>
              <a:pPr/>
              <a:t>40</a:t>
            </a:fld>
            <a:endParaRPr lang="en-US"/>
          </a:p>
        </p:txBody>
      </p:sp>
      <p:sp>
        <p:nvSpPr>
          <p:cNvPr id="7" name="Rectangle 7"/>
          <p:cNvSpPr>
            <a:spLocks noGrp="1" noChangeArrowheads="1"/>
          </p:cNvSpPr>
          <p:nvPr>
            <p:ph type="sldNum" sz="quarter" idx="5"/>
          </p:nvPr>
        </p:nvSpPr>
        <p:spPr>
          <a:ln/>
        </p:spPr>
        <p:txBody>
          <a:bodyPr/>
          <a:lstStyle/>
          <a:p>
            <a:fld id="{24C94243-AD72-4A4A-9CA9-2B5697210072}" type="slidenum">
              <a:rPr lang="en-US"/>
              <a:pPr/>
              <a:t>40</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xfrm>
            <a:off x="914400" y="4344025"/>
            <a:ext cx="5029200" cy="4114488"/>
          </a:xfrm>
        </p:spPr>
        <p:txBody>
          <a:bodyPr/>
          <a:lstStyle/>
          <a:p>
            <a:r>
              <a:rPr lang="en-US"/>
              <a:t>The third part of the report is a cost reconciliation. We clearly show the cost of units completed and transferred out of the department and the total cost of partially completed units that still remain in ending work in process inventory.</a:t>
            </a:r>
          </a:p>
        </p:txBody>
      </p:sp>
    </p:spTree>
    <p:extLst>
      <p:ext uri="{BB962C8B-B14F-4D97-AF65-F5344CB8AC3E}">
        <p14:creationId xmlns:p14="http://schemas.microsoft.com/office/powerpoint/2010/main" val="31551296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665E75F9-53B4-4B8C-A661-3CCDC9402EF7}" type="slidenum">
              <a:rPr lang="en-US"/>
              <a:pPr/>
              <a:t>41</a:t>
            </a:fld>
            <a:endParaRPr lang="en-US"/>
          </a:p>
        </p:txBody>
      </p:sp>
      <p:sp>
        <p:nvSpPr>
          <p:cNvPr id="7" name="Rectangle 7"/>
          <p:cNvSpPr>
            <a:spLocks noGrp="1" noChangeArrowheads="1"/>
          </p:cNvSpPr>
          <p:nvPr>
            <p:ph type="sldNum" sz="quarter" idx="5"/>
          </p:nvPr>
        </p:nvSpPr>
        <p:spPr>
          <a:ln/>
        </p:spPr>
        <p:txBody>
          <a:bodyPr/>
          <a:lstStyle/>
          <a:p>
            <a:fld id="{7CECC3BF-DEA1-42EC-A650-E99924A5AF06}" type="slidenum">
              <a:rPr lang="en-US"/>
              <a:pPr/>
              <a:t>41</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4025"/>
            <a:ext cx="5029200" cy="4114488"/>
          </a:xfrm>
        </p:spPr>
        <p:txBody>
          <a:bodyPr/>
          <a:lstStyle/>
          <a:p>
            <a:r>
              <a:rPr lang="en-US"/>
              <a:t>Let’s go through a detailed example for Double Diamond Skis. The company has several processing departments but we are concerned with the Shaping and Milling Department. The company uses the weighted average cost method to determine cost of units produced. Detail information about production and costs in the Shaping and Milling Department are shown on the next screen.</a:t>
            </a:r>
          </a:p>
        </p:txBody>
      </p:sp>
    </p:spTree>
    <p:extLst>
      <p:ext uri="{BB962C8B-B14F-4D97-AF65-F5344CB8AC3E}">
        <p14:creationId xmlns:p14="http://schemas.microsoft.com/office/powerpoint/2010/main" val="40216322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B69F9131-4A4E-4786-A581-F1BB740B5848}" type="slidenum">
              <a:rPr lang="en-US"/>
              <a:pPr/>
              <a:t>42</a:t>
            </a:fld>
            <a:endParaRPr lang="en-US"/>
          </a:p>
        </p:txBody>
      </p:sp>
      <p:sp>
        <p:nvSpPr>
          <p:cNvPr id="7" name="Rectangle 7"/>
          <p:cNvSpPr>
            <a:spLocks noGrp="1" noChangeArrowheads="1"/>
          </p:cNvSpPr>
          <p:nvPr>
            <p:ph type="sldNum" sz="quarter" idx="5"/>
          </p:nvPr>
        </p:nvSpPr>
        <p:spPr>
          <a:ln/>
        </p:spPr>
        <p:txBody>
          <a:bodyPr/>
          <a:lstStyle/>
          <a:p>
            <a:fld id="{154F4559-808C-44C8-9607-EEE2B1DF169D}" type="slidenum">
              <a:rPr lang="en-US"/>
              <a:pPr/>
              <a:t>42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914400" y="4344025"/>
            <a:ext cx="5029200" cy="4114488"/>
          </a:xfrm>
        </p:spPr>
        <p:txBody>
          <a:bodyPr/>
          <a:lstStyle/>
          <a:p>
            <a:r>
              <a:rPr lang="en-US"/>
              <a:t>The department started the month of May with two hundred units, fifty-five percent complete as to materials and thirty percent complete as to conversion (labor and overhead).</a:t>
            </a:r>
          </a:p>
          <a:p>
            <a:endParaRPr lang="en-US"/>
          </a:p>
          <a:p>
            <a:r>
              <a:rPr lang="en-US"/>
              <a:t>During May, five thousand units were started into production and forty-eight hundred units were completed and transferred out.</a:t>
            </a:r>
            <a:br>
              <a:rPr lang="en-US"/>
            </a:br>
            <a:r>
              <a:rPr lang="en-US"/>
              <a:t/>
            </a:r>
            <a:br>
              <a:rPr lang="en-US"/>
            </a:br>
            <a:r>
              <a:rPr lang="en-US"/>
              <a:t>You can see the costs associated with materials and conversion.</a:t>
            </a:r>
          </a:p>
          <a:p>
            <a:endParaRPr lang="en-US"/>
          </a:p>
          <a:p>
            <a:r>
              <a:rPr lang="en-US"/>
              <a:t>At the end of May, there were four hundred units in ending working in process inventory, forty percent complete as to materials and twenty five percent complete as to conversion.</a:t>
            </a:r>
          </a:p>
          <a:p>
            <a:endParaRPr lang="en-US"/>
          </a:p>
          <a:p>
            <a:r>
              <a:rPr lang="en-US"/>
              <a:t>Let’s prepare the Production Report for May. Remember, we start with the first section that computes the equivalent units as to materials and conversion.</a:t>
            </a:r>
          </a:p>
        </p:txBody>
      </p:sp>
    </p:spTree>
    <p:extLst>
      <p:ext uri="{BB962C8B-B14F-4D97-AF65-F5344CB8AC3E}">
        <p14:creationId xmlns:p14="http://schemas.microsoft.com/office/powerpoint/2010/main" val="9983841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EB7B23EB-7A0F-4DA3-926E-D734AEFE41A1}" type="slidenum">
              <a:rPr lang="en-US"/>
              <a:pPr/>
              <a:t>43</a:t>
            </a:fld>
            <a:endParaRPr lang="en-US"/>
          </a:p>
        </p:txBody>
      </p:sp>
      <p:sp>
        <p:nvSpPr>
          <p:cNvPr id="7" name="Rectangle 7"/>
          <p:cNvSpPr>
            <a:spLocks noGrp="1" noChangeArrowheads="1"/>
          </p:cNvSpPr>
          <p:nvPr>
            <p:ph type="sldNum" sz="quarter" idx="5"/>
          </p:nvPr>
        </p:nvSpPr>
        <p:spPr>
          <a:ln/>
        </p:spPr>
        <p:txBody>
          <a:bodyPr/>
          <a:lstStyle/>
          <a:p>
            <a:fld id="{960A29AD-A900-41EB-8180-0EDBC054EC28}" type="slidenum">
              <a:rPr lang="en-US"/>
              <a:pPr/>
              <a:t>43</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914400" y="4344025"/>
            <a:ext cx="5029200" cy="4114488"/>
          </a:xfrm>
        </p:spPr>
        <p:txBody>
          <a:bodyPr/>
          <a:lstStyle/>
          <a:p>
            <a:r>
              <a:rPr lang="en-US"/>
              <a:t>We always start the first section with the units completed and transferred out during May. You can see that forty-eight hundred units were complete as to materials and conversion and transferred to the next processing department. Now, we turn our attention to the calculation of equivalent units of production for May.</a:t>
            </a:r>
          </a:p>
        </p:txBody>
      </p:sp>
    </p:spTree>
    <p:extLst>
      <p:ext uri="{BB962C8B-B14F-4D97-AF65-F5344CB8AC3E}">
        <p14:creationId xmlns:p14="http://schemas.microsoft.com/office/powerpoint/2010/main" val="42422927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B36049F9-3348-4C6D-BACC-B49E11E0BB30}" type="slidenum">
              <a:rPr lang="en-US"/>
              <a:pPr/>
              <a:t>44</a:t>
            </a:fld>
            <a:endParaRPr lang="en-US"/>
          </a:p>
        </p:txBody>
      </p:sp>
      <p:sp>
        <p:nvSpPr>
          <p:cNvPr id="7" name="Rectangle 7"/>
          <p:cNvSpPr>
            <a:spLocks noGrp="1" noChangeArrowheads="1"/>
          </p:cNvSpPr>
          <p:nvPr>
            <p:ph type="sldNum" sz="quarter" idx="5"/>
          </p:nvPr>
        </p:nvSpPr>
        <p:spPr>
          <a:ln/>
        </p:spPr>
        <p:txBody>
          <a:bodyPr/>
          <a:lstStyle/>
          <a:p>
            <a:fld id="{DF40D7D4-8731-4D53-8C1D-7C5854D48B00}" type="slidenum">
              <a:rPr lang="en-US"/>
              <a:pPr/>
              <a:t>44</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xfrm>
            <a:off x="914400" y="4344025"/>
            <a:ext cx="5029200" cy="4114488"/>
          </a:xfrm>
        </p:spPr>
        <p:txBody>
          <a:bodyPr/>
          <a:lstStyle/>
          <a:p>
            <a:r>
              <a:rPr lang="en-US"/>
              <a:t>Let’s calculate the equivalent units in ending inventory as to materials. We have four hundred units in ending work in process inventory that are forty percent complete as to materials, so we calculate one hundred sixty equivalent units in ending inventory as to materials. For materials, we have four thousand nine hundred sixty units.</a:t>
            </a:r>
          </a:p>
        </p:txBody>
      </p:sp>
    </p:spTree>
    <p:extLst>
      <p:ext uri="{BB962C8B-B14F-4D97-AF65-F5344CB8AC3E}">
        <p14:creationId xmlns:p14="http://schemas.microsoft.com/office/powerpoint/2010/main" val="4467593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084528E2-1E9F-44C8-A2D7-1DFE95EDDC93}" type="slidenum">
              <a:rPr lang="en-US"/>
              <a:pPr/>
              <a:t>45</a:t>
            </a:fld>
            <a:endParaRPr lang="en-US"/>
          </a:p>
        </p:txBody>
      </p:sp>
      <p:sp>
        <p:nvSpPr>
          <p:cNvPr id="7" name="Rectangle 7"/>
          <p:cNvSpPr>
            <a:spLocks noGrp="1" noChangeArrowheads="1"/>
          </p:cNvSpPr>
          <p:nvPr>
            <p:ph type="sldNum" sz="quarter" idx="5"/>
          </p:nvPr>
        </p:nvSpPr>
        <p:spPr>
          <a:ln/>
        </p:spPr>
        <p:txBody>
          <a:bodyPr/>
          <a:lstStyle/>
          <a:p>
            <a:fld id="{6E7661F0-B1B1-4519-AE30-142F8F97720A}" type="slidenum">
              <a:rPr lang="en-US"/>
              <a:pPr/>
              <a:t>45</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xfrm>
            <a:off x="914400" y="4344025"/>
            <a:ext cx="5029200" cy="4114488"/>
          </a:xfrm>
        </p:spPr>
        <p:txBody>
          <a:bodyPr/>
          <a:lstStyle/>
          <a:p>
            <a:r>
              <a:rPr lang="en-US"/>
              <a:t>Now calculate the equivalent units in ending working in process inventory as to conversion costs. We multiply the four hundred units in ending inventory by the twenty-five percent completion as to conversion to get one hundred equivalent units. As to conversion costs we have forty-nine hundred units.</a:t>
            </a:r>
          </a:p>
          <a:p>
            <a:endParaRPr lang="en-US"/>
          </a:p>
          <a:p>
            <a:r>
              <a:rPr lang="en-US"/>
              <a:t>Now let’s move to the second section of the Production Report.</a:t>
            </a:r>
          </a:p>
        </p:txBody>
      </p:sp>
    </p:spTree>
    <p:extLst>
      <p:ext uri="{BB962C8B-B14F-4D97-AF65-F5344CB8AC3E}">
        <p14:creationId xmlns:p14="http://schemas.microsoft.com/office/powerpoint/2010/main" val="28560270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47C29B70-CFAF-4611-8F72-331C98A76D6B}" type="slidenum">
              <a:rPr lang="en-US"/>
              <a:pPr/>
              <a:t>46</a:t>
            </a:fld>
            <a:endParaRPr lang="en-US"/>
          </a:p>
        </p:txBody>
      </p:sp>
      <p:sp>
        <p:nvSpPr>
          <p:cNvPr id="7" name="Rectangle 7"/>
          <p:cNvSpPr>
            <a:spLocks noGrp="1" noChangeArrowheads="1"/>
          </p:cNvSpPr>
          <p:nvPr>
            <p:ph type="sldNum" sz="quarter" idx="5"/>
          </p:nvPr>
        </p:nvSpPr>
        <p:spPr>
          <a:ln/>
        </p:spPr>
        <p:txBody>
          <a:bodyPr/>
          <a:lstStyle/>
          <a:p>
            <a:fld id="{9827B16D-5B41-4BAD-BFE5-DF73DB487329}" type="slidenum">
              <a:rPr lang="en-US"/>
              <a:pPr/>
              <a:t>46</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r>
              <a:rPr lang="en-US"/>
              <a:t>Recall how we calculate the cost per equivalent unit of production. It is the key to successfully completed the second step in the process.</a:t>
            </a:r>
          </a:p>
        </p:txBody>
      </p:sp>
    </p:spTree>
    <p:extLst>
      <p:ext uri="{BB962C8B-B14F-4D97-AF65-F5344CB8AC3E}">
        <p14:creationId xmlns:p14="http://schemas.microsoft.com/office/powerpoint/2010/main" val="414546219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8186C45B-951C-42D8-87DB-EA51EDDC640A}" type="slidenum">
              <a:rPr lang="en-US"/>
              <a:pPr/>
              <a:t>47</a:t>
            </a:fld>
            <a:endParaRPr lang="en-US"/>
          </a:p>
        </p:txBody>
      </p:sp>
      <p:sp>
        <p:nvSpPr>
          <p:cNvPr id="7" name="Rectangle 7"/>
          <p:cNvSpPr>
            <a:spLocks noGrp="1" noChangeArrowheads="1"/>
          </p:cNvSpPr>
          <p:nvPr>
            <p:ph type="sldNum" sz="quarter" idx="5"/>
          </p:nvPr>
        </p:nvSpPr>
        <p:spPr>
          <a:ln/>
        </p:spPr>
        <p:txBody>
          <a:bodyPr/>
          <a:lstStyle/>
          <a:p>
            <a:fld id="{B8324769-66B9-4084-B9AF-7C7A44130075}" type="slidenum">
              <a:rPr lang="en-US"/>
              <a:pPr/>
              <a:t>47</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xfrm>
            <a:off x="914400" y="4344025"/>
            <a:ext cx="5029200" cy="4114488"/>
          </a:xfrm>
        </p:spPr>
        <p:txBody>
          <a:bodyPr/>
          <a:lstStyle/>
          <a:p>
            <a:r>
              <a:rPr lang="en-US"/>
              <a:t>We begin by adding the costs in beginning inventory to the costs incurred during the current period. The sum of the cost of materials and conversion equal the total cost to be accounted for during the period. Notice that we have four thousand nine hundred sixty equivalent units as to materials, and four thousand nine hundred equivalent units as to conversion. </a:t>
            </a:r>
          </a:p>
          <a:p>
            <a:r>
              <a:rPr lang="en-US"/>
              <a:t>Let’s look at materials first.</a:t>
            </a:r>
          </a:p>
        </p:txBody>
      </p:sp>
    </p:spTree>
    <p:extLst>
      <p:ext uri="{BB962C8B-B14F-4D97-AF65-F5344CB8AC3E}">
        <p14:creationId xmlns:p14="http://schemas.microsoft.com/office/powerpoint/2010/main" val="422310780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F98B7EC5-65AF-4DEA-B7CB-25568228ECF8}" type="slidenum">
              <a:rPr lang="en-US"/>
              <a:pPr/>
              <a:t>48</a:t>
            </a:fld>
            <a:endParaRPr lang="en-US"/>
          </a:p>
        </p:txBody>
      </p:sp>
      <p:sp>
        <p:nvSpPr>
          <p:cNvPr id="7" name="Rectangle 7"/>
          <p:cNvSpPr>
            <a:spLocks noGrp="1" noChangeArrowheads="1"/>
          </p:cNvSpPr>
          <p:nvPr>
            <p:ph type="sldNum" sz="quarter" idx="5"/>
          </p:nvPr>
        </p:nvSpPr>
        <p:spPr>
          <a:ln/>
        </p:spPr>
        <p:txBody>
          <a:bodyPr/>
          <a:lstStyle/>
          <a:p>
            <a:fld id="{7703A4DB-8D30-4ECE-A6D0-FBE8D3619B67}" type="slidenum">
              <a:rPr lang="en-US"/>
              <a:pPr/>
              <a:t>48</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xfrm>
            <a:off x="914400" y="4344025"/>
            <a:ext cx="5029200" cy="4114488"/>
          </a:xfrm>
        </p:spPr>
        <p:txBody>
          <a:bodyPr/>
          <a:lstStyle/>
          <a:p>
            <a:r>
              <a:rPr lang="en-US"/>
              <a:t>We have a total cost of three hundred seventy-eight thousand two hundred dollars and forty-thousand nine hundred sixty equivalent units, so the cost per equivalent unit is seventy-six dollars and twenty-five cents.</a:t>
            </a:r>
          </a:p>
          <a:p>
            <a:endParaRPr lang="en-US"/>
          </a:p>
          <a:p>
            <a:r>
              <a:rPr lang="en-US"/>
              <a:t>Now let’s do the same computation for conversion costs.</a:t>
            </a:r>
          </a:p>
        </p:txBody>
      </p:sp>
    </p:spTree>
    <p:extLst>
      <p:ext uri="{BB962C8B-B14F-4D97-AF65-F5344CB8AC3E}">
        <p14:creationId xmlns:p14="http://schemas.microsoft.com/office/powerpoint/2010/main" val="38030903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A78462ED-FC1E-4684-94C3-A994E2B08316}" type="slidenum">
              <a:rPr lang="en-US"/>
              <a:pPr/>
              <a:t>49</a:t>
            </a:fld>
            <a:endParaRPr lang="en-US"/>
          </a:p>
        </p:txBody>
      </p:sp>
      <p:sp>
        <p:nvSpPr>
          <p:cNvPr id="7" name="Rectangle 7"/>
          <p:cNvSpPr>
            <a:spLocks noGrp="1" noChangeArrowheads="1"/>
          </p:cNvSpPr>
          <p:nvPr>
            <p:ph type="sldNum" sz="quarter" idx="5"/>
          </p:nvPr>
        </p:nvSpPr>
        <p:spPr>
          <a:ln/>
        </p:spPr>
        <p:txBody>
          <a:bodyPr/>
          <a:lstStyle/>
          <a:p>
            <a:fld id="{BF6DF8B6-1F26-47E0-8EE6-889238EA8EDB}" type="slidenum">
              <a:rPr lang="en-US"/>
              <a:pPr/>
              <a:t>49</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xfrm>
            <a:off x="914400" y="4344025"/>
            <a:ext cx="5029200" cy="4114488"/>
          </a:xfrm>
        </p:spPr>
        <p:txBody>
          <a:bodyPr/>
          <a:lstStyle/>
          <a:p>
            <a:r>
              <a:rPr lang="en-US"/>
              <a:t>With total costs of three hundred fifty-six thousand four hundred seventy-five dollars and total equivalent units of forty thousand nine hundred, we have an average cost per equivalent unit of seventy-two dollars and seventy-five cents.</a:t>
            </a:r>
          </a:p>
          <a:p>
            <a:endParaRPr lang="en-US"/>
          </a:p>
          <a:p>
            <a:r>
              <a:rPr lang="en-US"/>
              <a:t>We add our materials and conversion cost per equivalent unit to get a total cost per equivalent unit during May of one hundred forty-nine dollars.</a:t>
            </a:r>
          </a:p>
          <a:p>
            <a:endParaRPr lang="en-US"/>
          </a:p>
          <a:p>
            <a:r>
              <a:rPr lang="en-US"/>
              <a:t>This completes the second section of the Production Report. The last section is the cost reconciliation.</a:t>
            </a:r>
          </a:p>
        </p:txBody>
      </p:sp>
    </p:spTree>
    <p:extLst>
      <p:ext uri="{BB962C8B-B14F-4D97-AF65-F5344CB8AC3E}">
        <p14:creationId xmlns:p14="http://schemas.microsoft.com/office/powerpoint/2010/main" val="1649874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7BBC8F48-322D-4DB8-80CA-7BFFC6C365F7}" type="slidenum">
              <a:rPr lang="en-US"/>
              <a:pPr/>
              <a:t>5</a:t>
            </a:fld>
            <a:endParaRPr lang="en-US"/>
          </a:p>
        </p:txBody>
      </p:sp>
      <p:sp>
        <p:nvSpPr>
          <p:cNvPr id="7" name="Rectangle 7"/>
          <p:cNvSpPr>
            <a:spLocks noGrp="1" noChangeArrowheads="1"/>
          </p:cNvSpPr>
          <p:nvPr>
            <p:ph type="sldNum" sz="quarter" idx="5"/>
          </p:nvPr>
        </p:nvSpPr>
        <p:spPr>
          <a:ln/>
        </p:spPr>
        <p:txBody>
          <a:bodyPr/>
          <a:lstStyle/>
          <a:p>
            <a:fld id="{7C4F8728-3F3A-4113-9ACC-9844334B4F4A}" type="slidenum">
              <a:rPr lang="en-US"/>
              <a:pPr/>
              <a:t>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914400" y="4344025"/>
            <a:ext cx="5029200" cy="4114488"/>
          </a:xfrm>
        </p:spPr>
        <p:txBody>
          <a:bodyPr/>
          <a:lstStyle/>
          <a:p>
            <a:r>
              <a:rPr lang="en-US"/>
              <a:t>Can you identify the most likely circumstances where a process costing system may be used?</a:t>
            </a:r>
          </a:p>
        </p:txBody>
      </p:sp>
    </p:spTree>
    <p:extLst>
      <p:ext uri="{BB962C8B-B14F-4D97-AF65-F5344CB8AC3E}">
        <p14:creationId xmlns:p14="http://schemas.microsoft.com/office/powerpoint/2010/main" val="31168933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7C157A1D-FA53-44DD-8309-859D8783AE09}" type="slidenum">
              <a:rPr lang="en-US"/>
              <a:pPr/>
              <a:t>50</a:t>
            </a:fld>
            <a:endParaRPr lang="en-US"/>
          </a:p>
        </p:txBody>
      </p:sp>
      <p:sp>
        <p:nvSpPr>
          <p:cNvPr id="7" name="Rectangle 7"/>
          <p:cNvSpPr>
            <a:spLocks noGrp="1" noChangeArrowheads="1"/>
          </p:cNvSpPr>
          <p:nvPr>
            <p:ph type="sldNum" sz="quarter" idx="5"/>
          </p:nvPr>
        </p:nvSpPr>
        <p:spPr>
          <a:ln/>
        </p:spPr>
        <p:txBody>
          <a:bodyPr/>
          <a:lstStyle/>
          <a:p>
            <a:fld id="{0020C238-D73A-4A85-9102-5AC91550C27D}" type="slidenum">
              <a:rPr lang="en-US"/>
              <a:pPr/>
              <a:t>50</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xfrm>
            <a:off x="914400" y="4344025"/>
            <a:ext cx="5029200" cy="4114488"/>
          </a:xfrm>
        </p:spPr>
        <p:txBody>
          <a:bodyPr/>
          <a:lstStyle/>
          <a:p>
            <a:r>
              <a:rPr lang="en-US"/>
              <a:t>We have already placed the units completed and transferred out during May and the equivalent units in ending work in process inventory.</a:t>
            </a:r>
          </a:p>
        </p:txBody>
      </p:sp>
    </p:spTree>
    <p:extLst>
      <p:ext uri="{BB962C8B-B14F-4D97-AF65-F5344CB8AC3E}">
        <p14:creationId xmlns:p14="http://schemas.microsoft.com/office/powerpoint/2010/main" val="132584807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C1A5C8DE-720C-4D8C-9F4C-EA6F5BBC80DB}" type="slidenum">
              <a:rPr lang="en-US"/>
              <a:pPr/>
              <a:t>51</a:t>
            </a:fld>
            <a:endParaRPr lang="en-US"/>
          </a:p>
        </p:txBody>
      </p:sp>
      <p:sp>
        <p:nvSpPr>
          <p:cNvPr id="7" name="Rectangle 7"/>
          <p:cNvSpPr>
            <a:spLocks noGrp="1" noChangeArrowheads="1"/>
          </p:cNvSpPr>
          <p:nvPr>
            <p:ph type="sldNum" sz="quarter" idx="5"/>
          </p:nvPr>
        </p:nvSpPr>
        <p:spPr>
          <a:ln/>
        </p:spPr>
        <p:txBody>
          <a:bodyPr/>
          <a:lstStyle/>
          <a:p>
            <a:fld id="{1FCF6A02-245D-46CC-B907-E486E74A9E8A}" type="slidenum">
              <a:rPr lang="en-US"/>
              <a:pPr/>
              <a:t>51</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xfrm>
            <a:off x="914400" y="4344025"/>
            <a:ext cx="5029200" cy="4114488"/>
          </a:xfrm>
        </p:spPr>
        <p:txBody>
          <a:bodyPr/>
          <a:lstStyle/>
          <a:p>
            <a:r>
              <a:rPr lang="en-US"/>
              <a:t>We begin the schedule by multiplying the forty thousand eight hundred units by the average cost per equivalent unit of one hundred forty-nine dollars and get a total of seven hundred fifteen thousand two hundred dollars.</a:t>
            </a:r>
          </a:p>
        </p:txBody>
      </p:sp>
    </p:spTree>
    <p:extLst>
      <p:ext uri="{BB962C8B-B14F-4D97-AF65-F5344CB8AC3E}">
        <p14:creationId xmlns:p14="http://schemas.microsoft.com/office/powerpoint/2010/main" val="39727782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F9F4117B-728E-4B06-A09F-AFB48AAD7BCE}" type="slidenum">
              <a:rPr lang="en-US"/>
              <a:pPr/>
              <a:t>52</a:t>
            </a:fld>
            <a:endParaRPr lang="en-US"/>
          </a:p>
        </p:txBody>
      </p:sp>
      <p:sp>
        <p:nvSpPr>
          <p:cNvPr id="7" name="Rectangle 7"/>
          <p:cNvSpPr>
            <a:spLocks noGrp="1" noChangeArrowheads="1"/>
          </p:cNvSpPr>
          <p:nvPr>
            <p:ph type="sldNum" sz="quarter" idx="5"/>
          </p:nvPr>
        </p:nvSpPr>
        <p:spPr>
          <a:ln/>
        </p:spPr>
        <p:txBody>
          <a:bodyPr/>
          <a:lstStyle/>
          <a:p>
            <a:fld id="{C19C650E-D995-4FE1-88BA-2160ACE4E106}" type="slidenum">
              <a:rPr lang="en-US"/>
              <a:pPr/>
              <a:t>52</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xfrm>
            <a:off x="914400" y="4344025"/>
            <a:ext cx="5029200" cy="4114488"/>
          </a:xfrm>
        </p:spPr>
        <p:txBody>
          <a:bodyPr/>
          <a:lstStyle/>
          <a:p>
            <a:r>
              <a:rPr lang="en-US"/>
              <a:t>Next, we multiply the number of equivalent units as to materials times the average cost per equivalent unit of seventy-six dollars and twenty-five cents. The total for material costs in ending working in process inventory is twelve thousand two hundred dollars.</a:t>
            </a:r>
          </a:p>
          <a:p>
            <a:endParaRPr lang="en-US"/>
          </a:p>
          <a:p>
            <a:r>
              <a:rPr lang="en-US"/>
              <a:t>For our conversion costs we multiply our one hundred equivalent units times the seventy two dollars and seventy five cents to get out total of seven thousand two hundred seventy five dollars. We sum the costs and see that all costs have been accounted for.  This completes our Production Report.</a:t>
            </a:r>
          </a:p>
        </p:txBody>
      </p:sp>
    </p:spTree>
    <p:extLst>
      <p:ext uri="{BB962C8B-B14F-4D97-AF65-F5344CB8AC3E}">
        <p14:creationId xmlns:p14="http://schemas.microsoft.com/office/powerpoint/2010/main" val="47551929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D915CB8D-F626-4C06-BE96-5DA0F377114F}" type="slidenum">
              <a:rPr lang="en-US"/>
              <a:pPr/>
              <a:t>53</a:t>
            </a:fld>
            <a:endParaRPr lang="en-US"/>
          </a:p>
        </p:txBody>
      </p:sp>
      <p:sp>
        <p:nvSpPr>
          <p:cNvPr id="7" name="Rectangle 7"/>
          <p:cNvSpPr>
            <a:spLocks noGrp="1" noChangeArrowheads="1"/>
          </p:cNvSpPr>
          <p:nvPr>
            <p:ph type="sldNum" sz="quarter" idx="5"/>
          </p:nvPr>
        </p:nvSpPr>
        <p:spPr>
          <a:ln/>
        </p:spPr>
        <p:txBody>
          <a:bodyPr/>
          <a:lstStyle/>
          <a:p>
            <a:fld id="{2A25B5B1-6ECC-49EA-BB72-24E08648D639}" type="slidenum">
              <a:rPr lang="en-US"/>
              <a:pPr/>
              <a:t>53</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xfrm>
            <a:off x="914400" y="4344025"/>
            <a:ext cx="5029200" cy="4114488"/>
          </a:xfrm>
        </p:spPr>
        <p:txBody>
          <a:bodyPr/>
          <a:lstStyle/>
          <a:p>
            <a:r>
              <a:rPr lang="en-US"/>
              <a:t>In the last two chapters we discussed the job-order and process costing systems as if they were the two most popular choices for accumulating manufacturing costs. For many companies, a hybrid system that takes some of the best attributes of each system works quite well.</a:t>
            </a:r>
          </a:p>
          <a:p>
            <a:endParaRPr lang="en-US"/>
          </a:p>
          <a:p>
            <a:r>
              <a:rPr lang="en-US"/>
              <a:t>When you go to work, don’t be surprised if your company uses some variation of the job-order or process costing system.</a:t>
            </a:r>
          </a:p>
        </p:txBody>
      </p:sp>
    </p:spTree>
    <p:extLst>
      <p:ext uri="{BB962C8B-B14F-4D97-AF65-F5344CB8AC3E}">
        <p14:creationId xmlns:p14="http://schemas.microsoft.com/office/powerpoint/2010/main" val="1453796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03969FF2-DDC1-4BB2-B08B-7BDBB38DC1EA}" type="slidenum">
              <a:rPr lang="en-US"/>
              <a:pPr/>
              <a:t>6</a:t>
            </a:fld>
            <a:endParaRPr lang="en-US"/>
          </a:p>
        </p:txBody>
      </p:sp>
      <p:sp>
        <p:nvSpPr>
          <p:cNvPr id="7" name="Rectangle 7"/>
          <p:cNvSpPr>
            <a:spLocks noGrp="1" noChangeArrowheads="1"/>
          </p:cNvSpPr>
          <p:nvPr>
            <p:ph type="sldNum" sz="quarter" idx="5"/>
          </p:nvPr>
        </p:nvSpPr>
        <p:spPr>
          <a:ln/>
        </p:spPr>
        <p:txBody>
          <a:bodyPr/>
          <a:lstStyle/>
          <a:p>
            <a:fld id="{96E92700-F551-4787-89CC-6C7DD68F3FB1}" type="slidenum">
              <a:rPr lang="en-US"/>
              <a:pPr/>
              <a:t>6</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r>
              <a:rPr lang="en-US"/>
              <a:t>A processing department is any location in an organization where materials, labor, or overhead are added to the product. The output from a processing department is homogeneous, that is, they all appear the same.</a:t>
            </a:r>
          </a:p>
        </p:txBody>
      </p:sp>
    </p:spTree>
    <p:extLst>
      <p:ext uri="{BB962C8B-B14F-4D97-AF65-F5344CB8AC3E}">
        <p14:creationId xmlns:p14="http://schemas.microsoft.com/office/powerpoint/2010/main" val="1123827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8AB35C9E-0B91-4616-A3E1-AD24E0212B05}" type="slidenum">
              <a:rPr lang="en-US"/>
              <a:pPr/>
              <a:t>7</a:t>
            </a:fld>
            <a:endParaRPr lang="en-US"/>
          </a:p>
        </p:txBody>
      </p:sp>
      <p:sp>
        <p:nvSpPr>
          <p:cNvPr id="7" name="Rectangle 7"/>
          <p:cNvSpPr>
            <a:spLocks noGrp="1" noChangeArrowheads="1"/>
          </p:cNvSpPr>
          <p:nvPr>
            <p:ph type="sldNum" sz="quarter" idx="5"/>
          </p:nvPr>
        </p:nvSpPr>
        <p:spPr>
          <a:ln/>
        </p:spPr>
        <p:txBody>
          <a:bodyPr/>
          <a:lstStyle/>
          <a:p>
            <a:fld id="{C8E8B036-F053-47AE-812E-D0F72802849F}" type="slidenum">
              <a:rPr lang="en-US"/>
              <a:pPr/>
              <a:t>7</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r>
              <a:rPr lang="en-US"/>
              <a:t>Part I</a:t>
            </a:r>
          </a:p>
          <a:p>
            <a:r>
              <a:rPr lang="en-US"/>
              <a:t>Production can take place in a sequential manner or in a parallel process. Sequential processing means that units flow in a sequence from one department to the next department. The goods must be finished in the first department before being transferred for further processing in the next department.</a:t>
            </a:r>
          </a:p>
          <a:p>
            <a:endParaRPr lang="en-US"/>
          </a:p>
          <a:p>
            <a:r>
              <a:rPr lang="en-US"/>
              <a:t>Part II</a:t>
            </a:r>
            <a:br>
              <a:rPr lang="en-US"/>
            </a:br>
            <a:r>
              <a:rPr lang="en-US"/>
              <a:t>Parallel processing is used when after some point in the production process, some units go through different processing departments than some other units. Refining petroleum products is a good example of parallel processing. From crude oil, a refiner can produce different amounts of gasoline, jet fuel, heating oil, or other petrochemical products. The future processing depends mostly on market demand for particular petroleum products.</a:t>
            </a:r>
          </a:p>
        </p:txBody>
      </p:sp>
    </p:spTree>
    <p:extLst>
      <p:ext uri="{BB962C8B-B14F-4D97-AF65-F5344CB8AC3E}">
        <p14:creationId xmlns:p14="http://schemas.microsoft.com/office/powerpoint/2010/main" val="771143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992E1901-B3F4-470E-8F6E-0EE172AA5A91}" type="slidenum">
              <a:rPr lang="en-US"/>
              <a:pPr/>
              <a:t>8</a:t>
            </a:fld>
            <a:endParaRPr lang="en-US"/>
          </a:p>
        </p:txBody>
      </p:sp>
      <p:sp>
        <p:nvSpPr>
          <p:cNvPr id="7" name="Rectangle 7"/>
          <p:cNvSpPr>
            <a:spLocks noGrp="1" noChangeArrowheads="1"/>
          </p:cNvSpPr>
          <p:nvPr>
            <p:ph type="sldNum" sz="quarter" idx="5"/>
          </p:nvPr>
        </p:nvSpPr>
        <p:spPr>
          <a:ln/>
        </p:spPr>
        <p:txBody>
          <a:bodyPr/>
          <a:lstStyle/>
          <a:p>
            <a:fld id="{72274223-2DFD-4496-A2D9-7790EFE8CD79}" type="slidenum">
              <a:rPr lang="en-US"/>
              <a:pPr/>
              <a:t>8</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a:xfrm>
            <a:off x="914400" y="4344025"/>
            <a:ext cx="5029200" cy="4114488"/>
          </a:xfrm>
        </p:spPr>
        <p:txBody>
          <a:bodyPr/>
          <a:lstStyle/>
          <a:p>
            <a:r>
              <a:rPr lang="en-US"/>
              <a:t>In all manufacturing systems, direct material, direct labor, and manufacturing overhead are charged to Work in Process Inventory. As we complete the production process, goods are transferred to the Finished Goods Inventory. Finally, when we sell the finished goods, we transfer the cost to cost of goods sold.</a:t>
            </a:r>
          </a:p>
        </p:txBody>
      </p:sp>
    </p:spTree>
    <p:extLst>
      <p:ext uri="{BB962C8B-B14F-4D97-AF65-F5344CB8AC3E}">
        <p14:creationId xmlns:p14="http://schemas.microsoft.com/office/powerpoint/2010/main" val="3491340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4-</a:t>
            </a:r>
            <a:fld id="{27BBF193-BB7A-4D96-9432-14378E588F40}" type="slidenum">
              <a:rPr lang="en-US"/>
              <a:pPr/>
              <a:t>9</a:t>
            </a:fld>
            <a:endParaRPr lang="en-US"/>
          </a:p>
        </p:txBody>
      </p:sp>
      <p:sp>
        <p:nvSpPr>
          <p:cNvPr id="7" name="Rectangle 7"/>
          <p:cNvSpPr>
            <a:spLocks noGrp="1" noChangeArrowheads="1"/>
          </p:cNvSpPr>
          <p:nvPr>
            <p:ph type="sldNum" sz="quarter" idx="5"/>
          </p:nvPr>
        </p:nvSpPr>
        <p:spPr>
          <a:ln/>
        </p:spPr>
        <p:txBody>
          <a:bodyPr/>
          <a:lstStyle/>
          <a:p>
            <a:fld id="{0B534A18-09BD-49B0-8B14-51FA36BACEFF}" type="slidenum">
              <a:rPr lang="en-US"/>
              <a:pPr/>
              <a:t>9</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a:xfrm>
            <a:off x="914400" y="4344025"/>
            <a:ext cx="5029200" cy="4114488"/>
          </a:xfrm>
        </p:spPr>
        <p:txBody>
          <a:bodyPr/>
          <a:lstStyle/>
          <a:p>
            <a:r>
              <a:rPr lang="en-US"/>
              <a:t>In a job-order cost system costs are traced to individual jobs. All of the jobs in process make up the company’s Work in Process Inventory.</a:t>
            </a:r>
          </a:p>
        </p:txBody>
      </p:sp>
    </p:spTree>
    <p:extLst>
      <p:ext uri="{BB962C8B-B14F-4D97-AF65-F5344CB8AC3E}">
        <p14:creationId xmlns:p14="http://schemas.microsoft.com/office/powerpoint/2010/main" val="2527908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858911-C727-4C04-8BC1-61B2EC3D079F}" type="datetime1">
              <a:rPr lang="en-US" smtClean="0"/>
              <a:pPr/>
              <a:t>4/6/2020</a:t>
            </a:fld>
            <a:endParaRPr lang="en-US"/>
          </a:p>
        </p:txBody>
      </p:sp>
      <p:sp>
        <p:nvSpPr>
          <p:cNvPr id="5" name="Footer Placeholder 4"/>
          <p:cNvSpPr>
            <a:spLocks noGrp="1"/>
          </p:cNvSpPr>
          <p:nvPr>
            <p:ph type="ftr" sz="quarter" idx="11"/>
          </p:nvPr>
        </p:nvSpPr>
        <p:spPr/>
        <p:txBody>
          <a:bodyPr/>
          <a:lstStyle/>
          <a:p>
            <a:r>
              <a:rPr lang="en-US" smtClean="0"/>
              <a:t>Cut Afrinandra SE M.Bus (Acc) Ak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4492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B4439-C864-4864-846B-C9FA85DDAFCA}" type="datetime1">
              <a:rPr lang="en-US" smtClean="0"/>
              <a:pPr/>
              <a:t>4/6/2020</a:t>
            </a:fld>
            <a:endParaRPr lang="en-US"/>
          </a:p>
        </p:txBody>
      </p:sp>
      <p:sp>
        <p:nvSpPr>
          <p:cNvPr id="6" name="Footer Placeholder 5"/>
          <p:cNvSpPr>
            <a:spLocks noGrp="1"/>
          </p:cNvSpPr>
          <p:nvPr>
            <p:ph type="ftr" sz="quarter" idx="11"/>
          </p:nvPr>
        </p:nvSpPr>
        <p:spPr/>
        <p:txBody>
          <a:bodyPr/>
          <a:lstStyle/>
          <a:p>
            <a:r>
              <a:rPr lang="en-US" smtClean="0"/>
              <a:t>Cut Afrinandra SE M.Bus (Acc) Ak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13633797"/>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B4439-C864-4864-846B-C9FA85DDAFCA}" type="datetime1">
              <a:rPr lang="en-US" smtClean="0"/>
              <a:pPr/>
              <a:t>4/6/2020</a:t>
            </a:fld>
            <a:endParaRPr lang="en-US"/>
          </a:p>
        </p:txBody>
      </p:sp>
      <p:sp>
        <p:nvSpPr>
          <p:cNvPr id="6" name="Footer Placeholder 5"/>
          <p:cNvSpPr>
            <a:spLocks noGrp="1"/>
          </p:cNvSpPr>
          <p:nvPr>
            <p:ph type="ftr" sz="quarter" idx="11"/>
          </p:nvPr>
        </p:nvSpPr>
        <p:spPr/>
        <p:txBody>
          <a:bodyPr/>
          <a:lstStyle/>
          <a:p>
            <a:r>
              <a:rPr lang="en-US" smtClean="0"/>
              <a:t>Cut Afrinandra SE M.Bus (Acc) Ak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5045418"/>
      </p:ext>
    </p:extLst>
  </p:cSld>
  <p:clrMapOvr>
    <a:masterClrMapping/>
  </p:clrMapOvr>
  <p:hf sldNum="0"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B4439-C864-4864-846B-C9FA85DDAFCA}" type="datetime1">
              <a:rPr lang="en-US" smtClean="0"/>
              <a:pPr/>
              <a:t>4/6/2020</a:t>
            </a:fld>
            <a:endParaRPr lang="en-US"/>
          </a:p>
        </p:txBody>
      </p:sp>
      <p:sp>
        <p:nvSpPr>
          <p:cNvPr id="6" name="Footer Placeholder 5"/>
          <p:cNvSpPr>
            <a:spLocks noGrp="1"/>
          </p:cNvSpPr>
          <p:nvPr>
            <p:ph type="ftr" sz="quarter" idx="11"/>
          </p:nvPr>
        </p:nvSpPr>
        <p:spPr/>
        <p:txBody>
          <a:bodyPr/>
          <a:lstStyle/>
          <a:p>
            <a:r>
              <a:rPr lang="en-US" smtClean="0"/>
              <a:t>Cut Afrinandra SE M.Bus (Acc) Ak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66123119"/>
      </p:ext>
    </p:extLst>
  </p:cSld>
  <p:clrMapOvr>
    <a:masterClrMapping/>
  </p:clrMapOvr>
  <p:hf sldNum="0"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B4439-C864-4864-846B-C9FA85DDAFCA}" type="datetime1">
              <a:rPr lang="en-US" smtClean="0"/>
              <a:pPr/>
              <a:t>4/6/2020</a:t>
            </a:fld>
            <a:endParaRPr lang="en-US"/>
          </a:p>
        </p:txBody>
      </p:sp>
      <p:sp>
        <p:nvSpPr>
          <p:cNvPr id="6" name="Footer Placeholder 5"/>
          <p:cNvSpPr>
            <a:spLocks noGrp="1"/>
          </p:cNvSpPr>
          <p:nvPr>
            <p:ph type="ftr" sz="quarter" idx="11"/>
          </p:nvPr>
        </p:nvSpPr>
        <p:spPr/>
        <p:txBody>
          <a:bodyPr/>
          <a:lstStyle/>
          <a:p>
            <a:r>
              <a:rPr lang="en-US" smtClean="0"/>
              <a:t>Cut Afrinandra SE M.Bus (Acc) Ak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3111146"/>
      </p:ext>
    </p:extLst>
  </p:cSld>
  <p:clrMapOvr>
    <a:masterClrMapping/>
  </p:clrMapOvr>
  <p:hf sldNum="0"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92B4439-C864-4864-846B-C9FA85DDAFCA}" type="datetime1">
              <a:rPr lang="en-US" smtClean="0"/>
              <a:pPr/>
              <a:t>4/6/2020</a:t>
            </a:fld>
            <a:endParaRPr lang="en-US"/>
          </a:p>
        </p:txBody>
      </p:sp>
      <p:sp>
        <p:nvSpPr>
          <p:cNvPr id="4" name="Footer Placeholder 3"/>
          <p:cNvSpPr>
            <a:spLocks noGrp="1"/>
          </p:cNvSpPr>
          <p:nvPr>
            <p:ph type="ftr" sz="quarter" idx="11"/>
          </p:nvPr>
        </p:nvSpPr>
        <p:spPr/>
        <p:txBody>
          <a:bodyPr/>
          <a:lstStyle/>
          <a:p>
            <a:r>
              <a:rPr lang="en-US" smtClean="0"/>
              <a:t>Cut Afrinandra SE M.Bus (Acc) Ak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10740616"/>
      </p:ext>
    </p:extLst>
  </p:cSld>
  <p:clrMapOvr>
    <a:masterClrMapping/>
  </p:clrMapOvr>
  <p:hf sldNum="0"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92B4439-C864-4864-846B-C9FA85DDAFCA}" type="datetime1">
              <a:rPr lang="en-US" smtClean="0"/>
              <a:pPr/>
              <a:t>4/6/2020</a:t>
            </a:fld>
            <a:endParaRPr lang="en-US"/>
          </a:p>
        </p:txBody>
      </p:sp>
      <p:sp>
        <p:nvSpPr>
          <p:cNvPr id="4" name="Footer Placeholder 3"/>
          <p:cNvSpPr>
            <a:spLocks noGrp="1"/>
          </p:cNvSpPr>
          <p:nvPr>
            <p:ph type="ftr" sz="quarter" idx="11"/>
          </p:nvPr>
        </p:nvSpPr>
        <p:spPr/>
        <p:txBody>
          <a:bodyPr/>
          <a:lstStyle/>
          <a:p>
            <a:r>
              <a:rPr lang="en-US" smtClean="0"/>
              <a:t>Cut Afrinandra SE M.Bus (Acc) Ak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90524554"/>
      </p:ext>
    </p:extLst>
  </p:cSld>
  <p:clrMapOvr>
    <a:masterClrMapping/>
  </p:clrMapOvr>
  <p:hf sldNum="0"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22E7ED-C6DD-48AC-98F8-5C78299A7A26}" type="datetime1">
              <a:rPr lang="en-US" smtClean="0"/>
              <a:pPr/>
              <a:t>4/6/2020</a:t>
            </a:fld>
            <a:endParaRPr lang="en-US"/>
          </a:p>
        </p:txBody>
      </p:sp>
      <p:sp>
        <p:nvSpPr>
          <p:cNvPr id="5" name="Footer Placeholder 4"/>
          <p:cNvSpPr>
            <a:spLocks noGrp="1"/>
          </p:cNvSpPr>
          <p:nvPr>
            <p:ph type="ftr" sz="quarter" idx="11"/>
          </p:nvPr>
        </p:nvSpPr>
        <p:spPr/>
        <p:txBody>
          <a:bodyPr/>
          <a:lstStyle/>
          <a:p>
            <a:r>
              <a:rPr lang="en-US" smtClean="0"/>
              <a:t>Cut Afrinandra SE M.Bus (Acc) Ak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9702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41E2A-81E1-43CE-A02F-C44D8D6753EF}" type="datetime1">
              <a:rPr lang="en-US" smtClean="0"/>
              <a:pPr/>
              <a:t>4/6/2020</a:t>
            </a:fld>
            <a:endParaRPr lang="en-US"/>
          </a:p>
        </p:txBody>
      </p:sp>
      <p:sp>
        <p:nvSpPr>
          <p:cNvPr id="5" name="Footer Placeholder 4"/>
          <p:cNvSpPr>
            <a:spLocks noGrp="1"/>
          </p:cNvSpPr>
          <p:nvPr>
            <p:ph type="ftr" sz="quarter" idx="11"/>
          </p:nvPr>
        </p:nvSpPr>
        <p:spPr/>
        <p:txBody>
          <a:bodyPr/>
          <a:lstStyle/>
          <a:p>
            <a:r>
              <a:rPr lang="en-US" smtClean="0"/>
              <a:t>Cut Afrinandra SE M.Bus (Acc) Ak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656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743305-AF6B-47E9-855A-9C58815ABBCF}" type="datetime1">
              <a:rPr lang="en-US" smtClean="0"/>
              <a:pPr/>
              <a:t>4/6/2020</a:t>
            </a:fld>
            <a:endParaRPr lang="en-US"/>
          </a:p>
        </p:txBody>
      </p:sp>
      <p:sp>
        <p:nvSpPr>
          <p:cNvPr id="5" name="Footer Placeholder 4"/>
          <p:cNvSpPr>
            <a:spLocks noGrp="1"/>
          </p:cNvSpPr>
          <p:nvPr>
            <p:ph type="ftr" sz="quarter" idx="11"/>
          </p:nvPr>
        </p:nvSpPr>
        <p:spPr/>
        <p:txBody>
          <a:bodyPr/>
          <a:lstStyle/>
          <a:p>
            <a:r>
              <a:rPr lang="en-US" smtClean="0"/>
              <a:t>Cut Afrinandra SE M.Bus (Acc) Ak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524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4B256-C305-465A-AFF6-AA2C655C8439}" type="datetime1">
              <a:rPr lang="en-US" smtClean="0"/>
              <a:pPr/>
              <a:t>4/6/2020</a:t>
            </a:fld>
            <a:endParaRPr lang="en-US"/>
          </a:p>
        </p:txBody>
      </p:sp>
      <p:sp>
        <p:nvSpPr>
          <p:cNvPr id="5" name="Footer Placeholder 4"/>
          <p:cNvSpPr>
            <a:spLocks noGrp="1"/>
          </p:cNvSpPr>
          <p:nvPr>
            <p:ph type="ftr" sz="quarter" idx="11"/>
          </p:nvPr>
        </p:nvSpPr>
        <p:spPr/>
        <p:txBody>
          <a:bodyPr/>
          <a:lstStyle/>
          <a:p>
            <a:r>
              <a:rPr lang="en-US" smtClean="0"/>
              <a:t>Cut Afrinandra SE M.Bus (Acc) Ak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0507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8C10AD-2E8F-43FB-BA53-1D726CCA432D}" type="datetime1">
              <a:rPr lang="en-US" smtClean="0"/>
              <a:pPr/>
              <a:t>4/6/2020</a:t>
            </a:fld>
            <a:endParaRPr lang="en-US"/>
          </a:p>
        </p:txBody>
      </p:sp>
      <p:sp>
        <p:nvSpPr>
          <p:cNvPr id="6" name="Footer Placeholder 5"/>
          <p:cNvSpPr>
            <a:spLocks noGrp="1"/>
          </p:cNvSpPr>
          <p:nvPr>
            <p:ph type="ftr" sz="quarter" idx="11"/>
          </p:nvPr>
        </p:nvSpPr>
        <p:spPr/>
        <p:txBody>
          <a:bodyPr/>
          <a:lstStyle/>
          <a:p>
            <a:r>
              <a:rPr lang="en-US" smtClean="0"/>
              <a:t>Cut Afrinandra SE M.Bus (Acc) Ak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4164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C9886B-0B7C-44A3-9E23-5042B926A13A}" type="datetime1">
              <a:rPr lang="en-US" smtClean="0"/>
              <a:pPr/>
              <a:t>4/6/2020</a:t>
            </a:fld>
            <a:endParaRPr lang="en-US"/>
          </a:p>
        </p:txBody>
      </p:sp>
      <p:sp>
        <p:nvSpPr>
          <p:cNvPr id="8" name="Footer Placeholder 7"/>
          <p:cNvSpPr>
            <a:spLocks noGrp="1"/>
          </p:cNvSpPr>
          <p:nvPr>
            <p:ph type="ftr" sz="quarter" idx="11"/>
          </p:nvPr>
        </p:nvSpPr>
        <p:spPr/>
        <p:txBody>
          <a:bodyPr/>
          <a:lstStyle/>
          <a:p>
            <a:r>
              <a:rPr lang="en-US" smtClean="0"/>
              <a:t>Cut Afrinandra SE M.Bus (Acc) Ak</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486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2578D3-B232-4F02-949A-BB95BB2610CD}" type="datetime1">
              <a:rPr lang="en-US" smtClean="0"/>
              <a:pPr/>
              <a:t>4/6/2020</a:t>
            </a:fld>
            <a:endParaRPr lang="en-US"/>
          </a:p>
        </p:txBody>
      </p:sp>
      <p:sp>
        <p:nvSpPr>
          <p:cNvPr id="4" name="Footer Placeholder 3"/>
          <p:cNvSpPr>
            <a:spLocks noGrp="1"/>
          </p:cNvSpPr>
          <p:nvPr>
            <p:ph type="ftr" sz="quarter" idx="11"/>
          </p:nvPr>
        </p:nvSpPr>
        <p:spPr/>
        <p:txBody>
          <a:bodyPr/>
          <a:lstStyle/>
          <a:p>
            <a:r>
              <a:rPr lang="en-US" smtClean="0"/>
              <a:t>Cut Afrinandra SE M.Bus (Acc) Ak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66819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0389A-848E-47D0-8A3D-DFB188BE65AA}" type="datetime1">
              <a:rPr lang="en-US" smtClean="0"/>
              <a:pPr/>
              <a:t>4/6/2020</a:t>
            </a:fld>
            <a:endParaRPr lang="en-US"/>
          </a:p>
        </p:txBody>
      </p:sp>
      <p:sp>
        <p:nvSpPr>
          <p:cNvPr id="3" name="Footer Placeholder 2"/>
          <p:cNvSpPr>
            <a:spLocks noGrp="1"/>
          </p:cNvSpPr>
          <p:nvPr>
            <p:ph type="ftr" sz="quarter" idx="11"/>
          </p:nvPr>
        </p:nvSpPr>
        <p:spPr/>
        <p:txBody>
          <a:bodyPr/>
          <a:lstStyle/>
          <a:p>
            <a:r>
              <a:rPr lang="en-US" smtClean="0"/>
              <a:t>Cut Afrinandra SE M.Bus (Acc) Ak</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99012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0A618-8EB9-4273-BFAE-1057E5D96A78}" type="datetime1">
              <a:rPr lang="en-US" smtClean="0"/>
              <a:pPr/>
              <a:t>4/6/2020</a:t>
            </a:fld>
            <a:endParaRPr lang="en-US"/>
          </a:p>
        </p:txBody>
      </p:sp>
      <p:sp>
        <p:nvSpPr>
          <p:cNvPr id="6" name="Footer Placeholder 5"/>
          <p:cNvSpPr>
            <a:spLocks noGrp="1"/>
          </p:cNvSpPr>
          <p:nvPr>
            <p:ph type="ftr" sz="quarter" idx="11"/>
          </p:nvPr>
        </p:nvSpPr>
        <p:spPr/>
        <p:txBody>
          <a:bodyPr/>
          <a:lstStyle/>
          <a:p>
            <a:r>
              <a:rPr lang="en-US" smtClean="0"/>
              <a:t>Cut Afrinandra SE M.Bus (Acc) Ak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574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6C3F8-12DA-4426-A3BE-48210093C742}" type="datetime1">
              <a:rPr lang="en-US" smtClean="0"/>
              <a:pPr/>
              <a:t>4/6/2020</a:t>
            </a:fld>
            <a:endParaRPr lang="en-US"/>
          </a:p>
        </p:txBody>
      </p:sp>
      <p:sp>
        <p:nvSpPr>
          <p:cNvPr id="6" name="Footer Placeholder 5"/>
          <p:cNvSpPr>
            <a:spLocks noGrp="1"/>
          </p:cNvSpPr>
          <p:nvPr>
            <p:ph type="ftr" sz="quarter" idx="11"/>
          </p:nvPr>
        </p:nvSpPr>
        <p:spPr/>
        <p:txBody>
          <a:bodyPr/>
          <a:lstStyle/>
          <a:p>
            <a:r>
              <a:rPr lang="en-US" smtClean="0"/>
              <a:t>Cut Afrinandra SE M.Bus (Acc) Ak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54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92B4439-C864-4864-846B-C9FA85DDAFCA}" type="datetime1">
              <a:rPr lang="en-US" smtClean="0"/>
              <a:pPr/>
              <a:t>4/6/2020</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Cut Afrinandra SE M.Bus (Acc) Ak</a:t>
            </a:r>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3657321"/>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hf sldNum="0" hdr="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Microsoft_Excel_97-2003_Worksheet1.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image" Target="../media/image10.wmf"/><Relationship Id="rId4" Type="http://schemas.openxmlformats.org/officeDocument/2006/relationships/oleObject" Target="../embeddings/oleObject6.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1.emf"/><Relationship Id="rId4" Type="http://schemas.openxmlformats.org/officeDocument/2006/relationships/oleObject" Target="../embeddings/Microsoft_Excel_97-2003_Worksheet2.xls"/></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2.emf"/><Relationship Id="rId4" Type="http://schemas.openxmlformats.org/officeDocument/2006/relationships/oleObject" Target="../embeddings/Microsoft_Excel_97-2003_Worksheet3.xls"/></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3.emf"/><Relationship Id="rId4" Type="http://schemas.openxmlformats.org/officeDocument/2006/relationships/oleObject" Target="../embeddings/Microsoft_Excel_97-2003_Worksheet4.xls"/></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image" Target="../media/image14.emf"/><Relationship Id="rId4" Type="http://schemas.openxmlformats.org/officeDocument/2006/relationships/oleObject" Target="../embeddings/Microsoft_Excel_97-2003_Worksheet5.xls"/></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5.emf"/><Relationship Id="rId4" Type="http://schemas.openxmlformats.org/officeDocument/2006/relationships/oleObject" Target="../embeddings/Microsoft_Excel_97-2003_Worksheet6.xls"/></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6.wmf"/><Relationship Id="rId5" Type="http://schemas.openxmlformats.org/officeDocument/2006/relationships/oleObject" Target="../embeddings/oleObject7.bin"/><Relationship Id="rId4" Type="http://schemas.openxmlformats.org/officeDocument/2006/relationships/image" Target="../media/image17.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6.xml"/><Relationship Id="rId1" Type="http://schemas.openxmlformats.org/officeDocument/2006/relationships/vmlDrawing" Target="../drawings/vmlDrawing14.vml"/><Relationship Id="rId5" Type="http://schemas.openxmlformats.org/officeDocument/2006/relationships/image" Target="../media/image18.emf"/><Relationship Id="rId4" Type="http://schemas.openxmlformats.org/officeDocument/2006/relationships/oleObject" Target="../embeddings/Microsoft_Excel_97-2003_Worksheet7.xls"/></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6.xml"/><Relationship Id="rId1" Type="http://schemas.openxmlformats.org/officeDocument/2006/relationships/vmlDrawing" Target="../drawings/vmlDrawing15.vml"/><Relationship Id="rId5" Type="http://schemas.openxmlformats.org/officeDocument/2006/relationships/image" Target="../media/image19.emf"/><Relationship Id="rId4" Type="http://schemas.openxmlformats.org/officeDocument/2006/relationships/oleObject" Target="../embeddings/Microsoft_Excel_97-2003_Worksheet8.xls"/></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6.xml"/><Relationship Id="rId1" Type="http://schemas.openxmlformats.org/officeDocument/2006/relationships/vmlDrawing" Target="../drawings/vmlDrawing16.vml"/><Relationship Id="rId5" Type="http://schemas.openxmlformats.org/officeDocument/2006/relationships/image" Target="../media/image20.emf"/><Relationship Id="rId4" Type="http://schemas.openxmlformats.org/officeDocument/2006/relationships/oleObject" Target="../embeddings/Microsoft_Excel_97-2003_Worksheet9.xls"/></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6.xml"/><Relationship Id="rId1" Type="http://schemas.openxmlformats.org/officeDocument/2006/relationships/vmlDrawing" Target="../drawings/vmlDrawing17.vml"/><Relationship Id="rId5" Type="http://schemas.openxmlformats.org/officeDocument/2006/relationships/image" Target="../media/image21.emf"/><Relationship Id="rId4" Type="http://schemas.openxmlformats.org/officeDocument/2006/relationships/oleObject" Target="../embeddings/Microsoft_Excel_97-2003_Worksheet10.xls"/></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6.xml"/><Relationship Id="rId1" Type="http://schemas.openxmlformats.org/officeDocument/2006/relationships/vmlDrawing" Target="../drawings/vmlDrawing18.vml"/><Relationship Id="rId5" Type="http://schemas.openxmlformats.org/officeDocument/2006/relationships/image" Target="../media/image22.emf"/><Relationship Id="rId4" Type="http://schemas.openxmlformats.org/officeDocument/2006/relationships/oleObject" Target="../embeddings/Microsoft_Excel_97-2003_Worksheet11.xls"/></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6.xml"/><Relationship Id="rId1" Type="http://schemas.openxmlformats.org/officeDocument/2006/relationships/vmlDrawing" Target="../drawings/vmlDrawing19.vml"/><Relationship Id="rId5" Type="http://schemas.openxmlformats.org/officeDocument/2006/relationships/image" Target="../media/image23.emf"/><Relationship Id="rId4" Type="http://schemas.openxmlformats.org/officeDocument/2006/relationships/oleObject" Target="../embeddings/Microsoft_Excel_97-2003_Worksheet12.xls"/></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6.xml"/><Relationship Id="rId1" Type="http://schemas.openxmlformats.org/officeDocument/2006/relationships/vmlDrawing" Target="../drawings/vmlDrawing20.vml"/><Relationship Id="rId5" Type="http://schemas.openxmlformats.org/officeDocument/2006/relationships/image" Target="../media/image24.emf"/><Relationship Id="rId4" Type="http://schemas.openxmlformats.org/officeDocument/2006/relationships/oleObject" Target="../embeddings/Microsoft_Excel_97-2003_Worksheet13.xls"/></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6.xml"/><Relationship Id="rId1" Type="http://schemas.openxmlformats.org/officeDocument/2006/relationships/vmlDrawing" Target="../drawings/vmlDrawing21.vml"/><Relationship Id="rId5" Type="http://schemas.openxmlformats.org/officeDocument/2006/relationships/image" Target="../media/image25.emf"/><Relationship Id="rId4" Type="http://schemas.openxmlformats.org/officeDocument/2006/relationships/oleObject" Target="../embeddings/Microsoft_Excel_97-2003_Worksheet14.xls"/></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7" Type="http://schemas.openxmlformats.org/officeDocument/2006/relationships/image" Target="../media/image27.emf"/><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oleObject" Target="../embeddings/oleObject8.bin"/><Relationship Id="rId5" Type="http://schemas.openxmlformats.org/officeDocument/2006/relationships/image" Target="../media/image26.emf"/><Relationship Id="rId4" Type="http://schemas.openxmlformats.org/officeDocument/2006/relationships/oleObject" Target="../embeddings/Microsoft_Excel_97-2003_Worksheet15.xls"/></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3505200" y="2971800"/>
            <a:ext cx="5276850" cy="3498781"/>
          </a:xfrm>
          <a:prstGeom prst="rect">
            <a:avLst/>
          </a:prstGeom>
        </p:spPr>
      </p:pic>
      <p:sp>
        <p:nvSpPr>
          <p:cNvPr id="2" name="Title 1"/>
          <p:cNvSpPr>
            <a:spLocks noGrp="1"/>
          </p:cNvSpPr>
          <p:nvPr>
            <p:ph type="ctrTitle"/>
          </p:nvPr>
        </p:nvSpPr>
        <p:spPr>
          <a:xfrm>
            <a:off x="-381454" y="1219200"/>
            <a:ext cx="7773308" cy="2387600"/>
          </a:xfrm>
        </p:spPr>
        <p:txBody>
          <a:bodyPr/>
          <a:lstStyle/>
          <a:p>
            <a:r>
              <a:rPr lang="en-US" dirty="0" smtClean="0"/>
              <a:t>DESIGN SYSTEM- PROCESS COSTING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Line 2"/>
          <p:cNvSpPr>
            <a:spLocks noChangeShapeType="1"/>
          </p:cNvSpPr>
          <p:nvPr/>
        </p:nvSpPr>
        <p:spPr bwMode="auto">
          <a:xfrm>
            <a:off x="2832100" y="4038600"/>
            <a:ext cx="1054100" cy="0"/>
          </a:xfrm>
          <a:prstGeom prst="line">
            <a:avLst/>
          </a:prstGeom>
          <a:noFill/>
          <a:ln w="25400">
            <a:solidFill>
              <a:srgbClr val="FF0000"/>
            </a:solidFill>
            <a:round/>
            <a:headEnd/>
            <a:tailEnd type="triangle" w="med" len="med"/>
          </a:ln>
          <a:effectLst/>
        </p:spPr>
        <p:txBody>
          <a:bodyPr wrap="none" anchor="ctr"/>
          <a:lstStyle/>
          <a:p>
            <a:endParaRPr lang="en-US"/>
          </a:p>
        </p:txBody>
      </p:sp>
      <p:sp>
        <p:nvSpPr>
          <p:cNvPr id="180227" name="Line 3"/>
          <p:cNvSpPr>
            <a:spLocks noChangeShapeType="1"/>
          </p:cNvSpPr>
          <p:nvPr/>
        </p:nvSpPr>
        <p:spPr bwMode="auto">
          <a:xfrm>
            <a:off x="5880100" y="4038600"/>
            <a:ext cx="1117600" cy="0"/>
          </a:xfrm>
          <a:prstGeom prst="line">
            <a:avLst/>
          </a:prstGeom>
          <a:noFill/>
          <a:ln w="25400">
            <a:solidFill>
              <a:srgbClr val="FF0000"/>
            </a:solidFill>
            <a:round/>
            <a:headEnd/>
            <a:tailEnd type="triangle" w="med" len="med"/>
          </a:ln>
          <a:effectLst/>
        </p:spPr>
        <p:txBody>
          <a:bodyPr wrap="none" anchor="ctr"/>
          <a:lstStyle/>
          <a:p>
            <a:endParaRPr lang="en-US"/>
          </a:p>
        </p:txBody>
      </p:sp>
      <p:sp>
        <p:nvSpPr>
          <p:cNvPr id="180228" name="Line 4"/>
          <p:cNvSpPr>
            <a:spLocks noChangeShapeType="1"/>
          </p:cNvSpPr>
          <p:nvPr/>
        </p:nvSpPr>
        <p:spPr bwMode="auto">
          <a:xfrm>
            <a:off x="7848600" y="4508500"/>
            <a:ext cx="0" cy="660400"/>
          </a:xfrm>
          <a:prstGeom prst="line">
            <a:avLst/>
          </a:prstGeom>
          <a:noFill/>
          <a:ln w="25400">
            <a:solidFill>
              <a:srgbClr val="FF0000"/>
            </a:solidFill>
            <a:round/>
            <a:headEnd/>
            <a:tailEnd type="triangle" w="med" len="med"/>
          </a:ln>
          <a:effectLst/>
        </p:spPr>
        <p:txBody>
          <a:bodyPr wrap="none" anchor="ctr"/>
          <a:lstStyle/>
          <a:p>
            <a:endParaRPr lang="en-US"/>
          </a:p>
        </p:txBody>
      </p:sp>
      <p:sp>
        <p:nvSpPr>
          <p:cNvPr id="180229" name="Line 5"/>
          <p:cNvSpPr>
            <a:spLocks noChangeShapeType="1"/>
          </p:cNvSpPr>
          <p:nvPr/>
        </p:nvSpPr>
        <p:spPr bwMode="auto">
          <a:xfrm>
            <a:off x="2908300" y="2819400"/>
            <a:ext cx="2108200" cy="0"/>
          </a:xfrm>
          <a:prstGeom prst="line">
            <a:avLst/>
          </a:prstGeom>
          <a:noFill/>
          <a:ln w="25400">
            <a:solidFill>
              <a:srgbClr val="FF0000"/>
            </a:solidFill>
            <a:round/>
            <a:headEnd/>
            <a:tailEnd/>
          </a:ln>
          <a:effectLst/>
        </p:spPr>
        <p:txBody>
          <a:bodyPr wrap="none" anchor="ctr"/>
          <a:lstStyle/>
          <a:p>
            <a:endParaRPr lang="en-US"/>
          </a:p>
        </p:txBody>
      </p:sp>
      <p:sp>
        <p:nvSpPr>
          <p:cNvPr id="180230" name="Line 6"/>
          <p:cNvSpPr>
            <a:spLocks noChangeShapeType="1"/>
          </p:cNvSpPr>
          <p:nvPr/>
        </p:nvSpPr>
        <p:spPr bwMode="auto">
          <a:xfrm>
            <a:off x="2908300" y="5562600"/>
            <a:ext cx="2108200" cy="0"/>
          </a:xfrm>
          <a:prstGeom prst="line">
            <a:avLst/>
          </a:prstGeom>
          <a:noFill/>
          <a:ln w="25400">
            <a:solidFill>
              <a:srgbClr val="FF0000"/>
            </a:solidFill>
            <a:round/>
            <a:headEnd/>
            <a:tailEnd/>
          </a:ln>
          <a:effectLst/>
        </p:spPr>
        <p:txBody>
          <a:bodyPr wrap="none" anchor="ctr"/>
          <a:lstStyle/>
          <a:p>
            <a:endParaRPr lang="en-US"/>
          </a:p>
        </p:txBody>
      </p:sp>
      <p:sp>
        <p:nvSpPr>
          <p:cNvPr id="180231" name="Line 7"/>
          <p:cNvSpPr>
            <a:spLocks noChangeShapeType="1"/>
          </p:cNvSpPr>
          <p:nvPr/>
        </p:nvSpPr>
        <p:spPr bwMode="auto">
          <a:xfrm>
            <a:off x="5029200" y="4533900"/>
            <a:ext cx="0" cy="1041400"/>
          </a:xfrm>
          <a:prstGeom prst="line">
            <a:avLst/>
          </a:prstGeom>
          <a:noFill/>
          <a:ln w="25400">
            <a:solidFill>
              <a:srgbClr val="FF0000"/>
            </a:solidFill>
            <a:round/>
            <a:headEnd type="triangle" w="med" len="med"/>
            <a:tailEnd/>
          </a:ln>
          <a:effectLst/>
        </p:spPr>
        <p:txBody>
          <a:bodyPr wrap="none" anchor="ctr"/>
          <a:lstStyle/>
          <a:p>
            <a:endParaRPr lang="en-US"/>
          </a:p>
        </p:txBody>
      </p:sp>
      <p:sp>
        <p:nvSpPr>
          <p:cNvPr id="180232" name="Rectangle 8"/>
          <p:cNvSpPr>
            <a:spLocks noGrp="1" noChangeArrowheads="1"/>
          </p:cNvSpPr>
          <p:nvPr>
            <p:ph type="title"/>
          </p:nvPr>
        </p:nvSpPr>
        <p:spPr>
          <a:noFill/>
          <a:ln/>
        </p:spPr>
        <p:txBody>
          <a:bodyPr lIns="90488" tIns="44450" rIns="90488" bIns="44450">
            <a:normAutofit/>
          </a:bodyPr>
          <a:lstStyle/>
          <a:p>
            <a:r>
              <a:rPr lang="en-US"/>
              <a:t>Comparing Job-Order</a:t>
            </a:r>
            <a:br>
              <a:rPr lang="en-US"/>
            </a:br>
            <a:r>
              <a:rPr lang="en-US"/>
              <a:t>and Process Costing</a:t>
            </a:r>
          </a:p>
        </p:txBody>
      </p:sp>
      <p:sp>
        <p:nvSpPr>
          <p:cNvPr id="180233" name="Rectangle 9"/>
          <p:cNvSpPr>
            <a:spLocks noChangeArrowheads="1"/>
          </p:cNvSpPr>
          <p:nvPr/>
        </p:nvSpPr>
        <p:spPr bwMode="auto">
          <a:xfrm>
            <a:off x="6992938" y="3640138"/>
            <a:ext cx="1787525" cy="857250"/>
          </a:xfrm>
          <a:prstGeom prst="rect">
            <a:avLst/>
          </a:prstGeom>
          <a:solidFill>
            <a:srgbClr val="CC00FF"/>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solidFill>
                  <a:schemeClr val="bg1"/>
                </a:solidFill>
              </a:rPr>
              <a:t>Finished</a:t>
            </a:r>
            <a:br>
              <a:rPr lang="en-US" sz="2400" b="1">
                <a:solidFill>
                  <a:schemeClr val="bg1"/>
                </a:solidFill>
              </a:rPr>
            </a:br>
            <a:r>
              <a:rPr lang="en-US" sz="2400" b="1">
                <a:solidFill>
                  <a:schemeClr val="bg1"/>
                </a:solidFill>
              </a:rPr>
              <a:t>Goods</a:t>
            </a:r>
          </a:p>
        </p:txBody>
      </p:sp>
      <p:sp>
        <p:nvSpPr>
          <p:cNvPr id="180234" name="Rectangle 10"/>
          <p:cNvSpPr>
            <a:spLocks noChangeArrowheads="1"/>
          </p:cNvSpPr>
          <p:nvPr/>
        </p:nvSpPr>
        <p:spPr bwMode="auto">
          <a:xfrm>
            <a:off x="7021513" y="5164138"/>
            <a:ext cx="1730375" cy="1222375"/>
          </a:xfrm>
          <a:prstGeom prst="rect">
            <a:avLst/>
          </a:prstGeom>
          <a:solidFill>
            <a:srgbClr val="CC00FF"/>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solidFill>
                  <a:schemeClr val="bg1"/>
                </a:solidFill>
              </a:rPr>
              <a:t>Cost of </a:t>
            </a:r>
            <a:br>
              <a:rPr lang="en-US" sz="2400" b="1">
                <a:solidFill>
                  <a:schemeClr val="bg1"/>
                </a:solidFill>
              </a:rPr>
            </a:br>
            <a:r>
              <a:rPr lang="en-US" sz="2400" b="1">
                <a:solidFill>
                  <a:schemeClr val="bg1"/>
                </a:solidFill>
              </a:rPr>
              <a:t>Goods</a:t>
            </a:r>
            <a:br>
              <a:rPr lang="en-US" sz="2400" b="1">
                <a:solidFill>
                  <a:schemeClr val="bg1"/>
                </a:solidFill>
              </a:rPr>
            </a:br>
            <a:r>
              <a:rPr lang="en-US" sz="2400" b="1">
                <a:solidFill>
                  <a:schemeClr val="bg1"/>
                </a:solidFill>
              </a:rPr>
              <a:t>Sold</a:t>
            </a:r>
          </a:p>
        </p:txBody>
      </p:sp>
      <p:sp>
        <p:nvSpPr>
          <p:cNvPr id="180235" name="Rectangle 11"/>
          <p:cNvSpPr>
            <a:spLocks noChangeArrowheads="1"/>
          </p:cNvSpPr>
          <p:nvPr/>
        </p:nvSpPr>
        <p:spPr bwMode="auto">
          <a:xfrm>
            <a:off x="592138" y="3792538"/>
            <a:ext cx="2349500" cy="492125"/>
          </a:xfrm>
          <a:prstGeom prst="rect">
            <a:avLst/>
          </a:prstGeom>
          <a:solidFill>
            <a:srgbClr val="FF9900"/>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t>Direct Labor</a:t>
            </a:r>
          </a:p>
        </p:txBody>
      </p:sp>
      <p:sp>
        <p:nvSpPr>
          <p:cNvPr id="180236" name="Rectangle 12"/>
          <p:cNvSpPr>
            <a:spLocks noChangeArrowheads="1"/>
          </p:cNvSpPr>
          <p:nvPr/>
        </p:nvSpPr>
        <p:spPr bwMode="auto">
          <a:xfrm>
            <a:off x="592138" y="5087938"/>
            <a:ext cx="2349500" cy="857250"/>
          </a:xfrm>
          <a:prstGeom prst="rect">
            <a:avLst/>
          </a:prstGeom>
          <a:solidFill>
            <a:srgbClr val="FF9900"/>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t>ManufacturingOverhead </a:t>
            </a:r>
          </a:p>
        </p:txBody>
      </p:sp>
      <p:sp>
        <p:nvSpPr>
          <p:cNvPr id="180237" name="Rectangle 13"/>
          <p:cNvSpPr>
            <a:spLocks noChangeArrowheads="1"/>
          </p:cNvSpPr>
          <p:nvPr/>
        </p:nvSpPr>
        <p:spPr bwMode="auto">
          <a:xfrm>
            <a:off x="3962400" y="3676650"/>
            <a:ext cx="2133600" cy="819150"/>
          </a:xfrm>
          <a:prstGeom prst="rect">
            <a:avLst/>
          </a:prstGeom>
          <a:solidFill>
            <a:srgbClr val="33CC33"/>
          </a:solidFill>
          <a:ln w="38100" cmpd="dbl">
            <a:solidFill>
              <a:srgbClr val="0000CC"/>
            </a:solidFill>
            <a:miter lim="800000"/>
            <a:headEnd/>
            <a:tailEnd/>
          </a:ln>
          <a:effectLst>
            <a:outerShdw dist="53882" dir="2700000" algn="ctr" rotWithShape="0">
              <a:schemeClr val="tx1"/>
            </a:outerShdw>
          </a:effectLst>
        </p:spPr>
        <p:txBody>
          <a:bodyPr wrap="none" anchor="ctr"/>
          <a:lstStyle/>
          <a:p>
            <a:pPr algn="ctr" eaLnBrk="1" hangingPunct="1"/>
            <a:r>
              <a:rPr lang="en-US" sz="2400" b="1"/>
              <a:t>Processing</a:t>
            </a:r>
          </a:p>
          <a:p>
            <a:pPr algn="ctr" eaLnBrk="1" hangingPunct="1"/>
            <a:r>
              <a:rPr lang="en-US" sz="2400" b="1"/>
              <a:t>Department</a:t>
            </a:r>
          </a:p>
        </p:txBody>
      </p:sp>
      <p:sp>
        <p:nvSpPr>
          <p:cNvPr id="180238" name="Freeform 14"/>
          <p:cNvSpPr>
            <a:spLocks/>
          </p:cNvSpPr>
          <p:nvPr/>
        </p:nvSpPr>
        <p:spPr bwMode="auto">
          <a:xfrm>
            <a:off x="6096000" y="2730500"/>
            <a:ext cx="871538" cy="1384300"/>
          </a:xfrm>
          <a:custGeom>
            <a:avLst/>
            <a:gdLst/>
            <a:ahLst/>
            <a:cxnLst>
              <a:cxn ang="0">
                <a:pos x="130" y="798"/>
              </a:cxn>
              <a:cxn ang="0">
                <a:pos x="156" y="778"/>
              </a:cxn>
              <a:cxn ang="0">
                <a:pos x="197" y="753"/>
              </a:cxn>
              <a:cxn ang="0">
                <a:pos x="238" y="721"/>
              </a:cxn>
              <a:cxn ang="0">
                <a:pos x="278" y="685"/>
              </a:cxn>
              <a:cxn ang="0">
                <a:pos x="316" y="645"/>
              </a:cxn>
              <a:cxn ang="0">
                <a:pos x="350" y="602"/>
              </a:cxn>
              <a:cxn ang="0">
                <a:pos x="386" y="558"/>
              </a:cxn>
              <a:cxn ang="0">
                <a:pos x="416" y="507"/>
              </a:cxn>
              <a:cxn ang="0">
                <a:pos x="444" y="458"/>
              </a:cxn>
              <a:cxn ang="0">
                <a:pos x="469" y="404"/>
              </a:cxn>
              <a:cxn ang="0">
                <a:pos x="490" y="349"/>
              </a:cxn>
              <a:cxn ang="0">
                <a:pos x="508" y="296"/>
              </a:cxn>
              <a:cxn ang="0">
                <a:pos x="526" y="240"/>
              </a:cxn>
              <a:cxn ang="0">
                <a:pos x="534" y="184"/>
              </a:cxn>
              <a:cxn ang="0">
                <a:pos x="543" y="127"/>
              </a:cxn>
              <a:cxn ang="0">
                <a:pos x="546" y="72"/>
              </a:cxn>
              <a:cxn ang="0">
                <a:pos x="548" y="19"/>
              </a:cxn>
              <a:cxn ang="0">
                <a:pos x="546" y="0"/>
              </a:cxn>
              <a:cxn ang="0">
                <a:pos x="541" y="72"/>
              </a:cxn>
              <a:cxn ang="0">
                <a:pos x="533" y="123"/>
              </a:cxn>
              <a:cxn ang="0">
                <a:pos x="520" y="174"/>
              </a:cxn>
              <a:cxn ang="0">
                <a:pos x="501" y="224"/>
              </a:cxn>
              <a:cxn ang="0">
                <a:pos x="478" y="274"/>
              </a:cxn>
              <a:cxn ang="0">
                <a:pos x="450" y="327"/>
              </a:cxn>
              <a:cxn ang="0">
                <a:pos x="419" y="377"/>
              </a:cxn>
              <a:cxn ang="0">
                <a:pos x="384" y="421"/>
              </a:cxn>
              <a:cxn ang="0">
                <a:pos x="345" y="468"/>
              </a:cxn>
              <a:cxn ang="0">
                <a:pos x="302" y="511"/>
              </a:cxn>
              <a:cxn ang="0">
                <a:pos x="258" y="549"/>
              </a:cxn>
              <a:cxn ang="0">
                <a:pos x="212" y="586"/>
              </a:cxn>
              <a:cxn ang="0">
                <a:pos x="166" y="617"/>
              </a:cxn>
              <a:cxn ang="0">
                <a:pos x="116" y="647"/>
              </a:cxn>
              <a:cxn ang="0">
                <a:pos x="107" y="573"/>
              </a:cxn>
              <a:cxn ang="0">
                <a:pos x="0" y="780"/>
              </a:cxn>
              <a:cxn ang="0">
                <a:pos x="136" y="871"/>
              </a:cxn>
              <a:cxn ang="0">
                <a:pos x="130" y="798"/>
              </a:cxn>
            </a:cxnLst>
            <a:rect l="0" t="0" r="r" b="b"/>
            <a:pathLst>
              <a:path w="549" h="872">
                <a:moveTo>
                  <a:pt x="130" y="798"/>
                </a:moveTo>
                <a:lnTo>
                  <a:pt x="156" y="778"/>
                </a:lnTo>
                <a:lnTo>
                  <a:pt x="197" y="753"/>
                </a:lnTo>
                <a:lnTo>
                  <a:pt x="238" y="721"/>
                </a:lnTo>
                <a:lnTo>
                  <a:pt x="278" y="685"/>
                </a:lnTo>
                <a:lnTo>
                  <a:pt x="316" y="645"/>
                </a:lnTo>
                <a:lnTo>
                  <a:pt x="350" y="602"/>
                </a:lnTo>
                <a:lnTo>
                  <a:pt x="386" y="558"/>
                </a:lnTo>
                <a:lnTo>
                  <a:pt x="416" y="507"/>
                </a:lnTo>
                <a:lnTo>
                  <a:pt x="444" y="458"/>
                </a:lnTo>
                <a:lnTo>
                  <a:pt x="469" y="404"/>
                </a:lnTo>
                <a:lnTo>
                  <a:pt x="490" y="349"/>
                </a:lnTo>
                <a:lnTo>
                  <a:pt x="508" y="296"/>
                </a:lnTo>
                <a:lnTo>
                  <a:pt x="526" y="240"/>
                </a:lnTo>
                <a:lnTo>
                  <a:pt x="534" y="184"/>
                </a:lnTo>
                <a:lnTo>
                  <a:pt x="543" y="127"/>
                </a:lnTo>
                <a:lnTo>
                  <a:pt x="546" y="72"/>
                </a:lnTo>
                <a:lnTo>
                  <a:pt x="548" y="19"/>
                </a:lnTo>
                <a:lnTo>
                  <a:pt x="546" y="0"/>
                </a:lnTo>
                <a:lnTo>
                  <a:pt x="541" y="72"/>
                </a:lnTo>
                <a:lnTo>
                  <a:pt x="533" y="123"/>
                </a:lnTo>
                <a:lnTo>
                  <a:pt x="520" y="174"/>
                </a:lnTo>
                <a:lnTo>
                  <a:pt x="501" y="224"/>
                </a:lnTo>
                <a:lnTo>
                  <a:pt x="478" y="274"/>
                </a:lnTo>
                <a:lnTo>
                  <a:pt x="450" y="327"/>
                </a:lnTo>
                <a:lnTo>
                  <a:pt x="419" y="377"/>
                </a:lnTo>
                <a:lnTo>
                  <a:pt x="384" y="421"/>
                </a:lnTo>
                <a:lnTo>
                  <a:pt x="345" y="468"/>
                </a:lnTo>
                <a:lnTo>
                  <a:pt x="302" y="511"/>
                </a:lnTo>
                <a:lnTo>
                  <a:pt x="258" y="549"/>
                </a:lnTo>
                <a:lnTo>
                  <a:pt x="212" y="586"/>
                </a:lnTo>
                <a:lnTo>
                  <a:pt x="166" y="617"/>
                </a:lnTo>
                <a:lnTo>
                  <a:pt x="116" y="647"/>
                </a:lnTo>
                <a:lnTo>
                  <a:pt x="107" y="573"/>
                </a:lnTo>
                <a:lnTo>
                  <a:pt x="0" y="780"/>
                </a:lnTo>
                <a:lnTo>
                  <a:pt x="136" y="871"/>
                </a:lnTo>
                <a:lnTo>
                  <a:pt x="130" y="79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180239" name="Rectangle 15"/>
          <p:cNvSpPr>
            <a:spLocks noChangeArrowheads="1"/>
          </p:cNvSpPr>
          <p:nvPr/>
        </p:nvSpPr>
        <p:spPr bwMode="auto">
          <a:xfrm>
            <a:off x="5334000" y="1665288"/>
            <a:ext cx="3698875" cy="1574800"/>
          </a:xfrm>
          <a:prstGeom prst="rect">
            <a:avLst/>
          </a:prstGeom>
          <a:solidFill>
            <a:srgbClr val="FFCCCC"/>
          </a:solidFill>
          <a:ln w="25400">
            <a:solidFill>
              <a:schemeClr val="tx1"/>
            </a:solidFill>
            <a:miter lim="800000"/>
            <a:headEnd/>
            <a:tailEnd/>
          </a:ln>
          <a:effectLst>
            <a:outerShdw dist="71842" dir="2700000" algn="ctr" rotWithShape="0">
              <a:schemeClr val="tx1"/>
            </a:outerShdw>
          </a:effectLst>
        </p:spPr>
        <p:txBody>
          <a:bodyPr lIns="90488" tIns="44450" rIns="90488" bIns="44450">
            <a:spAutoFit/>
          </a:bodyPr>
          <a:lstStyle/>
          <a:p>
            <a:pPr algn="ctr" eaLnBrk="1" hangingPunct="1">
              <a:spcBef>
                <a:spcPct val="50000"/>
              </a:spcBef>
            </a:pPr>
            <a:r>
              <a:rPr lang="en-US" sz="2400" b="1" dirty="0">
                <a:solidFill>
                  <a:srgbClr val="FF0000"/>
                </a:solidFill>
              </a:rPr>
              <a:t>Costs are traced and applied to departments in a process cost system</a:t>
            </a:r>
            <a:r>
              <a:rPr lang="en-US" sz="2400" b="1" dirty="0"/>
              <a:t>.</a:t>
            </a:r>
          </a:p>
        </p:txBody>
      </p:sp>
      <p:sp>
        <p:nvSpPr>
          <p:cNvPr id="180240" name="Rectangle 16"/>
          <p:cNvSpPr>
            <a:spLocks noChangeArrowheads="1"/>
          </p:cNvSpPr>
          <p:nvPr/>
        </p:nvSpPr>
        <p:spPr bwMode="auto">
          <a:xfrm>
            <a:off x="592138" y="2386013"/>
            <a:ext cx="2349500" cy="857250"/>
          </a:xfrm>
          <a:prstGeom prst="rect">
            <a:avLst/>
          </a:prstGeom>
          <a:solidFill>
            <a:srgbClr val="FF9900"/>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t>Direct Materials</a:t>
            </a:r>
          </a:p>
        </p:txBody>
      </p:sp>
      <p:sp>
        <p:nvSpPr>
          <p:cNvPr id="180241" name="Line 17"/>
          <p:cNvSpPr>
            <a:spLocks noChangeShapeType="1"/>
          </p:cNvSpPr>
          <p:nvPr/>
        </p:nvSpPr>
        <p:spPr bwMode="auto">
          <a:xfrm>
            <a:off x="5011738" y="2824163"/>
            <a:ext cx="0" cy="833437"/>
          </a:xfrm>
          <a:prstGeom prst="line">
            <a:avLst/>
          </a:prstGeom>
          <a:noFill/>
          <a:ln w="25400">
            <a:solidFill>
              <a:srgbClr val="FF0000"/>
            </a:solidFill>
            <a:round/>
            <a:headEnd/>
            <a:tailEnd type="triangle" w="med" len="med"/>
          </a:ln>
          <a:effectLst/>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2"/>
          <p:cNvGraphicFramePr>
            <a:graphicFrameLocks noChangeAspect="1"/>
          </p:cNvGraphicFramePr>
          <p:nvPr>
            <p:extLst>
              <p:ext uri="{D42A27DB-BD31-4B8C-83A1-F6EECF244321}">
                <p14:modId xmlns:p14="http://schemas.microsoft.com/office/powerpoint/2010/main" val="2399442264"/>
              </p:ext>
            </p:extLst>
          </p:nvPr>
        </p:nvGraphicFramePr>
        <p:xfrm>
          <a:off x="1713931" y="26982"/>
          <a:ext cx="7467600" cy="5389563"/>
        </p:xfrm>
        <a:graphic>
          <a:graphicData uri="http://schemas.openxmlformats.org/presentationml/2006/ole">
            <mc:AlternateContent xmlns:mc="http://schemas.openxmlformats.org/markup-compatibility/2006">
              <mc:Choice xmlns:v="urn:schemas-microsoft-com:vml" Requires="v">
                <p:oleObj spid="_x0000_s1031" name="Clip" r:id="rId4" imgW="3657600" imgH="2640600" progId="">
                  <p:embed/>
                </p:oleObj>
              </mc:Choice>
              <mc:Fallback>
                <p:oleObj name="Clip" r:id="rId4" imgW="3657600" imgH="264060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3931" y="26982"/>
                        <a:ext cx="7467600" cy="5389563"/>
                      </a:xfrm>
                      <a:prstGeom prst="rect">
                        <a:avLst/>
                      </a:prstGeom>
                      <a:noFill/>
                      <a:effectLst>
                        <a:outerShdw dist="53882" dir="2700000" algn="ctr" rotWithShape="0">
                          <a:schemeClr val="bg2"/>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67" name="Rectangle 3"/>
          <p:cNvSpPr>
            <a:spLocks noGrp="1" noChangeArrowheads="1"/>
          </p:cNvSpPr>
          <p:nvPr>
            <p:ph type="title"/>
          </p:nvPr>
        </p:nvSpPr>
        <p:spPr>
          <a:xfrm>
            <a:off x="685800" y="381000"/>
            <a:ext cx="7765321" cy="1326321"/>
          </a:xfrm>
          <a:noFill/>
          <a:ln/>
        </p:spPr>
        <p:txBody>
          <a:bodyPr lIns="90488" tIns="44450" rIns="90488" bIns="44450"/>
          <a:lstStyle/>
          <a:p>
            <a:r>
              <a:rPr lang="en-US" sz="2800" dirty="0"/>
              <a:t>T-Account and Journal Entry Views of Cost Flows</a:t>
            </a:r>
          </a:p>
        </p:txBody>
      </p:sp>
      <p:sp>
        <p:nvSpPr>
          <p:cNvPr id="36868" name="Rectangle 4"/>
          <p:cNvSpPr>
            <a:spLocks noChangeArrowheads="1"/>
          </p:cNvSpPr>
          <p:nvPr/>
        </p:nvSpPr>
        <p:spPr bwMode="auto">
          <a:xfrm>
            <a:off x="990600" y="1524000"/>
            <a:ext cx="5410200" cy="1197764"/>
          </a:xfrm>
          <a:prstGeom prst="rect">
            <a:avLst/>
          </a:prstGeom>
          <a:noFill/>
          <a:ln w="12700">
            <a:noFill/>
            <a:miter lim="800000"/>
            <a:headEnd/>
            <a:tailEnd/>
          </a:ln>
          <a:effectLst/>
        </p:spPr>
        <p:txBody>
          <a:bodyPr wrap="square" lIns="90488" tIns="44450" rIns="90488" bIns="44450">
            <a:spAutoFit/>
          </a:bodyPr>
          <a:lstStyle/>
          <a:p>
            <a:pPr algn="ctr" eaLnBrk="1" hangingPunct="1">
              <a:spcBef>
                <a:spcPct val="50000"/>
              </a:spcBef>
            </a:pPr>
            <a:r>
              <a:rPr lang="en-US" sz="2400" b="1" dirty="0" err="1" smtClean="0">
                <a:solidFill>
                  <a:schemeClr val="accent6">
                    <a:lumMod val="60000"/>
                    <a:lumOff val="40000"/>
                  </a:schemeClr>
                </a:solidFill>
              </a:rPr>
              <a:t>Diasumsikan</a:t>
            </a:r>
            <a:r>
              <a:rPr lang="en-US" sz="2400" b="1" dirty="0" smtClean="0">
                <a:solidFill>
                  <a:schemeClr val="accent6">
                    <a:lumMod val="60000"/>
                    <a:lumOff val="40000"/>
                  </a:schemeClr>
                </a:solidFill>
              </a:rPr>
              <a:t> </a:t>
            </a:r>
            <a:r>
              <a:rPr lang="en-US" sz="2400" b="1" dirty="0" err="1" smtClean="0">
                <a:solidFill>
                  <a:schemeClr val="accent6">
                    <a:lumMod val="60000"/>
                    <a:lumOff val="40000"/>
                  </a:schemeClr>
                </a:solidFill>
              </a:rPr>
              <a:t>bahwa</a:t>
            </a:r>
            <a:r>
              <a:rPr lang="en-US" sz="2400" b="1" dirty="0" smtClean="0">
                <a:solidFill>
                  <a:schemeClr val="accent6">
                    <a:lumMod val="60000"/>
                    <a:lumOff val="40000"/>
                  </a:schemeClr>
                </a:solidFill>
              </a:rPr>
              <a:t> </a:t>
            </a:r>
            <a:r>
              <a:rPr lang="en-US" sz="2400" b="1" dirty="0" err="1" smtClean="0">
                <a:solidFill>
                  <a:schemeClr val="accent6">
                    <a:lumMod val="60000"/>
                    <a:lumOff val="40000"/>
                  </a:schemeClr>
                </a:solidFill>
              </a:rPr>
              <a:t>terdapat</a:t>
            </a:r>
            <a:r>
              <a:rPr lang="en-US" sz="2400" b="1" dirty="0" smtClean="0">
                <a:solidFill>
                  <a:schemeClr val="accent6">
                    <a:lumMod val="60000"/>
                    <a:lumOff val="40000"/>
                  </a:schemeClr>
                </a:solidFill>
              </a:rPr>
              <a:t> </a:t>
            </a:r>
            <a:r>
              <a:rPr lang="en-US" sz="2400" b="1" dirty="0" err="1" smtClean="0">
                <a:solidFill>
                  <a:schemeClr val="accent6">
                    <a:lumMod val="60000"/>
                    <a:lumOff val="40000"/>
                  </a:schemeClr>
                </a:solidFill>
              </a:rPr>
              <a:t>dua</a:t>
            </a:r>
            <a:r>
              <a:rPr lang="en-US" sz="2400" b="1" dirty="0" smtClean="0">
                <a:solidFill>
                  <a:schemeClr val="accent6">
                    <a:lumMod val="60000"/>
                    <a:lumOff val="40000"/>
                  </a:schemeClr>
                </a:solidFill>
              </a:rPr>
              <a:t> </a:t>
            </a:r>
            <a:r>
              <a:rPr lang="en-US" sz="2400" b="1" dirty="0" err="1" smtClean="0">
                <a:solidFill>
                  <a:schemeClr val="accent6">
                    <a:lumMod val="60000"/>
                    <a:lumOff val="40000"/>
                  </a:schemeClr>
                </a:solidFill>
              </a:rPr>
              <a:t>departemen</a:t>
            </a:r>
            <a:r>
              <a:rPr lang="en-US" sz="2400" b="1" dirty="0" smtClean="0">
                <a:solidFill>
                  <a:schemeClr val="accent6">
                    <a:lumMod val="60000"/>
                    <a:lumOff val="40000"/>
                  </a:schemeClr>
                </a:solidFill>
              </a:rPr>
              <a:t>, </a:t>
            </a:r>
            <a:r>
              <a:rPr lang="en-US" sz="2400" b="1" dirty="0" err="1" smtClean="0">
                <a:solidFill>
                  <a:schemeClr val="accent6">
                    <a:lumMod val="60000"/>
                    <a:lumOff val="40000"/>
                  </a:schemeClr>
                </a:solidFill>
              </a:rPr>
              <a:t>yaitu</a:t>
            </a:r>
            <a:r>
              <a:rPr lang="en-US" sz="2400" b="1" dirty="0" smtClean="0">
                <a:solidFill>
                  <a:schemeClr val="accent6">
                    <a:lumMod val="60000"/>
                    <a:lumOff val="40000"/>
                  </a:schemeClr>
                </a:solidFill>
              </a:rPr>
              <a:t> </a:t>
            </a:r>
            <a:r>
              <a:rPr lang="en-US" sz="2400" b="1" dirty="0" err="1" smtClean="0">
                <a:solidFill>
                  <a:schemeClr val="accent6">
                    <a:lumMod val="60000"/>
                    <a:lumOff val="40000"/>
                  </a:schemeClr>
                </a:solidFill>
              </a:rPr>
              <a:t>departemen</a:t>
            </a:r>
            <a:r>
              <a:rPr lang="en-US" sz="2400" b="1" dirty="0" smtClean="0">
                <a:solidFill>
                  <a:schemeClr val="accent6">
                    <a:lumMod val="60000"/>
                    <a:lumOff val="40000"/>
                  </a:schemeClr>
                </a:solidFill>
              </a:rPr>
              <a:t> A </a:t>
            </a:r>
            <a:r>
              <a:rPr lang="en-US" sz="2400" b="1" dirty="0" err="1" smtClean="0">
                <a:solidFill>
                  <a:schemeClr val="accent6">
                    <a:lumMod val="60000"/>
                    <a:lumOff val="40000"/>
                  </a:schemeClr>
                </a:solidFill>
              </a:rPr>
              <a:t>dan</a:t>
            </a:r>
            <a:r>
              <a:rPr lang="en-US" sz="2400" b="1" dirty="0" smtClean="0">
                <a:solidFill>
                  <a:schemeClr val="accent6">
                    <a:lumMod val="60000"/>
                    <a:lumOff val="40000"/>
                  </a:schemeClr>
                </a:solidFill>
              </a:rPr>
              <a:t> </a:t>
            </a:r>
            <a:r>
              <a:rPr lang="en-US" sz="2400" b="1" dirty="0" err="1" smtClean="0">
                <a:solidFill>
                  <a:schemeClr val="accent6">
                    <a:lumMod val="60000"/>
                    <a:lumOff val="40000"/>
                  </a:schemeClr>
                </a:solidFill>
              </a:rPr>
              <a:t>Departemen</a:t>
            </a:r>
            <a:r>
              <a:rPr lang="en-US" sz="2400" b="1" dirty="0" smtClean="0">
                <a:solidFill>
                  <a:schemeClr val="accent6">
                    <a:lumMod val="60000"/>
                    <a:lumOff val="40000"/>
                  </a:schemeClr>
                </a:solidFill>
              </a:rPr>
              <a:t> B. </a:t>
            </a:r>
            <a:endParaRPr lang="en-US" sz="2400" b="1" dirty="0">
              <a:solidFill>
                <a:schemeClr val="accent6">
                  <a:lumMod val="60000"/>
                  <a:lumOff val="40000"/>
                </a:schemeClr>
              </a:solidFill>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Line 2"/>
          <p:cNvSpPr>
            <a:spLocks noChangeShapeType="1"/>
          </p:cNvSpPr>
          <p:nvPr/>
        </p:nvSpPr>
        <p:spPr bwMode="auto">
          <a:xfrm>
            <a:off x="850900" y="2133600"/>
            <a:ext cx="2794000" cy="0"/>
          </a:xfrm>
          <a:prstGeom prst="line">
            <a:avLst/>
          </a:prstGeom>
          <a:noFill/>
          <a:ln w="25400">
            <a:solidFill>
              <a:schemeClr val="tx1"/>
            </a:solidFill>
            <a:round/>
            <a:headEnd/>
            <a:tailEnd/>
          </a:ln>
          <a:effectLst/>
        </p:spPr>
        <p:txBody>
          <a:bodyPr wrap="none" anchor="ctr"/>
          <a:lstStyle/>
          <a:p>
            <a:endParaRPr lang="en-US"/>
          </a:p>
        </p:txBody>
      </p:sp>
      <p:sp>
        <p:nvSpPr>
          <p:cNvPr id="38915" name="Rectangle 3"/>
          <p:cNvSpPr>
            <a:spLocks noChangeArrowheads="1"/>
          </p:cNvSpPr>
          <p:nvPr/>
        </p:nvSpPr>
        <p:spPr bwMode="auto">
          <a:xfrm>
            <a:off x="841375" y="1754188"/>
            <a:ext cx="2816225" cy="454025"/>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400" b="1">
                <a:solidFill>
                  <a:srgbClr val="0000CC"/>
                </a:solidFill>
              </a:rPr>
              <a:t>   Raw Materials</a:t>
            </a:r>
          </a:p>
        </p:txBody>
      </p:sp>
      <p:sp>
        <p:nvSpPr>
          <p:cNvPr id="38916" name="Line 4"/>
          <p:cNvSpPr>
            <a:spLocks noChangeShapeType="1"/>
          </p:cNvSpPr>
          <p:nvPr/>
        </p:nvSpPr>
        <p:spPr bwMode="auto">
          <a:xfrm>
            <a:off x="2209800" y="2146300"/>
            <a:ext cx="0" cy="1574800"/>
          </a:xfrm>
          <a:prstGeom prst="line">
            <a:avLst/>
          </a:prstGeom>
          <a:noFill/>
          <a:ln w="25400">
            <a:solidFill>
              <a:schemeClr val="tx1"/>
            </a:solidFill>
            <a:round/>
            <a:headEnd/>
            <a:tailEnd/>
          </a:ln>
          <a:effectLst/>
        </p:spPr>
        <p:txBody>
          <a:bodyPr wrap="none" anchor="ctr"/>
          <a:lstStyle/>
          <a:p>
            <a:endParaRPr lang="en-US"/>
          </a:p>
        </p:txBody>
      </p:sp>
      <p:sp>
        <p:nvSpPr>
          <p:cNvPr id="38919" name="Rectangle 7"/>
          <p:cNvSpPr>
            <a:spLocks noGrp="1" noChangeArrowheads="1"/>
          </p:cNvSpPr>
          <p:nvPr>
            <p:ph type="title"/>
          </p:nvPr>
        </p:nvSpPr>
        <p:spPr>
          <a:xfrm>
            <a:off x="685800" y="285774"/>
            <a:ext cx="7765321" cy="1326321"/>
          </a:xfrm>
          <a:noFill/>
          <a:ln/>
        </p:spPr>
        <p:txBody>
          <a:bodyPr lIns="90488" tIns="44450" rIns="90488" bIns="44450"/>
          <a:lstStyle/>
          <a:p>
            <a:r>
              <a:rPr lang="en-US" sz="3200" dirty="0"/>
              <a:t>Process Cost Flows</a:t>
            </a:r>
            <a:br>
              <a:rPr lang="en-US" sz="3200" dirty="0"/>
            </a:br>
            <a:r>
              <a:rPr lang="en-US" sz="3200" dirty="0"/>
              <a:t>(in T-account form)</a:t>
            </a:r>
          </a:p>
        </p:txBody>
      </p:sp>
      <p:sp>
        <p:nvSpPr>
          <p:cNvPr id="38921" name="Line 9"/>
          <p:cNvSpPr>
            <a:spLocks noChangeShapeType="1"/>
          </p:cNvSpPr>
          <p:nvPr/>
        </p:nvSpPr>
        <p:spPr bwMode="auto">
          <a:xfrm>
            <a:off x="5803900" y="4664075"/>
            <a:ext cx="2870200" cy="0"/>
          </a:xfrm>
          <a:prstGeom prst="line">
            <a:avLst/>
          </a:prstGeom>
          <a:noFill/>
          <a:ln w="25400">
            <a:solidFill>
              <a:schemeClr val="tx1"/>
            </a:solidFill>
            <a:round/>
            <a:headEnd/>
            <a:tailEnd/>
          </a:ln>
          <a:effectLst/>
        </p:spPr>
        <p:txBody>
          <a:bodyPr wrap="none" anchor="ctr"/>
          <a:lstStyle/>
          <a:p>
            <a:endParaRPr lang="en-US"/>
          </a:p>
        </p:txBody>
      </p:sp>
      <p:sp>
        <p:nvSpPr>
          <p:cNvPr id="38922" name="Line 10"/>
          <p:cNvSpPr>
            <a:spLocks noChangeShapeType="1"/>
          </p:cNvSpPr>
          <p:nvPr/>
        </p:nvSpPr>
        <p:spPr bwMode="auto">
          <a:xfrm>
            <a:off x="7239000" y="4676775"/>
            <a:ext cx="0" cy="1836738"/>
          </a:xfrm>
          <a:prstGeom prst="line">
            <a:avLst/>
          </a:prstGeom>
          <a:noFill/>
          <a:ln w="25400">
            <a:solidFill>
              <a:schemeClr val="tx1"/>
            </a:solidFill>
            <a:round/>
            <a:headEnd/>
            <a:tailEnd/>
          </a:ln>
          <a:effectLst/>
        </p:spPr>
        <p:txBody>
          <a:bodyPr wrap="none" anchor="ctr"/>
          <a:lstStyle/>
          <a:p>
            <a:endParaRPr lang="en-US"/>
          </a:p>
        </p:txBody>
      </p:sp>
      <p:sp>
        <p:nvSpPr>
          <p:cNvPr id="38924" name="Rectangle 12"/>
          <p:cNvSpPr>
            <a:spLocks noChangeArrowheads="1"/>
          </p:cNvSpPr>
          <p:nvPr/>
        </p:nvSpPr>
        <p:spPr bwMode="auto">
          <a:xfrm>
            <a:off x="5868988" y="4002088"/>
            <a:ext cx="2816225" cy="673100"/>
          </a:xfrm>
          <a:prstGeom prst="rect">
            <a:avLst/>
          </a:prstGeom>
          <a:noFill/>
          <a:ln w="12700">
            <a:noFill/>
            <a:miter lim="800000"/>
            <a:headEnd/>
            <a:tailEnd/>
          </a:ln>
          <a:effectLst/>
        </p:spPr>
        <p:txBody>
          <a:bodyPr lIns="90488" tIns="44450" rIns="90488" bIns="44450">
            <a:spAutoFit/>
          </a:bodyPr>
          <a:lstStyle/>
          <a:p>
            <a:pPr eaLnBrk="1" hangingPunct="1">
              <a:lnSpc>
                <a:spcPct val="80000"/>
              </a:lnSpc>
              <a:spcBef>
                <a:spcPct val="50000"/>
              </a:spcBef>
            </a:pPr>
            <a:r>
              <a:rPr lang="en-US" sz="2400" b="1"/>
              <a:t> Work in Process</a:t>
            </a:r>
            <a:br>
              <a:rPr lang="en-US" sz="2400" b="1"/>
            </a:br>
            <a:r>
              <a:rPr lang="en-US" sz="2400" b="1"/>
              <a:t>    Department B</a:t>
            </a:r>
          </a:p>
        </p:txBody>
      </p:sp>
      <p:sp>
        <p:nvSpPr>
          <p:cNvPr id="38925" name="Line 13"/>
          <p:cNvSpPr>
            <a:spLocks noChangeShapeType="1"/>
          </p:cNvSpPr>
          <p:nvPr/>
        </p:nvSpPr>
        <p:spPr bwMode="auto">
          <a:xfrm>
            <a:off x="7239000" y="2130425"/>
            <a:ext cx="0" cy="1498600"/>
          </a:xfrm>
          <a:prstGeom prst="line">
            <a:avLst/>
          </a:prstGeom>
          <a:noFill/>
          <a:ln w="25400">
            <a:solidFill>
              <a:schemeClr val="tx1"/>
            </a:solidFill>
            <a:round/>
            <a:headEnd/>
            <a:tailEnd/>
          </a:ln>
          <a:effectLst/>
        </p:spPr>
        <p:txBody>
          <a:bodyPr wrap="none" anchor="ctr"/>
          <a:lstStyle/>
          <a:p>
            <a:endParaRPr lang="en-US"/>
          </a:p>
        </p:txBody>
      </p:sp>
      <p:sp>
        <p:nvSpPr>
          <p:cNvPr id="38926" name="Line 14"/>
          <p:cNvSpPr>
            <a:spLocks noChangeShapeType="1"/>
          </p:cNvSpPr>
          <p:nvPr/>
        </p:nvSpPr>
        <p:spPr bwMode="auto">
          <a:xfrm>
            <a:off x="5880100" y="2117725"/>
            <a:ext cx="2870200" cy="0"/>
          </a:xfrm>
          <a:prstGeom prst="line">
            <a:avLst/>
          </a:prstGeom>
          <a:noFill/>
          <a:ln w="25400">
            <a:solidFill>
              <a:schemeClr val="tx1"/>
            </a:solidFill>
            <a:round/>
            <a:headEnd/>
            <a:tailEnd/>
          </a:ln>
          <a:effectLst/>
        </p:spPr>
        <p:txBody>
          <a:bodyPr wrap="none" anchor="ctr"/>
          <a:lstStyle/>
          <a:p>
            <a:endParaRPr lang="en-US"/>
          </a:p>
        </p:txBody>
      </p:sp>
      <p:sp>
        <p:nvSpPr>
          <p:cNvPr id="38927" name="Rectangle 15"/>
          <p:cNvSpPr>
            <a:spLocks noChangeArrowheads="1"/>
          </p:cNvSpPr>
          <p:nvPr/>
        </p:nvSpPr>
        <p:spPr bwMode="auto">
          <a:xfrm>
            <a:off x="5945188" y="1455738"/>
            <a:ext cx="2816225" cy="673100"/>
          </a:xfrm>
          <a:prstGeom prst="rect">
            <a:avLst/>
          </a:prstGeom>
          <a:noFill/>
          <a:ln w="12700">
            <a:noFill/>
            <a:miter lim="800000"/>
            <a:headEnd/>
            <a:tailEnd/>
          </a:ln>
          <a:effectLst/>
        </p:spPr>
        <p:txBody>
          <a:bodyPr lIns="90488" tIns="44450" rIns="90488" bIns="44450">
            <a:spAutoFit/>
          </a:bodyPr>
          <a:lstStyle/>
          <a:p>
            <a:pPr eaLnBrk="1" hangingPunct="1">
              <a:lnSpc>
                <a:spcPct val="80000"/>
              </a:lnSpc>
              <a:spcBef>
                <a:spcPct val="50000"/>
              </a:spcBef>
            </a:pPr>
            <a:r>
              <a:rPr lang="en-US" sz="2400" b="1" dirty="0"/>
              <a:t> Work in Process</a:t>
            </a:r>
            <a:br>
              <a:rPr lang="en-US" sz="2400" b="1" dirty="0"/>
            </a:br>
            <a:r>
              <a:rPr lang="en-US" sz="2400" b="1" dirty="0"/>
              <a:t>    Department A</a:t>
            </a:r>
          </a:p>
        </p:txBody>
      </p:sp>
      <p:grpSp>
        <p:nvGrpSpPr>
          <p:cNvPr id="2" name="Group 29"/>
          <p:cNvGrpSpPr>
            <a:grpSpLocks/>
          </p:cNvGrpSpPr>
          <p:nvPr/>
        </p:nvGrpSpPr>
        <p:grpSpPr bwMode="auto">
          <a:xfrm>
            <a:off x="2211388" y="2133600"/>
            <a:ext cx="5064125" cy="3246438"/>
            <a:chOff x="1393" y="1344"/>
            <a:chExt cx="3190" cy="2045"/>
          </a:xfrm>
        </p:grpSpPr>
        <p:sp>
          <p:nvSpPr>
            <p:cNvPr id="38918" name="Rectangle 6"/>
            <p:cNvSpPr>
              <a:spLocks noChangeArrowheads="1"/>
            </p:cNvSpPr>
            <p:nvPr/>
          </p:nvSpPr>
          <p:spPr bwMode="auto">
            <a:xfrm>
              <a:off x="1393" y="1345"/>
              <a:ext cx="863" cy="402"/>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sz="2000" b="1">
                  <a:solidFill>
                    <a:srgbClr val="FF3300"/>
                  </a:solidFill>
                </a:rPr>
                <a:t>Direct</a:t>
              </a:r>
              <a:br>
                <a:rPr lang="en-US" sz="2000" b="1">
                  <a:solidFill>
                    <a:srgbClr val="FF3300"/>
                  </a:solidFill>
                </a:rPr>
              </a:br>
              <a:r>
                <a:rPr lang="en-US" sz="2000" b="1">
                  <a:solidFill>
                    <a:srgbClr val="FF3300"/>
                  </a:solidFill>
                </a:rPr>
                <a:t>Materials</a:t>
              </a:r>
            </a:p>
          </p:txBody>
        </p:sp>
        <p:sp>
          <p:nvSpPr>
            <p:cNvPr id="38923" name="Rectangle 11"/>
            <p:cNvSpPr>
              <a:spLocks noChangeArrowheads="1"/>
            </p:cNvSpPr>
            <p:nvPr/>
          </p:nvSpPr>
          <p:spPr bwMode="auto">
            <a:xfrm>
              <a:off x="3672" y="2987"/>
              <a:ext cx="911" cy="402"/>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sz="2000" b="1">
                  <a:solidFill>
                    <a:srgbClr val="FF3300"/>
                  </a:solidFill>
                </a:rPr>
                <a:t>Direct</a:t>
              </a:r>
              <a:br>
                <a:rPr lang="en-US" sz="2000" b="1">
                  <a:solidFill>
                    <a:srgbClr val="FF3300"/>
                  </a:solidFill>
                </a:rPr>
              </a:br>
              <a:r>
                <a:rPr lang="en-US" sz="2000" b="1">
                  <a:solidFill>
                    <a:srgbClr val="FF3300"/>
                  </a:solidFill>
                </a:rPr>
                <a:t> Materials</a:t>
              </a:r>
            </a:p>
          </p:txBody>
        </p:sp>
        <p:sp>
          <p:nvSpPr>
            <p:cNvPr id="38935" name="Rectangle 23"/>
            <p:cNvSpPr>
              <a:spLocks noChangeArrowheads="1"/>
            </p:cNvSpPr>
            <p:nvPr/>
          </p:nvSpPr>
          <p:spPr bwMode="auto">
            <a:xfrm>
              <a:off x="3672" y="1344"/>
              <a:ext cx="911" cy="402"/>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sz="2000" b="1">
                  <a:solidFill>
                    <a:srgbClr val="FF3300"/>
                  </a:solidFill>
                </a:rPr>
                <a:t>Direct</a:t>
              </a:r>
              <a:br>
                <a:rPr lang="en-US" sz="2000" b="1">
                  <a:solidFill>
                    <a:srgbClr val="FF3300"/>
                  </a:solidFill>
                </a:rPr>
              </a:br>
              <a:r>
                <a:rPr lang="en-US" sz="2000" b="1">
                  <a:solidFill>
                    <a:srgbClr val="FF3300"/>
                  </a:solidFill>
                </a:rPr>
                <a:t> Materials</a:t>
              </a:r>
            </a:p>
          </p:txBody>
        </p:sp>
        <p:grpSp>
          <p:nvGrpSpPr>
            <p:cNvPr id="3" name="Group 24"/>
            <p:cNvGrpSpPr>
              <a:grpSpLocks/>
            </p:cNvGrpSpPr>
            <p:nvPr/>
          </p:nvGrpSpPr>
          <p:grpSpPr bwMode="auto">
            <a:xfrm>
              <a:off x="2256" y="1545"/>
              <a:ext cx="1416" cy="1643"/>
              <a:chOff x="2256" y="1545"/>
              <a:chExt cx="1416" cy="1643"/>
            </a:xfrm>
          </p:grpSpPr>
          <p:cxnSp>
            <p:nvCxnSpPr>
              <p:cNvPr id="38937" name="AutoShape 25"/>
              <p:cNvCxnSpPr>
                <a:cxnSpLocks noChangeShapeType="1"/>
                <a:stCxn id="38918" idx="3"/>
                <a:endCxn id="38923" idx="1"/>
              </p:cNvCxnSpPr>
              <p:nvPr/>
            </p:nvCxnSpPr>
            <p:spPr bwMode="auto">
              <a:xfrm>
                <a:off x="2256" y="1546"/>
                <a:ext cx="1416" cy="1642"/>
              </a:xfrm>
              <a:prstGeom prst="bentConnector3">
                <a:avLst>
                  <a:gd name="adj1" fmla="val 50000"/>
                </a:avLst>
              </a:prstGeom>
              <a:noFill/>
              <a:ln w="28575">
                <a:solidFill>
                  <a:srgbClr val="FF3300"/>
                </a:solidFill>
                <a:miter lim="800000"/>
                <a:headEnd/>
                <a:tailEnd type="triangle" w="med" len="med"/>
              </a:ln>
              <a:effectLst/>
            </p:spPr>
          </p:cxnSp>
          <p:cxnSp>
            <p:nvCxnSpPr>
              <p:cNvPr id="38938" name="AutoShape 26"/>
              <p:cNvCxnSpPr>
                <a:cxnSpLocks noChangeShapeType="1"/>
                <a:stCxn id="38918" idx="3"/>
                <a:endCxn id="38935" idx="1"/>
              </p:cNvCxnSpPr>
              <p:nvPr/>
            </p:nvCxnSpPr>
            <p:spPr bwMode="auto">
              <a:xfrm flipV="1">
                <a:off x="2256" y="1545"/>
                <a:ext cx="1416" cy="1"/>
              </a:xfrm>
              <a:prstGeom prst="bentConnector3">
                <a:avLst>
                  <a:gd name="adj1" fmla="val 50000"/>
                </a:avLst>
              </a:prstGeom>
              <a:noFill/>
              <a:ln w="28575">
                <a:solidFill>
                  <a:srgbClr val="FF3300"/>
                </a:solidFill>
                <a:miter lim="800000"/>
                <a:headEnd/>
                <a:tailEnd type="triangle" w="med" len="med"/>
              </a:ln>
              <a:effectLst/>
            </p:spPr>
          </p:cxnSp>
        </p:grpSp>
      </p:gr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noFill/>
          <a:ln/>
        </p:spPr>
        <p:txBody>
          <a:bodyPr lIns="90488" tIns="44450" rIns="90488" bIns="44450">
            <a:normAutofit/>
          </a:bodyPr>
          <a:lstStyle/>
          <a:p>
            <a:r>
              <a:rPr lang="en-US"/>
              <a:t>Process Cost Flows</a:t>
            </a:r>
            <a:br>
              <a:rPr lang="en-US"/>
            </a:br>
            <a:r>
              <a:rPr lang="en-US" sz="2800"/>
              <a:t>(in journal entry form)</a:t>
            </a:r>
          </a:p>
        </p:txBody>
      </p:sp>
      <p:graphicFrame>
        <p:nvGraphicFramePr>
          <p:cNvPr id="120835" name="Object 3"/>
          <p:cNvGraphicFramePr>
            <a:graphicFrameLocks/>
          </p:cNvGraphicFramePr>
          <p:nvPr/>
        </p:nvGraphicFramePr>
        <p:xfrm>
          <a:off x="381000" y="1682750"/>
          <a:ext cx="8501063" cy="3200400"/>
        </p:xfrm>
        <a:graphic>
          <a:graphicData uri="http://schemas.openxmlformats.org/presentationml/2006/ole">
            <mc:AlternateContent xmlns:mc="http://schemas.openxmlformats.org/markup-compatibility/2006">
              <mc:Choice xmlns:v="urn:schemas-microsoft-com:vml" Requires="v">
                <p:oleObj spid="_x0000_s2055" name="Worksheet" r:id="rId4" imgW="4705251" imgH="1781179" progId="Excel.Sheet.8">
                  <p:embed/>
                </p:oleObj>
              </mc:Choice>
              <mc:Fallback>
                <p:oleObj name="Worksheet" r:id="rId4" imgW="4705251" imgH="1781179"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682750"/>
                        <a:ext cx="8501063" cy="3200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76650"/>
            <a:ext cx="7765321" cy="1326321"/>
          </a:xfrm>
          <a:noFill/>
          <a:ln/>
        </p:spPr>
        <p:txBody>
          <a:bodyPr lIns="90488" tIns="44450" rIns="90488" bIns="44450"/>
          <a:lstStyle/>
          <a:p>
            <a:r>
              <a:rPr lang="en-US" sz="3200" dirty="0"/>
              <a:t>Process Cost Flows</a:t>
            </a:r>
            <a:br>
              <a:rPr lang="en-US" sz="3200" dirty="0"/>
            </a:br>
            <a:r>
              <a:rPr lang="en-US" sz="3200" dirty="0"/>
              <a:t>(in T-account form)</a:t>
            </a:r>
          </a:p>
        </p:txBody>
      </p:sp>
      <p:sp>
        <p:nvSpPr>
          <p:cNvPr id="40963" name="Line 3"/>
          <p:cNvSpPr>
            <a:spLocks noChangeShapeType="1"/>
          </p:cNvSpPr>
          <p:nvPr/>
        </p:nvSpPr>
        <p:spPr bwMode="auto">
          <a:xfrm>
            <a:off x="5803900" y="4664075"/>
            <a:ext cx="2870200" cy="0"/>
          </a:xfrm>
          <a:prstGeom prst="line">
            <a:avLst/>
          </a:prstGeom>
          <a:noFill/>
          <a:ln w="25400">
            <a:solidFill>
              <a:schemeClr val="tx1"/>
            </a:solidFill>
            <a:round/>
            <a:headEnd/>
            <a:tailEnd/>
          </a:ln>
          <a:effectLst/>
        </p:spPr>
        <p:txBody>
          <a:bodyPr wrap="none" anchor="ctr"/>
          <a:lstStyle/>
          <a:p>
            <a:endParaRPr lang="en-US"/>
          </a:p>
        </p:txBody>
      </p:sp>
      <p:sp>
        <p:nvSpPr>
          <p:cNvPr id="40964" name="Line 4"/>
          <p:cNvSpPr>
            <a:spLocks noChangeShapeType="1"/>
          </p:cNvSpPr>
          <p:nvPr/>
        </p:nvSpPr>
        <p:spPr bwMode="auto">
          <a:xfrm>
            <a:off x="7239000" y="4676775"/>
            <a:ext cx="0" cy="1836738"/>
          </a:xfrm>
          <a:prstGeom prst="line">
            <a:avLst/>
          </a:prstGeom>
          <a:noFill/>
          <a:ln w="25400">
            <a:solidFill>
              <a:schemeClr val="tx1"/>
            </a:solidFill>
            <a:round/>
            <a:headEnd/>
            <a:tailEnd/>
          </a:ln>
          <a:effectLst/>
        </p:spPr>
        <p:txBody>
          <a:bodyPr wrap="none" anchor="ctr"/>
          <a:lstStyle/>
          <a:p>
            <a:endParaRPr lang="en-US"/>
          </a:p>
        </p:txBody>
      </p:sp>
      <p:sp>
        <p:nvSpPr>
          <p:cNvPr id="40965" name="Rectangle 5"/>
          <p:cNvSpPr>
            <a:spLocks noChangeArrowheads="1"/>
          </p:cNvSpPr>
          <p:nvPr/>
        </p:nvSpPr>
        <p:spPr bwMode="auto">
          <a:xfrm>
            <a:off x="5868988" y="4002088"/>
            <a:ext cx="2816225" cy="673100"/>
          </a:xfrm>
          <a:prstGeom prst="rect">
            <a:avLst/>
          </a:prstGeom>
          <a:noFill/>
          <a:ln w="12700">
            <a:noFill/>
            <a:miter lim="800000"/>
            <a:headEnd/>
            <a:tailEnd/>
          </a:ln>
          <a:effectLst/>
        </p:spPr>
        <p:txBody>
          <a:bodyPr lIns="90488" tIns="44450" rIns="90488" bIns="44450">
            <a:spAutoFit/>
          </a:bodyPr>
          <a:lstStyle/>
          <a:p>
            <a:pPr eaLnBrk="1" hangingPunct="1">
              <a:lnSpc>
                <a:spcPct val="80000"/>
              </a:lnSpc>
              <a:spcBef>
                <a:spcPct val="50000"/>
              </a:spcBef>
            </a:pPr>
            <a:r>
              <a:rPr lang="en-US" sz="2400" b="1"/>
              <a:t> Work in Process</a:t>
            </a:r>
            <a:br>
              <a:rPr lang="en-US" sz="2400" b="1"/>
            </a:br>
            <a:r>
              <a:rPr lang="en-US" sz="2400" b="1"/>
              <a:t>    Department B</a:t>
            </a:r>
          </a:p>
        </p:txBody>
      </p:sp>
      <p:sp>
        <p:nvSpPr>
          <p:cNvPr id="40967" name="Line 7"/>
          <p:cNvSpPr>
            <a:spLocks noChangeShapeType="1"/>
          </p:cNvSpPr>
          <p:nvPr/>
        </p:nvSpPr>
        <p:spPr bwMode="auto">
          <a:xfrm>
            <a:off x="7239000" y="2130425"/>
            <a:ext cx="0" cy="1498600"/>
          </a:xfrm>
          <a:prstGeom prst="line">
            <a:avLst/>
          </a:prstGeom>
          <a:noFill/>
          <a:ln w="25400">
            <a:solidFill>
              <a:schemeClr val="tx1"/>
            </a:solidFill>
            <a:round/>
            <a:headEnd/>
            <a:tailEnd/>
          </a:ln>
          <a:effectLst/>
        </p:spPr>
        <p:txBody>
          <a:bodyPr wrap="none" anchor="ctr"/>
          <a:lstStyle/>
          <a:p>
            <a:endParaRPr lang="en-US"/>
          </a:p>
        </p:txBody>
      </p:sp>
      <p:sp>
        <p:nvSpPr>
          <p:cNvPr id="40968" name="Line 8"/>
          <p:cNvSpPr>
            <a:spLocks noChangeShapeType="1"/>
          </p:cNvSpPr>
          <p:nvPr/>
        </p:nvSpPr>
        <p:spPr bwMode="auto">
          <a:xfrm>
            <a:off x="5880100" y="2117725"/>
            <a:ext cx="2870200" cy="0"/>
          </a:xfrm>
          <a:prstGeom prst="line">
            <a:avLst/>
          </a:prstGeom>
          <a:noFill/>
          <a:ln w="25400">
            <a:solidFill>
              <a:schemeClr val="tx1"/>
            </a:solidFill>
            <a:round/>
            <a:headEnd/>
            <a:tailEnd/>
          </a:ln>
          <a:effectLst/>
        </p:spPr>
        <p:txBody>
          <a:bodyPr wrap="none" anchor="ctr"/>
          <a:lstStyle/>
          <a:p>
            <a:endParaRPr lang="en-US"/>
          </a:p>
        </p:txBody>
      </p:sp>
      <p:sp>
        <p:nvSpPr>
          <p:cNvPr id="40969" name="Rectangle 9"/>
          <p:cNvSpPr>
            <a:spLocks noChangeArrowheads="1"/>
          </p:cNvSpPr>
          <p:nvPr/>
        </p:nvSpPr>
        <p:spPr bwMode="auto">
          <a:xfrm>
            <a:off x="5945188" y="1455738"/>
            <a:ext cx="2816225" cy="673100"/>
          </a:xfrm>
          <a:prstGeom prst="rect">
            <a:avLst/>
          </a:prstGeom>
          <a:noFill/>
          <a:ln w="12700">
            <a:noFill/>
            <a:miter lim="800000"/>
            <a:headEnd/>
            <a:tailEnd/>
          </a:ln>
          <a:effectLst/>
        </p:spPr>
        <p:txBody>
          <a:bodyPr lIns="90488" tIns="44450" rIns="90488" bIns="44450">
            <a:spAutoFit/>
          </a:bodyPr>
          <a:lstStyle/>
          <a:p>
            <a:pPr eaLnBrk="1" hangingPunct="1">
              <a:lnSpc>
                <a:spcPct val="80000"/>
              </a:lnSpc>
              <a:spcBef>
                <a:spcPct val="50000"/>
              </a:spcBef>
            </a:pPr>
            <a:r>
              <a:rPr lang="en-US" sz="2400" b="1"/>
              <a:t> Work in Process</a:t>
            </a:r>
            <a:br>
              <a:rPr lang="en-US" sz="2400" b="1"/>
            </a:br>
            <a:r>
              <a:rPr lang="en-US" sz="2400" b="1"/>
              <a:t>    Department A</a:t>
            </a:r>
          </a:p>
        </p:txBody>
      </p:sp>
      <p:sp>
        <p:nvSpPr>
          <p:cNvPr id="40978" name="Line 18"/>
          <p:cNvSpPr>
            <a:spLocks noChangeShapeType="1"/>
          </p:cNvSpPr>
          <p:nvPr/>
        </p:nvSpPr>
        <p:spPr bwMode="auto">
          <a:xfrm>
            <a:off x="850900" y="2271713"/>
            <a:ext cx="2794000" cy="0"/>
          </a:xfrm>
          <a:prstGeom prst="line">
            <a:avLst/>
          </a:prstGeom>
          <a:noFill/>
          <a:ln w="25400">
            <a:solidFill>
              <a:schemeClr val="tx1"/>
            </a:solidFill>
            <a:round/>
            <a:headEnd/>
            <a:tailEnd/>
          </a:ln>
          <a:effectLst/>
        </p:spPr>
        <p:txBody>
          <a:bodyPr wrap="none" anchor="ctr"/>
          <a:lstStyle/>
          <a:p>
            <a:endParaRPr lang="en-US"/>
          </a:p>
        </p:txBody>
      </p:sp>
      <p:sp>
        <p:nvSpPr>
          <p:cNvPr id="40979" name="Rectangle 19"/>
          <p:cNvSpPr>
            <a:spLocks noChangeArrowheads="1"/>
          </p:cNvSpPr>
          <p:nvPr/>
        </p:nvSpPr>
        <p:spPr bwMode="auto">
          <a:xfrm>
            <a:off x="841375" y="1836738"/>
            <a:ext cx="2816225" cy="454025"/>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400" b="1"/>
              <a:t>   Wages Payable</a:t>
            </a:r>
          </a:p>
        </p:txBody>
      </p:sp>
      <p:sp>
        <p:nvSpPr>
          <p:cNvPr id="40980" name="Line 20"/>
          <p:cNvSpPr>
            <a:spLocks noChangeShapeType="1"/>
          </p:cNvSpPr>
          <p:nvPr/>
        </p:nvSpPr>
        <p:spPr bwMode="auto">
          <a:xfrm>
            <a:off x="2209800" y="2284413"/>
            <a:ext cx="0" cy="1574800"/>
          </a:xfrm>
          <a:prstGeom prst="line">
            <a:avLst/>
          </a:prstGeom>
          <a:noFill/>
          <a:ln w="25400">
            <a:solidFill>
              <a:schemeClr val="tx1"/>
            </a:solidFill>
            <a:round/>
            <a:headEnd/>
            <a:tailEnd/>
          </a:ln>
          <a:effectLst/>
        </p:spPr>
        <p:txBody>
          <a:bodyPr wrap="none" anchor="ctr"/>
          <a:lstStyle/>
          <a:p>
            <a:endParaRPr lang="en-US"/>
          </a:p>
        </p:txBody>
      </p:sp>
      <p:sp>
        <p:nvSpPr>
          <p:cNvPr id="40984" name="Rectangle 24"/>
          <p:cNvSpPr>
            <a:spLocks noChangeArrowheads="1"/>
          </p:cNvSpPr>
          <p:nvPr/>
        </p:nvSpPr>
        <p:spPr bwMode="auto">
          <a:xfrm>
            <a:off x="5829300" y="4741863"/>
            <a:ext cx="1446213" cy="588366"/>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b="1" dirty="0">
                <a:solidFill>
                  <a:srgbClr val="FF3300"/>
                </a:solidFill>
              </a:rPr>
              <a:t>Direct</a:t>
            </a:r>
            <a:br>
              <a:rPr lang="en-US" b="1" dirty="0">
                <a:solidFill>
                  <a:srgbClr val="FF3300"/>
                </a:solidFill>
              </a:rPr>
            </a:br>
            <a:r>
              <a:rPr lang="en-US" b="1" dirty="0">
                <a:solidFill>
                  <a:srgbClr val="FF3300"/>
                </a:solidFill>
              </a:rPr>
              <a:t> Materials</a:t>
            </a:r>
          </a:p>
        </p:txBody>
      </p:sp>
      <p:sp>
        <p:nvSpPr>
          <p:cNvPr id="40986" name="Rectangle 26"/>
          <p:cNvSpPr>
            <a:spLocks noChangeArrowheads="1"/>
          </p:cNvSpPr>
          <p:nvPr/>
        </p:nvSpPr>
        <p:spPr bwMode="auto">
          <a:xfrm>
            <a:off x="5829300" y="2133600"/>
            <a:ext cx="1446213" cy="588366"/>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b="1" dirty="0">
                <a:solidFill>
                  <a:srgbClr val="FF3300"/>
                </a:solidFill>
              </a:rPr>
              <a:t>Direct</a:t>
            </a:r>
            <a:br>
              <a:rPr lang="en-US" b="1" dirty="0">
                <a:solidFill>
                  <a:srgbClr val="FF3300"/>
                </a:solidFill>
              </a:rPr>
            </a:br>
            <a:r>
              <a:rPr lang="en-US" b="1" dirty="0">
                <a:solidFill>
                  <a:srgbClr val="FF3300"/>
                </a:solidFill>
              </a:rPr>
              <a:t> Materials</a:t>
            </a:r>
          </a:p>
        </p:txBody>
      </p:sp>
      <p:grpSp>
        <p:nvGrpSpPr>
          <p:cNvPr id="2" name="Group 31"/>
          <p:cNvGrpSpPr>
            <a:grpSpLocks/>
          </p:cNvGrpSpPr>
          <p:nvPr/>
        </p:nvGrpSpPr>
        <p:grpSpPr bwMode="auto">
          <a:xfrm>
            <a:off x="2184400" y="2425700"/>
            <a:ext cx="4973638" cy="3582988"/>
            <a:chOff x="1376" y="1528"/>
            <a:chExt cx="3133" cy="2257"/>
          </a:xfrm>
        </p:grpSpPr>
        <p:sp>
          <p:nvSpPr>
            <p:cNvPr id="40966" name="Rectangle 6"/>
            <p:cNvSpPr>
              <a:spLocks noChangeArrowheads="1"/>
            </p:cNvSpPr>
            <p:nvPr/>
          </p:nvSpPr>
          <p:spPr bwMode="auto">
            <a:xfrm>
              <a:off x="3746" y="3383"/>
              <a:ext cx="763" cy="402"/>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sz="2000" b="1">
                  <a:solidFill>
                    <a:srgbClr val="0000CC"/>
                  </a:solidFill>
                </a:rPr>
                <a:t>Direct</a:t>
              </a:r>
              <a:br>
                <a:rPr lang="en-US" sz="2000" b="1">
                  <a:solidFill>
                    <a:srgbClr val="0000CC"/>
                  </a:solidFill>
                </a:rPr>
              </a:br>
              <a:r>
                <a:rPr lang="en-US" sz="2000" b="1">
                  <a:solidFill>
                    <a:srgbClr val="0000CC"/>
                  </a:solidFill>
                </a:rPr>
                <a:t> Labor</a:t>
              </a:r>
            </a:p>
          </p:txBody>
        </p:sp>
        <p:sp>
          <p:nvSpPr>
            <p:cNvPr id="40981" name="Rectangle 21"/>
            <p:cNvSpPr>
              <a:spLocks noChangeArrowheads="1"/>
            </p:cNvSpPr>
            <p:nvPr/>
          </p:nvSpPr>
          <p:spPr bwMode="auto">
            <a:xfrm>
              <a:off x="1376" y="1528"/>
              <a:ext cx="862" cy="402"/>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sz="2000" b="1" dirty="0">
                  <a:solidFill>
                    <a:srgbClr val="0000CC"/>
                  </a:solidFill>
                </a:rPr>
                <a:t>Direct</a:t>
              </a:r>
              <a:br>
                <a:rPr lang="en-US" sz="2000" b="1" dirty="0">
                  <a:solidFill>
                    <a:srgbClr val="0000CC"/>
                  </a:solidFill>
                </a:rPr>
              </a:br>
              <a:r>
                <a:rPr lang="en-US" sz="2000" b="1" dirty="0">
                  <a:solidFill>
                    <a:srgbClr val="0000CC"/>
                  </a:solidFill>
                </a:rPr>
                <a:t> Labor</a:t>
              </a:r>
            </a:p>
          </p:txBody>
        </p:sp>
        <p:sp>
          <p:nvSpPr>
            <p:cNvPr id="40985" name="Rectangle 25"/>
            <p:cNvSpPr>
              <a:spLocks noChangeArrowheads="1"/>
            </p:cNvSpPr>
            <p:nvPr/>
          </p:nvSpPr>
          <p:spPr bwMode="auto">
            <a:xfrm>
              <a:off x="3746" y="1743"/>
              <a:ext cx="717" cy="402"/>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sz="2000" b="1" dirty="0">
                  <a:solidFill>
                    <a:srgbClr val="0000CC"/>
                  </a:solidFill>
                </a:rPr>
                <a:t>Direct Labor</a:t>
              </a:r>
            </a:p>
          </p:txBody>
        </p:sp>
        <p:cxnSp>
          <p:nvCxnSpPr>
            <p:cNvPr id="40988" name="AutoShape 28"/>
            <p:cNvCxnSpPr>
              <a:cxnSpLocks noChangeShapeType="1"/>
            </p:cNvCxnSpPr>
            <p:nvPr/>
          </p:nvCxnSpPr>
          <p:spPr bwMode="auto">
            <a:xfrm>
              <a:off x="2238" y="1729"/>
              <a:ext cx="1508" cy="1855"/>
            </a:xfrm>
            <a:prstGeom prst="bentConnector3">
              <a:avLst>
                <a:gd name="adj1" fmla="val 50000"/>
              </a:avLst>
            </a:prstGeom>
            <a:noFill/>
            <a:ln w="28575">
              <a:solidFill>
                <a:srgbClr val="0000CC"/>
              </a:solidFill>
              <a:miter lim="800000"/>
              <a:headEnd/>
              <a:tailEnd type="triangle" w="med" len="med"/>
            </a:ln>
            <a:effectLst/>
          </p:spPr>
        </p:cxnSp>
        <p:cxnSp>
          <p:nvCxnSpPr>
            <p:cNvPr id="40989" name="AutoShape 29"/>
            <p:cNvCxnSpPr>
              <a:cxnSpLocks noChangeShapeType="1"/>
            </p:cNvCxnSpPr>
            <p:nvPr/>
          </p:nvCxnSpPr>
          <p:spPr bwMode="auto">
            <a:xfrm>
              <a:off x="2238" y="1729"/>
              <a:ext cx="1517" cy="164"/>
            </a:xfrm>
            <a:prstGeom prst="bentConnector3">
              <a:avLst>
                <a:gd name="adj1" fmla="val 49968"/>
              </a:avLst>
            </a:prstGeom>
            <a:noFill/>
            <a:ln w="28575">
              <a:solidFill>
                <a:srgbClr val="0000CC"/>
              </a:solidFill>
              <a:miter lim="800000"/>
              <a:headEnd/>
              <a:tailEnd type="triangle" w="med" len="med"/>
            </a:ln>
            <a:effectLst/>
          </p:spPr>
        </p:cxnSp>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026"/>
          <p:cNvSpPr>
            <a:spLocks noGrp="1" noChangeArrowheads="1"/>
          </p:cNvSpPr>
          <p:nvPr>
            <p:ph type="title"/>
          </p:nvPr>
        </p:nvSpPr>
        <p:spPr>
          <a:noFill/>
          <a:ln/>
        </p:spPr>
        <p:txBody>
          <a:bodyPr lIns="90488" tIns="44450" rIns="90488" bIns="44450">
            <a:normAutofit/>
          </a:bodyPr>
          <a:lstStyle/>
          <a:p>
            <a:r>
              <a:rPr lang="en-US"/>
              <a:t>Process Costing</a:t>
            </a:r>
            <a:br>
              <a:rPr lang="en-US"/>
            </a:br>
            <a:r>
              <a:rPr lang="en-US" sz="2800"/>
              <a:t>(in journal entry form)</a:t>
            </a:r>
          </a:p>
        </p:txBody>
      </p:sp>
      <p:graphicFrame>
        <p:nvGraphicFramePr>
          <p:cNvPr id="122883" name="Object 1027"/>
          <p:cNvGraphicFramePr>
            <a:graphicFrameLocks/>
          </p:cNvGraphicFramePr>
          <p:nvPr/>
        </p:nvGraphicFramePr>
        <p:xfrm>
          <a:off x="547688" y="1676400"/>
          <a:ext cx="8520112" cy="4125913"/>
        </p:xfrm>
        <a:graphic>
          <a:graphicData uri="http://schemas.openxmlformats.org/presentationml/2006/ole">
            <mc:AlternateContent xmlns:mc="http://schemas.openxmlformats.org/markup-compatibility/2006">
              <mc:Choice xmlns:v="urn:schemas-microsoft-com:vml" Requires="v">
                <p:oleObj spid="_x0000_s3079" name="Worksheet" r:id="rId4" imgW="4703760" imgH="2409480" progId="Excel.Sheet.8">
                  <p:embed/>
                </p:oleObj>
              </mc:Choice>
              <mc:Fallback>
                <p:oleObj name="Worksheet" r:id="rId4" imgW="4703760" imgH="240948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688" y="1676400"/>
                        <a:ext cx="8520112" cy="41259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Line 2"/>
          <p:cNvSpPr>
            <a:spLocks noChangeShapeType="1"/>
          </p:cNvSpPr>
          <p:nvPr/>
        </p:nvSpPr>
        <p:spPr bwMode="auto">
          <a:xfrm>
            <a:off x="5803900" y="4664075"/>
            <a:ext cx="2870200" cy="0"/>
          </a:xfrm>
          <a:prstGeom prst="line">
            <a:avLst/>
          </a:prstGeom>
          <a:noFill/>
          <a:ln w="25400">
            <a:solidFill>
              <a:schemeClr val="tx1"/>
            </a:solidFill>
            <a:round/>
            <a:headEnd/>
            <a:tailEnd/>
          </a:ln>
          <a:effectLst/>
        </p:spPr>
        <p:txBody>
          <a:bodyPr wrap="none" anchor="ctr"/>
          <a:lstStyle/>
          <a:p>
            <a:endParaRPr lang="en-US"/>
          </a:p>
        </p:txBody>
      </p:sp>
      <p:sp>
        <p:nvSpPr>
          <p:cNvPr id="43011" name="Line 3"/>
          <p:cNvSpPr>
            <a:spLocks noChangeShapeType="1"/>
          </p:cNvSpPr>
          <p:nvPr/>
        </p:nvSpPr>
        <p:spPr bwMode="auto">
          <a:xfrm>
            <a:off x="7239000" y="4676775"/>
            <a:ext cx="0" cy="1836738"/>
          </a:xfrm>
          <a:prstGeom prst="line">
            <a:avLst/>
          </a:prstGeom>
          <a:noFill/>
          <a:ln w="25400">
            <a:solidFill>
              <a:schemeClr val="tx1"/>
            </a:solidFill>
            <a:round/>
            <a:headEnd/>
            <a:tailEnd/>
          </a:ln>
          <a:effectLst/>
        </p:spPr>
        <p:txBody>
          <a:bodyPr wrap="none" anchor="ctr"/>
          <a:lstStyle/>
          <a:p>
            <a:endParaRPr lang="en-US"/>
          </a:p>
        </p:txBody>
      </p:sp>
      <p:sp>
        <p:nvSpPr>
          <p:cNvPr id="43012" name="Line 4"/>
          <p:cNvSpPr>
            <a:spLocks noChangeShapeType="1"/>
          </p:cNvSpPr>
          <p:nvPr/>
        </p:nvSpPr>
        <p:spPr bwMode="auto">
          <a:xfrm>
            <a:off x="7239000" y="2130425"/>
            <a:ext cx="0" cy="1498600"/>
          </a:xfrm>
          <a:prstGeom prst="line">
            <a:avLst/>
          </a:prstGeom>
          <a:noFill/>
          <a:ln w="25400">
            <a:solidFill>
              <a:schemeClr val="tx1"/>
            </a:solidFill>
            <a:round/>
            <a:headEnd/>
            <a:tailEnd/>
          </a:ln>
          <a:effectLst/>
        </p:spPr>
        <p:txBody>
          <a:bodyPr wrap="none" anchor="ctr"/>
          <a:lstStyle/>
          <a:p>
            <a:endParaRPr lang="en-US"/>
          </a:p>
        </p:txBody>
      </p:sp>
      <p:sp>
        <p:nvSpPr>
          <p:cNvPr id="43013" name="Line 5"/>
          <p:cNvSpPr>
            <a:spLocks noChangeShapeType="1"/>
          </p:cNvSpPr>
          <p:nvPr/>
        </p:nvSpPr>
        <p:spPr bwMode="auto">
          <a:xfrm>
            <a:off x="5880100" y="2117725"/>
            <a:ext cx="2870200" cy="0"/>
          </a:xfrm>
          <a:prstGeom prst="line">
            <a:avLst/>
          </a:prstGeom>
          <a:noFill/>
          <a:ln w="25400">
            <a:solidFill>
              <a:schemeClr val="tx1"/>
            </a:solidFill>
            <a:round/>
            <a:headEnd/>
            <a:tailEnd/>
          </a:ln>
          <a:effectLst/>
        </p:spPr>
        <p:txBody>
          <a:bodyPr wrap="none" anchor="ctr"/>
          <a:lstStyle/>
          <a:p>
            <a:endParaRPr lang="en-US"/>
          </a:p>
        </p:txBody>
      </p:sp>
      <p:sp>
        <p:nvSpPr>
          <p:cNvPr id="43014" name="Rectangle 6"/>
          <p:cNvSpPr>
            <a:spLocks noGrp="1" noChangeArrowheads="1"/>
          </p:cNvSpPr>
          <p:nvPr>
            <p:ph type="title"/>
          </p:nvPr>
        </p:nvSpPr>
        <p:spPr>
          <a:xfrm>
            <a:off x="780197" y="105189"/>
            <a:ext cx="7765321" cy="1326321"/>
          </a:xfrm>
          <a:noFill/>
          <a:ln/>
        </p:spPr>
        <p:txBody>
          <a:bodyPr lIns="90488" tIns="44450" rIns="90488" bIns="44450"/>
          <a:lstStyle/>
          <a:p>
            <a:r>
              <a:rPr lang="en-US" sz="3200" dirty="0"/>
              <a:t>Process Cost Flows</a:t>
            </a:r>
            <a:br>
              <a:rPr lang="en-US" sz="3200" dirty="0"/>
            </a:br>
            <a:r>
              <a:rPr lang="en-US" sz="3200" dirty="0"/>
              <a:t>(in T-account form)</a:t>
            </a:r>
          </a:p>
        </p:txBody>
      </p:sp>
      <p:sp>
        <p:nvSpPr>
          <p:cNvPr id="43015" name="Rectangle 7"/>
          <p:cNvSpPr>
            <a:spLocks noChangeArrowheads="1"/>
          </p:cNvSpPr>
          <p:nvPr/>
        </p:nvSpPr>
        <p:spPr bwMode="auto">
          <a:xfrm>
            <a:off x="5868988" y="4002088"/>
            <a:ext cx="2816225" cy="673100"/>
          </a:xfrm>
          <a:prstGeom prst="rect">
            <a:avLst/>
          </a:prstGeom>
          <a:noFill/>
          <a:ln w="12700">
            <a:noFill/>
            <a:miter lim="800000"/>
            <a:headEnd/>
            <a:tailEnd/>
          </a:ln>
          <a:effectLst/>
        </p:spPr>
        <p:txBody>
          <a:bodyPr lIns="90488" tIns="44450" rIns="90488" bIns="44450">
            <a:spAutoFit/>
          </a:bodyPr>
          <a:lstStyle/>
          <a:p>
            <a:pPr eaLnBrk="1" hangingPunct="1">
              <a:lnSpc>
                <a:spcPct val="80000"/>
              </a:lnSpc>
              <a:spcBef>
                <a:spcPct val="50000"/>
              </a:spcBef>
            </a:pPr>
            <a:r>
              <a:rPr lang="en-US" sz="2400" b="1"/>
              <a:t> Work in Process</a:t>
            </a:r>
            <a:br>
              <a:rPr lang="en-US" sz="2400" b="1"/>
            </a:br>
            <a:r>
              <a:rPr lang="en-US" sz="2400" b="1"/>
              <a:t>    Department B</a:t>
            </a:r>
          </a:p>
        </p:txBody>
      </p:sp>
      <p:sp>
        <p:nvSpPr>
          <p:cNvPr id="43016" name="Rectangle 8"/>
          <p:cNvSpPr>
            <a:spLocks noChangeArrowheads="1"/>
          </p:cNvSpPr>
          <p:nvPr/>
        </p:nvSpPr>
        <p:spPr bwMode="auto">
          <a:xfrm>
            <a:off x="5945188" y="1455738"/>
            <a:ext cx="2816225" cy="673100"/>
          </a:xfrm>
          <a:prstGeom prst="rect">
            <a:avLst/>
          </a:prstGeom>
          <a:noFill/>
          <a:ln w="12700">
            <a:noFill/>
            <a:miter lim="800000"/>
            <a:headEnd/>
            <a:tailEnd/>
          </a:ln>
          <a:effectLst/>
        </p:spPr>
        <p:txBody>
          <a:bodyPr lIns="90488" tIns="44450" rIns="90488" bIns="44450">
            <a:spAutoFit/>
          </a:bodyPr>
          <a:lstStyle/>
          <a:p>
            <a:pPr eaLnBrk="1" hangingPunct="1">
              <a:lnSpc>
                <a:spcPct val="80000"/>
              </a:lnSpc>
              <a:spcBef>
                <a:spcPct val="50000"/>
              </a:spcBef>
            </a:pPr>
            <a:r>
              <a:rPr lang="en-US" sz="2400" b="1"/>
              <a:t> Work in Process</a:t>
            </a:r>
            <a:br>
              <a:rPr lang="en-US" sz="2400" b="1"/>
            </a:br>
            <a:r>
              <a:rPr lang="en-US" sz="2400" b="1"/>
              <a:t>    Department A</a:t>
            </a:r>
          </a:p>
        </p:txBody>
      </p:sp>
      <p:sp>
        <p:nvSpPr>
          <p:cNvPr id="43020" name="Line 12"/>
          <p:cNvSpPr>
            <a:spLocks noChangeShapeType="1"/>
          </p:cNvSpPr>
          <p:nvPr/>
        </p:nvSpPr>
        <p:spPr bwMode="auto">
          <a:xfrm>
            <a:off x="1155700" y="2830513"/>
            <a:ext cx="2413000" cy="0"/>
          </a:xfrm>
          <a:prstGeom prst="line">
            <a:avLst/>
          </a:prstGeom>
          <a:noFill/>
          <a:ln w="25400">
            <a:solidFill>
              <a:schemeClr val="tx1"/>
            </a:solidFill>
            <a:round/>
            <a:headEnd/>
            <a:tailEnd/>
          </a:ln>
          <a:effectLst/>
        </p:spPr>
        <p:txBody>
          <a:bodyPr wrap="none" anchor="ctr"/>
          <a:lstStyle/>
          <a:p>
            <a:endParaRPr lang="en-US"/>
          </a:p>
        </p:txBody>
      </p:sp>
      <p:sp>
        <p:nvSpPr>
          <p:cNvPr id="43021" name="Line 13"/>
          <p:cNvSpPr>
            <a:spLocks noChangeShapeType="1"/>
          </p:cNvSpPr>
          <p:nvPr/>
        </p:nvSpPr>
        <p:spPr bwMode="auto">
          <a:xfrm>
            <a:off x="2286000" y="2843213"/>
            <a:ext cx="0" cy="1727200"/>
          </a:xfrm>
          <a:prstGeom prst="line">
            <a:avLst/>
          </a:prstGeom>
          <a:noFill/>
          <a:ln w="25400">
            <a:solidFill>
              <a:schemeClr val="tx1"/>
            </a:solidFill>
            <a:round/>
            <a:headEnd/>
            <a:tailEnd/>
          </a:ln>
          <a:effectLst/>
        </p:spPr>
        <p:txBody>
          <a:bodyPr wrap="none" anchor="ctr"/>
          <a:lstStyle/>
          <a:p>
            <a:endParaRPr lang="en-US"/>
          </a:p>
        </p:txBody>
      </p:sp>
      <p:sp>
        <p:nvSpPr>
          <p:cNvPr id="43023" name="Rectangle 15"/>
          <p:cNvSpPr>
            <a:spLocks noChangeArrowheads="1"/>
          </p:cNvSpPr>
          <p:nvPr/>
        </p:nvSpPr>
        <p:spPr bwMode="auto">
          <a:xfrm>
            <a:off x="838200" y="2209800"/>
            <a:ext cx="2892425" cy="673100"/>
          </a:xfrm>
          <a:prstGeom prst="rect">
            <a:avLst/>
          </a:prstGeom>
          <a:noFill/>
          <a:ln w="12700">
            <a:noFill/>
            <a:miter lim="800000"/>
            <a:headEnd/>
            <a:tailEnd/>
          </a:ln>
          <a:effectLst/>
        </p:spPr>
        <p:txBody>
          <a:bodyPr lIns="90488" tIns="44450" rIns="90488" bIns="44450">
            <a:spAutoFit/>
          </a:bodyPr>
          <a:lstStyle/>
          <a:p>
            <a:pPr algn="ctr" eaLnBrk="1" hangingPunct="1">
              <a:lnSpc>
                <a:spcPct val="80000"/>
              </a:lnSpc>
            </a:pPr>
            <a:r>
              <a:rPr lang="en-US" sz="2400" b="1"/>
              <a:t>Manufacturing Overhead</a:t>
            </a:r>
          </a:p>
        </p:txBody>
      </p:sp>
      <p:sp>
        <p:nvSpPr>
          <p:cNvPr id="43017" name="Rectangle 9"/>
          <p:cNvSpPr>
            <a:spLocks noChangeArrowheads="1"/>
          </p:cNvSpPr>
          <p:nvPr/>
        </p:nvSpPr>
        <p:spPr bwMode="auto">
          <a:xfrm>
            <a:off x="2212975" y="2971800"/>
            <a:ext cx="1673225" cy="1187450"/>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sz="2000" b="1">
                <a:solidFill>
                  <a:srgbClr val="9900CC"/>
                </a:solidFill>
              </a:rPr>
              <a:t>Overhead</a:t>
            </a:r>
            <a:br>
              <a:rPr lang="en-US" sz="2000" b="1">
                <a:solidFill>
                  <a:srgbClr val="9900CC"/>
                </a:solidFill>
              </a:rPr>
            </a:br>
            <a:r>
              <a:rPr lang="en-US" sz="2000" b="1">
                <a:solidFill>
                  <a:srgbClr val="9900CC"/>
                </a:solidFill>
              </a:rPr>
              <a:t>Applied to Work in</a:t>
            </a:r>
            <a:br>
              <a:rPr lang="en-US" sz="2000" b="1">
                <a:solidFill>
                  <a:srgbClr val="9900CC"/>
                </a:solidFill>
              </a:rPr>
            </a:br>
            <a:r>
              <a:rPr lang="en-US" sz="2000" b="1">
                <a:solidFill>
                  <a:srgbClr val="9900CC"/>
                </a:solidFill>
              </a:rPr>
              <a:t>Process</a:t>
            </a:r>
          </a:p>
        </p:txBody>
      </p:sp>
      <p:sp>
        <p:nvSpPr>
          <p:cNvPr id="43018" name="Rectangle 10"/>
          <p:cNvSpPr>
            <a:spLocks noChangeArrowheads="1"/>
          </p:cNvSpPr>
          <p:nvPr/>
        </p:nvSpPr>
        <p:spPr bwMode="auto">
          <a:xfrm>
            <a:off x="5745163" y="3248025"/>
            <a:ext cx="1527175" cy="638175"/>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sz="2000" b="1">
                <a:solidFill>
                  <a:srgbClr val="9900CC"/>
                </a:solidFill>
              </a:rPr>
              <a:t>Applied</a:t>
            </a:r>
            <a:br>
              <a:rPr lang="en-US" sz="2000" b="1">
                <a:solidFill>
                  <a:srgbClr val="9900CC"/>
                </a:solidFill>
              </a:rPr>
            </a:br>
            <a:r>
              <a:rPr lang="en-US" sz="2000" b="1">
                <a:solidFill>
                  <a:srgbClr val="9900CC"/>
                </a:solidFill>
              </a:rPr>
              <a:t>Overhead</a:t>
            </a:r>
          </a:p>
        </p:txBody>
      </p:sp>
      <p:sp>
        <p:nvSpPr>
          <p:cNvPr id="43019" name="Rectangle 11"/>
          <p:cNvSpPr>
            <a:spLocks noChangeArrowheads="1"/>
          </p:cNvSpPr>
          <p:nvPr/>
        </p:nvSpPr>
        <p:spPr bwMode="auto">
          <a:xfrm>
            <a:off x="5745163" y="5915025"/>
            <a:ext cx="1527175" cy="638175"/>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sz="2000" b="1">
                <a:solidFill>
                  <a:srgbClr val="9900CC"/>
                </a:solidFill>
              </a:rPr>
              <a:t>Applied</a:t>
            </a:r>
            <a:br>
              <a:rPr lang="en-US" sz="2000" b="1">
                <a:solidFill>
                  <a:srgbClr val="9900CC"/>
                </a:solidFill>
              </a:rPr>
            </a:br>
            <a:r>
              <a:rPr lang="en-US" sz="2000" b="1">
                <a:solidFill>
                  <a:srgbClr val="9900CC"/>
                </a:solidFill>
              </a:rPr>
              <a:t>Overhead</a:t>
            </a:r>
          </a:p>
        </p:txBody>
      </p:sp>
      <p:sp>
        <p:nvSpPr>
          <p:cNvPr id="43031" name="Rectangle 23"/>
          <p:cNvSpPr>
            <a:spLocks noChangeArrowheads="1"/>
          </p:cNvSpPr>
          <p:nvPr/>
        </p:nvSpPr>
        <p:spPr bwMode="auto">
          <a:xfrm>
            <a:off x="5946775" y="5370513"/>
            <a:ext cx="1211263" cy="638175"/>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sz="2000" b="1">
                <a:solidFill>
                  <a:srgbClr val="0000CC"/>
                </a:solidFill>
              </a:rPr>
              <a:t>Direct</a:t>
            </a:r>
            <a:br>
              <a:rPr lang="en-US" sz="2000" b="1">
                <a:solidFill>
                  <a:srgbClr val="0000CC"/>
                </a:solidFill>
              </a:rPr>
            </a:br>
            <a:r>
              <a:rPr lang="en-US" sz="2000" b="1">
                <a:solidFill>
                  <a:srgbClr val="0000CC"/>
                </a:solidFill>
              </a:rPr>
              <a:t> Labor</a:t>
            </a:r>
          </a:p>
        </p:txBody>
      </p:sp>
      <p:sp>
        <p:nvSpPr>
          <p:cNvPr id="43032" name="Rectangle 24"/>
          <p:cNvSpPr>
            <a:spLocks noChangeArrowheads="1"/>
          </p:cNvSpPr>
          <p:nvPr/>
        </p:nvSpPr>
        <p:spPr bwMode="auto">
          <a:xfrm>
            <a:off x="5829300" y="4741863"/>
            <a:ext cx="1446213" cy="588366"/>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b="1" dirty="0">
                <a:solidFill>
                  <a:srgbClr val="FF3300"/>
                </a:solidFill>
              </a:rPr>
              <a:t>Direct</a:t>
            </a:r>
            <a:br>
              <a:rPr lang="en-US" b="1" dirty="0">
                <a:solidFill>
                  <a:srgbClr val="FF3300"/>
                </a:solidFill>
              </a:rPr>
            </a:br>
            <a:r>
              <a:rPr lang="en-US" b="1" dirty="0">
                <a:solidFill>
                  <a:srgbClr val="FF3300"/>
                </a:solidFill>
              </a:rPr>
              <a:t> Materials</a:t>
            </a:r>
          </a:p>
        </p:txBody>
      </p:sp>
      <p:sp>
        <p:nvSpPr>
          <p:cNvPr id="43033" name="Rectangle 25"/>
          <p:cNvSpPr>
            <a:spLocks noChangeArrowheads="1"/>
          </p:cNvSpPr>
          <p:nvPr/>
        </p:nvSpPr>
        <p:spPr bwMode="auto">
          <a:xfrm>
            <a:off x="5961063" y="2686050"/>
            <a:ext cx="1138237" cy="638175"/>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sz="2000" b="1">
                <a:solidFill>
                  <a:srgbClr val="0000CC"/>
                </a:solidFill>
              </a:rPr>
              <a:t>Direct Labor</a:t>
            </a:r>
          </a:p>
        </p:txBody>
      </p:sp>
      <p:sp>
        <p:nvSpPr>
          <p:cNvPr id="43034" name="Rectangle 26"/>
          <p:cNvSpPr>
            <a:spLocks noChangeArrowheads="1"/>
          </p:cNvSpPr>
          <p:nvPr/>
        </p:nvSpPr>
        <p:spPr bwMode="auto">
          <a:xfrm>
            <a:off x="5829300" y="2133600"/>
            <a:ext cx="1446213" cy="588366"/>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buFontTx/>
              <a:buChar char="•"/>
            </a:pPr>
            <a:r>
              <a:rPr lang="en-US" b="1" dirty="0">
                <a:solidFill>
                  <a:srgbClr val="FF3300"/>
                </a:solidFill>
              </a:rPr>
              <a:t>Direct</a:t>
            </a:r>
            <a:br>
              <a:rPr lang="en-US" b="1" dirty="0">
                <a:solidFill>
                  <a:srgbClr val="FF3300"/>
                </a:solidFill>
              </a:rPr>
            </a:br>
            <a:r>
              <a:rPr lang="en-US" b="1" dirty="0">
                <a:solidFill>
                  <a:srgbClr val="FF3300"/>
                </a:solidFill>
              </a:rPr>
              <a:t> Materials</a:t>
            </a:r>
          </a:p>
        </p:txBody>
      </p:sp>
      <p:cxnSp>
        <p:nvCxnSpPr>
          <p:cNvPr id="43036" name="AutoShape 28"/>
          <p:cNvCxnSpPr>
            <a:cxnSpLocks noChangeShapeType="1"/>
            <a:stCxn id="43017" idx="3"/>
            <a:endCxn id="43018" idx="1"/>
          </p:cNvCxnSpPr>
          <p:nvPr/>
        </p:nvCxnSpPr>
        <p:spPr bwMode="auto">
          <a:xfrm>
            <a:off x="3886200" y="3565525"/>
            <a:ext cx="1858963" cy="1588"/>
          </a:xfrm>
          <a:prstGeom prst="bentConnector3">
            <a:avLst>
              <a:gd name="adj1" fmla="val 49958"/>
            </a:avLst>
          </a:prstGeom>
          <a:noFill/>
          <a:ln w="38100">
            <a:solidFill>
              <a:srgbClr val="800080"/>
            </a:solidFill>
            <a:miter lim="800000"/>
            <a:headEnd/>
            <a:tailEnd type="triangle" w="med" len="med"/>
          </a:ln>
          <a:effectLst>
            <a:outerShdw dist="35921" dir="2700000" algn="ctr" rotWithShape="0">
              <a:schemeClr val="bg2"/>
            </a:outerShdw>
          </a:effectLst>
        </p:spPr>
      </p:cxnSp>
      <p:cxnSp>
        <p:nvCxnSpPr>
          <p:cNvPr id="43037" name="AutoShape 29"/>
          <p:cNvCxnSpPr>
            <a:cxnSpLocks noChangeShapeType="1"/>
            <a:stCxn id="43017" idx="3"/>
            <a:endCxn id="43019" idx="1"/>
          </p:cNvCxnSpPr>
          <p:nvPr/>
        </p:nvCxnSpPr>
        <p:spPr bwMode="auto">
          <a:xfrm>
            <a:off x="3886200" y="3565525"/>
            <a:ext cx="1858963" cy="2668588"/>
          </a:xfrm>
          <a:prstGeom prst="bentConnector3">
            <a:avLst>
              <a:gd name="adj1" fmla="val 49958"/>
            </a:avLst>
          </a:prstGeom>
          <a:noFill/>
          <a:ln w="38100">
            <a:solidFill>
              <a:srgbClr val="800080"/>
            </a:solidFill>
            <a:miter lim="800000"/>
            <a:headEnd/>
            <a:tailEnd type="triangle" w="med" len="med"/>
          </a:ln>
          <a:effectLst>
            <a:outerShdw dist="35921" dir="2700000" algn="ctr" rotWithShape="0">
              <a:schemeClr val="bg2"/>
            </a:outerShdw>
          </a:effectLst>
        </p:spPr>
      </p:cxnSp>
      <p:sp>
        <p:nvSpPr>
          <p:cNvPr id="43038" name="Text Box 30"/>
          <p:cNvSpPr txBox="1">
            <a:spLocks noChangeArrowheads="1"/>
          </p:cNvSpPr>
          <p:nvPr/>
        </p:nvSpPr>
        <p:spPr bwMode="auto">
          <a:xfrm>
            <a:off x="838200" y="2971800"/>
            <a:ext cx="1371600" cy="701675"/>
          </a:xfrm>
          <a:prstGeom prst="rect">
            <a:avLst/>
          </a:prstGeom>
          <a:noFill/>
          <a:ln w="9525">
            <a:noFill/>
            <a:miter lim="800000"/>
            <a:headEnd/>
            <a:tailEnd/>
          </a:ln>
          <a:effectLst/>
        </p:spPr>
        <p:txBody>
          <a:bodyPr>
            <a:spAutoFit/>
          </a:bodyPr>
          <a:lstStyle/>
          <a:p>
            <a:pPr algn="ctr">
              <a:spcBef>
                <a:spcPct val="50000"/>
              </a:spcBef>
              <a:buFontTx/>
              <a:buChar char="•"/>
            </a:pPr>
            <a:r>
              <a:rPr lang="en-US" sz="2000" b="1">
                <a:solidFill>
                  <a:srgbClr val="008000"/>
                </a:solidFill>
              </a:rPr>
              <a:t>Actual Overhead</a:t>
            </a: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026"/>
          <p:cNvSpPr>
            <a:spLocks noGrp="1" noChangeArrowheads="1"/>
          </p:cNvSpPr>
          <p:nvPr>
            <p:ph type="title"/>
          </p:nvPr>
        </p:nvSpPr>
        <p:spPr>
          <a:noFill/>
          <a:ln/>
        </p:spPr>
        <p:txBody>
          <a:bodyPr lIns="90488" tIns="44450" rIns="90488" bIns="44450">
            <a:normAutofit/>
          </a:bodyPr>
          <a:lstStyle/>
          <a:p>
            <a:r>
              <a:rPr lang="en-US"/>
              <a:t>Process Costing</a:t>
            </a:r>
            <a:br>
              <a:rPr lang="en-US"/>
            </a:br>
            <a:r>
              <a:rPr lang="en-US" sz="2800"/>
              <a:t>(In journal entry form)</a:t>
            </a:r>
          </a:p>
        </p:txBody>
      </p:sp>
      <p:graphicFrame>
        <p:nvGraphicFramePr>
          <p:cNvPr id="124931" name="Object 1027"/>
          <p:cNvGraphicFramePr>
            <a:graphicFrameLocks/>
          </p:cNvGraphicFramePr>
          <p:nvPr/>
        </p:nvGraphicFramePr>
        <p:xfrm>
          <a:off x="471488" y="1828800"/>
          <a:ext cx="8520112" cy="4125913"/>
        </p:xfrm>
        <a:graphic>
          <a:graphicData uri="http://schemas.openxmlformats.org/presentationml/2006/ole">
            <mc:AlternateContent xmlns:mc="http://schemas.openxmlformats.org/markup-compatibility/2006">
              <mc:Choice xmlns:v="urn:schemas-microsoft-com:vml" Requires="v">
                <p:oleObj spid="_x0000_s4103" name="Worksheet" r:id="rId4" imgW="4703760" imgH="2409480" progId="Excel.Sheet.8">
                  <p:embed/>
                </p:oleObj>
              </mc:Choice>
              <mc:Fallback>
                <p:oleObj name="Worksheet" r:id="rId4" imgW="4703760" imgH="240948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488" y="1828800"/>
                        <a:ext cx="8520112" cy="41259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2"/>
          <p:cNvSpPr>
            <a:spLocks noChangeShapeType="1"/>
          </p:cNvSpPr>
          <p:nvPr/>
        </p:nvSpPr>
        <p:spPr bwMode="auto">
          <a:xfrm>
            <a:off x="5699125" y="2279650"/>
            <a:ext cx="2870200" cy="0"/>
          </a:xfrm>
          <a:prstGeom prst="line">
            <a:avLst/>
          </a:prstGeom>
          <a:noFill/>
          <a:ln w="25400">
            <a:solidFill>
              <a:schemeClr val="tx1"/>
            </a:solidFill>
            <a:round/>
            <a:headEnd/>
            <a:tailEnd/>
          </a:ln>
          <a:effectLst/>
        </p:spPr>
        <p:txBody>
          <a:bodyPr wrap="none" anchor="ctr"/>
          <a:lstStyle/>
          <a:p>
            <a:endParaRPr lang="en-US"/>
          </a:p>
        </p:txBody>
      </p:sp>
      <p:sp>
        <p:nvSpPr>
          <p:cNvPr id="47107" name="Line 3"/>
          <p:cNvSpPr>
            <a:spLocks noChangeShapeType="1"/>
          </p:cNvSpPr>
          <p:nvPr/>
        </p:nvSpPr>
        <p:spPr bwMode="auto">
          <a:xfrm>
            <a:off x="2668588" y="2263775"/>
            <a:ext cx="0" cy="2003425"/>
          </a:xfrm>
          <a:prstGeom prst="line">
            <a:avLst/>
          </a:prstGeom>
          <a:noFill/>
          <a:ln w="25400">
            <a:solidFill>
              <a:schemeClr val="tx1"/>
            </a:solidFill>
            <a:round/>
            <a:headEnd/>
            <a:tailEnd/>
          </a:ln>
          <a:effectLst/>
        </p:spPr>
        <p:txBody>
          <a:bodyPr wrap="none" anchor="ctr"/>
          <a:lstStyle/>
          <a:p>
            <a:endParaRPr lang="en-US"/>
          </a:p>
        </p:txBody>
      </p:sp>
      <p:sp>
        <p:nvSpPr>
          <p:cNvPr id="47108" name="Line 4"/>
          <p:cNvSpPr>
            <a:spLocks noChangeShapeType="1"/>
          </p:cNvSpPr>
          <p:nvPr/>
        </p:nvSpPr>
        <p:spPr bwMode="auto">
          <a:xfrm>
            <a:off x="1309688" y="2251075"/>
            <a:ext cx="2870200" cy="0"/>
          </a:xfrm>
          <a:prstGeom prst="line">
            <a:avLst/>
          </a:prstGeom>
          <a:noFill/>
          <a:ln w="25400">
            <a:solidFill>
              <a:schemeClr val="tx1"/>
            </a:solidFill>
            <a:round/>
            <a:headEnd/>
            <a:tailEnd/>
          </a:ln>
          <a:effectLst/>
        </p:spPr>
        <p:txBody>
          <a:bodyPr wrap="none" anchor="ctr"/>
          <a:lstStyle/>
          <a:p>
            <a:endParaRPr lang="en-US"/>
          </a:p>
        </p:txBody>
      </p:sp>
      <p:sp>
        <p:nvSpPr>
          <p:cNvPr id="47109" name="Rectangle 5"/>
          <p:cNvSpPr>
            <a:spLocks noGrp="1" noChangeArrowheads="1"/>
          </p:cNvSpPr>
          <p:nvPr>
            <p:ph type="title"/>
          </p:nvPr>
        </p:nvSpPr>
        <p:spPr>
          <a:xfrm>
            <a:off x="688425" y="349546"/>
            <a:ext cx="7765321" cy="1326321"/>
          </a:xfrm>
          <a:noFill/>
          <a:ln/>
        </p:spPr>
        <p:txBody>
          <a:bodyPr lIns="90488" tIns="44450" rIns="90488" bIns="44450"/>
          <a:lstStyle/>
          <a:p>
            <a:r>
              <a:rPr lang="en-US" sz="3200" dirty="0"/>
              <a:t>Process Cost Flows</a:t>
            </a:r>
            <a:br>
              <a:rPr lang="en-US" sz="3200" dirty="0"/>
            </a:br>
            <a:r>
              <a:rPr lang="en-US" sz="3200" dirty="0"/>
              <a:t>(in T-account form)</a:t>
            </a:r>
          </a:p>
        </p:txBody>
      </p:sp>
      <p:grpSp>
        <p:nvGrpSpPr>
          <p:cNvPr id="2" name="Group 6"/>
          <p:cNvGrpSpPr>
            <a:grpSpLocks/>
          </p:cNvGrpSpPr>
          <p:nvPr/>
        </p:nvGrpSpPr>
        <p:grpSpPr bwMode="auto">
          <a:xfrm>
            <a:off x="1689100" y="4462463"/>
            <a:ext cx="2565400" cy="1862137"/>
            <a:chOff x="1064" y="2623"/>
            <a:chExt cx="1616" cy="1173"/>
          </a:xfrm>
        </p:grpSpPr>
        <p:sp>
          <p:nvSpPr>
            <p:cNvPr id="47111" name="Freeform 7"/>
            <p:cNvSpPr>
              <a:spLocks/>
            </p:cNvSpPr>
            <p:nvPr/>
          </p:nvSpPr>
          <p:spPr bwMode="auto">
            <a:xfrm>
              <a:off x="1064" y="3342"/>
              <a:ext cx="1616" cy="454"/>
            </a:xfrm>
            <a:custGeom>
              <a:avLst/>
              <a:gdLst/>
              <a:ahLst/>
              <a:cxnLst>
                <a:cxn ang="0">
                  <a:pos x="12932" y="3636"/>
                </a:cxn>
                <a:cxn ang="0">
                  <a:pos x="0" y="3636"/>
                </a:cxn>
                <a:cxn ang="0">
                  <a:pos x="0" y="2357"/>
                </a:cxn>
                <a:cxn ang="0">
                  <a:pos x="3724" y="2357"/>
                </a:cxn>
                <a:cxn ang="0">
                  <a:pos x="3724" y="1279"/>
                </a:cxn>
                <a:cxn ang="0">
                  <a:pos x="4126" y="1279"/>
                </a:cxn>
                <a:cxn ang="0">
                  <a:pos x="4126" y="1072"/>
                </a:cxn>
                <a:cxn ang="0">
                  <a:pos x="4737" y="1072"/>
                </a:cxn>
                <a:cxn ang="0">
                  <a:pos x="4737" y="1279"/>
                </a:cxn>
                <a:cxn ang="0">
                  <a:pos x="5695" y="1279"/>
                </a:cxn>
                <a:cxn ang="0">
                  <a:pos x="5695" y="0"/>
                </a:cxn>
                <a:cxn ang="0">
                  <a:pos x="6156" y="0"/>
                </a:cxn>
                <a:cxn ang="0">
                  <a:pos x="6156" y="1279"/>
                </a:cxn>
                <a:cxn ang="0">
                  <a:pos x="6495" y="1279"/>
                </a:cxn>
                <a:cxn ang="0">
                  <a:pos x="6495" y="0"/>
                </a:cxn>
                <a:cxn ang="0">
                  <a:pos x="6960" y="0"/>
                </a:cxn>
                <a:cxn ang="0">
                  <a:pos x="6960" y="1279"/>
                </a:cxn>
                <a:cxn ang="0">
                  <a:pos x="7760" y="1279"/>
                </a:cxn>
                <a:cxn ang="0">
                  <a:pos x="7760" y="2151"/>
                </a:cxn>
                <a:cxn ang="0">
                  <a:pos x="8616" y="1736"/>
                </a:cxn>
                <a:cxn ang="0">
                  <a:pos x="8616" y="2151"/>
                </a:cxn>
                <a:cxn ang="0">
                  <a:pos x="9479" y="1736"/>
                </a:cxn>
                <a:cxn ang="0">
                  <a:pos x="9479" y="2151"/>
                </a:cxn>
                <a:cxn ang="0">
                  <a:pos x="10343" y="1736"/>
                </a:cxn>
                <a:cxn ang="0">
                  <a:pos x="10343" y="2151"/>
                </a:cxn>
                <a:cxn ang="0">
                  <a:pos x="11198" y="1736"/>
                </a:cxn>
                <a:cxn ang="0">
                  <a:pos x="11198" y="2151"/>
                </a:cxn>
                <a:cxn ang="0">
                  <a:pos x="12068" y="1736"/>
                </a:cxn>
                <a:cxn ang="0">
                  <a:pos x="12068" y="2151"/>
                </a:cxn>
                <a:cxn ang="0">
                  <a:pos x="12932" y="1736"/>
                </a:cxn>
                <a:cxn ang="0">
                  <a:pos x="12932" y="3636"/>
                </a:cxn>
              </a:cxnLst>
              <a:rect l="0" t="0" r="r" b="b"/>
              <a:pathLst>
                <a:path w="12932" h="3636">
                  <a:moveTo>
                    <a:pt x="12932" y="3636"/>
                  </a:moveTo>
                  <a:lnTo>
                    <a:pt x="0" y="3636"/>
                  </a:lnTo>
                  <a:lnTo>
                    <a:pt x="0" y="2357"/>
                  </a:lnTo>
                  <a:lnTo>
                    <a:pt x="3724" y="2357"/>
                  </a:lnTo>
                  <a:lnTo>
                    <a:pt x="3724" y="1279"/>
                  </a:lnTo>
                  <a:lnTo>
                    <a:pt x="4126" y="1279"/>
                  </a:lnTo>
                  <a:lnTo>
                    <a:pt x="4126" y="1072"/>
                  </a:lnTo>
                  <a:lnTo>
                    <a:pt x="4737" y="1072"/>
                  </a:lnTo>
                  <a:lnTo>
                    <a:pt x="4737" y="1279"/>
                  </a:lnTo>
                  <a:lnTo>
                    <a:pt x="5695" y="1279"/>
                  </a:lnTo>
                  <a:lnTo>
                    <a:pt x="5695" y="0"/>
                  </a:lnTo>
                  <a:lnTo>
                    <a:pt x="6156" y="0"/>
                  </a:lnTo>
                  <a:lnTo>
                    <a:pt x="6156" y="1279"/>
                  </a:lnTo>
                  <a:lnTo>
                    <a:pt x="6495" y="1279"/>
                  </a:lnTo>
                  <a:lnTo>
                    <a:pt x="6495" y="0"/>
                  </a:lnTo>
                  <a:lnTo>
                    <a:pt x="6960" y="0"/>
                  </a:lnTo>
                  <a:lnTo>
                    <a:pt x="6960" y="1279"/>
                  </a:lnTo>
                  <a:lnTo>
                    <a:pt x="7760" y="1279"/>
                  </a:lnTo>
                  <a:lnTo>
                    <a:pt x="7760" y="2151"/>
                  </a:lnTo>
                  <a:lnTo>
                    <a:pt x="8616" y="1736"/>
                  </a:lnTo>
                  <a:lnTo>
                    <a:pt x="8616" y="2151"/>
                  </a:lnTo>
                  <a:lnTo>
                    <a:pt x="9479" y="1736"/>
                  </a:lnTo>
                  <a:lnTo>
                    <a:pt x="9479" y="2151"/>
                  </a:lnTo>
                  <a:lnTo>
                    <a:pt x="10343" y="1736"/>
                  </a:lnTo>
                  <a:lnTo>
                    <a:pt x="10343" y="2151"/>
                  </a:lnTo>
                  <a:lnTo>
                    <a:pt x="11198" y="1736"/>
                  </a:lnTo>
                  <a:lnTo>
                    <a:pt x="11198" y="2151"/>
                  </a:lnTo>
                  <a:lnTo>
                    <a:pt x="12068" y="1736"/>
                  </a:lnTo>
                  <a:lnTo>
                    <a:pt x="12068" y="2151"/>
                  </a:lnTo>
                  <a:lnTo>
                    <a:pt x="12932" y="1736"/>
                  </a:lnTo>
                  <a:lnTo>
                    <a:pt x="12932" y="3636"/>
                  </a:lnTo>
                  <a:close/>
                </a:path>
              </a:pathLst>
            </a:custGeom>
            <a:solidFill>
              <a:srgbClr val="70230C"/>
            </a:solidFill>
            <a:ln w="0">
              <a:solidFill>
                <a:srgbClr val="000000"/>
              </a:solidFill>
              <a:prstDash val="solid"/>
              <a:round/>
              <a:headEnd/>
              <a:tailEnd/>
            </a:ln>
          </p:spPr>
          <p:txBody>
            <a:bodyPr/>
            <a:lstStyle/>
            <a:p>
              <a:endParaRPr lang="en-US"/>
            </a:p>
          </p:txBody>
        </p:sp>
        <p:sp>
          <p:nvSpPr>
            <p:cNvPr id="47112" name="Freeform 8"/>
            <p:cNvSpPr>
              <a:spLocks/>
            </p:cNvSpPr>
            <p:nvPr/>
          </p:nvSpPr>
          <p:spPr bwMode="auto">
            <a:xfrm>
              <a:off x="1105" y="2737"/>
              <a:ext cx="112" cy="899"/>
            </a:xfrm>
            <a:custGeom>
              <a:avLst/>
              <a:gdLst/>
              <a:ahLst/>
              <a:cxnLst>
                <a:cxn ang="0">
                  <a:pos x="891" y="7194"/>
                </a:cxn>
                <a:cxn ang="0">
                  <a:pos x="524" y="0"/>
                </a:cxn>
                <a:cxn ang="0">
                  <a:pos x="374" y="0"/>
                </a:cxn>
                <a:cxn ang="0">
                  <a:pos x="0" y="7194"/>
                </a:cxn>
                <a:cxn ang="0">
                  <a:pos x="891" y="7194"/>
                </a:cxn>
              </a:cxnLst>
              <a:rect l="0" t="0" r="r" b="b"/>
              <a:pathLst>
                <a:path w="891" h="7194">
                  <a:moveTo>
                    <a:pt x="891" y="7194"/>
                  </a:moveTo>
                  <a:lnTo>
                    <a:pt x="524" y="0"/>
                  </a:lnTo>
                  <a:lnTo>
                    <a:pt x="374" y="0"/>
                  </a:lnTo>
                  <a:lnTo>
                    <a:pt x="0" y="7194"/>
                  </a:lnTo>
                  <a:lnTo>
                    <a:pt x="891" y="7194"/>
                  </a:lnTo>
                  <a:close/>
                </a:path>
              </a:pathLst>
            </a:custGeom>
            <a:solidFill>
              <a:srgbClr val="B5B5B5"/>
            </a:solidFill>
            <a:ln w="0">
              <a:solidFill>
                <a:srgbClr val="000000"/>
              </a:solidFill>
              <a:prstDash val="solid"/>
              <a:round/>
              <a:headEnd/>
              <a:tailEnd/>
            </a:ln>
          </p:spPr>
          <p:txBody>
            <a:bodyPr/>
            <a:lstStyle/>
            <a:p>
              <a:endParaRPr lang="en-US"/>
            </a:p>
          </p:txBody>
        </p:sp>
        <p:sp>
          <p:nvSpPr>
            <p:cNvPr id="47113" name="Freeform 9"/>
            <p:cNvSpPr>
              <a:spLocks/>
            </p:cNvSpPr>
            <p:nvPr/>
          </p:nvSpPr>
          <p:spPr bwMode="auto">
            <a:xfrm>
              <a:off x="1249" y="2737"/>
              <a:ext cx="111" cy="899"/>
            </a:xfrm>
            <a:custGeom>
              <a:avLst/>
              <a:gdLst/>
              <a:ahLst/>
              <a:cxnLst>
                <a:cxn ang="0">
                  <a:pos x="889" y="7194"/>
                </a:cxn>
                <a:cxn ang="0">
                  <a:pos x="517" y="0"/>
                </a:cxn>
                <a:cxn ang="0">
                  <a:pos x="367" y="0"/>
                </a:cxn>
                <a:cxn ang="0">
                  <a:pos x="0" y="7194"/>
                </a:cxn>
                <a:cxn ang="0">
                  <a:pos x="889" y="7194"/>
                </a:cxn>
              </a:cxnLst>
              <a:rect l="0" t="0" r="r" b="b"/>
              <a:pathLst>
                <a:path w="889" h="7194">
                  <a:moveTo>
                    <a:pt x="889" y="7194"/>
                  </a:moveTo>
                  <a:lnTo>
                    <a:pt x="517" y="0"/>
                  </a:lnTo>
                  <a:lnTo>
                    <a:pt x="367" y="0"/>
                  </a:lnTo>
                  <a:lnTo>
                    <a:pt x="0" y="7194"/>
                  </a:lnTo>
                  <a:lnTo>
                    <a:pt x="889" y="7194"/>
                  </a:lnTo>
                  <a:close/>
                </a:path>
              </a:pathLst>
            </a:custGeom>
            <a:solidFill>
              <a:srgbClr val="B5B5B5"/>
            </a:solidFill>
            <a:ln w="0">
              <a:solidFill>
                <a:srgbClr val="000000"/>
              </a:solidFill>
              <a:prstDash val="solid"/>
              <a:round/>
              <a:headEnd/>
              <a:tailEnd/>
            </a:ln>
          </p:spPr>
          <p:txBody>
            <a:bodyPr/>
            <a:lstStyle/>
            <a:p>
              <a:endParaRPr lang="en-US"/>
            </a:p>
          </p:txBody>
        </p:sp>
        <p:sp>
          <p:nvSpPr>
            <p:cNvPr id="47114" name="Freeform 10"/>
            <p:cNvSpPr>
              <a:spLocks/>
            </p:cNvSpPr>
            <p:nvPr/>
          </p:nvSpPr>
          <p:spPr bwMode="auto">
            <a:xfrm>
              <a:off x="1156" y="2623"/>
              <a:ext cx="108" cy="42"/>
            </a:xfrm>
            <a:custGeom>
              <a:avLst/>
              <a:gdLst/>
              <a:ahLst/>
              <a:cxnLst>
                <a:cxn ang="0">
                  <a:pos x="870" y="336"/>
                </a:cxn>
                <a:cxn ang="0">
                  <a:pos x="828" y="252"/>
                </a:cxn>
                <a:cxn ang="0">
                  <a:pos x="776" y="164"/>
                </a:cxn>
                <a:cxn ang="0">
                  <a:pos x="706" y="103"/>
                </a:cxn>
                <a:cxn ang="0">
                  <a:pos x="633" y="50"/>
                </a:cxn>
                <a:cxn ang="0">
                  <a:pos x="537" y="15"/>
                </a:cxn>
                <a:cxn ang="0">
                  <a:pos x="449" y="0"/>
                </a:cxn>
                <a:cxn ang="0">
                  <a:pos x="354" y="15"/>
                </a:cxn>
                <a:cxn ang="0">
                  <a:pos x="265" y="36"/>
                </a:cxn>
                <a:cxn ang="0">
                  <a:pos x="190" y="85"/>
                </a:cxn>
                <a:cxn ang="0">
                  <a:pos x="116" y="143"/>
                </a:cxn>
                <a:cxn ang="0">
                  <a:pos x="54" y="221"/>
                </a:cxn>
                <a:cxn ang="0">
                  <a:pos x="14" y="301"/>
                </a:cxn>
                <a:cxn ang="0">
                  <a:pos x="0" y="336"/>
                </a:cxn>
                <a:cxn ang="0">
                  <a:pos x="870" y="336"/>
                </a:cxn>
              </a:cxnLst>
              <a:rect l="0" t="0" r="r" b="b"/>
              <a:pathLst>
                <a:path w="870" h="336">
                  <a:moveTo>
                    <a:pt x="870" y="336"/>
                  </a:moveTo>
                  <a:lnTo>
                    <a:pt x="828" y="252"/>
                  </a:lnTo>
                  <a:lnTo>
                    <a:pt x="776" y="164"/>
                  </a:lnTo>
                  <a:lnTo>
                    <a:pt x="706" y="103"/>
                  </a:lnTo>
                  <a:lnTo>
                    <a:pt x="633" y="50"/>
                  </a:lnTo>
                  <a:lnTo>
                    <a:pt x="537" y="15"/>
                  </a:lnTo>
                  <a:lnTo>
                    <a:pt x="449" y="0"/>
                  </a:lnTo>
                  <a:lnTo>
                    <a:pt x="354" y="15"/>
                  </a:lnTo>
                  <a:lnTo>
                    <a:pt x="265" y="36"/>
                  </a:lnTo>
                  <a:lnTo>
                    <a:pt x="190" y="85"/>
                  </a:lnTo>
                  <a:lnTo>
                    <a:pt x="116" y="143"/>
                  </a:lnTo>
                  <a:lnTo>
                    <a:pt x="54" y="221"/>
                  </a:lnTo>
                  <a:lnTo>
                    <a:pt x="14" y="301"/>
                  </a:lnTo>
                  <a:lnTo>
                    <a:pt x="0" y="336"/>
                  </a:lnTo>
                  <a:lnTo>
                    <a:pt x="870" y="336"/>
                  </a:lnTo>
                  <a:close/>
                </a:path>
              </a:pathLst>
            </a:custGeom>
            <a:solidFill>
              <a:srgbClr val="FFFFFF"/>
            </a:solidFill>
            <a:ln w="0">
              <a:solidFill>
                <a:srgbClr val="FFFFFF"/>
              </a:solidFill>
              <a:prstDash val="solid"/>
              <a:round/>
              <a:headEnd/>
              <a:tailEnd/>
            </a:ln>
          </p:spPr>
          <p:txBody>
            <a:bodyPr/>
            <a:lstStyle/>
            <a:p>
              <a:endParaRPr lang="en-US"/>
            </a:p>
          </p:txBody>
        </p:sp>
        <p:sp>
          <p:nvSpPr>
            <p:cNvPr id="47115" name="Freeform 11"/>
            <p:cNvSpPr>
              <a:spLocks/>
            </p:cNvSpPr>
            <p:nvPr/>
          </p:nvSpPr>
          <p:spPr bwMode="auto">
            <a:xfrm>
              <a:off x="1264" y="2623"/>
              <a:ext cx="108" cy="42"/>
            </a:xfrm>
            <a:custGeom>
              <a:avLst/>
              <a:gdLst/>
              <a:ahLst/>
              <a:cxnLst>
                <a:cxn ang="0">
                  <a:pos x="863" y="336"/>
                </a:cxn>
                <a:cxn ang="0">
                  <a:pos x="824" y="252"/>
                </a:cxn>
                <a:cxn ang="0">
                  <a:pos x="767" y="164"/>
                </a:cxn>
                <a:cxn ang="0">
                  <a:pos x="701" y="103"/>
                </a:cxn>
                <a:cxn ang="0">
                  <a:pos x="626" y="50"/>
                </a:cxn>
                <a:cxn ang="0">
                  <a:pos x="538" y="15"/>
                </a:cxn>
                <a:cxn ang="0">
                  <a:pos x="443" y="0"/>
                </a:cxn>
                <a:cxn ang="0">
                  <a:pos x="347" y="15"/>
                </a:cxn>
                <a:cxn ang="0">
                  <a:pos x="259" y="36"/>
                </a:cxn>
                <a:cxn ang="0">
                  <a:pos x="184" y="85"/>
                </a:cxn>
                <a:cxn ang="0">
                  <a:pos x="109" y="143"/>
                </a:cxn>
                <a:cxn ang="0">
                  <a:pos x="48" y="221"/>
                </a:cxn>
                <a:cxn ang="0">
                  <a:pos x="8" y="301"/>
                </a:cxn>
                <a:cxn ang="0">
                  <a:pos x="0" y="336"/>
                </a:cxn>
                <a:cxn ang="0">
                  <a:pos x="863" y="336"/>
                </a:cxn>
              </a:cxnLst>
              <a:rect l="0" t="0" r="r" b="b"/>
              <a:pathLst>
                <a:path w="863" h="336">
                  <a:moveTo>
                    <a:pt x="863" y="336"/>
                  </a:moveTo>
                  <a:lnTo>
                    <a:pt x="824" y="252"/>
                  </a:lnTo>
                  <a:lnTo>
                    <a:pt x="767" y="164"/>
                  </a:lnTo>
                  <a:lnTo>
                    <a:pt x="701" y="103"/>
                  </a:lnTo>
                  <a:lnTo>
                    <a:pt x="626" y="50"/>
                  </a:lnTo>
                  <a:lnTo>
                    <a:pt x="538" y="15"/>
                  </a:lnTo>
                  <a:lnTo>
                    <a:pt x="443" y="0"/>
                  </a:lnTo>
                  <a:lnTo>
                    <a:pt x="347" y="15"/>
                  </a:lnTo>
                  <a:lnTo>
                    <a:pt x="259" y="36"/>
                  </a:lnTo>
                  <a:lnTo>
                    <a:pt x="184" y="85"/>
                  </a:lnTo>
                  <a:lnTo>
                    <a:pt x="109" y="143"/>
                  </a:lnTo>
                  <a:lnTo>
                    <a:pt x="48" y="221"/>
                  </a:lnTo>
                  <a:lnTo>
                    <a:pt x="8" y="301"/>
                  </a:lnTo>
                  <a:lnTo>
                    <a:pt x="0" y="336"/>
                  </a:lnTo>
                  <a:lnTo>
                    <a:pt x="863" y="336"/>
                  </a:lnTo>
                  <a:close/>
                </a:path>
              </a:pathLst>
            </a:custGeom>
            <a:solidFill>
              <a:srgbClr val="FFFFFF"/>
            </a:solidFill>
            <a:ln w="0">
              <a:solidFill>
                <a:srgbClr val="FFFFFF"/>
              </a:solidFill>
              <a:prstDash val="solid"/>
              <a:round/>
              <a:headEnd/>
              <a:tailEnd/>
            </a:ln>
          </p:spPr>
          <p:txBody>
            <a:bodyPr/>
            <a:lstStyle/>
            <a:p>
              <a:endParaRPr lang="en-US"/>
            </a:p>
          </p:txBody>
        </p:sp>
        <p:sp>
          <p:nvSpPr>
            <p:cNvPr id="47116" name="Freeform 12"/>
            <p:cNvSpPr>
              <a:spLocks/>
            </p:cNvSpPr>
            <p:nvPr/>
          </p:nvSpPr>
          <p:spPr bwMode="auto">
            <a:xfrm>
              <a:off x="1371" y="2623"/>
              <a:ext cx="108" cy="42"/>
            </a:xfrm>
            <a:custGeom>
              <a:avLst/>
              <a:gdLst/>
              <a:ahLst/>
              <a:cxnLst>
                <a:cxn ang="0">
                  <a:pos x="862" y="336"/>
                </a:cxn>
                <a:cxn ang="0">
                  <a:pos x="830" y="252"/>
                </a:cxn>
                <a:cxn ang="0">
                  <a:pos x="774" y="164"/>
                </a:cxn>
                <a:cxn ang="0">
                  <a:pos x="707" y="103"/>
                </a:cxn>
                <a:cxn ang="0">
                  <a:pos x="624" y="50"/>
                </a:cxn>
                <a:cxn ang="0">
                  <a:pos x="538" y="15"/>
                </a:cxn>
                <a:cxn ang="0">
                  <a:pos x="447" y="0"/>
                </a:cxn>
                <a:cxn ang="0">
                  <a:pos x="352" y="15"/>
                </a:cxn>
                <a:cxn ang="0">
                  <a:pos x="266" y="36"/>
                </a:cxn>
                <a:cxn ang="0">
                  <a:pos x="182" y="85"/>
                </a:cxn>
                <a:cxn ang="0">
                  <a:pos x="107" y="143"/>
                </a:cxn>
                <a:cxn ang="0">
                  <a:pos x="55" y="221"/>
                </a:cxn>
                <a:cxn ang="0">
                  <a:pos x="6" y="301"/>
                </a:cxn>
                <a:cxn ang="0">
                  <a:pos x="0" y="336"/>
                </a:cxn>
                <a:cxn ang="0">
                  <a:pos x="862" y="336"/>
                </a:cxn>
              </a:cxnLst>
              <a:rect l="0" t="0" r="r" b="b"/>
              <a:pathLst>
                <a:path w="862" h="336">
                  <a:moveTo>
                    <a:pt x="862" y="336"/>
                  </a:moveTo>
                  <a:lnTo>
                    <a:pt x="830" y="252"/>
                  </a:lnTo>
                  <a:lnTo>
                    <a:pt x="774" y="164"/>
                  </a:lnTo>
                  <a:lnTo>
                    <a:pt x="707" y="103"/>
                  </a:lnTo>
                  <a:lnTo>
                    <a:pt x="624" y="50"/>
                  </a:lnTo>
                  <a:lnTo>
                    <a:pt x="538" y="15"/>
                  </a:lnTo>
                  <a:lnTo>
                    <a:pt x="447" y="0"/>
                  </a:lnTo>
                  <a:lnTo>
                    <a:pt x="352" y="15"/>
                  </a:lnTo>
                  <a:lnTo>
                    <a:pt x="266" y="36"/>
                  </a:lnTo>
                  <a:lnTo>
                    <a:pt x="182" y="85"/>
                  </a:lnTo>
                  <a:lnTo>
                    <a:pt x="107" y="143"/>
                  </a:lnTo>
                  <a:lnTo>
                    <a:pt x="55" y="221"/>
                  </a:lnTo>
                  <a:lnTo>
                    <a:pt x="6" y="301"/>
                  </a:lnTo>
                  <a:lnTo>
                    <a:pt x="0" y="336"/>
                  </a:lnTo>
                  <a:lnTo>
                    <a:pt x="862" y="336"/>
                  </a:lnTo>
                  <a:close/>
                </a:path>
              </a:pathLst>
            </a:custGeom>
            <a:solidFill>
              <a:srgbClr val="FFFFFF"/>
            </a:solidFill>
            <a:ln w="0">
              <a:solidFill>
                <a:srgbClr val="FFFFFF"/>
              </a:solidFill>
              <a:prstDash val="solid"/>
              <a:round/>
              <a:headEnd/>
              <a:tailEnd/>
            </a:ln>
          </p:spPr>
          <p:txBody>
            <a:bodyPr/>
            <a:lstStyle/>
            <a:p>
              <a:endParaRPr lang="en-US"/>
            </a:p>
          </p:txBody>
        </p:sp>
        <p:sp>
          <p:nvSpPr>
            <p:cNvPr id="47117" name="Freeform 13"/>
            <p:cNvSpPr>
              <a:spLocks/>
            </p:cNvSpPr>
            <p:nvPr/>
          </p:nvSpPr>
          <p:spPr bwMode="auto">
            <a:xfrm>
              <a:off x="1479" y="2623"/>
              <a:ext cx="108" cy="42"/>
            </a:xfrm>
            <a:custGeom>
              <a:avLst/>
              <a:gdLst/>
              <a:ahLst/>
              <a:cxnLst>
                <a:cxn ang="0">
                  <a:pos x="863" y="336"/>
                </a:cxn>
                <a:cxn ang="0">
                  <a:pos x="830" y="252"/>
                </a:cxn>
                <a:cxn ang="0">
                  <a:pos x="775" y="164"/>
                </a:cxn>
                <a:cxn ang="0">
                  <a:pos x="707" y="103"/>
                </a:cxn>
                <a:cxn ang="0">
                  <a:pos x="625" y="50"/>
                </a:cxn>
                <a:cxn ang="0">
                  <a:pos x="537" y="15"/>
                </a:cxn>
                <a:cxn ang="0">
                  <a:pos x="449" y="0"/>
                </a:cxn>
                <a:cxn ang="0">
                  <a:pos x="353" y="15"/>
                </a:cxn>
                <a:cxn ang="0">
                  <a:pos x="266" y="36"/>
                </a:cxn>
                <a:cxn ang="0">
                  <a:pos x="184" y="85"/>
                </a:cxn>
                <a:cxn ang="0">
                  <a:pos x="108" y="143"/>
                </a:cxn>
                <a:cxn ang="0">
                  <a:pos x="54" y="221"/>
                </a:cxn>
                <a:cxn ang="0">
                  <a:pos x="15" y="301"/>
                </a:cxn>
                <a:cxn ang="0">
                  <a:pos x="0" y="336"/>
                </a:cxn>
                <a:cxn ang="0">
                  <a:pos x="863" y="336"/>
                </a:cxn>
              </a:cxnLst>
              <a:rect l="0" t="0" r="r" b="b"/>
              <a:pathLst>
                <a:path w="863" h="336">
                  <a:moveTo>
                    <a:pt x="863" y="336"/>
                  </a:moveTo>
                  <a:lnTo>
                    <a:pt x="830" y="252"/>
                  </a:lnTo>
                  <a:lnTo>
                    <a:pt x="775" y="164"/>
                  </a:lnTo>
                  <a:lnTo>
                    <a:pt x="707" y="103"/>
                  </a:lnTo>
                  <a:lnTo>
                    <a:pt x="625" y="50"/>
                  </a:lnTo>
                  <a:lnTo>
                    <a:pt x="537" y="15"/>
                  </a:lnTo>
                  <a:lnTo>
                    <a:pt x="449" y="0"/>
                  </a:lnTo>
                  <a:lnTo>
                    <a:pt x="353" y="15"/>
                  </a:lnTo>
                  <a:lnTo>
                    <a:pt x="266" y="36"/>
                  </a:lnTo>
                  <a:lnTo>
                    <a:pt x="184" y="85"/>
                  </a:lnTo>
                  <a:lnTo>
                    <a:pt x="108" y="143"/>
                  </a:lnTo>
                  <a:lnTo>
                    <a:pt x="54" y="221"/>
                  </a:lnTo>
                  <a:lnTo>
                    <a:pt x="15" y="301"/>
                  </a:lnTo>
                  <a:lnTo>
                    <a:pt x="0" y="336"/>
                  </a:lnTo>
                  <a:lnTo>
                    <a:pt x="863" y="336"/>
                  </a:lnTo>
                  <a:close/>
                </a:path>
              </a:pathLst>
            </a:custGeom>
            <a:solidFill>
              <a:srgbClr val="FFFFFF"/>
            </a:solidFill>
            <a:ln w="0">
              <a:solidFill>
                <a:srgbClr val="FFFFFF"/>
              </a:solidFill>
              <a:prstDash val="solid"/>
              <a:round/>
              <a:headEnd/>
              <a:tailEnd/>
            </a:ln>
          </p:spPr>
          <p:txBody>
            <a:bodyPr/>
            <a:lstStyle/>
            <a:p>
              <a:endParaRPr lang="en-US"/>
            </a:p>
          </p:txBody>
        </p:sp>
        <p:sp>
          <p:nvSpPr>
            <p:cNvPr id="47118" name="Freeform 14"/>
            <p:cNvSpPr>
              <a:spLocks/>
            </p:cNvSpPr>
            <p:nvPr/>
          </p:nvSpPr>
          <p:spPr bwMode="auto">
            <a:xfrm>
              <a:off x="1586" y="2623"/>
              <a:ext cx="108" cy="42"/>
            </a:xfrm>
            <a:custGeom>
              <a:avLst/>
              <a:gdLst/>
              <a:ahLst/>
              <a:cxnLst>
                <a:cxn ang="0">
                  <a:pos x="862" y="336"/>
                </a:cxn>
                <a:cxn ang="0">
                  <a:pos x="829" y="252"/>
                </a:cxn>
                <a:cxn ang="0">
                  <a:pos x="774" y="164"/>
                </a:cxn>
                <a:cxn ang="0">
                  <a:pos x="707" y="103"/>
                </a:cxn>
                <a:cxn ang="0">
                  <a:pos x="632" y="50"/>
                </a:cxn>
                <a:cxn ang="0">
                  <a:pos x="536" y="15"/>
                </a:cxn>
                <a:cxn ang="0">
                  <a:pos x="448" y="0"/>
                </a:cxn>
                <a:cxn ang="0">
                  <a:pos x="353" y="15"/>
                </a:cxn>
                <a:cxn ang="0">
                  <a:pos x="264" y="36"/>
                </a:cxn>
                <a:cxn ang="0">
                  <a:pos x="184" y="85"/>
                </a:cxn>
                <a:cxn ang="0">
                  <a:pos x="115" y="143"/>
                </a:cxn>
                <a:cxn ang="0">
                  <a:pos x="54" y="221"/>
                </a:cxn>
                <a:cxn ang="0">
                  <a:pos x="13" y="301"/>
                </a:cxn>
                <a:cxn ang="0">
                  <a:pos x="0" y="336"/>
                </a:cxn>
                <a:cxn ang="0">
                  <a:pos x="862" y="336"/>
                </a:cxn>
              </a:cxnLst>
              <a:rect l="0" t="0" r="r" b="b"/>
              <a:pathLst>
                <a:path w="862" h="336">
                  <a:moveTo>
                    <a:pt x="862" y="336"/>
                  </a:moveTo>
                  <a:lnTo>
                    <a:pt x="829" y="252"/>
                  </a:lnTo>
                  <a:lnTo>
                    <a:pt x="774" y="164"/>
                  </a:lnTo>
                  <a:lnTo>
                    <a:pt x="707" y="103"/>
                  </a:lnTo>
                  <a:lnTo>
                    <a:pt x="632" y="50"/>
                  </a:lnTo>
                  <a:lnTo>
                    <a:pt x="536" y="15"/>
                  </a:lnTo>
                  <a:lnTo>
                    <a:pt x="448" y="0"/>
                  </a:lnTo>
                  <a:lnTo>
                    <a:pt x="353" y="15"/>
                  </a:lnTo>
                  <a:lnTo>
                    <a:pt x="264" y="36"/>
                  </a:lnTo>
                  <a:lnTo>
                    <a:pt x="184" y="85"/>
                  </a:lnTo>
                  <a:lnTo>
                    <a:pt x="115" y="143"/>
                  </a:lnTo>
                  <a:lnTo>
                    <a:pt x="54" y="221"/>
                  </a:lnTo>
                  <a:lnTo>
                    <a:pt x="13" y="301"/>
                  </a:lnTo>
                  <a:lnTo>
                    <a:pt x="0" y="336"/>
                  </a:lnTo>
                  <a:lnTo>
                    <a:pt x="862" y="336"/>
                  </a:lnTo>
                  <a:close/>
                </a:path>
              </a:pathLst>
            </a:custGeom>
            <a:solidFill>
              <a:srgbClr val="FFFFFF"/>
            </a:solidFill>
            <a:ln w="0">
              <a:solidFill>
                <a:srgbClr val="FFFFFF"/>
              </a:solidFill>
              <a:prstDash val="solid"/>
              <a:round/>
              <a:headEnd/>
              <a:tailEnd/>
            </a:ln>
          </p:spPr>
          <p:txBody>
            <a:bodyPr/>
            <a:lstStyle/>
            <a:p>
              <a:endParaRPr lang="en-US"/>
            </a:p>
          </p:txBody>
        </p:sp>
        <p:sp>
          <p:nvSpPr>
            <p:cNvPr id="47119" name="Freeform 15"/>
            <p:cNvSpPr>
              <a:spLocks/>
            </p:cNvSpPr>
            <p:nvPr/>
          </p:nvSpPr>
          <p:spPr bwMode="auto">
            <a:xfrm>
              <a:off x="1694" y="2623"/>
              <a:ext cx="109" cy="42"/>
            </a:xfrm>
            <a:custGeom>
              <a:avLst/>
              <a:gdLst/>
              <a:ahLst/>
              <a:cxnLst>
                <a:cxn ang="0">
                  <a:pos x="869" y="336"/>
                </a:cxn>
                <a:cxn ang="0">
                  <a:pos x="830" y="252"/>
                </a:cxn>
                <a:cxn ang="0">
                  <a:pos x="774" y="164"/>
                </a:cxn>
                <a:cxn ang="0">
                  <a:pos x="707" y="103"/>
                </a:cxn>
                <a:cxn ang="0">
                  <a:pos x="633" y="50"/>
                </a:cxn>
                <a:cxn ang="0">
                  <a:pos x="538" y="15"/>
                </a:cxn>
                <a:cxn ang="0">
                  <a:pos x="449" y="0"/>
                </a:cxn>
                <a:cxn ang="0">
                  <a:pos x="355" y="15"/>
                </a:cxn>
                <a:cxn ang="0">
                  <a:pos x="266" y="36"/>
                </a:cxn>
                <a:cxn ang="0">
                  <a:pos x="192" y="85"/>
                </a:cxn>
                <a:cxn ang="0">
                  <a:pos x="117" y="143"/>
                </a:cxn>
                <a:cxn ang="0">
                  <a:pos x="55" y="221"/>
                </a:cxn>
                <a:cxn ang="0">
                  <a:pos x="14" y="301"/>
                </a:cxn>
                <a:cxn ang="0">
                  <a:pos x="0" y="336"/>
                </a:cxn>
                <a:cxn ang="0">
                  <a:pos x="869" y="336"/>
                </a:cxn>
              </a:cxnLst>
              <a:rect l="0" t="0" r="r" b="b"/>
              <a:pathLst>
                <a:path w="869" h="336">
                  <a:moveTo>
                    <a:pt x="869" y="336"/>
                  </a:moveTo>
                  <a:lnTo>
                    <a:pt x="830" y="252"/>
                  </a:lnTo>
                  <a:lnTo>
                    <a:pt x="774" y="164"/>
                  </a:lnTo>
                  <a:lnTo>
                    <a:pt x="707" y="103"/>
                  </a:lnTo>
                  <a:lnTo>
                    <a:pt x="633" y="50"/>
                  </a:lnTo>
                  <a:lnTo>
                    <a:pt x="538" y="15"/>
                  </a:lnTo>
                  <a:lnTo>
                    <a:pt x="449" y="0"/>
                  </a:lnTo>
                  <a:lnTo>
                    <a:pt x="355" y="15"/>
                  </a:lnTo>
                  <a:lnTo>
                    <a:pt x="266" y="36"/>
                  </a:lnTo>
                  <a:lnTo>
                    <a:pt x="192" y="85"/>
                  </a:lnTo>
                  <a:lnTo>
                    <a:pt x="117" y="143"/>
                  </a:lnTo>
                  <a:lnTo>
                    <a:pt x="55" y="221"/>
                  </a:lnTo>
                  <a:lnTo>
                    <a:pt x="14" y="301"/>
                  </a:lnTo>
                  <a:lnTo>
                    <a:pt x="0" y="336"/>
                  </a:lnTo>
                  <a:lnTo>
                    <a:pt x="869" y="336"/>
                  </a:lnTo>
                  <a:close/>
                </a:path>
              </a:pathLst>
            </a:custGeom>
            <a:solidFill>
              <a:srgbClr val="FFFFFF"/>
            </a:solidFill>
            <a:ln w="0">
              <a:solidFill>
                <a:srgbClr val="FFFFFF"/>
              </a:solidFill>
              <a:prstDash val="solid"/>
              <a:round/>
              <a:headEnd/>
              <a:tailEnd/>
            </a:ln>
          </p:spPr>
          <p:txBody>
            <a:bodyPr/>
            <a:lstStyle/>
            <a:p>
              <a:endParaRPr lang="en-US"/>
            </a:p>
          </p:txBody>
        </p:sp>
        <p:sp>
          <p:nvSpPr>
            <p:cNvPr id="47120" name="Freeform 16"/>
            <p:cNvSpPr>
              <a:spLocks/>
            </p:cNvSpPr>
            <p:nvPr/>
          </p:nvSpPr>
          <p:spPr bwMode="auto">
            <a:xfrm>
              <a:off x="1803" y="2623"/>
              <a:ext cx="108" cy="42"/>
            </a:xfrm>
            <a:custGeom>
              <a:avLst/>
              <a:gdLst/>
              <a:ahLst/>
              <a:cxnLst>
                <a:cxn ang="0">
                  <a:pos x="864" y="336"/>
                </a:cxn>
                <a:cxn ang="0">
                  <a:pos x="825" y="252"/>
                </a:cxn>
                <a:cxn ang="0">
                  <a:pos x="770" y="164"/>
                </a:cxn>
                <a:cxn ang="0">
                  <a:pos x="702" y="103"/>
                </a:cxn>
                <a:cxn ang="0">
                  <a:pos x="628" y="50"/>
                </a:cxn>
                <a:cxn ang="0">
                  <a:pos x="538" y="15"/>
                </a:cxn>
                <a:cxn ang="0">
                  <a:pos x="442" y="0"/>
                </a:cxn>
                <a:cxn ang="0">
                  <a:pos x="347" y="15"/>
                </a:cxn>
                <a:cxn ang="0">
                  <a:pos x="260" y="36"/>
                </a:cxn>
                <a:cxn ang="0">
                  <a:pos x="185" y="85"/>
                </a:cxn>
                <a:cxn ang="0">
                  <a:pos x="110" y="143"/>
                </a:cxn>
                <a:cxn ang="0">
                  <a:pos x="48" y="221"/>
                </a:cxn>
                <a:cxn ang="0">
                  <a:pos x="9" y="301"/>
                </a:cxn>
                <a:cxn ang="0">
                  <a:pos x="0" y="336"/>
                </a:cxn>
                <a:cxn ang="0">
                  <a:pos x="864" y="336"/>
                </a:cxn>
              </a:cxnLst>
              <a:rect l="0" t="0" r="r" b="b"/>
              <a:pathLst>
                <a:path w="864" h="336">
                  <a:moveTo>
                    <a:pt x="864" y="336"/>
                  </a:moveTo>
                  <a:lnTo>
                    <a:pt x="825" y="252"/>
                  </a:lnTo>
                  <a:lnTo>
                    <a:pt x="770" y="164"/>
                  </a:lnTo>
                  <a:lnTo>
                    <a:pt x="702" y="103"/>
                  </a:lnTo>
                  <a:lnTo>
                    <a:pt x="628" y="50"/>
                  </a:lnTo>
                  <a:lnTo>
                    <a:pt x="538" y="15"/>
                  </a:lnTo>
                  <a:lnTo>
                    <a:pt x="442" y="0"/>
                  </a:lnTo>
                  <a:lnTo>
                    <a:pt x="347" y="15"/>
                  </a:lnTo>
                  <a:lnTo>
                    <a:pt x="260" y="36"/>
                  </a:lnTo>
                  <a:lnTo>
                    <a:pt x="185" y="85"/>
                  </a:lnTo>
                  <a:lnTo>
                    <a:pt x="110" y="143"/>
                  </a:lnTo>
                  <a:lnTo>
                    <a:pt x="48" y="221"/>
                  </a:lnTo>
                  <a:lnTo>
                    <a:pt x="9" y="301"/>
                  </a:lnTo>
                  <a:lnTo>
                    <a:pt x="0" y="336"/>
                  </a:lnTo>
                  <a:lnTo>
                    <a:pt x="864" y="336"/>
                  </a:lnTo>
                  <a:close/>
                </a:path>
              </a:pathLst>
            </a:custGeom>
            <a:solidFill>
              <a:srgbClr val="FFFFFF"/>
            </a:solidFill>
            <a:ln w="0">
              <a:solidFill>
                <a:srgbClr val="FFFFFF"/>
              </a:solidFill>
              <a:prstDash val="solid"/>
              <a:round/>
              <a:headEnd/>
              <a:tailEnd/>
            </a:ln>
          </p:spPr>
          <p:txBody>
            <a:bodyPr/>
            <a:lstStyle/>
            <a:p>
              <a:endParaRPr lang="en-US"/>
            </a:p>
          </p:txBody>
        </p:sp>
        <p:sp>
          <p:nvSpPr>
            <p:cNvPr id="47121" name="Freeform 17"/>
            <p:cNvSpPr>
              <a:spLocks/>
            </p:cNvSpPr>
            <p:nvPr/>
          </p:nvSpPr>
          <p:spPr bwMode="auto">
            <a:xfrm>
              <a:off x="1910" y="2623"/>
              <a:ext cx="108" cy="42"/>
            </a:xfrm>
            <a:custGeom>
              <a:avLst/>
              <a:gdLst/>
              <a:ahLst/>
              <a:cxnLst>
                <a:cxn ang="0">
                  <a:pos x="864" y="336"/>
                </a:cxn>
                <a:cxn ang="0">
                  <a:pos x="830" y="252"/>
                </a:cxn>
                <a:cxn ang="0">
                  <a:pos x="777" y="164"/>
                </a:cxn>
                <a:cxn ang="0">
                  <a:pos x="707" y="103"/>
                </a:cxn>
                <a:cxn ang="0">
                  <a:pos x="628" y="50"/>
                </a:cxn>
                <a:cxn ang="0">
                  <a:pos x="538" y="15"/>
                </a:cxn>
                <a:cxn ang="0">
                  <a:pos x="449" y="0"/>
                </a:cxn>
                <a:cxn ang="0">
                  <a:pos x="356" y="15"/>
                </a:cxn>
                <a:cxn ang="0">
                  <a:pos x="266" y="36"/>
                </a:cxn>
                <a:cxn ang="0">
                  <a:pos x="186" y="85"/>
                </a:cxn>
                <a:cxn ang="0">
                  <a:pos x="111" y="143"/>
                </a:cxn>
                <a:cxn ang="0">
                  <a:pos x="55" y="221"/>
                </a:cxn>
                <a:cxn ang="0">
                  <a:pos x="8" y="301"/>
                </a:cxn>
                <a:cxn ang="0">
                  <a:pos x="0" y="336"/>
                </a:cxn>
                <a:cxn ang="0">
                  <a:pos x="864" y="336"/>
                </a:cxn>
              </a:cxnLst>
              <a:rect l="0" t="0" r="r" b="b"/>
              <a:pathLst>
                <a:path w="864" h="336">
                  <a:moveTo>
                    <a:pt x="864" y="336"/>
                  </a:moveTo>
                  <a:lnTo>
                    <a:pt x="830" y="252"/>
                  </a:lnTo>
                  <a:lnTo>
                    <a:pt x="777" y="164"/>
                  </a:lnTo>
                  <a:lnTo>
                    <a:pt x="707" y="103"/>
                  </a:lnTo>
                  <a:lnTo>
                    <a:pt x="628" y="50"/>
                  </a:lnTo>
                  <a:lnTo>
                    <a:pt x="538" y="15"/>
                  </a:lnTo>
                  <a:lnTo>
                    <a:pt x="449" y="0"/>
                  </a:lnTo>
                  <a:lnTo>
                    <a:pt x="356" y="15"/>
                  </a:lnTo>
                  <a:lnTo>
                    <a:pt x="266" y="36"/>
                  </a:lnTo>
                  <a:lnTo>
                    <a:pt x="186" y="85"/>
                  </a:lnTo>
                  <a:lnTo>
                    <a:pt x="111" y="143"/>
                  </a:lnTo>
                  <a:lnTo>
                    <a:pt x="55" y="221"/>
                  </a:lnTo>
                  <a:lnTo>
                    <a:pt x="8" y="301"/>
                  </a:lnTo>
                  <a:lnTo>
                    <a:pt x="0" y="336"/>
                  </a:lnTo>
                  <a:lnTo>
                    <a:pt x="864" y="336"/>
                  </a:lnTo>
                  <a:close/>
                </a:path>
              </a:pathLst>
            </a:custGeom>
            <a:solidFill>
              <a:srgbClr val="FFFFFF"/>
            </a:solidFill>
            <a:ln w="0">
              <a:solidFill>
                <a:srgbClr val="FFFFFF"/>
              </a:solidFill>
              <a:prstDash val="solid"/>
              <a:round/>
              <a:headEnd/>
              <a:tailEnd/>
            </a:ln>
          </p:spPr>
          <p:txBody>
            <a:bodyPr/>
            <a:lstStyle/>
            <a:p>
              <a:endParaRPr lang="en-US"/>
            </a:p>
          </p:txBody>
        </p:sp>
        <p:sp>
          <p:nvSpPr>
            <p:cNvPr id="47122" name="Freeform 18"/>
            <p:cNvSpPr>
              <a:spLocks/>
            </p:cNvSpPr>
            <p:nvPr/>
          </p:nvSpPr>
          <p:spPr bwMode="auto">
            <a:xfrm>
              <a:off x="2018" y="2623"/>
              <a:ext cx="108" cy="42"/>
            </a:xfrm>
            <a:custGeom>
              <a:avLst/>
              <a:gdLst/>
              <a:ahLst/>
              <a:cxnLst>
                <a:cxn ang="0">
                  <a:pos x="863" y="336"/>
                </a:cxn>
                <a:cxn ang="0">
                  <a:pos x="830" y="252"/>
                </a:cxn>
                <a:cxn ang="0">
                  <a:pos x="775" y="164"/>
                </a:cxn>
                <a:cxn ang="0">
                  <a:pos x="707" y="103"/>
                </a:cxn>
                <a:cxn ang="0">
                  <a:pos x="625" y="50"/>
                </a:cxn>
                <a:cxn ang="0">
                  <a:pos x="537" y="15"/>
                </a:cxn>
                <a:cxn ang="0">
                  <a:pos x="449" y="0"/>
                </a:cxn>
                <a:cxn ang="0">
                  <a:pos x="353" y="15"/>
                </a:cxn>
                <a:cxn ang="0">
                  <a:pos x="265" y="36"/>
                </a:cxn>
                <a:cxn ang="0">
                  <a:pos x="184" y="85"/>
                </a:cxn>
                <a:cxn ang="0">
                  <a:pos x="111" y="143"/>
                </a:cxn>
                <a:cxn ang="0">
                  <a:pos x="54" y="221"/>
                </a:cxn>
                <a:cxn ang="0">
                  <a:pos x="14" y="301"/>
                </a:cxn>
                <a:cxn ang="0">
                  <a:pos x="0" y="336"/>
                </a:cxn>
                <a:cxn ang="0">
                  <a:pos x="863" y="336"/>
                </a:cxn>
              </a:cxnLst>
              <a:rect l="0" t="0" r="r" b="b"/>
              <a:pathLst>
                <a:path w="863" h="336">
                  <a:moveTo>
                    <a:pt x="863" y="336"/>
                  </a:moveTo>
                  <a:lnTo>
                    <a:pt x="830" y="252"/>
                  </a:lnTo>
                  <a:lnTo>
                    <a:pt x="775" y="164"/>
                  </a:lnTo>
                  <a:lnTo>
                    <a:pt x="707" y="103"/>
                  </a:lnTo>
                  <a:lnTo>
                    <a:pt x="625" y="50"/>
                  </a:lnTo>
                  <a:lnTo>
                    <a:pt x="537" y="15"/>
                  </a:lnTo>
                  <a:lnTo>
                    <a:pt x="449" y="0"/>
                  </a:lnTo>
                  <a:lnTo>
                    <a:pt x="353" y="15"/>
                  </a:lnTo>
                  <a:lnTo>
                    <a:pt x="265" y="36"/>
                  </a:lnTo>
                  <a:lnTo>
                    <a:pt x="184" y="85"/>
                  </a:lnTo>
                  <a:lnTo>
                    <a:pt x="111" y="143"/>
                  </a:lnTo>
                  <a:lnTo>
                    <a:pt x="54" y="221"/>
                  </a:lnTo>
                  <a:lnTo>
                    <a:pt x="14" y="301"/>
                  </a:lnTo>
                  <a:lnTo>
                    <a:pt x="0" y="336"/>
                  </a:lnTo>
                  <a:lnTo>
                    <a:pt x="863" y="336"/>
                  </a:lnTo>
                  <a:close/>
                </a:path>
              </a:pathLst>
            </a:custGeom>
            <a:solidFill>
              <a:srgbClr val="FFFFFF"/>
            </a:solidFill>
            <a:ln w="0">
              <a:solidFill>
                <a:srgbClr val="FFFFFF"/>
              </a:solidFill>
              <a:prstDash val="solid"/>
              <a:round/>
              <a:headEnd/>
              <a:tailEnd/>
            </a:ln>
          </p:spPr>
          <p:txBody>
            <a:bodyPr/>
            <a:lstStyle/>
            <a:p>
              <a:endParaRPr lang="en-US"/>
            </a:p>
          </p:txBody>
        </p:sp>
        <p:sp>
          <p:nvSpPr>
            <p:cNvPr id="47123" name="Rectangle 19"/>
            <p:cNvSpPr>
              <a:spLocks noChangeArrowheads="1"/>
            </p:cNvSpPr>
            <p:nvPr/>
          </p:nvSpPr>
          <p:spPr bwMode="auto">
            <a:xfrm>
              <a:off x="1591" y="3553"/>
              <a:ext cx="381" cy="32"/>
            </a:xfrm>
            <a:prstGeom prst="rect">
              <a:avLst/>
            </a:prstGeom>
            <a:solidFill>
              <a:srgbClr val="FFEA00"/>
            </a:solidFill>
            <a:ln w="0">
              <a:solidFill>
                <a:srgbClr val="FFEA00"/>
              </a:solidFill>
              <a:miter lim="800000"/>
              <a:headEnd/>
              <a:tailEnd/>
            </a:ln>
          </p:spPr>
          <p:txBody>
            <a:bodyPr/>
            <a:lstStyle/>
            <a:p>
              <a:endParaRPr lang="en-US"/>
            </a:p>
          </p:txBody>
        </p:sp>
      </p:grpSp>
      <p:sp>
        <p:nvSpPr>
          <p:cNvPr id="47124" name="Rectangle 20"/>
          <p:cNvSpPr>
            <a:spLocks noChangeArrowheads="1"/>
          </p:cNvSpPr>
          <p:nvPr/>
        </p:nvSpPr>
        <p:spPr bwMode="auto">
          <a:xfrm>
            <a:off x="5686425" y="1665288"/>
            <a:ext cx="2816225" cy="606425"/>
          </a:xfrm>
          <a:prstGeom prst="rect">
            <a:avLst/>
          </a:prstGeom>
          <a:noFill/>
          <a:ln w="12700">
            <a:noFill/>
            <a:miter lim="800000"/>
            <a:headEnd/>
            <a:tailEnd/>
          </a:ln>
          <a:effectLst/>
        </p:spPr>
        <p:txBody>
          <a:bodyPr lIns="90488" tIns="44450" rIns="90488" bIns="44450">
            <a:spAutoFit/>
          </a:bodyPr>
          <a:lstStyle/>
          <a:p>
            <a:pPr algn="ctr" eaLnBrk="1" hangingPunct="1">
              <a:lnSpc>
                <a:spcPct val="85000"/>
              </a:lnSpc>
              <a:spcBef>
                <a:spcPct val="50000"/>
              </a:spcBef>
            </a:pPr>
            <a:r>
              <a:rPr lang="en-US" sz="2000" b="1"/>
              <a:t>Work in Process Department </a:t>
            </a:r>
            <a:r>
              <a:rPr lang="en-US" sz="2000" b="1">
                <a:solidFill>
                  <a:srgbClr val="0000CC"/>
                </a:solidFill>
              </a:rPr>
              <a:t>B</a:t>
            </a:r>
            <a:endParaRPr lang="en-US" sz="2000" b="1"/>
          </a:p>
        </p:txBody>
      </p:sp>
      <p:sp>
        <p:nvSpPr>
          <p:cNvPr id="47125" name="Rectangle 21"/>
          <p:cNvSpPr>
            <a:spLocks noChangeArrowheads="1"/>
          </p:cNvSpPr>
          <p:nvPr/>
        </p:nvSpPr>
        <p:spPr bwMode="auto">
          <a:xfrm>
            <a:off x="1223963" y="1676400"/>
            <a:ext cx="2816225" cy="606425"/>
          </a:xfrm>
          <a:prstGeom prst="rect">
            <a:avLst/>
          </a:prstGeom>
          <a:noFill/>
          <a:ln w="12700">
            <a:noFill/>
            <a:miter lim="800000"/>
            <a:headEnd/>
            <a:tailEnd/>
          </a:ln>
          <a:effectLst/>
        </p:spPr>
        <p:txBody>
          <a:bodyPr lIns="90488" tIns="44450" rIns="90488" bIns="44450">
            <a:spAutoFit/>
          </a:bodyPr>
          <a:lstStyle/>
          <a:p>
            <a:pPr algn="ctr" eaLnBrk="1" hangingPunct="1">
              <a:lnSpc>
                <a:spcPct val="85000"/>
              </a:lnSpc>
              <a:spcBef>
                <a:spcPct val="50000"/>
              </a:spcBef>
            </a:pPr>
            <a:r>
              <a:rPr lang="en-US" sz="2000" b="1"/>
              <a:t>Work in Process</a:t>
            </a:r>
            <a:br>
              <a:rPr lang="en-US" sz="2000" b="1"/>
            </a:br>
            <a:r>
              <a:rPr lang="en-US" sz="2000" b="1"/>
              <a:t>Department </a:t>
            </a:r>
            <a:r>
              <a:rPr lang="en-US" sz="2000" b="1">
                <a:solidFill>
                  <a:srgbClr val="FF0000"/>
                </a:solidFill>
              </a:rPr>
              <a:t>A</a:t>
            </a:r>
          </a:p>
        </p:txBody>
      </p:sp>
      <p:sp>
        <p:nvSpPr>
          <p:cNvPr id="47126" name="Rectangle 22"/>
          <p:cNvSpPr>
            <a:spLocks noChangeArrowheads="1"/>
          </p:cNvSpPr>
          <p:nvPr/>
        </p:nvSpPr>
        <p:spPr bwMode="auto">
          <a:xfrm>
            <a:off x="1069975" y="2252663"/>
            <a:ext cx="167322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rgbClr val="FF0000"/>
                </a:solidFill>
              </a:rPr>
              <a:t>Direct</a:t>
            </a:r>
            <a:br>
              <a:rPr lang="en-US" sz="2000" b="1">
                <a:solidFill>
                  <a:srgbClr val="FF0000"/>
                </a:solidFill>
              </a:rPr>
            </a:br>
            <a:r>
              <a:rPr lang="en-US" sz="2000" b="1">
                <a:solidFill>
                  <a:srgbClr val="FF0000"/>
                </a:solidFill>
              </a:rPr>
              <a:t> Materials</a:t>
            </a:r>
          </a:p>
        </p:txBody>
      </p:sp>
      <p:sp>
        <p:nvSpPr>
          <p:cNvPr id="47127" name="Rectangle 23"/>
          <p:cNvSpPr>
            <a:spLocks noChangeArrowheads="1"/>
          </p:cNvSpPr>
          <p:nvPr/>
        </p:nvSpPr>
        <p:spPr bwMode="auto">
          <a:xfrm>
            <a:off x="1216025" y="2862263"/>
            <a:ext cx="136842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chemeClr val="accent2"/>
                </a:solidFill>
              </a:rPr>
              <a:t>Direct</a:t>
            </a:r>
            <a:br>
              <a:rPr lang="en-US" sz="2000" b="1">
                <a:solidFill>
                  <a:schemeClr val="accent2"/>
                </a:solidFill>
              </a:rPr>
            </a:br>
            <a:r>
              <a:rPr lang="en-US" sz="2000" b="1">
                <a:solidFill>
                  <a:schemeClr val="accent2"/>
                </a:solidFill>
              </a:rPr>
              <a:t> Labor</a:t>
            </a:r>
          </a:p>
        </p:txBody>
      </p:sp>
      <p:sp>
        <p:nvSpPr>
          <p:cNvPr id="47128" name="Rectangle 24"/>
          <p:cNvSpPr>
            <a:spLocks noChangeArrowheads="1"/>
          </p:cNvSpPr>
          <p:nvPr/>
        </p:nvSpPr>
        <p:spPr bwMode="auto">
          <a:xfrm>
            <a:off x="1174750" y="3451225"/>
            <a:ext cx="152717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rgbClr val="9900CC"/>
                </a:solidFill>
              </a:rPr>
              <a:t>Applied</a:t>
            </a:r>
            <a:br>
              <a:rPr lang="en-US" sz="2000" b="1">
                <a:solidFill>
                  <a:srgbClr val="9900CC"/>
                </a:solidFill>
              </a:rPr>
            </a:br>
            <a:r>
              <a:rPr lang="en-US" sz="2000" b="1">
                <a:solidFill>
                  <a:srgbClr val="9900CC"/>
                </a:solidFill>
              </a:rPr>
              <a:t>Overhead</a:t>
            </a:r>
          </a:p>
        </p:txBody>
      </p:sp>
      <p:sp>
        <p:nvSpPr>
          <p:cNvPr id="47129" name="Rectangle 25"/>
          <p:cNvSpPr>
            <a:spLocks noChangeArrowheads="1"/>
          </p:cNvSpPr>
          <p:nvPr/>
        </p:nvSpPr>
        <p:spPr bwMode="auto">
          <a:xfrm>
            <a:off x="5535613" y="2330450"/>
            <a:ext cx="167322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rgbClr val="FF0000"/>
                </a:solidFill>
              </a:rPr>
              <a:t>Direct</a:t>
            </a:r>
            <a:br>
              <a:rPr lang="en-US" sz="2000" b="1">
                <a:solidFill>
                  <a:srgbClr val="FF0000"/>
                </a:solidFill>
              </a:rPr>
            </a:br>
            <a:r>
              <a:rPr lang="en-US" sz="2000" b="1">
                <a:solidFill>
                  <a:srgbClr val="FF0000"/>
                </a:solidFill>
              </a:rPr>
              <a:t> Materials</a:t>
            </a:r>
          </a:p>
        </p:txBody>
      </p:sp>
      <p:sp>
        <p:nvSpPr>
          <p:cNvPr id="47130" name="Rectangle 26"/>
          <p:cNvSpPr>
            <a:spLocks noChangeArrowheads="1"/>
          </p:cNvSpPr>
          <p:nvPr/>
        </p:nvSpPr>
        <p:spPr bwMode="auto">
          <a:xfrm>
            <a:off x="5681663" y="2940050"/>
            <a:ext cx="136842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chemeClr val="accent2"/>
                </a:solidFill>
              </a:rPr>
              <a:t>Direct</a:t>
            </a:r>
            <a:br>
              <a:rPr lang="en-US" sz="2000" b="1">
                <a:solidFill>
                  <a:schemeClr val="accent2"/>
                </a:solidFill>
              </a:rPr>
            </a:br>
            <a:r>
              <a:rPr lang="en-US" sz="2000" b="1">
                <a:solidFill>
                  <a:schemeClr val="accent2"/>
                </a:solidFill>
              </a:rPr>
              <a:t> Labor</a:t>
            </a:r>
          </a:p>
        </p:txBody>
      </p:sp>
      <p:sp>
        <p:nvSpPr>
          <p:cNvPr id="47131" name="Rectangle 27"/>
          <p:cNvSpPr>
            <a:spLocks noChangeArrowheads="1"/>
          </p:cNvSpPr>
          <p:nvPr/>
        </p:nvSpPr>
        <p:spPr bwMode="auto">
          <a:xfrm>
            <a:off x="5640388" y="3529013"/>
            <a:ext cx="152717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rgbClr val="9900CC"/>
                </a:solidFill>
              </a:rPr>
              <a:t>Applied</a:t>
            </a:r>
            <a:br>
              <a:rPr lang="en-US" sz="2000" b="1">
                <a:solidFill>
                  <a:srgbClr val="9900CC"/>
                </a:solidFill>
              </a:rPr>
            </a:br>
            <a:r>
              <a:rPr lang="en-US" sz="2000" b="1">
                <a:solidFill>
                  <a:srgbClr val="9900CC"/>
                </a:solidFill>
              </a:rPr>
              <a:t>Overhead</a:t>
            </a:r>
          </a:p>
        </p:txBody>
      </p:sp>
      <p:sp>
        <p:nvSpPr>
          <p:cNvPr id="47132" name="Line 28"/>
          <p:cNvSpPr>
            <a:spLocks noChangeShapeType="1"/>
          </p:cNvSpPr>
          <p:nvPr/>
        </p:nvSpPr>
        <p:spPr bwMode="auto">
          <a:xfrm>
            <a:off x="7134225" y="2292350"/>
            <a:ext cx="0" cy="2660650"/>
          </a:xfrm>
          <a:prstGeom prst="line">
            <a:avLst/>
          </a:prstGeom>
          <a:noFill/>
          <a:ln w="25400">
            <a:solidFill>
              <a:schemeClr val="tx1"/>
            </a:solidFill>
            <a:round/>
            <a:headEnd/>
            <a:tailEnd/>
          </a:ln>
          <a:effectLst/>
        </p:spPr>
        <p:txBody>
          <a:bodyPr wrap="none" anchor="ctr"/>
          <a:lstStyle/>
          <a:p>
            <a:endParaRPr lang="en-US"/>
          </a:p>
        </p:txBody>
      </p:sp>
      <p:grpSp>
        <p:nvGrpSpPr>
          <p:cNvPr id="3" name="Group 32"/>
          <p:cNvGrpSpPr>
            <a:grpSpLocks/>
          </p:cNvGrpSpPr>
          <p:nvPr/>
        </p:nvGrpSpPr>
        <p:grpSpPr bwMode="auto">
          <a:xfrm>
            <a:off x="2593975" y="2286000"/>
            <a:ext cx="4641850" cy="2495550"/>
            <a:chOff x="1634" y="1440"/>
            <a:chExt cx="2924" cy="1572"/>
          </a:xfrm>
        </p:grpSpPr>
        <p:sp>
          <p:nvSpPr>
            <p:cNvPr id="47133" name="Rectangle 29"/>
            <p:cNvSpPr>
              <a:spLocks noChangeArrowheads="1"/>
            </p:cNvSpPr>
            <p:nvPr/>
          </p:nvSpPr>
          <p:spPr bwMode="auto">
            <a:xfrm>
              <a:off x="1634" y="1440"/>
              <a:ext cx="1150" cy="44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sz="2000" b="1" dirty="0">
                  <a:solidFill>
                    <a:schemeClr val="accent5">
                      <a:lumMod val="20000"/>
                      <a:lumOff val="80000"/>
                    </a:schemeClr>
                  </a:solidFill>
                </a:rPr>
                <a:t>Transferred</a:t>
              </a:r>
              <a:br>
                <a:rPr lang="en-US" sz="2000" b="1" dirty="0">
                  <a:solidFill>
                    <a:schemeClr val="accent5">
                      <a:lumMod val="20000"/>
                      <a:lumOff val="80000"/>
                    </a:schemeClr>
                  </a:solidFill>
                </a:rPr>
              </a:br>
              <a:r>
                <a:rPr lang="en-US" sz="2000" b="1" dirty="0">
                  <a:solidFill>
                    <a:schemeClr val="accent5">
                      <a:lumMod val="20000"/>
                      <a:lumOff val="80000"/>
                    </a:schemeClr>
                  </a:solidFill>
                </a:rPr>
                <a:t> to Dept. B</a:t>
              </a:r>
            </a:p>
          </p:txBody>
        </p:sp>
        <p:sp>
          <p:nvSpPr>
            <p:cNvPr id="47134" name="Rectangle 30"/>
            <p:cNvSpPr>
              <a:spLocks noChangeArrowheads="1"/>
            </p:cNvSpPr>
            <p:nvPr/>
          </p:nvSpPr>
          <p:spPr bwMode="auto">
            <a:xfrm>
              <a:off x="3408" y="2606"/>
              <a:ext cx="1150" cy="406"/>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b="1" dirty="0">
                  <a:solidFill>
                    <a:schemeClr val="accent5">
                      <a:lumMod val="20000"/>
                      <a:lumOff val="80000"/>
                    </a:schemeClr>
                  </a:solidFill>
                </a:rPr>
                <a:t>Transferred</a:t>
              </a:r>
              <a:br>
                <a:rPr lang="en-US" b="1" dirty="0">
                  <a:solidFill>
                    <a:schemeClr val="accent5">
                      <a:lumMod val="20000"/>
                      <a:lumOff val="80000"/>
                    </a:schemeClr>
                  </a:solidFill>
                </a:rPr>
              </a:br>
              <a:r>
                <a:rPr lang="en-US" b="1" dirty="0">
                  <a:solidFill>
                    <a:schemeClr val="accent5">
                      <a:lumMod val="20000"/>
                      <a:lumOff val="80000"/>
                    </a:schemeClr>
                  </a:solidFill>
                </a:rPr>
                <a:t> from Dept. A</a:t>
              </a:r>
            </a:p>
          </p:txBody>
        </p:sp>
        <p:cxnSp>
          <p:nvCxnSpPr>
            <p:cNvPr id="47135" name="AutoShape 31"/>
            <p:cNvCxnSpPr>
              <a:cxnSpLocks noChangeShapeType="1"/>
              <a:stCxn id="47133" idx="3"/>
              <a:endCxn id="47134" idx="1"/>
            </p:cNvCxnSpPr>
            <p:nvPr/>
          </p:nvCxnSpPr>
          <p:spPr bwMode="auto">
            <a:xfrm>
              <a:off x="2784" y="1660"/>
              <a:ext cx="624" cy="1149"/>
            </a:xfrm>
            <a:prstGeom prst="bentConnector3">
              <a:avLst>
                <a:gd name="adj1" fmla="val 50000"/>
              </a:avLst>
            </a:prstGeom>
            <a:noFill/>
            <a:ln w="38100">
              <a:solidFill>
                <a:srgbClr val="663300"/>
              </a:solidFill>
              <a:miter lim="800000"/>
              <a:headEnd/>
              <a:tailEnd type="triangle" w="med" len="med"/>
            </a:ln>
            <a:effectLst/>
          </p:spPr>
        </p:cxnSp>
      </p:gr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1026"/>
          <p:cNvSpPr>
            <a:spLocks noGrp="1" noChangeArrowheads="1"/>
          </p:cNvSpPr>
          <p:nvPr>
            <p:ph type="title"/>
          </p:nvPr>
        </p:nvSpPr>
        <p:spPr>
          <a:noFill/>
          <a:ln/>
        </p:spPr>
        <p:txBody>
          <a:bodyPr lIns="90488" tIns="44450" rIns="90488" bIns="44450">
            <a:normAutofit/>
          </a:bodyPr>
          <a:lstStyle/>
          <a:p>
            <a:r>
              <a:rPr lang="en-US"/>
              <a:t>Process Costing</a:t>
            </a:r>
            <a:br>
              <a:rPr lang="en-US"/>
            </a:br>
            <a:r>
              <a:rPr lang="en-US" sz="2800"/>
              <a:t>(in journal entry form)</a:t>
            </a:r>
          </a:p>
        </p:txBody>
      </p:sp>
      <p:graphicFrame>
        <p:nvGraphicFramePr>
          <p:cNvPr id="126979" name="Object 1027"/>
          <p:cNvGraphicFramePr>
            <a:graphicFrameLocks/>
          </p:cNvGraphicFramePr>
          <p:nvPr/>
        </p:nvGraphicFramePr>
        <p:xfrm>
          <a:off x="471488" y="1752600"/>
          <a:ext cx="8520112" cy="4125913"/>
        </p:xfrm>
        <a:graphic>
          <a:graphicData uri="http://schemas.openxmlformats.org/presentationml/2006/ole">
            <mc:AlternateContent xmlns:mc="http://schemas.openxmlformats.org/markup-compatibility/2006">
              <mc:Choice xmlns:v="urn:schemas-microsoft-com:vml" Requires="v">
                <p:oleObj spid="_x0000_s5127" name="Worksheet" r:id="rId4" imgW="4703760" imgH="2409480" progId="Excel.Sheet.8">
                  <p:embed/>
                </p:oleObj>
              </mc:Choice>
              <mc:Fallback>
                <p:oleObj name="Worksheet" r:id="rId4" imgW="4703760" imgH="240948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488" y="1752600"/>
                        <a:ext cx="8520112" cy="41259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noFill/>
          <a:ln/>
        </p:spPr>
        <p:txBody>
          <a:bodyPr lIns="90488" tIns="44450" rIns="90488" bIns="44450">
            <a:normAutofit/>
          </a:bodyPr>
          <a:lstStyle/>
          <a:p>
            <a:r>
              <a:rPr lang="en-US" sz="3000" dirty="0" err="1" smtClean="0"/>
              <a:t>Persamaan</a:t>
            </a:r>
            <a:r>
              <a:rPr lang="en-US" sz="3000" dirty="0" smtClean="0"/>
              <a:t> job order </a:t>
            </a:r>
            <a:r>
              <a:rPr lang="en-US" sz="3000" dirty="0" err="1" smtClean="0"/>
              <a:t>dan</a:t>
            </a:r>
            <a:r>
              <a:rPr lang="en-US" sz="3000" dirty="0" smtClean="0"/>
              <a:t> process costing</a:t>
            </a:r>
            <a:endParaRPr lang="en-US" sz="3000" dirty="0"/>
          </a:p>
        </p:txBody>
      </p:sp>
      <p:sp>
        <p:nvSpPr>
          <p:cNvPr id="20482" name="Rectangle 2"/>
          <p:cNvSpPr>
            <a:spLocks noGrp="1" noChangeArrowheads="1"/>
          </p:cNvSpPr>
          <p:nvPr>
            <p:ph type="body" sz="half" idx="4294967295"/>
          </p:nvPr>
        </p:nvSpPr>
        <p:spPr>
          <a:xfrm>
            <a:off x="533400" y="1937059"/>
            <a:ext cx="8458200" cy="3581400"/>
          </a:xfrm>
          <a:solidFill>
            <a:srgbClr val="CCECFF"/>
          </a:solidFill>
          <a:ln w="25400" cap="flat">
            <a:solidFill>
              <a:schemeClr val="tx1"/>
            </a:solidFill>
          </a:ln>
          <a:effectLst>
            <a:outerShdw dist="63500" dir="3187806" algn="ctr" rotWithShape="0">
              <a:schemeClr val="tx1"/>
            </a:outerShdw>
          </a:effectLst>
        </p:spPr>
        <p:txBody>
          <a:bodyPr lIns="90488" tIns="44450" rIns="90488" bIns="44450"/>
          <a:lstStyle/>
          <a:p>
            <a:pPr>
              <a:spcBef>
                <a:spcPct val="45000"/>
              </a:spcBef>
              <a:buClr>
                <a:schemeClr val="tx1"/>
              </a:buClr>
            </a:pPr>
            <a:r>
              <a:rPr lang="en-US" dirty="0" err="1" smtClean="0">
                <a:solidFill>
                  <a:srgbClr val="FF0000"/>
                </a:solidFill>
                <a:effectLst/>
              </a:rPr>
              <a:t>Kedua</a:t>
            </a:r>
            <a:r>
              <a:rPr lang="en-US" dirty="0" smtClean="0">
                <a:solidFill>
                  <a:srgbClr val="FF0000"/>
                </a:solidFill>
                <a:effectLst/>
              </a:rPr>
              <a:t> </a:t>
            </a:r>
            <a:r>
              <a:rPr lang="en-US" dirty="0" err="1" smtClean="0">
                <a:solidFill>
                  <a:srgbClr val="FF0000"/>
                </a:solidFill>
                <a:effectLst/>
              </a:rPr>
              <a:t>sistem</a:t>
            </a:r>
            <a:r>
              <a:rPr lang="en-US" dirty="0" smtClean="0">
                <a:solidFill>
                  <a:srgbClr val="FF0000"/>
                </a:solidFill>
                <a:effectLst/>
              </a:rPr>
              <a:t> </a:t>
            </a:r>
            <a:r>
              <a:rPr lang="en-US" dirty="0" err="1" smtClean="0">
                <a:solidFill>
                  <a:srgbClr val="FF0000"/>
                </a:solidFill>
                <a:effectLst/>
              </a:rPr>
              <a:t>memiliki</a:t>
            </a:r>
            <a:r>
              <a:rPr lang="en-US" dirty="0" smtClean="0">
                <a:solidFill>
                  <a:srgbClr val="FF0000"/>
                </a:solidFill>
                <a:effectLst/>
              </a:rPr>
              <a:t> </a:t>
            </a:r>
            <a:r>
              <a:rPr lang="en-US" dirty="0" err="1" smtClean="0">
                <a:solidFill>
                  <a:srgbClr val="FF0000"/>
                </a:solidFill>
                <a:effectLst/>
              </a:rPr>
              <a:t>tujuan</a:t>
            </a:r>
            <a:r>
              <a:rPr lang="en-US" dirty="0" smtClean="0">
                <a:solidFill>
                  <a:srgbClr val="FF0000"/>
                </a:solidFill>
                <a:effectLst/>
              </a:rPr>
              <a:t> </a:t>
            </a:r>
            <a:r>
              <a:rPr lang="en-US" dirty="0" err="1" smtClean="0">
                <a:solidFill>
                  <a:srgbClr val="FF0000"/>
                </a:solidFill>
                <a:effectLst/>
              </a:rPr>
              <a:t>utama</a:t>
            </a:r>
            <a:r>
              <a:rPr lang="en-US" dirty="0" smtClean="0">
                <a:solidFill>
                  <a:srgbClr val="FF0000"/>
                </a:solidFill>
                <a:effectLst/>
              </a:rPr>
              <a:t> yang </a:t>
            </a:r>
            <a:r>
              <a:rPr lang="en-US" dirty="0" err="1" smtClean="0">
                <a:solidFill>
                  <a:srgbClr val="FF0000"/>
                </a:solidFill>
                <a:effectLst/>
              </a:rPr>
              <a:t>sama</a:t>
            </a:r>
            <a:r>
              <a:rPr lang="en-US" dirty="0" smtClean="0">
                <a:solidFill>
                  <a:srgbClr val="FF0000"/>
                </a:solidFill>
                <a:effectLst/>
              </a:rPr>
              <a:t>, </a:t>
            </a:r>
            <a:r>
              <a:rPr lang="en-US" dirty="0" err="1" smtClean="0">
                <a:solidFill>
                  <a:srgbClr val="FF0000"/>
                </a:solidFill>
                <a:effectLst/>
              </a:rPr>
              <a:t>yaitu</a:t>
            </a:r>
            <a:r>
              <a:rPr lang="en-US" dirty="0" smtClean="0">
                <a:solidFill>
                  <a:srgbClr val="FF0000"/>
                </a:solidFill>
                <a:effectLst/>
              </a:rPr>
              <a:t> </a:t>
            </a:r>
            <a:r>
              <a:rPr lang="en-US" dirty="0" err="1" smtClean="0">
                <a:solidFill>
                  <a:srgbClr val="FF0000"/>
                </a:solidFill>
                <a:effectLst/>
              </a:rPr>
              <a:t>membebankan</a:t>
            </a:r>
            <a:r>
              <a:rPr lang="en-US" dirty="0" smtClean="0">
                <a:solidFill>
                  <a:srgbClr val="FF0000"/>
                </a:solidFill>
                <a:effectLst/>
              </a:rPr>
              <a:t> </a:t>
            </a:r>
            <a:r>
              <a:rPr lang="en-US" dirty="0" err="1" smtClean="0">
                <a:solidFill>
                  <a:srgbClr val="FF0000"/>
                </a:solidFill>
                <a:effectLst/>
              </a:rPr>
              <a:t>biaya</a:t>
            </a:r>
            <a:r>
              <a:rPr lang="en-US" dirty="0" smtClean="0">
                <a:solidFill>
                  <a:srgbClr val="FF0000"/>
                </a:solidFill>
                <a:effectLst/>
              </a:rPr>
              <a:t> </a:t>
            </a:r>
            <a:r>
              <a:rPr lang="en-US" dirty="0" err="1" smtClean="0">
                <a:solidFill>
                  <a:srgbClr val="FF0000"/>
                </a:solidFill>
                <a:effectLst/>
              </a:rPr>
              <a:t>bahan</a:t>
            </a:r>
            <a:r>
              <a:rPr lang="en-US" dirty="0" smtClean="0">
                <a:solidFill>
                  <a:srgbClr val="FF0000"/>
                </a:solidFill>
                <a:effectLst/>
              </a:rPr>
              <a:t> </a:t>
            </a:r>
            <a:r>
              <a:rPr lang="en-US" dirty="0" err="1" smtClean="0">
                <a:solidFill>
                  <a:srgbClr val="FF0000"/>
                </a:solidFill>
                <a:effectLst/>
              </a:rPr>
              <a:t>baku</a:t>
            </a:r>
            <a:r>
              <a:rPr lang="en-US" dirty="0" smtClean="0">
                <a:solidFill>
                  <a:srgbClr val="FF0000"/>
                </a:solidFill>
                <a:effectLst/>
              </a:rPr>
              <a:t>, </a:t>
            </a:r>
            <a:r>
              <a:rPr lang="en-US" dirty="0" err="1" smtClean="0">
                <a:solidFill>
                  <a:srgbClr val="FF0000"/>
                </a:solidFill>
                <a:effectLst/>
              </a:rPr>
              <a:t>tenaga</a:t>
            </a:r>
            <a:r>
              <a:rPr lang="en-US" dirty="0" smtClean="0">
                <a:solidFill>
                  <a:srgbClr val="FF0000"/>
                </a:solidFill>
                <a:effectLst/>
              </a:rPr>
              <a:t> </a:t>
            </a:r>
            <a:r>
              <a:rPr lang="en-US" dirty="0" err="1" smtClean="0">
                <a:solidFill>
                  <a:srgbClr val="FF0000"/>
                </a:solidFill>
                <a:effectLst/>
              </a:rPr>
              <a:t>kerja</a:t>
            </a:r>
            <a:r>
              <a:rPr lang="en-US" dirty="0" smtClean="0">
                <a:solidFill>
                  <a:srgbClr val="FF0000"/>
                </a:solidFill>
                <a:effectLst/>
              </a:rPr>
              <a:t> </a:t>
            </a:r>
            <a:r>
              <a:rPr lang="en-US" dirty="0" err="1" smtClean="0">
                <a:solidFill>
                  <a:srgbClr val="FF0000"/>
                </a:solidFill>
                <a:effectLst/>
              </a:rPr>
              <a:t>dan</a:t>
            </a:r>
            <a:r>
              <a:rPr lang="en-US" dirty="0" smtClean="0">
                <a:solidFill>
                  <a:srgbClr val="FF0000"/>
                </a:solidFill>
                <a:effectLst/>
              </a:rPr>
              <a:t> overhead </a:t>
            </a:r>
            <a:r>
              <a:rPr lang="en-US" dirty="0" err="1" smtClean="0">
                <a:solidFill>
                  <a:srgbClr val="FF0000"/>
                </a:solidFill>
                <a:effectLst/>
              </a:rPr>
              <a:t>ke</a:t>
            </a:r>
            <a:r>
              <a:rPr lang="en-US" dirty="0" smtClean="0">
                <a:solidFill>
                  <a:srgbClr val="FF0000"/>
                </a:solidFill>
                <a:effectLst/>
              </a:rPr>
              <a:t> </a:t>
            </a:r>
            <a:r>
              <a:rPr lang="en-US" dirty="0" err="1" smtClean="0">
                <a:solidFill>
                  <a:srgbClr val="FF0000"/>
                </a:solidFill>
                <a:effectLst/>
              </a:rPr>
              <a:t>produk</a:t>
            </a:r>
            <a:r>
              <a:rPr lang="en-US" dirty="0" smtClean="0">
                <a:solidFill>
                  <a:srgbClr val="FF0000"/>
                </a:solidFill>
                <a:effectLst/>
              </a:rPr>
              <a:t> </a:t>
            </a:r>
            <a:r>
              <a:rPr lang="en-US" dirty="0" err="1" smtClean="0">
                <a:solidFill>
                  <a:srgbClr val="FF0000"/>
                </a:solidFill>
                <a:effectLst/>
              </a:rPr>
              <a:t>dan</a:t>
            </a:r>
            <a:r>
              <a:rPr lang="en-US" dirty="0" smtClean="0">
                <a:solidFill>
                  <a:srgbClr val="FF0000"/>
                </a:solidFill>
                <a:effectLst/>
              </a:rPr>
              <a:t> </a:t>
            </a:r>
            <a:r>
              <a:rPr lang="en-US" dirty="0" err="1" smtClean="0">
                <a:solidFill>
                  <a:srgbClr val="FF0000"/>
                </a:solidFill>
                <a:effectLst/>
              </a:rPr>
              <a:t>memberikan</a:t>
            </a:r>
            <a:r>
              <a:rPr lang="en-US" dirty="0" smtClean="0">
                <a:solidFill>
                  <a:srgbClr val="FF0000"/>
                </a:solidFill>
                <a:effectLst/>
              </a:rPr>
              <a:t> </a:t>
            </a:r>
            <a:r>
              <a:rPr lang="en-US" dirty="0" err="1" smtClean="0">
                <a:solidFill>
                  <a:srgbClr val="FF0000"/>
                </a:solidFill>
                <a:effectLst/>
              </a:rPr>
              <a:t>mekanisme</a:t>
            </a:r>
            <a:r>
              <a:rPr lang="en-US" dirty="0" smtClean="0">
                <a:solidFill>
                  <a:srgbClr val="FF0000"/>
                </a:solidFill>
                <a:effectLst/>
              </a:rPr>
              <a:t> </a:t>
            </a:r>
            <a:r>
              <a:rPr lang="en-US" dirty="0" err="1" smtClean="0">
                <a:solidFill>
                  <a:srgbClr val="FF0000"/>
                </a:solidFill>
                <a:effectLst/>
              </a:rPr>
              <a:t>perhitungan</a:t>
            </a:r>
            <a:r>
              <a:rPr lang="en-US" dirty="0" smtClean="0">
                <a:solidFill>
                  <a:srgbClr val="FF0000"/>
                </a:solidFill>
                <a:effectLst/>
              </a:rPr>
              <a:t> </a:t>
            </a:r>
            <a:r>
              <a:rPr lang="en-US" dirty="0" err="1" smtClean="0">
                <a:solidFill>
                  <a:srgbClr val="FF0000"/>
                </a:solidFill>
                <a:effectLst/>
              </a:rPr>
              <a:t>biaya</a:t>
            </a:r>
            <a:r>
              <a:rPr lang="en-US" dirty="0" smtClean="0">
                <a:solidFill>
                  <a:srgbClr val="FF0000"/>
                </a:solidFill>
                <a:effectLst/>
              </a:rPr>
              <a:t> per unit</a:t>
            </a:r>
          </a:p>
          <a:p>
            <a:pPr>
              <a:spcBef>
                <a:spcPct val="45000"/>
              </a:spcBef>
              <a:buClr>
                <a:schemeClr val="tx1"/>
              </a:buClr>
            </a:pPr>
            <a:r>
              <a:rPr lang="en-US" dirty="0" err="1" smtClean="0">
                <a:solidFill>
                  <a:srgbClr val="FF0000"/>
                </a:solidFill>
                <a:effectLst/>
              </a:rPr>
              <a:t>Kedua</a:t>
            </a:r>
            <a:r>
              <a:rPr lang="en-US" dirty="0" smtClean="0">
                <a:solidFill>
                  <a:srgbClr val="FF0000"/>
                </a:solidFill>
                <a:effectLst/>
              </a:rPr>
              <a:t> </a:t>
            </a:r>
            <a:r>
              <a:rPr lang="en-US" dirty="0" err="1" smtClean="0">
                <a:solidFill>
                  <a:srgbClr val="FF0000"/>
                </a:solidFill>
                <a:effectLst/>
              </a:rPr>
              <a:t>sistem</a:t>
            </a:r>
            <a:r>
              <a:rPr lang="en-US" dirty="0" smtClean="0">
                <a:solidFill>
                  <a:srgbClr val="FF0000"/>
                </a:solidFill>
                <a:effectLst/>
              </a:rPr>
              <a:t> </a:t>
            </a:r>
            <a:r>
              <a:rPr lang="en-US" dirty="0" err="1" smtClean="0">
                <a:solidFill>
                  <a:srgbClr val="FF0000"/>
                </a:solidFill>
                <a:effectLst/>
              </a:rPr>
              <a:t>menggunakan</a:t>
            </a:r>
            <a:r>
              <a:rPr lang="en-US" dirty="0" smtClean="0">
                <a:solidFill>
                  <a:srgbClr val="FF0000"/>
                </a:solidFill>
                <a:effectLst/>
              </a:rPr>
              <a:t> </a:t>
            </a:r>
            <a:r>
              <a:rPr lang="en-US" dirty="0" err="1" smtClean="0">
                <a:solidFill>
                  <a:srgbClr val="FF0000"/>
                </a:solidFill>
                <a:effectLst/>
              </a:rPr>
              <a:t>akun</a:t>
            </a:r>
            <a:r>
              <a:rPr lang="en-US" dirty="0" smtClean="0">
                <a:solidFill>
                  <a:srgbClr val="FF0000"/>
                </a:solidFill>
                <a:effectLst/>
              </a:rPr>
              <a:t> </a:t>
            </a:r>
            <a:r>
              <a:rPr lang="en-US" dirty="0" err="1" smtClean="0">
                <a:solidFill>
                  <a:srgbClr val="FF0000"/>
                </a:solidFill>
                <a:effectLst/>
              </a:rPr>
              <a:t>manufaktur</a:t>
            </a:r>
            <a:r>
              <a:rPr lang="en-US" dirty="0" smtClean="0">
                <a:solidFill>
                  <a:srgbClr val="FF0000"/>
                </a:solidFill>
                <a:effectLst/>
              </a:rPr>
              <a:t> </a:t>
            </a:r>
            <a:r>
              <a:rPr lang="en-US" dirty="0" err="1" smtClean="0">
                <a:solidFill>
                  <a:srgbClr val="FF0000"/>
                </a:solidFill>
                <a:effectLst/>
              </a:rPr>
              <a:t>dasar</a:t>
            </a:r>
            <a:r>
              <a:rPr lang="en-US" dirty="0" smtClean="0">
                <a:solidFill>
                  <a:srgbClr val="FF0000"/>
                </a:solidFill>
                <a:effectLst/>
              </a:rPr>
              <a:t> yang </a:t>
            </a:r>
            <a:r>
              <a:rPr lang="en-US" dirty="0" err="1" smtClean="0">
                <a:solidFill>
                  <a:srgbClr val="FF0000"/>
                </a:solidFill>
                <a:effectLst/>
              </a:rPr>
              <a:t>sama</a:t>
            </a:r>
            <a:r>
              <a:rPr lang="en-US" dirty="0" smtClean="0">
                <a:solidFill>
                  <a:srgbClr val="FF0000"/>
                </a:solidFill>
                <a:effectLst/>
              </a:rPr>
              <a:t> </a:t>
            </a:r>
            <a:r>
              <a:rPr lang="en-US" dirty="0" err="1" smtClean="0">
                <a:solidFill>
                  <a:srgbClr val="FF0000"/>
                </a:solidFill>
                <a:effectLst/>
              </a:rPr>
              <a:t>termasuk</a:t>
            </a:r>
            <a:r>
              <a:rPr lang="en-US" dirty="0" smtClean="0">
                <a:solidFill>
                  <a:srgbClr val="FF0000"/>
                </a:solidFill>
                <a:effectLst/>
              </a:rPr>
              <a:t> overhead </a:t>
            </a:r>
            <a:r>
              <a:rPr lang="en-US" dirty="0" err="1" smtClean="0">
                <a:solidFill>
                  <a:srgbClr val="FF0000"/>
                </a:solidFill>
                <a:effectLst/>
              </a:rPr>
              <a:t>pabrik</a:t>
            </a:r>
            <a:r>
              <a:rPr lang="en-US" dirty="0" smtClean="0">
                <a:solidFill>
                  <a:srgbClr val="FF0000"/>
                </a:solidFill>
                <a:effectLst/>
              </a:rPr>
              <a:t>, </a:t>
            </a:r>
            <a:r>
              <a:rPr lang="en-US" dirty="0" err="1" smtClean="0">
                <a:solidFill>
                  <a:srgbClr val="FF0000"/>
                </a:solidFill>
                <a:effectLst/>
              </a:rPr>
              <a:t>bahan</a:t>
            </a:r>
            <a:r>
              <a:rPr lang="en-US" dirty="0" smtClean="0">
                <a:solidFill>
                  <a:srgbClr val="FF0000"/>
                </a:solidFill>
                <a:effectLst/>
              </a:rPr>
              <a:t> </a:t>
            </a:r>
            <a:r>
              <a:rPr lang="en-US" dirty="0" err="1" smtClean="0">
                <a:solidFill>
                  <a:srgbClr val="FF0000"/>
                </a:solidFill>
                <a:effectLst/>
              </a:rPr>
              <a:t>baku</a:t>
            </a:r>
            <a:r>
              <a:rPr lang="en-US" dirty="0" smtClean="0">
                <a:solidFill>
                  <a:srgbClr val="FF0000"/>
                </a:solidFill>
                <a:effectLst/>
              </a:rPr>
              <a:t>, </a:t>
            </a:r>
            <a:r>
              <a:rPr lang="en-US" dirty="0" err="1" smtClean="0">
                <a:solidFill>
                  <a:srgbClr val="FF0000"/>
                </a:solidFill>
                <a:effectLst/>
              </a:rPr>
              <a:t>barang</a:t>
            </a:r>
            <a:r>
              <a:rPr lang="en-US" dirty="0" smtClean="0">
                <a:solidFill>
                  <a:srgbClr val="FF0000"/>
                </a:solidFill>
                <a:effectLst/>
              </a:rPr>
              <a:t> </a:t>
            </a:r>
            <a:r>
              <a:rPr lang="en-US" dirty="0" err="1" smtClean="0">
                <a:solidFill>
                  <a:srgbClr val="FF0000"/>
                </a:solidFill>
                <a:effectLst/>
              </a:rPr>
              <a:t>dalam</a:t>
            </a:r>
            <a:r>
              <a:rPr lang="en-US" dirty="0" smtClean="0">
                <a:solidFill>
                  <a:srgbClr val="FF0000"/>
                </a:solidFill>
                <a:effectLst/>
              </a:rPr>
              <a:t> </a:t>
            </a:r>
            <a:r>
              <a:rPr lang="en-US" dirty="0" err="1" smtClean="0">
                <a:solidFill>
                  <a:srgbClr val="FF0000"/>
                </a:solidFill>
                <a:effectLst/>
              </a:rPr>
              <a:t>proses</a:t>
            </a:r>
            <a:r>
              <a:rPr lang="en-US" dirty="0" smtClean="0">
                <a:solidFill>
                  <a:srgbClr val="FF0000"/>
                </a:solidFill>
                <a:effectLst/>
              </a:rPr>
              <a:t> </a:t>
            </a:r>
            <a:r>
              <a:rPr lang="en-US" dirty="0" err="1" smtClean="0">
                <a:solidFill>
                  <a:srgbClr val="FF0000"/>
                </a:solidFill>
                <a:effectLst/>
              </a:rPr>
              <a:t>dan</a:t>
            </a:r>
            <a:r>
              <a:rPr lang="en-US" dirty="0" smtClean="0">
                <a:solidFill>
                  <a:srgbClr val="FF0000"/>
                </a:solidFill>
                <a:effectLst/>
              </a:rPr>
              <a:t> </a:t>
            </a:r>
            <a:r>
              <a:rPr lang="en-US" dirty="0" err="1" smtClean="0">
                <a:solidFill>
                  <a:srgbClr val="FF0000"/>
                </a:solidFill>
                <a:effectLst/>
              </a:rPr>
              <a:t>barang</a:t>
            </a:r>
            <a:r>
              <a:rPr lang="en-US" dirty="0" smtClean="0">
                <a:solidFill>
                  <a:srgbClr val="FF0000"/>
                </a:solidFill>
                <a:effectLst/>
              </a:rPr>
              <a:t> </a:t>
            </a:r>
            <a:r>
              <a:rPr lang="en-US" dirty="0" err="1" smtClean="0">
                <a:solidFill>
                  <a:srgbClr val="FF0000"/>
                </a:solidFill>
                <a:effectLst/>
              </a:rPr>
              <a:t>jadi</a:t>
            </a:r>
            <a:endParaRPr lang="en-US" dirty="0" smtClean="0">
              <a:solidFill>
                <a:srgbClr val="FF0000"/>
              </a:solidFill>
              <a:effectLst/>
            </a:endParaRPr>
          </a:p>
          <a:p>
            <a:pPr>
              <a:spcBef>
                <a:spcPct val="45000"/>
              </a:spcBef>
              <a:buClr>
                <a:schemeClr val="tx1"/>
              </a:buClr>
            </a:pPr>
            <a:r>
              <a:rPr lang="en-US" dirty="0" err="1" smtClean="0">
                <a:solidFill>
                  <a:srgbClr val="FF0000"/>
                </a:solidFill>
                <a:effectLst/>
              </a:rPr>
              <a:t>Aliran</a:t>
            </a:r>
            <a:r>
              <a:rPr lang="en-US" dirty="0" smtClean="0">
                <a:solidFill>
                  <a:srgbClr val="FF0000"/>
                </a:solidFill>
                <a:effectLst/>
              </a:rPr>
              <a:t> </a:t>
            </a:r>
            <a:r>
              <a:rPr lang="en-US" dirty="0" err="1" smtClean="0">
                <a:solidFill>
                  <a:srgbClr val="FF0000"/>
                </a:solidFill>
                <a:effectLst/>
              </a:rPr>
              <a:t>biaya</a:t>
            </a:r>
            <a:r>
              <a:rPr lang="en-US" dirty="0" smtClean="0">
                <a:solidFill>
                  <a:srgbClr val="FF0000"/>
                </a:solidFill>
                <a:effectLst/>
              </a:rPr>
              <a:t> </a:t>
            </a:r>
            <a:r>
              <a:rPr lang="en-US" dirty="0" err="1" smtClean="0">
                <a:solidFill>
                  <a:srgbClr val="FF0000"/>
                </a:solidFill>
                <a:effectLst/>
              </a:rPr>
              <a:t>melalui</a:t>
            </a:r>
            <a:r>
              <a:rPr lang="en-US" dirty="0" smtClean="0">
                <a:solidFill>
                  <a:srgbClr val="FF0000"/>
                </a:solidFill>
                <a:effectLst/>
              </a:rPr>
              <a:t> </a:t>
            </a:r>
            <a:r>
              <a:rPr lang="en-US" dirty="0" err="1" smtClean="0">
                <a:solidFill>
                  <a:srgbClr val="FF0000"/>
                </a:solidFill>
                <a:effectLst/>
              </a:rPr>
              <a:t>akun-akun</a:t>
            </a:r>
            <a:r>
              <a:rPr lang="en-US" dirty="0" smtClean="0">
                <a:solidFill>
                  <a:srgbClr val="FF0000"/>
                </a:solidFill>
                <a:effectLst/>
              </a:rPr>
              <a:t> </a:t>
            </a:r>
            <a:r>
              <a:rPr lang="en-US" dirty="0" err="1" smtClean="0">
                <a:solidFill>
                  <a:srgbClr val="FF0000"/>
                </a:solidFill>
                <a:effectLst/>
              </a:rPr>
              <a:t>manufaktur</a:t>
            </a:r>
            <a:r>
              <a:rPr lang="en-US" dirty="0" smtClean="0">
                <a:solidFill>
                  <a:srgbClr val="FF0000"/>
                </a:solidFill>
                <a:effectLst/>
              </a:rPr>
              <a:t> </a:t>
            </a:r>
            <a:r>
              <a:rPr lang="en-US" dirty="0" err="1" smtClean="0">
                <a:solidFill>
                  <a:srgbClr val="FF0000"/>
                </a:solidFill>
                <a:effectLst/>
              </a:rPr>
              <a:t>pada</a:t>
            </a:r>
            <a:r>
              <a:rPr lang="en-US" dirty="0" smtClean="0">
                <a:solidFill>
                  <a:srgbClr val="FF0000"/>
                </a:solidFill>
                <a:effectLst/>
              </a:rPr>
              <a:t> </a:t>
            </a:r>
            <a:r>
              <a:rPr lang="en-US" dirty="0" err="1" smtClean="0">
                <a:solidFill>
                  <a:srgbClr val="FF0000"/>
                </a:solidFill>
                <a:effectLst/>
              </a:rPr>
              <a:t>dasarnya</a:t>
            </a:r>
            <a:r>
              <a:rPr lang="en-US" dirty="0" smtClean="0">
                <a:solidFill>
                  <a:srgbClr val="FF0000"/>
                </a:solidFill>
                <a:effectLst/>
              </a:rPr>
              <a:t> </a:t>
            </a:r>
            <a:r>
              <a:rPr lang="en-US" dirty="0" err="1" smtClean="0">
                <a:solidFill>
                  <a:srgbClr val="FF0000"/>
                </a:solidFill>
                <a:effectLst/>
              </a:rPr>
              <a:t>sama</a:t>
            </a:r>
            <a:r>
              <a:rPr lang="en-US" dirty="0" smtClean="0">
                <a:solidFill>
                  <a:srgbClr val="FF0000"/>
                </a:solidFill>
                <a:effectLst/>
              </a:rPr>
              <a:t> </a:t>
            </a:r>
            <a:r>
              <a:rPr lang="en-US" dirty="0" err="1" smtClean="0">
                <a:solidFill>
                  <a:srgbClr val="FF0000"/>
                </a:solidFill>
                <a:effectLst/>
              </a:rPr>
              <a:t>untuk</a:t>
            </a:r>
            <a:r>
              <a:rPr lang="en-US" dirty="0" smtClean="0">
                <a:solidFill>
                  <a:srgbClr val="FF0000"/>
                </a:solidFill>
                <a:effectLst/>
              </a:rPr>
              <a:t> </a:t>
            </a:r>
            <a:r>
              <a:rPr lang="en-US" dirty="0" err="1" smtClean="0">
                <a:solidFill>
                  <a:srgbClr val="FF0000"/>
                </a:solidFill>
                <a:effectLst/>
              </a:rPr>
              <a:t>kedua</a:t>
            </a:r>
            <a:r>
              <a:rPr lang="en-US" dirty="0" smtClean="0">
                <a:solidFill>
                  <a:srgbClr val="FF0000"/>
                </a:solidFill>
                <a:effectLst/>
              </a:rPr>
              <a:t> </a:t>
            </a:r>
            <a:r>
              <a:rPr lang="en-US" dirty="0" err="1" smtClean="0">
                <a:solidFill>
                  <a:srgbClr val="FF0000"/>
                </a:solidFill>
                <a:effectLst/>
              </a:rPr>
              <a:t>sistem</a:t>
            </a:r>
            <a:r>
              <a:rPr lang="en-US" dirty="0" smtClean="0">
                <a:solidFill>
                  <a:srgbClr val="FF0000"/>
                </a:solidFill>
                <a:effectLst/>
              </a:rPr>
              <a:t> </a:t>
            </a:r>
            <a:r>
              <a:rPr lang="en-US" dirty="0" err="1" smtClean="0">
                <a:solidFill>
                  <a:srgbClr val="FF0000"/>
                </a:solidFill>
                <a:effectLst/>
              </a:rPr>
              <a:t>itu</a:t>
            </a:r>
            <a:r>
              <a:rPr lang="en-US" dirty="0" smtClean="0">
                <a:solidFill>
                  <a:srgbClr val="FF0000"/>
                </a:solidFill>
                <a:effectLst/>
              </a:rPr>
              <a:t>.</a:t>
            </a:r>
            <a:endParaRPr lang="en-US" dirty="0">
              <a:solidFill>
                <a:srgbClr val="FF0000"/>
              </a:solidFill>
              <a:effectLst/>
            </a:endParaRPr>
          </a:p>
        </p:txBody>
      </p:sp>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6008688" y="2147888"/>
            <a:ext cx="2587625" cy="393700"/>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000" b="1"/>
              <a:t>Finished Goods</a:t>
            </a:r>
          </a:p>
        </p:txBody>
      </p:sp>
      <p:sp>
        <p:nvSpPr>
          <p:cNvPr id="51206" name="Line 6"/>
          <p:cNvSpPr>
            <a:spLocks noChangeShapeType="1"/>
          </p:cNvSpPr>
          <p:nvPr/>
        </p:nvSpPr>
        <p:spPr bwMode="auto">
          <a:xfrm>
            <a:off x="5791200" y="2527300"/>
            <a:ext cx="2794000" cy="0"/>
          </a:xfrm>
          <a:prstGeom prst="line">
            <a:avLst/>
          </a:prstGeom>
          <a:noFill/>
          <a:ln w="25400">
            <a:solidFill>
              <a:schemeClr val="tx1"/>
            </a:solidFill>
            <a:round/>
            <a:headEnd/>
            <a:tailEnd/>
          </a:ln>
          <a:effectLst/>
        </p:spPr>
        <p:txBody>
          <a:bodyPr wrap="none" anchor="ctr"/>
          <a:lstStyle/>
          <a:p>
            <a:endParaRPr lang="en-US"/>
          </a:p>
        </p:txBody>
      </p:sp>
      <p:sp>
        <p:nvSpPr>
          <p:cNvPr id="51207" name="Line 7"/>
          <p:cNvSpPr>
            <a:spLocks noChangeShapeType="1"/>
          </p:cNvSpPr>
          <p:nvPr/>
        </p:nvSpPr>
        <p:spPr bwMode="auto">
          <a:xfrm>
            <a:off x="7150100" y="2540000"/>
            <a:ext cx="0" cy="1422400"/>
          </a:xfrm>
          <a:prstGeom prst="line">
            <a:avLst/>
          </a:prstGeom>
          <a:noFill/>
          <a:ln w="25400">
            <a:solidFill>
              <a:schemeClr val="tx1"/>
            </a:solidFill>
            <a:round/>
            <a:headEnd/>
            <a:tailEnd/>
          </a:ln>
          <a:effectLst/>
        </p:spPr>
        <p:txBody>
          <a:bodyPr wrap="none" anchor="ctr"/>
          <a:lstStyle/>
          <a:p>
            <a:endParaRPr lang="en-US"/>
          </a:p>
        </p:txBody>
      </p:sp>
      <p:sp>
        <p:nvSpPr>
          <p:cNvPr id="51208" name="Line 8"/>
          <p:cNvSpPr>
            <a:spLocks noChangeShapeType="1"/>
          </p:cNvSpPr>
          <p:nvPr/>
        </p:nvSpPr>
        <p:spPr bwMode="auto">
          <a:xfrm>
            <a:off x="1066800" y="2527300"/>
            <a:ext cx="2870200" cy="0"/>
          </a:xfrm>
          <a:prstGeom prst="line">
            <a:avLst/>
          </a:prstGeom>
          <a:noFill/>
          <a:ln w="25400">
            <a:solidFill>
              <a:schemeClr val="tx1"/>
            </a:solidFill>
            <a:round/>
            <a:headEnd/>
            <a:tailEnd/>
          </a:ln>
          <a:effectLst/>
        </p:spPr>
        <p:txBody>
          <a:bodyPr wrap="none" anchor="ctr"/>
          <a:lstStyle/>
          <a:p>
            <a:endParaRPr lang="en-US"/>
          </a:p>
        </p:txBody>
      </p:sp>
      <p:sp>
        <p:nvSpPr>
          <p:cNvPr id="51209" name="Line 9"/>
          <p:cNvSpPr>
            <a:spLocks noChangeShapeType="1"/>
          </p:cNvSpPr>
          <p:nvPr/>
        </p:nvSpPr>
        <p:spPr bwMode="auto">
          <a:xfrm>
            <a:off x="2501900" y="2540000"/>
            <a:ext cx="0" cy="2425700"/>
          </a:xfrm>
          <a:prstGeom prst="line">
            <a:avLst/>
          </a:prstGeom>
          <a:noFill/>
          <a:ln w="25400">
            <a:solidFill>
              <a:schemeClr val="tx1"/>
            </a:solidFill>
            <a:round/>
            <a:headEnd/>
            <a:tailEnd/>
          </a:ln>
          <a:effectLst/>
        </p:spPr>
        <p:txBody>
          <a:bodyPr wrap="none" anchor="ctr"/>
          <a:lstStyle/>
          <a:p>
            <a:endParaRPr lang="en-US"/>
          </a:p>
        </p:txBody>
      </p:sp>
      <p:sp>
        <p:nvSpPr>
          <p:cNvPr id="51210" name="Rectangle 10"/>
          <p:cNvSpPr>
            <a:spLocks noGrp="1" noChangeArrowheads="1"/>
          </p:cNvSpPr>
          <p:nvPr>
            <p:ph type="title"/>
          </p:nvPr>
        </p:nvSpPr>
        <p:spPr>
          <a:noFill/>
          <a:ln/>
        </p:spPr>
        <p:txBody>
          <a:bodyPr lIns="90488" tIns="44450" rIns="90488" bIns="44450"/>
          <a:lstStyle/>
          <a:p>
            <a:r>
              <a:rPr lang="en-US" sz="3200"/>
              <a:t>Process Cost Flows</a:t>
            </a:r>
            <a:br>
              <a:rPr lang="en-US" sz="3200"/>
            </a:br>
            <a:r>
              <a:rPr lang="en-US" sz="3200"/>
              <a:t>(in T-account form)</a:t>
            </a:r>
          </a:p>
        </p:txBody>
      </p:sp>
      <p:sp>
        <p:nvSpPr>
          <p:cNvPr id="51211" name="Rectangle 11"/>
          <p:cNvSpPr>
            <a:spLocks noChangeArrowheads="1"/>
          </p:cNvSpPr>
          <p:nvPr/>
        </p:nvSpPr>
        <p:spPr bwMode="auto">
          <a:xfrm>
            <a:off x="1131888" y="1843088"/>
            <a:ext cx="2816225" cy="606425"/>
          </a:xfrm>
          <a:prstGeom prst="rect">
            <a:avLst/>
          </a:prstGeom>
          <a:noFill/>
          <a:ln w="12700">
            <a:noFill/>
            <a:miter lim="800000"/>
            <a:headEnd/>
            <a:tailEnd/>
          </a:ln>
          <a:effectLst/>
        </p:spPr>
        <p:txBody>
          <a:bodyPr lIns="90488" tIns="44450" rIns="90488" bIns="44450">
            <a:spAutoFit/>
          </a:bodyPr>
          <a:lstStyle/>
          <a:p>
            <a:pPr eaLnBrk="1" hangingPunct="1">
              <a:lnSpc>
                <a:spcPct val="85000"/>
              </a:lnSpc>
              <a:spcBef>
                <a:spcPct val="50000"/>
              </a:spcBef>
            </a:pPr>
            <a:r>
              <a:rPr lang="en-US" sz="2000" b="1"/>
              <a:t> Work in Process</a:t>
            </a:r>
            <a:br>
              <a:rPr lang="en-US" sz="2000" b="1"/>
            </a:br>
            <a:r>
              <a:rPr lang="en-US" sz="2000" b="1"/>
              <a:t>    Department B</a:t>
            </a:r>
          </a:p>
        </p:txBody>
      </p:sp>
      <p:sp>
        <p:nvSpPr>
          <p:cNvPr id="51212" name="Rectangle 12"/>
          <p:cNvSpPr>
            <a:spLocks noChangeArrowheads="1"/>
          </p:cNvSpPr>
          <p:nvPr/>
        </p:nvSpPr>
        <p:spPr bwMode="auto">
          <a:xfrm>
            <a:off x="2454275" y="2605088"/>
            <a:ext cx="1903413" cy="10033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chemeClr val="accent2"/>
                </a:solidFill>
              </a:rPr>
              <a:t>Cost of</a:t>
            </a:r>
            <a:br>
              <a:rPr lang="en-US" sz="2000" b="1">
                <a:solidFill>
                  <a:schemeClr val="accent2"/>
                </a:solidFill>
              </a:rPr>
            </a:br>
            <a:r>
              <a:rPr lang="en-US" sz="2000" b="1">
                <a:solidFill>
                  <a:schemeClr val="accent2"/>
                </a:solidFill>
              </a:rPr>
              <a:t> Goods Manufactured</a:t>
            </a:r>
          </a:p>
        </p:txBody>
      </p:sp>
      <p:sp>
        <p:nvSpPr>
          <p:cNvPr id="51213" name="Rectangle 13"/>
          <p:cNvSpPr>
            <a:spLocks noChangeArrowheads="1"/>
          </p:cNvSpPr>
          <p:nvPr/>
        </p:nvSpPr>
        <p:spPr bwMode="auto">
          <a:xfrm>
            <a:off x="827088" y="2543175"/>
            <a:ext cx="167322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rgbClr val="FF0000"/>
                </a:solidFill>
              </a:rPr>
              <a:t>Direct</a:t>
            </a:r>
            <a:br>
              <a:rPr lang="en-US" sz="2000" b="1">
                <a:solidFill>
                  <a:srgbClr val="FF0000"/>
                </a:solidFill>
              </a:rPr>
            </a:br>
            <a:r>
              <a:rPr lang="en-US" sz="2000" b="1">
                <a:solidFill>
                  <a:srgbClr val="FF0000"/>
                </a:solidFill>
              </a:rPr>
              <a:t> Materials</a:t>
            </a:r>
          </a:p>
        </p:txBody>
      </p:sp>
      <p:sp>
        <p:nvSpPr>
          <p:cNvPr id="51214" name="Rectangle 14"/>
          <p:cNvSpPr>
            <a:spLocks noChangeArrowheads="1"/>
          </p:cNvSpPr>
          <p:nvPr/>
        </p:nvSpPr>
        <p:spPr bwMode="auto">
          <a:xfrm>
            <a:off x="973138" y="3152775"/>
            <a:ext cx="136842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chemeClr val="accent2"/>
                </a:solidFill>
              </a:rPr>
              <a:t>Direct</a:t>
            </a:r>
            <a:br>
              <a:rPr lang="en-US" sz="2000" b="1">
                <a:solidFill>
                  <a:schemeClr val="accent2"/>
                </a:solidFill>
              </a:rPr>
            </a:br>
            <a:r>
              <a:rPr lang="en-US" sz="2000" b="1">
                <a:solidFill>
                  <a:schemeClr val="accent2"/>
                </a:solidFill>
              </a:rPr>
              <a:t> Labor</a:t>
            </a:r>
          </a:p>
        </p:txBody>
      </p:sp>
      <p:sp>
        <p:nvSpPr>
          <p:cNvPr id="51215" name="Rectangle 15"/>
          <p:cNvSpPr>
            <a:spLocks noChangeArrowheads="1"/>
          </p:cNvSpPr>
          <p:nvPr/>
        </p:nvSpPr>
        <p:spPr bwMode="auto">
          <a:xfrm>
            <a:off x="931863" y="3741738"/>
            <a:ext cx="152717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rgbClr val="9900CC"/>
                </a:solidFill>
              </a:rPr>
              <a:t>Applied</a:t>
            </a:r>
            <a:br>
              <a:rPr lang="en-US" sz="2000" b="1">
                <a:solidFill>
                  <a:srgbClr val="9900CC"/>
                </a:solidFill>
              </a:rPr>
            </a:br>
            <a:r>
              <a:rPr lang="en-US" sz="2000" b="1">
                <a:solidFill>
                  <a:srgbClr val="9900CC"/>
                </a:solidFill>
              </a:rPr>
              <a:t>Overhead</a:t>
            </a:r>
          </a:p>
        </p:txBody>
      </p:sp>
      <p:sp>
        <p:nvSpPr>
          <p:cNvPr id="51216" name="Rectangle 16"/>
          <p:cNvSpPr>
            <a:spLocks noChangeArrowheads="1"/>
          </p:cNvSpPr>
          <p:nvPr/>
        </p:nvSpPr>
        <p:spPr bwMode="auto">
          <a:xfrm>
            <a:off x="730250" y="4305300"/>
            <a:ext cx="182562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dirty="0">
                <a:solidFill>
                  <a:schemeClr val="accent5">
                    <a:lumMod val="20000"/>
                    <a:lumOff val="80000"/>
                  </a:schemeClr>
                </a:solidFill>
              </a:rPr>
              <a:t>Transferred</a:t>
            </a:r>
            <a:br>
              <a:rPr lang="en-US" sz="2000" b="1" dirty="0">
                <a:solidFill>
                  <a:schemeClr val="accent5">
                    <a:lumMod val="20000"/>
                    <a:lumOff val="80000"/>
                  </a:schemeClr>
                </a:solidFill>
              </a:rPr>
            </a:br>
            <a:r>
              <a:rPr lang="en-US" sz="2000" b="1" dirty="0">
                <a:solidFill>
                  <a:schemeClr val="accent5">
                    <a:lumMod val="20000"/>
                    <a:lumOff val="80000"/>
                  </a:schemeClr>
                </a:solidFill>
              </a:rPr>
              <a:t> from Dept. A</a:t>
            </a:r>
          </a:p>
        </p:txBody>
      </p:sp>
      <p:grpSp>
        <p:nvGrpSpPr>
          <p:cNvPr id="2" name="Group 25"/>
          <p:cNvGrpSpPr>
            <a:grpSpLocks/>
          </p:cNvGrpSpPr>
          <p:nvPr/>
        </p:nvGrpSpPr>
        <p:grpSpPr bwMode="auto">
          <a:xfrm>
            <a:off x="4025900" y="2605088"/>
            <a:ext cx="3275013" cy="1003300"/>
            <a:chOff x="2448" y="1393"/>
            <a:chExt cx="2063" cy="632"/>
          </a:xfrm>
        </p:grpSpPr>
        <p:sp>
          <p:nvSpPr>
            <p:cNvPr id="51226" name="Rectangle 26"/>
            <p:cNvSpPr>
              <a:spLocks noChangeArrowheads="1"/>
            </p:cNvSpPr>
            <p:nvPr/>
          </p:nvSpPr>
          <p:spPr bwMode="auto">
            <a:xfrm>
              <a:off x="3216" y="1393"/>
              <a:ext cx="1295" cy="632"/>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chemeClr val="accent2"/>
                  </a:solidFill>
                </a:rPr>
                <a:t>Cost of</a:t>
              </a:r>
              <a:br>
                <a:rPr lang="en-US" sz="2000" b="1">
                  <a:solidFill>
                    <a:schemeClr val="accent2"/>
                  </a:solidFill>
                </a:rPr>
              </a:br>
              <a:r>
                <a:rPr lang="en-US" sz="2000" b="1">
                  <a:solidFill>
                    <a:schemeClr val="accent2"/>
                  </a:solidFill>
                </a:rPr>
                <a:t> Goods</a:t>
              </a:r>
              <a:br>
                <a:rPr lang="en-US" sz="2000" b="1">
                  <a:solidFill>
                    <a:schemeClr val="accent2"/>
                  </a:solidFill>
                </a:rPr>
              </a:br>
              <a:r>
                <a:rPr lang="en-US" sz="2000" b="1">
                  <a:solidFill>
                    <a:schemeClr val="accent2"/>
                  </a:solidFill>
                </a:rPr>
                <a:t>Manufactured </a:t>
              </a:r>
            </a:p>
          </p:txBody>
        </p:sp>
        <p:sp>
          <p:nvSpPr>
            <p:cNvPr id="51227" name="Line 27"/>
            <p:cNvSpPr>
              <a:spLocks noChangeShapeType="1"/>
            </p:cNvSpPr>
            <p:nvPr/>
          </p:nvSpPr>
          <p:spPr bwMode="auto">
            <a:xfrm>
              <a:off x="2448" y="1680"/>
              <a:ext cx="1008" cy="0"/>
            </a:xfrm>
            <a:prstGeom prst="line">
              <a:avLst/>
            </a:prstGeom>
            <a:noFill/>
            <a:ln w="28575">
              <a:solidFill>
                <a:schemeClr val="accent2"/>
              </a:solidFill>
              <a:round/>
              <a:headEnd/>
              <a:tailEnd type="triangle" w="med" len="med"/>
            </a:ln>
            <a:effectLst/>
          </p:spPr>
          <p:txBody>
            <a:bodyPr wrap="none" anchor="ctr"/>
            <a:lstStyle/>
            <a:p>
              <a:endParaRPr lang="en-US"/>
            </a:p>
          </p:txBody>
        </p:sp>
      </p:gr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1026"/>
          <p:cNvSpPr>
            <a:spLocks noGrp="1" noChangeArrowheads="1"/>
          </p:cNvSpPr>
          <p:nvPr>
            <p:ph type="title"/>
          </p:nvPr>
        </p:nvSpPr>
        <p:spPr>
          <a:noFill/>
          <a:ln/>
        </p:spPr>
        <p:txBody>
          <a:bodyPr lIns="90488" tIns="44450" rIns="90488" bIns="44450">
            <a:normAutofit/>
          </a:bodyPr>
          <a:lstStyle/>
          <a:p>
            <a:r>
              <a:rPr lang="en-US"/>
              <a:t>Process Costing</a:t>
            </a:r>
            <a:br>
              <a:rPr lang="en-US"/>
            </a:br>
            <a:r>
              <a:rPr lang="en-US" sz="2800"/>
              <a:t>(in journal entry form)</a:t>
            </a:r>
          </a:p>
        </p:txBody>
      </p:sp>
      <p:graphicFrame>
        <p:nvGraphicFramePr>
          <p:cNvPr id="129027" name="Object 1027"/>
          <p:cNvGraphicFramePr>
            <a:graphicFrameLocks/>
          </p:cNvGraphicFramePr>
          <p:nvPr/>
        </p:nvGraphicFramePr>
        <p:xfrm>
          <a:off x="471488" y="1752600"/>
          <a:ext cx="8520112" cy="4125913"/>
        </p:xfrm>
        <a:graphic>
          <a:graphicData uri="http://schemas.openxmlformats.org/presentationml/2006/ole">
            <mc:AlternateContent xmlns:mc="http://schemas.openxmlformats.org/markup-compatibility/2006">
              <mc:Choice xmlns:v="urn:schemas-microsoft-com:vml" Requires="v">
                <p:oleObj spid="_x0000_s6151" name="Worksheet" r:id="rId4" imgW="4703760" imgH="2409480" progId="Excel.Sheet.8">
                  <p:embed/>
                </p:oleObj>
              </mc:Choice>
              <mc:Fallback>
                <p:oleObj name="Worksheet" r:id="rId4" imgW="4703760" imgH="240948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488" y="1752600"/>
                        <a:ext cx="8520112" cy="41259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ChangeArrowheads="1"/>
          </p:cNvSpPr>
          <p:nvPr/>
        </p:nvSpPr>
        <p:spPr bwMode="auto">
          <a:xfrm>
            <a:off x="6008688" y="2147888"/>
            <a:ext cx="2587625" cy="393700"/>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000" b="1"/>
              <a:t>Finished Goods</a:t>
            </a:r>
          </a:p>
        </p:txBody>
      </p:sp>
      <p:sp>
        <p:nvSpPr>
          <p:cNvPr id="173059" name="Line 3"/>
          <p:cNvSpPr>
            <a:spLocks noChangeShapeType="1"/>
          </p:cNvSpPr>
          <p:nvPr/>
        </p:nvSpPr>
        <p:spPr bwMode="auto">
          <a:xfrm>
            <a:off x="3352800" y="5041900"/>
            <a:ext cx="3175000" cy="0"/>
          </a:xfrm>
          <a:prstGeom prst="line">
            <a:avLst/>
          </a:prstGeom>
          <a:noFill/>
          <a:ln w="25400">
            <a:solidFill>
              <a:schemeClr val="tx1"/>
            </a:solidFill>
            <a:round/>
            <a:headEnd/>
            <a:tailEnd/>
          </a:ln>
          <a:effectLst/>
        </p:spPr>
        <p:txBody>
          <a:bodyPr wrap="none" anchor="ctr"/>
          <a:lstStyle/>
          <a:p>
            <a:endParaRPr lang="en-US"/>
          </a:p>
        </p:txBody>
      </p:sp>
      <p:sp>
        <p:nvSpPr>
          <p:cNvPr id="173060" name="Line 4"/>
          <p:cNvSpPr>
            <a:spLocks noChangeShapeType="1"/>
          </p:cNvSpPr>
          <p:nvPr/>
        </p:nvSpPr>
        <p:spPr bwMode="auto">
          <a:xfrm>
            <a:off x="4940300" y="5054600"/>
            <a:ext cx="0" cy="1422400"/>
          </a:xfrm>
          <a:prstGeom prst="line">
            <a:avLst/>
          </a:prstGeom>
          <a:noFill/>
          <a:ln w="25400">
            <a:solidFill>
              <a:schemeClr val="tx1"/>
            </a:solidFill>
            <a:round/>
            <a:headEnd/>
            <a:tailEnd/>
          </a:ln>
          <a:effectLst/>
        </p:spPr>
        <p:txBody>
          <a:bodyPr wrap="none" anchor="ctr"/>
          <a:lstStyle/>
          <a:p>
            <a:endParaRPr lang="en-US"/>
          </a:p>
        </p:txBody>
      </p:sp>
      <p:sp>
        <p:nvSpPr>
          <p:cNvPr id="173061" name="Rectangle 5"/>
          <p:cNvSpPr>
            <a:spLocks noChangeArrowheads="1"/>
          </p:cNvSpPr>
          <p:nvPr/>
        </p:nvSpPr>
        <p:spPr bwMode="auto">
          <a:xfrm>
            <a:off x="3327400" y="4605338"/>
            <a:ext cx="3197225" cy="393700"/>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000" b="1"/>
              <a:t> Cost of Goods Sold</a:t>
            </a:r>
          </a:p>
        </p:txBody>
      </p:sp>
      <p:sp>
        <p:nvSpPr>
          <p:cNvPr id="173062" name="Line 6"/>
          <p:cNvSpPr>
            <a:spLocks noChangeShapeType="1"/>
          </p:cNvSpPr>
          <p:nvPr/>
        </p:nvSpPr>
        <p:spPr bwMode="auto">
          <a:xfrm>
            <a:off x="5791200" y="2527300"/>
            <a:ext cx="2794000" cy="0"/>
          </a:xfrm>
          <a:prstGeom prst="line">
            <a:avLst/>
          </a:prstGeom>
          <a:noFill/>
          <a:ln w="25400">
            <a:solidFill>
              <a:schemeClr val="tx1"/>
            </a:solidFill>
            <a:round/>
            <a:headEnd/>
            <a:tailEnd/>
          </a:ln>
          <a:effectLst/>
        </p:spPr>
        <p:txBody>
          <a:bodyPr wrap="none" anchor="ctr"/>
          <a:lstStyle/>
          <a:p>
            <a:endParaRPr lang="en-US"/>
          </a:p>
        </p:txBody>
      </p:sp>
      <p:sp>
        <p:nvSpPr>
          <p:cNvPr id="173063" name="Line 7"/>
          <p:cNvSpPr>
            <a:spLocks noChangeShapeType="1"/>
          </p:cNvSpPr>
          <p:nvPr/>
        </p:nvSpPr>
        <p:spPr bwMode="auto">
          <a:xfrm>
            <a:off x="7150100" y="2540000"/>
            <a:ext cx="0" cy="1422400"/>
          </a:xfrm>
          <a:prstGeom prst="line">
            <a:avLst/>
          </a:prstGeom>
          <a:noFill/>
          <a:ln w="25400">
            <a:solidFill>
              <a:schemeClr val="tx1"/>
            </a:solidFill>
            <a:round/>
            <a:headEnd/>
            <a:tailEnd/>
          </a:ln>
          <a:effectLst/>
        </p:spPr>
        <p:txBody>
          <a:bodyPr wrap="none" anchor="ctr"/>
          <a:lstStyle/>
          <a:p>
            <a:endParaRPr lang="en-US"/>
          </a:p>
        </p:txBody>
      </p:sp>
      <p:sp>
        <p:nvSpPr>
          <p:cNvPr id="173064" name="Line 8"/>
          <p:cNvSpPr>
            <a:spLocks noChangeShapeType="1"/>
          </p:cNvSpPr>
          <p:nvPr/>
        </p:nvSpPr>
        <p:spPr bwMode="auto">
          <a:xfrm>
            <a:off x="1066800" y="2527300"/>
            <a:ext cx="2870200" cy="0"/>
          </a:xfrm>
          <a:prstGeom prst="line">
            <a:avLst/>
          </a:prstGeom>
          <a:noFill/>
          <a:ln w="25400">
            <a:solidFill>
              <a:schemeClr val="tx1"/>
            </a:solidFill>
            <a:round/>
            <a:headEnd/>
            <a:tailEnd/>
          </a:ln>
          <a:effectLst/>
        </p:spPr>
        <p:txBody>
          <a:bodyPr wrap="none" anchor="ctr"/>
          <a:lstStyle/>
          <a:p>
            <a:endParaRPr lang="en-US"/>
          </a:p>
        </p:txBody>
      </p:sp>
      <p:sp>
        <p:nvSpPr>
          <p:cNvPr id="173065" name="Line 9"/>
          <p:cNvSpPr>
            <a:spLocks noChangeShapeType="1"/>
          </p:cNvSpPr>
          <p:nvPr/>
        </p:nvSpPr>
        <p:spPr bwMode="auto">
          <a:xfrm>
            <a:off x="2501900" y="2540000"/>
            <a:ext cx="0" cy="2425700"/>
          </a:xfrm>
          <a:prstGeom prst="line">
            <a:avLst/>
          </a:prstGeom>
          <a:noFill/>
          <a:ln w="25400">
            <a:solidFill>
              <a:schemeClr val="tx1"/>
            </a:solidFill>
            <a:round/>
            <a:headEnd/>
            <a:tailEnd/>
          </a:ln>
          <a:effectLst/>
        </p:spPr>
        <p:txBody>
          <a:bodyPr wrap="none" anchor="ctr"/>
          <a:lstStyle/>
          <a:p>
            <a:endParaRPr lang="en-US"/>
          </a:p>
        </p:txBody>
      </p:sp>
      <p:sp>
        <p:nvSpPr>
          <p:cNvPr id="173066" name="Rectangle 10"/>
          <p:cNvSpPr>
            <a:spLocks noGrp="1" noChangeArrowheads="1"/>
          </p:cNvSpPr>
          <p:nvPr>
            <p:ph type="title"/>
          </p:nvPr>
        </p:nvSpPr>
        <p:spPr>
          <a:noFill/>
          <a:ln/>
        </p:spPr>
        <p:txBody>
          <a:bodyPr lIns="90488" tIns="44450" rIns="90488" bIns="44450"/>
          <a:lstStyle/>
          <a:p>
            <a:r>
              <a:rPr lang="en-US" sz="3200"/>
              <a:t>Process Cost Flows</a:t>
            </a:r>
            <a:br>
              <a:rPr lang="en-US" sz="3200"/>
            </a:br>
            <a:r>
              <a:rPr lang="en-US" sz="3200"/>
              <a:t>(in journal entry form)</a:t>
            </a:r>
          </a:p>
        </p:txBody>
      </p:sp>
      <p:sp>
        <p:nvSpPr>
          <p:cNvPr id="173067" name="Rectangle 11"/>
          <p:cNvSpPr>
            <a:spLocks noChangeArrowheads="1"/>
          </p:cNvSpPr>
          <p:nvPr/>
        </p:nvSpPr>
        <p:spPr bwMode="auto">
          <a:xfrm>
            <a:off x="1131888" y="1843088"/>
            <a:ext cx="2816225" cy="606425"/>
          </a:xfrm>
          <a:prstGeom prst="rect">
            <a:avLst/>
          </a:prstGeom>
          <a:noFill/>
          <a:ln w="12700">
            <a:noFill/>
            <a:miter lim="800000"/>
            <a:headEnd/>
            <a:tailEnd/>
          </a:ln>
          <a:effectLst/>
        </p:spPr>
        <p:txBody>
          <a:bodyPr lIns="90488" tIns="44450" rIns="90488" bIns="44450">
            <a:spAutoFit/>
          </a:bodyPr>
          <a:lstStyle/>
          <a:p>
            <a:pPr eaLnBrk="1" hangingPunct="1">
              <a:lnSpc>
                <a:spcPct val="85000"/>
              </a:lnSpc>
              <a:spcBef>
                <a:spcPct val="50000"/>
              </a:spcBef>
            </a:pPr>
            <a:r>
              <a:rPr lang="en-US" sz="2000" b="1"/>
              <a:t> Work in Process</a:t>
            </a:r>
            <a:br>
              <a:rPr lang="en-US" sz="2000" b="1"/>
            </a:br>
            <a:r>
              <a:rPr lang="en-US" sz="2000" b="1"/>
              <a:t>    Department B</a:t>
            </a:r>
          </a:p>
        </p:txBody>
      </p:sp>
      <p:sp>
        <p:nvSpPr>
          <p:cNvPr id="173068" name="Rectangle 12"/>
          <p:cNvSpPr>
            <a:spLocks noChangeArrowheads="1"/>
          </p:cNvSpPr>
          <p:nvPr/>
        </p:nvSpPr>
        <p:spPr bwMode="auto">
          <a:xfrm>
            <a:off x="2454275" y="2605088"/>
            <a:ext cx="1903413" cy="10033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chemeClr val="accent2"/>
                </a:solidFill>
              </a:rPr>
              <a:t>Cost of</a:t>
            </a:r>
            <a:br>
              <a:rPr lang="en-US" sz="2000" b="1">
                <a:solidFill>
                  <a:schemeClr val="accent2"/>
                </a:solidFill>
              </a:rPr>
            </a:br>
            <a:r>
              <a:rPr lang="en-US" sz="2000" b="1">
                <a:solidFill>
                  <a:schemeClr val="accent2"/>
                </a:solidFill>
              </a:rPr>
              <a:t> Goods Manufactured</a:t>
            </a:r>
          </a:p>
        </p:txBody>
      </p:sp>
      <p:sp>
        <p:nvSpPr>
          <p:cNvPr id="173069" name="Rectangle 13"/>
          <p:cNvSpPr>
            <a:spLocks noChangeArrowheads="1"/>
          </p:cNvSpPr>
          <p:nvPr/>
        </p:nvSpPr>
        <p:spPr bwMode="auto">
          <a:xfrm>
            <a:off x="827088" y="2543175"/>
            <a:ext cx="167322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rgbClr val="FF0000"/>
                </a:solidFill>
              </a:rPr>
              <a:t>Direct</a:t>
            </a:r>
            <a:br>
              <a:rPr lang="en-US" sz="2000" b="1">
                <a:solidFill>
                  <a:srgbClr val="FF0000"/>
                </a:solidFill>
              </a:rPr>
            </a:br>
            <a:r>
              <a:rPr lang="en-US" sz="2000" b="1">
                <a:solidFill>
                  <a:srgbClr val="FF0000"/>
                </a:solidFill>
              </a:rPr>
              <a:t> Materials</a:t>
            </a:r>
          </a:p>
        </p:txBody>
      </p:sp>
      <p:sp>
        <p:nvSpPr>
          <p:cNvPr id="173070" name="Rectangle 14"/>
          <p:cNvSpPr>
            <a:spLocks noChangeArrowheads="1"/>
          </p:cNvSpPr>
          <p:nvPr/>
        </p:nvSpPr>
        <p:spPr bwMode="auto">
          <a:xfrm>
            <a:off x="973138" y="3152775"/>
            <a:ext cx="136842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chemeClr val="accent2"/>
                </a:solidFill>
              </a:rPr>
              <a:t>Direct</a:t>
            </a:r>
            <a:br>
              <a:rPr lang="en-US" sz="2000" b="1">
                <a:solidFill>
                  <a:schemeClr val="accent2"/>
                </a:solidFill>
              </a:rPr>
            </a:br>
            <a:r>
              <a:rPr lang="en-US" sz="2000" b="1">
                <a:solidFill>
                  <a:schemeClr val="accent2"/>
                </a:solidFill>
              </a:rPr>
              <a:t> Labor</a:t>
            </a:r>
          </a:p>
        </p:txBody>
      </p:sp>
      <p:sp>
        <p:nvSpPr>
          <p:cNvPr id="173071" name="Rectangle 15"/>
          <p:cNvSpPr>
            <a:spLocks noChangeArrowheads="1"/>
          </p:cNvSpPr>
          <p:nvPr/>
        </p:nvSpPr>
        <p:spPr bwMode="auto">
          <a:xfrm>
            <a:off x="931863" y="3741738"/>
            <a:ext cx="152717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rgbClr val="9900CC"/>
                </a:solidFill>
              </a:rPr>
              <a:t>Applied</a:t>
            </a:r>
            <a:br>
              <a:rPr lang="en-US" sz="2000" b="1">
                <a:solidFill>
                  <a:srgbClr val="9900CC"/>
                </a:solidFill>
              </a:rPr>
            </a:br>
            <a:r>
              <a:rPr lang="en-US" sz="2000" b="1">
                <a:solidFill>
                  <a:srgbClr val="9900CC"/>
                </a:solidFill>
              </a:rPr>
              <a:t>Overhead</a:t>
            </a:r>
          </a:p>
        </p:txBody>
      </p:sp>
      <p:sp>
        <p:nvSpPr>
          <p:cNvPr id="173072" name="Rectangle 16"/>
          <p:cNvSpPr>
            <a:spLocks noChangeArrowheads="1"/>
          </p:cNvSpPr>
          <p:nvPr/>
        </p:nvSpPr>
        <p:spPr bwMode="auto">
          <a:xfrm>
            <a:off x="730250" y="4305300"/>
            <a:ext cx="1825625" cy="6985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dirty="0">
                <a:solidFill>
                  <a:schemeClr val="accent5">
                    <a:lumMod val="20000"/>
                    <a:lumOff val="80000"/>
                  </a:schemeClr>
                </a:solidFill>
              </a:rPr>
              <a:t>Transferred</a:t>
            </a:r>
            <a:br>
              <a:rPr lang="en-US" sz="2000" b="1" dirty="0">
                <a:solidFill>
                  <a:schemeClr val="accent5">
                    <a:lumMod val="20000"/>
                    <a:lumOff val="80000"/>
                  </a:schemeClr>
                </a:solidFill>
              </a:rPr>
            </a:br>
            <a:r>
              <a:rPr lang="en-US" sz="2000" b="1" dirty="0">
                <a:solidFill>
                  <a:schemeClr val="accent5">
                    <a:lumMod val="20000"/>
                    <a:lumOff val="80000"/>
                  </a:schemeClr>
                </a:solidFill>
              </a:rPr>
              <a:t> from Dept. A</a:t>
            </a:r>
          </a:p>
        </p:txBody>
      </p:sp>
      <p:sp>
        <p:nvSpPr>
          <p:cNvPr id="173073" name="Rectangle 17"/>
          <p:cNvSpPr>
            <a:spLocks noChangeArrowheads="1"/>
          </p:cNvSpPr>
          <p:nvPr/>
        </p:nvSpPr>
        <p:spPr bwMode="auto">
          <a:xfrm>
            <a:off x="3570288" y="5119688"/>
            <a:ext cx="1292225" cy="10033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dirty="0">
                <a:solidFill>
                  <a:schemeClr val="accent6">
                    <a:lumMod val="60000"/>
                    <a:lumOff val="40000"/>
                  </a:schemeClr>
                </a:solidFill>
              </a:rPr>
              <a:t>Cost of</a:t>
            </a:r>
            <a:br>
              <a:rPr lang="en-US" sz="2000" b="1" dirty="0">
                <a:solidFill>
                  <a:schemeClr val="accent6">
                    <a:lumMod val="60000"/>
                    <a:lumOff val="40000"/>
                  </a:schemeClr>
                </a:solidFill>
              </a:rPr>
            </a:br>
            <a:r>
              <a:rPr lang="en-US" sz="2000" b="1" dirty="0">
                <a:solidFill>
                  <a:schemeClr val="accent6">
                    <a:lumMod val="60000"/>
                    <a:lumOff val="40000"/>
                  </a:schemeClr>
                </a:solidFill>
              </a:rPr>
              <a:t> Goods</a:t>
            </a:r>
            <a:br>
              <a:rPr lang="en-US" sz="2000" b="1" dirty="0">
                <a:solidFill>
                  <a:schemeClr val="accent6">
                    <a:lumMod val="60000"/>
                    <a:lumOff val="40000"/>
                  </a:schemeClr>
                </a:solidFill>
              </a:rPr>
            </a:br>
            <a:r>
              <a:rPr lang="en-US" sz="2000" b="1" dirty="0">
                <a:solidFill>
                  <a:schemeClr val="accent6">
                    <a:lumMod val="60000"/>
                    <a:lumOff val="40000"/>
                  </a:schemeClr>
                </a:solidFill>
              </a:rPr>
              <a:t>Sold </a:t>
            </a:r>
          </a:p>
        </p:txBody>
      </p:sp>
      <p:sp>
        <p:nvSpPr>
          <p:cNvPr id="173074" name="Rectangle 18"/>
          <p:cNvSpPr>
            <a:spLocks noChangeArrowheads="1"/>
          </p:cNvSpPr>
          <p:nvPr/>
        </p:nvSpPr>
        <p:spPr bwMode="auto">
          <a:xfrm>
            <a:off x="7151688" y="2605088"/>
            <a:ext cx="1292225" cy="10033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dirty="0">
                <a:solidFill>
                  <a:schemeClr val="accent6">
                    <a:lumMod val="60000"/>
                    <a:lumOff val="40000"/>
                  </a:schemeClr>
                </a:solidFill>
              </a:rPr>
              <a:t>Cost of</a:t>
            </a:r>
            <a:br>
              <a:rPr lang="en-US" sz="2000" b="1" dirty="0">
                <a:solidFill>
                  <a:schemeClr val="accent6">
                    <a:lumMod val="60000"/>
                    <a:lumOff val="40000"/>
                  </a:schemeClr>
                </a:solidFill>
              </a:rPr>
            </a:br>
            <a:r>
              <a:rPr lang="en-US" sz="2000" b="1" dirty="0">
                <a:solidFill>
                  <a:schemeClr val="accent6">
                    <a:lumMod val="60000"/>
                    <a:lumOff val="40000"/>
                  </a:schemeClr>
                </a:solidFill>
              </a:rPr>
              <a:t> Goods</a:t>
            </a:r>
            <a:br>
              <a:rPr lang="en-US" sz="2000" b="1" dirty="0">
                <a:solidFill>
                  <a:schemeClr val="accent6">
                    <a:lumMod val="60000"/>
                    <a:lumOff val="40000"/>
                  </a:schemeClr>
                </a:solidFill>
              </a:rPr>
            </a:br>
            <a:r>
              <a:rPr lang="en-US" sz="2000" b="1" dirty="0">
                <a:solidFill>
                  <a:schemeClr val="accent6">
                    <a:lumMod val="60000"/>
                    <a:lumOff val="40000"/>
                  </a:schemeClr>
                </a:solidFill>
              </a:rPr>
              <a:t>Sold </a:t>
            </a:r>
          </a:p>
        </p:txBody>
      </p:sp>
      <p:grpSp>
        <p:nvGrpSpPr>
          <p:cNvPr id="2" name="Group 19"/>
          <p:cNvGrpSpPr>
            <a:grpSpLocks/>
          </p:cNvGrpSpPr>
          <p:nvPr/>
        </p:nvGrpSpPr>
        <p:grpSpPr bwMode="auto">
          <a:xfrm>
            <a:off x="3022600" y="3149600"/>
            <a:ext cx="5740400" cy="2416175"/>
            <a:chOff x="1816" y="1736"/>
            <a:chExt cx="3616" cy="1522"/>
          </a:xfrm>
        </p:grpSpPr>
        <p:sp>
          <p:nvSpPr>
            <p:cNvPr id="173076" name="Line 20"/>
            <p:cNvSpPr>
              <a:spLocks noChangeShapeType="1"/>
            </p:cNvSpPr>
            <p:nvPr/>
          </p:nvSpPr>
          <p:spPr bwMode="auto">
            <a:xfrm>
              <a:off x="5422" y="1736"/>
              <a:ext cx="0" cy="800"/>
            </a:xfrm>
            <a:prstGeom prst="line">
              <a:avLst/>
            </a:prstGeom>
            <a:noFill/>
            <a:ln w="28575">
              <a:solidFill>
                <a:srgbClr val="006600"/>
              </a:solidFill>
              <a:round/>
              <a:headEnd/>
              <a:tailEnd/>
            </a:ln>
            <a:effectLst/>
          </p:spPr>
          <p:txBody>
            <a:bodyPr wrap="none" anchor="ctr"/>
            <a:lstStyle/>
            <a:p>
              <a:endParaRPr lang="en-US"/>
            </a:p>
          </p:txBody>
        </p:sp>
        <p:sp>
          <p:nvSpPr>
            <p:cNvPr id="173077" name="Line 21"/>
            <p:cNvSpPr>
              <a:spLocks noChangeShapeType="1"/>
            </p:cNvSpPr>
            <p:nvPr/>
          </p:nvSpPr>
          <p:spPr bwMode="auto">
            <a:xfrm flipH="1">
              <a:off x="1816" y="2544"/>
              <a:ext cx="3616" cy="0"/>
            </a:xfrm>
            <a:prstGeom prst="line">
              <a:avLst/>
            </a:prstGeom>
            <a:noFill/>
            <a:ln w="28575">
              <a:solidFill>
                <a:srgbClr val="006600"/>
              </a:solidFill>
              <a:round/>
              <a:headEnd/>
              <a:tailEnd/>
            </a:ln>
            <a:effectLst/>
          </p:spPr>
          <p:txBody>
            <a:bodyPr wrap="none" anchor="ctr"/>
            <a:lstStyle/>
            <a:p>
              <a:endParaRPr lang="en-US"/>
            </a:p>
          </p:txBody>
        </p:sp>
        <p:sp>
          <p:nvSpPr>
            <p:cNvPr id="173078" name="Line 22"/>
            <p:cNvSpPr>
              <a:spLocks noChangeShapeType="1"/>
            </p:cNvSpPr>
            <p:nvPr/>
          </p:nvSpPr>
          <p:spPr bwMode="auto">
            <a:xfrm>
              <a:off x="1824" y="2552"/>
              <a:ext cx="0" cy="704"/>
            </a:xfrm>
            <a:prstGeom prst="line">
              <a:avLst/>
            </a:prstGeom>
            <a:noFill/>
            <a:ln w="28575">
              <a:solidFill>
                <a:srgbClr val="006600"/>
              </a:solidFill>
              <a:round/>
              <a:headEnd/>
              <a:tailEnd/>
            </a:ln>
            <a:effectLst/>
          </p:spPr>
          <p:txBody>
            <a:bodyPr wrap="none" anchor="ctr"/>
            <a:lstStyle/>
            <a:p>
              <a:endParaRPr lang="en-US"/>
            </a:p>
          </p:txBody>
        </p:sp>
        <p:sp>
          <p:nvSpPr>
            <p:cNvPr id="173079" name="Line 23"/>
            <p:cNvSpPr>
              <a:spLocks noChangeShapeType="1"/>
            </p:cNvSpPr>
            <p:nvPr/>
          </p:nvSpPr>
          <p:spPr bwMode="auto">
            <a:xfrm>
              <a:off x="1818" y="3258"/>
              <a:ext cx="384" cy="0"/>
            </a:xfrm>
            <a:prstGeom prst="line">
              <a:avLst/>
            </a:prstGeom>
            <a:noFill/>
            <a:ln w="28575">
              <a:solidFill>
                <a:srgbClr val="006600"/>
              </a:solidFill>
              <a:round/>
              <a:headEnd/>
              <a:tailEnd type="triangle" w="med" len="med"/>
            </a:ln>
            <a:effectLst/>
          </p:spPr>
          <p:txBody>
            <a:bodyPr wrap="none" anchor="ctr"/>
            <a:lstStyle/>
            <a:p>
              <a:endParaRPr lang="en-US"/>
            </a:p>
          </p:txBody>
        </p:sp>
        <p:sp>
          <p:nvSpPr>
            <p:cNvPr id="173080" name="Line 24"/>
            <p:cNvSpPr>
              <a:spLocks noChangeShapeType="1"/>
            </p:cNvSpPr>
            <p:nvPr/>
          </p:nvSpPr>
          <p:spPr bwMode="auto">
            <a:xfrm flipH="1">
              <a:off x="5140" y="1739"/>
              <a:ext cx="288" cy="0"/>
            </a:xfrm>
            <a:prstGeom prst="line">
              <a:avLst/>
            </a:prstGeom>
            <a:noFill/>
            <a:ln w="28575">
              <a:solidFill>
                <a:srgbClr val="006600"/>
              </a:solidFill>
              <a:round/>
              <a:headEnd/>
              <a:tailEnd/>
            </a:ln>
            <a:effectLst/>
          </p:spPr>
          <p:txBody>
            <a:bodyPr wrap="none" anchor="ctr"/>
            <a:lstStyle/>
            <a:p>
              <a:endParaRPr lang="en-US"/>
            </a:p>
          </p:txBody>
        </p:sp>
      </p:grpSp>
      <p:sp>
        <p:nvSpPr>
          <p:cNvPr id="173082" name="Rectangle 26"/>
          <p:cNvSpPr>
            <a:spLocks noChangeArrowheads="1"/>
          </p:cNvSpPr>
          <p:nvPr/>
        </p:nvSpPr>
        <p:spPr bwMode="auto">
          <a:xfrm>
            <a:off x="5245100" y="2605088"/>
            <a:ext cx="2055813" cy="1003300"/>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buFontTx/>
              <a:buChar char="•"/>
            </a:pPr>
            <a:r>
              <a:rPr lang="en-US" sz="2000" b="1">
                <a:solidFill>
                  <a:schemeClr val="accent2"/>
                </a:solidFill>
              </a:rPr>
              <a:t>Cost of</a:t>
            </a:r>
            <a:br>
              <a:rPr lang="en-US" sz="2000" b="1">
                <a:solidFill>
                  <a:schemeClr val="accent2"/>
                </a:solidFill>
              </a:rPr>
            </a:br>
            <a:r>
              <a:rPr lang="en-US" sz="2000" b="1">
                <a:solidFill>
                  <a:schemeClr val="accent2"/>
                </a:solidFill>
              </a:rPr>
              <a:t> Goods</a:t>
            </a:r>
            <a:br>
              <a:rPr lang="en-US" sz="2000" b="1">
                <a:solidFill>
                  <a:schemeClr val="accent2"/>
                </a:solidFill>
              </a:rPr>
            </a:br>
            <a:r>
              <a:rPr lang="en-US" sz="2000" b="1">
                <a:solidFill>
                  <a:schemeClr val="accent2"/>
                </a:solidFill>
              </a:rPr>
              <a:t>Manufactured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73074"/>
                                        </p:tgtEl>
                                        <p:attrNameLst>
                                          <p:attrName>style.visibility</p:attrName>
                                        </p:attrNameLst>
                                      </p:cBhvr>
                                      <p:to>
                                        <p:strVal val="visible"/>
                                      </p:to>
                                    </p:set>
                                    <p:animEffect transition="in" filter="strips(downLeft)">
                                      <p:cBhvr>
                                        <p:cTn id="7" dur="500"/>
                                        <p:tgtEl>
                                          <p:spTgt spid="173074"/>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Left)">
                                      <p:cBhvr>
                                        <p:cTn id="11" dur="500"/>
                                        <p:tgtEl>
                                          <p:spTgt spid="2"/>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173073"/>
                                        </p:tgtEl>
                                        <p:attrNameLst>
                                          <p:attrName>style.visibility</p:attrName>
                                        </p:attrNameLst>
                                      </p:cBhvr>
                                      <p:to>
                                        <p:strVal val="visible"/>
                                      </p:to>
                                    </p:set>
                                    <p:animEffect transition="in" filter="strips(downLeft)">
                                      <p:cBhvr>
                                        <p:cTn id="15" dur="500"/>
                                        <p:tgtEl>
                                          <p:spTgt spid="17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73" grpId="0" autoUpdateAnimBg="0"/>
      <p:bldP spid="17307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1026"/>
          <p:cNvSpPr>
            <a:spLocks noGrp="1" noChangeArrowheads="1"/>
          </p:cNvSpPr>
          <p:nvPr>
            <p:ph type="title"/>
          </p:nvPr>
        </p:nvSpPr>
        <p:spPr>
          <a:noFill/>
          <a:ln/>
        </p:spPr>
        <p:txBody>
          <a:bodyPr lIns="90488" tIns="44450" rIns="90488" bIns="44450">
            <a:normAutofit/>
          </a:bodyPr>
          <a:lstStyle/>
          <a:p>
            <a:r>
              <a:rPr lang="en-US"/>
              <a:t>Process Costing</a:t>
            </a:r>
            <a:br>
              <a:rPr lang="en-US"/>
            </a:br>
            <a:r>
              <a:rPr lang="en-US" sz="2800"/>
              <a:t>(in journal entry form)</a:t>
            </a:r>
          </a:p>
        </p:txBody>
      </p:sp>
      <p:graphicFrame>
        <p:nvGraphicFramePr>
          <p:cNvPr id="131075" name="Object 1027"/>
          <p:cNvGraphicFramePr>
            <a:graphicFrameLocks/>
          </p:cNvGraphicFramePr>
          <p:nvPr/>
        </p:nvGraphicFramePr>
        <p:xfrm>
          <a:off x="471488" y="1752600"/>
          <a:ext cx="8520112" cy="4125913"/>
        </p:xfrm>
        <a:graphic>
          <a:graphicData uri="http://schemas.openxmlformats.org/presentationml/2006/ole">
            <mc:AlternateContent xmlns:mc="http://schemas.openxmlformats.org/markup-compatibility/2006">
              <mc:Choice xmlns:v="urn:schemas-microsoft-com:vml" Requires="v">
                <p:oleObj spid="_x0000_s7175" name="Worksheet" r:id="rId4" imgW="4703760" imgH="2409480" progId="Excel.Sheet.8">
                  <p:embed/>
                </p:oleObj>
              </mc:Choice>
              <mc:Fallback>
                <p:oleObj name="Worksheet" r:id="rId4" imgW="4703760" imgH="240948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488" y="1752600"/>
                        <a:ext cx="8520112" cy="41259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a:normAutofit/>
          </a:bodyPr>
          <a:lstStyle/>
          <a:p>
            <a:r>
              <a:rPr lang="en-US" dirty="0" smtClean="0"/>
              <a:t>Unit </a:t>
            </a:r>
            <a:r>
              <a:rPr lang="en-US" dirty="0" err="1" smtClean="0"/>
              <a:t>ekuivalen</a:t>
            </a:r>
            <a:r>
              <a:rPr lang="en-US" dirty="0" smtClean="0"/>
              <a:t> </a:t>
            </a:r>
            <a:r>
              <a:rPr lang="en-US" dirty="0" err="1" smtClean="0"/>
              <a:t>produksi</a:t>
            </a:r>
            <a:endParaRPr lang="en-US" dirty="0"/>
          </a:p>
        </p:txBody>
      </p:sp>
      <p:sp>
        <p:nvSpPr>
          <p:cNvPr id="53251" name="Rectangle 3"/>
          <p:cNvSpPr>
            <a:spLocks noChangeArrowheads="1"/>
          </p:cNvSpPr>
          <p:nvPr/>
        </p:nvSpPr>
        <p:spPr bwMode="auto">
          <a:xfrm>
            <a:off x="304800" y="1524000"/>
            <a:ext cx="8534400" cy="2057400"/>
          </a:xfrm>
          <a:prstGeom prst="rect">
            <a:avLst/>
          </a:prstGeom>
          <a:noFill/>
          <a:ln w="9525">
            <a:noFill/>
            <a:miter lim="800000"/>
            <a:headEnd/>
            <a:tailEnd/>
          </a:ln>
          <a:effectLst/>
        </p:spPr>
        <p:txBody>
          <a:bodyPr/>
          <a:lstStyle/>
          <a:p>
            <a:pPr marL="342900" indent="-342900" algn="ctr" eaLnBrk="1" hangingPunct="1">
              <a:lnSpc>
                <a:spcPct val="90000"/>
              </a:lnSpc>
              <a:spcBef>
                <a:spcPct val="40000"/>
              </a:spcBef>
              <a:buClr>
                <a:schemeClr val="accent1"/>
              </a:buClr>
              <a:buFont typeface="Times" pitchFamily="18" charset="0"/>
              <a:buNone/>
            </a:pPr>
            <a:r>
              <a:rPr lang="en-US" sz="2600" dirty="0" smtClean="0"/>
              <a:t>Unit </a:t>
            </a:r>
            <a:r>
              <a:rPr lang="en-US" sz="2600" dirty="0" err="1" smtClean="0"/>
              <a:t>ekuivalen</a:t>
            </a:r>
            <a:r>
              <a:rPr lang="en-US" sz="2600" dirty="0" smtClean="0"/>
              <a:t> </a:t>
            </a:r>
            <a:r>
              <a:rPr lang="en-US" sz="2600" dirty="0" err="1" smtClean="0"/>
              <a:t>merupakan</a:t>
            </a:r>
            <a:r>
              <a:rPr lang="en-US" sz="2600" dirty="0" smtClean="0"/>
              <a:t> </a:t>
            </a:r>
            <a:r>
              <a:rPr lang="en-US" sz="2600" dirty="0" err="1" smtClean="0"/>
              <a:t>produk</a:t>
            </a:r>
            <a:r>
              <a:rPr lang="en-US" sz="2600" dirty="0" smtClean="0"/>
              <a:t> yang </a:t>
            </a:r>
            <a:r>
              <a:rPr lang="en-US" sz="2600" dirty="0" err="1" smtClean="0"/>
              <a:t>telah</a:t>
            </a:r>
            <a:r>
              <a:rPr lang="en-US" sz="2600" dirty="0" smtClean="0"/>
              <a:t> </a:t>
            </a:r>
            <a:r>
              <a:rPr lang="en-US" sz="2600" dirty="0" err="1" smtClean="0"/>
              <a:t>diselesaikan</a:t>
            </a:r>
            <a:r>
              <a:rPr lang="en-US" sz="2600" dirty="0" smtClean="0"/>
              <a:t> </a:t>
            </a:r>
            <a:r>
              <a:rPr lang="en-US" sz="2600" dirty="0" err="1" smtClean="0"/>
              <a:t>sebagian</a:t>
            </a:r>
            <a:r>
              <a:rPr lang="en-US" sz="2600" dirty="0" smtClean="0"/>
              <a:t> yang </a:t>
            </a:r>
            <a:r>
              <a:rPr lang="en-US" sz="2600" dirty="0" err="1" smtClean="0"/>
              <a:t>terdiri</a:t>
            </a:r>
            <a:r>
              <a:rPr lang="en-US" sz="2600" dirty="0" smtClean="0"/>
              <a:t> </a:t>
            </a:r>
            <a:r>
              <a:rPr lang="en-US" sz="2600" dirty="0" err="1" smtClean="0"/>
              <a:t>dari</a:t>
            </a:r>
            <a:r>
              <a:rPr lang="en-US" sz="2600" dirty="0" smtClean="0"/>
              <a:t> </a:t>
            </a:r>
            <a:r>
              <a:rPr lang="en-US" sz="2600" dirty="0" err="1" smtClean="0"/>
              <a:t>persentase</a:t>
            </a:r>
            <a:r>
              <a:rPr lang="en-US" sz="2600" dirty="0" smtClean="0"/>
              <a:t> </a:t>
            </a:r>
            <a:r>
              <a:rPr lang="en-US" sz="2600" dirty="0" err="1" smtClean="0"/>
              <a:t>penyelesaian</a:t>
            </a:r>
            <a:r>
              <a:rPr lang="en-US" sz="2600" dirty="0" smtClean="0"/>
              <a:t> </a:t>
            </a:r>
            <a:r>
              <a:rPr lang="en-US" sz="2600" dirty="0" err="1" smtClean="0"/>
              <a:t>dariunit</a:t>
            </a:r>
            <a:r>
              <a:rPr lang="en-US" sz="2600" dirty="0" smtClean="0"/>
              <a:t>-unit </a:t>
            </a:r>
            <a:r>
              <a:rPr lang="en-US" sz="2600" dirty="0" err="1" smtClean="0"/>
              <a:t>tersebut</a:t>
            </a:r>
            <a:r>
              <a:rPr lang="en-US" sz="2600" dirty="0" smtClean="0"/>
              <a:t>.</a:t>
            </a:r>
            <a:endParaRPr lang="en-US" sz="2600" dirty="0"/>
          </a:p>
          <a:p>
            <a:pPr marL="342900" indent="-342900" algn="ctr" eaLnBrk="1" hangingPunct="1">
              <a:lnSpc>
                <a:spcPct val="90000"/>
              </a:lnSpc>
              <a:spcBef>
                <a:spcPct val="40000"/>
              </a:spcBef>
              <a:buClr>
                <a:schemeClr val="accent1"/>
              </a:buClr>
              <a:buFont typeface="Times" pitchFamily="18" charset="0"/>
              <a:buNone/>
            </a:pPr>
            <a:r>
              <a:rPr lang="en-US" sz="2600" dirty="0"/>
              <a:t/>
            </a:r>
            <a:br>
              <a:rPr lang="en-US" sz="2600" dirty="0"/>
            </a:br>
            <a:endParaRPr lang="en-US" sz="2600" dirty="0"/>
          </a:p>
        </p:txBody>
      </p:sp>
      <p:grpSp>
        <p:nvGrpSpPr>
          <p:cNvPr id="2" name="Group 4"/>
          <p:cNvGrpSpPr>
            <a:grpSpLocks/>
          </p:cNvGrpSpPr>
          <p:nvPr/>
        </p:nvGrpSpPr>
        <p:grpSpPr bwMode="auto">
          <a:xfrm>
            <a:off x="3810000" y="3352800"/>
            <a:ext cx="1676400" cy="1371600"/>
            <a:chOff x="2400" y="2832"/>
            <a:chExt cx="1344" cy="1104"/>
          </a:xfrm>
        </p:grpSpPr>
        <p:grpSp>
          <p:nvGrpSpPr>
            <p:cNvPr id="3" name="Group 5"/>
            <p:cNvGrpSpPr>
              <a:grpSpLocks/>
            </p:cNvGrpSpPr>
            <p:nvPr/>
          </p:nvGrpSpPr>
          <p:grpSpPr bwMode="auto">
            <a:xfrm>
              <a:off x="2676" y="2832"/>
              <a:ext cx="1068" cy="1104"/>
              <a:chOff x="689" y="2022"/>
              <a:chExt cx="996" cy="969"/>
            </a:xfrm>
          </p:grpSpPr>
          <p:sp>
            <p:nvSpPr>
              <p:cNvPr id="53254" name="Freeform 6"/>
              <p:cNvSpPr>
                <a:spLocks/>
              </p:cNvSpPr>
              <p:nvPr/>
            </p:nvSpPr>
            <p:spPr bwMode="auto">
              <a:xfrm>
                <a:off x="689" y="2079"/>
                <a:ext cx="869" cy="912"/>
              </a:xfrm>
              <a:custGeom>
                <a:avLst/>
                <a:gdLst/>
                <a:ahLst/>
                <a:cxnLst>
                  <a:cxn ang="0">
                    <a:pos x="0" y="0"/>
                  </a:cxn>
                  <a:cxn ang="0">
                    <a:pos x="868" y="0"/>
                  </a:cxn>
                  <a:cxn ang="0">
                    <a:pos x="799" y="859"/>
                  </a:cxn>
                  <a:cxn ang="0">
                    <a:pos x="798" y="863"/>
                  </a:cxn>
                  <a:cxn ang="0">
                    <a:pos x="796" y="865"/>
                  </a:cxn>
                  <a:cxn ang="0">
                    <a:pos x="795" y="867"/>
                  </a:cxn>
                  <a:cxn ang="0">
                    <a:pos x="792" y="870"/>
                  </a:cxn>
                  <a:cxn ang="0">
                    <a:pos x="789" y="872"/>
                  </a:cxn>
                  <a:cxn ang="0">
                    <a:pos x="787" y="873"/>
                  </a:cxn>
                  <a:cxn ang="0">
                    <a:pos x="783" y="874"/>
                  </a:cxn>
                  <a:cxn ang="0">
                    <a:pos x="777" y="877"/>
                  </a:cxn>
                  <a:cxn ang="0">
                    <a:pos x="771" y="879"/>
                  </a:cxn>
                  <a:cxn ang="0">
                    <a:pos x="768" y="880"/>
                  </a:cxn>
                  <a:cxn ang="0">
                    <a:pos x="762" y="881"/>
                  </a:cxn>
                  <a:cxn ang="0">
                    <a:pos x="753" y="884"/>
                  </a:cxn>
                  <a:cxn ang="0">
                    <a:pos x="741" y="887"/>
                  </a:cxn>
                  <a:cxn ang="0">
                    <a:pos x="729" y="890"/>
                  </a:cxn>
                  <a:cxn ang="0">
                    <a:pos x="712" y="893"/>
                  </a:cxn>
                  <a:cxn ang="0">
                    <a:pos x="692" y="896"/>
                  </a:cxn>
                  <a:cxn ang="0">
                    <a:pos x="672" y="899"/>
                  </a:cxn>
                  <a:cxn ang="0">
                    <a:pos x="651" y="901"/>
                  </a:cxn>
                  <a:cxn ang="0">
                    <a:pos x="627" y="904"/>
                  </a:cxn>
                  <a:cxn ang="0">
                    <a:pos x="597" y="906"/>
                  </a:cxn>
                  <a:cxn ang="0">
                    <a:pos x="551" y="908"/>
                  </a:cxn>
                  <a:cxn ang="0">
                    <a:pos x="514" y="910"/>
                  </a:cxn>
                  <a:cxn ang="0">
                    <a:pos x="477" y="910"/>
                  </a:cxn>
                  <a:cxn ang="0">
                    <a:pos x="448" y="911"/>
                  </a:cxn>
                  <a:cxn ang="0">
                    <a:pos x="423" y="911"/>
                  </a:cxn>
                  <a:cxn ang="0">
                    <a:pos x="398" y="911"/>
                  </a:cxn>
                  <a:cxn ang="0">
                    <a:pos x="381" y="910"/>
                  </a:cxn>
                  <a:cxn ang="0">
                    <a:pos x="362" y="910"/>
                  </a:cxn>
                  <a:cxn ang="0">
                    <a:pos x="340" y="909"/>
                  </a:cxn>
                  <a:cxn ang="0">
                    <a:pos x="311" y="908"/>
                  </a:cxn>
                  <a:cxn ang="0">
                    <a:pos x="283" y="907"/>
                  </a:cxn>
                  <a:cxn ang="0">
                    <a:pos x="256" y="905"/>
                  </a:cxn>
                  <a:cxn ang="0">
                    <a:pos x="230" y="902"/>
                  </a:cxn>
                  <a:cxn ang="0">
                    <a:pos x="210" y="900"/>
                  </a:cxn>
                  <a:cxn ang="0">
                    <a:pos x="182" y="897"/>
                  </a:cxn>
                  <a:cxn ang="0">
                    <a:pos x="157" y="893"/>
                  </a:cxn>
                  <a:cxn ang="0">
                    <a:pos x="140" y="890"/>
                  </a:cxn>
                  <a:cxn ang="0">
                    <a:pos x="123" y="887"/>
                  </a:cxn>
                  <a:cxn ang="0">
                    <a:pos x="111" y="883"/>
                  </a:cxn>
                  <a:cxn ang="0">
                    <a:pos x="102" y="881"/>
                  </a:cxn>
                  <a:cxn ang="0">
                    <a:pos x="94" y="879"/>
                  </a:cxn>
                  <a:cxn ang="0">
                    <a:pos x="88" y="876"/>
                  </a:cxn>
                  <a:cxn ang="0">
                    <a:pos x="83" y="874"/>
                  </a:cxn>
                  <a:cxn ang="0">
                    <a:pos x="79" y="871"/>
                  </a:cxn>
                  <a:cxn ang="0">
                    <a:pos x="76" y="870"/>
                  </a:cxn>
                  <a:cxn ang="0">
                    <a:pos x="73" y="867"/>
                  </a:cxn>
                  <a:cxn ang="0">
                    <a:pos x="72" y="866"/>
                  </a:cxn>
                  <a:cxn ang="0">
                    <a:pos x="70" y="863"/>
                  </a:cxn>
                  <a:cxn ang="0">
                    <a:pos x="69" y="859"/>
                  </a:cxn>
                  <a:cxn ang="0">
                    <a:pos x="0" y="0"/>
                  </a:cxn>
                </a:cxnLst>
                <a:rect l="0" t="0" r="r" b="b"/>
                <a:pathLst>
                  <a:path w="869" h="912">
                    <a:moveTo>
                      <a:pt x="0" y="0"/>
                    </a:moveTo>
                    <a:lnTo>
                      <a:pt x="868" y="0"/>
                    </a:lnTo>
                    <a:lnTo>
                      <a:pt x="799" y="859"/>
                    </a:lnTo>
                    <a:lnTo>
                      <a:pt x="798" y="863"/>
                    </a:lnTo>
                    <a:lnTo>
                      <a:pt x="796" y="865"/>
                    </a:lnTo>
                    <a:lnTo>
                      <a:pt x="795" y="867"/>
                    </a:lnTo>
                    <a:lnTo>
                      <a:pt x="792" y="870"/>
                    </a:lnTo>
                    <a:lnTo>
                      <a:pt x="789" y="872"/>
                    </a:lnTo>
                    <a:lnTo>
                      <a:pt x="787" y="873"/>
                    </a:lnTo>
                    <a:lnTo>
                      <a:pt x="783" y="874"/>
                    </a:lnTo>
                    <a:lnTo>
                      <a:pt x="777" y="877"/>
                    </a:lnTo>
                    <a:lnTo>
                      <a:pt x="771" y="879"/>
                    </a:lnTo>
                    <a:lnTo>
                      <a:pt x="768" y="880"/>
                    </a:lnTo>
                    <a:lnTo>
                      <a:pt x="762" y="881"/>
                    </a:lnTo>
                    <a:lnTo>
                      <a:pt x="753" y="884"/>
                    </a:lnTo>
                    <a:lnTo>
                      <a:pt x="741" y="887"/>
                    </a:lnTo>
                    <a:lnTo>
                      <a:pt x="729" y="890"/>
                    </a:lnTo>
                    <a:lnTo>
                      <a:pt x="712" y="893"/>
                    </a:lnTo>
                    <a:lnTo>
                      <a:pt x="692" y="896"/>
                    </a:lnTo>
                    <a:lnTo>
                      <a:pt x="672" y="899"/>
                    </a:lnTo>
                    <a:lnTo>
                      <a:pt x="651" y="901"/>
                    </a:lnTo>
                    <a:lnTo>
                      <a:pt x="627" y="904"/>
                    </a:lnTo>
                    <a:lnTo>
                      <a:pt x="597" y="906"/>
                    </a:lnTo>
                    <a:lnTo>
                      <a:pt x="551" y="908"/>
                    </a:lnTo>
                    <a:lnTo>
                      <a:pt x="514" y="910"/>
                    </a:lnTo>
                    <a:lnTo>
                      <a:pt x="477" y="910"/>
                    </a:lnTo>
                    <a:lnTo>
                      <a:pt x="448" y="911"/>
                    </a:lnTo>
                    <a:lnTo>
                      <a:pt x="423" y="911"/>
                    </a:lnTo>
                    <a:lnTo>
                      <a:pt x="398" y="911"/>
                    </a:lnTo>
                    <a:lnTo>
                      <a:pt x="381" y="910"/>
                    </a:lnTo>
                    <a:lnTo>
                      <a:pt x="362" y="910"/>
                    </a:lnTo>
                    <a:lnTo>
                      <a:pt x="340" y="909"/>
                    </a:lnTo>
                    <a:lnTo>
                      <a:pt x="311" y="908"/>
                    </a:lnTo>
                    <a:lnTo>
                      <a:pt x="283" y="907"/>
                    </a:lnTo>
                    <a:lnTo>
                      <a:pt x="256" y="905"/>
                    </a:lnTo>
                    <a:lnTo>
                      <a:pt x="230" y="902"/>
                    </a:lnTo>
                    <a:lnTo>
                      <a:pt x="210" y="900"/>
                    </a:lnTo>
                    <a:lnTo>
                      <a:pt x="182" y="897"/>
                    </a:lnTo>
                    <a:lnTo>
                      <a:pt x="157" y="893"/>
                    </a:lnTo>
                    <a:lnTo>
                      <a:pt x="140" y="890"/>
                    </a:lnTo>
                    <a:lnTo>
                      <a:pt x="123" y="887"/>
                    </a:lnTo>
                    <a:lnTo>
                      <a:pt x="111" y="883"/>
                    </a:lnTo>
                    <a:lnTo>
                      <a:pt x="102" y="881"/>
                    </a:lnTo>
                    <a:lnTo>
                      <a:pt x="94" y="879"/>
                    </a:lnTo>
                    <a:lnTo>
                      <a:pt x="88" y="876"/>
                    </a:lnTo>
                    <a:lnTo>
                      <a:pt x="83" y="874"/>
                    </a:lnTo>
                    <a:lnTo>
                      <a:pt x="79" y="871"/>
                    </a:lnTo>
                    <a:lnTo>
                      <a:pt x="76" y="870"/>
                    </a:lnTo>
                    <a:lnTo>
                      <a:pt x="73" y="867"/>
                    </a:lnTo>
                    <a:lnTo>
                      <a:pt x="72" y="866"/>
                    </a:lnTo>
                    <a:lnTo>
                      <a:pt x="70" y="863"/>
                    </a:lnTo>
                    <a:lnTo>
                      <a:pt x="69" y="859"/>
                    </a:lnTo>
                    <a:lnTo>
                      <a:pt x="0" y="0"/>
                    </a:lnTo>
                  </a:path>
                </a:pathLst>
              </a:custGeom>
              <a:solidFill>
                <a:srgbClr val="C0C0FF"/>
              </a:solidFill>
              <a:ln w="12700" cap="rnd" cmpd="sng">
                <a:solidFill>
                  <a:srgbClr val="008080"/>
                </a:solidFill>
                <a:prstDash val="solid"/>
                <a:round/>
                <a:headEnd type="none" w="med" len="med"/>
                <a:tailEnd type="none" w="med" len="med"/>
              </a:ln>
              <a:effectLst/>
            </p:spPr>
            <p:txBody>
              <a:bodyPr/>
              <a:lstStyle/>
              <a:p>
                <a:endParaRPr lang="en-US"/>
              </a:p>
            </p:txBody>
          </p:sp>
          <p:sp>
            <p:nvSpPr>
              <p:cNvPr id="53255" name="Oval 7"/>
              <p:cNvSpPr>
                <a:spLocks noChangeArrowheads="1"/>
              </p:cNvSpPr>
              <p:nvPr/>
            </p:nvSpPr>
            <p:spPr bwMode="auto">
              <a:xfrm>
                <a:off x="761" y="2889"/>
                <a:ext cx="718" cy="92"/>
              </a:xfrm>
              <a:prstGeom prst="ellipse">
                <a:avLst/>
              </a:prstGeom>
              <a:solidFill>
                <a:srgbClr val="8080FF"/>
              </a:solidFill>
              <a:ln w="12700">
                <a:solidFill>
                  <a:srgbClr val="008080"/>
                </a:solidFill>
                <a:round/>
                <a:headEnd/>
                <a:tailEnd/>
              </a:ln>
              <a:effectLst/>
            </p:spPr>
            <p:txBody>
              <a:bodyPr wrap="none" anchor="ctr"/>
              <a:lstStyle/>
              <a:p>
                <a:endParaRPr lang="en-US"/>
              </a:p>
            </p:txBody>
          </p:sp>
          <p:sp>
            <p:nvSpPr>
              <p:cNvPr id="53256" name="Oval 8"/>
              <p:cNvSpPr>
                <a:spLocks noChangeArrowheads="1"/>
              </p:cNvSpPr>
              <p:nvPr/>
            </p:nvSpPr>
            <p:spPr bwMode="auto">
              <a:xfrm>
                <a:off x="692" y="2022"/>
                <a:ext cx="854" cy="111"/>
              </a:xfrm>
              <a:prstGeom prst="ellipse">
                <a:avLst/>
              </a:prstGeom>
              <a:solidFill>
                <a:srgbClr val="8080FF"/>
              </a:solidFill>
              <a:ln w="12700">
                <a:solidFill>
                  <a:srgbClr val="00A0A0"/>
                </a:solidFill>
                <a:round/>
                <a:headEnd/>
                <a:tailEnd/>
              </a:ln>
              <a:effectLst/>
            </p:spPr>
            <p:txBody>
              <a:bodyPr wrap="none" anchor="ctr"/>
              <a:lstStyle/>
              <a:p>
                <a:endParaRPr lang="en-US"/>
              </a:p>
            </p:txBody>
          </p:sp>
          <p:grpSp>
            <p:nvGrpSpPr>
              <p:cNvPr id="4" name="Group 9"/>
              <p:cNvGrpSpPr>
                <a:grpSpLocks/>
              </p:cNvGrpSpPr>
              <p:nvPr/>
            </p:nvGrpSpPr>
            <p:grpSpPr bwMode="auto">
              <a:xfrm>
                <a:off x="1483" y="2042"/>
                <a:ext cx="202" cy="320"/>
                <a:chOff x="1483" y="2042"/>
                <a:chExt cx="202" cy="320"/>
              </a:xfrm>
            </p:grpSpPr>
            <p:sp>
              <p:nvSpPr>
                <p:cNvPr id="53258" name="Freeform 10"/>
                <p:cNvSpPr>
                  <a:spLocks/>
                </p:cNvSpPr>
                <p:nvPr/>
              </p:nvSpPr>
              <p:spPr bwMode="auto">
                <a:xfrm>
                  <a:off x="1483" y="2042"/>
                  <a:ext cx="202" cy="320"/>
                </a:xfrm>
                <a:custGeom>
                  <a:avLst/>
                  <a:gdLst/>
                  <a:ahLst/>
                  <a:cxnLst>
                    <a:cxn ang="0">
                      <a:pos x="201" y="27"/>
                    </a:cxn>
                    <a:cxn ang="0">
                      <a:pos x="201" y="31"/>
                    </a:cxn>
                    <a:cxn ang="0">
                      <a:pos x="52" y="319"/>
                    </a:cxn>
                    <a:cxn ang="0">
                      <a:pos x="74" y="54"/>
                    </a:cxn>
                    <a:cxn ang="0">
                      <a:pos x="76" y="38"/>
                    </a:cxn>
                    <a:cxn ang="0">
                      <a:pos x="71" y="31"/>
                    </a:cxn>
                    <a:cxn ang="0">
                      <a:pos x="66" y="27"/>
                    </a:cxn>
                    <a:cxn ang="0">
                      <a:pos x="60" y="23"/>
                    </a:cxn>
                    <a:cxn ang="0">
                      <a:pos x="53" y="20"/>
                    </a:cxn>
                    <a:cxn ang="0">
                      <a:pos x="39" y="15"/>
                    </a:cxn>
                    <a:cxn ang="0">
                      <a:pos x="28" y="11"/>
                    </a:cxn>
                    <a:cxn ang="0">
                      <a:pos x="17" y="9"/>
                    </a:cxn>
                    <a:cxn ang="0">
                      <a:pos x="0" y="4"/>
                    </a:cxn>
                    <a:cxn ang="0">
                      <a:pos x="39" y="1"/>
                    </a:cxn>
                    <a:cxn ang="0">
                      <a:pos x="55" y="1"/>
                    </a:cxn>
                    <a:cxn ang="0">
                      <a:pos x="79" y="0"/>
                    </a:cxn>
                    <a:cxn ang="0">
                      <a:pos x="96" y="0"/>
                    </a:cxn>
                    <a:cxn ang="0">
                      <a:pos x="115" y="2"/>
                    </a:cxn>
                    <a:cxn ang="0">
                      <a:pos x="131" y="3"/>
                    </a:cxn>
                    <a:cxn ang="0">
                      <a:pos x="144" y="4"/>
                    </a:cxn>
                    <a:cxn ang="0">
                      <a:pos x="167" y="8"/>
                    </a:cxn>
                    <a:cxn ang="0">
                      <a:pos x="182" y="12"/>
                    </a:cxn>
                    <a:cxn ang="0">
                      <a:pos x="194" y="17"/>
                    </a:cxn>
                    <a:cxn ang="0">
                      <a:pos x="200" y="23"/>
                    </a:cxn>
                    <a:cxn ang="0">
                      <a:pos x="201" y="27"/>
                    </a:cxn>
                  </a:cxnLst>
                  <a:rect l="0" t="0" r="r" b="b"/>
                  <a:pathLst>
                    <a:path w="202" h="320">
                      <a:moveTo>
                        <a:pt x="201" y="27"/>
                      </a:moveTo>
                      <a:lnTo>
                        <a:pt x="201" y="31"/>
                      </a:lnTo>
                      <a:lnTo>
                        <a:pt x="52" y="319"/>
                      </a:lnTo>
                      <a:lnTo>
                        <a:pt x="74" y="54"/>
                      </a:lnTo>
                      <a:lnTo>
                        <a:pt x="76" y="38"/>
                      </a:lnTo>
                      <a:lnTo>
                        <a:pt x="71" y="31"/>
                      </a:lnTo>
                      <a:lnTo>
                        <a:pt x="66" y="27"/>
                      </a:lnTo>
                      <a:lnTo>
                        <a:pt x="60" y="23"/>
                      </a:lnTo>
                      <a:lnTo>
                        <a:pt x="53" y="20"/>
                      </a:lnTo>
                      <a:lnTo>
                        <a:pt x="39" y="15"/>
                      </a:lnTo>
                      <a:lnTo>
                        <a:pt x="28" y="11"/>
                      </a:lnTo>
                      <a:lnTo>
                        <a:pt x="17" y="9"/>
                      </a:lnTo>
                      <a:lnTo>
                        <a:pt x="0" y="4"/>
                      </a:lnTo>
                      <a:lnTo>
                        <a:pt x="39" y="1"/>
                      </a:lnTo>
                      <a:lnTo>
                        <a:pt x="55" y="1"/>
                      </a:lnTo>
                      <a:lnTo>
                        <a:pt x="79" y="0"/>
                      </a:lnTo>
                      <a:lnTo>
                        <a:pt x="96" y="0"/>
                      </a:lnTo>
                      <a:lnTo>
                        <a:pt x="115" y="2"/>
                      </a:lnTo>
                      <a:lnTo>
                        <a:pt x="131" y="3"/>
                      </a:lnTo>
                      <a:lnTo>
                        <a:pt x="144" y="4"/>
                      </a:lnTo>
                      <a:lnTo>
                        <a:pt x="167" y="8"/>
                      </a:lnTo>
                      <a:lnTo>
                        <a:pt x="182" y="12"/>
                      </a:lnTo>
                      <a:lnTo>
                        <a:pt x="194" y="17"/>
                      </a:lnTo>
                      <a:lnTo>
                        <a:pt x="200" y="23"/>
                      </a:lnTo>
                      <a:lnTo>
                        <a:pt x="201" y="27"/>
                      </a:lnTo>
                    </a:path>
                  </a:pathLst>
                </a:custGeom>
                <a:solidFill>
                  <a:srgbClr val="C0C0FF"/>
                </a:solidFill>
                <a:ln w="12700" cap="rnd" cmpd="sng">
                  <a:solidFill>
                    <a:srgbClr val="00A0A0"/>
                  </a:solidFill>
                  <a:prstDash val="solid"/>
                  <a:round/>
                  <a:headEnd type="none" w="med" len="med"/>
                  <a:tailEnd type="none" w="med" len="med"/>
                </a:ln>
                <a:effectLst/>
              </p:spPr>
              <p:txBody>
                <a:bodyPr/>
                <a:lstStyle/>
                <a:p>
                  <a:endParaRPr lang="en-US"/>
                </a:p>
              </p:txBody>
            </p:sp>
            <p:sp>
              <p:nvSpPr>
                <p:cNvPr id="53259" name="Freeform 11"/>
                <p:cNvSpPr>
                  <a:spLocks/>
                </p:cNvSpPr>
                <p:nvPr/>
              </p:nvSpPr>
              <p:spPr bwMode="auto">
                <a:xfrm>
                  <a:off x="1483" y="2042"/>
                  <a:ext cx="202" cy="53"/>
                </a:xfrm>
                <a:custGeom>
                  <a:avLst/>
                  <a:gdLst/>
                  <a:ahLst/>
                  <a:cxnLst>
                    <a:cxn ang="0">
                      <a:pos x="201" y="27"/>
                    </a:cxn>
                    <a:cxn ang="0">
                      <a:pos x="199" y="29"/>
                    </a:cxn>
                    <a:cxn ang="0">
                      <a:pos x="195" y="33"/>
                    </a:cxn>
                    <a:cxn ang="0">
                      <a:pos x="190" y="36"/>
                    </a:cxn>
                    <a:cxn ang="0">
                      <a:pos x="176" y="42"/>
                    </a:cxn>
                    <a:cxn ang="0">
                      <a:pos x="165" y="43"/>
                    </a:cxn>
                    <a:cxn ang="0">
                      <a:pos x="151" y="47"/>
                    </a:cxn>
                    <a:cxn ang="0">
                      <a:pos x="137" y="49"/>
                    </a:cxn>
                    <a:cxn ang="0">
                      <a:pos x="115" y="50"/>
                    </a:cxn>
                    <a:cxn ang="0">
                      <a:pos x="100" y="51"/>
                    </a:cxn>
                    <a:cxn ang="0">
                      <a:pos x="85" y="52"/>
                    </a:cxn>
                    <a:cxn ang="0">
                      <a:pos x="72" y="52"/>
                    </a:cxn>
                    <a:cxn ang="0">
                      <a:pos x="76" y="38"/>
                    </a:cxn>
                    <a:cxn ang="0">
                      <a:pos x="71" y="31"/>
                    </a:cxn>
                    <a:cxn ang="0">
                      <a:pos x="66" y="27"/>
                    </a:cxn>
                    <a:cxn ang="0">
                      <a:pos x="60" y="23"/>
                    </a:cxn>
                    <a:cxn ang="0">
                      <a:pos x="53" y="20"/>
                    </a:cxn>
                    <a:cxn ang="0">
                      <a:pos x="39" y="15"/>
                    </a:cxn>
                    <a:cxn ang="0">
                      <a:pos x="28" y="11"/>
                    </a:cxn>
                    <a:cxn ang="0">
                      <a:pos x="17" y="9"/>
                    </a:cxn>
                    <a:cxn ang="0">
                      <a:pos x="0" y="4"/>
                    </a:cxn>
                    <a:cxn ang="0">
                      <a:pos x="39" y="1"/>
                    </a:cxn>
                    <a:cxn ang="0">
                      <a:pos x="55" y="1"/>
                    </a:cxn>
                    <a:cxn ang="0">
                      <a:pos x="79" y="0"/>
                    </a:cxn>
                    <a:cxn ang="0">
                      <a:pos x="96" y="0"/>
                    </a:cxn>
                    <a:cxn ang="0">
                      <a:pos x="115" y="2"/>
                    </a:cxn>
                    <a:cxn ang="0">
                      <a:pos x="131" y="3"/>
                    </a:cxn>
                    <a:cxn ang="0">
                      <a:pos x="144" y="4"/>
                    </a:cxn>
                    <a:cxn ang="0">
                      <a:pos x="167" y="8"/>
                    </a:cxn>
                    <a:cxn ang="0">
                      <a:pos x="182" y="12"/>
                    </a:cxn>
                    <a:cxn ang="0">
                      <a:pos x="194" y="17"/>
                    </a:cxn>
                    <a:cxn ang="0">
                      <a:pos x="200" y="23"/>
                    </a:cxn>
                    <a:cxn ang="0">
                      <a:pos x="201" y="27"/>
                    </a:cxn>
                  </a:cxnLst>
                  <a:rect l="0" t="0" r="r" b="b"/>
                  <a:pathLst>
                    <a:path w="202" h="53">
                      <a:moveTo>
                        <a:pt x="201" y="27"/>
                      </a:moveTo>
                      <a:lnTo>
                        <a:pt x="199" y="29"/>
                      </a:lnTo>
                      <a:lnTo>
                        <a:pt x="195" y="33"/>
                      </a:lnTo>
                      <a:lnTo>
                        <a:pt x="190" y="36"/>
                      </a:lnTo>
                      <a:lnTo>
                        <a:pt x="176" y="42"/>
                      </a:lnTo>
                      <a:lnTo>
                        <a:pt x="165" y="43"/>
                      </a:lnTo>
                      <a:lnTo>
                        <a:pt x="151" y="47"/>
                      </a:lnTo>
                      <a:lnTo>
                        <a:pt x="137" y="49"/>
                      </a:lnTo>
                      <a:lnTo>
                        <a:pt x="115" y="50"/>
                      </a:lnTo>
                      <a:lnTo>
                        <a:pt x="100" y="51"/>
                      </a:lnTo>
                      <a:lnTo>
                        <a:pt x="85" y="52"/>
                      </a:lnTo>
                      <a:lnTo>
                        <a:pt x="72" y="52"/>
                      </a:lnTo>
                      <a:lnTo>
                        <a:pt x="76" y="38"/>
                      </a:lnTo>
                      <a:lnTo>
                        <a:pt x="71" y="31"/>
                      </a:lnTo>
                      <a:lnTo>
                        <a:pt x="66" y="27"/>
                      </a:lnTo>
                      <a:lnTo>
                        <a:pt x="60" y="23"/>
                      </a:lnTo>
                      <a:lnTo>
                        <a:pt x="53" y="20"/>
                      </a:lnTo>
                      <a:lnTo>
                        <a:pt x="39" y="15"/>
                      </a:lnTo>
                      <a:lnTo>
                        <a:pt x="28" y="11"/>
                      </a:lnTo>
                      <a:lnTo>
                        <a:pt x="17" y="9"/>
                      </a:lnTo>
                      <a:lnTo>
                        <a:pt x="0" y="4"/>
                      </a:lnTo>
                      <a:lnTo>
                        <a:pt x="39" y="1"/>
                      </a:lnTo>
                      <a:lnTo>
                        <a:pt x="55" y="1"/>
                      </a:lnTo>
                      <a:lnTo>
                        <a:pt x="79" y="0"/>
                      </a:lnTo>
                      <a:lnTo>
                        <a:pt x="96" y="0"/>
                      </a:lnTo>
                      <a:lnTo>
                        <a:pt x="115" y="2"/>
                      </a:lnTo>
                      <a:lnTo>
                        <a:pt x="131" y="3"/>
                      </a:lnTo>
                      <a:lnTo>
                        <a:pt x="144" y="4"/>
                      </a:lnTo>
                      <a:lnTo>
                        <a:pt x="167" y="8"/>
                      </a:lnTo>
                      <a:lnTo>
                        <a:pt x="182" y="12"/>
                      </a:lnTo>
                      <a:lnTo>
                        <a:pt x="194" y="17"/>
                      </a:lnTo>
                      <a:lnTo>
                        <a:pt x="200" y="23"/>
                      </a:lnTo>
                      <a:lnTo>
                        <a:pt x="201" y="27"/>
                      </a:lnTo>
                    </a:path>
                  </a:pathLst>
                </a:custGeom>
                <a:solidFill>
                  <a:srgbClr val="8080FF"/>
                </a:solidFill>
                <a:ln w="12700" cap="rnd" cmpd="sng">
                  <a:solidFill>
                    <a:srgbClr val="00A0A0"/>
                  </a:solidFill>
                  <a:prstDash val="solid"/>
                  <a:round/>
                  <a:headEnd type="none" w="med" len="med"/>
                  <a:tailEnd type="none" w="med" len="med"/>
                </a:ln>
                <a:effectLst/>
              </p:spPr>
              <p:txBody>
                <a:bodyPr/>
                <a:lstStyle/>
                <a:p>
                  <a:endParaRPr lang="en-US"/>
                </a:p>
              </p:txBody>
            </p:sp>
          </p:grpSp>
        </p:grpSp>
        <p:grpSp>
          <p:nvGrpSpPr>
            <p:cNvPr id="5" name="Group 12"/>
            <p:cNvGrpSpPr>
              <a:grpSpLocks/>
            </p:cNvGrpSpPr>
            <p:nvPr/>
          </p:nvGrpSpPr>
          <p:grpSpPr bwMode="auto">
            <a:xfrm>
              <a:off x="2717" y="3363"/>
              <a:ext cx="849" cy="571"/>
              <a:chOff x="728" y="2488"/>
              <a:chExt cx="791" cy="501"/>
            </a:xfrm>
          </p:grpSpPr>
          <p:sp>
            <p:nvSpPr>
              <p:cNvPr id="53261" name="Freeform 13"/>
              <p:cNvSpPr>
                <a:spLocks/>
              </p:cNvSpPr>
              <p:nvPr/>
            </p:nvSpPr>
            <p:spPr bwMode="auto">
              <a:xfrm>
                <a:off x="728" y="2540"/>
                <a:ext cx="791" cy="449"/>
              </a:xfrm>
              <a:custGeom>
                <a:avLst/>
                <a:gdLst/>
                <a:ahLst/>
                <a:cxnLst>
                  <a:cxn ang="0">
                    <a:pos x="0" y="0"/>
                  </a:cxn>
                  <a:cxn ang="0">
                    <a:pos x="790" y="0"/>
                  </a:cxn>
                  <a:cxn ang="0">
                    <a:pos x="760" y="396"/>
                  </a:cxn>
                  <a:cxn ang="0">
                    <a:pos x="760" y="400"/>
                  </a:cxn>
                  <a:cxn ang="0">
                    <a:pos x="758" y="402"/>
                  </a:cxn>
                  <a:cxn ang="0">
                    <a:pos x="756" y="404"/>
                  </a:cxn>
                  <a:cxn ang="0">
                    <a:pos x="753" y="407"/>
                  </a:cxn>
                  <a:cxn ang="0">
                    <a:pos x="750" y="409"/>
                  </a:cxn>
                  <a:cxn ang="0">
                    <a:pos x="748" y="410"/>
                  </a:cxn>
                  <a:cxn ang="0">
                    <a:pos x="744" y="411"/>
                  </a:cxn>
                  <a:cxn ang="0">
                    <a:pos x="739" y="414"/>
                  </a:cxn>
                  <a:cxn ang="0">
                    <a:pos x="732" y="416"/>
                  </a:cxn>
                  <a:cxn ang="0">
                    <a:pos x="729" y="417"/>
                  </a:cxn>
                  <a:cxn ang="0">
                    <a:pos x="723" y="418"/>
                  </a:cxn>
                  <a:cxn ang="0">
                    <a:pos x="714" y="421"/>
                  </a:cxn>
                  <a:cxn ang="0">
                    <a:pos x="702" y="424"/>
                  </a:cxn>
                  <a:cxn ang="0">
                    <a:pos x="690" y="427"/>
                  </a:cxn>
                  <a:cxn ang="0">
                    <a:pos x="673" y="430"/>
                  </a:cxn>
                  <a:cxn ang="0">
                    <a:pos x="654" y="433"/>
                  </a:cxn>
                  <a:cxn ang="0">
                    <a:pos x="633" y="436"/>
                  </a:cxn>
                  <a:cxn ang="0">
                    <a:pos x="613" y="438"/>
                  </a:cxn>
                  <a:cxn ang="0">
                    <a:pos x="588" y="441"/>
                  </a:cxn>
                  <a:cxn ang="0">
                    <a:pos x="558" y="443"/>
                  </a:cxn>
                  <a:cxn ang="0">
                    <a:pos x="513" y="445"/>
                  </a:cxn>
                  <a:cxn ang="0">
                    <a:pos x="476" y="447"/>
                  </a:cxn>
                  <a:cxn ang="0">
                    <a:pos x="438" y="447"/>
                  </a:cxn>
                  <a:cxn ang="0">
                    <a:pos x="410" y="448"/>
                  </a:cxn>
                  <a:cxn ang="0">
                    <a:pos x="384" y="448"/>
                  </a:cxn>
                  <a:cxn ang="0">
                    <a:pos x="359" y="448"/>
                  </a:cxn>
                  <a:cxn ang="0">
                    <a:pos x="342" y="447"/>
                  </a:cxn>
                  <a:cxn ang="0">
                    <a:pos x="324" y="447"/>
                  </a:cxn>
                  <a:cxn ang="0">
                    <a:pos x="301" y="446"/>
                  </a:cxn>
                  <a:cxn ang="0">
                    <a:pos x="273" y="445"/>
                  </a:cxn>
                  <a:cxn ang="0">
                    <a:pos x="245" y="444"/>
                  </a:cxn>
                  <a:cxn ang="0">
                    <a:pos x="217" y="442"/>
                  </a:cxn>
                  <a:cxn ang="0">
                    <a:pos x="192" y="439"/>
                  </a:cxn>
                  <a:cxn ang="0">
                    <a:pos x="172" y="437"/>
                  </a:cxn>
                  <a:cxn ang="0">
                    <a:pos x="144" y="434"/>
                  </a:cxn>
                  <a:cxn ang="0">
                    <a:pos x="119" y="430"/>
                  </a:cxn>
                  <a:cxn ang="0">
                    <a:pos x="102" y="427"/>
                  </a:cxn>
                  <a:cxn ang="0">
                    <a:pos x="85" y="424"/>
                  </a:cxn>
                  <a:cxn ang="0">
                    <a:pos x="72" y="420"/>
                  </a:cxn>
                  <a:cxn ang="0">
                    <a:pos x="64" y="418"/>
                  </a:cxn>
                  <a:cxn ang="0">
                    <a:pos x="56" y="416"/>
                  </a:cxn>
                  <a:cxn ang="0">
                    <a:pos x="50" y="413"/>
                  </a:cxn>
                  <a:cxn ang="0">
                    <a:pos x="45" y="411"/>
                  </a:cxn>
                  <a:cxn ang="0">
                    <a:pos x="41" y="408"/>
                  </a:cxn>
                  <a:cxn ang="0">
                    <a:pos x="38" y="407"/>
                  </a:cxn>
                  <a:cxn ang="0">
                    <a:pos x="35" y="404"/>
                  </a:cxn>
                  <a:cxn ang="0">
                    <a:pos x="33" y="403"/>
                  </a:cxn>
                  <a:cxn ang="0">
                    <a:pos x="31" y="400"/>
                  </a:cxn>
                  <a:cxn ang="0">
                    <a:pos x="30" y="396"/>
                  </a:cxn>
                  <a:cxn ang="0">
                    <a:pos x="0" y="0"/>
                  </a:cxn>
                </a:cxnLst>
                <a:rect l="0" t="0" r="r" b="b"/>
                <a:pathLst>
                  <a:path w="791" h="449">
                    <a:moveTo>
                      <a:pt x="0" y="0"/>
                    </a:moveTo>
                    <a:lnTo>
                      <a:pt x="790" y="0"/>
                    </a:lnTo>
                    <a:lnTo>
                      <a:pt x="760" y="396"/>
                    </a:lnTo>
                    <a:lnTo>
                      <a:pt x="760" y="400"/>
                    </a:lnTo>
                    <a:lnTo>
                      <a:pt x="758" y="402"/>
                    </a:lnTo>
                    <a:lnTo>
                      <a:pt x="756" y="404"/>
                    </a:lnTo>
                    <a:lnTo>
                      <a:pt x="753" y="407"/>
                    </a:lnTo>
                    <a:lnTo>
                      <a:pt x="750" y="409"/>
                    </a:lnTo>
                    <a:lnTo>
                      <a:pt x="748" y="410"/>
                    </a:lnTo>
                    <a:lnTo>
                      <a:pt x="744" y="411"/>
                    </a:lnTo>
                    <a:lnTo>
                      <a:pt x="739" y="414"/>
                    </a:lnTo>
                    <a:lnTo>
                      <a:pt x="732" y="416"/>
                    </a:lnTo>
                    <a:lnTo>
                      <a:pt x="729" y="417"/>
                    </a:lnTo>
                    <a:lnTo>
                      <a:pt x="723" y="418"/>
                    </a:lnTo>
                    <a:lnTo>
                      <a:pt x="714" y="421"/>
                    </a:lnTo>
                    <a:lnTo>
                      <a:pt x="702" y="424"/>
                    </a:lnTo>
                    <a:lnTo>
                      <a:pt x="690" y="427"/>
                    </a:lnTo>
                    <a:lnTo>
                      <a:pt x="673" y="430"/>
                    </a:lnTo>
                    <a:lnTo>
                      <a:pt x="654" y="433"/>
                    </a:lnTo>
                    <a:lnTo>
                      <a:pt x="633" y="436"/>
                    </a:lnTo>
                    <a:lnTo>
                      <a:pt x="613" y="438"/>
                    </a:lnTo>
                    <a:lnTo>
                      <a:pt x="588" y="441"/>
                    </a:lnTo>
                    <a:lnTo>
                      <a:pt x="558" y="443"/>
                    </a:lnTo>
                    <a:lnTo>
                      <a:pt x="513" y="445"/>
                    </a:lnTo>
                    <a:lnTo>
                      <a:pt x="476" y="447"/>
                    </a:lnTo>
                    <a:lnTo>
                      <a:pt x="438" y="447"/>
                    </a:lnTo>
                    <a:lnTo>
                      <a:pt x="410" y="448"/>
                    </a:lnTo>
                    <a:lnTo>
                      <a:pt x="384" y="448"/>
                    </a:lnTo>
                    <a:lnTo>
                      <a:pt x="359" y="448"/>
                    </a:lnTo>
                    <a:lnTo>
                      <a:pt x="342" y="447"/>
                    </a:lnTo>
                    <a:lnTo>
                      <a:pt x="324" y="447"/>
                    </a:lnTo>
                    <a:lnTo>
                      <a:pt x="301" y="446"/>
                    </a:lnTo>
                    <a:lnTo>
                      <a:pt x="273" y="445"/>
                    </a:lnTo>
                    <a:lnTo>
                      <a:pt x="245" y="444"/>
                    </a:lnTo>
                    <a:lnTo>
                      <a:pt x="217" y="442"/>
                    </a:lnTo>
                    <a:lnTo>
                      <a:pt x="192" y="439"/>
                    </a:lnTo>
                    <a:lnTo>
                      <a:pt x="172" y="437"/>
                    </a:lnTo>
                    <a:lnTo>
                      <a:pt x="144" y="434"/>
                    </a:lnTo>
                    <a:lnTo>
                      <a:pt x="119" y="430"/>
                    </a:lnTo>
                    <a:lnTo>
                      <a:pt x="102" y="427"/>
                    </a:lnTo>
                    <a:lnTo>
                      <a:pt x="85" y="424"/>
                    </a:lnTo>
                    <a:lnTo>
                      <a:pt x="72" y="420"/>
                    </a:lnTo>
                    <a:lnTo>
                      <a:pt x="64" y="418"/>
                    </a:lnTo>
                    <a:lnTo>
                      <a:pt x="56" y="416"/>
                    </a:lnTo>
                    <a:lnTo>
                      <a:pt x="50" y="413"/>
                    </a:lnTo>
                    <a:lnTo>
                      <a:pt x="45" y="411"/>
                    </a:lnTo>
                    <a:lnTo>
                      <a:pt x="41" y="408"/>
                    </a:lnTo>
                    <a:lnTo>
                      <a:pt x="38" y="407"/>
                    </a:lnTo>
                    <a:lnTo>
                      <a:pt x="35" y="404"/>
                    </a:lnTo>
                    <a:lnTo>
                      <a:pt x="33" y="403"/>
                    </a:lnTo>
                    <a:lnTo>
                      <a:pt x="31" y="400"/>
                    </a:lnTo>
                    <a:lnTo>
                      <a:pt x="30" y="396"/>
                    </a:lnTo>
                    <a:lnTo>
                      <a:pt x="0" y="0"/>
                    </a:lnTo>
                  </a:path>
                </a:pathLst>
              </a:custGeom>
              <a:solidFill>
                <a:srgbClr val="00B7A5"/>
              </a:solidFill>
              <a:ln w="12700" cap="rnd" cmpd="sng">
                <a:solidFill>
                  <a:srgbClr val="008080"/>
                </a:solidFill>
                <a:prstDash val="solid"/>
                <a:round/>
                <a:headEnd type="none" w="med" len="med"/>
                <a:tailEnd type="none" w="med" len="med"/>
              </a:ln>
              <a:effectLst/>
            </p:spPr>
            <p:txBody>
              <a:bodyPr/>
              <a:lstStyle/>
              <a:p>
                <a:endParaRPr lang="en-US"/>
              </a:p>
            </p:txBody>
          </p:sp>
          <p:sp>
            <p:nvSpPr>
              <p:cNvPr id="53262" name="Oval 14"/>
              <p:cNvSpPr>
                <a:spLocks noChangeArrowheads="1"/>
              </p:cNvSpPr>
              <p:nvPr/>
            </p:nvSpPr>
            <p:spPr bwMode="auto">
              <a:xfrm>
                <a:off x="730" y="2488"/>
                <a:ext cx="777" cy="98"/>
              </a:xfrm>
              <a:prstGeom prst="ellipse">
                <a:avLst/>
              </a:prstGeom>
              <a:solidFill>
                <a:srgbClr val="00B7A5"/>
              </a:solidFill>
              <a:ln w="12700">
                <a:solidFill>
                  <a:srgbClr val="008080"/>
                </a:solidFill>
                <a:round/>
                <a:headEnd/>
                <a:tailEnd/>
              </a:ln>
              <a:effectLst/>
            </p:spPr>
            <p:txBody>
              <a:bodyPr wrap="none" anchor="ctr"/>
              <a:lstStyle/>
              <a:p>
                <a:endParaRPr lang="en-US"/>
              </a:p>
            </p:txBody>
          </p:sp>
          <p:sp>
            <p:nvSpPr>
              <p:cNvPr id="53263" name="Oval 15"/>
              <p:cNvSpPr>
                <a:spLocks noChangeArrowheads="1"/>
              </p:cNvSpPr>
              <p:nvPr/>
            </p:nvSpPr>
            <p:spPr bwMode="auto">
              <a:xfrm>
                <a:off x="761" y="2889"/>
                <a:ext cx="718" cy="92"/>
              </a:xfrm>
              <a:prstGeom prst="ellipse">
                <a:avLst/>
              </a:prstGeom>
              <a:solidFill>
                <a:srgbClr val="00B7A5"/>
              </a:solidFill>
              <a:ln w="12700">
                <a:solidFill>
                  <a:srgbClr val="008080"/>
                </a:solidFill>
                <a:round/>
                <a:headEnd/>
                <a:tailEnd/>
              </a:ln>
              <a:effectLst/>
            </p:spPr>
            <p:txBody>
              <a:bodyPr wrap="none" anchor="ctr"/>
              <a:lstStyle/>
              <a:p>
                <a:endParaRPr lang="en-US"/>
              </a:p>
            </p:txBody>
          </p:sp>
        </p:grpSp>
        <p:grpSp>
          <p:nvGrpSpPr>
            <p:cNvPr id="6" name="Group 16"/>
            <p:cNvGrpSpPr>
              <a:grpSpLocks/>
            </p:cNvGrpSpPr>
            <p:nvPr/>
          </p:nvGrpSpPr>
          <p:grpSpPr bwMode="auto">
            <a:xfrm>
              <a:off x="2400" y="2964"/>
              <a:ext cx="368" cy="738"/>
              <a:chOff x="432" y="2138"/>
              <a:chExt cx="343" cy="648"/>
            </a:xfrm>
          </p:grpSpPr>
          <p:sp>
            <p:nvSpPr>
              <p:cNvPr id="53265" name="Freeform 17"/>
              <p:cNvSpPr>
                <a:spLocks/>
              </p:cNvSpPr>
              <p:nvPr/>
            </p:nvSpPr>
            <p:spPr bwMode="auto">
              <a:xfrm>
                <a:off x="432" y="2138"/>
                <a:ext cx="343" cy="648"/>
              </a:xfrm>
              <a:custGeom>
                <a:avLst/>
                <a:gdLst/>
                <a:ahLst/>
                <a:cxnLst>
                  <a:cxn ang="0">
                    <a:pos x="254" y="81"/>
                  </a:cxn>
                  <a:cxn ang="0">
                    <a:pos x="213" y="92"/>
                  </a:cxn>
                  <a:cxn ang="0">
                    <a:pos x="177" y="113"/>
                  </a:cxn>
                  <a:cxn ang="0">
                    <a:pos x="143" y="147"/>
                  </a:cxn>
                  <a:cxn ang="0">
                    <a:pos x="111" y="194"/>
                  </a:cxn>
                  <a:cxn ang="0">
                    <a:pos x="91" y="256"/>
                  </a:cxn>
                  <a:cxn ang="0">
                    <a:pos x="84" y="311"/>
                  </a:cxn>
                  <a:cxn ang="0">
                    <a:pos x="87" y="357"/>
                  </a:cxn>
                  <a:cxn ang="0">
                    <a:pos x="98" y="414"/>
                  </a:cxn>
                  <a:cxn ang="0">
                    <a:pos x="125" y="471"/>
                  </a:cxn>
                  <a:cxn ang="0">
                    <a:pos x="154" y="508"/>
                  </a:cxn>
                  <a:cxn ang="0">
                    <a:pos x="184" y="534"/>
                  </a:cxn>
                  <a:cxn ang="0">
                    <a:pos x="211" y="549"/>
                  </a:cxn>
                  <a:cxn ang="0">
                    <a:pos x="240" y="560"/>
                  </a:cxn>
                  <a:cxn ang="0">
                    <a:pos x="269" y="565"/>
                  </a:cxn>
                  <a:cxn ang="0">
                    <a:pos x="298" y="564"/>
                  </a:cxn>
                  <a:cxn ang="0">
                    <a:pos x="318" y="563"/>
                  </a:cxn>
                  <a:cxn ang="0">
                    <a:pos x="332" y="570"/>
                  </a:cxn>
                  <a:cxn ang="0">
                    <a:pos x="341" y="590"/>
                  </a:cxn>
                  <a:cxn ang="0">
                    <a:pos x="342" y="610"/>
                  </a:cxn>
                  <a:cxn ang="0">
                    <a:pos x="337" y="627"/>
                  </a:cxn>
                  <a:cxn ang="0">
                    <a:pos x="331" y="637"/>
                  </a:cxn>
                  <a:cxn ang="0">
                    <a:pos x="313" y="644"/>
                  </a:cxn>
                  <a:cxn ang="0">
                    <a:pos x="271" y="647"/>
                  </a:cxn>
                  <a:cxn ang="0">
                    <a:pos x="227" y="643"/>
                  </a:cxn>
                  <a:cxn ang="0">
                    <a:pos x="184" y="629"/>
                  </a:cxn>
                  <a:cxn ang="0">
                    <a:pos x="144" y="608"/>
                  </a:cxn>
                  <a:cxn ang="0">
                    <a:pos x="106" y="578"/>
                  </a:cxn>
                  <a:cxn ang="0">
                    <a:pos x="78" y="549"/>
                  </a:cxn>
                  <a:cxn ang="0">
                    <a:pos x="54" y="516"/>
                  </a:cxn>
                  <a:cxn ang="0">
                    <a:pos x="26" y="458"/>
                  </a:cxn>
                  <a:cxn ang="0">
                    <a:pos x="5" y="383"/>
                  </a:cxn>
                  <a:cxn ang="0">
                    <a:pos x="1" y="327"/>
                  </a:cxn>
                  <a:cxn ang="0">
                    <a:pos x="2" y="296"/>
                  </a:cxn>
                  <a:cxn ang="0">
                    <a:pos x="8" y="248"/>
                  </a:cxn>
                  <a:cxn ang="0">
                    <a:pos x="23" y="195"/>
                  </a:cxn>
                  <a:cxn ang="0">
                    <a:pos x="44" y="150"/>
                  </a:cxn>
                  <a:cxn ang="0">
                    <a:pos x="66" y="115"/>
                  </a:cxn>
                  <a:cxn ang="0">
                    <a:pos x="91" y="85"/>
                  </a:cxn>
                  <a:cxn ang="0">
                    <a:pos x="127" y="53"/>
                  </a:cxn>
                  <a:cxn ang="0">
                    <a:pos x="156" y="33"/>
                  </a:cxn>
                  <a:cxn ang="0">
                    <a:pos x="192" y="16"/>
                  </a:cxn>
                  <a:cxn ang="0">
                    <a:pos x="227" y="6"/>
                  </a:cxn>
                  <a:cxn ang="0">
                    <a:pos x="269" y="0"/>
                  </a:cxn>
                  <a:cxn ang="0">
                    <a:pos x="281" y="7"/>
                  </a:cxn>
                  <a:cxn ang="0">
                    <a:pos x="289" y="22"/>
                  </a:cxn>
                  <a:cxn ang="0">
                    <a:pos x="292" y="43"/>
                  </a:cxn>
                  <a:cxn ang="0">
                    <a:pos x="283" y="71"/>
                  </a:cxn>
                  <a:cxn ang="0">
                    <a:pos x="270" y="78"/>
                  </a:cxn>
                </a:cxnLst>
                <a:rect l="0" t="0" r="r" b="b"/>
                <a:pathLst>
                  <a:path w="343" h="648">
                    <a:moveTo>
                      <a:pt x="270" y="78"/>
                    </a:moveTo>
                    <a:lnTo>
                      <a:pt x="254" y="81"/>
                    </a:lnTo>
                    <a:lnTo>
                      <a:pt x="231" y="86"/>
                    </a:lnTo>
                    <a:lnTo>
                      <a:pt x="213" y="92"/>
                    </a:lnTo>
                    <a:lnTo>
                      <a:pt x="193" y="103"/>
                    </a:lnTo>
                    <a:lnTo>
                      <a:pt x="177" y="113"/>
                    </a:lnTo>
                    <a:lnTo>
                      <a:pt x="159" y="130"/>
                    </a:lnTo>
                    <a:lnTo>
                      <a:pt x="143" y="147"/>
                    </a:lnTo>
                    <a:lnTo>
                      <a:pt x="126" y="168"/>
                    </a:lnTo>
                    <a:lnTo>
                      <a:pt x="111" y="194"/>
                    </a:lnTo>
                    <a:lnTo>
                      <a:pt x="100" y="221"/>
                    </a:lnTo>
                    <a:lnTo>
                      <a:pt x="91" y="256"/>
                    </a:lnTo>
                    <a:lnTo>
                      <a:pt x="86" y="287"/>
                    </a:lnTo>
                    <a:lnTo>
                      <a:pt x="84" y="311"/>
                    </a:lnTo>
                    <a:lnTo>
                      <a:pt x="85" y="340"/>
                    </a:lnTo>
                    <a:lnTo>
                      <a:pt x="87" y="357"/>
                    </a:lnTo>
                    <a:lnTo>
                      <a:pt x="90" y="384"/>
                    </a:lnTo>
                    <a:lnTo>
                      <a:pt x="98" y="414"/>
                    </a:lnTo>
                    <a:lnTo>
                      <a:pt x="113" y="450"/>
                    </a:lnTo>
                    <a:lnTo>
                      <a:pt x="125" y="471"/>
                    </a:lnTo>
                    <a:lnTo>
                      <a:pt x="138" y="490"/>
                    </a:lnTo>
                    <a:lnTo>
                      <a:pt x="154" y="508"/>
                    </a:lnTo>
                    <a:lnTo>
                      <a:pt x="171" y="524"/>
                    </a:lnTo>
                    <a:lnTo>
                      <a:pt x="184" y="534"/>
                    </a:lnTo>
                    <a:lnTo>
                      <a:pt x="198" y="543"/>
                    </a:lnTo>
                    <a:lnTo>
                      <a:pt x="211" y="549"/>
                    </a:lnTo>
                    <a:lnTo>
                      <a:pt x="225" y="555"/>
                    </a:lnTo>
                    <a:lnTo>
                      <a:pt x="240" y="560"/>
                    </a:lnTo>
                    <a:lnTo>
                      <a:pt x="254" y="563"/>
                    </a:lnTo>
                    <a:lnTo>
                      <a:pt x="269" y="565"/>
                    </a:lnTo>
                    <a:lnTo>
                      <a:pt x="282" y="565"/>
                    </a:lnTo>
                    <a:lnTo>
                      <a:pt x="298" y="564"/>
                    </a:lnTo>
                    <a:lnTo>
                      <a:pt x="311" y="563"/>
                    </a:lnTo>
                    <a:lnTo>
                      <a:pt x="318" y="563"/>
                    </a:lnTo>
                    <a:lnTo>
                      <a:pt x="327" y="565"/>
                    </a:lnTo>
                    <a:lnTo>
                      <a:pt x="332" y="570"/>
                    </a:lnTo>
                    <a:lnTo>
                      <a:pt x="338" y="578"/>
                    </a:lnTo>
                    <a:lnTo>
                      <a:pt x="341" y="590"/>
                    </a:lnTo>
                    <a:lnTo>
                      <a:pt x="342" y="599"/>
                    </a:lnTo>
                    <a:lnTo>
                      <a:pt x="342" y="610"/>
                    </a:lnTo>
                    <a:lnTo>
                      <a:pt x="340" y="620"/>
                    </a:lnTo>
                    <a:lnTo>
                      <a:pt x="337" y="627"/>
                    </a:lnTo>
                    <a:lnTo>
                      <a:pt x="333" y="632"/>
                    </a:lnTo>
                    <a:lnTo>
                      <a:pt x="331" y="637"/>
                    </a:lnTo>
                    <a:lnTo>
                      <a:pt x="322" y="642"/>
                    </a:lnTo>
                    <a:lnTo>
                      <a:pt x="313" y="644"/>
                    </a:lnTo>
                    <a:lnTo>
                      <a:pt x="293" y="646"/>
                    </a:lnTo>
                    <a:lnTo>
                      <a:pt x="271" y="647"/>
                    </a:lnTo>
                    <a:lnTo>
                      <a:pt x="247" y="646"/>
                    </a:lnTo>
                    <a:lnTo>
                      <a:pt x="227" y="643"/>
                    </a:lnTo>
                    <a:lnTo>
                      <a:pt x="204" y="637"/>
                    </a:lnTo>
                    <a:lnTo>
                      <a:pt x="184" y="629"/>
                    </a:lnTo>
                    <a:lnTo>
                      <a:pt x="161" y="619"/>
                    </a:lnTo>
                    <a:lnTo>
                      <a:pt x="144" y="608"/>
                    </a:lnTo>
                    <a:lnTo>
                      <a:pt x="124" y="595"/>
                    </a:lnTo>
                    <a:lnTo>
                      <a:pt x="106" y="578"/>
                    </a:lnTo>
                    <a:lnTo>
                      <a:pt x="90" y="563"/>
                    </a:lnTo>
                    <a:lnTo>
                      <a:pt x="78" y="549"/>
                    </a:lnTo>
                    <a:lnTo>
                      <a:pt x="67" y="535"/>
                    </a:lnTo>
                    <a:lnTo>
                      <a:pt x="54" y="516"/>
                    </a:lnTo>
                    <a:lnTo>
                      <a:pt x="38" y="490"/>
                    </a:lnTo>
                    <a:lnTo>
                      <a:pt x="26" y="458"/>
                    </a:lnTo>
                    <a:lnTo>
                      <a:pt x="14" y="428"/>
                    </a:lnTo>
                    <a:lnTo>
                      <a:pt x="5" y="383"/>
                    </a:lnTo>
                    <a:lnTo>
                      <a:pt x="1" y="347"/>
                    </a:lnTo>
                    <a:lnTo>
                      <a:pt x="1" y="327"/>
                    </a:lnTo>
                    <a:lnTo>
                      <a:pt x="0" y="309"/>
                    </a:lnTo>
                    <a:lnTo>
                      <a:pt x="2" y="296"/>
                    </a:lnTo>
                    <a:lnTo>
                      <a:pt x="3" y="274"/>
                    </a:lnTo>
                    <a:lnTo>
                      <a:pt x="8" y="248"/>
                    </a:lnTo>
                    <a:lnTo>
                      <a:pt x="14" y="224"/>
                    </a:lnTo>
                    <a:lnTo>
                      <a:pt x="23" y="195"/>
                    </a:lnTo>
                    <a:lnTo>
                      <a:pt x="32" y="173"/>
                    </a:lnTo>
                    <a:lnTo>
                      <a:pt x="44" y="150"/>
                    </a:lnTo>
                    <a:lnTo>
                      <a:pt x="54" y="133"/>
                    </a:lnTo>
                    <a:lnTo>
                      <a:pt x="66" y="115"/>
                    </a:lnTo>
                    <a:lnTo>
                      <a:pt x="79" y="98"/>
                    </a:lnTo>
                    <a:lnTo>
                      <a:pt x="91" y="85"/>
                    </a:lnTo>
                    <a:lnTo>
                      <a:pt x="109" y="67"/>
                    </a:lnTo>
                    <a:lnTo>
                      <a:pt x="127" y="53"/>
                    </a:lnTo>
                    <a:lnTo>
                      <a:pt x="142" y="43"/>
                    </a:lnTo>
                    <a:lnTo>
                      <a:pt x="156" y="33"/>
                    </a:lnTo>
                    <a:lnTo>
                      <a:pt x="174" y="24"/>
                    </a:lnTo>
                    <a:lnTo>
                      <a:pt x="192" y="16"/>
                    </a:lnTo>
                    <a:lnTo>
                      <a:pt x="209" y="11"/>
                    </a:lnTo>
                    <a:lnTo>
                      <a:pt x="227" y="6"/>
                    </a:lnTo>
                    <a:lnTo>
                      <a:pt x="248" y="2"/>
                    </a:lnTo>
                    <a:lnTo>
                      <a:pt x="269" y="0"/>
                    </a:lnTo>
                    <a:lnTo>
                      <a:pt x="276" y="3"/>
                    </a:lnTo>
                    <a:lnTo>
                      <a:pt x="281" y="7"/>
                    </a:lnTo>
                    <a:lnTo>
                      <a:pt x="286" y="16"/>
                    </a:lnTo>
                    <a:lnTo>
                      <a:pt x="289" y="22"/>
                    </a:lnTo>
                    <a:lnTo>
                      <a:pt x="291" y="30"/>
                    </a:lnTo>
                    <a:lnTo>
                      <a:pt x="292" y="43"/>
                    </a:lnTo>
                    <a:lnTo>
                      <a:pt x="289" y="57"/>
                    </a:lnTo>
                    <a:lnTo>
                      <a:pt x="283" y="71"/>
                    </a:lnTo>
                    <a:lnTo>
                      <a:pt x="277" y="75"/>
                    </a:lnTo>
                    <a:lnTo>
                      <a:pt x="270" y="78"/>
                    </a:lnTo>
                  </a:path>
                </a:pathLst>
              </a:custGeom>
              <a:solidFill>
                <a:srgbClr val="C0C0FF"/>
              </a:solidFill>
              <a:ln w="12700" cap="rnd" cmpd="sng">
                <a:solidFill>
                  <a:srgbClr val="00A0A0"/>
                </a:solidFill>
                <a:prstDash val="solid"/>
                <a:round/>
                <a:headEnd type="none" w="med" len="med"/>
                <a:tailEnd type="none" w="med" len="med"/>
              </a:ln>
              <a:effectLst/>
            </p:spPr>
            <p:txBody>
              <a:bodyPr/>
              <a:lstStyle/>
              <a:p>
                <a:endParaRPr lang="en-US"/>
              </a:p>
            </p:txBody>
          </p:sp>
          <p:sp>
            <p:nvSpPr>
              <p:cNvPr id="53266" name="Freeform 18"/>
              <p:cNvSpPr>
                <a:spLocks/>
              </p:cNvSpPr>
              <p:nvPr/>
            </p:nvSpPr>
            <p:spPr bwMode="auto">
              <a:xfrm>
                <a:off x="509" y="2164"/>
                <a:ext cx="150" cy="115"/>
              </a:xfrm>
              <a:custGeom>
                <a:avLst/>
                <a:gdLst/>
                <a:ahLst/>
                <a:cxnLst>
                  <a:cxn ang="0">
                    <a:pos x="136" y="0"/>
                  </a:cxn>
                  <a:cxn ang="0">
                    <a:pos x="100" y="15"/>
                  </a:cxn>
                  <a:cxn ang="0">
                    <a:pos x="73" y="30"/>
                  </a:cxn>
                  <a:cxn ang="0">
                    <a:pos x="48" y="48"/>
                  </a:cxn>
                  <a:cxn ang="0">
                    <a:pos x="21" y="74"/>
                  </a:cxn>
                  <a:cxn ang="0">
                    <a:pos x="5" y="93"/>
                  </a:cxn>
                  <a:cxn ang="0">
                    <a:pos x="0" y="105"/>
                  </a:cxn>
                  <a:cxn ang="0">
                    <a:pos x="2" y="112"/>
                  </a:cxn>
                  <a:cxn ang="0">
                    <a:pos x="12" y="114"/>
                  </a:cxn>
                  <a:cxn ang="0">
                    <a:pos x="21" y="103"/>
                  </a:cxn>
                  <a:cxn ang="0">
                    <a:pos x="36" y="88"/>
                  </a:cxn>
                  <a:cxn ang="0">
                    <a:pos x="53" y="71"/>
                  </a:cxn>
                  <a:cxn ang="0">
                    <a:pos x="72" y="55"/>
                  </a:cxn>
                  <a:cxn ang="0">
                    <a:pos x="93" y="40"/>
                  </a:cxn>
                  <a:cxn ang="0">
                    <a:pos x="114" y="29"/>
                  </a:cxn>
                  <a:cxn ang="0">
                    <a:pos x="134" y="21"/>
                  </a:cxn>
                  <a:cxn ang="0">
                    <a:pos x="147" y="15"/>
                  </a:cxn>
                  <a:cxn ang="0">
                    <a:pos x="149" y="7"/>
                  </a:cxn>
                  <a:cxn ang="0">
                    <a:pos x="147" y="2"/>
                  </a:cxn>
                  <a:cxn ang="0">
                    <a:pos x="136" y="0"/>
                  </a:cxn>
                </a:cxnLst>
                <a:rect l="0" t="0" r="r" b="b"/>
                <a:pathLst>
                  <a:path w="150" h="115">
                    <a:moveTo>
                      <a:pt x="136" y="0"/>
                    </a:moveTo>
                    <a:lnTo>
                      <a:pt x="100" y="15"/>
                    </a:lnTo>
                    <a:lnTo>
                      <a:pt x="73" y="30"/>
                    </a:lnTo>
                    <a:lnTo>
                      <a:pt x="48" y="48"/>
                    </a:lnTo>
                    <a:lnTo>
                      <a:pt x="21" y="74"/>
                    </a:lnTo>
                    <a:lnTo>
                      <a:pt x="5" y="93"/>
                    </a:lnTo>
                    <a:lnTo>
                      <a:pt x="0" y="105"/>
                    </a:lnTo>
                    <a:lnTo>
                      <a:pt x="2" y="112"/>
                    </a:lnTo>
                    <a:lnTo>
                      <a:pt x="12" y="114"/>
                    </a:lnTo>
                    <a:lnTo>
                      <a:pt x="21" y="103"/>
                    </a:lnTo>
                    <a:lnTo>
                      <a:pt x="36" y="88"/>
                    </a:lnTo>
                    <a:lnTo>
                      <a:pt x="53" y="71"/>
                    </a:lnTo>
                    <a:lnTo>
                      <a:pt x="72" y="55"/>
                    </a:lnTo>
                    <a:lnTo>
                      <a:pt x="93" y="40"/>
                    </a:lnTo>
                    <a:lnTo>
                      <a:pt x="114" y="29"/>
                    </a:lnTo>
                    <a:lnTo>
                      <a:pt x="134" y="21"/>
                    </a:lnTo>
                    <a:lnTo>
                      <a:pt x="147" y="15"/>
                    </a:lnTo>
                    <a:lnTo>
                      <a:pt x="149" y="7"/>
                    </a:lnTo>
                    <a:lnTo>
                      <a:pt x="147" y="2"/>
                    </a:lnTo>
                    <a:lnTo>
                      <a:pt x="136" y="0"/>
                    </a:lnTo>
                  </a:path>
                </a:pathLst>
              </a:custGeom>
              <a:solidFill>
                <a:srgbClr val="E0E0E0"/>
              </a:solidFill>
              <a:ln w="12700" cap="rnd" cmpd="sng">
                <a:noFill/>
                <a:prstDash val="solid"/>
                <a:round/>
                <a:headEnd type="none" w="med" len="med"/>
                <a:tailEnd type="none" w="med" len="med"/>
              </a:ln>
              <a:effectLst/>
            </p:spPr>
            <p:txBody>
              <a:bodyPr/>
              <a:lstStyle/>
              <a:p>
                <a:endParaRPr lang="en-US"/>
              </a:p>
            </p:txBody>
          </p:sp>
        </p:grpSp>
        <p:grpSp>
          <p:nvGrpSpPr>
            <p:cNvPr id="7" name="Group 19"/>
            <p:cNvGrpSpPr>
              <a:grpSpLocks/>
            </p:cNvGrpSpPr>
            <p:nvPr/>
          </p:nvGrpSpPr>
          <p:grpSpPr bwMode="auto">
            <a:xfrm>
              <a:off x="3037" y="3043"/>
              <a:ext cx="203" cy="845"/>
              <a:chOff x="1026" y="2207"/>
              <a:chExt cx="189" cy="742"/>
            </a:xfrm>
          </p:grpSpPr>
          <p:sp>
            <p:nvSpPr>
              <p:cNvPr id="53268" name="Rectangle 20"/>
              <p:cNvSpPr>
                <a:spLocks noChangeArrowheads="1"/>
              </p:cNvSpPr>
              <p:nvPr/>
            </p:nvSpPr>
            <p:spPr bwMode="auto">
              <a:xfrm>
                <a:off x="1026" y="2207"/>
                <a:ext cx="189" cy="19"/>
              </a:xfrm>
              <a:prstGeom prst="rect">
                <a:avLst/>
              </a:prstGeom>
              <a:solidFill>
                <a:srgbClr val="C0FFFF"/>
              </a:solidFill>
              <a:ln w="12700">
                <a:noFill/>
                <a:miter lim="800000"/>
                <a:headEnd/>
                <a:tailEnd/>
              </a:ln>
              <a:effectLst/>
            </p:spPr>
            <p:txBody>
              <a:bodyPr wrap="none" anchor="ctr"/>
              <a:lstStyle/>
              <a:p>
                <a:endParaRPr lang="en-US"/>
              </a:p>
            </p:txBody>
          </p:sp>
          <p:sp>
            <p:nvSpPr>
              <p:cNvPr id="53269" name="Rectangle 21"/>
              <p:cNvSpPr>
                <a:spLocks noChangeArrowheads="1"/>
              </p:cNvSpPr>
              <p:nvPr/>
            </p:nvSpPr>
            <p:spPr bwMode="auto">
              <a:xfrm>
                <a:off x="1087" y="2255"/>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3270" name="Rectangle 22"/>
              <p:cNvSpPr>
                <a:spLocks noChangeArrowheads="1"/>
              </p:cNvSpPr>
              <p:nvPr/>
            </p:nvSpPr>
            <p:spPr bwMode="auto">
              <a:xfrm>
                <a:off x="1052" y="2303"/>
                <a:ext cx="137" cy="20"/>
              </a:xfrm>
              <a:prstGeom prst="rect">
                <a:avLst/>
              </a:prstGeom>
              <a:solidFill>
                <a:srgbClr val="C0FFFF"/>
              </a:solidFill>
              <a:ln w="12700">
                <a:noFill/>
                <a:miter lim="800000"/>
                <a:headEnd/>
                <a:tailEnd/>
              </a:ln>
              <a:effectLst/>
            </p:spPr>
            <p:txBody>
              <a:bodyPr wrap="none" anchor="ctr"/>
              <a:lstStyle/>
              <a:p>
                <a:endParaRPr lang="en-US"/>
              </a:p>
            </p:txBody>
          </p:sp>
          <p:sp>
            <p:nvSpPr>
              <p:cNvPr id="53271" name="Rectangle 23"/>
              <p:cNvSpPr>
                <a:spLocks noChangeArrowheads="1"/>
              </p:cNvSpPr>
              <p:nvPr/>
            </p:nvSpPr>
            <p:spPr bwMode="auto">
              <a:xfrm>
                <a:off x="1026" y="2593"/>
                <a:ext cx="189" cy="19"/>
              </a:xfrm>
              <a:prstGeom prst="rect">
                <a:avLst/>
              </a:prstGeom>
              <a:solidFill>
                <a:srgbClr val="C0FFFF"/>
              </a:solidFill>
              <a:ln w="12700">
                <a:noFill/>
                <a:miter lim="800000"/>
                <a:headEnd/>
                <a:tailEnd/>
              </a:ln>
              <a:effectLst/>
            </p:spPr>
            <p:txBody>
              <a:bodyPr wrap="none" anchor="ctr"/>
              <a:lstStyle/>
              <a:p>
                <a:endParaRPr lang="en-US"/>
              </a:p>
            </p:txBody>
          </p:sp>
          <p:sp>
            <p:nvSpPr>
              <p:cNvPr id="53272" name="Rectangle 24"/>
              <p:cNvSpPr>
                <a:spLocks noChangeArrowheads="1"/>
              </p:cNvSpPr>
              <p:nvPr/>
            </p:nvSpPr>
            <p:spPr bwMode="auto">
              <a:xfrm>
                <a:off x="1087" y="2351"/>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3273" name="Rectangle 25"/>
              <p:cNvSpPr>
                <a:spLocks noChangeArrowheads="1"/>
              </p:cNvSpPr>
              <p:nvPr/>
            </p:nvSpPr>
            <p:spPr bwMode="auto">
              <a:xfrm>
                <a:off x="1087" y="2448"/>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3274" name="Rectangle 26"/>
              <p:cNvSpPr>
                <a:spLocks noChangeArrowheads="1"/>
              </p:cNvSpPr>
              <p:nvPr/>
            </p:nvSpPr>
            <p:spPr bwMode="auto">
              <a:xfrm>
                <a:off x="1087" y="2544"/>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3275" name="Rectangle 27"/>
              <p:cNvSpPr>
                <a:spLocks noChangeArrowheads="1"/>
              </p:cNvSpPr>
              <p:nvPr/>
            </p:nvSpPr>
            <p:spPr bwMode="auto">
              <a:xfrm>
                <a:off x="1087" y="2641"/>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3276" name="Rectangle 28"/>
              <p:cNvSpPr>
                <a:spLocks noChangeArrowheads="1"/>
              </p:cNvSpPr>
              <p:nvPr/>
            </p:nvSpPr>
            <p:spPr bwMode="auto">
              <a:xfrm>
                <a:off x="1087" y="2737"/>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3277" name="Rectangle 29"/>
              <p:cNvSpPr>
                <a:spLocks noChangeArrowheads="1"/>
              </p:cNvSpPr>
              <p:nvPr/>
            </p:nvSpPr>
            <p:spPr bwMode="auto">
              <a:xfrm>
                <a:off x="1087" y="2833"/>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3278" name="Rectangle 30"/>
              <p:cNvSpPr>
                <a:spLocks noChangeArrowheads="1"/>
              </p:cNvSpPr>
              <p:nvPr/>
            </p:nvSpPr>
            <p:spPr bwMode="auto">
              <a:xfrm>
                <a:off x="1087" y="2930"/>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3279" name="Rectangle 31"/>
              <p:cNvSpPr>
                <a:spLocks noChangeArrowheads="1"/>
              </p:cNvSpPr>
              <p:nvPr/>
            </p:nvSpPr>
            <p:spPr bwMode="auto">
              <a:xfrm>
                <a:off x="1052" y="2399"/>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3280" name="Rectangle 32"/>
              <p:cNvSpPr>
                <a:spLocks noChangeArrowheads="1"/>
              </p:cNvSpPr>
              <p:nvPr/>
            </p:nvSpPr>
            <p:spPr bwMode="auto">
              <a:xfrm>
                <a:off x="1052" y="2496"/>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3281" name="Rectangle 33"/>
              <p:cNvSpPr>
                <a:spLocks noChangeArrowheads="1"/>
              </p:cNvSpPr>
              <p:nvPr/>
            </p:nvSpPr>
            <p:spPr bwMode="auto">
              <a:xfrm>
                <a:off x="1052" y="2785"/>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3282" name="Rectangle 34"/>
              <p:cNvSpPr>
                <a:spLocks noChangeArrowheads="1"/>
              </p:cNvSpPr>
              <p:nvPr/>
            </p:nvSpPr>
            <p:spPr bwMode="auto">
              <a:xfrm>
                <a:off x="1052" y="2882"/>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3283" name="Rectangle 35"/>
              <p:cNvSpPr>
                <a:spLocks noChangeArrowheads="1"/>
              </p:cNvSpPr>
              <p:nvPr/>
            </p:nvSpPr>
            <p:spPr bwMode="auto">
              <a:xfrm>
                <a:off x="1052" y="2689"/>
                <a:ext cx="137" cy="20"/>
              </a:xfrm>
              <a:prstGeom prst="rect">
                <a:avLst/>
              </a:prstGeom>
              <a:solidFill>
                <a:srgbClr val="C0FFFF"/>
              </a:solidFill>
              <a:ln w="12700">
                <a:noFill/>
                <a:miter lim="800000"/>
                <a:headEnd/>
                <a:tailEnd/>
              </a:ln>
              <a:effectLst/>
            </p:spPr>
            <p:txBody>
              <a:bodyPr wrap="none" anchor="ctr"/>
              <a:lstStyle/>
              <a:p>
                <a:endParaRPr lang="en-US"/>
              </a:p>
            </p:txBody>
          </p:sp>
        </p:grpSp>
        <p:grpSp>
          <p:nvGrpSpPr>
            <p:cNvPr id="8" name="Group 36"/>
            <p:cNvGrpSpPr>
              <a:grpSpLocks/>
            </p:cNvGrpSpPr>
            <p:nvPr/>
          </p:nvGrpSpPr>
          <p:grpSpPr bwMode="auto">
            <a:xfrm>
              <a:off x="2828" y="3422"/>
              <a:ext cx="143" cy="140"/>
              <a:chOff x="831" y="2540"/>
              <a:chExt cx="133" cy="123"/>
            </a:xfrm>
          </p:grpSpPr>
          <p:sp>
            <p:nvSpPr>
              <p:cNvPr id="53285" name="Freeform 37"/>
              <p:cNvSpPr>
                <a:spLocks/>
              </p:cNvSpPr>
              <p:nvPr/>
            </p:nvSpPr>
            <p:spPr bwMode="auto">
              <a:xfrm>
                <a:off x="852" y="2540"/>
                <a:ext cx="16" cy="61"/>
              </a:xfrm>
              <a:custGeom>
                <a:avLst/>
                <a:gdLst/>
                <a:ahLst/>
                <a:cxnLst>
                  <a:cxn ang="0">
                    <a:pos x="5" y="60"/>
                  </a:cxn>
                  <a:cxn ang="0">
                    <a:pos x="15" y="60"/>
                  </a:cxn>
                  <a:cxn ang="0">
                    <a:pos x="15" y="0"/>
                  </a:cxn>
                  <a:cxn ang="0">
                    <a:pos x="3" y="0"/>
                  </a:cxn>
                  <a:cxn ang="0">
                    <a:pos x="0" y="13"/>
                  </a:cxn>
                  <a:cxn ang="0">
                    <a:pos x="5" y="13"/>
                  </a:cxn>
                  <a:cxn ang="0">
                    <a:pos x="5" y="60"/>
                  </a:cxn>
                </a:cxnLst>
                <a:rect l="0" t="0" r="r" b="b"/>
                <a:pathLst>
                  <a:path w="16" h="61">
                    <a:moveTo>
                      <a:pt x="5" y="60"/>
                    </a:moveTo>
                    <a:lnTo>
                      <a:pt x="15" y="60"/>
                    </a:lnTo>
                    <a:lnTo>
                      <a:pt x="15" y="0"/>
                    </a:lnTo>
                    <a:lnTo>
                      <a:pt x="3" y="0"/>
                    </a:lnTo>
                    <a:lnTo>
                      <a:pt x="0" y="13"/>
                    </a:lnTo>
                    <a:lnTo>
                      <a:pt x="5" y="13"/>
                    </a:lnTo>
                    <a:lnTo>
                      <a:pt x="5" y="6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3286" name="Freeform 38"/>
              <p:cNvSpPr>
                <a:spLocks/>
              </p:cNvSpPr>
              <p:nvPr/>
            </p:nvSpPr>
            <p:spPr bwMode="auto">
              <a:xfrm>
                <a:off x="931" y="2601"/>
                <a:ext cx="33" cy="60"/>
              </a:xfrm>
              <a:custGeom>
                <a:avLst/>
                <a:gdLst/>
                <a:ahLst/>
                <a:cxnLst>
                  <a:cxn ang="0">
                    <a:pos x="0" y="17"/>
                  </a:cxn>
                  <a:cxn ang="0">
                    <a:pos x="12" y="17"/>
                  </a:cxn>
                  <a:cxn ang="0">
                    <a:pos x="12" y="13"/>
                  </a:cxn>
                  <a:cxn ang="0">
                    <a:pos x="20" y="13"/>
                  </a:cxn>
                  <a:cxn ang="0">
                    <a:pos x="20" y="20"/>
                  </a:cxn>
                  <a:cxn ang="0">
                    <a:pos x="0" y="48"/>
                  </a:cxn>
                  <a:cxn ang="0">
                    <a:pos x="0" y="59"/>
                  </a:cxn>
                  <a:cxn ang="0">
                    <a:pos x="32" y="59"/>
                  </a:cxn>
                  <a:cxn ang="0">
                    <a:pos x="32" y="48"/>
                  </a:cxn>
                  <a:cxn ang="0">
                    <a:pos x="14" y="48"/>
                  </a:cxn>
                  <a:cxn ang="0">
                    <a:pos x="32" y="23"/>
                  </a:cxn>
                  <a:cxn ang="0">
                    <a:pos x="32" y="8"/>
                  </a:cxn>
                  <a:cxn ang="0">
                    <a:pos x="23" y="0"/>
                  </a:cxn>
                  <a:cxn ang="0">
                    <a:pos x="8" y="0"/>
                  </a:cxn>
                  <a:cxn ang="0">
                    <a:pos x="0" y="8"/>
                  </a:cxn>
                  <a:cxn ang="0">
                    <a:pos x="0" y="17"/>
                  </a:cxn>
                </a:cxnLst>
                <a:rect l="0" t="0" r="r" b="b"/>
                <a:pathLst>
                  <a:path w="33" h="60">
                    <a:moveTo>
                      <a:pt x="0" y="17"/>
                    </a:moveTo>
                    <a:lnTo>
                      <a:pt x="12" y="17"/>
                    </a:lnTo>
                    <a:lnTo>
                      <a:pt x="12" y="13"/>
                    </a:lnTo>
                    <a:lnTo>
                      <a:pt x="20" y="13"/>
                    </a:lnTo>
                    <a:lnTo>
                      <a:pt x="20" y="20"/>
                    </a:lnTo>
                    <a:lnTo>
                      <a:pt x="0" y="48"/>
                    </a:lnTo>
                    <a:lnTo>
                      <a:pt x="0" y="59"/>
                    </a:lnTo>
                    <a:lnTo>
                      <a:pt x="32" y="59"/>
                    </a:lnTo>
                    <a:lnTo>
                      <a:pt x="32" y="48"/>
                    </a:lnTo>
                    <a:lnTo>
                      <a:pt x="14" y="48"/>
                    </a:lnTo>
                    <a:lnTo>
                      <a:pt x="32" y="23"/>
                    </a:lnTo>
                    <a:lnTo>
                      <a:pt x="32" y="8"/>
                    </a:lnTo>
                    <a:lnTo>
                      <a:pt x="23" y="0"/>
                    </a:lnTo>
                    <a:lnTo>
                      <a:pt x="8" y="0"/>
                    </a:lnTo>
                    <a:lnTo>
                      <a:pt x="0" y="8"/>
                    </a:lnTo>
                    <a:lnTo>
                      <a:pt x="0" y="17"/>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3287" name="Freeform 39"/>
              <p:cNvSpPr>
                <a:spLocks/>
              </p:cNvSpPr>
              <p:nvPr/>
            </p:nvSpPr>
            <p:spPr bwMode="auto">
              <a:xfrm>
                <a:off x="831" y="2544"/>
                <a:ext cx="127" cy="119"/>
              </a:xfrm>
              <a:custGeom>
                <a:avLst/>
                <a:gdLst/>
                <a:ahLst/>
                <a:cxnLst>
                  <a:cxn ang="0">
                    <a:pos x="109" y="0"/>
                  </a:cxn>
                  <a:cxn ang="0">
                    <a:pos x="0" y="117"/>
                  </a:cxn>
                  <a:cxn ang="0">
                    <a:pos x="16" y="118"/>
                  </a:cxn>
                  <a:cxn ang="0">
                    <a:pos x="126" y="1"/>
                  </a:cxn>
                  <a:cxn ang="0">
                    <a:pos x="109" y="0"/>
                  </a:cxn>
                </a:cxnLst>
                <a:rect l="0" t="0" r="r" b="b"/>
                <a:pathLst>
                  <a:path w="127" h="119">
                    <a:moveTo>
                      <a:pt x="109" y="0"/>
                    </a:moveTo>
                    <a:lnTo>
                      <a:pt x="0" y="117"/>
                    </a:lnTo>
                    <a:lnTo>
                      <a:pt x="16" y="118"/>
                    </a:lnTo>
                    <a:lnTo>
                      <a:pt x="126" y="1"/>
                    </a:lnTo>
                    <a:lnTo>
                      <a:pt x="109"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grpSp>
        <p:grpSp>
          <p:nvGrpSpPr>
            <p:cNvPr id="9" name="Group 40"/>
            <p:cNvGrpSpPr>
              <a:grpSpLocks/>
            </p:cNvGrpSpPr>
            <p:nvPr/>
          </p:nvGrpSpPr>
          <p:grpSpPr bwMode="auto">
            <a:xfrm>
              <a:off x="3291" y="3446"/>
              <a:ext cx="220" cy="80"/>
              <a:chOff x="1263" y="2561"/>
              <a:chExt cx="205" cy="70"/>
            </a:xfrm>
          </p:grpSpPr>
          <p:sp>
            <p:nvSpPr>
              <p:cNvPr id="53289" name="Freeform 41"/>
              <p:cNvSpPr>
                <a:spLocks/>
              </p:cNvSpPr>
              <p:nvPr/>
            </p:nvSpPr>
            <p:spPr bwMode="auto">
              <a:xfrm>
                <a:off x="1263" y="2561"/>
                <a:ext cx="53" cy="70"/>
              </a:xfrm>
              <a:custGeom>
                <a:avLst/>
                <a:gdLst/>
                <a:ahLst/>
                <a:cxnLst>
                  <a:cxn ang="0">
                    <a:pos x="14" y="0"/>
                  </a:cxn>
                  <a:cxn ang="0">
                    <a:pos x="38" y="0"/>
                  </a:cxn>
                  <a:cxn ang="0">
                    <a:pos x="52" y="10"/>
                  </a:cxn>
                  <a:cxn ang="0">
                    <a:pos x="52" y="27"/>
                  </a:cxn>
                  <a:cxn ang="0">
                    <a:pos x="33" y="27"/>
                  </a:cxn>
                  <a:cxn ang="0">
                    <a:pos x="33" y="13"/>
                  </a:cxn>
                  <a:cxn ang="0">
                    <a:pos x="18" y="13"/>
                  </a:cxn>
                  <a:cxn ang="0">
                    <a:pos x="18" y="56"/>
                  </a:cxn>
                  <a:cxn ang="0">
                    <a:pos x="33" y="56"/>
                  </a:cxn>
                  <a:cxn ang="0">
                    <a:pos x="33" y="40"/>
                  </a:cxn>
                  <a:cxn ang="0">
                    <a:pos x="52" y="40"/>
                  </a:cxn>
                  <a:cxn ang="0">
                    <a:pos x="52" y="59"/>
                  </a:cxn>
                  <a:cxn ang="0">
                    <a:pos x="38" y="69"/>
                  </a:cxn>
                  <a:cxn ang="0">
                    <a:pos x="14" y="69"/>
                  </a:cxn>
                  <a:cxn ang="0">
                    <a:pos x="0" y="59"/>
                  </a:cxn>
                  <a:cxn ang="0">
                    <a:pos x="0" y="10"/>
                  </a:cxn>
                  <a:cxn ang="0">
                    <a:pos x="14" y="0"/>
                  </a:cxn>
                </a:cxnLst>
                <a:rect l="0" t="0" r="r" b="b"/>
                <a:pathLst>
                  <a:path w="53" h="70">
                    <a:moveTo>
                      <a:pt x="14" y="0"/>
                    </a:moveTo>
                    <a:lnTo>
                      <a:pt x="38" y="0"/>
                    </a:lnTo>
                    <a:lnTo>
                      <a:pt x="52" y="10"/>
                    </a:lnTo>
                    <a:lnTo>
                      <a:pt x="52" y="27"/>
                    </a:lnTo>
                    <a:lnTo>
                      <a:pt x="33" y="27"/>
                    </a:lnTo>
                    <a:lnTo>
                      <a:pt x="33" y="13"/>
                    </a:lnTo>
                    <a:lnTo>
                      <a:pt x="18" y="13"/>
                    </a:lnTo>
                    <a:lnTo>
                      <a:pt x="18" y="56"/>
                    </a:lnTo>
                    <a:lnTo>
                      <a:pt x="33" y="56"/>
                    </a:lnTo>
                    <a:lnTo>
                      <a:pt x="33" y="40"/>
                    </a:lnTo>
                    <a:lnTo>
                      <a:pt x="52" y="40"/>
                    </a:lnTo>
                    <a:lnTo>
                      <a:pt x="52" y="59"/>
                    </a:lnTo>
                    <a:lnTo>
                      <a:pt x="38" y="69"/>
                    </a:lnTo>
                    <a:lnTo>
                      <a:pt x="14" y="69"/>
                    </a:lnTo>
                    <a:lnTo>
                      <a:pt x="0" y="59"/>
                    </a:lnTo>
                    <a:lnTo>
                      <a:pt x="0" y="10"/>
                    </a:lnTo>
                    <a:lnTo>
                      <a:pt x="14"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3290" name="Freeform 42"/>
              <p:cNvSpPr>
                <a:spLocks/>
              </p:cNvSpPr>
              <p:nvPr/>
            </p:nvSpPr>
            <p:spPr bwMode="auto">
              <a:xfrm>
                <a:off x="1419" y="2561"/>
                <a:ext cx="49" cy="70"/>
              </a:xfrm>
              <a:custGeom>
                <a:avLst/>
                <a:gdLst/>
                <a:ahLst/>
                <a:cxnLst>
                  <a:cxn ang="0">
                    <a:pos x="0" y="0"/>
                  </a:cxn>
                  <a:cxn ang="0">
                    <a:pos x="35" y="0"/>
                  </a:cxn>
                  <a:cxn ang="0">
                    <a:pos x="48" y="10"/>
                  </a:cxn>
                  <a:cxn ang="0">
                    <a:pos x="48" y="36"/>
                  </a:cxn>
                  <a:cxn ang="0">
                    <a:pos x="35" y="46"/>
                  </a:cxn>
                  <a:cxn ang="0">
                    <a:pos x="19" y="46"/>
                  </a:cxn>
                  <a:cxn ang="0">
                    <a:pos x="19" y="33"/>
                  </a:cxn>
                  <a:cxn ang="0">
                    <a:pos x="30" y="33"/>
                  </a:cxn>
                  <a:cxn ang="0">
                    <a:pos x="30" y="11"/>
                  </a:cxn>
                  <a:cxn ang="0">
                    <a:pos x="19" y="11"/>
                  </a:cxn>
                  <a:cxn ang="0">
                    <a:pos x="19" y="33"/>
                  </a:cxn>
                  <a:cxn ang="0">
                    <a:pos x="19" y="46"/>
                  </a:cxn>
                  <a:cxn ang="0">
                    <a:pos x="19" y="69"/>
                  </a:cxn>
                  <a:cxn ang="0">
                    <a:pos x="0" y="69"/>
                  </a:cxn>
                  <a:cxn ang="0">
                    <a:pos x="0" y="0"/>
                  </a:cxn>
                </a:cxnLst>
                <a:rect l="0" t="0" r="r" b="b"/>
                <a:pathLst>
                  <a:path w="49" h="70">
                    <a:moveTo>
                      <a:pt x="0" y="0"/>
                    </a:moveTo>
                    <a:lnTo>
                      <a:pt x="35" y="0"/>
                    </a:lnTo>
                    <a:lnTo>
                      <a:pt x="48" y="10"/>
                    </a:lnTo>
                    <a:lnTo>
                      <a:pt x="48" y="36"/>
                    </a:lnTo>
                    <a:lnTo>
                      <a:pt x="35" y="46"/>
                    </a:lnTo>
                    <a:lnTo>
                      <a:pt x="19" y="46"/>
                    </a:lnTo>
                    <a:lnTo>
                      <a:pt x="19" y="33"/>
                    </a:lnTo>
                    <a:lnTo>
                      <a:pt x="30" y="33"/>
                    </a:lnTo>
                    <a:lnTo>
                      <a:pt x="30" y="11"/>
                    </a:lnTo>
                    <a:lnTo>
                      <a:pt x="19" y="11"/>
                    </a:lnTo>
                    <a:lnTo>
                      <a:pt x="19" y="33"/>
                    </a:lnTo>
                    <a:lnTo>
                      <a:pt x="19" y="46"/>
                    </a:lnTo>
                    <a:lnTo>
                      <a:pt x="19" y="69"/>
                    </a:lnTo>
                    <a:lnTo>
                      <a:pt x="0" y="69"/>
                    </a:lnTo>
                    <a:lnTo>
                      <a:pt x="0"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3291" name="Freeform 43"/>
              <p:cNvSpPr>
                <a:spLocks/>
              </p:cNvSpPr>
              <p:nvPr/>
            </p:nvSpPr>
            <p:spPr bwMode="auto">
              <a:xfrm>
                <a:off x="1343" y="2561"/>
                <a:ext cx="52" cy="70"/>
              </a:xfrm>
              <a:custGeom>
                <a:avLst/>
                <a:gdLst/>
                <a:ahLst/>
                <a:cxnLst>
                  <a:cxn ang="0">
                    <a:pos x="0" y="0"/>
                  </a:cxn>
                  <a:cxn ang="0">
                    <a:pos x="19" y="0"/>
                  </a:cxn>
                  <a:cxn ang="0">
                    <a:pos x="19" y="56"/>
                  </a:cxn>
                  <a:cxn ang="0">
                    <a:pos x="33" y="56"/>
                  </a:cxn>
                  <a:cxn ang="0">
                    <a:pos x="33" y="0"/>
                  </a:cxn>
                  <a:cxn ang="0">
                    <a:pos x="51" y="0"/>
                  </a:cxn>
                  <a:cxn ang="0">
                    <a:pos x="51" y="59"/>
                  </a:cxn>
                  <a:cxn ang="0">
                    <a:pos x="37" y="69"/>
                  </a:cxn>
                  <a:cxn ang="0">
                    <a:pos x="14" y="69"/>
                  </a:cxn>
                  <a:cxn ang="0">
                    <a:pos x="0" y="59"/>
                  </a:cxn>
                  <a:cxn ang="0">
                    <a:pos x="0" y="0"/>
                  </a:cxn>
                </a:cxnLst>
                <a:rect l="0" t="0" r="r" b="b"/>
                <a:pathLst>
                  <a:path w="52" h="70">
                    <a:moveTo>
                      <a:pt x="0" y="0"/>
                    </a:moveTo>
                    <a:lnTo>
                      <a:pt x="19" y="0"/>
                    </a:lnTo>
                    <a:lnTo>
                      <a:pt x="19" y="56"/>
                    </a:lnTo>
                    <a:lnTo>
                      <a:pt x="33" y="56"/>
                    </a:lnTo>
                    <a:lnTo>
                      <a:pt x="33" y="0"/>
                    </a:lnTo>
                    <a:lnTo>
                      <a:pt x="51" y="0"/>
                    </a:lnTo>
                    <a:lnTo>
                      <a:pt x="51" y="59"/>
                    </a:lnTo>
                    <a:lnTo>
                      <a:pt x="37" y="69"/>
                    </a:lnTo>
                    <a:lnTo>
                      <a:pt x="14" y="69"/>
                    </a:lnTo>
                    <a:lnTo>
                      <a:pt x="0" y="59"/>
                    </a:lnTo>
                    <a:lnTo>
                      <a:pt x="0"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grpSp>
      </p:grpSp>
      <p:sp>
        <p:nvSpPr>
          <p:cNvPr id="53292" name="Text Box 44"/>
          <p:cNvSpPr txBox="1">
            <a:spLocks noChangeArrowheads="1"/>
          </p:cNvSpPr>
          <p:nvPr/>
        </p:nvSpPr>
        <p:spPr bwMode="auto">
          <a:xfrm>
            <a:off x="457200" y="5029200"/>
            <a:ext cx="8382000" cy="1692771"/>
          </a:xfrm>
          <a:prstGeom prst="rect">
            <a:avLst/>
          </a:prstGeom>
          <a:noFill/>
          <a:ln w="9525">
            <a:noFill/>
            <a:miter lim="800000"/>
            <a:headEnd/>
            <a:tailEnd/>
          </a:ln>
          <a:effectLst/>
        </p:spPr>
        <p:txBody>
          <a:bodyPr>
            <a:spAutoFit/>
          </a:bodyPr>
          <a:lstStyle/>
          <a:p>
            <a:pPr algn="ctr">
              <a:spcBef>
                <a:spcPct val="50000"/>
              </a:spcBef>
            </a:pPr>
            <a:r>
              <a:rPr lang="en-US" sz="2600" dirty="0" err="1" smtClean="0"/>
              <a:t>Diperlukannya</a:t>
            </a:r>
            <a:r>
              <a:rPr lang="en-US" sz="2600" dirty="0" smtClean="0"/>
              <a:t> </a:t>
            </a:r>
            <a:r>
              <a:rPr lang="en-US" sz="2600" dirty="0" err="1" smtClean="0"/>
              <a:t>untuk</a:t>
            </a:r>
            <a:r>
              <a:rPr lang="en-US" sz="2600" dirty="0" smtClean="0"/>
              <a:t> </a:t>
            </a:r>
            <a:r>
              <a:rPr lang="en-US" sz="2600" dirty="0" err="1" smtClean="0"/>
              <a:t>menghitung</a:t>
            </a:r>
            <a:r>
              <a:rPr lang="en-US" sz="2600" dirty="0" smtClean="0"/>
              <a:t> unit </a:t>
            </a:r>
            <a:r>
              <a:rPr lang="en-US" sz="2600" dirty="0" err="1" smtClean="0"/>
              <a:t>ekuivalen</a:t>
            </a:r>
            <a:r>
              <a:rPr lang="en-US" sz="2600" dirty="0" smtClean="0"/>
              <a:t> </a:t>
            </a:r>
            <a:r>
              <a:rPr lang="en-US" sz="2600" dirty="0" err="1" smtClean="0"/>
              <a:t>karena</a:t>
            </a:r>
            <a:r>
              <a:rPr lang="en-US" sz="2600" dirty="0" smtClean="0"/>
              <a:t> </a:t>
            </a:r>
            <a:r>
              <a:rPr lang="en-US" sz="2600" dirty="0" err="1" smtClean="0"/>
              <a:t>sebuah</a:t>
            </a:r>
            <a:r>
              <a:rPr lang="en-US" sz="2600" dirty="0" smtClean="0"/>
              <a:t> </a:t>
            </a:r>
            <a:r>
              <a:rPr lang="en-US" sz="2600" dirty="0" err="1" smtClean="0"/>
              <a:t>departemen</a:t>
            </a:r>
            <a:r>
              <a:rPr lang="en-US" sz="2600" dirty="0" smtClean="0"/>
              <a:t> </a:t>
            </a:r>
            <a:r>
              <a:rPr lang="en-US" sz="2600" dirty="0" err="1" smtClean="0"/>
              <a:t>biasanya</a:t>
            </a:r>
            <a:r>
              <a:rPr lang="en-US" sz="2600" dirty="0" smtClean="0"/>
              <a:t> </a:t>
            </a:r>
            <a:r>
              <a:rPr lang="en-US" sz="2600" dirty="0" err="1" smtClean="0"/>
              <a:t>mempunyai</a:t>
            </a:r>
            <a:r>
              <a:rPr lang="en-US" sz="2600" dirty="0" smtClean="0"/>
              <a:t> unit yang </a:t>
            </a:r>
            <a:r>
              <a:rPr lang="en-US" sz="2600" dirty="0" err="1" smtClean="0"/>
              <a:t>selesai</a:t>
            </a:r>
            <a:r>
              <a:rPr lang="en-US" sz="2600" dirty="0" smtClean="0"/>
              <a:t> </a:t>
            </a:r>
            <a:r>
              <a:rPr lang="en-US" sz="2600" dirty="0" err="1" smtClean="0"/>
              <a:t>sebagian</a:t>
            </a:r>
            <a:r>
              <a:rPr lang="en-US" sz="2600" dirty="0" smtClean="0"/>
              <a:t> (partially) </a:t>
            </a:r>
            <a:r>
              <a:rPr lang="en-US" sz="2600" dirty="0" err="1" smtClean="0"/>
              <a:t>di</a:t>
            </a:r>
            <a:r>
              <a:rPr lang="en-US" sz="2600" dirty="0" smtClean="0"/>
              <a:t> </a:t>
            </a:r>
            <a:r>
              <a:rPr lang="en-US" sz="2600" dirty="0" err="1" smtClean="0"/>
              <a:t>awal</a:t>
            </a:r>
            <a:r>
              <a:rPr lang="en-US" sz="2600" dirty="0" smtClean="0"/>
              <a:t> </a:t>
            </a:r>
            <a:r>
              <a:rPr lang="en-US" sz="2600" dirty="0" err="1" smtClean="0"/>
              <a:t>dan</a:t>
            </a:r>
            <a:r>
              <a:rPr lang="en-US" sz="2600" dirty="0" smtClean="0"/>
              <a:t> </a:t>
            </a:r>
            <a:r>
              <a:rPr lang="en-US" sz="2600" dirty="0" err="1" smtClean="0"/>
              <a:t>di</a:t>
            </a:r>
            <a:r>
              <a:rPr lang="en-US" sz="2600" dirty="0" smtClean="0"/>
              <a:t> </a:t>
            </a:r>
            <a:r>
              <a:rPr lang="en-US" sz="2600" dirty="0" err="1" smtClean="0"/>
              <a:t>akhir</a:t>
            </a:r>
            <a:r>
              <a:rPr lang="en-US" sz="2600" dirty="0" smtClean="0"/>
              <a:t> </a:t>
            </a:r>
            <a:r>
              <a:rPr lang="en-US" sz="2600" dirty="0" err="1" smtClean="0"/>
              <a:t>proses</a:t>
            </a:r>
            <a:r>
              <a:rPr lang="en-US" sz="2600" dirty="0" smtClean="0"/>
              <a:t> </a:t>
            </a:r>
            <a:r>
              <a:rPr lang="en-US" sz="2600" dirty="0" err="1" smtClean="0"/>
              <a:t>persediaan</a:t>
            </a:r>
            <a:r>
              <a:rPr lang="en-US" sz="2600" dirty="0" smtClean="0"/>
              <a:t> </a:t>
            </a:r>
            <a:r>
              <a:rPr lang="en-US" sz="2600" dirty="0" err="1" smtClean="0"/>
              <a:t>barang</a:t>
            </a:r>
            <a:endParaRPr lang="en-US" sz="2600" dirty="0"/>
          </a:p>
        </p:txBody>
      </p:sp>
    </p:spTree>
  </p:cSld>
  <p:clrMapOvr>
    <a:masterClrMapping/>
  </p:clrMapOvr>
  <p:transition>
    <p:cover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95751" y="227048"/>
            <a:ext cx="7765321" cy="1326321"/>
          </a:xfrm>
          <a:noFill/>
          <a:ln/>
        </p:spPr>
        <p:txBody>
          <a:bodyPr lIns="90488" tIns="44450" rIns="90488" bIns="44450">
            <a:normAutofit/>
          </a:bodyPr>
          <a:lstStyle/>
          <a:p>
            <a:r>
              <a:rPr lang="en-US" dirty="0" err="1" smtClean="0"/>
              <a:t>Pemikiran</a:t>
            </a:r>
            <a:r>
              <a:rPr lang="en-US" dirty="0" smtClean="0"/>
              <a:t> </a:t>
            </a:r>
            <a:r>
              <a:rPr lang="en-US" dirty="0" err="1" smtClean="0"/>
              <a:t>dasar</a:t>
            </a:r>
            <a:r>
              <a:rPr lang="en-US" dirty="0" smtClean="0"/>
              <a:t> unit </a:t>
            </a:r>
            <a:r>
              <a:rPr lang="en-US" dirty="0" err="1" smtClean="0"/>
              <a:t>ekuivalen</a:t>
            </a:r>
            <a:endParaRPr lang="en-US" dirty="0">
              <a:cs typeface="Arial" charset="0"/>
            </a:endParaRPr>
          </a:p>
        </p:txBody>
      </p:sp>
      <p:grpSp>
        <p:nvGrpSpPr>
          <p:cNvPr id="2" name="Group 3"/>
          <p:cNvGrpSpPr>
            <a:grpSpLocks/>
          </p:cNvGrpSpPr>
          <p:nvPr/>
        </p:nvGrpSpPr>
        <p:grpSpPr bwMode="auto">
          <a:xfrm>
            <a:off x="685800" y="3209925"/>
            <a:ext cx="1989138" cy="1538288"/>
            <a:chOff x="432" y="2022"/>
            <a:chExt cx="1253" cy="969"/>
          </a:xfrm>
        </p:grpSpPr>
        <p:grpSp>
          <p:nvGrpSpPr>
            <p:cNvPr id="3" name="Group 4"/>
            <p:cNvGrpSpPr>
              <a:grpSpLocks/>
            </p:cNvGrpSpPr>
            <p:nvPr/>
          </p:nvGrpSpPr>
          <p:grpSpPr bwMode="auto">
            <a:xfrm>
              <a:off x="689" y="2022"/>
              <a:ext cx="996" cy="969"/>
              <a:chOff x="689" y="2022"/>
              <a:chExt cx="996" cy="969"/>
            </a:xfrm>
          </p:grpSpPr>
          <p:sp>
            <p:nvSpPr>
              <p:cNvPr id="55301" name="Freeform 5"/>
              <p:cNvSpPr>
                <a:spLocks/>
              </p:cNvSpPr>
              <p:nvPr/>
            </p:nvSpPr>
            <p:spPr bwMode="auto">
              <a:xfrm>
                <a:off x="689" y="2079"/>
                <a:ext cx="869" cy="912"/>
              </a:xfrm>
              <a:custGeom>
                <a:avLst/>
                <a:gdLst/>
                <a:ahLst/>
                <a:cxnLst>
                  <a:cxn ang="0">
                    <a:pos x="0" y="0"/>
                  </a:cxn>
                  <a:cxn ang="0">
                    <a:pos x="868" y="0"/>
                  </a:cxn>
                  <a:cxn ang="0">
                    <a:pos x="799" y="859"/>
                  </a:cxn>
                  <a:cxn ang="0">
                    <a:pos x="798" y="863"/>
                  </a:cxn>
                  <a:cxn ang="0">
                    <a:pos x="796" y="865"/>
                  </a:cxn>
                  <a:cxn ang="0">
                    <a:pos x="795" y="867"/>
                  </a:cxn>
                  <a:cxn ang="0">
                    <a:pos x="792" y="870"/>
                  </a:cxn>
                  <a:cxn ang="0">
                    <a:pos x="789" y="872"/>
                  </a:cxn>
                  <a:cxn ang="0">
                    <a:pos x="787" y="873"/>
                  </a:cxn>
                  <a:cxn ang="0">
                    <a:pos x="783" y="874"/>
                  </a:cxn>
                  <a:cxn ang="0">
                    <a:pos x="777" y="877"/>
                  </a:cxn>
                  <a:cxn ang="0">
                    <a:pos x="771" y="879"/>
                  </a:cxn>
                  <a:cxn ang="0">
                    <a:pos x="768" y="880"/>
                  </a:cxn>
                  <a:cxn ang="0">
                    <a:pos x="762" y="881"/>
                  </a:cxn>
                  <a:cxn ang="0">
                    <a:pos x="753" y="884"/>
                  </a:cxn>
                  <a:cxn ang="0">
                    <a:pos x="741" y="887"/>
                  </a:cxn>
                  <a:cxn ang="0">
                    <a:pos x="729" y="890"/>
                  </a:cxn>
                  <a:cxn ang="0">
                    <a:pos x="712" y="893"/>
                  </a:cxn>
                  <a:cxn ang="0">
                    <a:pos x="692" y="896"/>
                  </a:cxn>
                  <a:cxn ang="0">
                    <a:pos x="672" y="899"/>
                  </a:cxn>
                  <a:cxn ang="0">
                    <a:pos x="651" y="901"/>
                  </a:cxn>
                  <a:cxn ang="0">
                    <a:pos x="627" y="904"/>
                  </a:cxn>
                  <a:cxn ang="0">
                    <a:pos x="597" y="906"/>
                  </a:cxn>
                  <a:cxn ang="0">
                    <a:pos x="551" y="908"/>
                  </a:cxn>
                  <a:cxn ang="0">
                    <a:pos x="514" y="910"/>
                  </a:cxn>
                  <a:cxn ang="0">
                    <a:pos x="477" y="910"/>
                  </a:cxn>
                  <a:cxn ang="0">
                    <a:pos x="448" y="911"/>
                  </a:cxn>
                  <a:cxn ang="0">
                    <a:pos x="423" y="911"/>
                  </a:cxn>
                  <a:cxn ang="0">
                    <a:pos x="398" y="911"/>
                  </a:cxn>
                  <a:cxn ang="0">
                    <a:pos x="381" y="910"/>
                  </a:cxn>
                  <a:cxn ang="0">
                    <a:pos x="362" y="910"/>
                  </a:cxn>
                  <a:cxn ang="0">
                    <a:pos x="340" y="909"/>
                  </a:cxn>
                  <a:cxn ang="0">
                    <a:pos x="311" y="908"/>
                  </a:cxn>
                  <a:cxn ang="0">
                    <a:pos x="283" y="907"/>
                  </a:cxn>
                  <a:cxn ang="0">
                    <a:pos x="256" y="905"/>
                  </a:cxn>
                  <a:cxn ang="0">
                    <a:pos x="230" y="902"/>
                  </a:cxn>
                  <a:cxn ang="0">
                    <a:pos x="210" y="900"/>
                  </a:cxn>
                  <a:cxn ang="0">
                    <a:pos x="182" y="897"/>
                  </a:cxn>
                  <a:cxn ang="0">
                    <a:pos x="157" y="893"/>
                  </a:cxn>
                  <a:cxn ang="0">
                    <a:pos x="140" y="890"/>
                  </a:cxn>
                  <a:cxn ang="0">
                    <a:pos x="123" y="887"/>
                  </a:cxn>
                  <a:cxn ang="0">
                    <a:pos x="111" y="883"/>
                  </a:cxn>
                  <a:cxn ang="0">
                    <a:pos x="102" y="881"/>
                  </a:cxn>
                  <a:cxn ang="0">
                    <a:pos x="94" y="879"/>
                  </a:cxn>
                  <a:cxn ang="0">
                    <a:pos x="88" y="876"/>
                  </a:cxn>
                  <a:cxn ang="0">
                    <a:pos x="83" y="874"/>
                  </a:cxn>
                  <a:cxn ang="0">
                    <a:pos x="79" y="871"/>
                  </a:cxn>
                  <a:cxn ang="0">
                    <a:pos x="76" y="870"/>
                  </a:cxn>
                  <a:cxn ang="0">
                    <a:pos x="73" y="867"/>
                  </a:cxn>
                  <a:cxn ang="0">
                    <a:pos x="72" y="866"/>
                  </a:cxn>
                  <a:cxn ang="0">
                    <a:pos x="70" y="863"/>
                  </a:cxn>
                  <a:cxn ang="0">
                    <a:pos x="69" y="859"/>
                  </a:cxn>
                  <a:cxn ang="0">
                    <a:pos x="0" y="0"/>
                  </a:cxn>
                </a:cxnLst>
                <a:rect l="0" t="0" r="r" b="b"/>
                <a:pathLst>
                  <a:path w="869" h="912">
                    <a:moveTo>
                      <a:pt x="0" y="0"/>
                    </a:moveTo>
                    <a:lnTo>
                      <a:pt x="868" y="0"/>
                    </a:lnTo>
                    <a:lnTo>
                      <a:pt x="799" y="859"/>
                    </a:lnTo>
                    <a:lnTo>
                      <a:pt x="798" y="863"/>
                    </a:lnTo>
                    <a:lnTo>
                      <a:pt x="796" y="865"/>
                    </a:lnTo>
                    <a:lnTo>
                      <a:pt x="795" y="867"/>
                    </a:lnTo>
                    <a:lnTo>
                      <a:pt x="792" y="870"/>
                    </a:lnTo>
                    <a:lnTo>
                      <a:pt x="789" y="872"/>
                    </a:lnTo>
                    <a:lnTo>
                      <a:pt x="787" y="873"/>
                    </a:lnTo>
                    <a:lnTo>
                      <a:pt x="783" y="874"/>
                    </a:lnTo>
                    <a:lnTo>
                      <a:pt x="777" y="877"/>
                    </a:lnTo>
                    <a:lnTo>
                      <a:pt x="771" y="879"/>
                    </a:lnTo>
                    <a:lnTo>
                      <a:pt x="768" y="880"/>
                    </a:lnTo>
                    <a:lnTo>
                      <a:pt x="762" y="881"/>
                    </a:lnTo>
                    <a:lnTo>
                      <a:pt x="753" y="884"/>
                    </a:lnTo>
                    <a:lnTo>
                      <a:pt x="741" y="887"/>
                    </a:lnTo>
                    <a:lnTo>
                      <a:pt x="729" y="890"/>
                    </a:lnTo>
                    <a:lnTo>
                      <a:pt x="712" y="893"/>
                    </a:lnTo>
                    <a:lnTo>
                      <a:pt x="692" y="896"/>
                    </a:lnTo>
                    <a:lnTo>
                      <a:pt x="672" y="899"/>
                    </a:lnTo>
                    <a:lnTo>
                      <a:pt x="651" y="901"/>
                    </a:lnTo>
                    <a:lnTo>
                      <a:pt x="627" y="904"/>
                    </a:lnTo>
                    <a:lnTo>
                      <a:pt x="597" y="906"/>
                    </a:lnTo>
                    <a:lnTo>
                      <a:pt x="551" y="908"/>
                    </a:lnTo>
                    <a:lnTo>
                      <a:pt x="514" y="910"/>
                    </a:lnTo>
                    <a:lnTo>
                      <a:pt x="477" y="910"/>
                    </a:lnTo>
                    <a:lnTo>
                      <a:pt x="448" y="911"/>
                    </a:lnTo>
                    <a:lnTo>
                      <a:pt x="423" y="911"/>
                    </a:lnTo>
                    <a:lnTo>
                      <a:pt x="398" y="911"/>
                    </a:lnTo>
                    <a:lnTo>
                      <a:pt x="381" y="910"/>
                    </a:lnTo>
                    <a:lnTo>
                      <a:pt x="362" y="910"/>
                    </a:lnTo>
                    <a:lnTo>
                      <a:pt x="340" y="909"/>
                    </a:lnTo>
                    <a:lnTo>
                      <a:pt x="311" y="908"/>
                    </a:lnTo>
                    <a:lnTo>
                      <a:pt x="283" y="907"/>
                    </a:lnTo>
                    <a:lnTo>
                      <a:pt x="256" y="905"/>
                    </a:lnTo>
                    <a:lnTo>
                      <a:pt x="230" y="902"/>
                    </a:lnTo>
                    <a:lnTo>
                      <a:pt x="210" y="900"/>
                    </a:lnTo>
                    <a:lnTo>
                      <a:pt x="182" y="897"/>
                    </a:lnTo>
                    <a:lnTo>
                      <a:pt x="157" y="893"/>
                    </a:lnTo>
                    <a:lnTo>
                      <a:pt x="140" y="890"/>
                    </a:lnTo>
                    <a:lnTo>
                      <a:pt x="123" y="887"/>
                    </a:lnTo>
                    <a:lnTo>
                      <a:pt x="111" y="883"/>
                    </a:lnTo>
                    <a:lnTo>
                      <a:pt x="102" y="881"/>
                    </a:lnTo>
                    <a:lnTo>
                      <a:pt x="94" y="879"/>
                    </a:lnTo>
                    <a:lnTo>
                      <a:pt x="88" y="876"/>
                    </a:lnTo>
                    <a:lnTo>
                      <a:pt x="83" y="874"/>
                    </a:lnTo>
                    <a:lnTo>
                      <a:pt x="79" y="871"/>
                    </a:lnTo>
                    <a:lnTo>
                      <a:pt x="76" y="870"/>
                    </a:lnTo>
                    <a:lnTo>
                      <a:pt x="73" y="867"/>
                    </a:lnTo>
                    <a:lnTo>
                      <a:pt x="72" y="866"/>
                    </a:lnTo>
                    <a:lnTo>
                      <a:pt x="70" y="863"/>
                    </a:lnTo>
                    <a:lnTo>
                      <a:pt x="69" y="859"/>
                    </a:lnTo>
                    <a:lnTo>
                      <a:pt x="0" y="0"/>
                    </a:lnTo>
                  </a:path>
                </a:pathLst>
              </a:custGeom>
              <a:solidFill>
                <a:srgbClr val="C0C0FF"/>
              </a:solidFill>
              <a:ln w="12700" cap="rnd" cmpd="sng">
                <a:solidFill>
                  <a:srgbClr val="008080"/>
                </a:solidFill>
                <a:prstDash val="solid"/>
                <a:round/>
                <a:headEnd type="none" w="med" len="med"/>
                <a:tailEnd type="none" w="med" len="med"/>
              </a:ln>
              <a:effectLst/>
            </p:spPr>
            <p:txBody>
              <a:bodyPr/>
              <a:lstStyle/>
              <a:p>
                <a:endParaRPr lang="en-US"/>
              </a:p>
            </p:txBody>
          </p:sp>
          <p:sp>
            <p:nvSpPr>
              <p:cNvPr id="55302" name="Oval 6"/>
              <p:cNvSpPr>
                <a:spLocks noChangeArrowheads="1"/>
              </p:cNvSpPr>
              <p:nvPr/>
            </p:nvSpPr>
            <p:spPr bwMode="auto">
              <a:xfrm>
                <a:off x="761" y="2889"/>
                <a:ext cx="718" cy="92"/>
              </a:xfrm>
              <a:prstGeom prst="ellipse">
                <a:avLst/>
              </a:prstGeom>
              <a:solidFill>
                <a:srgbClr val="8080FF"/>
              </a:solidFill>
              <a:ln w="12700">
                <a:solidFill>
                  <a:srgbClr val="008080"/>
                </a:solidFill>
                <a:round/>
                <a:headEnd/>
                <a:tailEnd/>
              </a:ln>
              <a:effectLst/>
            </p:spPr>
            <p:txBody>
              <a:bodyPr wrap="none" anchor="ctr"/>
              <a:lstStyle/>
              <a:p>
                <a:endParaRPr lang="en-US"/>
              </a:p>
            </p:txBody>
          </p:sp>
          <p:sp>
            <p:nvSpPr>
              <p:cNvPr id="55303" name="Oval 7"/>
              <p:cNvSpPr>
                <a:spLocks noChangeArrowheads="1"/>
              </p:cNvSpPr>
              <p:nvPr/>
            </p:nvSpPr>
            <p:spPr bwMode="auto">
              <a:xfrm>
                <a:off x="692" y="2022"/>
                <a:ext cx="854" cy="111"/>
              </a:xfrm>
              <a:prstGeom prst="ellipse">
                <a:avLst/>
              </a:prstGeom>
              <a:solidFill>
                <a:srgbClr val="8080FF"/>
              </a:solidFill>
              <a:ln w="12700">
                <a:solidFill>
                  <a:srgbClr val="00A0A0"/>
                </a:solidFill>
                <a:round/>
                <a:headEnd/>
                <a:tailEnd/>
              </a:ln>
              <a:effectLst/>
            </p:spPr>
            <p:txBody>
              <a:bodyPr wrap="none" anchor="ctr"/>
              <a:lstStyle/>
              <a:p>
                <a:endParaRPr lang="en-US"/>
              </a:p>
            </p:txBody>
          </p:sp>
          <p:grpSp>
            <p:nvGrpSpPr>
              <p:cNvPr id="4" name="Group 8"/>
              <p:cNvGrpSpPr>
                <a:grpSpLocks/>
              </p:cNvGrpSpPr>
              <p:nvPr/>
            </p:nvGrpSpPr>
            <p:grpSpPr bwMode="auto">
              <a:xfrm>
                <a:off x="1483" y="2042"/>
                <a:ext cx="202" cy="320"/>
                <a:chOff x="1483" y="2042"/>
                <a:chExt cx="202" cy="320"/>
              </a:xfrm>
            </p:grpSpPr>
            <p:sp>
              <p:nvSpPr>
                <p:cNvPr id="55305" name="Freeform 9"/>
                <p:cNvSpPr>
                  <a:spLocks/>
                </p:cNvSpPr>
                <p:nvPr/>
              </p:nvSpPr>
              <p:spPr bwMode="auto">
                <a:xfrm>
                  <a:off x="1483" y="2042"/>
                  <a:ext cx="202" cy="320"/>
                </a:xfrm>
                <a:custGeom>
                  <a:avLst/>
                  <a:gdLst/>
                  <a:ahLst/>
                  <a:cxnLst>
                    <a:cxn ang="0">
                      <a:pos x="201" y="27"/>
                    </a:cxn>
                    <a:cxn ang="0">
                      <a:pos x="201" y="31"/>
                    </a:cxn>
                    <a:cxn ang="0">
                      <a:pos x="52" y="319"/>
                    </a:cxn>
                    <a:cxn ang="0">
                      <a:pos x="74" y="54"/>
                    </a:cxn>
                    <a:cxn ang="0">
                      <a:pos x="76" y="38"/>
                    </a:cxn>
                    <a:cxn ang="0">
                      <a:pos x="71" y="31"/>
                    </a:cxn>
                    <a:cxn ang="0">
                      <a:pos x="66" y="27"/>
                    </a:cxn>
                    <a:cxn ang="0">
                      <a:pos x="60" y="23"/>
                    </a:cxn>
                    <a:cxn ang="0">
                      <a:pos x="53" y="20"/>
                    </a:cxn>
                    <a:cxn ang="0">
                      <a:pos x="39" y="15"/>
                    </a:cxn>
                    <a:cxn ang="0">
                      <a:pos x="28" y="11"/>
                    </a:cxn>
                    <a:cxn ang="0">
                      <a:pos x="17" y="9"/>
                    </a:cxn>
                    <a:cxn ang="0">
                      <a:pos x="0" y="4"/>
                    </a:cxn>
                    <a:cxn ang="0">
                      <a:pos x="39" y="1"/>
                    </a:cxn>
                    <a:cxn ang="0">
                      <a:pos x="55" y="1"/>
                    </a:cxn>
                    <a:cxn ang="0">
                      <a:pos x="79" y="0"/>
                    </a:cxn>
                    <a:cxn ang="0">
                      <a:pos x="96" y="0"/>
                    </a:cxn>
                    <a:cxn ang="0">
                      <a:pos x="115" y="2"/>
                    </a:cxn>
                    <a:cxn ang="0">
                      <a:pos x="131" y="3"/>
                    </a:cxn>
                    <a:cxn ang="0">
                      <a:pos x="144" y="4"/>
                    </a:cxn>
                    <a:cxn ang="0">
                      <a:pos x="167" y="8"/>
                    </a:cxn>
                    <a:cxn ang="0">
                      <a:pos x="182" y="12"/>
                    </a:cxn>
                    <a:cxn ang="0">
                      <a:pos x="194" y="17"/>
                    </a:cxn>
                    <a:cxn ang="0">
                      <a:pos x="200" y="23"/>
                    </a:cxn>
                    <a:cxn ang="0">
                      <a:pos x="201" y="27"/>
                    </a:cxn>
                  </a:cxnLst>
                  <a:rect l="0" t="0" r="r" b="b"/>
                  <a:pathLst>
                    <a:path w="202" h="320">
                      <a:moveTo>
                        <a:pt x="201" y="27"/>
                      </a:moveTo>
                      <a:lnTo>
                        <a:pt x="201" y="31"/>
                      </a:lnTo>
                      <a:lnTo>
                        <a:pt x="52" y="319"/>
                      </a:lnTo>
                      <a:lnTo>
                        <a:pt x="74" y="54"/>
                      </a:lnTo>
                      <a:lnTo>
                        <a:pt x="76" y="38"/>
                      </a:lnTo>
                      <a:lnTo>
                        <a:pt x="71" y="31"/>
                      </a:lnTo>
                      <a:lnTo>
                        <a:pt x="66" y="27"/>
                      </a:lnTo>
                      <a:lnTo>
                        <a:pt x="60" y="23"/>
                      </a:lnTo>
                      <a:lnTo>
                        <a:pt x="53" y="20"/>
                      </a:lnTo>
                      <a:lnTo>
                        <a:pt x="39" y="15"/>
                      </a:lnTo>
                      <a:lnTo>
                        <a:pt x="28" y="11"/>
                      </a:lnTo>
                      <a:lnTo>
                        <a:pt x="17" y="9"/>
                      </a:lnTo>
                      <a:lnTo>
                        <a:pt x="0" y="4"/>
                      </a:lnTo>
                      <a:lnTo>
                        <a:pt x="39" y="1"/>
                      </a:lnTo>
                      <a:lnTo>
                        <a:pt x="55" y="1"/>
                      </a:lnTo>
                      <a:lnTo>
                        <a:pt x="79" y="0"/>
                      </a:lnTo>
                      <a:lnTo>
                        <a:pt x="96" y="0"/>
                      </a:lnTo>
                      <a:lnTo>
                        <a:pt x="115" y="2"/>
                      </a:lnTo>
                      <a:lnTo>
                        <a:pt x="131" y="3"/>
                      </a:lnTo>
                      <a:lnTo>
                        <a:pt x="144" y="4"/>
                      </a:lnTo>
                      <a:lnTo>
                        <a:pt x="167" y="8"/>
                      </a:lnTo>
                      <a:lnTo>
                        <a:pt x="182" y="12"/>
                      </a:lnTo>
                      <a:lnTo>
                        <a:pt x="194" y="17"/>
                      </a:lnTo>
                      <a:lnTo>
                        <a:pt x="200" y="23"/>
                      </a:lnTo>
                      <a:lnTo>
                        <a:pt x="201" y="27"/>
                      </a:lnTo>
                    </a:path>
                  </a:pathLst>
                </a:custGeom>
                <a:solidFill>
                  <a:srgbClr val="C0C0FF"/>
                </a:solidFill>
                <a:ln w="12700" cap="rnd" cmpd="sng">
                  <a:solidFill>
                    <a:srgbClr val="00A0A0"/>
                  </a:solidFill>
                  <a:prstDash val="solid"/>
                  <a:round/>
                  <a:headEnd type="none" w="med" len="med"/>
                  <a:tailEnd type="none" w="med" len="med"/>
                </a:ln>
                <a:effectLst/>
              </p:spPr>
              <p:txBody>
                <a:bodyPr/>
                <a:lstStyle/>
                <a:p>
                  <a:endParaRPr lang="en-US"/>
                </a:p>
              </p:txBody>
            </p:sp>
            <p:sp>
              <p:nvSpPr>
                <p:cNvPr id="55306" name="Freeform 10"/>
                <p:cNvSpPr>
                  <a:spLocks/>
                </p:cNvSpPr>
                <p:nvPr/>
              </p:nvSpPr>
              <p:spPr bwMode="auto">
                <a:xfrm>
                  <a:off x="1483" y="2042"/>
                  <a:ext cx="202" cy="53"/>
                </a:xfrm>
                <a:custGeom>
                  <a:avLst/>
                  <a:gdLst/>
                  <a:ahLst/>
                  <a:cxnLst>
                    <a:cxn ang="0">
                      <a:pos x="201" y="27"/>
                    </a:cxn>
                    <a:cxn ang="0">
                      <a:pos x="199" y="29"/>
                    </a:cxn>
                    <a:cxn ang="0">
                      <a:pos x="195" y="33"/>
                    </a:cxn>
                    <a:cxn ang="0">
                      <a:pos x="190" y="36"/>
                    </a:cxn>
                    <a:cxn ang="0">
                      <a:pos x="176" y="42"/>
                    </a:cxn>
                    <a:cxn ang="0">
                      <a:pos x="165" y="43"/>
                    </a:cxn>
                    <a:cxn ang="0">
                      <a:pos x="151" y="47"/>
                    </a:cxn>
                    <a:cxn ang="0">
                      <a:pos x="137" y="49"/>
                    </a:cxn>
                    <a:cxn ang="0">
                      <a:pos x="115" y="50"/>
                    </a:cxn>
                    <a:cxn ang="0">
                      <a:pos x="100" y="51"/>
                    </a:cxn>
                    <a:cxn ang="0">
                      <a:pos x="85" y="52"/>
                    </a:cxn>
                    <a:cxn ang="0">
                      <a:pos x="72" y="52"/>
                    </a:cxn>
                    <a:cxn ang="0">
                      <a:pos x="76" y="38"/>
                    </a:cxn>
                    <a:cxn ang="0">
                      <a:pos x="71" y="31"/>
                    </a:cxn>
                    <a:cxn ang="0">
                      <a:pos x="66" y="27"/>
                    </a:cxn>
                    <a:cxn ang="0">
                      <a:pos x="60" y="23"/>
                    </a:cxn>
                    <a:cxn ang="0">
                      <a:pos x="53" y="20"/>
                    </a:cxn>
                    <a:cxn ang="0">
                      <a:pos x="39" y="15"/>
                    </a:cxn>
                    <a:cxn ang="0">
                      <a:pos x="28" y="11"/>
                    </a:cxn>
                    <a:cxn ang="0">
                      <a:pos x="17" y="9"/>
                    </a:cxn>
                    <a:cxn ang="0">
                      <a:pos x="0" y="4"/>
                    </a:cxn>
                    <a:cxn ang="0">
                      <a:pos x="39" y="1"/>
                    </a:cxn>
                    <a:cxn ang="0">
                      <a:pos x="55" y="1"/>
                    </a:cxn>
                    <a:cxn ang="0">
                      <a:pos x="79" y="0"/>
                    </a:cxn>
                    <a:cxn ang="0">
                      <a:pos x="96" y="0"/>
                    </a:cxn>
                    <a:cxn ang="0">
                      <a:pos x="115" y="2"/>
                    </a:cxn>
                    <a:cxn ang="0">
                      <a:pos x="131" y="3"/>
                    </a:cxn>
                    <a:cxn ang="0">
                      <a:pos x="144" y="4"/>
                    </a:cxn>
                    <a:cxn ang="0">
                      <a:pos x="167" y="8"/>
                    </a:cxn>
                    <a:cxn ang="0">
                      <a:pos x="182" y="12"/>
                    </a:cxn>
                    <a:cxn ang="0">
                      <a:pos x="194" y="17"/>
                    </a:cxn>
                    <a:cxn ang="0">
                      <a:pos x="200" y="23"/>
                    </a:cxn>
                    <a:cxn ang="0">
                      <a:pos x="201" y="27"/>
                    </a:cxn>
                  </a:cxnLst>
                  <a:rect l="0" t="0" r="r" b="b"/>
                  <a:pathLst>
                    <a:path w="202" h="53">
                      <a:moveTo>
                        <a:pt x="201" y="27"/>
                      </a:moveTo>
                      <a:lnTo>
                        <a:pt x="199" y="29"/>
                      </a:lnTo>
                      <a:lnTo>
                        <a:pt x="195" y="33"/>
                      </a:lnTo>
                      <a:lnTo>
                        <a:pt x="190" y="36"/>
                      </a:lnTo>
                      <a:lnTo>
                        <a:pt x="176" y="42"/>
                      </a:lnTo>
                      <a:lnTo>
                        <a:pt x="165" y="43"/>
                      </a:lnTo>
                      <a:lnTo>
                        <a:pt x="151" y="47"/>
                      </a:lnTo>
                      <a:lnTo>
                        <a:pt x="137" y="49"/>
                      </a:lnTo>
                      <a:lnTo>
                        <a:pt x="115" y="50"/>
                      </a:lnTo>
                      <a:lnTo>
                        <a:pt x="100" y="51"/>
                      </a:lnTo>
                      <a:lnTo>
                        <a:pt x="85" y="52"/>
                      </a:lnTo>
                      <a:lnTo>
                        <a:pt x="72" y="52"/>
                      </a:lnTo>
                      <a:lnTo>
                        <a:pt x="76" y="38"/>
                      </a:lnTo>
                      <a:lnTo>
                        <a:pt x="71" y="31"/>
                      </a:lnTo>
                      <a:lnTo>
                        <a:pt x="66" y="27"/>
                      </a:lnTo>
                      <a:lnTo>
                        <a:pt x="60" y="23"/>
                      </a:lnTo>
                      <a:lnTo>
                        <a:pt x="53" y="20"/>
                      </a:lnTo>
                      <a:lnTo>
                        <a:pt x="39" y="15"/>
                      </a:lnTo>
                      <a:lnTo>
                        <a:pt x="28" y="11"/>
                      </a:lnTo>
                      <a:lnTo>
                        <a:pt x="17" y="9"/>
                      </a:lnTo>
                      <a:lnTo>
                        <a:pt x="0" y="4"/>
                      </a:lnTo>
                      <a:lnTo>
                        <a:pt x="39" y="1"/>
                      </a:lnTo>
                      <a:lnTo>
                        <a:pt x="55" y="1"/>
                      </a:lnTo>
                      <a:lnTo>
                        <a:pt x="79" y="0"/>
                      </a:lnTo>
                      <a:lnTo>
                        <a:pt x="96" y="0"/>
                      </a:lnTo>
                      <a:lnTo>
                        <a:pt x="115" y="2"/>
                      </a:lnTo>
                      <a:lnTo>
                        <a:pt x="131" y="3"/>
                      </a:lnTo>
                      <a:lnTo>
                        <a:pt x="144" y="4"/>
                      </a:lnTo>
                      <a:lnTo>
                        <a:pt x="167" y="8"/>
                      </a:lnTo>
                      <a:lnTo>
                        <a:pt x="182" y="12"/>
                      </a:lnTo>
                      <a:lnTo>
                        <a:pt x="194" y="17"/>
                      </a:lnTo>
                      <a:lnTo>
                        <a:pt x="200" y="23"/>
                      </a:lnTo>
                      <a:lnTo>
                        <a:pt x="201" y="27"/>
                      </a:lnTo>
                    </a:path>
                  </a:pathLst>
                </a:custGeom>
                <a:solidFill>
                  <a:srgbClr val="8080FF"/>
                </a:solidFill>
                <a:ln w="12700" cap="rnd" cmpd="sng">
                  <a:solidFill>
                    <a:srgbClr val="00A0A0"/>
                  </a:solidFill>
                  <a:prstDash val="solid"/>
                  <a:round/>
                  <a:headEnd type="none" w="med" len="med"/>
                  <a:tailEnd type="none" w="med" len="med"/>
                </a:ln>
                <a:effectLst/>
              </p:spPr>
              <p:txBody>
                <a:bodyPr/>
                <a:lstStyle/>
                <a:p>
                  <a:endParaRPr lang="en-US"/>
                </a:p>
              </p:txBody>
            </p:sp>
          </p:grpSp>
        </p:grpSp>
        <p:grpSp>
          <p:nvGrpSpPr>
            <p:cNvPr id="5" name="Group 11"/>
            <p:cNvGrpSpPr>
              <a:grpSpLocks/>
            </p:cNvGrpSpPr>
            <p:nvPr/>
          </p:nvGrpSpPr>
          <p:grpSpPr bwMode="auto">
            <a:xfrm>
              <a:off x="728" y="2488"/>
              <a:ext cx="791" cy="501"/>
              <a:chOff x="728" y="2488"/>
              <a:chExt cx="791" cy="501"/>
            </a:xfrm>
          </p:grpSpPr>
          <p:sp>
            <p:nvSpPr>
              <p:cNvPr id="55308" name="Freeform 12"/>
              <p:cNvSpPr>
                <a:spLocks/>
              </p:cNvSpPr>
              <p:nvPr/>
            </p:nvSpPr>
            <p:spPr bwMode="auto">
              <a:xfrm>
                <a:off x="728" y="2540"/>
                <a:ext cx="791" cy="449"/>
              </a:xfrm>
              <a:custGeom>
                <a:avLst/>
                <a:gdLst/>
                <a:ahLst/>
                <a:cxnLst>
                  <a:cxn ang="0">
                    <a:pos x="0" y="0"/>
                  </a:cxn>
                  <a:cxn ang="0">
                    <a:pos x="790" y="0"/>
                  </a:cxn>
                  <a:cxn ang="0">
                    <a:pos x="760" y="396"/>
                  </a:cxn>
                  <a:cxn ang="0">
                    <a:pos x="760" y="400"/>
                  </a:cxn>
                  <a:cxn ang="0">
                    <a:pos x="758" y="402"/>
                  </a:cxn>
                  <a:cxn ang="0">
                    <a:pos x="756" y="404"/>
                  </a:cxn>
                  <a:cxn ang="0">
                    <a:pos x="753" y="407"/>
                  </a:cxn>
                  <a:cxn ang="0">
                    <a:pos x="750" y="409"/>
                  </a:cxn>
                  <a:cxn ang="0">
                    <a:pos x="748" y="410"/>
                  </a:cxn>
                  <a:cxn ang="0">
                    <a:pos x="744" y="411"/>
                  </a:cxn>
                  <a:cxn ang="0">
                    <a:pos x="739" y="414"/>
                  </a:cxn>
                  <a:cxn ang="0">
                    <a:pos x="732" y="416"/>
                  </a:cxn>
                  <a:cxn ang="0">
                    <a:pos x="729" y="417"/>
                  </a:cxn>
                  <a:cxn ang="0">
                    <a:pos x="723" y="418"/>
                  </a:cxn>
                  <a:cxn ang="0">
                    <a:pos x="714" y="421"/>
                  </a:cxn>
                  <a:cxn ang="0">
                    <a:pos x="702" y="424"/>
                  </a:cxn>
                  <a:cxn ang="0">
                    <a:pos x="690" y="427"/>
                  </a:cxn>
                  <a:cxn ang="0">
                    <a:pos x="673" y="430"/>
                  </a:cxn>
                  <a:cxn ang="0">
                    <a:pos x="654" y="433"/>
                  </a:cxn>
                  <a:cxn ang="0">
                    <a:pos x="633" y="436"/>
                  </a:cxn>
                  <a:cxn ang="0">
                    <a:pos x="613" y="438"/>
                  </a:cxn>
                  <a:cxn ang="0">
                    <a:pos x="588" y="441"/>
                  </a:cxn>
                  <a:cxn ang="0">
                    <a:pos x="558" y="443"/>
                  </a:cxn>
                  <a:cxn ang="0">
                    <a:pos x="513" y="445"/>
                  </a:cxn>
                  <a:cxn ang="0">
                    <a:pos x="476" y="447"/>
                  </a:cxn>
                  <a:cxn ang="0">
                    <a:pos x="438" y="447"/>
                  </a:cxn>
                  <a:cxn ang="0">
                    <a:pos x="410" y="448"/>
                  </a:cxn>
                  <a:cxn ang="0">
                    <a:pos x="384" y="448"/>
                  </a:cxn>
                  <a:cxn ang="0">
                    <a:pos x="359" y="448"/>
                  </a:cxn>
                  <a:cxn ang="0">
                    <a:pos x="342" y="447"/>
                  </a:cxn>
                  <a:cxn ang="0">
                    <a:pos x="324" y="447"/>
                  </a:cxn>
                  <a:cxn ang="0">
                    <a:pos x="301" y="446"/>
                  </a:cxn>
                  <a:cxn ang="0">
                    <a:pos x="273" y="445"/>
                  </a:cxn>
                  <a:cxn ang="0">
                    <a:pos x="245" y="444"/>
                  </a:cxn>
                  <a:cxn ang="0">
                    <a:pos x="217" y="442"/>
                  </a:cxn>
                  <a:cxn ang="0">
                    <a:pos x="192" y="439"/>
                  </a:cxn>
                  <a:cxn ang="0">
                    <a:pos x="172" y="437"/>
                  </a:cxn>
                  <a:cxn ang="0">
                    <a:pos x="144" y="434"/>
                  </a:cxn>
                  <a:cxn ang="0">
                    <a:pos x="119" y="430"/>
                  </a:cxn>
                  <a:cxn ang="0">
                    <a:pos x="102" y="427"/>
                  </a:cxn>
                  <a:cxn ang="0">
                    <a:pos x="85" y="424"/>
                  </a:cxn>
                  <a:cxn ang="0">
                    <a:pos x="72" y="420"/>
                  </a:cxn>
                  <a:cxn ang="0">
                    <a:pos x="64" y="418"/>
                  </a:cxn>
                  <a:cxn ang="0">
                    <a:pos x="56" y="416"/>
                  </a:cxn>
                  <a:cxn ang="0">
                    <a:pos x="50" y="413"/>
                  </a:cxn>
                  <a:cxn ang="0">
                    <a:pos x="45" y="411"/>
                  </a:cxn>
                  <a:cxn ang="0">
                    <a:pos x="41" y="408"/>
                  </a:cxn>
                  <a:cxn ang="0">
                    <a:pos x="38" y="407"/>
                  </a:cxn>
                  <a:cxn ang="0">
                    <a:pos x="35" y="404"/>
                  </a:cxn>
                  <a:cxn ang="0">
                    <a:pos x="33" y="403"/>
                  </a:cxn>
                  <a:cxn ang="0">
                    <a:pos x="31" y="400"/>
                  </a:cxn>
                  <a:cxn ang="0">
                    <a:pos x="30" y="396"/>
                  </a:cxn>
                  <a:cxn ang="0">
                    <a:pos x="0" y="0"/>
                  </a:cxn>
                </a:cxnLst>
                <a:rect l="0" t="0" r="r" b="b"/>
                <a:pathLst>
                  <a:path w="791" h="449">
                    <a:moveTo>
                      <a:pt x="0" y="0"/>
                    </a:moveTo>
                    <a:lnTo>
                      <a:pt x="790" y="0"/>
                    </a:lnTo>
                    <a:lnTo>
                      <a:pt x="760" y="396"/>
                    </a:lnTo>
                    <a:lnTo>
                      <a:pt x="760" y="400"/>
                    </a:lnTo>
                    <a:lnTo>
                      <a:pt x="758" y="402"/>
                    </a:lnTo>
                    <a:lnTo>
                      <a:pt x="756" y="404"/>
                    </a:lnTo>
                    <a:lnTo>
                      <a:pt x="753" y="407"/>
                    </a:lnTo>
                    <a:lnTo>
                      <a:pt x="750" y="409"/>
                    </a:lnTo>
                    <a:lnTo>
                      <a:pt x="748" y="410"/>
                    </a:lnTo>
                    <a:lnTo>
                      <a:pt x="744" y="411"/>
                    </a:lnTo>
                    <a:lnTo>
                      <a:pt x="739" y="414"/>
                    </a:lnTo>
                    <a:lnTo>
                      <a:pt x="732" y="416"/>
                    </a:lnTo>
                    <a:lnTo>
                      <a:pt x="729" y="417"/>
                    </a:lnTo>
                    <a:lnTo>
                      <a:pt x="723" y="418"/>
                    </a:lnTo>
                    <a:lnTo>
                      <a:pt x="714" y="421"/>
                    </a:lnTo>
                    <a:lnTo>
                      <a:pt x="702" y="424"/>
                    </a:lnTo>
                    <a:lnTo>
                      <a:pt x="690" y="427"/>
                    </a:lnTo>
                    <a:lnTo>
                      <a:pt x="673" y="430"/>
                    </a:lnTo>
                    <a:lnTo>
                      <a:pt x="654" y="433"/>
                    </a:lnTo>
                    <a:lnTo>
                      <a:pt x="633" y="436"/>
                    </a:lnTo>
                    <a:lnTo>
                      <a:pt x="613" y="438"/>
                    </a:lnTo>
                    <a:lnTo>
                      <a:pt x="588" y="441"/>
                    </a:lnTo>
                    <a:lnTo>
                      <a:pt x="558" y="443"/>
                    </a:lnTo>
                    <a:lnTo>
                      <a:pt x="513" y="445"/>
                    </a:lnTo>
                    <a:lnTo>
                      <a:pt x="476" y="447"/>
                    </a:lnTo>
                    <a:lnTo>
                      <a:pt x="438" y="447"/>
                    </a:lnTo>
                    <a:lnTo>
                      <a:pt x="410" y="448"/>
                    </a:lnTo>
                    <a:lnTo>
                      <a:pt x="384" y="448"/>
                    </a:lnTo>
                    <a:lnTo>
                      <a:pt x="359" y="448"/>
                    </a:lnTo>
                    <a:lnTo>
                      <a:pt x="342" y="447"/>
                    </a:lnTo>
                    <a:lnTo>
                      <a:pt x="324" y="447"/>
                    </a:lnTo>
                    <a:lnTo>
                      <a:pt x="301" y="446"/>
                    </a:lnTo>
                    <a:lnTo>
                      <a:pt x="273" y="445"/>
                    </a:lnTo>
                    <a:lnTo>
                      <a:pt x="245" y="444"/>
                    </a:lnTo>
                    <a:lnTo>
                      <a:pt x="217" y="442"/>
                    </a:lnTo>
                    <a:lnTo>
                      <a:pt x="192" y="439"/>
                    </a:lnTo>
                    <a:lnTo>
                      <a:pt x="172" y="437"/>
                    </a:lnTo>
                    <a:lnTo>
                      <a:pt x="144" y="434"/>
                    </a:lnTo>
                    <a:lnTo>
                      <a:pt x="119" y="430"/>
                    </a:lnTo>
                    <a:lnTo>
                      <a:pt x="102" y="427"/>
                    </a:lnTo>
                    <a:lnTo>
                      <a:pt x="85" y="424"/>
                    </a:lnTo>
                    <a:lnTo>
                      <a:pt x="72" y="420"/>
                    </a:lnTo>
                    <a:lnTo>
                      <a:pt x="64" y="418"/>
                    </a:lnTo>
                    <a:lnTo>
                      <a:pt x="56" y="416"/>
                    </a:lnTo>
                    <a:lnTo>
                      <a:pt x="50" y="413"/>
                    </a:lnTo>
                    <a:lnTo>
                      <a:pt x="45" y="411"/>
                    </a:lnTo>
                    <a:lnTo>
                      <a:pt x="41" y="408"/>
                    </a:lnTo>
                    <a:lnTo>
                      <a:pt x="38" y="407"/>
                    </a:lnTo>
                    <a:lnTo>
                      <a:pt x="35" y="404"/>
                    </a:lnTo>
                    <a:lnTo>
                      <a:pt x="33" y="403"/>
                    </a:lnTo>
                    <a:lnTo>
                      <a:pt x="31" y="400"/>
                    </a:lnTo>
                    <a:lnTo>
                      <a:pt x="30" y="396"/>
                    </a:lnTo>
                    <a:lnTo>
                      <a:pt x="0" y="0"/>
                    </a:lnTo>
                  </a:path>
                </a:pathLst>
              </a:custGeom>
              <a:solidFill>
                <a:srgbClr val="00B7A5"/>
              </a:solidFill>
              <a:ln w="12700" cap="rnd" cmpd="sng">
                <a:solidFill>
                  <a:srgbClr val="008080"/>
                </a:solidFill>
                <a:prstDash val="solid"/>
                <a:round/>
                <a:headEnd type="none" w="med" len="med"/>
                <a:tailEnd type="none" w="med" len="med"/>
              </a:ln>
              <a:effectLst/>
            </p:spPr>
            <p:txBody>
              <a:bodyPr/>
              <a:lstStyle/>
              <a:p>
                <a:endParaRPr lang="en-US"/>
              </a:p>
            </p:txBody>
          </p:sp>
          <p:sp>
            <p:nvSpPr>
              <p:cNvPr id="55309" name="Oval 13"/>
              <p:cNvSpPr>
                <a:spLocks noChangeArrowheads="1"/>
              </p:cNvSpPr>
              <p:nvPr/>
            </p:nvSpPr>
            <p:spPr bwMode="auto">
              <a:xfrm>
                <a:off x="730" y="2488"/>
                <a:ext cx="777" cy="98"/>
              </a:xfrm>
              <a:prstGeom prst="ellipse">
                <a:avLst/>
              </a:prstGeom>
              <a:solidFill>
                <a:srgbClr val="00B7A5"/>
              </a:solidFill>
              <a:ln w="12700">
                <a:solidFill>
                  <a:srgbClr val="008080"/>
                </a:solidFill>
                <a:round/>
                <a:headEnd/>
                <a:tailEnd/>
              </a:ln>
              <a:effectLst/>
            </p:spPr>
            <p:txBody>
              <a:bodyPr wrap="none" anchor="ctr"/>
              <a:lstStyle/>
              <a:p>
                <a:endParaRPr lang="en-US"/>
              </a:p>
            </p:txBody>
          </p:sp>
          <p:sp>
            <p:nvSpPr>
              <p:cNvPr id="55310" name="Oval 14"/>
              <p:cNvSpPr>
                <a:spLocks noChangeArrowheads="1"/>
              </p:cNvSpPr>
              <p:nvPr/>
            </p:nvSpPr>
            <p:spPr bwMode="auto">
              <a:xfrm>
                <a:off x="761" y="2889"/>
                <a:ext cx="718" cy="92"/>
              </a:xfrm>
              <a:prstGeom prst="ellipse">
                <a:avLst/>
              </a:prstGeom>
              <a:solidFill>
                <a:srgbClr val="00B7A5"/>
              </a:solidFill>
              <a:ln w="12700">
                <a:solidFill>
                  <a:srgbClr val="008080"/>
                </a:solidFill>
                <a:round/>
                <a:headEnd/>
                <a:tailEnd/>
              </a:ln>
              <a:effectLst/>
            </p:spPr>
            <p:txBody>
              <a:bodyPr wrap="none" anchor="ctr"/>
              <a:lstStyle/>
              <a:p>
                <a:endParaRPr lang="en-US"/>
              </a:p>
            </p:txBody>
          </p:sp>
        </p:grpSp>
        <p:grpSp>
          <p:nvGrpSpPr>
            <p:cNvPr id="6" name="Group 15"/>
            <p:cNvGrpSpPr>
              <a:grpSpLocks/>
            </p:cNvGrpSpPr>
            <p:nvPr/>
          </p:nvGrpSpPr>
          <p:grpSpPr bwMode="auto">
            <a:xfrm>
              <a:off x="432" y="2138"/>
              <a:ext cx="343" cy="648"/>
              <a:chOff x="432" y="2138"/>
              <a:chExt cx="343" cy="648"/>
            </a:xfrm>
          </p:grpSpPr>
          <p:sp>
            <p:nvSpPr>
              <p:cNvPr id="55312" name="Freeform 16"/>
              <p:cNvSpPr>
                <a:spLocks/>
              </p:cNvSpPr>
              <p:nvPr/>
            </p:nvSpPr>
            <p:spPr bwMode="auto">
              <a:xfrm>
                <a:off x="432" y="2138"/>
                <a:ext cx="343" cy="648"/>
              </a:xfrm>
              <a:custGeom>
                <a:avLst/>
                <a:gdLst/>
                <a:ahLst/>
                <a:cxnLst>
                  <a:cxn ang="0">
                    <a:pos x="254" y="81"/>
                  </a:cxn>
                  <a:cxn ang="0">
                    <a:pos x="213" y="92"/>
                  </a:cxn>
                  <a:cxn ang="0">
                    <a:pos x="177" y="113"/>
                  </a:cxn>
                  <a:cxn ang="0">
                    <a:pos x="143" y="147"/>
                  </a:cxn>
                  <a:cxn ang="0">
                    <a:pos x="111" y="194"/>
                  </a:cxn>
                  <a:cxn ang="0">
                    <a:pos x="91" y="256"/>
                  </a:cxn>
                  <a:cxn ang="0">
                    <a:pos x="84" y="311"/>
                  </a:cxn>
                  <a:cxn ang="0">
                    <a:pos x="87" y="357"/>
                  </a:cxn>
                  <a:cxn ang="0">
                    <a:pos x="98" y="414"/>
                  </a:cxn>
                  <a:cxn ang="0">
                    <a:pos x="125" y="471"/>
                  </a:cxn>
                  <a:cxn ang="0">
                    <a:pos x="154" y="508"/>
                  </a:cxn>
                  <a:cxn ang="0">
                    <a:pos x="184" y="534"/>
                  </a:cxn>
                  <a:cxn ang="0">
                    <a:pos x="211" y="549"/>
                  </a:cxn>
                  <a:cxn ang="0">
                    <a:pos x="240" y="560"/>
                  </a:cxn>
                  <a:cxn ang="0">
                    <a:pos x="269" y="565"/>
                  </a:cxn>
                  <a:cxn ang="0">
                    <a:pos x="298" y="564"/>
                  </a:cxn>
                  <a:cxn ang="0">
                    <a:pos x="318" y="563"/>
                  </a:cxn>
                  <a:cxn ang="0">
                    <a:pos x="332" y="570"/>
                  </a:cxn>
                  <a:cxn ang="0">
                    <a:pos x="341" y="590"/>
                  </a:cxn>
                  <a:cxn ang="0">
                    <a:pos x="342" y="610"/>
                  </a:cxn>
                  <a:cxn ang="0">
                    <a:pos x="337" y="627"/>
                  </a:cxn>
                  <a:cxn ang="0">
                    <a:pos x="331" y="637"/>
                  </a:cxn>
                  <a:cxn ang="0">
                    <a:pos x="313" y="644"/>
                  </a:cxn>
                  <a:cxn ang="0">
                    <a:pos x="271" y="647"/>
                  </a:cxn>
                  <a:cxn ang="0">
                    <a:pos x="227" y="643"/>
                  </a:cxn>
                  <a:cxn ang="0">
                    <a:pos x="184" y="629"/>
                  </a:cxn>
                  <a:cxn ang="0">
                    <a:pos x="144" y="608"/>
                  </a:cxn>
                  <a:cxn ang="0">
                    <a:pos x="106" y="578"/>
                  </a:cxn>
                  <a:cxn ang="0">
                    <a:pos x="78" y="549"/>
                  </a:cxn>
                  <a:cxn ang="0">
                    <a:pos x="54" y="516"/>
                  </a:cxn>
                  <a:cxn ang="0">
                    <a:pos x="26" y="458"/>
                  </a:cxn>
                  <a:cxn ang="0">
                    <a:pos x="5" y="383"/>
                  </a:cxn>
                  <a:cxn ang="0">
                    <a:pos x="1" y="327"/>
                  </a:cxn>
                  <a:cxn ang="0">
                    <a:pos x="2" y="296"/>
                  </a:cxn>
                  <a:cxn ang="0">
                    <a:pos x="8" y="248"/>
                  </a:cxn>
                  <a:cxn ang="0">
                    <a:pos x="23" y="195"/>
                  </a:cxn>
                  <a:cxn ang="0">
                    <a:pos x="44" y="150"/>
                  </a:cxn>
                  <a:cxn ang="0">
                    <a:pos x="66" y="115"/>
                  </a:cxn>
                  <a:cxn ang="0">
                    <a:pos x="91" y="85"/>
                  </a:cxn>
                  <a:cxn ang="0">
                    <a:pos x="127" y="53"/>
                  </a:cxn>
                  <a:cxn ang="0">
                    <a:pos x="156" y="33"/>
                  </a:cxn>
                  <a:cxn ang="0">
                    <a:pos x="192" y="16"/>
                  </a:cxn>
                  <a:cxn ang="0">
                    <a:pos x="227" y="6"/>
                  </a:cxn>
                  <a:cxn ang="0">
                    <a:pos x="269" y="0"/>
                  </a:cxn>
                  <a:cxn ang="0">
                    <a:pos x="281" y="7"/>
                  </a:cxn>
                  <a:cxn ang="0">
                    <a:pos x="289" y="22"/>
                  </a:cxn>
                  <a:cxn ang="0">
                    <a:pos x="292" y="43"/>
                  </a:cxn>
                  <a:cxn ang="0">
                    <a:pos x="283" y="71"/>
                  </a:cxn>
                  <a:cxn ang="0">
                    <a:pos x="270" y="78"/>
                  </a:cxn>
                </a:cxnLst>
                <a:rect l="0" t="0" r="r" b="b"/>
                <a:pathLst>
                  <a:path w="343" h="648">
                    <a:moveTo>
                      <a:pt x="270" y="78"/>
                    </a:moveTo>
                    <a:lnTo>
                      <a:pt x="254" y="81"/>
                    </a:lnTo>
                    <a:lnTo>
                      <a:pt x="231" y="86"/>
                    </a:lnTo>
                    <a:lnTo>
                      <a:pt x="213" y="92"/>
                    </a:lnTo>
                    <a:lnTo>
                      <a:pt x="193" y="103"/>
                    </a:lnTo>
                    <a:lnTo>
                      <a:pt x="177" y="113"/>
                    </a:lnTo>
                    <a:lnTo>
                      <a:pt x="159" y="130"/>
                    </a:lnTo>
                    <a:lnTo>
                      <a:pt x="143" y="147"/>
                    </a:lnTo>
                    <a:lnTo>
                      <a:pt x="126" y="168"/>
                    </a:lnTo>
                    <a:lnTo>
                      <a:pt x="111" y="194"/>
                    </a:lnTo>
                    <a:lnTo>
                      <a:pt x="100" y="221"/>
                    </a:lnTo>
                    <a:lnTo>
                      <a:pt x="91" y="256"/>
                    </a:lnTo>
                    <a:lnTo>
                      <a:pt x="86" y="287"/>
                    </a:lnTo>
                    <a:lnTo>
                      <a:pt x="84" y="311"/>
                    </a:lnTo>
                    <a:lnTo>
                      <a:pt x="85" y="340"/>
                    </a:lnTo>
                    <a:lnTo>
                      <a:pt x="87" y="357"/>
                    </a:lnTo>
                    <a:lnTo>
                      <a:pt x="90" y="384"/>
                    </a:lnTo>
                    <a:lnTo>
                      <a:pt x="98" y="414"/>
                    </a:lnTo>
                    <a:lnTo>
                      <a:pt x="113" y="450"/>
                    </a:lnTo>
                    <a:lnTo>
                      <a:pt x="125" y="471"/>
                    </a:lnTo>
                    <a:lnTo>
                      <a:pt x="138" y="490"/>
                    </a:lnTo>
                    <a:lnTo>
                      <a:pt x="154" y="508"/>
                    </a:lnTo>
                    <a:lnTo>
                      <a:pt x="171" y="524"/>
                    </a:lnTo>
                    <a:lnTo>
                      <a:pt x="184" y="534"/>
                    </a:lnTo>
                    <a:lnTo>
                      <a:pt x="198" y="543"/>
                    </a:lnTo>
                    <a:lnTo>
                      <a:pt x="211" y="549"/>
                    </a:lnTo>
                    <a:lnTo>
                      <a:pt x="225" y="555"/>
                    </a:lnTo>
                    <a:lnTo>
                      <a:pt x="240" y="560"/>
                    </a:lnTo>
                    <a:lnTo>
                      <a:pt x="254" y="563"/>
                    </a:lnTo>
                    <a:lnTo>
                      <a:pt x="269" y="565"/>
                    </a:lnTo>
                    <a:lnTo>
                      <a:pt x="282" y="565"/>
                    </a:lnTo>
                    <a:lnTo>
                      <a:pt x="298" y="564"/>
                    </a:lnTo>
                    <a:lnTo>
                      <a:pt x="311" y="563"/>
                    </a:lnTo>
                    <a:lnTo>
                      <a:pt x="318" y="563"/>
                    </a:lnTo>
                    <a:lnTo>
                      <a:pt x="327" y="565"/>
                    </a:lnTo>
                    <a:lnTo>
                      <a:pt x="332" y="570"/>
                    </a:lnTo>
                    <a:lnTo>
                      <a:pt x="338" y="578"/>
                    </a:lnTo>
                    <a:lnTo>
                      <a:pt x="341" y="590"/>
                    </a:lnTo>
                    <a:lnTo>
                      <a:pt x="342" y="599"/>
                    </a:lnTo>
                    <a:lnTo>
                      <a:pt x="342" y="610"/>
                    </a:lnTo>
                    <a:lnTo>
                      <a:pt x="340" y="620"/>
                    </a:lnTo>
                    <a:lnTo>
                      <a:pt x="337" y="627"/>
                    </a:lnTo>
                    <a:lnTo>
                      <a:pt x="333" y="632"/>
                    </a:lnTo>
                    <a:lnTo>
                      <a:pt x="331" y="637"/>
                    </a:lnTo>
                    <a:lnTo>
                      <a:pt x="322" y="642"/>
                    </a:lnTo>
                    <a:lnTo>
                      <a:pt x="313" y="644"/>
                    </a:lnTo>
                    <a:lnTo>
                      <a:pt x="293" y="646"/>
                    </a:lnTo>
                    <a:lnTo>
                      <a:pt x="271" y="647"/>
                    </a:lnTo>
                    <a:lnTo>
                      <a:pt x="247" y="646"/>
                    </a:lnTo>
                    <a:lnTo>
                      <a:pt x="227" y="643"/>
                    </a:lnTo>
                    <a:lnTo>
                      <a:pt x="204" y="637"/>
                    </a:lnTo>
                    <a:lnTo>
                      <a:pt x="184" y="629"/>
                    </a:lnTo>
                    <a:lnTo>
                      <a:pt x="161" y="619"/>
                    </a:lnTo>
                    <a:lnTo>
                      <a:pt x="144" y="608"/>
                    </a:lnTo>
                    <a:lnTo>
                      <a:pt x="124" y="595"/>
                    </a:lnTo>
                    <a:lnTo>
                      <a:pt x="106" y="578"/>
                    </a:lnTo>
                    <a:lnTo>
                      <a:pt x="90" y="563"/>
                    </a:lnTo>
                    <a:lnTo>
                      <a:pt x="78" y="549"/>
                    </a:lnTo>
                    <a:lnTo>
                      <a:pt x="67" y="535"/>
                    </a:lnTo>
                    <a:lnTo>
                      <a:pt x="54" y="516"/>
                    </a:lnTo>
                    <a:lnTo>
                      <a:pt x="38" y="490"/>
                    </a:lnTo>
                    <a:lnTo>
                      <a:pt x="26" y="458"/>
                    </a:lnTo>
                    <a:lnTo>
                      <a:pt x="14" y="428"/>
                    </a:lnTo>
                    <a:lnTo>
                      <a:pt x="5" y="383"/>
                    </a:lnTo>
                    <a:lnTo>
                      <a:pt x="1" y="347"/>
                    </a:lnTo>
                    <a:lnTo>
                      <a:pt x="1" y="327"/>
                    </a:lnTo>
                    <a:lnTo>
                      <a:pt x="0" y="309"/>
                    </a:lnTo>
                    <a:lnTo>
                      <a:pt x="2" y="296"/>
                    </a:lnTo>
                    <a:lnTo>
                      <a:pt x="3" y="274"/>
                    </a:lnTo>
                    <a:lnTo>
                      <a:pt x="8" y="248"/>
                    </a:lnTo>
                    <a:lnTo>
                      <a:pt x="14" y="224"/>
                    </a:lnTo>
                    <a:lnTo>
                      <a:pt x="23" y="195"/>
                    </a:lnTo>
                    <a:lnTo>
                      <a:pt x="32" y="173"/>
                    </a:lnTo>
                    <a:lnTo>
                      <a:pt x="44" y="150"/>
                    </a:lnTo>
                    <a:lnTo>
                      <a:pt x="54" y="133"/>
                    </a:lnTo>
                    <a:lnTo>
                      <a:pt x="66" y="115"/>
                    </a:lnTo>
                    <a:lnTo>
                      <a:pt x="79" y="98"/>
                    </a:lnTo>
                    <a:lnTo>
                      <a:pt x="91" y="85"/>
                    </a:lnTo>
                    <a:lnTo>
                      <a:pt x="109" y="67"/>
                    </a:lnTo>
                    <a:lnTo>
                      <a:pt x="127" y="53"/>
                    </a:lnTo>
                    <a:lnTo>
                      <a:pt x="142" y="43"/>
                    </a:lnTo>
                    <a:lnTo>
                      <a:pt x="156" y="33"/>
                    </a:lnTo>
                    <a:lnTo>
                      <a:pt x="174" y="24"/>
                    </a:lnTo>
                    <a:lnTo>
                      <a:pt x="192" y="16"/>
                    </a:lnTo>
                    <a:lnTo>
                      <a:pt x="209" y="11"/>
                    </a:lnTo>
                    <a:lnTo>
                      <a:pt x="227" y="6"/>
                    </a:lnTo>
                    <a:lnTo>
                      <a:pt x="248" y="2"/>
                    </a:lnTo>
                    <a:lnTo>
                      <a:pt x="269" y="0"/>
                    </a:lnTo>
                    <a:lnTo>
                      <a:pt x="276" y="3"/>
                    </a:lnTo>
                    <a:lnTo>
                      <a:pt x="281" y="7"/>
                    </a:lnTo>
                    <a:lnTo>
                      <a:pt x="286" y="16"/>
                    </a:lnTo>
                    <a:lnTo>
                      <a:pt x="289" y="22"/>
                    </a:lnTo>
                    <a:lnTo>
                      <a:pt x="291" y="30"/>
                    </a:lnTo>
                    <a:lnTo>
                      <a:pt x="292" y="43"/>
                    </a:lnTo>
                    <a:lnTo>
                      <a:pt x="289" y="57"/>
                    </a:lnTo>
                    <a:lnTo>
                      <a:pt x="283" y="71"/>
                    </a:lnTo>
                    <a:lnTo>
                      <a:pt x="277" y="75"/>
                    </a:lnTo>
                    <a:lnTo>
                      <a:pt x="270" y="78"/>
                    </a:lnTo>
                  </a:path>
                </a:pathLst>
              </a:custGeom>
              <a:solidFill>
                <a:srgbClr val="C0C0FF"/>
              </a:solidFill>
              <a:ln w="12700" cap="rnd" cmpd="sng">
                <a:solidFill>
                  <a:srgbClr val="00A0A0"/>
                </a:solidFill>
                <a:prstDash val="solid"/>
                <a:round/>
                <a:headEnd type="none" w="med" len="med"/>
                <a:tailEnd type="none" w="med" len="med"/>
              </a:ln>
              <a:effectLst/>
            </p:spPr>
            <p:txBody>
              <a:bodyPr/>
              <a:lstStyle/>
              <a:p>
                <a:endParaRPr lang="en-US"/>
              </a:p>
            </p:txBody>
          </p:sp>
          <p:sp>
            <p:nvSpPr>
              <p:cNvPr id="55313" name="Freeform 17"/>
              <p:cNvSpPr>
                <a:spLocks/>
              </p:cNvSpPr>
              <p:nvPr/>
            </p:nvSpPr>
            <p:spPr bwMode="auto">
              <a:xfrm>
                <a:off x="509" y="2164"/>
                <a:ext cx="150" cy="115"/>
              </a:xfrm>
              <a:custGeom>
                <a:avLst/>
                <a:gdLst/>
                <a:ahLst/>
                <a:cxnLst>
                  <a:cxn ang="0">
                    <a:pos x="136" y="0"/>
                  </a:cxn>
                  <a:cxn ang="0">
                    <a:pos x="100" y="15"/>
                  </a:cxn>
                  <a:cxn ang="0">
                    <a:pos x="73" y="30"/>
                  </a:cxn>
                  <a:cxn ang="0">
                    <a:pos x="48" y="48"/>
                  </a:cxn>
                  <a:cxn ang="0">
                    <a:pos x="21" y="74"/>
                  </a:cxn>
                  <a:cxn ang="0">
                    <a:pos x="5" y="93"/>
                  </a:cxn>
                  <a:cxn ang="0">
                    <a:pos x="0" y="105"/>
                  </a:cxn>
                  <a:cxn ang="0">
                    <a:pos x="2" y="112"/>
                  </a:cxn>
                  <a:cxn ang="0">
                    <a:pos x="12" y="114"/>
                  </a:cxn>
                  <a:cxn ang="0">
                    <a:pos x="21" y="103"/>
                  </a:cxn>
                  <a:cxn ang="0">
                    <a:pos x="36" y="88"/>
                  </a:cxn>
                  <a:cxn ang="0">
                    <a:pos x="53" y="71"/>
                  </a:cxn>
                  <a:cxn ang="0">
                    <a:pos x="72" y="55"/>
                  </a:cxn>
                  <a:cxn ang="0">
                    <a:pos x="93" y="40"/>
                  </a:cxn>
                  <a:cxn ang="0">
                    <a:pos x="114" y="29"/>
                  </a:cxn>
                  <a:cxn ang="0">
                    <a:pos x="134" y="21"/>
                  </a:cxn>
                  <a:cxn ang="0">
                    <a:pos x="147" y="15"/>
                  </a:cxn>
                  <a:cxn ang="0">
                    <a:pos x="149" y="7"/>
                  </a:cxn>
                  <a:cxn ang="0">
                    <a:pos x="147" y="2"/>
                  </a:cxn>
                  <a:cxn ang="0">
                    <a:pos x="136" y="0"/>
                  </a:cxn>
                </a:cxnLst>
                <a:rect l="0" t="0" r="r" b="b"/>
                <a:pathLst>
                  <a:path w="150" h="115">
                    <a:moveTo>
                      <a:pt x="136" y="0"/>
                    </a:moveTo>
                    <a:lnTo>
                      <a:pt x="100" y="15"/>
                    </a:lnTo>
                    <a:lnTo>
                      <a:pt x="73" y="30"/>
                    </a:lnTo>
                    <a:lnTo>
                      <a:pt x="48" y="48"/>
                    </a:lnTo>
                    <a:lnTo>
                      <a:pt x="21" y="74"/>
                    </a:lnTo>
                    <a:lnTo>
                      <a:pt x="5" y="93"/>
                    </a:lnTo>
                    <a:lnTo>
                      <a:pt x="0" y="105"/>
                    </a:lnTo>
                    <a:lnTo>
                      <a:pt x="2" y="112"/>
                    </a:lnTo>
                    <a:lnTo>
                      <a:pt x="12" y="114"/>
                    </a:lnTo>
                    <a:lnTo>
                      <a:pt x="21" y="103"/>
                    </a:lnTo>
                    <a:lnTo>
                      <a:pt x="36" y="88"/>
                    </a:lnTo>
                    <a:lnTo>
                      <a:pt x="53" y="71"/>
                    </a:lnTo>
                    <a:lnTo>
                      <a:pt x="72" y="55"/>
                    </a:lnTo>
                    <a:lnTo>
                      <a:pt x="93" y="40"/>
                    </a:lnTo>
                    <a:lnTo>
                      <a:pt x="114" y="29"/>
                    </a:lnTo>
                    <a:lnTo>
                      <a:pt x="134" y="21"/>
                    </a:lnTo>
                    <a:lnTo>
                      <a:pt x="147" y="15"/>
                    </a:lnTo>
                    <a:lnTo>
                      <a:pt x="149" y="7"/>
                    </a:lnTo>
                    <a:lnTo>
                      <a:pt x="147" y="2"/>
                    </a:lnTo>
                    <a:lnTo>
                      <a:pt x="136" y="0"/>
                    </a:lnTo>
                  </a:path>
                </a:pathLst>
              </a:custGeom>
              <a:solidFill>
                <a:srgbClr val="E0E0E0"/>
              </a:solidFill>
              <a:ln w="12700" cap="rnd" cmpd="sng">
                <a:noFill/>
                <a:prstDash val="solid"/>
                <a:round/>
                <a:headEnd type="none" w="med" len="med"/>
                <a:tailEnd type="none" w="med" len="med"/>
              </a:ln>
              <a:effectLst/>
            </p:spPr>
            <p:txBody>
              <a:bodyPr/>
              <a:lstStyle/>
              <a:p>
                <a:endParaRPr lang="en-US"/>
              </a:p>
            </p:txBody>
          </p:sp>
        </p:grpSp>
        <p:grpSp>
          <p:nvGrpSpPr>
            <p:cNvPr id="7" name="Group 18"/>
            <p:cNvGrpSpPr>
              <a:grpSpLocks/>
            </p:cNvGrpSpPr>
            <p:nvPr/>
          </p:nvGrpSpPr>
          <p:grpSpPr bwMode="auto">
            <a:xfrm>
              <a:off x="1026" y="2207"/>
              <a:ext cx="189" cy="742"/>
              <a:chOff x="1026" y="2207"/>
              <a:chExt cx="189" cy="742"/>
            </a:xfrm>
          </p:grpSpPr>
          <p:sp>
            <p:nvSpPr>
              <p:cNvPr id="55315" name="Rectangle 19"/>
              <p:cNvSpPr>
                <a:spLocks noChangeArrowheads="1"/>
              </p:cNvSpPr>
              <p:nvPr/>
            </p:nvSpPr>
            <p:spPr bwMode="auto">
              <a:xfrm>
                <a:off x="1026" y="2207"/>
                <a:ext cx="189" cy="19"/>
              </a:xfrm>
              <a:prstGeom prst="rect">
                <a:avLst/>
              </a:prstGeom>
              <a:solidFill>
                <a:srgbClr val="C0FFFF"/>
              </a:solidFill>
              <a:ln w="12700">
                <a:noFill/>
                <a:miter lim="800000"/>
                <a:headEnd/>
                <a:tailEnd/>
              </a:ln>
              <a:effectLst/>
            </p:spPr>
            <p:txBody>
              <a:bodyPr wrap="none" anchor="ctr"/>
              <a:lstStyle/>
              <a:p>
                <a:endParaRPr lang="en-US"/>
              </a:p>
            </p:txBody>
          </p:sp>
          <p:sp>
            <p:nvSpPr>
              <p:cNvPr id="55316" name="Rectangle 20"/>
              <p:cNvSpPr>
                <a:spLocks noChangeArrowheads="1"/>
              </p:cNvSpPr>
              <p:nvPr/>
            </p:nvSpPr>
            <p:spPr bwMode="auto">
              <a:xfrm>
                <a:off x="1087" y="2255"/>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5317" name="Rectangle 21"/>
              <p:cNvSpPr>
                <a:spLocks noChangeArrowheads="1"/>
              </p:cNvSpPr>
              <p:nvPr/>
            </p:nvSpPr>
            <p:spPr bwMode="auto">
              <a:xfrm>
                <a:off x="1052" y="2303"/>
                <a:ext cx="137" cy="20"/>
              </a:xfrm>
              <a:prstGeom prst="rect">
                <a:avLst/>
              </a:prstGeom>
              <a:solidFill>
                <a:srgbClr val="C0FFFF"/>
              </a:solidFill>
              <a:ln w="12700">
                <a:noFill/>
                <a:miter lim="800000"/>
                <a:headEnd/>
                <a:tailEnd/>
              </a:ln>
              <a:effectLst/>
            </p:spPr>
            <p:txBody>
              <a:bodyPr wrap="none" anchor="ctr"/>
              <a:lstStyle/>
              <a:p>
                <a:endParaRPr lang="en-US"/>
              </a:p>
            </p:txBody>
          </p:sp>
          <p:sp>
            <p:nvSpPr>
              <p:cNvPr id="55318" name="Rectangle 22"/>
              <p:cNvSpPr>
                <a:spLocks noChangeArrowheads="1"/>
              </p:cNvSpPr>
              <p:nvPr/>
            </p:nvSpPr>
            <p:spPr bwMode="auto">
              <a:xfrm>
                <a:off x="1026" y="2593"/>
                <a:ext cx="189" cy="19"/>
              </a:xfrm>
              <a:prstGeom prst="rect">
                <a:avLst/>
              </a:prstGeom>
              <a:solidFill>
                <a:srgbClr val="C0FFFF"/>
              </a:solidFill>
              <a:ln w="12700">
                <a:noFill/>
                <a:miter lim="800000"/>
                <a:headEnd/>
                <a:tailEnd/>
              </a:ln>
              <a:effectLst/>
            </p:spPr>
            <p:txBody>
              <a:bodyPr wrap="none" anchor="ctr"/>
              <a:lstStyle/>
              <a:p>
                <a:endParaRPr lang="en-US"/>
              </a:p>
            </p:txBody>
          </p:sp>
          <p:sp>
            <p:nvSpPr>
              <p:cNvPr id="55319" name="Rectangle 23"/>
              <p:cNvSpPr>
                <a:spLocks noChangeArrowheads="1"/>
              </p:cNvSpPr>
              <p:nvPr/>
            </p:nvSpPr>
            <p:spPr bwMode="auto">
              <a:xfrm>
                <a:off x="1087" y="2351"/>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5320" name="Rectangle 24"/>
              <p:cNvSpPr>
                <a:spLocks noChangeArrowheads="1"/>
              </p:cNvSpPr>
              <p:nvPr/>
            </p:nvSpPr>
            <p:spPr bwMode="auto">
              <a:xfrm>
                <a:off x="1087" y="2448"/>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5321" name="Rectangle 25"/>
              <p:cNvSpPr>
                <a:spLocks noChangeArrowheads="1"/>
              </p:cNvSpPr>
              <p:nvPr/>
            </p:nvSpPr>
            <p:spPr bwMode="auto">
              <a:xfrm>
                <a:off x="1087" y="2544"/>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5322" name="Rectangle 26"/>
              <p:cNvSpPr>
                <a:spLocks noChangeArrowheads="1"/>
              </p:cNvSpPr>
              <p:nvPr/>
            </p:nvSpPr>
            <p:spPr bwMode="auto">
              <a:xfrm>
                <a:off x="1087" y="2641"/>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5323" name="Rectangle 27"/>
              <p:cNvSpPr>
                <a:spLocks noChangeArrowheads="1"/>
              </p:cNvSpPr>
              <p:nvPr/>
            </p:nvSpPr>
            <p:spPr bwMode="auto">
              <a:xfrm>
                <a:off x="1087" y="2737"/>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5324" name="Rectangle 28"/>
              <p:cNvSpPr>
                <a:spLocks noChangeArrowheads="1"/>
              </p:cNvSpPr>
              <p:nvPr/>
            </p:nvSpPr>
            <p:spPr bwMode="auto">
              <a:xfrm>
                <a:off x="1087" y="2833"/>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5325" name="Rectangle 29"/>
              <p:cNvSpPr>
                <a:spLocks noChangeArrowheads="1"/>
              </p:cNvSpPr>
              <p:nvPr/>
            </p:nvSpPr>
            <p:spPr bwMode="auto">
              <a:xfrm>
                <a:off x="1087" y="2930"/>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5326" name="Rectangle 30"/>
              <p:cNvSpPr>
                <a:spLocks noChangeArrowheads="1"/>
              </p:cNvSpPr>
              <p:nvPr/>
            </p:nvSpPr>
            <p:spPr bwMode="auto">
              <a:xfrm>
                <a:off x="1052" y="2399"/>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5327" name="Rectangle 31"/>
              <p:cNvSpPr>
                <a:spLocks noChangeArrowheads="1"/>
              </p:cNvSpPr>
              <p:nvPr/>
            </p:nvSpPr>
            <p:spPr bwMode="auto">
              <a:xfrm>
                <a:off x="1052" y="2496"/>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5328" name="Rectangle 32"/>
              <p:cNvSpPr>
                <a:spLocks noChangeArrowheads="1"/>
              </p:cNvSpPr>
              <p:nvPr/>
            </p:nvSpPr>
            <p:spPr bwMode="auto">
              <a:xfrm>
                <a:off x="1052" y="2785"/>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5329" name="Rectangle 33"/>
              <p:cNvSpPr>
                <a:spLocks noChangeArrowheads="1"/>
              </p:cNvSpPr>
              <p:nvPr/>
            </p:nvSpPr>
            <p:spPr bwMode="auto">
              <a:xfrm>
                <a:off x="1052" y="2882"/>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5330" name="Rectangle 34"/>
              <p:cNvSpPr>
                <a:spLocks noChangeArrowheads="1"/>
              </p:cNvSpPr>
              <p:nvPr/>
            </p:nvSpPr>
            <p:spPr bwMode="auto">
              <a:xfrm>
                <a:off x="1052" y="2689"/>
                <a:ext cx="137" cy="20"/>
              </a:xfrm>
              <a:prstGeom prst="rect">
                <a:avLst/>
              </a:prstGeom>
              <a:solidFill>
                <a:srgbClr val="C0FFFF"/>
              </a:solidFill>
              <a:ln w="12700">
                <a:noFill/>
                <a:miter lim="800000"/>
                <a:headEnd/>
                <a:tailEnd/>
              </a:ln>
              <a:effectLst/>
            </p:spPr>
            <p:txBody>
              <a:bodyPr wrap="none" anchor="ctr"/>
              <a:lstStyle/>
              <a:p>
                <a:endParaRPr lang="en-US"/>
              </a:p>
            </p:txBody>
          </p:sp>
        </p:grpSp>
        <p:grpSp>
          <p:nvGrpSpPr>
            <p:cNvPr id="8" name="Group 35"/>
            <p:cNvGrpSpPr>
              <a:grpSpLocks/>
            </p:cNvGrpSpPr>
            <p:nvPr/>
          </p:nvGrpSpPr>
          <p:grpSpPr bwMode="auto">
            <a:xfrm>
              <a:off x="831" y="2540"/>
              <a:ext cx="133" cy="123"/>
              <a:chOff x="831" y="2540"/>
              <a:chExt cx="133" cy="123"/>
            </a:xfrm>
          </p:grpSpPr>
          <p:sp>
            <p:nvSpPr>
              <p:cNvPr id="55332" name="Freeform 36"/>
              <p:cNvSpPr>
                <a:spLocks/>
              </p:cNvSpPr>
              <p:nvPr/>
            </p:nvSpPr>
            <p:spPr bwMode="auto">
              <a:xfrm>
                <a:off x="852" y="2540"/>
                <a:ext cx="16" cy="61"/>
              </a:xfrm>
              <a:custGeom>
                <a:avLst/>
                <a:gdLst/>
                <a:ahLst/>
                <a:cxnLst>
                  <a:cxn ang="0">
                    <a:pos x="5" y="60"/>
                  </a:cxn>
                  <a:cxn ang="0">
                    <a:pos x="15" y="60"/>
                  </a:cxn>
                  <a:cxn ang="0">
                    <a:pos x="15" y="0"/>
                  </a:cxn>
                  <a:cxn ang="0">
                    <a:pos x="3" y="0"/>
                  </a:cxn>
                  <a:cxn ang="0">
                    <a:pos x="0" y="13"/>
                  </a:cxn>
                  <a:cxn ang="0">
                    <a:pos x="5" y="13"/>
                  </a:cxn>
                  <a:cxn ang="0">
                    <a:pos x="5" y="60"/>
                  </a:cxn>
                </a:cxnLst>
                <a:rect l="0" t="0" r="r" b="b"/>
                <a:pathLst>
                  <a:path w="16" h="61">
                    <a:moveTo>
                      <a:pt x="5" y="60"/>
                    </a:moveTo>
                    <a:lnTo>
                      <a:pt x="15" y="60"/>
                    </a:lnTo>
                    <a:lnTo>
                      <a:pt x="15" y="0"/>
                    </a:lnTo>
                    <a:lnTo>
                      <a:pt x="3" y="0"/>
                    </a:lnTo>
                    <a:lnTo>
                      <a:pt x="0" y="13"/>
                    </a:lnTo>
                    <a:lnTo>
                      <a:pt x="5" y="13"/>
                    </a:lnTo>
                    <a:lnTo>
                      <a:pt x="5" y="6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5333" name="Freeform 37"/>
              <p:cNvSpPr>
                <a:spLocks/>
              </p:cNvSpPr>
              <p:nvPr/>
            </p:nvSpPr>
            <p:spPr bwMode="auto">
              <a:xfrm>
                <a:off x="931" y="2601"/>
                <a:ext cx="33" cy="60"/>
              </a:xfrm>
              <a:custGeom>
                <a:avLst/>
                <a:gdLst/>
                <a:ahLst/>
                <a:cxnLst>
                  <a:cxn ang="0">
                    <a:pos x="0" y="17"/>
                  </a:cxn>
                  <a:cxn ang="0">
                    <a:pos x="12" y="17"/>
                  </a:cxn>
                  <a:cxn ang="0">
                    <a:pos x="12" y="13"/>
                  </a:cxn>
                  <a:cxn ang="0">
                    <a:pos x="20" y="13"/>
                  </a:cxn>
                  <a:cxn ang="0">
                    <a:pos x="20" y="20"/>
                  </a:cxn>
                  <a:cxn ang="0">
                    <a:pos x="0" y="48"/>
                  </a:cxn>
                  <a:cxn ang="0">
                    <a:pos x="0" y="59"/>
                  </a:cxn>
                  <a:cxn ang="0">
                    <a:pos x="32" y="59"/>
                  </a:cxn>
                  <a:cxn ang="0">
                    <a:pos x="32" y="48"/>
                  </a:cxn>
                  <a:cxn ang="0">
                    <a:pos x="14" y="48"/>
                  </a:cxn>
                  <a:cxn ang="0">
                    <a:pos x="32" y="23"/>
                  </a:cxn>
                  <a:cxn ang="0">
                    <a:pos x="32" y="8"/>
                  </a:cxn>
                  <a:cxn ang="0">
                    <a:pos x="23" y="0"/>
                  </a:cxn>
                  <a:cxn ang="0">
                    <a:pos x="8" y="0"/>
                  </a:cxn>
                  <a:cxn ang="0">
                    <a:pos x="0" y="8"/>
                  </a:cxn>
                  <a:cxn ang="0">
                    <a:pos x="0" y="17"/>
                  </a:cxn>
                </a:cxnLst>
                <a:rect l="0" t="0" r="r" b="b"/>
                <a:pathLst>
                  <a:path w="33" h="60">
                    <a:moveTo>
                      <a:pt x="0" y="17"/>
                    </a:moveTo>
                    <a:lnTo>
                      <a:pt x="12" y="17"/>
                    </a:lnTo>
                    <a:lnTo>
                      <a:pt x="12" y="13"/>
                    </a:lnTo>
                    <a:lnTo>
                      <a:pt x="20" y="13"/>
                    </a:lnTo>
                    <a:lnTo>
                      <a:pt x="20" y="20"/>
                    </a:lnTo>
                    <a:lnTo>
                      <a:pt x="0" y="48"/>
                    </a:lnTo>
                    <a:lnTo>
                      <a:pt x="0" y="59"/>
                    </a:lnTo>
                    <a:lnTo>
                      <a:pt x="32" y="59"/>
                    </a:lnTo>
                    <a:lnTo>
                      <a:pt x="32" y="48"/>
                    </a:lnTo>
                    <a:lnTo>
                      <a:pt x="14" y="48"/>
                    </a:lnTo>
                    <a:lnTo>
                      <a:pt x="32" y="23"/>
                    </a:lnTo>
                    <a:lnTo>
                      <a:pt x="32" y="8"/>
                    </a:lnTo>
                    <a:lnTo>
                      <a:pt x="23" y="0"/>
                    </a:lnTo>
                    <a:lnTo>
                      <a:pt x="8" y="0"/>
                    </a:lnTo>
                    <a:lnTo>
                      <a:pt x="0" y="8"/>
                    </a:lnTo>
                    <a:lnTo>
                      <a:pt x="0" y="17"/>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5334" name="Freeform 38"/>
              <p:cNvSpPr>
                <a:spLocks/>
              </p:cNvSpPr>
              <p:nvPr/>
            </p:nvSpPr>
            <p:spPr bwMode="auto">
              <a:xfrm>
                <a:off x="831" y="2544"/>
                <a:ext cx="127" cy="119"/>
              </a:xfrm>
              <a:custGeom>
                <a:avLst/>
                <a:gdLst/>
                <a:ahLst/>
                <a:cxnLst>
                  <a:cxn ang="0">
                    <a:pos x="109" y="0"/>
                  </a:cxn>
                  <a:cxn ang="0">
                    <a:pos x="0" y="117"/>
                  </a:cxn>
                  <a:cxn ang="0">
                    <a:pos x="16" y="118"/>
                  </a:cxn>
                  <a:cxn ang="0">
                    <a:pos x="126" y="1"/>
                  </a:cxn>
                  <a:cxn ang="0">
                    <a:pos x="109" y="0"/>
                  </a:cxn>
                </a:cxnLst>
                <a:rect l="0" t="0" r="r" b="b"/>
                <a:pathLst>
                  <a:path w="127" h="119">
                    <a:moveTo>
                      <a:pt x="109" y="0"/>
                    </a:moveTo>
                    <a:lnTo>
                      <a:pt x="0" y="117"/>
                    </a:lnTo>
                    <a:lnTo>
                      <a:pt x="16" y="118"/>
                    </a:lnTo>
                    <a:lnTo>
                      <a:pt x="126" y="1"/>
                    </a:lnTo>
                    <a:lnTo>
                      <a:pt x="109"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grpSp>
        <p:grpSp>
          <p:nvGrpSpPr>
            <p:cNvPr id="9" name="Group 39"/>
            <p:cNvGrpSpPr>
              <a:grpSpLocks/>
            </p:cNvGrpSpPr>
            <p:nvPr/>
          </p:nvGrpSpPr>
          <p:grpSpPr bwMode="auto">
            <a:xfrm>
              <a:off x="1263" y="2561"/>
              <a:ext cx="205" cy="70"/>
              <a:chOff x="1263" y="2561"/>
              <a:chExt cx="205" cy="70"/>
            </a:xfrm>
          </p:grpSpPr>
          <p:sp>
            <p:nvSpPr>
              <p:cNvPr id="55336" name="Freeform 40"/>
              <p:cNvSpPr>
                <a:spLocks/>
              </p:cNvSpPr>
              <p:nvPr/>
            </p:nvSpPr>
            <p:spPr bwMode="auto">
              <a:xfrm>
                <a:off x="1263" y="2561"/>
                <a:ext cx="53" cy="70"/>
              </a:xfrm>
              <a:custGeom>
                <a:avLst/>
                <a:gdLst/>
                <a:ahLst/>
                <a:cxnLst>
                  <a:cxn ang="0">
                    <a:pos x="14" y="0"/>
                  </a:cxn>
                  <a:cxn ang="0">
                    <a:pos x="38" y="0"/>
                  </a:cxn>
                  <a:cxn ang="0">
                    <a:pos x="52" y="10"/>
                  </a:cxn>
                  <a:cxn ang="0">
                    <a:pos x="52" y="27"/>
                  </a:cxn>
                  <a:cxn ang="0">
                    <a:pos x="33" y="27"/>
                  </a:cxn>
                  <a:cxn ang="0">
                    <a:pos x="33" y="13"/>
                  </a:cxn>
                  <a:cxn ang="0">
                    <a:pos x="18" y="13"/>
                  </a:cxn>
                  <a:cxn ang="0">
                    <a:pos x="18" y="56"/>
                  </a:cxn>
                  <a:cxn ang="0">
                    <a:pos x="33" y="56"/>
                  </a:cxn>
                  <a:cxn ang="0">
                    <a:pos x="33" y="40"/>
                  </a:cxn>
                  <a:cxn ang="0">
                    <a:pos x="52" y="40"/>
                  </a:cxn>
                  <a:cxn ang="0">
                    <a:pos x="52" y="59"/>
                  </a:cxn>
                  <a:cxn ang="0">
                    <a:pos x="38" y="69"/>
                  </a:cxn>
                  <a:cxn ang="0">
                    <a:pos x="14" y="69"/>
                  </a:cxn>
                  <a:cxn ang="0">
                    <a:pos x="0" y="59"/>
                  </a:cxn>
                  <a:cxn ang="0">
                    <a:pos x="0" y="10"/>
                  </a:cxn>
                  <a:cxn ang="0">
                    <a:pos x="14" y="0"/>
                  </a:cxn>
                </a:cxnLst>
                <a:rect l="0" t="0" r="r" b="b"/>
                <a:pathLst>
                  <a:path w="53" h="70">
                    <a:moveTo>
                      <a:pt x="14" y="0"/>
                    </a:moveTo>
                    <a:lnTo>
                      <a:pt x="38" y="0"/>
                    </a:lnTo>
                    <a:lnTo>
                      <a:pt x="52" y="10"/>
                    </a:lnTo>
                    <a:lnTo>
                      <a:pt x="52" y="27"/>
                    </a:lnTo>
                    <a:lnTo>
                      <a:pt x="33" y="27"/>
                    </a:lnTo>
                    <a:lnTo>
                      <a:pt x="33" y="13"/>
                    </a:lnTo>
                    <a:lnTo>
                      <a:pt x="18" y="13"/>
                    </a:lnTo>
                    <a:lnTo>
                      <a:pt x="18" y="56"/>
                    </a:lnTo>
                    <a:lnTo>
                      <a:pt x="33" y="56"/>
                    </a:lnTo>
                    <a:lnTo>
                      <a:pt x="33" y="40"/>
                    </a:lnTo>
                    <a:lnTo>
                      <a:pt x="52" y="40"/>
                    </a:lnTo>
                    <a:lnTo>
                      <a:pt x="52" y="59"/>
                    </a:lnTo>
                    <a:lnTo>
                      <a:pt x="38" y="69"/>
                    </a:lnTo>
                    <a:lnTo>
                      <a:pt x="14" y="69"/>
                    </a:lnTo>
                    <a:lnTo>
                      <a:pt x="0" y="59"/>
                    </a:lnTo>
                    <a:lnTo>
                      <a:pt x="0" y="10"/>
                    </a:lnTo>
                    <a:lnTo>
                      <a:pt x="14"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5337" name="Freeform 41"/>
              <p:cNvSpPr>
                <a:spLocks/>
              </p:cNvSpPr>
              <p:nvPr/>
            </p:nvSpPr>
            <p:spPr bwMode="auto">
              <a:xfrm>
                <a:off x="1419" y="2561"/>
                <a:ext cx="49" cy="70"/>
              </a:xfrm>
              <a:custGeom>
                <a:avLst/>
                <a:gdLst/>
                <a:ahLst/>
                <a:cxnLst>
                  <a:cxn ang="0">
                    <a:pos x="0" y="0"/>
                  </a:cxn>
                  <a:cxn ang="0">
                    <a:pos x="35" y="0"/>
                  </a:cxn>
                  <a:cxn ang="0">
                    <a:pos x="48" y="10"/>
                  </a:cxn>
                  <a:cxn ang="0">
                    <a:pos x="48" y="36"/>
                  </a:cxn>
                  <a:cxn ang="0">
                    <a:pos x="35" y="46"/>
                  </a:cxn>
                  <a:cxn ang="0">
                    <a:pos x="19" y="46"/>
                  </a:cxn>
                  <a:cxn ang="0">
                    <a:pos x="19" y="33"/>
                  </a:cxn>
                  <a:cxn ang="0">
                    <a:pos x="30" y="33"/>
                  </a:cxn>
                  <a:cxn ang="0">
                    <a:pos x="30" y="11"/>
                  </a:cxn>
                  <a:cxn ang="0">
                    <a:pos x="19" y="11"/>
                  </a:cxn>
                  <a:cxn ang="0">
                    <a:pos x="19" y="33"/>
                  </a:cxn>
                  <a:cxn ang="0">
                    <a:pos x="19" y="46"/>
                  </a:cxn>
                  <a:cxn ang="0">
                    <a:pos x="19" y="69"/>
                  </a:cxn>
                  <a:cxn ang="0">
                    <a:pos x="0" y="69"/>
                  </a:cxn>
                  <a:cxn ang="0">
                    <a:pos x="0" y="0"/>
                  </a:cxn>
                </a:cxnLst>
                <a:rect l="0" t="0" r="r" b="b"/>
                <a:pathLst>
                  <a:path w="49" h="70">
                    <a:moveTo>
                      <a:pt x="0" y="0"/>
                    </a:moveTo>
                    <a:lnTo>
                      <a:pt x="35" y="0"/>
                    </a:lnTo>
                    <a:lnTo>
                      <a:pt x="48" y="10"/>
                    </a:lnTo>
                    <a:lnTo>
                      <a:pt x="48" y="36"/>
                    </a:lnTo>
                    <a:lnTo>
                      <a:pt x="35" y="46"/>
                    </a:lnTo>
                    <a:lnTo>
                      <a:pt x="19" y="46"/>
                    </a:lnTo>
                    <a:lnTo>
                      <a:pt x="19" y="33"/>
                    </a:lnTo>
                    <a:lnTo>
                      <a:pt x="30" y="33"/>
                    </a:lnTo>
                    <a:lnTo>
                      <a:pt x="30" y="11"/>
                    </a:lnTo>
                    <a:lnTo>
                      <a:pt x="19" y="11"/>
                    </a:lnTo>
                    <a:lnTo>
                      <a:pt x="19" y="33"/>
                    </a:lnTo>
                    <a:lnTo>
                      <a:pt x="19" y="46"/>
                    </a:lnTo>
                    <a:lnTo>
                      <a:pt x="19" y="69"/>
                    </a:lnTo>
                    <a:lnTo>
                      <a:pt x="0" y="69"/>
                    </a:lnTo>
                    <a:lnTo>
                      <a:pt x="0"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5338" name="Freeform 42"/>
              <p:cNvSpPr>
                <a:spLocks/>
              </p:cNvSpPr>
              <p:nvPr/>
            </p:nvSpPr>
            <p:spPr bwMode="auto">
              <a:xfrm>
                <a:off x="1343" y="2561"/>
                <a:ext cx="52" cy="70"/>
              </a:xfrm>
              <a:custGeom>
                <a:avLst/>
                <a:gdLst/>
                <a:ahLst/>
                <a:cxnLst>
                  <a:cxn ang="0">
                    <a:pos x="0" y="0"/>
                  </a:cxn>
                  <a:cxn ang="0">
                    <a:pos x="19" y="0"/>
                  </a:cxn>
                  <a:cxn ang="0">
                    <a:pos x="19" y="56"/>
                  </a:cxn>
                  <a:cxn ang="0">
                    <a:pos x="33" y="56"/>
                  </a:cxn>
                  <a:cxn ang="0">
                    <a:pos x="33" y="0"/>
                  </a:cxn>
                  <a:cxn ang="0">
                    <a:pos x="51" y="0"/>
                  </a:cxn>
                  <a:cxn ang="0">
                    <a:pos x="51" y="59"/>
                  </a:cxn>
                  <a:cxn ang="0">
                    <a:pos x="37" y="69"/>
                  </a:cxn>
                  <a:cxn ang="0">
                    <a:pos x="14" y="69"/>
                  </a:cxn>
                  <a:cxn ang="0">
                    <a:pos x="0" y="59"/>
                  </a:cxn>
                  <a:cxn ang="0">
                    <a:pos x="0" y="0"/>
                  </a:cxn>
                </a:cxnLst>
                <a:rect l="0" t="0" r="r" b="b"/>
                <a:pathLst>
                  <a:path w="52" h="70">
                    <a:moveTo>
                      <a:pt x="0" y="0"/>
                    </a:moveTo>
                    <a:lnTo>
                      <a:pt x="19" y="0"/>
                    </a:lnTo>
                    <a:lnTo>
                      <a:pt x="19" y="56"/>
                    </a:lnTo>
                    <a:lnTo>
                      <a:pt x="33" y="56"/>
                    </a:lnTo>
                    <a:lnTo>
                      <a:pt x="33" y="0"/>
                    </a:lnTo>
                    <a:lnTo>
                      <a:pt x="51" y="0"/>
                    </a:lnTo>
                    <a:lnTo>
                      <a:pt x="51" y="59"/>
                    </a:lnTo>
                    <a:lnTo>
                      <a:pt x="37" y="69"/>
                    </a:lnTo>
                    <a:lnTo>
                      <a:pt x="14" y="69"/>
                    </a:lnTo>
                    <a:lnTo>
                      <a:pt x="0" y="59"/>
                    </a:lnTo>
                    <a:lnTo>
                      <a:pt x="0"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grpSp>
      </p:grpSp>
      <p:sp>
        <p:nvSpPr>
          <p:cNvPr id="55339" name="Rectangle 43"/>
          <p:cNvSpPr>
            <a:spLocks noChangeArrowheads="1"/>
          </p:cNvSpPr>
          <p:nvPr/>
        </p:nvSpPr>
        <p:spPr bwMode="auto">
          <a:xfrm>
            <a:off x="838200" y="1600200"/>
            <a:ext cx="7467600" cy="1474763"/>
          </a:xfrm>
          <a:prstGeom prst="rect">
            <a:avLst/>
          </a:prstGeom>
          <a:solidFill>
            <a:srgbClr val="008000"/>
          </a:solidFill>
          <a:ln w="12700">
            <a:solidFill>
              <a:schemeClr val="tx1"/>
            </a:solidFill>
            <a:miter lim="800000"/>
            <a:headEnd/>
            <a:tailEnd/>
          </a:ln>
          <a:effectLst>
            <a:outerShdw dist="35921" dir="2700000" algn="ctr" rotWithShape="0">
              <a:schemeClr val="bg2"/>
            </a:outerShdw>
          </a:effectLst>
        </p:spPr>
        <p:txBody>
          <a:bodyPr lIns="90488" tIns="44450" rIns="90488" bIns="44450">
            <a:spAutoFit/>
          </a:bodyPr>
          <a:lstStyle/>
          <a:p>
            <a:pPr algn="ctr" eaLnBrk="1" hangingPunct="1">
              <a:spcBef>
                <a:spcPct val="50000"/>
              </a:spcBef>
            </a:pPr>
            <a:r>
              <a:rPr lang="en-US" sz="3000" b="1" dirty="0" smtClean="0">
                <a:solidFill>
                  <a:srgbClr val="FFFFFF"/>
                </a:solidFill>
              </a:rPr>
              <a:t>2 unit </a:t>
            </a:r>
            <a:r>
              <a:rPr lang="en-US" sz="3000" b="1" dirty="0" err="1" smtClean="0">
                <a:solidFill>
                  <a:srgbClr val="FFFFFF"/>
                </a:solidFill>
              </a:rPr>
              <a:t>produk</a:t>
            </a:r>
            <a:r>
              <a:rPr lang="en-US" sz="3000" b="1" dirty="0" smtClean="0">
                <a:solidFill>
                  <a:srgbClr val="FFFFFF"/>
                </a:solidFill>
              </a:rPr>
              <a:t> yang </a:t>
            </a:r>
            <a:r>
              <a:rPr lang="en-US" sz="3000" b="1" dirty="0" err="1" smtClean="0">
                <a:solidFill>
                  <a:srgbClr val="FFFFFF"/>
                </a:solidFill>
              </a:rPr>
              <a:t>selesai</a:t>
            </a:r>
            <a:r>
              <a:rPr lang="en-US" sz="3000" b="1" dirty="0" smtClean="0">
                <a:solidFill>
                  <a:srgbClr val="FFFFFF"/>
                </a:solidFill>
              </a:rPr>
              <a:t>  1/2 </a:t>
            </a:r>
            <a:r>
              <a:rPr lang="en-US" sz="3000" b="1" i="1" dirty="0">
                <a:solidFill>
                  <a:srgbClr val="FFFF00"/>
                </a:solidFill>
              </a:rPr>
              <a:t>equivalent </a:t>
            </a:r>
            <a:r>
              <a:rPr lang="en-US" sz="3000" b="1" i="1" dirty="0" err="1" smtClean="0">
                <a:solidFill>
                  <a:srgbClr val="FFFF00"/>
                </a:solidFill>
              </a:rPr>
              <a:t>dengan</a:t>
            </a:r>
            <a:r>
              <a:rPr lang="en-US" sz="3000" b="1" dirty="0" smtClean="0">
                <a:solidFill>
                  <a:srgbClr val="FFFFFF"/>
                </a:solidFill>
              </a:rPr>
              <a:t> </a:t>
            </a:r>
            <a:r>
              <a:rPr lang="en-US" sz="3000" b="1" dirty="0" err="1" smtClean="0">
                <a:solidFill>
                  <a:srgbClr val="FFFFFF"/>
                </a:solidFill>
              </a:rPr>
              <a:t>satu</a:t>
            </a:r>
            <a:r>
              <a:rPr lang="en-US" sz="3000" b="1" dirty="0" smtClean="0">
                <a:solidFill>
                  <a:srgbClr val="FFFFFF"/>
                </a:solidFill>
              </a:rPr>
              <a:t> </a:t>
            </a:r>
            <a:r>
              <a:rPr lang="en-US" sz="3000" b="1" dirty="0" err="1" smtClean="0">
                <a:solidFill>
                  <a:srgbClr val="FFFFFF"/>
                </a:solidFill>
              </a:rPr>
              <a:t>produk</a:t>
            </a:r>
            <a:r>
              <a:rPr lang="en-US" sz="3000" b="1" dirty="0" smtClean="0">
                <a:solidFill>
                  <a:srgbClr val="FFFFFF"/>
                </a:solidFill>
              </a:rPr>
              <a:t> yang </a:t>
            </a:r>
            <a:r>
              <a:rPr lang="en-US" sz="3000" b="1" dirty="0" err="1" smtClean="0">
                <a:solidFill>
                  <a:srgbClr val="FFFFFF"/>
                </a:solidFill>
              </a:rPr>
              <a:t>selesai</a:t>
            </a:r>
            <a:r>
              <a:rPr lang="en-US" sz="3000" b="1" dirty="0" smtClean="0">
                <a:solidFill>
                  <a:srgbClr val="FFFFFF"/>
                </a:solidFill>
              </a:rPr>
              <a:t>.</a:t>
            </a:r>
            <a:endParaRPr lang="en-US" sz="3000" b="1" dirty="0">
              <a:solidFill>
                <a:srgbClr val="FFFFFF"/>
              </a:solidFill>
            </a:endParaRPr>
          </a:p>
        </p:txBody>
      </p:sp>
      <p:sp>
        <p:nvSpPr>
          <p:cNvPr id="55340" name="Rectangle 44"/>
          <p:cNvSpPr>
            <a:spLocks noChangeArrowheads="1"/>
          </p:cNvSpPr>
          <p:nvPr/>
        </p:nvSpPr>
        <p:spPr bwMode="auto">
          <a:xfrm>
            <a:off x="723900" y="5322888"/>
            <a:ext cx="7696200" cy="1013098"/>
          </a:xfrm>
          <a:prstGeom prst="rect">
            <a:avLst/>
          </a:prstGeom>
          <a:solidFill>
            <a:schemeClr val="tx2"/>
          </a:solidFill>
          <a:ln w="12700">
            <a:solidFill>
              <a:schemeClr val="tx1"/>
            </a:solidFill>
            <a:miter lim="800000"/>
            <a:headEnd/>
            <a:tailEnd/>
          </a:ln>
          <a:effectLst>
            <a:outerShdw dist="89803" dir="2700000" algn="ctr" rotWithShape="0">
              <a:schemeClr val="bg2"/>
            </a:outerShdw>
          </a:effectLst>
        </p:spPr>
        <p:txBody>
          <a:bodyPr lIns="90488" tIns="44450" rIns="90488" bIns="44450">
            <a:spAutoFit/>
          </a:bodyPr>
          <a:lstStyle/>
          <a:p>
            <a:pPr algn="ctr" eaLnBrk="1" hangingPunct="1">
              <a:spcBef>
                <a:spcPct val="50000"/>
              </a:spcBef>
            </a:pPr>
            <a:r>
              <a:rPr lang="en-US" sz="3000" b="1" dirty="0" err="1" smtClean="0">
                <a:solidFill>
                  <a:schemeClr val="accent6">
                    <a:lumMod val="60000"/>
                    <a:lumOff val="40000"/>
                  </a:schemeClr>
                </a:solidFill>
              </a:rPr>
              <a:t>Maka</a:t>
            </a:r>
            <a:r>
              <a:rPr lang="en-US" sz="3000" b="1" dirty="0" smtClean="0">
                <a:solidFill>
                  <a:schemeClr val="accent6">
                    <a:lumMod val="60000"/>
                    <a:lumOff val="40000"/>
                  </a:schemeClr>
                </a:solidFill>
              </a:rPr>
              <a:t>, 10,000 unit yang </a:t>
            </a:r>
            <a:r>
              <a:rPr lang="en-US" sz="3000" b="1" dirty="0" err="1" smtClean="0">
                <a:solidFill>
                  <a:schemeClr val="accent6">
                    <a:lumMod val="60000"/>
                    <a:lumOff val="40000"/>
                  </a:schemeClr>
                </a:solidFill>
              </a:rPr>
              <a:t>selesai</a:t>
            </a:r>
            <a:r>
              <a:rPr lang="en-US" sz="3000" b="1" dirty="0" smtClean="0">
                <a:solidFill>
                  <a:schemeClr val="accent6">
                    <a:lumMod val="60000"/>
                    <a:lumOff val="40000"/>
                  </a:schemeClr>
                </a:solidFill>
              </a:rPr>
              <a:t> 70% </a:t>
            </a:r>
            <a:r>
              <a:rPr lang="en-US" sz="3000" b="1" i="1" dirty="0">
                <a:solidFill>
                  <a:schemeClr val="accent5"/>
                </a:solidFill>
              </a:rPr>
              <a:t>equivalent </a:t>
            </a:r>
            <a:r>
              <a:rPr lang="en-US" sz="3000" b="1" i="1" dirty="0" err="1" smtClean="0">
                <a:solidFill>
                  <a:schemeClr val="accent5"/>
                </a:solidFill>
              </a:rPr>
              <a:t>dengan</a:t>
            </a:r>
            <a:r>
              <a:rPr lang="en-US" sz="3000" b="1" i="1" dirty="0" smtClean="0">
                <a:solidFill>
                  <a:schemeClr val="accent5"/>
                </a:solidFill>
              </a:rPr>
              <a:t> </a:t>
            </a:r>
            <a:r>
              <a:rPr lang="en-US" sz="3000" b="1" dirty="0" smtClean="0">
                <a:solidFill>
                  <a:schemeClr val="accent6">
                    <a:lumMod val="60000"/>
                    <a:lumOff val="40000"/>
                  </a:schemeClr>
                </a:solidFill>
              </a:rPr>
              <a:t>7,000 unit </a:t>
            </a:r>
            <a:r>
              <a:rPr lang="en-US" sz="3000" b="1" dirty="0" err="1" smtClean="0">
                <a:solidFill>
                  <a:schemeClr val="accent6">
                    <a:lumMod val="60000"/>
                    <a:lumOff val="40000"/>
                  </a:schemeClr>
                </a:solidFill>
              </a:rPr>
              <a:t>selesai</a:t>
            </a:r>
            <a:endParaRPr lang="en-US" sz="3000" b="1" dirty="0">
              <a:solidFill>
                <a:schemeClr val="accent6">
                  <a:lumMod val="60000"/>
                  <a:lumOff val="40000"/>
                </a:schemeClr>
              </a:solidFill>
            </a:endParaRPr>
          </a:p>
        </p:txBody>
      </p:sp>
      <p:grpSp>
        <p:nvGrpSpPr>
          <p:cNvPr id="10" name="Group 45"/>
          <p:cNvGrpSpPr>
            <a:grpSpLocks/>
          </p:cNvGrpSpPr>
          <p:nvPr/>
        </p:nvGrpSpPr>
        <p:grpSpPr bwMode="auto">
          <a:xfrm>
            <a:off x="2636838" y="3200400"/>
            <a:ext cx="2925762" cy="1538288"/>
            <a:chOff x="1661" y="2016"/>
            <a:chExt cx="1843" cy="969"/>
          </a:xfrm>
        </p:grpSpPr>
        <p:sp>
          <p:nvSpPr>
            <p:cNvPr id="55342" name="Rectangle 46"/>
            <p:cNvSpPr>
              <a:spLocks noChangeArrowheads="1"/>
            </p:cNvSpPr>
            <p:nvPr/>
          </p:nvSpPr>
          <p:spPr bwMode="auto">
            <a:xfrm>
              <a:off x="1661" y="2210"/>
              <a:ext cx="450" cy="747"/>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7200"/>
                <a:t>+</a:t>
              </a:r>
            </a:p>
          </p:txBody>
        </p:sp>
        <p:grpSp>
          <p:nvGrpSpPr>
            <p:cNvPr id="11" name="Group 47"/>
            <p:cNvGrpSpPr>
              <a:grpSpLocks/>
            </p:cNvGrpSpPr>
            <p:nvPr/>
          </p:nvGrpSpPr>
          <p:grpSpPr bwMode="auto">
            <a:xfrm>
              <a:off x="2251" y="2016"/>
              <a:ext cx="1253" cy="969"/>
              <a:chOff x="432" y="2022"/>
              <a:chExt cx="1253" cy="969"/>
            </a:xfrm>
          </p:grpSpPr>
          <p:grpSp>
            <p:nvGrpSpPr>
              <p:cNvPr id="12" name="Group 48"/>
              <p:cNvGrpSpPr>
                <a:grpSpLocks/>
              </p:cNvGrpSpPr>
              <p:nvPr/>
            </p:nvGrpSpPr>
            <p:grpSpPr bwMode="auto">
              <a:xfrm>
                <a:off x="689" y="2022"/>
                <a:ext cx="996" cy="969"/>
                <a:chOff x="689" y="2022"/>
                <a:chExt cx="996" cy="969"/>
              </a:xfrm>
            </p:grpSpPr>
            <p:sp>
              <p:nvSpPr>
                <p:cNvPr id="55345" name="Freeform 49"/>
                <p:cNvSpPr>
                  <a:spLocks/>
                </p:cNvSpPr>
                <p:nvPr/>
              </p:nvSpPr>
              <p:spPr bwMode="auto">
                <a:xfrm>
                  <a:off x="689" y="2079"/>
                  <a:ext cx="869" cy="912"/>
                </a:xfrm>
                <a:custGeom>
                  <a:avLst/>
                  <a:gdLst/>
                  <a:ahLst/>
                  <a:cxnLst>
                    <a:cxn ang="0">
                      <a:pos x="0" y="0"/>
                    </a:cxn>
                    <a:cxn ang="0">
                      <a:pos x="868" y="0"/>
                    </a:cxn>
                    <a:cxn ang="0">
                      <a:pos x="799" y="859"/>
                    </a:cxn>
                    <a:cxn ang="0">
                      <a:pos x="798" y="863"/>
                    </a:cxn>
                    <a:cxn ang="0">
                      <a:pos x="796" y="865"/>
                    </a:cxn>
                    <a:cxn ang="0">
                      <a:pos x="795" y="867"/>
                    </a:cxn>
                    <a:cxn ang="0">
                      <a:pos x="792" y="870"/>
                    </a:cxn>
                    <a:cxn ang="0">
                      <a:pos x="789" y="872"/>
                    </a:cxn>
                    <a:cxn ang="0">
                      <a:pos x="787" y="873"/>
                    </a:cxn>
                    <a:cxn ang="0">
                      <a:pos x="783" y="874"/>
                    </a:cxn>
                    <a:cxn ang="0">
                      <a:pos x="777" y="877"/>
                    </a:cxn>
                    <a:cxn ang="0">
                      <a:pos x="771" y="879"/>
                    </a:cxn>
                    <a:cxn ang="0">
                      <a:pos x="768" y="880"/>
                    </a:cxn>
                    <a:cxn ang="0">
                      <a:pos x="762" y="881"/>
                    </a:cxn>
                    <a:cxn ang="0">
                      <a:pos x="753" y="884"/>
                    </a:cxn>
                    <a:cxn ang="0">
                      <a:pos x="741" y="887"/>
                    </a:cxn>
                    <a:cxn ang="0">
                      <a:pos x="729" y="890"/>
                    </a:cxn>
                    <a:cxn ang="0">
                      <a:pos x="712" y="893"/>
                    </a:cxn>
                    <a:cxn ang="0">
                      <a:pos x="692" y="896"/>
                    </a:cxn>
                    <a:cxn ang="0">
                      <a:pos x="672" y="899"/>
                    </a:cxn>
                    <a:cxn ang="0">
                      <a:pos x="651" y="901"/>
                    </a:cxn>
                    <a:cxn ang="0">
                      <a:pos x="627" y="904"/>
                    </a:cxn>
                    <a:cxn ang="0">
                      <a:pos x="597" y="906"/>
                    </a:cxn>
                    <a:cxn ang="0">
                      <a:pos x="551" y="908"/>
                    </a:cxn>
                    <a:cxn ang="0">
                      <a:pos x="514" y="910"/>
                    </a:cxn>
                    <a:cxn ang="0">
                      <a:pos x="477" y="910"/>
                    </a:cxn>
                    <a:cxn ang="0">
                      <a:pos x="448" y="911"/>
                    </a:cxn>
                    <a:cxn ang="0">
                      <a:pos x="423" y="911"/>
                    </a:cxn>
                    <a:cxn ang="0">
                      <a:pos x="398" y="911"/>
                    </a:cxn>
                    <a:cxn ang="0">
                      <a:pos x="381" y="910"/>
                    </a:cxn>
                    <a:cxn ang="0">
                      <a:pos x="362" y="910"/>
                    </a:cxn>
                    <a:cxn ang="0">
                      <a:pos x="340" y="909"/>
                    </a:cxn>
                    <a:cxn ang="0">
                      <a:pos x="311" y="908"/>
                    </a:cxn>
                    <a:cxn ang="0">
                      <a:pos x="283" y="907"/>
                    </a:cxn>
                    <a:cxn ang="0">
                      <a:pos x="256" y="905"/>
                    </a:cxn>
                    <a:cxn ang="0">
                      <a:pos x="230" y="902"/>
                    </a:cxn>
                    <a:cxn ang="0">
                      <a:pos x="210" y="900"/>
                    </a:cxn>
                    <a:cxn ang="0">
                      <a:pos x="182" y="897"/>
                    </a:cxn>
                    <a:cxn ang="0">
                      <a:pos x="157" y="893"/>
                    </a:cxn>
                    <a:cxn ang="0">
                      <a:pos x="140" y="890"/>
                    </a:cxn>
                    <a:cxn ang="0">
                      <a:pos x="123" y="887"/>
                    </a:cxn>
                    <a:cxn ang="0">
                      <a:pos x="111" y="883"/>
                    </a:cxn>
                    <a:cxn ang="0">
                      <a:pos x="102" y="881"/>
                    </a:cxn>
                    <a:cxn ang="0">
                      <a:pos x="94" y="879"/>
                    </a:cxn>
                    <a:cxn ang="0">
                      <a:pos x="88" y="876"/>
                    </a:cxn>
                    <a:cxn ang="0">
                      <a:pos x="83" y="874"/>
                    </a:cxn>
                    <a:cxn ang="0">
                      <a:pos x="79" y="871"/>
                    </a:cxn>
                    <a:cxn ang="0">
                      <a:pos x="76" y="870"/>
                    </a:cxn>
                    <a:cxn ang="0">
                      <a:pos x="73" y="867"/>
                    </a:cxn>
                    <a:cxn ang="0">
                      <a:pos x="72" y="866"/>
                    </a:cxn>
                    <a:cxn ang="0">
                      <a:pos x="70" y="863"/>
                    </a:cxn>
                    <a:cxn ang="0">
                      <a:pos x="69" y="859"/>
                    </a:cxn>
                    <a:cxn ang="0">
                      <a:pos x="0" y="0"/>
                    </a:cxn>
                  </a:cxnLst>
                  <a:rect l="0" t="0" r="r" b="b"/>
                  <a:pathLst>
                    <a:path w="869" h="912">
                      <a:moveTo>
                        <a:pt x="0" y="0"/>
                      </a:moveTo>
                      <a:lnTo>
                        <a:pt x="868" y="0"/>
                      </a:lnTo>
                      <a:lnTo>
                        <a:pt x="799" y="859"/>
                      </a:lnTo>
                      <a:lnTo>
                        <a:pt x="798" y="863"/>
                      </a:lnTo>
                      <a:lnTo>
                        <a:pt x="796" y="865"/>
                      </a:lnTo>
                      <a:lnTo>
                        <a:pt x="795" y="867"/>
                      </a:lnTo>
                      <a:lnTo>
                        <a:pt x="792" y="870"/>
                      </a:lnTo>
                      <a:lnTo>
                        <a:pt x="789" y="872"/>
                      </a:lnTo>
                      <a:lnTo>
                        <a:pt x="787" y="873"/>
                      </a:lnTo>
                      <a:lnTo>
                        <a:pt x="783" y="874"/>
                      </a:lnTo>
                      <a:lnTo>
                        <a:pt x="777" y="877"/>
                      </a:lnTo>
                      <a:lnTo>
                        <a:pt x="771" y="879"/>
                      </a:lnTo>
                      <a:lnTo>
                        <a:pt x="768" y="880"/>
                      </a:lnTo>
                      <a:lnTo>
                        <a:pt x="762" y="881"/>
                      </a:lnTo>
                      <a:lnTo>
                        <a:pt x="753" y="884"/>
                      </a:lnTo>
                      <a:lnTo>
                        <a:pt x="741" y="887"/>
                      </a:lnTo>
                      <a:lnTo>
                        <a:pt x="729" y="890"/>
                      </a:lnTo>
                      <a:lnTo>
                        <a:pt x="712" y="893"/>
                      </a:lnTo>
                      <a:lnTo>
                        <a:pt x="692" y="896"/>
                      </a:lnTo>
                      <a:lnTo>
                        <a:pt x="672" y="899"/>
                      </a:lnTo>
                      <a:lnTo>
                        <a:pt x="651" y="901"/>
                      </a:lnTo>
                      <a:lnTo>
                        <a:pt x="627" y="904"/>
                      </a:lnTo>
                      <a:lnTo>
                        <a:pt x="597" y="906"/>
                      </a:lnTo>
                      <a:lnTo>
                        <a:pt x="551" y="908"/>
                      </a:lnTo>
                      <a:lnTo>
                        <a:pt x="514" y="910"/>
                      </a:lnTo>
                      <a:lnTo>
                        <a:pt x="477" y="910"/>
                      </a:lnTo>
                      <a:lnTo>
                        <a:pt x="448" y="911"/>
                      </a:lnTo>
                      <a:lnTo>
                        <a:pt x="423" y="911"/>
                      </a:lnTo>
                      <a:lnTo>
                        <a:pt x="398" y="911"/>
                      </a:lnTo>
                      <a:lnTo>
                        <a:pt x="381" y="910"/>
                      </a:lnTo>
                      <a:lnTo>
                        <a:pt x="362" y="910"/>
                      </a:lnTo>
                      <a:lnTo>
                        <a:pt x="340" y="909"/>
                      </a:lnTo>
                      <a:lnTo>
                        <a:pt x="311" y="908"/>
                      </a:lnTo>
                      <a:lnTo>
                        <a:pt x="283" y="907"/>
                      </a:lnTo>
                      <a:lnTo>
                        <a:pt x="256" y="905"/>
                      </a:lnTo>
                      <a:lnTo>
                        <a:pt x="230" y="902"/>
                      </a:lnTo>
                      <a:lnTo>
                        <a:pt x="210" y="900"/>
                      </a:lnTo>
                      <a:lnTo>
                        <a:pt x="182" y="897"/>
                      </a:lnTo>
                      <a:lnTo>
                        <a:pt x="157" y="893"/>
                      </a:lnTo>
                      <a:lnTo>
                        <a:pt x="140" y="890"/>
                      </a:lnTo>
                      <a:lnTo>
                        <a:pt x="123" y="887"/>
                      </a:lnTo>
                      <a:lnTo>
                        <a:pt x="111" y="883"/>
                      </a:lnTo>
                      <a:lnTo>
                        <a:pt x="102" y="881"/>
                      </a:lnTo>
                      <a:lnTo>
                        <a:pt x="94" y="879"/>
                      </a:lnTo>
                      <a:lnTo>
                        <a:pt x="88" y="876"/>
                      </a:lnTo>
                      <a:lnTo>
                        <a:pt x="83" y="874"/>
                      </a:lnTo>
                      <a:lnTo>
                        <a:pt x="79" y="871"/>
                      </a:lnTo>
                      <a:lnTo>
                        <a:pt x="76" y="870"/>
                      </a:lnTo>
                      <a:lnTo>
                        <a:pt x="73" y="867"/>
                      </a:lnTo>
                      <a:lnTo>
                        <a:pt x="72" y="866"/>
                      </a:lnTo>
                      <a:lnTo>
                        <a:pt x="70" y="863"/>
                      </a:lnTo>
                      <a:lnTo>
                        <a:pt x="69" y="859"/>
                      </a:lnTo>
                      <a:lnTo>
                        <a:pt x="0" y="0"/>
                      </a:lnTo>
                    </a:path>
                  </a:pathLst>
                </a:custGeom>
                <a:solidFill>
                  <a:srgbClr val="C0C0FF"/>
                </a:solidFill>
                <a:ln w="12700" cap="rnd" cmpd="sng">
                  <a:solidFill>
                    <a:srgbClr val="008080"/>
                  </a:solidFill>
                  <a:prstDash val="solid"/>
                  <a:round/>
                  <a:headEnd type="none" w="med" len="med"/>
                  <a:tailEnd type="none" w="med" len="med"/>
                </a:ln>
                <a:effectLst/>
              </p:spPr>
              <p:txBody>
                <a:bodyPr/>
                <a:lstStyle/>
                <a:p>
                  <a:endParaRPr lang="en-US"/>
                </a:p>
              </p:txBody>
            </p:sp>
            <p:sp>
              <p:nvSpPr>
                <p:cNvPr id="55346" name="Oval 50"/>
                <p:cNvSpPr>
                  <a:spLocks noChangeArrowheads="1"/>
                </p:cNvSpPr>
                <p:nvPr/>
              </p:nvSpPr>
              <p:spPr bwMode="auto">
                <a:xfrm>
                  <a:off x="761" y="2889"/>
                  <a:ext cx="718" cy="92"/>
                </a:xfrm>
                <a:prstGeom prst="ellipse">
                  <a:avLst/>
                </a:prstGeom>
                <a:solidFill>
                  <a:srgbClr val="8080FF"/>
                </a:solidFill>
                <a:ln w="12700">
                  <a:solidFill>
                    <a:srgbClr val="008080"/>
                  </a:solidFill>
                  <a:round/>
                  <a:headEnd/>
                  <a:tailEnd/>
                </a:ln>
                <a:effectLst/>
              </p:spPr>
              <p:txBody>
                <a:bodyPr wrap="none" anchor="ctr"/>
                <a:lstStyle/>
                <a:p>
                  <a:endParaRPr lang="en-US"/>
                </a:p>
              </p:txBody>
            </p:sp>
            <p:sp>
              <p:nvSpPr>
                <p:cNvPr id="55347" name="Oval 51"/>
                <p:cNvSpPr>
                  <a:spLocks noChangeArrowheads="1"/>
                </p:cNvSpPr>
                <p:nvPr/>
              </p:nvSpPr>
              <p:spPr bwMode="auto">
                <a:xfrm>
                  <a:off x="692" y="2022"/>
                  <a:ext cx="854" cy="111"/>
                </a:xfrm>
                <a:prstGeom prst="ellipse">
                  <a:avLst/>
                </a:prstGeom>
                <a:solidFill>
                  <a:srgbClr val="8080FF"/>
                </a:solidFill>
                <a:ln w="12700">
                  <a:solidFill>
                    <a:srgbClr val="00A0A0"/>
                  </a:solidFill>
                  <a:round/>
                  <a:headEnd/>
                  <a:tailEnd/>
                </a:ln>
                <a:effectLst/>
              </p:spPr>
              <p:txBody>
                <a:bodyPr wrap="none" anchor="ctr"/>
                <a:lstStyle/>
                <a:p>
                  <a:endParaRPr lang="en-US"/>
                </a:p>
              </p:txBody>
            </p:sp>
            <p:grpSp>
              <p:nvGrpSpPr>
                <p:cNvPr id="13" name="Group 52"/>
                <p:cNvGrpSpPr>
                  <a:grpSpLocks/>
                </p:cNvGrpSpPr>
                <p:nvPr/>
              </p:nvGrpSpPr>
              <p:grpSpPr bwMode="auto">
                <a:xfrm>
                  <a:off x="1483" y="2042"/>
                  <a:ext cx="202" cy="320"/>
                  <a:chOff x="1483" y="2042"/>
                  <a:chExt cx="202" cy="320"/>
                </a:xfrm>
              </p:grpSpPr>
              <p:sp>
                <p:nvSpPr>
                  <p:cNvPr id="55349" name="Freeform 53"/>
                  <p:cNvSpPr>
                    <a:spLocks/>
                  </p:cNvSpPr>
                  <p:nvPr/>
                </p:nvSpPr>
                <p:spPr bwMode="auto">
                  <a:xfrm>
                    <a:off x="1483" y="2042"/>
                    <a:ext cx="202" cy="320"/>
                  </a:xfrm>
                  <a:custGeom>
                    <a:avLst/>
                    <a:gdLst/>
                    <a:ahLst/>
                    <a:cxnLst>
                      <a:cxn ang="0">
                        <a:pos x="201" y="27"/>
                      </a:cxn>
                      <a:cxn ang="0">
                        <a:pos x="201" y="31"/>
                      </a:cxn>
                      <a:cxn ang="0">
                        <a:pos x="52" y="319"/>
                      </a:cxn>
                      <a:cxn ang="0">
                        <a:pos x="74" y="54"/>
                      </a:cxn>
                      <a:cxn ang="0">
                        <a:pos x="76" y="38"/>
                      </a:cxn>
                      <a:cxn ang="0">
                        <a:pos x="71" y="31"/>
                      </a:cxn>
                      <a:cxn ang="0">
                        <a:pos x="66" y="27"/>
                      </a:cxn>
                      <a:cxn ang="0">
                        <a:pos x="60" y="23"/>
                      </a:cxn>
                      <a:cxn ang="0">
                        <a:pos x="53" y="20"/>
                      </a:cxn>
                      <a:cxn ang="0">
                        <a:pos x="39" y="15"/>
                      </a:cxn>
                      <a:cxn ang="0">
                        <a:pos x="28" y="11"/>
                      </a:cxn>
                      <a:cxn ang="0">
                        <a:pos x="17" y="9"/>
                      </a:cxn>
                      <a:cxn ang="0">
                        <a:pos x="0" y="4"/>
                      </a:cxn>
                      <a:cxn ang="0">
                        <a:pos x="39" y="1"/>
                      </a:cxn>
                      <a:cxn ang="0">
                        <a:pos x="55" y="1"/>
                      </a:cxn>
                      <a:cxn ang="0">
                        <a:pos x="79" y="0"/>
                      </a:cxn>
                      <a:cxn ang="0">
                        <a:pos x="96" y="0"/>
                      </a:cxn>
                      <a:cxn ang="0">
                        <a:pos x="115" y="2"/>
                      </a:cxn>
                      <a:cxn ang="0">
                        <a:pos x="131" y="3"/>
                      </a:cxn>
                      <a:cxn ang="0">
                        <a:pos x="144" y="4"/>
                      </a:cxn>
                      <a:cxn ang="0">
                        <a:pos x="167" y="8"/>
                      </a:cxn>
                      <a:cxn ang="0">
                        <a:pos x="182" y="12"/>
                      </a:cxn>
                      <a:cxn ang="0">
                        <a:pos x="194" y="17"/>
                      </a:cxn>
                      <a:cxn ang="0">
                        <a:pos x="200" y="23"/>
                      </a:cxn>
                      <a:cxn ang="0">
                        <a:pos x="201" y="27"/>
                      </a:cxn>
                    </a:cxnLst>
                    <a:rect l="0" t="0" r="r" b="b"/>
                    <a:pathLst>
                      <a:path w="202" h="320">
                        <a:moveTo>
                          <a:pt x="201" y="27"/>
                        </a:moveTo>
                        <a:lnTo>
                          <a:pt x="201" y="31"/>
                        </a:lnTo>
                        <a:lnTo>
                          <a:pt x="52" y="319"/>
                        </a:lnTo>
                        <a:lnTo>
                          <a:pt x="74" y="54"/>
                        </a:lnTo>
                        <a:lnTo>
                          <a:pt x="76" y="38"/>
                        </a:lnTo>
                        <a:lnTo>
                          <a:pt x="71" y="31"/>
                        </a:lnTo>
                        <a:lnTo>
                          <a:pt x="66" y="27"/>
                        </a:lnTo>
                        <a:lnTo>
                          <a:pt x="60" y="23"/>
                        </a:lnTo>
                        <a:lnTo>
                          <a:pt x="53" y="20"/>
                        </a:lnTo>
                        <a:lnTo>
                          <a:pt x="39" y="15"/>
                        </a:lnTo>
                        <a:lnTo>
                          <a:pt x="28" y="11"/>
                        </a:lnTo>
                        <a:lnTo>
                          <a:pt x="17" y="9"/>
                        </a:lnTo>
                        <a:lnTo>
                          <a:pt x="0" y="4"/>
                        </a:lnTo>
                        <a:lnTo>
                          <a:pt x="39" y="1"/>
                        </a:lnTo>
                        <a:lnTo>
                          <a:pt x="55" y="1"/>
                        </a:lnTo>
                        <a:lnTo>
                          <a:pt x="79" y="0"/>
                        </a:lnTo>
                        <a:lnTo>
                          <a:pt x="96" y="0"/>
                        </a:lnTo>
                        <a:lnTo>
                          <a:pt x="115" y="2"/>
                        </a:lnTo>
                        <a:lnTo>
                          <a:pt x="131" y="3"/>
                        </a:lnTo>
                        <a:lnTo>
                          <a:pt x="144" y="4"/>
                        </a:lnTo>
                        <a:lnTo>
                          <a:pt x="167" y="8"/>
                        </a:lnTo>
                        <a:lnTo>
                          <a:pt x="182" y="12"/>
                        </a:lnTo>
                        <a:lnTo>
                          <a:pt x="194" y="17"/>
                        </a:lnTo>
                        <a:lnTo>
                          <a:pt x="200" y="23"/>
                        </a:lnTo>
                        <a:lnTo>
                          <a:pt x="201" y="27"/>
                        </a:lnTo>
                      </a:path>
                    </a:pathLst>
                  </a:custGeom>
                  <a:solidFill>
                    <a:srgbClr val="C0C0FF"/>
                  </a:solidFill>
                  <a:ln w="12700" cap="rnd" cmpd="sng">
                    <a:solidFill>
                      <a:srgbClr val="00A0A0"/>
                    </a:solidFill>
                    <a:prstDash val="solid"/>
                    <a:round/>
                    <a:headEnd type="none" w="med" len="med"/>
                    <a:tailEnd type="none" w="med" len="med"/>
                  </a:ln>
                  <a:effectLst/>
                </p:spPr>
                <p:txBody>
                  <a:bodyPr/>
                  <a:lstStyle/>
                  <a:p>
                    <a:endParaRPr lang="en-US"/>
                  </a:p>
                </p:txBody>
              </p:sp>
              <p:sp>
                <p:nvSpPr>
                  <p:cNvPr id="55350" name="Freeform 54"/>
                  <p:cNvSpPr>
                    <a:spLocks/>
                  </p:cNvSpPr>
                  <p:nvPr/>
                </p:nvSpPr>
                <p:spPr bwMode="auto">
                  <a:xfrm>
                    <a:off x="1483" y="2042"/>
                    <a:ext cx="202" cy="53"/>
                  </a:xfrm>
                  <a:custGeom>
                    <a:avLst/>
                    <a:gdLst/>
                    <a:ahLst/>
                    <a:cxnLst>
                      <a:cxn ang="0">
                        <a:pos x="201" y="27"/>
                      </a:cxn>
                      <a:cxn ang="0">
                        <a:pos x="199" y="29"/>
                      </a:cxn>
                      <a:cxn ang="0">
                        <a:pos x="195" y="33"/>
                      </a:cxn>
                      <a:cxn ang="0">
                        <a:pos x="190" y="36"/>
                      </a:cxn>
                      <a:cxn ang="0">
                        <a:pos x="176" y="42"/>
                      </a:cxn>
                      <a:cxn ang="0">
                        <a:pos x="165" y="43"/>
                      </a:cxn>
                      <a:cxn ang="0">
                        <a:pos x="151" y="47"/>
                      </a:cxn>
                      <a:cxn ang="0">
                        <a:pos x="137" y="49"/>
                      </a:cxn>
                      <a:cxn ang="0">
                        <a:pos x="115" y="50"/>
                      </a:cxn>
                      <a:cxn ang="0">
                        <a:pos x="100" y="51"/>
                      </a:cxn>
                      <a:cxn ang="0">
                        <a:pos x="85" y="52"/>
                      </a:cxn>
                      <a:cxn ang="0">
                        <a:pos x="72" y="52"/>
                      </a:cxn>
                      <a:cxn ang="0">
                        <a:pos x="76" y="38"/>
                      </a:cxn>
                      <a:cxn ang="0">
                        <a:pos x="71" y="31"/>
                      </a:cxn>
                      <a:cxn ang="0">
                        <a:pos x="66" y="27"/>
                      </a:cxn>
                      <a:cxn ang="0">
                        <a:pos x="60" y="23"/>
                      </a:cxn>
                      <a:cxn ang="0">
                        <a:pos x="53" y="20"/>
                      </a:cxn>
                      <a:cxn ang="0">
                        <a:pos x="39" y="15"/>
                      </a:cxn>
                      <a:cxn ang="0">
                        <a:pos x="28" y="11"/>
                      </a:cxn>
                      <a:cxn ang="0">
                        <a:pos x="17" y="9"/>
                      </a:cxn>
                      <a:cxn ang="0">
                        <a:pos x="0" y="4"/>
                      </a:cxn>
                      <a:cxn ang="0">
                        <a:pos x="39" y="1"/>
                      </a:cxn>
                      <a:cxn ang="0">
                        <a:pos x="55" y="1"/>
                      </a:cxn>
                      <a:cxn ang="0">
                        <a:pos x="79" y="0"/>
                      </a:cxn>
                      <a:cxn ang="0">
                        <a:pos x="96" y="0"/>
                      </a:cxn>
                      <a:cxn ang="0">
                        <a:pos x="115" y="2"/>
                      </a:cxn>
                      <a:cxn ang="0">
                        <a:pos x="131" y="3"/>
                      </a:cxn>
                      <a:cxn ang="0">
                        <a:pos x="144" y="4"/>
                      </a:cxn>
                      <a:cxn ang="0">
                        <a:pos x="167" y="8"/>
                      </a:cxn>
                      <a:cxn ang="0">
                        <a:pos x="182" y="12"/>
                      </a:cxn>
                      <a:cxn ang="0">
                        <a:pos x="194" y="17"/>
                      </a:cxn>
                      <a:cxn ang="0">
                        <a:pos x="200" y="23"/>
                      </a:cxn>
                      <a:cxn ang="0">
                        <a:pos x="201" y="27"/>
                      </a:cxn>
                    </a:cxnLst>
                    <a:rect l="0" t="0" r="r" b="b"/>
                    <a:pathLst>
                      <a:path w="202" h="53">
                        <a:moveTo>
                          <a:pt x="201" y="27"/>
                        </a:moveTo>
                        <a:lnTo>
                          <a:pt x="199" y="29"/>
                        </a:lnTo>
                        <a:lnTo>
                          <a:pt x="195" y="33"/>
                        </a:lnTo>
                        <a:lnTo>
                          <a:pt x="190" y="36"/>
                        </a:lnTo>
                        <a:lnTo>
                          <a:pt x="176" y="42"/>
                        </a:lnTo>
                        <a:lnTo>
                          <a:pt x="165" y="43"/>
                        </a:lnTo>
                        <a:lnTo>
                          <a:pt x="151" y="47"/>
                        </a:lnTo>
                        <a:lnTo>
                          <a:pt x="137" y="49"/>
                        </a:lnTo>
                        <a:lnTo>
                          <a:pt x="115" y="50"/>
                        </a:lnTo>
                        <a:lnTo>
                          <a:pt x="100" y="51"/>
                        </a:lnTo>
                        <a:lnTo>
                          <a:pt x="85" y="52"/>
                        </a:lnTo>
                        <a:lnTo>
                          <a:pt x="72" y="52"/>
                        </a:lnTo>
                        <a:lnTo>
                          <a:pt x="76" y="38"/>
                        </a:lnTo>
                        <a:lnTo>
                          <a:pt x="71" y="31"/>
                        </a:lnTo>
                        <a:lnTo>
                          <a:pt x="66" y="27"/>
                        </a:lnTo>
                        <a:lnTo>
                          <a:pt x="60" y="23"/>
                        </a:lnTo>
                        <a:lnTo>
                          <a:pt x="53" y="20"/>
                        </a:lnTo>
                        <a:lnTo>
                          <a:pt x="39" y="15"/>
                        </a:lnTo>
                        <a:lnTo>
                          <a:pt x="28" y="11"/>
                        </a:lnTo>
                        <a:lnTo>
                          <a:pt x="17" y="9"/>
                        </a:lnTo>
                        <a:lnTo>
                          <a:pt x="0" y="4"/>
                        </a:lnTo>
                        <a:lnTo>
                          <a:pt x="39" y="1"/>
                        </a:lnTo>
                        <a:lnTo>
                          <a:pt x="55" y="1"/>
                        </a:lnTo>
                        <a:lnTo>
                          <a:pt x="79" y="0"/>
                        </a:lnTo>
                        <a:lnTo>
                          <a:pt x="96" y="0"/>
                        </a:lnTo>
                        <a:lnTo>
                          <a:pt x="115" y="2"/>
                        </a:lnTo>
                        <a:lnTo>
                          <a:pt x="131" y="3"/>
                        </a:lnTo>
                        <a:lnTo>
                          <a:pt x="144" y="4"/>
                        </a:lnTo>
                        <a:lnTo>
                          <a:pt x="167" y="8"/>
                        </a:lnTo>
                        <a:lnTo>
                          <a:pt x="182" y="12"/>
                        </a:lnTo>
                        <a:lnTo>
                          <a:pt x="194" y="17"/>
                        </a:lnTo>
                        <a:lnTo>
                          <a:pt x="200" y="23"/>
                        </a:lnTo>
                        <a:lnTo>
                          <a:pt x="201" y="27"/>
                        </a:lnTo>
                      </a:path>
                    </a:pathLst>
                  </a:custGeom>
                  <a:solidFill>
                    <a:srgbClr val="8080FF"/>
                  </a:solidFill>
                  <a:ln w="12700" cap="rnd" cmpd="sng">
                    <a:solidFill>
                      <a:srgbClr val="00A0A0"/>
                    </a:solidFill>
                    <a:prstDash val="solid"/>
                    <a:round/>
                    <a:headEnd type="none" w="med" len="med"/>
                    <a:tailEnd type="none" w="med" len="med"/>
                  </a:ln>
                  <a:effectLst/>
                </p:spPr>
                <p:txBody>
                  <a:bodyPr/>
                  <a:lstStyle/>
                  <a:p>
                    <a:endParaRPr lang="en-US"/>
                  </a:p>
                </p:txBody>
              </p:sp>
            </p:grpSp>
          </p:grpSp>
          <p:grpSp>
            <p:nvGrpSpPr>
              <p:cNvPr id="14" name="Group 55"/>
              <p:cNvGrpSpPr>
                <a:grpSpLocks/>
              </p:cNvGrpSpPr>
              <p:nvPr/>
            </p:nvGrpSpPr>
            <p:grpSpPr bwMode="auto">
              <a:xfrm>
                <a:off x="728" y="2488"/>
                <a:ext cx="791" cy="501"/>
                <a:chOff x="728" y="2488"/>
                <a:chExt cx="791" cy="501"/>
              </a:xfrm>
            </p:grpSpPr>
            <p:sp>
              <p:nvSpPr>
                <p:cNvPr id="55352" name="Freeform 56"/>
                <p:cNvSpPr>
                  <a:spLocks/>
                </p:cNvSpPr>
                <p:nvPr/>
              </p:nvSpPr>
              <p:spPr bwMode="auto">
                <a:xfrm>
                  <a:off x="728" y="2540"/>
                  <a:ext cx="791" cy="449"/>
                </a:xfrm>
                <a:custGeom>
                  <a:avLst/>
                  <a:gdLst/>
                  <a:ahLst/>
                  <a:cxnLst>
                    <a:cxn ang="0">
                      <a:pos x="0" y="0"/>
                    </a:cxn>
                    <a:cxn ang="0">
                      <a:pos x="790" y="0"/>
                    </a:cxn>
                    <a:cxn ang="0">
                      <a:pos x="760" y="396"/>
                    </a:cxn>
                    <a:cxn ang="0">
                      <a:pos x="760" y="400"/>
                    </a:cxn>
                    <a:cxn ang="0">
                      <a:pos x="758" y="402"/>
                    </a:cxn>
                    <a:cxn ang="0">
                      <a:pos x="756" y="404"/>
                    </a:cxn>
                    <a:cxn ang="0">
                      <a:pos x="753" y="407"/>
                    </a:cxn>
                    <a:cxn ang="0">
                      <a:pos x="750" y="409"/>
                    </a:cxn>
                    <a:cxn ang="0">
                      <a:pos x="748" y="410"/>
                    </a:cxn>
                    <a:cxn ang="0">
                      <a:pos x="744" y="411"/>
                    </a:cxn>
                    <a:cxn ang="0">
                      <a:pos x="739" y="414"/>
                    </a:cxn>
                    <a:cxn ang="0">
                      <a:pos x="732" y="416"/>
                    </a:cxn>
                    <a:cxn ang="0">
                      <a:pos x="729" y="417"/>
                    </a:cxn>
                    <a:cxn ang="0">
                      <a:pos x="723" y="418"/>
                    </a:cxn>
                    <a:cxn ang="0">
                      <a:pos x="714" y="421"/>
                    </a:cxn>
                    <a:cxn ang="0">
                      <a:pos x="702" y="424"/>
                    </a:cxn>
                    <a:cxn ang="0">
                      <a:pos x="690" y="427"/>
                    </a:cxn>
                    <a:cxn ang="0">
                      <a:pos x="673" y="430"/>
                    </a:cxn>
                    <a:cxn ang="0">
                      <a:pos x="654" y="433"/>
                    </a:cxn>
                    <a:cxn ang="0">
                      <a:pos x="633" y="436"/>
                    </a:cxn>
                    <a:cxn ang="0">
                      <a:pos x="613" y="438"/>
                    </a:cxn>
                    <a:cxn ang="0">
                      <a:pos x="588" y="441"/>
                    </a:cxn>
                    <a:cxn ang="0">
                      <a:pos x="558" y="443"/>
                    </a:cxn>
                    <a:cxn ang="0">
                      <a:pos x="513" y="445"/>
                    </a:cxn>
                    <a:cxn ang="0">
                      <a:pos x="476" y="447"/>
                    </a:cxn>
                    <a:cxn ang="0">
                      <a:pos x="438" y="447"/>
                    </a:cxn>
                    <a:cxn ang="0">
                      <a:pos x="410" y="448"/>
                    </a:cxn>
                    <a:cxn ang="0">
                      <a:pos x="384" y="448"/>
                    </a:cxn>
                    <a:cxn ang="0">
                      <a:pos x="359" y="448"/>
                    </a:cxn>
                    <a:cxn ang="0">
                      <a:pos x="342" y="447"/>
                    </a:cxn>
                    <a:cxn ang="0">
                      <a:pos x="324" y="447"/>
                    </a:cxn>
                    <a:cxn ang="0">
                      <a:pos x="301" y="446"/>
                    </a:cxn>
                    <a:cxn ang="0">
                      <a:pos x="273" y="445"/>
                    </a:cxn>
                    <a:cxn ang="0">
                      <a:pos x="245" y="444"/>
                    </a:cxn>
                    <a:cxn ang="0">
                      <a:pos x="217" y="442"/>
                    </a:cxn>
                    <a:cxn ang="0">
                      <a:pos x="192" y="439"/>
                    </a:cxn>
                    <a:cxn ang="0">
                      <a:pos x="172" y="437"/>
                    </a:cxn>
                    <a:cxn ang="0">
                      <a:pos x="144" y="434"/>
                    </a:cxn>
                    <a:cxn ang="0">
                      <a:pos x="119" y="430"/>
                    </a:cxn>
                    <a:cxn ang="0">
                      <a:pos x="102" y="427"/>
                    </a:cxn>
                    <a:cxn ang="0">
                      <a:pos x="85" y="424"/>
                    </a:cxn>
                    <a:cxn ang="0">
                      <a:pos x="72" y="420"/>
                    </a:cxn>
                    <a:cxn ang="0">
                      <a:pos x="64" y="418"/>
                    </a:cxn>
                    <a:cxn ang="0">
                      <a:pos x="56" y="416"/>
                    </a:cxn>
                    <a:cxn ang="0">
                      <a:pos x="50" y="413"/>
                    </a:cxn>
                    <a:cxn ang="0">
                      <a:pos x="45" y="411"/>
                    </a:cxn>
                    <a:cxn ang="0">
                      <a:pos x="41" y="408"/>
                    </a:cxn>
                    <a:cxn ang="0">
                      <a:pos x="38" y="407"/>
                    </a:cxn>
                    <a:cxn ang="0">
                      <a:pos x="35" y="404"/>
                    </a:cxn>
                    <a:cxn ang="0">
                      <a:pos x="33" y="403"/>
                    </a:cxn>
                    <a:cxn ang="0">
                      <a:pos x="31" y="400"/>
                    </a:cxn>
                    <a:cxn ang="0">
                      <a:pos x="30" y="396"/>
                    </a:cxn>
                    <a:cxn ang="0">
                      <a:pos x="0" y="0"/>
                    </a:cxn>
                  </a:cxnLst>
                  <a:rect l="0" t="0" r="r" b="b"/>
                  <a:pathLst>
                    <a:path w="791" h="449">
                      <a:moveTo>
                        <a:pt x="0" y="0"/>
                      </a:moveTo>
                      <a:lnTo>
                        <a:pt x="790" y="0"/>
                      </a:lnTo>
                      <a:lnTo>
                        <a:pt x="760" y="396"/>
                      </a:lnTo>
                      <a:lnTo>
                        <a:pt x="760" y="400"/>
                      </a:lnTo>
                      <a:lnTo>
                        <a:pt x="758" y="402"/>
                      </a:lnTo>
                      <a:lnTo>
                        <a:pt x="756" y="404"/>
                      </a:lnTo>
                      <a:lnTo>
                        <a:pt x="753" y="407"/>
                      </a:lnTo>
                      <a:lnTo>
                        <a:pt x="750" y="409"/>
                      </a:lnTo>
                      <a:lnTo>
                        <a:pt x="748" y="410"/>
                      </a:lnTo>
                      <a:lnTo>
                        <a:pt x="744" y="411"/>
                      </a:lnTo>
                      <a:lnTo>
                        <a:pt x="739" y="414"/>
                      </a:lnTo>
                      <a:lnTo>
                        <a:pt x="732" y="416"/>
                      </a:lnTo>
                      <a:lnTo>
                        <a:pt x="729" y="417"/>
                      </a:lnTo>
                      <a:lnTo>
                        <a:pt x="723" y="418"/>
                      </a:lnTo>
                      <a:lnTo>
                        <a:pt x="714" y="421"/>
                      </a:lnTo>
                      <a:lnTo>
                        <a:pt x="702" y="424"/>
                      </a:lnTo>
                      <a:lnTo>
                        <a:pt x="690" y="427"/>
                      </a:lnTo>
                      <a:lnTo>
                        <a:pt x="673" y="430"/>
                      </a:lnTo>
                      <a:lnTo>
                        <a:pt x="654" y="433"/>
                      </a:lnTo>
                      <a:lnTo>
                        <a:pt x="633" y="436"/>
                      </a:lnTo>
                      <a:lnTo>
                        <a:pt x="613" y="438"/>
                      </a:lnTo>
                      <a:lnTo>
                        <a:pt x="588" y="441"/>
                      </a:lnTo>
                      <a:lnTo>
                        <a:pt x="558" y="443"/>
                      </a:lnTo>
                      <a:lnTo>
                        <a:pt x="513" y="445"/>
                      </a:lnTo>
                      <a:lnTo>
                        <a:pt x="476" y="447"/>
                      </a:lnTo>
                      <a:lnTo>
                        <a:pt x="438" y="447"/>
                      </a:lnTo>
                      <a:lnTo>
                        <a:pt x="410" y="448"/>
                      </a:lnTo>
                      <a:lnTo>
                        <a:pt x="384" y="448"/>
                      </a:lnTo>
                      <a:lnTo>
                        <a:pt x="359" y="448"/>
                      </a:lnTo>
                      <a:lnTo>
                        <a:pt x="342" y="447"/>
                      </a:lnTo>
                      <a:lnTo>
                        <a:pt x="324" y="447"/>
                      </a:lnTo>
                      <a:lnTo>
                        <a:pt x="301" y="446"/>
                      </a:lnTo>
                      <a:lnTo>
                        <a:pt x="273" y="445"/>
                      </a:lnTo>
                      <a:lnTo>
                        <a:pt x="245" y="444"/>
                      </a:lnTo>
                      <a:lnTo>
                        <a:pt x="217" y="442"/>
                      </a:lnTo>
                      <a:lnTo>
                        <a:pt x="192" y="439"/>
                      </a:lnTo>
                      <a:lnTo>
                        <a:pt x="172" y="437"/>
                      </a:lnTo>
                      <a:lnTo>
                        <a:pt x="144" y="434"/>
                      </a:lnTo>
                      <a:lnTo>
                        <a:pt x="119" y="430"/>
                      </a:lnTo>
                      <a:lnTo>
                        <a:pt x="102" y="427"/>
                      </a:lnTo>
                      <a:lnTo>
                        <a:pt x="85" y="424"/>
                      </a:lnTo>
                      <a:lnTo>
                        <a:pt x="72" y="420"/>
                      </a:lnTo>
                      <a:lnTo>
                        <a:pt x="64" y="418"/>
                      </a:lnTo>
                      <a:lnTo>
                        <a:pt x="56" y="416"/>
                      </a:lnTo>
                      <a:lnTo>
                        <a:pt x="50" y="413"/>
                      </a:lnTo>
                      <a:lnTo>
                        <a:pt x="45" y="411"/>
                      </a:lnTo>
                      <a:lnTo>
                        <a:pt x="41" y="408"/>
                      </a:lnTo>
                      <a:lnTo>
                        <a:pt x="38" y="407"/>
                      </a:lnTo>
                      <a:lnTo>
                        <a:pt x="35" y="404"/>
                      </a:lnTo>
                      <a:lnTo>
                        <a:pt x="33" y="403"/>
                      </a:lnTo>
                      <a:lnTo>
                        <a:pt x="31" y="400"/>
                      </a:lnTo>
                      <a:lnTo>
                        <a:pt x="30" y="396"/>
                      </a:lnTo>
                      <a:lnTo>
                        <a:pt x="0" y="0"/>
                      </a:lnTo>
                    </a:path>
                  </a:pathLst>
                </a:custGeom>
                <a:solidFill>
                  <a:srgbClr val="00B7A5"/>
                </a:solidFill>
                <a:ln w="12700" cap="rnd" cmpd="sng">
                  <a:solidFill>
                    <a:srgbClr val="008080"/>
                  </a:solidFill>
                  <a:prstDash val="solid"/>
                  <a:round/>
                  <a:headEnd type="none" w="med" len="med"/>
                  <a:tailEnd type="none" w="med" len="med"/>
                </a:ln>
                <a:effectLst/>
              </p:spPr>
              <p:txBody>
                <a:bodyPr/>
                <a:lstStyle/>
                <a:p>
                  <a:endParaRPr lang="en-US"/>
                </a:p>
              </p:txBody>
            </p:sp>
            <p:sp>
              <p:nvSpPr>
                <p:cNvPr id="55353" name="Oval 57"/>
                <p:cNvSpPr>
                  <a:spLocks noChangeArrowheads="1"/>
                </p:cNvSpPr>
                <p:nvPr/>
              </p:nvSpPr>
              <p:spPr bwMode="auto">
                <a:xfrm>
                  <a:off x="730" y="2488"/>
                  <a:ext cx="777" cy="98"/>
                </a:xfrm>
                <a:prstGeom prst="ellipse">
                  <a:avLst/>
                </a:prstGeom>
                <a:solidFill>
                  <a:srgbClr val="00B7A5"/>
                </a:solidFill>
                <a:ln w="12700">
                  <a:solidFill>
                    <a:srgbClr val="008080"/>
                  </a:solidFill>
                  <a:round/>
                  <a:headEnd/>
                  <a:tailEnd/>
                </a:ln>
                <a:effectLst/>
              </p:spPr>
              <p:txBody>
                <a:bodyPr wrap="none" anchor="ctr"/>
                <a:lstStyle/>
                <a:p>
                  <a:endParaRPr lang="en-US"/>
                </a:p>
              </p:txBody>
            </p:sp>
            <p:sp>
              <p:nvSpPr>
                <p:cNvPr id="55354" name="Oval 58"/>
                <p:cNvSpPr>
                  <a:spLocks noChangeArrowheads="1"/>
                </p:cNvSpPr>
                <p:nvPr/>
              </p:nvSpPr>
              <p:spPr bwMode="auto">
                <a:xfrm>
                  <a:off x="761" y="2889"/>
                  <a:ext cx="718" cy="92"/>
                </a:xfrm>
                <a:prstGeom prst="ellipse">
                  <a:avLst/>
                </a:prstGeom>
                <a:solidFill>
                  <a:srgbClr val="00B7A5"/>
                </a:solidFill>
                <a:ln w="12700">
                  <a:solidFill>
                    <a:srgbClr val="008080"/>
                  </a:solidFill>
                  <a:round/>
                  <a:headEnd/>
                  <a:tailEnd/>
                </a:ln>
                <a:effectLst/>
              </p:spPr>
              <p:txBody>
                <a:bodyPr wrap="none" anchor="ctr"/>
                <a:lstStyle/>
                <a:p>
                  <a:endParaRPr lang="en-US"/>
                </a:p>
              </p:txBody>
            </p:sp>
          </p:grpSp>
          <p:grpSp>
            <p:nvGrpSpPr>
              <p:cNvPr id="15" name="Group 59"/>
              <p:cNvGrpSpPr>
                <a:grpSpLocks/>
              </p:cNvGrpSpPr>
              <p:nvPr/>
            </p:nvGrpSpPr>
            <p:grpSpPr bwMode="auto">
              <a:xfrm>
                <a:off x="432" y="2138"/>
                <a:ext cx="343" cy="648"/>
                <a:chOff x="432" y="2138"/>
                <a:chExt cx="343" cy="648"/>
              </a:xfrm>
            </p:grpSpPr>
            <p:sp>
              <p:nvSpPr>
                <p:cNvPr id="55356" name="Freeform 60"/>
                <p:cNvSpPr>
                  <a:spLocks/>
                </p:cNvSpPr>
                <p:nvPr/>
              </p:nvSpPr>
              <p:spPr bwMode="auto">
                <a:xfrm>
                  <a:off x="432" y="2138"/>
                  <a:ext cx="343" cy="648"/>
                </a:xfrm>
                <a:custGeom>
                  <a:avLst/>
                  <a:gdLst/>
                  <a:ahLst/>
                  <a:cxnLst>
                    <a:cxn ang="0">
                      <a:pos x="254" y="81"/>
                    </a:cxn>
                    <a:cxn ang="0">
                      <a:pos x="213" y="92"/>
                    </a:cxn>
                    <a:cxn ang="0">
                      <a:pos x="177" y="113"/>
                    </a:cxn>
                    <a:cxn ang="0">
                      <a:pos x="143" y="147"/>
                    </a:cxn>
                    <a:cxn ang="0">
                      <a:pos x="111" y="194"/>
                    </a:cxn>
                    <a:cxn ang="0">
                      <a:pos x="91" y="256"/>
                    </a:cxn>
                    <a:cxn ang="0">
                      <a:pos x="84" y="311"/>
                    </a:cxn>
                    <a:cxn ang="0">
                      <a:pos x="87" y="357"/>
                    </a:cxn>
                    <a:cxn ang="0">
                      <a:pos x="98" y="414"/>
                    </a:cxn>
                    <a:cxn ang="0">
                      <a:pos x="125" y="471"/>
                    </a:cxn>
                    <a:cxn ang="0">
                      <a:pos x="154" y="508"/>
                    </a:cxn>
                    <a:cxn ang="0">
                      <a:pos x="184" y="534"/>
                    </a:cxn>
                    <a:cxn ang="0">
                      <a:pos x="211" y="549"/>
                    </a:cxn>
                    <a:cxn ang="0">
                      <a:pos x="240" y="560"/>
                    </a:cxn>
                    <a:cxn ang="0">
                      <a:pos x="269" y="565"/>
                    </a:cxn>
                    <a:cxn ang="0">
                      <a:pos x="298" y="564"/>
                    </a:cxn>
                    <a:cxn ang="0">
                      <a:pos x="318" y="563"/>
                    </a:cxn>
                    <a:cxn ang="0">
                      <a:pos x="332" y="570"/>
                    </a:cxn>
                    <a:cxn ang="0">
                      <a:pos x="341" y="590"/>
                    </a:cxn>
                    <a:cxn ang="0">
                      <a:pos x="342" y="610"/>
                    </a:cxn>
                    <a:cxn ang="0">
                      <a:pos x="337" y="627"/>
                    </a:cxn>
                    <a:cxn ang="0">
                      <a:pos x="331" y="637"/>
                    </a:cxn>
                    <a:cxn ang="0">
                      <a:pos x="313" y="644"/>
                    </a:cxn>
                    <a:cxn ang="0">
                      <a:pos x="271" y="647"/>
                    </a:cxn>
                    <a:cxn ang="0">
                      <a:pos x="227" y="643"/>
                    </a:cxn>
                    <a:cxn ang="0">
                      <a:pos x="184" y="629"/>
                    </a:cxn>
                    <a:cxn ang="0">
                      <a:pos x="144" y="608"/>
                    </a:cxn>
                    <a:cxn ang="0">
                      <a:pos x="106" y="578"/>
                    </a:cxn>
                    <a:cxn ang="0">
                      <a:pos x="78" y="549"/>
                    </a:cxn>
                    <a:cxn ang="0">
                      <a:pos x="54" y="516"/>
                    </a:cxn>
                    <a:cxn ang="0">
                      <a:pos x="26" y="458"/>
                    </a:cxn>
                    <a:cxn ang="0">
                      <a:pos x="5" y="383"/>
                    </a:cxn>
                    <a:cxn ang="0">
                      <a:pos x="1" y="327"/>
                    </a:cxn>
                    <a:cxn ang="0">
                      <a:pos x="2" y="296"/>
                    </a:cxn>
                    <a:cxn ang="0">
                      <a:pos x="8" y="248"/>
                    </a:cxn>
                    <a:cxn ang="0">
                      <a:pos x="23" y="195"/>
                    </a:cxn>
                    <a:cxn ang="0">
                      <a:pos x="44" y="150"/>
                    </a:cxn>
                    <a:cxn ang="0">
                      <a:pos x="66" y="115"/>
                    </a:cxn>
                    <a:cxn ang="0">
                      <a:pos x="91" y="85"/>
                    </a:cxn>
                    <a:cxn ang="0">
                      <a:pos x="127" y="53"/>
                    </a:cxn>
                    <a:cxn ang="0">
                      <a:pos x="156" y="33"/>
                    </a:cxn>
                    <a:cxn ang="0">
                      <a:pos x="192" y="16"/>
                    </a:cxn>
                    <a:cxn ang="0">
                      <a:pos x="227" y="6"/>
                    </a:cxn>
                    <a:cxn ang="0">
                      <a:pos x="269" y="0"/>
                    </a:cxn>
                    <a:cxn ang="0">
                      <a:pos x="281" y="7"/>
                    </a:cxn>
                    <a:cxn ang="0">
                      <a:pos x="289" y="22"/>
                    </a:cxn>
                    <a:cxn ang="0">
                      <a:pos x="292" y="43"/>
                    </a:cxn>
                    <a:cxn ang="0">
                      <a:pos x="283" y="71"/>
                    </a:cxn>
                    <a:cxn ang="0">
                      <a:pos x="270" y="78"/>
                    </a:cxn>
                  </a:cxnLst>
                  <a:rect l="0" t="0" r="r" b="b"/>
                  <a:pathLst>
                    <a:path w="343" h="648">
                      <a:moveTo>
                        <a:pt x="270" y="78"/>
                      </a:moveTo>
                      <a:lnTo>
                        <a:pt x="254" y="81"/>
                      </a:lnTo>
                      <a:lnTo>
                        <a:pt x="231" y="86"/>
                      </a:lnTo>
                      <a:lnTo>
                        <a:pt x="213" y="92"/>
                      </a:lnTo>
                      <a:lnTo>
                        <a:pt x="193" y="103"/>
                      </a:lnTo>
                      <a:lnTo>
                        <a:pt x="177" y="113"/>
                      </a:lnTo>
                      <a:lnTo>
                        <a:pt x="159" y="130"/>
                      </a:lnTo>
                      <a:lnTo>
                        <a:pt x="143" y="147"/>
                      </a:lnTo>
                      <a:lnTo>
                        <a:pt x="126" y="168"/>
                      </a:lnTo>
                      <a:lnTo>
                        <a:pt x="111" y="194"/>
                      </a:lnTo>
                      <a:lnTo>
                        <a:pt x="100" y="221"/>
                      </a:lnTo>
                      <a:lnTo>
                        <a:pt x="91" y="256"/>
                      </a:lnTo>
                      <a:lnTo>
                        <a:pt x="86" y="287"/>
                      </a:lnTo>
                      <a:lnTo>
                        <a:pt x="84" y="311"/>
                      </a:lnTo>
                      <a:lnTo>
                        <a:pt x="85" y="340"/>
                      </a:lnTo>
                      <a:lnTo>
                        <a:pt x="87" y="357"/>
                      </a:lnTo>
                      <a:lnTo>
                        <a:pt x="90" y="384"/>
                      </a:lnTo>
                      <a:lnTo>
                        <a:pt x="98" y="414"/>
                      </a:lnTo>
                      <a:lnTo>
                        <a:pt x="113" y="450"/>
                      </a:lnTo>
                      <a:lnTo>
                        <a:pt x="125" y="471"/>
                      </a:lnTo>
                      <a:lnTo>
                        <a:pt x="138" y="490"/>
                      </a:lnTo>
                      <a:lnTo>
                        <a:pt x="154" y="508"/>
                      </a:lnTo>
                      <a:lnTo>
                        <a:pt x="171" y="524"/>
                      </a:lnTo>
                      <a:lnTo>
                        <a:pt x="184" y="534"/>
                      </a:lnTo>
                      <a:lnTo>
                        <a:pt x="198" y="543"/>
                      </a:lnTo>
                      <a:lnTo>
                        <a:pt x="211" y="549"/>
                      </a:lnTo>
                      <a:lnTo>
                        <a:pt x="225" y="555"/>
                      </a:lnTo>
                      <a:lnTo>
                        <a:pt x="240" y="560"/>
                      </a:lnTo>
                      <a:lnTo>
                        <a:pt x="254" y="563"/>
                      </a:lnTo>
                      <a:lnTo>
                        <a:pt x="269" y="565"/>
                      </a:lnTo>
                      <a:lnTo>
                        <a:pt x="282" y="565"/>
                      </a:lnTo>
                      <a:lnTo>
                        <a:pt x="298" y="564"/>
                      </a:lnTo>
                      <a:lnTo>
                        <a:pt x="311" y="563"/>
                      </a:lnTo>
                      <a:lnTo>
                        <a:pt x="318" y="563"/>
                      </a:lnTo>
                      <a:lnTo>
                        <a:pt x="327" y="565"/>
                      </a:lnTo>
                      <a:lnTo>
                        <a:pt x="332" y="570"/>
                      </a:lnTo>
                      <a:lnTo>
                        <a:pt x="338" y="578"/>
                      </a:lnTo>
                      <a:lnTo>
                        <a:pt x="341" y="590"/>
                      </a:lnTo>
                      <a:lnTo>
                        <a:pt x="342" y="599"/>
                      </a:lnTo>
                      <a:lnTo>
                        <a:pt x="342" y="610"/>
                      </a:lnTo>
                      <a:lnTo>
                        <a:pt x="340" y="620"/>
                      </a:lnTo>
                      <a:lnTo>
                        <a:pt x="337" y="627"/>
                      </a:lnTo>
                      <a:lnTo>
                        <a:pt x="333" y="632"/>
                      </a:lnTo>
                      <a:lnTo>
                        <a:pt x="331" y="637"/>
                      </a:lnTo>
                      <a:lnTo>
                        <a:pt x="322" y="642"/>
                      </a:lnTo>
                      <a:lnTo>
                        <a:pt x="313" y="644"/>
                      </a:lnTo>
                      <a:lnTo>
                        <a:pt x="293" y="646"/>
                      </a:lnTo>
                      <a:lnTo>
                        <a:pt x="271" y="647"/>
                      </a:lnTo>
                      <a:lnTo>
                        <a:pt x="247" y="646"/>
                      </a:lnTo>
                      <a:lnTo>
                        <a:pt x="227" y="643"/>
                      </a:lnTo>
                      <a:lnTo>
                        <a:pt x="204" y="637"/>
                      </a:lnTo>
                      <a:lnTo>
                        <a:pt x="184" y="629"/>
                      </a:lnTo>
                      <a:lnTo>
                        <a:pt x="161" y="619"/>
                      </a:lnTo>
                      <a:lnTo>
                        <a:pt x="144" y="608"/>
                      </a:lnTo>
                      <a:lnTo>
                        <a:pt x="124" y="595"/>
                      </a:lnTo>
                      <a:lnTo>
                        <a:pt x="106" y="578"/>
                      </a:lnTo>
                      <a:lnTo>
                        <a:pt x="90" y="563"/>
                      </a:lnTo>
                      <a:lnTo>
                        <a:pt x="78" y="549"/>
                      </a:lnTo>
                      <a:lnTo>
                        <a:pt x="67" y="535"/>
                      </a:lnTo>
                      <a:lnTo>
                        <a:pt x="54" y="516"/>
                      </a:lnTo>
                      <a:lnTo>
                        <a:pt x="38" y="490"/>
                      </a:lnTo>
                      <a:lnTo>
                        <a:pt x="26" y="458"/>
                      </a:lnTo>
                      <a:lnTo>
                        <a:pt x="14" y="428"/>
                      </a:lnTo>
                      <a:lnTo>
                        <a:pt x="5" y="383"/>
                      </a:lnTo>
                      <a:lnTo>
                        <a:pt x="1" y="347"/>
                      </a:lnTo>
                      <a:lnTo>
                        <a:pt x="1" y="327"/>
                      </a:lnTo>
                      <a:lnTo>
                        <a:pt x="0" y="309"/>
                      </a:lnTo>
                      <a:lnTo>
                        <a:pt x="2" y="296"/>
                      </a:lnTo>
                      <a:lnTo>
                        <a:pt x="3" y="274"/>
                      </a:lnTo>
                      <a:lnTo>
                        <a:pt x="8" y="248"/>
                      </a:lnTo>
                      <a:lnTo>
                        <a:pt x="14" y="224"/>
                      </a:lnTo>
                      <a:lnTo>
                        <a:pt x="23" y="195"/>
                      </a:lnTo>
                      <a:lnTo>
                        <a:pt x="32" y="173"/>
                      </a:lnTo>
                      <a:lnTo>
                        <a:pt x="44" y="150"/>
                      </a:lnTo>
                      <a:lnTo>
                        <a:pt x="54" y="133"/>
                      </a:lnTo>
                      <a:lnTo>
                        <a:pt x="66" y="115"/>
                      </a:lnTo>
                      <a:lnTo>
                        <a:pt x="79" y="98"/>
                      </a:lnTo>
                      <a:lnTo>
                        <a:pt x="91" y="85"/>
                      </a:lnTo>
                      <a:lnTo>
                        <a:pt x="109" y="67"/>
                      </a:lnTo>
                      <a:lnTo>
                        <a:pt x="127" y="53"/>
                      </a:lnTo>
                      <a:lnTo>
                        <a:pt x="142" y="43"/>
                      </a:lnTo>
                      <a:lnTo>
                        <a:pt x="156" y="33"/>
                      </a:lnTo>
                      <a:lnTo>
                        <a:pt x="174" y="24"/>
                      </a:lnTo>
                      <a:lnTo>
                        <a:pt x="192" y="16"/>
                      </a:lnTo>
                      <a:lnTo>
                        <a:pt x="209" y="11"/>
                      </a:lnTo>
                      <a:lnTo>
                        <a:pt x="227" y="6"/>
                      </a:lnTo>
                      <a:lnTo>
                        <a:pt x="248" y="2"/>
                      </a:lnTo>
                      <a:lnTo>
                        <a:pt x="269" y="0"/>
                      </a:lnTo>
                      <a:lnTo>
                        <a:pt x="276" y="3"/>
                      </a:lnTo>
                      <a:lnTo>
                        <a:pt x="281" y="7"/>
                      </a:lnTo>
                      <a:lnTo>
                        <a:pt x="286" y="16"/>
                      </a:lnTo>
                      <a:lnTo>
                        <a:pt x="289" y="22"/>
                      </a:lnTo>
                      <a:lnTo>
                        <a:pt x="291" y="30"/>
                      </a:lnTo>
                      <a:lnTo>
                        <a:pt x="292" y="43"/>
                      </a:lnTo>
                      <a:lnTo>
                        <a:pt x="289" y="57"/>
                      </a:lnTo>
                      <a:lnTo>
                        <a:pt x="283" y="71"/>
                      </a:lnTo>
                      <a:lnTo>
                        <a:pt x="277" y="75"/>
                      </a:lnTo>
                      <a:lnTo>
                        <a:pt x="270" y="78"/>
                      </a:lnTo>
                    </a:path>
                  </a:pathLst>
                </a:custGeom>
                <a:solidFill>
                  <a:srgbClr val="C0C0FF"/>
                </a:solidFill>
                <a:ln w="12700" cap="rnd" cmpd="sng">
                  <a:solidFill>
                    <a:srgbClr val="00A0A0"/>
                  </a:solidFill>
                  <a:prstDash val="solid"/>
                  <a:round/>
                  <a:headEnd type="none" w="med" len="med"/>
                  <a:tailEnd type="none" w="med" len="med"/>
                </a:ln>
                <a:effectLst/>
              </p:spPr>
              <p:txBody>
                <a:bodyPr/>
                <a:lstStyle/>
                <a:p>
                  <a:endParaRPr lang="en-US"/>
                </a:p>
              </p:txBody>
            </p:sp>
            <p:sp>
              <p:nvSpPr>
                <p:cNvPr id="55357" name="Freeform 61"/>
                <p:cNvSpPr>
                  <a:spLocks/>
                </p:cNvSpPr>
                <p:nvPr/>
              </p:nvSpPr>
              <p:spPr bwMode="auto">
                <a:xfrm>
                  <a:off x="509" y="2164"/>
                  <a:ext cx="150" cy="115"/>
                </a:xfrm>
                <a:custGeom>
                  <a:avLst/>
                  <a:gdLst/>
                  <a:ahLst/>
                  <a:cxnLst>
                    <a:cxn ang="0">
                      <a:pos x="136" y="0"/>
                    </a:cxn>
                    <a:cxn ang="0">
                      <a:pos x="100" y="15"/>
                    </a:cxn>
                    <a:cxn ang="0">
                      <a:pos x="73" y="30"/>
                    </a:cxn>
                    <a:cxn ang="0">
                      <a:pos x="48" y="48"/>
                    </a:cxn>
                    <a:cxn ang="0">
                      <a:pos x="21" y="74"/>
                    </a:cxn>
                    <a:cxn ang="0">
                      <a:pos x="5" y="93"/>
                    </a:cxn>
                    <a:cxn ang="0">
                      <a:pos x="0" y="105"/>
                    </a:cxn>
                    <a:cxn ang="0">
                      <a:pos x="2" y="112"/>
                    </a:cxn>
                    <a:cxn ang="0">
                      <a:pos x="12" y="114"/>
                    </a:cxn>
                    <a:cxn ang="0">
                      <a:pos x="21" y="103"/>
                    </a:cxn>
                    <a:cxn ang="0">
                      <a:pos x="36" y="88"/>
                    </a:cxn>
                    <a:cxn ang="0">
                      <a:pos x="53" y="71"/>
                    </a:cxn>
                    <a:cxn ang="0">
                      <a:pos x="72" y="55"/>
                    </a:cxn>
                    <a:cxn ang="0">
                      <a:pos x="93" y="40"/>
                    </a:cxn>
                    <a:cxn ang="0">
                      <a:pos x="114" y="29"/>
                    </a:cxn>
                    <a:cxn ang="0">
                      <a:pos x="134" y="21"/>
                    </a:cxn>
                    <a:cxn ang="0">
                      <a:pos x="147" y="15"/>
                    </a:cxn>
                    <a:cxn ang="0">
                      <a:pos x="149" y="7"/>
                    </a:cxn>
                    <a:cxn ang="0">
                      <a:pos x="147" y="2"/>
                    </a:cxn>
                    <a:cxn ang="0">
                      <a:pos x="136" y="0"/>
                    </a:cxn>
                  </a:cxnLst>
                  <a:rect l="0" t="0" r="r" b="b"/>
                  <a:pathLst>
                    <a:path w="150" h="115">
                      <a:moveTo>
                        <a:pt x="136" y="0"/>
                      </a:moveTo>
                      <a:lnTo>
                        <a:pt x="100" y="15"/>
                      </a:lnTo>
                      <a:lnTo>
                        <a:pt x="73" y="30"/>
                      </a:lnTo>
                      <a:lnTo>
                        <a:pt x="48" y="48"/>
                      </a:lnTo>
                      <a:lnTo>
                        <a:pt x="21" y="74"/>
                      </a:lnTo>
                      <a:lnTo>
                        <a:pt x="5" y="93"/>
                      </a:lnTo>
                      <a:lnTo>
                        <a:pt x="0" y="105"/>
                      </a:lnTo>
                      <a:lnTo>
                        <a:pt x="2" y="112"/>
                      </a:lnTo>
                      <a:lnTo>
                        <a:pt x="12" y="114"/>
                      </a:lnTo>
                      <a:lnTo>
                        <a:pt x="21" y="103"/>
                      </a:lnTo>
                      <a:lnTo>
                        <a:pt x="36" y="88"/>
                      </a:lnTo>
                      <a:lnTo>
                        <a:pt x="53" y="71"/>
                      </a:lnTo>
                      <a:lnTo>
                        <a:pt x="72" y="55"/>
                      </a:lnTo>
                      <a:lnTo>
                        <a:pt x="93" y="40"/>
                      </a:lnTo>
                      <a:lnTo>
                        <a:pt x="114" y="29"/>
                      </a:lnTo>
                      <a:lnTo>
                        <a:pt x="134" y="21"/>
                      </a:lnTo>
                      <a:lnTo>
                        <a:pt x="147" y="15"/>
                      </a:lnTo>
                      <a:lnTo>
                        <a:pt x="149" y="7"/>
                      </a:lnTo>
                      <a:lnTo>
                        <a:pt x="147" y="2"/>
                      </a:lnTo>
                      <a:lnTo>
                        <a:pt x="136" y="0"/>
                      </a:lnTo>
                    </a:path>
                  </a:pathLst>
                </a:custGeom>
                <a:solidFill>
                  <a:srgbClr val="E0E0E0"/>
                </a:solidFill>
                <a:ln w="12700" cap="rnd" cmpd="sng">
                  <a:noFill/>
                  <a:prstDash val="solid"/>
                  <a:round/>
                  <a:headEnd type="none" w="med" len="med"/>
                  <a:tailEnd type="none" w="med" len="med"/>
                </a:ln>
                <a:effectLst/>
              </p:spPr>
              <p:txBody>
                <a:bodyPr/>
                <a:lstStyle/>
                <a:p>
                  <a:endParaRPr lang="en-US"/>
                </a:p>
              </p:txBody>
            </p:sp>
          </p:grpSp>
          <p:grpSp>
            <p:nvGrpSpPr>
              <p:cNvPr id="16" name="Group 62"/>
              <p:cNvGrpSpPr>
                <a:grpSpLocks/>
              </p:cNvGrpSpPr>
              <p:nvPr/>
            </p:nvGrpSpPr>
            <p:grpSpPr bwMode="auto">
              <a:xfrm>
                <a:off x="1026" y="2207"/>
                <a:ext cx="189" cy="742"/>
                <a:chOff x="1026" y="2207"/>
                <a:chExt cx="189" cy="742"/>
              </a:xfrm>
            </p:grpSpPr>
            <p:sp>
              <p:nvSpPr>
                <p:cNvPr id="55359" name="Rectangle 63"/>
                <p:cNvSpPr>
                  <a:spLocks noChangeArrowheads="1"/>
                </p:cNvSpPr>
                <p:nvPr/>
              </p:nvSpPr>
              <p:spPr bwMode="auto">
                <a:xfrm>
                  <a:off x="1026" y="2207"/>
                  <a:ext cx="189" cy="19"/>
                </a:xfrm>
                <a:prstGeom prst="rect">
                  <a:avLst/>
                </a:prstGeom>
                <a:solidFill>
                  <a:srgbClr val="C0FFFF"/>
                </a:solidFill>
                <a:ln w="12700">
                  <a:noFill/>
                  <a:miter lim="800000"/>
                  <a:headEnd/>
                  <a:tailEnd/>
                </a:ln>
                <a:effectLst/>
              </p:spPr>
              <p:txBody>
                <a:bodyPr wrap="none" anchor="ctr"/>
                <a:lstStyle/>
                <a:p>
                  <a:endParaRPr lang="en-US"/>
                </a:p>
              </p:txBody>
            </p:sp>
            <p:sp>
              <p:nvSpPr>
                <p:cNvPr id="55360" name="Rectangle 64"/>
                <p:cNvSpPr>
                  <a:spLocks noChangeArrowheads="1"/>
                </p:cNvSpPr>
                <p:nvPr/>
              </p:nvSpPr>
              <p:spPr bwMode="auto">
                <a:xfrm>
                  <a:off x="1087" y="2255"/>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5361" name="Rectangle 65"/>
                <p:cNvSpPr>
                  <a:spLocks noChangeArrowheads="1"/>
                </p:cNvSpPr>
                <p:nvPr/>
              </p:nvSpPr>
              <p:spPr bwMode="auto">
                <a:xfrm>
                  <a:off x="1052" y="2303"/>
                  <a:ext cx="137" cy="20"/>
                </a:xfrm>
                <a:prstGeom prst="rect">
                  <a:avLst/>
                </a:prstGeom>
                <a:solidFill>
                  <a:srgbClr val="C0FFFF"/>
                </a:solidFill>
                <a:ln w="12700">
                  <a:noFill/>
                  <a:miter lim="800000"/>
                  <a:headEnd/>
                  <a:tailEnd/>
                </a:ln>
                <a:effectLst/>
              </p:spPr>
              <p:txBody>
                <a:bodyPr wrap="none" anchor="ctr"/>
                <a:lstStyle/>
                <a:p>
                  <a:endParaRPr lang="en-US"/>
                </a:p>
              </p:txBody>
            </p:sp>
            <p:sp>
              <p:nvSpPr>
                <p:cNvPr id="55362" name="Rectangle 66"/>
                <p:cNvSpPr>
                  <a:spLocks noChangeArrowheads="1"/>
                </p:cNvSpPr>
                <p:nvPr/>
              </p:nvSpPr>
              <p:spPr bwMode="auto">
                <a:xfrm>
                  <a:off x="1026" y="2593"/>
                  <a:ext cx="189" cy="19"/>
                </a:xfrm>
                <a:prstGeom prst="rect">
                  <a:avLst/>
                </a:prstGeom>
                <a:solidFill>
                  <a:srgbClr val="C0FFFF"/>
                </a:solidFill>
                <a:ln w="12700">
                  <a:noFill/>
                  <a:miter lim="800000"/>
                  <a:headEnd/>
                  <a:tailEnd/>
                </a:ln>
                <a:effectLst/>
              </p:spPr>
              <p:txBody>
                <a:bodyPr wrap="none" anchor="ctr"/>
                <a:lstStyle/>
                <a:p>
                  <a:endParaRPr lang="en-US"/>
                </a:p>
              </p:txBody>
            </p:sp>
            <p:sp>
              <p:nvSpPr>
                <p:cNvPr id="55363" name="Rectangle 67"/>
                <p:cNvSpPr>
                  <a:spLocks noChangeArrowheads="1"/>
                </p:cNvSpPr>
                <p:nvPr/>
              </p:nvSpPr>
              <p:spPr bwMode="auto">
                <a:xfrm>
                  <a:off x="1087" y="2351"/>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5364" name="Rectangle 68"/>
                <p:cNvSpPr>
                  <a:spLocks noChangeArrowheads="1"/>
                </p:cNvSpPr>
                <p:nvPr/>
              </p:nvSpPr>
              <p:spPr bwMode="auto">
                <a:xfrm>
                  <a:off x="1087" y="2448"/>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5365" name="Rectangle 69"/>
                <p:cNvSpPr>
                  <a:spLocks noChangeArrowheads="1"/>
                </p:cNvSpPr>
                <p:nvPr/>
              </p:nvSpPr>
              <p:spPr bwMode="auto">
                <a:xfrm>
                  <a:off x="1087" y="2544"/>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5366" name="Rectangle 70"/>
                <p:cNvSpPr>
                  <a:spLocks noChangeArrowheads="1"/>
                </p:cNvSpPr>
                <p:nvPr/>
              </p:nvSpPr>
              <p:spPr bwMode="auto">
                <a:xfrm>
                  <a:off x="1087" y="2641"/>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5367" name="Rectangle 71"/>
                <p:cNvSpPr>
                  <a:spLocks noChangeArrowheads="1"/>
                </p:cNvSpPr>
                <p:nvPr/>
              </p:nvSpPr>
              <p:spPr bwMode="auto">
                <a:xfrm>
                  <a:off x="1087" y="2737"/>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5368" name="Rectangle 72"/>
                <p:cNvSpPr>
                  <a:spLocks noChangeArrowheads="1"/>
                </p:cNvSpPr>
                <p:nvPr/>
              </p:nvSpPr>
              <p:spPr bwMode="auto">
                <a:xfrm>
                  <a:off x="1087" y="2833"/>
                  <a:ext cx="67" cy="20"/>
                </a:xfrm>
                <a:prstGeom prst="rect">
                  <a:avLst/>
                </a:prstGeom>
                <a:solidFill>
                  <a:srgbClr val="C0FFFF"/>
                </a:solidFill>
                <a:ln w="12700">
                  <a:noFill/>
                  <a:miter lim="800000"/>
                  <a:headEnd/>
                  <a:tailEnd/>
                </a:ln>
                <a:effectLst/>
              </p:spPr>
              <p:txBody>
                <a:bodyPr wrap="none" anchor="ctr"/>
                <a:lstStyle/>
                <a:p>
                  <a:endParaRPr lang="en-US"/>
                </a:p>
              </p:txBody>
            </p:sp>
            <p:sp>
              <p:nvSpPr>
                <p:cNvPr id="55369" name="Rectangle 73"/>
                <p:cNvSpPr>
                  <a:spLocks noChangeArrowheads="1"/>
                </p:cNvSpPr>
                <p:nvPr/>
              </p:nvSpPr>
              <p:spPr bwMode="auto">
                <a:xfrm>
                  <a:off x="1087" y="2930"/>
                  <a:ext cx="67" cy="19"/>
                </a:xfrm>
                <a:prstGeom prst="rect">
                  <a:avLst/>
                </a:prstGeom>
                <a:solidFill>
                  <a:srgbClr val="C0FFFF"/>
                </a:solidFill>
                <a:ln w="12700">
                  <a:noFill/>
                  <a:miter lim="800000"/>
                  <a:headEnd/>
                  <a:tailEnd/>
                </a:ln>
                <a:effectLst/>
              </p:spPr>
              <p:txBody>
                <a:bodyPr wrap="none" anchor="ctr"/>
                <a:lstStyle/>
                <a:p>
                  <a:endParaRPr lang="en-US"/>
                </a:p>
              </p:txBody>
            </p:sp>
            <p:sp>
              <p:nvSpPr>
                <p:cNvPr id="55370" name="Rectangle 74"/>
                <p:cNvSpPr>
                  <a:spLocks noChangeArrowheads="1"/>
                </p:cNvSpPr>
                <p:nvPr/>
              </p:nvSpPr>
              <p:spPr bwMode="auto">
                <a:xfrm>
                  <a:off x="1052" y="2399"/>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5371" name="Rectangle 75"/>
                <p:cNvSpPr>
                  <a:spLocks noChangeArrowheads="1"/>
                </p:cNvSpPr>
                <p:nvPr/>
              </p:nvSpPr>
              <p:spPr bwMode="auto">
                <a:xfrm>
                  <a:off x="1052" y="2496"/>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5372" name="Rectangle 76"/>
                <p:cNvSpPr>
                  <a:spLocks noChangeArrowheads="1"/>
                </p:cNvSpPr>
                <p:nvPr/>
              </p:nvSpPr>
              <p:spPr bwMode="auto">
                <a:xfrm>
                  <a:off x="1052" y="2785"/>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5373" name="Rectangle 77"/>
                <p:cNvSpPr>
                  <a:spLocks noChangeArrowheads="1"/>
                </p:cNvSpPr>
                <p:nvPr/>
              </p:nvSpPr>
              <p:spPr bwMode="auto">
                <a:xfrm>
                  <a:off x="1052" y="2882"/>
                  <a:ext cx="137" cy="19"/>
                </a:xfrm>
                <a:prstGeom prst="rect">
                  <a:avLst/>
                </a:prstGeom>
                <a:solidFill>
                  <a:srgbClr val="C0FFFF"/>
                </a:solidFill>
                <a:ln w="12700">
                  <a:noFill/>
                  <a:miter lim="800000"/>
                  <a:headEnd/>
                  <a:tailEnd/>
                </a:ln>
                <a:effectLst/>
              </p:spPr>
              <p:txBody>
                <a:bodyPr wrap="none" anchor="ctr"/>
                <a:lstStyle/>
                <a:p>
                  <a:endParaRPr lang="en-US"/>
                </a:p>
              </p:txBody>
            </p:sp>
            <p:sp>
              <p:nvSpPr>
                <p:cNvPr id="55374" name="Rectangle 78"/>
                <p:cNvSpPr>
                  <a:spLocks noChangeArrowheads="1"/>
                </p:cNvSpPr>
                <p:nvPr/>
              </p:nvSpPr>
              <p:spPr bwMode="auto">
                <a:xfrm>
                  <a:off x="1052" y="2689"/>
                  <a:ext cx="137" cy="20"/>
                </a:xfrm>
                <a:prstGeom prst="rect">
                  <a:avLst/>
                </a:prstGeom>
                <a:solidFill>
                  <a:srgbClr val="C0FFFF"/>
                </a:solidFill>
                <a:ln w="12700">
                  <a:noFill/>
                  <a:miter lim="800000"/>
                  <a:headEnd/>
                  <a:tailEnd/>
                </a:ln>
                <a:effectLst/>
              </p:spPr>
              <p:txBody>
                <a:bodyPr wrap="none" anchor="ctr"/>
                <a:lstStyle/>
                <a:p>
                  <a:endParaRPr lang="en-US"/>
                </a:p>
              </p:txBody>
            </p:sp>
          </p:grpSp>
          <p:grpSp>
            <p:nvGrpSpPr>
              <p:cNvPr id="17" name="Group 79"/>
              <p:cNvGrpSpPr>
                <a:grpSpLocks/>
              </p:cNvGrpSpPr>
              <p:nvPr/>
            </p:nvGrpSpPr>
            <p:grpSpPr bwMode="auto">
              <a:xfrm>
                <a:off x="831" y="2540"/>
                <a:ext cx="133" cy="123"/>
                <a:chOff x="831" y="2540"/>
                <a:chExt cx="133" cy="123"/>
              </a:xfrm>
            </p:grpSpPr>
            <p:sp>
              <p:nvSpPr>
                <p:cNvPr id="55376" name="Freeform 80"/>
                <p:cNvSpPr>
                  <a:spLocks/>
                </p:cNvSpPr>
                <p:nvPr/>
              </p:nvSpPr>
              <p:spPr bwMode="auto">
                <a:xfrm>
                  <a:off x="852" y="2540"/>
                  <a:ext cx="16" cy="61"/>
                </a:xfrm>
                <a:custGeom>
                  <a:avLst/>
                  <a:gdLst/>
                  <a:ahLst/>
                  <a:cxnLst>
                    <a:cxn ang="0">
                      <a:pos x="5" y="60"/>
                    </a:cxn>
                    <a:cxn ang="0">
                      <a:pos x="15" y="60"/>
                    </a:cxn>
                    <a:cxn ang="0">
                      <a:pos x="15" y="0"/>
                    </a:cxn>
                    <a:cxn ang="0">
                      <a:pos x="3" y="0"/>
                    </a:cxn>
                    <a:cxn ang="0">
                      <a:pos x="0" y="13"/>
                    </a:cxn>
                    <a:cxn ang="0">
                      <a:pos x="5" y="13"/>
                    </a:cxn>
                    <a:cxn ang="0">
                      <a:pos x="5" y="60"/>
                    </a:cxn>
                  </a:cxnLst>
                  <a:rect l="0" t="0" r="r" b="b"/>
                  <a:pathLst>
                    <a:path w="16" h="61">
                      <a:moveTo>
                        <a:pt x="5" y="60"/>
                      </a:moveTo>
                      <a:lnTo>
                        <a:pt x="15" y="60"/>
                      </a:lnTo>
                      <a:lnTo>
                        <a:pt x="15" y="0"/>
                      </a:lnTo>
                      <a:lnTo>
                        <a:pt x="3" y="0"/>
                      </a:lnTo>
                      <a:lnTo>
                        <a:pt x="0" y="13"/>
                      </a:lnTo>
                      <a:lnTo>
                        <a:pt x="5" y="13"/>
                      </a:lnTo>
                      <a:lnTo>
                        <a:pt x="5" y="6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5377" name="Freeform 81"/>
                <p:cNvSpPr>
                  <a:spLocks/>
                </p:cNvSpPr>
                <p:nvPr/>
              </p:nvSpPr>
              <p:spPr bwMode="auto">
                <a:xfrm>
                  <a:off x="931" y="2601"/>
                  <a:ext cx="33" cy="60"/>
                </a:xfrm>
                <a:custGeom>
                  <a:avLst/>
                  <a:gdLst/>
                  <a:ahLst/>
                  <a:cxnLst>
                    <a:cxn ang="0">
                      <a:pos x="0" y="17"/>
                    </a:cxn>
                    <a:cxn ang="0">
                      <a:pos x="12" y="17"/>
                    </a:cxn>
                    <a:cxn ang="0">
                      <a:pos x="12" y="13"/>
                    </a:cxn>
                    <a:cxn ang="0">
                      <a:pos x="20" y="13"/>
                    </a:cxn>
                    <a:cxn ang="0">
                      <a:pos x="20" y="20"/>
                    </a:cxn>
                    <a:cxn ang="0">
                      <a:pos x="0" y="48"/>
                    </a:cxn>
                    <a:cxn ang="0">
                      <a:pos x="0" y="59"/>
                    </a:cxn>
                    <a:cxn ang="0">
                      <a:pos x="32" y="59"/>
                    </a:cxn>
                    <a:cxn ang="0">
                      <a:pos x="32" y="48"/>
                    </a:cxn>
                    <a:cxn ang="0">
                      <a:pos x="14" y="48"/>
                    </a:cxn>
                    <a:cxn ang="0">
                      <a:pos x="32" y="23"/>
                    </a:cxn>
                    <a:cxn ang="0">
                      <a:pos x="32" y="8"/>
                    </a:cxn>
                    <a:cxn ang="0">
                      <a:pos x="23" y="0"/>
                    </a:cxn>
                    <a:cxn ang="0">
                      <a:pos x="8" y="0"/>
                    </a:cxn>
                    <a:cxn ang="0">
                      <a:pos x="0" y="8"/>
                    </a:cxn>
                    <a:cxn ang="0">
                      <a:pos x="0" y="17"/>
                    </a:cxn>
                  </a:cxnLst>
                  <a:rect l="0" t="0" r="r" b="b"/>
                  <a:pathLst>
                    <a:path w="33" h="60">
                      <a:moveTo>
                        <a:pt x="0" y="17"/>
                      </a:moveTo>
                      <a:lnTo>
                        <a:pt x="12" y="17"/>
                      </a:lnTo>
                      <a:lnTo>
                        <a:pt x="12" y="13"/>
                      </a:lnTo>
                      <a:lnTo>
                        <a:pt x="20" y="13"/>
                      </a:lnTo>
                      <a:lnTo>
                        <a:pt x="20" y="20"/>
                      </a:lnTo>
                      <a:lnTo>
                        <a:pt x="0" y="48"/>
                      </a:lnTo>
                      <a:lnTo>
                        <a:pt x="0" y="59"/>
                      </a:lnTo>
                      <a:lnTo>
                        <a:pt x="32" y="59"/>
                      </a:lnTo>
                      <a:lnTo>
                        <a:pt x="32" y="48"/>
                      </a:lnTo>
                      <a:lnTo>
                        <a:pt x="14" y="48"/>
                      </a:lnTo>
                      <a:lnTo>
                        <a:pt x="32" y="23"/>
                      </a:lnTo>
                      <a:lnTo>
                        <a:pt x="32" y="8"/>
                      </a:lnTo>
                      <a:lnTo>
                        <a:pt x="23" y="0"/>
                      </a:lnTo>
                      <a:lnTo>
                        <a:pt x="8" y="0"/>
                      </a:lnTo>
                      <a:lnTo>
                        <a:pt x="0" y="8"/>
                      </a:lnTo>
                      <a:lnTo>
                        <a:pt x="0" y="17"/>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5378" name="Freeform 82"/>
                <p:cNvSpPr>
                  <a:spLocks/>
                </p:cNvSpPr>
                <p:nvPr/>
              </p:nvSpPr>
              <p:spPr bwMode="auto">
                <a:xfrm>
                  <a:off x="831" y="2544"/>
                  <a:ext cx="127" cy="119"/>
                </a:xfrm>
                <a:custGeom>
                  <a:avLst/>
                  <a:gdLst/>
                  <a:ahLst/>
                  <a:cxnLst>
                    <a:cxn ang="0">
                      <a:pos x="109" y="0"/>
                    </a:cxn>
                    <a:cxn ang="0">
                      <a:pos x="0" y="117"/>
                    </a:cxn>
                    <a:cxn ang="0">
                      <a:pos x="16" y="118"/>
                    </a:cxn>
                    <a:cxn ang="0">
                      <a:pos x="126" y="1"/>
                    </a:cxn>
                    <a:cxn ang="0">
                      <a:pos x="109" y="0"/>
                    </a:cxn>
                  </a:cxnLst>
                  <a:rect l="0" t="0" r="r" b="b"/>
                  <a:pathLst>
                    <a:path w="127" h="119">
                      <a:moveTo>
                        <a:pt x="109" y="0"/>
                      </a:moveTo>
                      <a:lnTo>
                        <a:pt x="0" y="117"/>
                      </a:lnTo>
                      <a:lnTo>
                        <a:pt x="16" y="118"/>
                      </a:lnTo>
                      <a:lnTo>
                        <a:pt x="126" y="1"/>
                      </a:lnTo>
                      <a:lnTo>
                        <a:pt x="109"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grpSp>
          <p:grpSp>
            <p:nvGrpSpPr>
              <p:cNvPr id="18" name="Group 83"/>
              <p:cNvGrpSpPr>
                <a:grpSpLocks/>
              </p:cNvGrpSpPr>
              <p:nvPr/>
            </p:nvGrpSpPr>
            <p:grpSpPr bwMode="auto">
              <a:xfrm>
                <a:off x="1263" y="2561"/>
                <a:ext cx="205" cy="70"/>
                <a:chOff x="1263" y="2561"/>
                <a:chExt cx="205" cy="70"/>
              </a:xfrm>
            </p:grpSpPr>
            <p:sp>
              <p:nvSpPr>
                <p:cNvPr id="55380" name="Freeform 84"/>
                <p:cNvSpPr>
                  <a:spLocks/>
                </p:cNvSpPr>
                <p:nvPr/>
              </p:nvSpPr>
              <p:spPr bwMode="auto">
                <a:xfrm>
                  <a:off x="1263" y="2561"/>
                  <a:ext cx="53" cy="70"/>
                </a:xfrm>
                <a:custGeom>
                  <a:avLst/>
                  <a:gdLst/>
                  <a:ahLst/>
                  <a:cxnLst>
                    <a:cxn ang="0">
                      <a:pos x="14" y="0"/>
                    </a:cxn>
                    <a:cxn ang="0">
                      <a:pos x="38" y="0"/>
                    </a:cxn>
                    <a:cxn ang="0">
                      <a:pos x="52" y="10"/>
                    </a:cxn>
                    <a:cxn ang="0">
                      <a:pos x="52" y="27"/>
                    </a:cxn>
                    <a:cxn ang="0">
                      <a:pos x="33" y="27"/>
                    </a:cxn>
                    <a:cxn ang="0">
                      <a:pos x="33" y="13"/>
                    </a:cxn>
                    <a:cxn ang="0">
                      <a:pos x="18" y="13"/>
                    </a:cxn>
                    <a:cxn ang="0">
                      <a:pos x="18" y="56"/>
                    </a:cxn>
                    <a:cxn ang="0">
                      <a:pos x="33" y="56"/>
                    </a:cxn>
                    <a:cxn ang="0">
                      <a:pos x="33" y="40"/>
                    </a:cxn>
                    <a:cxn ang="0">
                      <a:pos x="52" y="40"/>
                    </a:cxn>
                    <a:cxn ang="0">
                      <a:pos x="52" y="59"/>
                    </a:cxn>
                    <a:cxn ang="0">
                      <a:pos x="38" y="69"/>
                    </a:cxn>
                    <a:cxn ang="0">
                      <a:pos x="14" y="69"/>
                    </a:cxn>
                    <a:cxn ang="0">
                      <a:pos x="0" y="59"/>
                    </a:cxn>
                    <a:cxn ang="0">
                      <a:pos x="0" y="10"/>
                    </a:cxn>
                    <a:cxn ang="0">
                      <a:pos x="14" y="0"/>
                    </a:cxn>
                  </a:cxnLst>
                  <a:rect l="0" t="0" r="r" b="b"/>
                  <a:pathLst>
                    <a:path w="53" h="70">
                      <a:moveTo>
                        <a:pt x="14" y="0"/>
                      </a:moveTo>
                      <a:lnTo>
                        <a:pt x="38" y="0"/>
                      </a:lnTo>
                      <a:lnTo>
                        <a:pt x="52" y="10"/>
                      </a:lnTo>
                      <a:lnTo>
                        <a:pt x="52" y="27"/>
                      </a:lnTo>
                      <a:lnTo>
                        <a:pt x="33" y="27"/>
                      </a:lnTo>
                      <a:lnTo>
                        <a:pt x="33" y="13"/>
                      </a:lnTo>
                      <a:lnTo>
                        <a:pt x="18" y="13"/>
                      </a:lnTo>
                      <a:lnTo>
                        <a:pt x="18" y="56"/>
                      </a:lnTo>
                      <a:lnTo>
                        <a:pt x="33" y="56"/>
                      </a:lnTo>
                      <a:lnTo>
                        <a:pt x="33" y="40"/>
                      </a:lnTo>
                      <a:lnTo>
                        <a:pt x="52" y="40"/>
                      </a:lnTo>
                      <a:lnTo>
                        <a:pt x="52" y="59"/>
                      </a:lnTo>
                      <a:lnTo>
                        <a:pt x="38" y="69"/>
                      </a:lnTo>
                      <a:lnTo>
                        <a:pt x="14" y="69"/>
                      </a:lnTo>
                      <a:lnTo>
                        <a:pt x="0" y="59"/>
                      </a:lnTo>
                      <a:lnTo>
                        <a:pt x="0" y="10"/>
                      </a:lnTo>
                      <a:lnTo>
                        <a:pt x="14"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5381" name="Freeform 85"/>
                <p:cNvSpPr>
                  <a:spLocks/>
                </p:cNvSpPr>
                <p:nvPr/>
              </p:nvSpPr>
              <p:spPr bwMode="auto">
                <a:xfrm>
                  <a:off x="1419" y="2561"/>
                  <a:ext cx="49" cy="70"/>
                </a:xfrm>
                <a:custGeom>
                  <a:avLst/>
                  <a:gdLst/>
                  <a:ahLst/>
                  <a:cxnLst>
                    <a:cxn ang="0">
                      <a:pos x="0" y="0"/>
                    </a:cxn>
                    <a:cxn ang="0">
                      <a:pos x="35" y="0"/>
                    </a:cxn>
                    <a:cxn ang="0">
                      <a:pos x="48" y="10"/>
                    </a:cxn>
                    <a:cxn ang="0">
                      <a:pos x="48" y="36"/>
                    </a:cxn>
                    <a:cxn ang="0">
                      <a:pos x="35" y="46"/>
                    </a:cxn>
                    <a:cxn ang="0">
                      <a:pos x="19" y="46"/>
                    </a:cxn>
                    <a:cxn ang="0">
                      <a:pos x="19" y="33"/>
                    </a:cxn>
                    <a:cxn ang="0">
                      <a:pos x="30" y="33"/>
                    </a:cxn>
                    <a:cxn ang="0">
                      <a:pos x="30" y="11"/>
                    </a:cxn>
                    <a:cxn ang="0">
                      <a:pos x="19" y="11"/>
                    </a:cxn>
                    <a:cxn ang="0">
                      <a:pos x="19" y="33"/>
                    </a:cxn>
                    <a:cxn ang="0">
                      <a:pos x="19" y="46"/>
                    </a:cxn>
                    <a:cxn ang="0">
                      <a:pos x="19" y="69"/>
                    </a:cxn>
                    <a:cxn ang="0">
                      <a:pos x="0" y="69"/>
                    </a:cxn>
                    <a:cxn ang="0">
                      <a:pos x="0" y="0"/>
                    </a:cxn>
                  </a:cxnLst>
                  <a:rect l="0" t="0" r="r" b="b"/>
                  <a:pathLst>
                    <a:path w="49" h="70">
                      <a:moveTo>
                        <a:pt x="0" y="0"/>
                      </a:moveTo>
                      <a:lnTo>
                        <a:pt x="35" y="0"/>
                      </a:lnTo>
                      <a:lnTo>
                        <a:pt x="48" y="10"/>
                      </a:lnTo>
                      <a:lnTo>
                        <a:pt x="48" y="36"/>
                      </a:lnTo>
                      <a:lnTo>
                        <a:pt x="35" y="46"/>
                      </a:lnTo>
                      <a:lnTo>
                        <a:pt x="19" y="46"/>
                      </a:lnTo>
                      <a:lnTo>
                        <a:pt x="19" y="33"/>
                      </a:lnTo>
                      <a:lnTo>
                        <a:pt x="30" y="33"/>
                      </a:lnTo>
                      <a:lnTo>
                        <a:pt x="30" y="11"/>
                      </a:lnTo>
                      <a:lnTo>
                        <a:pt x="19" y="11"/>
                      </a:lnTo>
                      <a:lnTo>
                        <a:pt x="19" y="33"/>
                      </a:lnTo>
                      <a:lnTo>
                        <a:pt x="19" y="46"/>
                      </a:lnTo>
                      <a:lnTo>
                        <a:pt x="19" y="69"/>
                      </a:lnTo>
                      <a:lnTo>
                        <a:pt x="0" y="69"/>
                      </a:lnTo>
                      <a:lnTo>
                        <a:pt x="0"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5382" name="Freeform 86"/>
                <p:cNvSpPr>
                  <a:spLocks/>
                </p:cNvSpPr>
                <p:nvPr/>
              </p:nvSpPr>
              <p:spPr bwMode="auto">
                <a:xfrm>
                  <a:off x="1343" y="2561"/>
                  <a:ext cx="52" cy="70"/>
                </a:xfrm>
                <a:custGeom>
                  <a:avLst/>
                  <a:gdLst/>
                  <a:ahLst/>
                  <a:cxnLst>
                    <a:cxn ang="0">
                      <a:pos x="0" y="0"/>
                    </a:cxn>
                    <a:cxn ang="0">
                      <a:pos x="19" y="0"/>
                    </a:cxn>
                    <a:cxn ang="0">
                      <a:pos x="19" y="56"/>
                    </a:cxn>
                    <a:cxn ang="0">
                      <a:pos x="33" y="56"/>
                    </a:cxn>
                    <a:cxn ang="0">
                      <a:pos x="33" y="0"/>
                    </a:cxn>
                    <a:cxn ang="0">
                      <a:pos x="51" y="0"/>
                    </a:cxn>
                    <a:cxn ang="0">
                      <a:pos x="51" y="59"/>
                    </a:cxn>
                    <a:cxn ang="0">
                      <a:pos x="37" y="69"/>
                    </a:cxn>
                    <a:cxn ang="0">
                      <a:pos x="14" y="69"/>
                    </a:cxn>
                    <a:cxn ang="0">
                      <a:pos x="0" y="59"/>
                    </a:cxn>
                    <a:cxn ang="0">
                      <a:pos x="0" y="0"/>
                    </a:cxn>
                  </a:cxnLst>
                  <a:rect l="0" t="0" r="r" b="b"/>
                  <a:pathLst>
                    <a:path w="52" h="70">
                      <a:moveTo>
                        <a:pt x="0" y="0"/>
                      </a:moveTo>
                      <a:lnTo>
                        <a:pt x="19" y="0"/>
                      </a:lnTo>
                      <a:lnTo>
                        <a:pt x="19" y="56"/>
                      </a:lnTo>
                      <a:lnTo>
                        <a:pt x="33" y="56"/>
                      </a:lnTo>
                      <a:lnTo>
                        <a:pt x="33" y="0"/>
                      </a:lnTo>
                      <a:lnTo>
                        <a:pt x="51" y="0"/>
                      </a:lnTo>
                      <a:lnTo>
                        <a:pt x="51" y="59"/>
                      </a:lnTo>
                      <a:lnTo>
                        <a:pt x="37" y="69"/>
                      </a:lnTo>
                      <a:lnTo>
                        <a:pt x="14" y="69"/>
                      </a:lnTo>
                      <a:lnTo>
                        <a:pt x="0" y="59"/>
                      </a:lnTo>
                      <a:lnTo>
                        <a:pt x="0"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grpSp>
        </p:grpSp>
      </p:grpSp>
      <p:grpSp>
        <p:nvGrpSpPr>
          <p:cNvPr id="19" name="Group 87"/>
          <p:cNvGrpSpPr>
            <a:grpSpLocks/>
          </p:cNvGrpSpPr>
          <p:nvPr/>
        </p:nvGrpSpPr>
        <p:grpSpPr bwMode="auto">
          <a:xfrm>
            <a:off x="5543550" y="3217863"/>
            <a:ext cx="2784475" cy="1530350"/>
            <a:chOff x="3492" y="2027"/>
            <a:chExt cx="1754" cy="964"/>
          </a:xfrm>
        </p:grpSpPr>
        <p:sp>
          <p:nvSpPr>
            <p:cNvPr id="55384" name="Rectangle 88"/>
            <p:cNvSpPr>
              <a:spLocks noChangeArrowheads="1"/>
            </p:cNvSpPr>
            <p:nvPr/>
          </p:nvSpPr>
          <p:spPr bwMode="auto">
            <a:xfrm>
              <a:off x="3492" y="2219"/>
              <a:ext cx="491" cy="690"/>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6600"/>
                <a:t>=</a:t>
              </a:r>
            </a:p>
          </p:txBody>
        </p:sp>
        <p:grpSp>
          <p:nvGrpSpPr>
            <p:cNvPr id="20" name="Group 89"/>
            <p:cNvGrpSpPr>
              <a:grpSpLocks/>
            </p:cNvGrpSpPr>
            <p:nvPr/>
          </p:nvGrpSpPr>
          <p:grpSpPr bwMode="auto">
            <a:xfrm>
              <a:off x="4088" y="2027"/>
              <a:ext cx="1158" cy="964"/>
              <a:chOff x="4088" y="2027"/>
              <a:chExt cx="1158" cy="964"/>
            </a:xfrm>
          </p:grpSpPr>
          <p:sp>
            <p:nvSpPr>
              <p:cNvPr id="55386" name="Freeform 90"/>
              <p:cNvSpPr>
                <a:spLocks/>
              </p:cNvSpPr>
              <p:nvPr/>
            </p:nvSpPr>
            <p:spPr bwMode="auto">
              <a:xfrm>
                <a:off x="4326" y="2084"/>
                <a:ext cx="803" cy="907"/>
              </a:xfrm>
              <a:custGeom>
                <a:avLst/>
                <a:gdLst/>
                <a:ahLst/>
                <a:cxnLst>
                  <a:cxn ang="0">
                    <a:pos x="0" y="0"/>
                  </a:cxn>
                  <a:cxn ang="0">
                    <a:pos x="802" y="0"/>
                  </a:cxn>
                  <a:cxn ang="0">
                    <a:pos x="738" y="854"/>
                  </a:cxn>
                  <a:cxn ang="0">
                    <a:pos x="738" y="858"/>
                  </a:cxn>
                  <a:cxn ang="0">
                    <a:pos x="736" y="860"/>
                  </a:cxn>
                  <a:cxn ang="0">
                    <a:pos x="735" y="862"/>
                  </a:cxn>
                  <a:cxn ang="0">
                    <a:pos x="731" y="865"/>
                  </a:cxn>
                  <a:cxn ang="0">
                    <a:pos x="729" y="867"/>
                  </a:cxn>
                  <a:cxn ang="0">
                    <a:pos x="727" y="867"/>
                  </a:cxn>
                  <a:cxn ang="0">
                    <a:pos x="723" y="870"/>
                  </a:cxn>
                  <a:cxn ang="0">
                    <a:pos x="718" y="872"/>
                  </a:cxn>
                  <a:cxn ang="0">
                    <a:pos x="712" y="874"/>
                  </a:cxn>
                  <a:cxn ang="0">
                    <a:pos x="710" y="875"/>
                  </a:cxn>
                  <a:cxn ang="0">
                    <a:pos x="705" y="877"/>
                  </a:cxn>
                  <a:cxn ang="0">
                    <a:pos x="696" y="879"/>
                  </a:cxn>
                  <a:cxn ang="0">
                    <a:pos x="685" y="882"/>
                  </a:cxn>
                  <a:cxn ang="0">
                    <a:pos x="673" y="885"/>
                  </a:cxn>
                  <a:cxn ang="0">
                    <a:pos x="657" y="888"/>
                  </a:cxn>
                  <a:cxn ang="0">
                    <a:pos x="640" y="891"/>
                  </a:cxn>
                  <a:cxn ang="0">
                    <a:pos x="621" y="893"/>
                  </a:cxn>
                  <a:cxn ang="0">
                    <a:pos x="602" y="896"/>
                  </a:cxn>
                  <a:cxn ang="0">
                    <a:pos x="579" y="899"/>
                  </a:cxn>
                  <a:cxn ang="0">
                    <a:pos x="552" y="901"/>
                  </a:cxn>
                  <a:cxn ang="0">
                    <a:pos x="510" y="903"/>
                  </a:cxn>
                  <a:cxn ang="0">
                    <a:pos x="475" y="905"/>
                  </a:cxn>
                  <a:cxn ang="0">
                    <a:pos x="441" y="905"/>
                  </a:cxn>
                  <a:cxn ang="0">
                    <a:pos x="414" y="906"/>
                  </a:cxn>
                  <a:cxn ang="0">
                    <a:pos x="390" y="906"/>
                  </a:cxn>
                  <a:cxn ang="0">
                    <a:pos x="367" y="906"/>
                  </a:cxn>
                  <a:cxn ang="0">
                    <a:pos x="352" y="905"/>
                  </a:cxn>
                  <a:cxn ang="0">
                    <a:pos x="335" y="905"/>
                  </a:cxn>
                  <a:cxn ang="0">
                    <a:pos x="314" y="904"/>
                  </a:cxn>
                  <a:cxn ang="0">
                    <a:pos x="288" y="903"/>
                  </a:cxn>
                  <a:cxn ang="0">
                    <a:pos x="262" y="901"/>
                  </a:cxn>
                  <a:cxn ang="0">
                    <a:pos x="236" y="900"/>
                  </a:cxn>
                  <a:cxn ang="0">
                    <a:pos x="212" y="897"/>
                  </a:cxn>
                  <a:cxn ang="0">
                    <a:pos x="194" y="895"/>
                  </a:cxn>
                  <a:cxn ang="0">
                    <a:pos x="168" y="892"/>
                  </a:cxn>
                  <a:cxn ang="0">
                    <a:pos x="145" y="888"/>
                  </a:cxn>
                  <a:cxn ang="0">
                    <a:pos x="130" y="885"/>
                  </a:cxn>
                  <a:cxn ang="0">
                    <a:pos x="113" y="881"/>
                  </a:cxn>
                  <a:cxn ang="0">
                    <a:pos x="102" y="878"/>
                  </a:cxn>
                  <a:cxn ang="0">
                    <a:pos x="94" y="876"/>
                  </a:cxn>
                  <a:cxn ang="0">
                    <a:pos x="87" y="874"/>
                  </a:cxn>
                  <a:cxn ang="0">
                    <a:pos x="81" y="871"/>
                  </a:cxn>
                  <a:cxn ang="0">
                    <a:pos x="77" y="869"/>
                  </a:cxn>
                  <a:cxn ang="0">
                    <a:pos x="73" y="866"/>
                  </a:cxn>
                  <a:cxn ang="0">
                    <a:pos x="70" y="865"/>
                  </a:cxn>
                  <a:cxn ang="0">
                    <a:pos x="67" y="863"/>
                  </a:cxn>
                  <a:cxn ang="0">
                    <a:pos x="66" y="861"/>
                  </a:cxn>
                  <a:cxn ang="0">
                    <a:pos x="64" y="858"/>
                  </a:cxn>
                  <a:cxn ang="0">
                    <a:pos x="63" y="854"/>
                  </a:cxn>
                  <a:cxn ang="0">
                    <a:pos x="0" y="0"/>
                  </a:cxn>
                </a:cxnLst>
                <a:rect l="0" t="0" r="r" b="b"/>
                <a:pathLst>
                  <a:path w="803" h="907">
                    <a:moveTo>
                      <a:pt x="0" y="0"/>
                    </a:moveTo>
                    <a:lnTo>
                      <a:pt x="802" y="0"/>
                    </a:lnTo>
                    <a:lnTo>
                      <a:pt x="738" y="854"/>
                    </a:lnTo>
                    <a:lnTo>
                      <a:pt x="738" y="858"/>
                    </a:lnTo>
                    <a:lnTo>
                      <a:pt x="736" y="860"/>
                    </a:lnTo>
                    <a:lnTo>
                      <a:pt x="735" y="862"/>
                    </a:lnTo>
                    <a:lnTo>
                      <a:pt x="731" y="865"/>
                    </a:lnTo>
                    <a:lnTo>
                      <a:pt x="729" y="867"/>
                    </a:lnTo>
                    <a:lnTo>
                      <a:pt x="727" y="867"/>
                    </a:lnTo>
                    <a:lnTo>
                      <a:pt x="723" y="870"/>
                    </a:lnTo>
                    <a:lnTo>
                      <a:pt x="718" y="872"/>
                    </a:lnTo>
                    <a:lnTo>
                      <a:pt x="712" y="874"/>
                    </a:lnTo>
                    <a:lnTo>
                      <a:pt x="710" y="875"/>
                    </a:lnTo>
                    <a:lnTo>
                      <a:pt x="705" y="877"/>
                    </a:lnTo>
                    <a:lnTo>
                      <a:pt x="696" y="879"/>
                    </a:lnTo>
                    <a:lnTo>
                      <a:pt x="685" y="882"/>
                    </a:lnTo>
                    <a:lnTo>
                      <a:pt x="673" y="885"/>
                    </a:lnTo>
                    <a:lnTo>
                      <a:pt x="657" y="888"/>
                    </a:lnTo>
                    <a:lnTo>
                      <a:pt x="640" y="891"/>
                    </a:lnTo>
                    <a:lnTo>
                      <a:pt x="621" y="893"/>
                    </a:lnTo>
                    <a:lnTo>
                      <a:pt x="602" y="896"/>
                    </a:lnTo>
                    <a:lnTo>
                      <a:pt x="579" y="899"/>
                    </a:lnTo>
                    <a:lnTo>
                      <a:pt x="552" y="901"/>
                    </a:lnTo>
                    <a:lnTo>
                      <a:pt x="510" y="903"/>
                    </a:lnTo>
                    <a:lnTo>
                      <a:pt x="475" y="905"/>
                    </a:lnTo>
                    <a:lnTo>
                      <a:pt x="441" y="905"/>
                    </a:lnTo>
                    <a:lnTo>
                      <a:pt x="414" y="906"/>
                    </a:lnTo>
                    <a:lnTo>
                      <a:pt x="390" y="906"/>
                    </a:lnTo>
                    <a:lnTo>
                      <a:pt x="367" y="906"/>
                    </a:lnTo>
                    <a:lnTo>
                      <a:pt x="352" y="905"/>
                    </a:lnTo>
                    <a:lnTo>
                      <a:pt x="335" y="905"/>
                    </a:lnTo>
                    <a:lnTo>
                      <a:pt x="314" y="904"/>
                    </a:lnTo>
                    <a:lnTo>
                      <a:pt x="288" y="903"/>
                    </a:lnTo>
                    <a:lnTo>
                      <a:pt x="262" y="901"/>
                    </a:lnTo>
                    <a:lnTo>
                      <a:pt x="236" y="900"/>
                    </a:lnTo>
                    <a:lnTo>
                      <a:pt x="212" y="897"/>
                    </a:lnTo>
                    <a:lnTo>
                      <a:pt x="194" y="895"/>
                    </a:lnTo>
                    <a:lnTo>
                      <a:pt x="168" y="892"/>
                    </a:lnTo>
                    <a:lnTo>
                      <a:pt x="145" y="888"/>
                    </a:lnTo>
                    <a:lnTo>
                      <a:pt x="130" y="885"/>
                    </a:lnTo>
                    <a:lnTo>
                      <a:pt x="113" y="881"/>
                    </a:lnTo>
                    <a:lnTo>
                      <a:pt x="102" y="878"/>
                    </a:lnTo>
                    <a:lnTo>
                      <a:pt x="94" y="876"/>
                    </a:lnTo>
                    <a:lnTo>
                      <a:pt x="87" y="874"/>
                    </a:lnTo>
                    <a:lnTo>
                      <a:pt x="81" y="871"/>
                    </a:lnTo>
                    <a:lnTo>
                      <a:pt x="77" y="869"/>
                    </a:lnTo>
                    <a:lnTo>
                      <a:pt x="73" y="866"/>
                    </a:lnTo>
                    <a:lnTo>
                      <a:pt x="70" y="865"/>
                    </a:lnTo>
                    <a:lnTo>
                      <a:pt x="67" y="863"/>
                    </a:lnTo>
                    <a:lnTo>
                      <a:pt x="66" y="861"/>
                    </a:lnTo>
                    <a:lnTo>
                      <a:pt x="64" y="858"/>
                    </a:lnTo>
                    <a:lnTo>
                      <a:pt x="63" y="854"/>
                    </a:lnTo>
                    <a:lnTo>
                      <a:pt x="0" y="0"/>
                    </a:lnTo>
                  </a:path>
                </a:pathLst>
              </a:custGeom>
              <a:solidFill>
                <a:srgbClr val="00B7A5"/>
              </a:solidFill>
              <a:ln w="12700" cap="rnd" cmpd="sng">
                <a:solidFill>
                  <a:srgbClr val="008080"/>
                </a:solidFill>
                <a:prstDash val="solid"/>
                <a:round/>
                <a:headEnd type="none" w="med" len="med"/>
                <a:tailEnd type="none" w="med" len="med"/>
              </a:ln>
              <a:effectLst/>
            </p:spPr>
            <p:txBody>
              <a:bodyPr/>
              <a:lstStyle/>
              <a:p>
                <a:endParaRPr lang="en-US"/>
              </a:p>
            </p:txBody>
          </p:sp>
          <p:sp>
            <p:nvSpPr>
              <p:cNvPr id="55387" name="Oval 91"/>
              <p:cNvSpPr>
                <a:spLocks noChangeArrowheads="1"/>
              </p:cNvSpPr>
              <p:nvPr/>
            </p:nvSpPr>
            <p:spPr bwMode="auto">
              <a:xfrm>
                <a:off x="4328" y="2027"/>
                <a:ext cx="793" cy="114"/>
              </a:xfrm>
              <a:prstGeom prst="ellipse">
                <a:avLst/>
              </a:prstGeom>
              <a:solidFill>
                <a:srgbClr val="8080FF"/>
              </a:solidFill>
              <a:ln w="12700">
                <a:solidFill>
                  <a:srgbClr val="00A0A0"/>
                </a:solidFill>
                <a:round/>
                <a:headEnd/>
                <a:tailEnd/>
              </a:ln>
              <a:effectLst/>
            </p:spPr>
            <p:txBody>
              <a:bodyPr wrap="none" anchor="ctr"/>
              <a:lstStyle/>
              <a:p>
                <a:endParaRPr lang="en-US"/>
              </a:p>
            </p:txBody>
          </p:sp>
          <p:sp>
            <p:nvSpPr>
              <p:cNvPr id="55388" name="Freeform 92"/>
              <p:cNvSpPr>
                <a:spLocks/>
              </p:cNvSpPr>
              <p:nvPr/>
            </p:nvSpPr>
            <p:spPr bwMode="auto">
              <a:xfrm>
                <a:off x="5059" y="2048"/>
                <a:ext cx="187" cy="318"/>
              </a:xfrm>
              <a:custGeom>
                <a:avLst/>
                <a:gdLst/>
                <a:ahLst/>
                <a:cxnLst>
                  <a:cxn ang="0">
                    <a:pos x="186" y="26"/>
                  </a:cxn>
                  <a:cxn ang="0">
                    <a:pos x="186" y="30"/>
                  </a:cxn>
                  <a:cxn ang="0">
                    <a:pos x="48" y="317"/>
                  </a:cxn>
                  <a:cxn ang="0">
                    <a:pos x="68" y="53"/>
                  </a:cxn>
                  <a:cxn ang="0">
                    <a:pos x="70" y="38"/>
                  </a:cxn>
                  <a:cxn ang="0">
                    <a:pos x="66" y="31"/>
                  </a:cxn>
                  <a:cxn ang="0">
                    <a:pos x="61" y="26"/>
                  </a:cxn>
                  <a:cxn ang="0">
                    <a:pos x="56" y="23"/>
                  </a:cxn>
                  <a:cxn ang="0">
                    <a:pos x="49" y="20"/>
                  </a:cxn>
                  <a:cxn ang="0">
                    <a:pos x="36" y="14"/>
                  </a:cxn>
                  <a:cxn ang="0">
                    <a:pos x="25" y="11"/>
                  </a:cxn>
                  <a:cxn ang="0">
                    <a:pos x="16" y="8"/>
                  </a:cxn>
                  <a:cxn ang="0">
                    <a:pos x="0" y="4"/>
                  </a:cxn>
                  <a:cxn ang="0">
                    <a:pos x="36" y="0"/>
                  </a:cxn>
                  <a:cxn ang="0">
                    <a:pos x="51" y="0"/>
                  </a:cxn>
                  <a:cxn ang="0">
                    <a:pos x="73" y="0"/>
                  </a:cxn>
                  <a:cxn ang="0">
                    <a:pos x="89" y="0"/>
                  </a:cxn>
                  <a:cxn ang="0">
                    <a:pos x="106" y="1"/>
                  </a:cxn>
                  <a:cxn ang="0">
                    <a:pos x="121" y="3"/>
                  </a:cxn>
                  <a:cxn ang="0">
                    <a:pos x="133" y="4"/>
                  </a:cxn>
                  <a:cxn ang="0">
                    <a:pos x="154" y="8"/>
                  </a:cxn>
                  <a:cxn ang="0">
                    <a:pos x="168" y="12"/>
                  </a:cxn>
                  <a:cxn ang="0">
                    <a:pos x="179" y="17"/>
                  </a:cxn>
                  <a:cxn ang="0">
                    <a:pos x="185" y="22"/>
                  </a:cxn>
                  <a:cxn ang="0">
                    <a:pos x="186" y="26"/>
                  </a:cxn>
                </a:cxnLst>
                <a:rect l="0" t="0" r="r" b="b"/>
                <a:pathLst>
                  <a:path w="187" h="318">
                    <a:moveTo>
                      <a:pt x="186" y="26"/>
                    </a:moveTo>
                    <a:lnTo>
                      <a:pt x="186" y="30"/>
                    </a:lnTo>
                    <a:lnTo>
                      <a:pt x="48" y="317"/>
                    </a:lnTo>
                    <a:lnTo>
                      <a:pt x="68" y="53"/>
                    </a:lnTo>
                    <a:lnTo>
                      <a:pt x="70" y="38"/>
                    </a:lnTo>
                    <a:lnTo>
                      <a:pt x="66" y="31"/>
                    </a:lnTo>
                    <a:lnTo>
                      <a:pt x="61" y="26"/>
                    </a:lnTo>
                    <a:lnTo>
                      <a:pt x="56" y="23"/>
                    </a:lnTo>
                    <a:lnTo>
                      <a:pt x="49" y="20"/>
                    </a:lnTo>
                    <a:lnTo>
                      <a:pt x="36" y="14"/>
                    </a:lnTo>
                    <a:lnTo>
                      <a:pt x="25" y="11"/>
                    </a:lnTo>
                    <a:lnTo>
                      <a:pt x="16" y="8"/>
                    </a:lnTo>
                    <a:lnTo>
                      <a:pt x="0" y="4"/>
                    </a:lnTo>
                    <a:lnTo>
                      <a:pt x="36" y="0"/>
                    </a:lnTo>
                    <a:lnTo>
                      <a:pt x="51" y="0"/>
                    </a:lnTo>
                    <a:lnTo>
                      <a:pt x="73" y="0"/>
                    </a:lnTo>
                    <a:lnTo>
                      <a:pt x="89" y="0"/>
                    </a:lnTo>
                    <a:lnTo>
                      <a:pt x="106" y="1"/>
                    </a:lnTo>
                    <a:lnTo>
                      <a:pt x="121" y="3"/>
                    </a:lnTo>
                    <a:lnTo>
                      <a:pt x="133" y="4"/>
                    </a:lnTo>
                    <a:lnTo>
                      <a:pt x="154" y="8"/>
                    </a:lnTo>
                    <a:lnTo>
                      <a:pt x="168" y="12"/>
                    </a:lnTo>
                    <a:lnTo>
                      <a:pt x="179" y="17"/>
                    </a:lnTo>
                    <a:lnTo>
                      <a:pt x="185" y="22"/>
                    </a:lnTo>
                    <a:lnTo>
                      <a:pt x="186" y="26"/>
                    </a:lnTo>
                  </a:path>
                </a:pathLst>
              </a:custGeom>
              <a:solidFill>
                <a:srgbClr val="00B7A5"/>
              </a:solidFill>
              <a:ln w="12700" cap="rnd" cmpd="sng">
                <a:solidFill>
                  <a:srgbClr val="00A0A0"/>
                </a:solidFill>
                <a:prstDash val="solid"/>
                <a:round/>
                <a:headEnd type="none" w="med" len="med"/>
                <a:tailEnd type="none" w="med" len="med"/>
              </a:ln>
              <a:effectLst/>
            </p:spPr>
            <p:txBody>
              <a:bodyPr/>
              <a:lstStyle/>
              <a:p>
                <a:endParaRPr lang="en-US"/>
              </a:p>
            </p:txBody>
          </p:sp>
          <p:sp>
            <p:nvSpPr>
              <p:cNvPr id="55389" name="Freeform 93"/>
              <p:cNvSpPr>
                <a:spLocks/>
              </p:cNvSpPr>
              <p:nvPr/>
            </p:nvSpPr>
            <p:spPr bwMode="auto">
              <a:xfrm>
                <a:off x="5059" y="2048"/>
                <a:ext cx="187" cy="52"/>
              </a:xfrm>
              <a:custGeom>
                <a:avLst/>
                <a:gdLst/>
                <a:ahLst/>
                <a:cxnLst>
                  <a:cxn ang="0">
                    <a:pos x="186" y="26"/>
                  </a:cxn>
                  <a:cxn ang="0">
                    <a:pos x="184" y="29"/>
                  </a:cxn>
                  <a:cxn ang="0">
                    <a:pos x="181" y="32"/>
                  </a:cxn>
                  <a:cxn ang="0">
                    <a:pos x="175" y="36"/>
                  </a:cxn>
                  <a:cxn ang="0">
                    <a:pos x="163" y="41"/>
                  </a:cxn>
                  <a:cxn ang="0">
                    <a:pos x="153" y="43"/>
                  </a:cxn>
                  <a:cxn ang="0">
                    <a:pos x="140" y="46"/>
                  </a:cxn>
                  <a:cxn ang="0">
                    <a:pos x="127" y="48"/>
                  </a:cxn>
                  <a:cxn ang="0">
                    <a:pos x="106" y="50"/>
                  </a:cxn>
                  <a:cxn ang="0">
                    <a:pos x="93" y="51"/>
                  </a:cxn>
                  <a:cxn ang="0">
                    <a:pos x="78" y="51"/>
                  </a:cxn>
                  <a:cxn ang="0">
                    <a:pos x="67" y="51"/>
                  </a:cxn>
                  <a:cxn ang="0">
                    <a:pos x="70" y="37"/>
                  </a:cxn>
                  <a:cxn ang="0">
                    <a:pos x="66" y="31"/>
                  </a:cxn>
                  <a:cxn ang="0">
                    <a:pos x="61" y="26"/>
                  </a:cxn>
                  <a:cxn ang="0">
                    <a:pos x="56" y="22"/>
                  </a:cxn>
                  <a:cxn ang="0">
                    <a:pos x="49" y="19"/>
                  </a:cxn>
                  <a:cxn ang="0">
                    <a:pos x="36" y="14"/>
                  </a:cxn>
                  <a:cxn ang="0">
                    <a:pos x="25" y="11"/>
                  </a:cxn>
                  <a:cxn ang="0">
                    <a:pos x="16" y="8"/>
                  </a:cxn>
                  <a:cxn ang="0">
                    <a:pos x="0" y="4"/>
                  </a:cxn>
                  <a:cxn ang="0">
                    <a:pos x="36" y="0"/>
                  </a:cxn>
                  <a:cxn ang="0">
                    <a:pos x="51" y="0"/>
                  </a:cxn>
                  <a:cxn ang="0">
                    <a:pos x="73" y="0"/>
                  </a:cxn>
                  <a:cxn ang="0">
                    <a:pos x="89" y="0"/>
                  </a:cxn>
                  <a:cxn ang="0">
                    <a:pos x="106" y="1"/>
                  </a:cxn>
                  <a:cxn ang="0">
                    <a:pos x="121" y="3"/>
                  </a:cxn>
                  <a:cxn ang="0">
                    <a:pos x="133" y="4"/>
                  </a:cxn>
                  <a:cxn ang="0">
                    <a:pos x="155" y="8"/>
                  </a:cxn>
                  <a:cxn ang="0">
                    <a:pos x="169" y="12"/>
                  </a:cxn>
                  <a:cxn ang="0">
                    <a:pos x="180" y="17"/>
                  </a:cxn>
                  <a:cxn ang="0">
                    <a:pos x="185" y="22"/>
                  </a:cxn>
                  <a:cxn ang="0">
                    <a:pos x="186" y="26"/>
                  </a:cxn>
                </a:cxnLst>
                <a:rect l="0" t="0" r="r" b="b"/>
                <a:pathLst>
                  <a:path w="187" h="52">
                    <a:moveTo>
                      <a:pt x="186" y="26"/>
                    </a:moveTo>
                    <a:lnTo>
                      <a:pt x="184" y="29"/>
                    </a:lnTo>
                    <a:lnTo>
                      <a:pt x="181" y="32"/>
                    </a:lnTo>
                    <a:lnTo>
                      <a:pt x="175" y="36"/>
                    </a:lnTo>
                    <a:lnTo>
                      <a:pt x="163" y="41"/>
                    </a:lnTo>
                    <a:lnTo>
                      <a:pt x="153" y="43"/>
                    </a:lnTo>
                    <a:lnTo>
                      <a:pt x="140" y="46"/>
                    </a:lnTo>
                    <a:lnTo>
                      <a:pt x="127" y="48"/>
                    </a:lnTo>
                    <a:lnTo>
                      <a:pt x="106" y="50"/>
                    </a:lnTo>
                    <a:lnTo>
                      <a:pt x="93" y="51"/>
                    </a:lnTo>
                    <a:lnTo>
                      <a:pt x="78" y="51"/>
                    </a:lnTo>
                    <a:lnTo>
                      <a:pt x="67" y="51"/>
                    </a:lnTo>
                    <a:lnTo>
                      <a:pt x="70" y="37"/>
                    </a:lnTo>
                    <a:lnTo>
                      <a:pt x="66" y="31"/>
                    </a:lnTo>
                    <a:lnTo>
                      <a:pt x="61" y="26"/>
                    </a:lnTo>
                    <a:lnTo>
                      <a:pt x="56" y="22"/>
                    </a:lnTo>
                    <a:lnTo>
                      <a:pt x="49" y="19"/>
                    </a:lnTo>
                    <a:lnTo>
                      <a:pt x="36" y="14"/>
                    </a:lnTo>
                    <a:lnTo>
                      <a:pt x="25" y="11"/>
                    </a:lnTo>
                    <a:lnTo>
                      <a:pt x="16" y="8"/>
                    </a:lnTo>
                    <a:lnTo>
                      <a:pt x="0" y="4"/>
                    </a:lnTo>
                    <a:lnTo>
                      <a:pt x="36" y="0"/>
                    </a:lnTo>
                    <a:lnTo>
                      <a:pt x="51" y="0"/>
                    </a:lnTo>
                    <a:lnTo>
                      <a:pt x="73" y="0"/>
                    </a:lnTo>
                    <a:lnTo>
                      <a:pt x="89" y="0"/>
                    </a:lnTo>
                    <a:lnTo>
                      <a:pt x="106" y="1"/>
                    </a:lnTo>
                    <a:lnTo>
                      <a:pt x="121" y="3"/>
                    </a:lnTo>
                    <a:lnTo>
                      <a:pt x="133" y="4"/>
                    </a:lnTo>
                    <a:lnTo>
                      <a:pt x="155" y="8"/>
                    </a:lnTo>
                    <a:lnTo>
                      <a:pt x="169" y="12"/>
                    </a:lnTo>
                    <a:lnTo>
                      <a:pt x="180" y="17"/>
                    </a:lnTo>
                    <a:lnTo>
                      <a:pt x="185" y="22"/>
                    </a:lnTo>
                    <a:lnTo>
                      <a:pt x="186" y="26"/>
                    </a:lnTo>
                  </a:path>
                </a:pathLst>
              </a:custGeom>
              <a:solidFill>
                <a:srgbClr val="8080FF"/>
              </a:solidFill>
              <a:ln w="12700" cap="rnd" cmpd="sng">
                <a:solidFill>
                  <a:srgbClr val="00A0A0"/>
                </a:solidFill>
                <a:prstDash val="solid"/>
                <a:round/>
                <a:headEnd type="none" w="med" len="med"/>
                <a:tailEnd type="none" w="med" len="med"/>
              </a:ln>
              <a:effectLst/>
            </p:spPr>
            <p:txBody>
              <a:bodyPr/>
              <a:lstStyle/>
              <a:p>
                <a:endParaRPr lang="en-US"/>
              </a:p>
            </p:txBody>
          </p:sp>
          <p:sp>
            <p:nvSpPr>
              <p:cNvPr id="55390" name="Freeform 94"/>
              <p:cNvSpPr>
                <a:spLocks/>
              </p:cNvSpPr>
              <p:nvPr/>
            </p:nvSpPr>
            <p:spPr bwMode="auto">
              <a:xfrm>
                <a:off x="4088" y="2142"/>
                <a:ext cx="318" cy="645"/>
              </a:xfrm>
              <a:custGeom>
                <a:avLst/>
                <a:gdLst/>
                <a:ahLst/>
                <a:cxnLst>
                  <a:cxn ang="0">
                    <a:pos x="236" y="81"/>
                  </a:cxn>
                  <a:cxn ang="0">
                    <a:pos x="197" y="92"/>
                  </a:cxn>
                  <a:cxn ang="0">
                    <a:pos x="164" y="113"/>
                  </a:cxn>
                  <a:cxn ang="0">
                    <a:pos x="132" y="146"/>
                  </a:cxn>
                  <a:cxn ang="0">
                    <a:pos x="103" y="193"/>
                  </a:cxn>
                  <a:cxn ang="0">
                    <a:pos x="84" y="255"/>
                  </a:cxn>
                  <a:cxn ang="0">
                    <a:pos x="78" y="309"/>
                  </a:cxn>
                  <a:cxn ang="0">
                    <a:pos x="80" y="355"/>
                  </a:cxn>
                  <a:cxn ang="0">
                    <a:pos x="91" y="413"/>
                  </a:cxn>
                  <a:cxn ang="0">
                    <a:pos x="116" y="468"/>
                  </a:cxn>
                  <a:cxn ang="0">
                    <a:pos x="143" y="505"/>
                  </a:cxn>
                  <a:cxn ang="0">
                    <a:pos x="170" y="531"/>
                  </a:cxn>
                  <a:cxn ang="0">
                    <a:pos x="196" y="547"/>
                  </a:cxn>
                  <a:cxn ang="0">
                    <a:pos x="222" y="557"/>
                  </a:cxn>
                  <a:cxn ang="0">
                    <a:pos x="249" y="562"/>
                  </a:cxn>
                  <a:cxn ang="0">
                    <a:pos x="276" y="561"/>
                  </a:cxn>
                  <a:cxn ang="0">
                    <a:pos x="294" y="559"/>
                  </a:cxn>
                  <a:cxn ang="0">
                    <a:pos x="308" y="567"/>
                  </a:cxn>
                  <a:cxn ang="0">
                    <a:pos x="316" y="587"/>
                  </a:cxn>
                  <a:cxn ang="0">
                    <a:pos x="317" y="608"/>
                  </a:cxn>
                  <a:cxn ang="0">
                    <a:pos x="313" y="624"/>
                  </a:cxn>
                  <a:cxn ang="0">
                    <a:pos x="306" y="634"/>
                  </a:cxn>
                  <a:cxn ang="0">
                    <a:pos x="290" y="641"/>
                  </a:cxn>
                  <a:cxn ang="0">
                    <a:pos x="251" y="644"/>
                  </a:cxn>
                  <a:cxn ang="0">
                    <a:pos x="210" y="639"/>
                  </a:cxn>
                  <a:cxn ang="0">
                    <a:pos x="170" y="626"/>
                  </a:cxn>
                  <a:cxn ang="0">
                    <a:pos x="133" y="605"/>
                  </a:cxn>
                  <a:cxn ang="0">
                    <a:pos x="98" y="576"/>
                  </a:cxn>
                  <a:cxn ang="0">
                    <a:pos x="72" y="547"/>
                  </a:cxn>
                  <a:cxn ang="0">
                    <a:pos x="50" y="513"/>
                  </a:cxn>
                  <a:cxn ang="0">
                    <a:pos x="23" y="455"/>
                  </a:cxn>
                  <a:cxn ang="0">
                    <a:pos x="4" y="381"/>
                  </a:cxn>
                  <a:cxn ang="0">
                    <a:pos x="0" y="325"/>
                  </a:cxn>
                  <a:cxn ang="0">
                    <a:pos x="1" y="295"/>
                  </a:cxn>
                  <a:cxn ang="0">
                    <a:pos x="7" y="247"/>
                  </a:cxn>
                  <a:cxn ang="0">
                    <a:pos x="21" y="195"/>
                  </a:cxn>
                  <a:cxn ang="0">
                    <a:pos x="41" y="149"/>
                  </a:cxn>
                  <a:cxn ang="0">
                    <a:pos x="61" y="114"/>
                  </a:cxn>
                  <a:cxn ang="0">
                    <a:pos x="84" y="85"/>
                  </a:cxn>
                  <a:cxn ang="0">
                    <a:pos x="117" y="53"/>
                  </a:cxn>
                  <a:cxn ang="0">
                    <a:pos x="145" y="33"/>
                  </a:cxn>
                  <a:cxn ang="0">
                    <a:pos x="178" y="16"/>
                  </a:cxn>
                  <a:cxn ang="0">
                    <a:pos x="210" y="7"/>
                  </a:cxn>
                  <a:cxn ang="0">
                    <a:pos x="249" y="0"/>
                  </a:cxn>
                  <a:cxn ang="0">
                    <a:pos x="260" y="7"/>
                  </a:cxn>
                  <a:cxn ang="0">
                    <a:pos x="268" y="22"/>
                  </a:cxn>
                  <a:cxn ang="0">
                    <a:pos x="270" y="43"/>
                  </a:cxn>
                  <a:cxn ang="0">
                    <a:pos x="262" y="70"/>
                  </a:cxn>
                  <a:cxn ang="0">
                    <a:pos x="250" y="78"/>
                  </a:cxn>
                </a:cxnLst>
                <a:rect l="0" t="0" r="r" b="b"/>
                <a:pathLst>
                  <a:path w="318" h="645">
                    <a:moveTo>
                      <a:pt x="250" y="78"/>
                    </a:moveTo>
                    <a:lnTo>
                      <a:pt x="236" y="81"/>
                    </a:lnTo>
                    <a:lnTo>
                      <a:pt x="213" y="86"/>
                    </a:lnTo>
                    <a:lnTo>
                      <a:pt x="197" y="92"/>
                    </a:lnTo>
                    <a:lnTo>
                      <a:pt x="179" y="102"/>
                    </a:lnTo>
                    <a:lnTo>
                      <a:pt x="164" y="113"/>
                    </a:lnTo>
                    <a:lnTo>
                      <a:pt x="147" y="130"/>
                    </a:lnTo>
                    <a:lnTo>
                      <a:pt x="132" y="146"/>
                    </a:lnTo>
                    <a:lnTo>
                      <a:pt x="117" y="167"/>
                    </a:lnTo>
                    <a:lnTo>
                      <a:pt x="103" y="193"/>
                    </a:lnTo>
                    <a:lnTo>
                      <a:pt x="92" y="221"/>
                    </a:lnTo>
                    <a:lnTo>
                      <a:pt x="84" y="255"/>
                    </a:lnTo>
                    <a:lnTo>
                      <a:pt x="79" y="286"/>
                    </a:lnTo>
                    <a:lnTo>
                      <a:pt x="78" y="309"/>
                    </a:lnTo>
                    <a:lnTo>
                      <a:pt x="78" y="338"/>
                    </a:lnTo>
                    <a:lnTo>
                      <a:pt x="80" y="355"/>
                    </a:lnTo>
                    <a:lnTo>
                      <a:pt x="83" y="382"/>
                    </a:lnTo>
                    <a:lnTo>
                      <a:pt x="91" y="413"/>
                    </a:lnTo>
                    <a:lnTo>
                      <a:pt x="105" y="448"/>
                    </a:lnTo>
                    <a:lnTo>
                      <a:pt x="116" y="468"/>
                    </a:lnTo>
                    <a:lnTo>
                      <a:pt x="128" y="488"/>
                    </a:lnTo>
                    <a:lnTo>
                      <a:pt x="143" y="505"/>
                    </a:lnTo>
                    <a:lnTo>
                      <a:pt x="159" y="521"/>
                    </a:lnTo>
                    <a:lnTo>
                      <a:pt x="170" y="531"/>
                    </a:lnTo>
                    <a:lnTo>
                      <a:pt x="183" y="540"/>
                    </a:lnTo>
                    <a:lnTo>
                      <a:pt x="196" y="547"/>
                    </a:lnTo>
                    <a:lnTo>
                      <a:pt x="208" y="552"/>
                    </a:lnTo>
                    <a:lnTo>
                      <a:pt x="222" y="557"/>
                    </a:lnTo>
                    <a:lnTo>
                      <a:pt x="235" y="560"/>
                    </a:lnTo>
                    <a:lnTo>
                      <a:pt x="249" y="562"/>
                    </a:lnTo>
                    <a:lnTo>
                      <a:pt x="261" y="562"/>
                    </a:lnTo>
                    <a:lnTo>
                      <a:pt x="276" y="561"/>
                    </a:lnTo>
                    <a:lnTo>
                      <a:pt x="287" y="561"/>
                    </a:lnTo>
                    <a:lnTo>
                      <a:pt x="294" y="559"/>
                    </a:lnTo>
                    <a:lnTo>
                      <a:pt x="302" y="563"/>
                    </a:lnTo>
                    <a:lnTo>
                      <a:pt x="308" y="567"/>
                    </a:lnTo>
                    <a:lnTo>
                      <a:pt x="313" y="575"/>
                    </a:lnTo>
                    <a:lnTo>
                      <a:pt x="316" y="587"/>
                    </a:lnTo>
                    <a:lnTo>
                      <a:pt x="317" y="596"/>
                    </a:lnTo>
                    <a:lnTo>
                      <a:pt x="317" y="608"/>
                    </a:lnTo>
                    <a:lnTo>
                      <a:pt x="315" y="617"/>
                    </a:lnTo>
                    <a:lnTo>
                      <a:pt x="313" y="624"/>
                    </a:lnTo>
                    <a:lnTo>
                      <a:pt x="309" y="629"/>
                    </a:lnTo>
                    <a:lnTo>
                      <a:pt x="306" y="634"/>
                    </a:lnTo>
                    <a:lnTo>
                      <a:pt x="298" y="639"/>
                    </a:lnTo>
                    <a:lnTo>
                      <a:pt x="290" y="641"/>
                    </a:lnTo>
                    <a:lnTo>
                      <a:pt x="272" y="643"/>
                    </a:lnTo>
                    <a:lnTo>
                      <a:pt x="251" y="644"/>
                    </a:lnTo>
                    <a:lnTo>
                      <a:pt x="229" y="643"/>
                    </a:lnTo>
                    <a:lnTo>
                      <a:pt x="210" y="639"/>
                    </a:lnTo>
                    <a:lnTo>
                      <a:pt x="189" y="634"/>
                    </a:lnTo>
                    <a:lnTo>
                      <a:pt x="170" y="626"/>
                    </a:lnTo>
                    <a:lnTo>
                      <a:pt x="149" y="616"/>
                    </a:lnTo>
                    <a:lnTo>
                      <a:pt x="133" y="605"/>
                    </a:lnTo>
                    <a:lnTo>
                      <a:pt x="114" y="592"/>
                    </a:lnTo>
                    <a:lnTo>
                      <a:pt x="98" y="576"/>
                    </a:lnTo>
                    <a:lnTo>
                      <a:pt x="83" y="561"/>
                    </a:lnTo>
                    <a:lnTo>
                      <a:pt x="72" y="547"/>
                    </a:lnTo>
                    <a:lnTo>
                      <a:pt x="62" y="532"/>
                    </a:lnTo>
                    <a:lnTo>
                      <a:pt x="50" y="513"/>
                    </a:lnTo>
                    <a:lnTo>
                      <a:pt x="35" y="488"/>
                    </a:lnTo>
                    <a:lnTo>
                      <a:pt x="23" y="455"/>
                    </a:lnTo>
                    <a:lnTo>
                      <a:pt x="13" y="425"/>
                    </a:lnTo>
                    <a:lnTo>
                      <a:pt x="4" y="381"/>
                    </a:lnTo>
                    <a:lnTo>
                      <a:pt x="1" y="345"/>
                    </a:lnTo>
                    <a:lnTo>
                      <a:pt x="0" y="325"/>
                    </a:lnTo>
                    <a:lnTo>
                      <a:pt x="0" y="308"/>
                    </a:lnTo>
                    <a:lnTo>
                      <a:pt x="1" y="295"/>
                    </a:lnTo>
                    <a:lnTo>
                      <a:pt x="3" y="273"/>
                    </a:lnTo>
                    <a:lnTo>
                      <a:pt x="7" y="247"/>
                    </a:lnTo>
                    <a:lnTo>
                      <a:pt x="13" y="223"/>
                    </a:lnTo>
                    <a:lnTo>
                      <a:pt x="21" y="195"/>
                    </a:lnTo>
                    <a:lnTo>
                      <a:pt x="30" y="172"/>
                    </a:lnTo>
                    <a:lnTo>
                      <a:pt x="41" y="149"/>
                    </a:lnTo>
                    <a:lnTo>
                      <a:pt x="50" y="133"/>
                    </a:lnTo>
                    <a:lnTo>
                      <a:pt x="61" y="114"/>
                    </a:lnTo>
                    <a:lnTo>
                      <a:pt x="73" y="98"/>
                    </a:lnTo>
                    <a:lnTo>
                      <a:pt x="84" y="85"/>
                    </a:lnTo>
                    <a:lnTo>
                      <a:pt x="100" y="67"/>
                    </a:lnTo>
                    <a:lnTo>
                      <a:pt x="117" y="53"/>
                    </a:lnTo>
                    <a:lnTo>
                      <a:pt x="132" y="42"/>
                    </a:lnTo>
                    <a:lnTo>
                      <a:pt x="145" y="33"/>
                    </a:lnTo>
                    <a:lnTo>
                      <a:pt x="161" y="24"/>
                    </a:lnTo>
                    <a:lnTo>
                      <a:pt x="178" y="16"/>
                    </a:lnTo>
                    <a:lnTo>
                      <a:pt x="193" y="12"/>
                    </a:lnTo>
                    <a:lnTo>
                      <a:pt x="210" y="7"/>
                    </a:lnTo>
                    <a:lnTo>
                      <a:pt x="229" y="2"/>
                    </a:lnTo>
                    <a:lnTo>
                      <a:pt x="249" y="0"/>
                    </a:lnTo>
                    <a:lnTo>
                      <a:pt x="256" y="3"/>
                    </a:lnTo>
                    <a:lnTo>
                      <a:pt x="260" y="7"/>
                    </a:lnTo>
                    <a:lnTo>
                      <a:pt x="264" y="16"/>
                    </a:lnTo>
                    <a:lnTo>
                      <a:pt x="268" y="22"/>
                    </a:lnTo>
                    <a:lnTo>
                      <a:pt x="269" y="30"/>
                    </a:lnTo>
                    <a:lnTo>
                      <a:pt x="270" y="43"/>
                    </a:lnTo>
                    <a:lnTo>
                      <a:pt x="267" y="57"/>
                    </a:lnTo>
                    <a:lnTo>
                      <a:pt x="262" y="70"/>
                    </a:lnTo>
                    <a:lnTo>
                      <a:pt x="257" y="75"/>
                    </a:lnTo>
                    <a:lnTo>
                      <a:pt x="250" y="78"/>
                    </a:lnTo>
                  </a:path>
                </a:pathLst>
              </a:custGeom>
              <a:solidFill>
                <a:srgbClr val="C1CEFF"/>
              </a:solidFill>
              <a:ln w="12700" cap="rnd" cmpd="sng">
                <a:solidFill>
                  <a:srgbClr val="618FFD"/>
                </a:solidFill>
                <a:prstDash val="solid"/>
                <a:round/>
                <a:headEnd type="none" w="med" len="med"/>
                <a:tailEnd type="none" w="med" len="med"/>
              </a:ln>
              <a:effectLst/>
            </p:spPr>
            <p:txBody>
              <a:bodyPr/>
              <a:lstStyle/>
              <a:p>
                <a:endParaRPr lang="en-US"/>
              </a:p>
            </p:txBody>
          </p:sp>
          <p:sp>
            <p:nvSpPr>
              <p:cNvPr id="55391" name="Freeform 95"/>
              <p:cNvSpPr>
                <a:spLocks/>
              </p:cNvSpPr>
              <p:nvPr/>
            </p:nvSpPr>
            <p:spPr bwMode="auto">
              <a:xfrm>
                <a:off x="4160" y="2169"/>
                <a:ext cx="141" cy="118"/>
              </a:xfrm>
              <a:custGeom>
                <a:avLst/>
                <a:gdLst/>
                <a:ahLst/>
                <a:cxnLst>
                  <a:cxn ang="0">
                    <a:pos x="128" y="0"/>
                  </a:cxn>
                  <a:cxn ang="0">
                    <a:pos x="94" y="15"/>
                  </a:cxn>
                  <a:cxn ang="0">
                    <a:pos x="69" y="30"/>
                  </a:cxn>
                  <a:cxn ang="0">
                    <a:pos x="45" y="49"/>
                  </a:cxn>
                  <a:cxn ang="0">
                    <a:pos x="20" y="76"/>
                  </a:cxn>
                  <a:cxn ang="0">
                    <a:pos x="4" y="96"/>
                  </a:cxn>
                  <a:cxn ang="0">
                    <a:pos x="0" y="107"/>
                  </a:cxn>
                  <a:cxn ang="0">
                    <a:pos x="1" y="115"/>
                  </a:cxn>
                  <a:cxn ang="0">
                    <a:pos x="11" y="117"/>
                  </a:cxn>
                  <a:cxn ang="0">
                    <a:pos x="20" y="106"/>
                  </a:cxn>
                  <a:cxn ang="0">
                    <a:pos x="34" y="90"/>
                  </a:cxn>
                  <a:cxn ang="0">
                    <a:pos x="49" y="72"/>
                  </a:cxn>
                  <a:cxn ang="0">
                    <a:pos x="67" y="56"/>
                  </a:cxn>
                  <a:cxn ang="0">
                    <a:pos x="87" y="41"/>
                  </a:cxn>
                  <a:cxn ang="0">
                    <a:pos x="108" y="29"/>
                  </a:cxn>
                  <a:cxn ang="0">
                    <a:pos x="127" y="21"/>
                  </a:cxn>
                  <a:cxn ang="0">
                    <a:pos x="139" y="15"/>
                  </a:cxn>
                  <a:cxn ang="0">
                    <a:pos x="140" y="8"/>
                  </a:cxn>
                  <a:cxn ang="0">
                    <a:pos x="138" y="1"/>
                  </a:cxn>
                  <a:cxn ang="0">
                    <a:pos x="128" y="0"/>
                  </a:cxn>
                </a:cxnLst>
                <a:rect l="0" t="0" r="r" b="b"/>
                <a:pathLst>
                  <a:path w="141" h="118">
                    <a:moveTo>
                      <a:pt x="128" y="0"/>
                    </a:moveTo>
                    <a:lnTo>
                      <a:pt x="94" y="15"/>
                    </a:lnTo>
                    <a:lnTo>
                      <a:pt x="69" y="30"/>
                    </a:lnTo>
                    <a:lnTo>
                      <a:pt x="45" y="49"/>
                    </a:lnTo>
                    <a:lnTo>
                      <a:pt x="20" y="76"/>
                    </a:lnTo>
                    <a:lnTo>
                      <a:pt x="4" y="96"/>
                    </a:lnTo>
                    <a:lnTo>
                      <a:pt x="0" y="107"/>
                    </a:lnTo>
                    <a:lnTo>
                      <a:pt x="1" y="115"/>
                    </a:lnTo>
                    <a:lnTo>
                      <a:pt x="11" y="117"/>
                    </a:lnTo>
                    <a:lnTo>
                      <a:pt x="20" y="106"/>
                    </a:lnTo>
                    <a:lnTo>
                      <a:pt x="34" y="90"/>
                    </a:lnTo>
                    <a:lnTo>
                      <a:pt x="49" y="72"/>
                    </a:lnTo>
                    <a:lnTo>
                      <a:pt x="67" y="56"/>
                    </a:lnTo>
                    <a:lnTo>
                      <a:pt x="87" y="41"/>
                    </a:lnTo>
                    <a:lnTo>
                      <a:pt x="108" y="29"/>
                    </a:lnTo>
                    <a:lnTo>
                      <a:pt x="127" y="21"/>
                    </a:lnTo>
                    <a:lnTo>
                      <a:pt x="139" y="15"/>
                    </a:lnTo>
                    <a:lnTo>
                      <a:pt x="140" y="8"/>
                    </a:lnTo>
                    <a:lnTo>
                      <a:pt x="138" y="1"/>
                    </a:lnTo>
                    <a:lnTo>
                      <a:pt x="128" y="0"/>
                    </a:lnTo>
                  </a:path>
                </a:pathLst>
              </a:custGeom>
              <a:solidFill>
                <a:schemeClr val="tx1"/>
              </a:solidFill>
              <a:ln w="12700" cap="rnd" cmpd="sng">
                <a:solidFill>
                  <a:srgbClr val="C1CEFF"/>
                </a:solidFill>
                <a:prstDash val="solid"/>
                <a:round/>
                <a:headEnd type="none" w="med" len="med"/>
                <a:tailEnd type="none" w="med" len="med"/>
              </a:ln>
              <a:effectLst/>
            </p:spPr>
            <p:txBody>
              <a:bodyPr/>
              <a:lstStyle/>
              <a:p>
                <a:endParaRPr lang="en-US"/>
              </a:p>
            </p:txBody>
          </p:sp>
          <p:sp>
            <p:nvSpPr>
              <p:cNvPr id="55392" name="Rectangle 96"/>
              <p:cNvSpPr>
                <a:spLocks noChangeArrowheads="1"/>
              </p:cNvSpPr>
              <p:nvPr/>
            </p:nvSpPr>
            <p:spPr bwMode="auto">
              <a:xfrm>
                <a:off x="4637" y="2211"/>
                <a:ext cx="178" cy="23"/>
              </a:xfrm>
              <a:prstGeom prst="rect">
                <a:avLst/>
              </a:prstGeom>
              <a:solidFill>
                <a:srgbClr val="C0FFFF"/>
              </a:solidFill>
              <a:ln w="12700">
                <a:noFill/>
                <a:miter lim="800000"/>
                <a:headEnd/>
                <a:tailEnd/>
              </a:ln>
              <a:effectLst/>
            </p:spPr>
            <p:txBody>
              <a:bodyPr wrap="none" anchor="ctr"/>
              <a:lstStyle/>
              <a:p>
                <a:endParaRPr lang="en-US"/>
              </a:p>
            </p:txBody>
          </p:sp>
          <p:sp>
            <p:nvSpPr>
              <p:cNvPr id="55393" name="Rectangle 97"/>
              <p:cNvSpPr>
                <a:spLocks noChangeArrowheads="1"/>
              </p:cNvSpPr>
              <p:nvPr/>
            </p:nvSpPr>
            <p:spPr bwMode="auto">
              <a:xfrm>
                <a:off x="4693" y="2259"/>
                <a:ext cx="65" cy="23"/>
              </a:xfrm>
              <a:prstGeom prst="rect">
                <a:avLst/>
              </a:prstGeom>
              <a:solidFill>
                <a:srgbClr val="C0FFFF"/>
              </a:solidFill>
              <a:ln w="12700">
                <a:noFill/>
                <a:miter lim="800000"/>
                <a:headEnd/>
                <a:tailEnd/>
              </a:ln>
              <a:effectLst/>
            </p:spPr>
            <p:txBody>
              <a:bodyPr wrap="none" anchor="ctr"/>
              <a:lstStyle/>
              <a:p>
                <a:endParaRPr lang="en-US"/>
              </a:p>
            </p:txBody>
          </p:sp>
          <p:sp>
            <p:nvSpPr>
              <p:cNvPr id="55394" name="Rectangle 98"/>
              <p:cNvSpPr>
                <a:spLocks noChangeArrowheads="1"/>
              </p:cNvSpPr>
              <p:nvPr/>
            </p:nvSpPr>
            <p:spPr bwMode="auto">
              <a:xfrm>
                <a:off x="4661" y="2307"/>
                <a:ext cx="130" cy="24"/>
              </a:xfrm>
              <a:prstGeom prst="rect">
                <a:avLst/>
              </a:prstGeom>
              <a:solidFill>
                <a:srgbClr val="C0FFFF"/>
              </a:solidFill>
              <a:ln w="12700">
                <a:noFill/>
                <a:miter lim="800000"/>
                <a:headEnd/>
                <a:tailEnd/>
              </a:ln>
              <a:effectLst/>
            </p:spPr>
            <p:txBody>
              <a:bodyPr wrap="none" anchor="ctr"/>
              <a:lstStyle/>
              <a:p>
                <a:endParaRPr lang="en-US"/>
              </a:p>
            </p:txBody>
          </p:sp>
          <p:sp>
            <p:nvSpPr>
              <p:cNvPr id="55395" name="Rectangle 99"/>
              <p:cNvSpPr>
                <a:spLocks noChangeArrowheads="1"/>
              </p:cNvSpPr>
              <p:nvPr/>
            </p:nvSpPr>
            <p:spPr bwMode="auto">
              <a:xfrm>
                <a:off x="4637" y="2595"/>
                <a:ext cx="178" cy="22"/>
              </a:xfrm>
              <a:prstGeom prst="rect">
                <a:avLst/>
              </a:prstGeom>
              <a:solidFill>
                <a:srgbClr val="C0FFFF"/>
              </a:solidFill>
              <a:ln w="12700">
                <a:noFill/>
                <a:miter lim="800000"/>
                <a:headEnd/>
                <a:tailEnd/>
              </a:ln>
              <a:effectLst/>
            </p:spPr>
            <p:txBody>
              <a:bodyPr wrap="none" anchor="ctr"/>
              <a:lstStyle/>
              <a:p>
                <a:endParaRPr lang="en-US"/>
              </a:p>
            </p:txBody>
          </p:sp>
          <p:sp>
            <p:nvSpPr>
              <p:cNvPr id="55396" name="Rectangle 100"/>
              <p:cNvSpPr>
                <a:spLocks noChangeArrowheads="1"/>
              </p:cNvSpPr>
              <p:nvPr/>
            </p:nvSpPr>
            <p:spPr bwMode="auto">
              <a:xfrm>
                <a:off x="4693" y="2355"/>
                <a:ext cx="65" cy="23"/>
              </a:xfrm>
              <a:prstGeom prst="rect">
                <a:avLst/>
              </a:prstGeom>
              <a:solidFill>
                <a:srgbClr val="C0FFFF"/>
              </a:solidFill>
              <a:ln w="12700">
                <a:noFill/>
                <a:miter lim="800000"/>
                <a:headEnd/>
                <a:tailEnd/>
              </a:ln>
              <a:effectLst/>
            </p:spPr>
            <p:txBody>
              <a:bodyPr wrap="none" anchor="ctr"/>
              <a:lstStyle/>
              <a:p>
                <a:endParaRPr lang="en-US"/>
              </a:p>
            </p:txBody>
          </p:sp>
          <p:sp>
            <p:nvSpPr>
              <p:cNvPr id="55397" name="Rectangle 101"/>
              <p:cNvSpPr>
                <a:spLocks noChangeArrowheads="1"/>
              </p:cNvSpPr>
              <p:nvPr/>
            </p:nvSpPr>
            <p:spPr bwMode="auto">
              <a:xfrm>
                <a:off x="4693" y="2451"/>
                <a:ext cx="65" cy="22"/>
              </a:xfrm>
              <a:prstGeom prst="rect">
                <a:avLst/>
              </a:prstGeom>
              <a:solidFill>
                <a:srgbClr val="C0FFFF"/>
              </a:solidFill>
              <a:ln w="12700">
                <a:noFill/>
                <a:miter lim="800000"/>
                <a:headEnd/>
                <a:tailEnd/>
              </a:ln>
              <a:effectLst/>
            </p:spPr>
            <p:txBody>
              <a:bodyPr wrap="none" anchor="ctr"/>
              <a:lstStyle/>
              <a:p>
                <a:endParaRPr lang="en-US"/>
              </a:p>
            </p:txBody>
          </p:sp>
          <p:sp>
            <p:nvSpPr>
              <p:cNvPr id="55398" name="Rectangle 102"/>
              <p:cNvSpPr>
                <a:spLocks noChangeArrowheads="1"/>
              </p:cNvSpPr>
              <p:nvPr/>
            </p:nvSpPr>
            <p:spPr bwMode="auto">
              <a:xfrm>
                <a:off x="4693" y="2547"/>
                <a:ext cx="65" cy="22"/>
              </a:xfrm>
              <a:prstGeom prst="rect">
                <a:avLst/>
              </a:prstGeom>
              <a:solidFill>
                <a:srgbClr val="C0FFFF"/>
              </a:solidFill>
              <a:ln w="12700">
                <a:noFill/>
                <a:miter lim="800000"/>
                <a:headEnd/>
                <a:tailEnd/>
              </a:ln>
              <a:effectLst/>
            </p:spPr>
            <p:txBody>
              <a:bodyPr wrap="none" anchor="ctr"/>
              <a:lstStyle/>
              <a:p>
                <a:endParaRPr lang="en-US"/>
              </a:p>
            </p:txBody>
          </p:sp>
          <p:sp>
            <p:nvSpPr>
              <p:cNvPr id="55399" name="Rectangle 103"/>
              <p:cNvSpPr>
                <a:spLocks noChangeArrowheads="1"/>
              </p:cNvSpPr>
              <p:nvPr/>
            </p:nvSpPr>
            <p:spPr bwMode="auto">
              <a:xfrm>
                <a:off x="4693" y="2642"/>
                <a:ext cx="65" cy="23"/>
              </a:xfrm>
              <a:prstGeom prst="rect">
                <a:avLst/>
              </a:prstGeom>
              <a:solidFill>
                <a:srgbClr val="C0FFFF"/>
              </a:solidFill>
              <a:ln w="12700">
                <a:noFill/>
                <a:miter lim="800000"/>
                <a:headEnd/>
                <a:tailEnd/>
              </a:ln>
              <a:effectLst/>
            </p:spPr>
            <p:txBody>
              <a:bodyPr wrap="none" anchor="ctr"/>
              <a:lstStyle/>
              <a:p>
                <a:endParaRPr lang="en-US"/>
              </a:p>
            </p:txBody>
          </p:sp>
          <p:sp>
            <p:nvSpPr>
              <p:cNvPr id="55400" name="Rectangle 104"/>
              <p:cNvSpPr>
                <a:spLocks noChangeArrowheads="1"/>
              </p:cNvSpPr>
              <p:nvPr/>
            </p:nvSpPr>
            <p:spPr bwMode="auto">
              <a:xfrm>
                <a:off x="4693" y="2738"/>
                <a:ext cx="65" cy="24"/>
              </a:xfrm>
              <a:prstGeom prst="rect">
                <a:avLst/>
              </a:prstGeom>
              <a:solidFill>
                <a:srgbClr val="C0FFFF"/>
              </a:solidFill>
              <a:ln w="12700">
                <a:noFill/>
                <a:miter lim="800000"/>
                <a:headEnd/>
                <a:tailEnd/>
              </a:ln>
              <a:effectLst/>
            </p:spPr>
            <p:txBody>
              <a:bodyPr wrap="none" anchor="ctr"/>
              <a:lstStyle/>
              <a:p>
                <a:endParaRPr lang="en-US"/>
              </a:p>
            </p:txBody>
          </p:sp>
          <p:sp>
            <p:nvSpPr>
              <p:cNvPr id="55401" name="Rectangle 105"/>
              <p:cNvSpPr>
                <a:spLocks noChangeArrowheads="1"/>
              </p:cNvSpPr>
              <p:nvPr/>
            </p:nvSpPr>
            <p:spPr bwMode="auto">
              <a:xfrm>
                <a:off x="4693" y="2834"/>
                <a:ext cx="65" cy="23"/>
              </a:xfrm>
              <a:prstGeom prst="rect">
                <a:avLst/>
              </a:prstGeom>
              <a:solidFill>
                <a:srgbClr val="C0FFFF"/>
              </a:solidFill>
              <a:ln w="12700">
                <a:noFill/>
                <a:miter lim="800000"/>
                <a:headEnd/>
                <a:tailEnd/>
              </a:ln>
              <a:effectLst/>
            </p:spPr>
            <p:txBody>
              <a:bodyPr wrap="none" anchor="ctr"/>
              <a:lstStyle/>
              <a:p>
                <a:endParaRPr lang="en-US"/>
              </a:p>
            </p:txBody>
          </p:sp>
          <p:sp>
            <p:nvSpPr>
              <p:cNvPr id="55402" name="Rectangle 106"/>
              <p:cNvSpPr>
                <a:spLocks noChangeArrowheads="1"/>
              </p:cNvSpPr>
              <p:nvPr/>
            </p:nvSpPr>
            <p:spPr bwMode="auto">
              <a:xfrm>
                <a:off x="4693" y="2930"/>
                <a:ext cx="65" cy="23"/>
              </a:xfrm>
              <a:prstGeom prst="rect">
                <a:avLst/>
              </a:prstGeom>
              <a:solidFill>
                <a:srgbClr val="C0FFFF"/>
              </a:solidFill>
              <a:ln w="12700">
                <a:noFill/>
                <a:miter lim="800000"/>
                <a:headEnd/>
                <a:tailEnd/>
              </a:ln>
              <a:effectLst/>
            </p:spPr>
            <p:txBody>
              <a:bodyPr wrap="none" anchor="ctr"/>
              <a:lstStyle/>
              <a:p>
                <a:endParaRPr lang="en-US"/>
              </a:p>
            </p:txBody>
          </p:sp>
          <p:sp>
            <p:nvSpPr>
              <p:cNvPr id="55403" name="Rectangle 107"/>
              <p:cNvSpPr>
                <a:spLocks noChangeArrowheads="1"/>
              </p:cNvSpPr>
              <p:nvPr/>
            </p:nvSpPr>
            <p:spPr bwMode="auto">
              <a:xfrm>
                <a:off x="4661" y="2403"/>
                <a:ext cx="130" cy="22"/>
              </a:xfrm>
              <a:prstGeom prst="rect">
                <a:avLst/>
              </a:prstGeom>
              <a:solidFill>
                <a:srgbClr val="C0FFFF"/>
              </a:solidFill>
              <a:ln w="12700">
                <a:noFill/>
                <a:miter lim="800000"/>
                <a:headEnd/>
                <a:tailEnd/>
              </a:ln>
              <a:effectLst/>
            </p:spPr>
            <p:txBody>
              <a:bodyPr wrap="none" anchor="ctr"/>
              <a:lstStyle/>
              <a:p>
                <a:endParaRPr lang="en-US"/>
              </a:p>
            </p:txBody>
          </p:sp>
          <p:sp>
            <p:nvSpPr>
              <p:cNvPr id="55404" name="Rectangle 108"/>
              <p:cNvSpPr>
                <a:spLocks noChangeArrowheads="1"/>
              </p:cNvSpPr>
              <p:nvPr/>
            </p:nvSpPr>
            <p:spPr bwMode="auto">
              <a:xfrm>
                <a:off x="4661" y="2500"/>
                <a:ext cx="130" cy="21"/>
              </a:xfrm>
              <a:prstGeom prst="rect">
                <a:avLst/>
              </a:prstGeom>
              <a:solidFill>
                <a:srgbClr val="C0FFFF"/>
              </a:solidFill>
              <a:ln w="12700">
                <a:noFill/>
                <a:miter lim="800000"/>
                <a:headEnd/>
                <a:tailEnd/>
              </a:ln>
              <a:effectLst/>
            </p:spPr>
            <p:txBody>
              <a:bodyPr wrap="none" anchor="ctr"/>
              <a:lstStyle/>
              <a:p>
                <a:endParaRPr lang="en-US"/>
              </a:p>
            </p:txBody>
          </p:sp>
          <p:sp>
            <p:nvSpPr>
              <p:cNvPr id="55405" name="Rectangle 109"/>
              <p:cNvSpPr>
                <a:spLocks noChangeArrowheads="1"/>
              </p:cNvSpPr>
              <p:nvPr/>
            </p:nvSpPr>
            <p:spPr bwMode="auto">
              <a:xfrm>
                <a:off x="4661" y="2786"/>
                <a:ext cx="130" cy="23"/>
              </a:xfrm>
              <a:prstGeom prst="rect">
                <a:avLst/>
              </a:prstGeom>
              <a:solidFill>
                <a:srgbClr val="C0FFFF"/>
              </a:solidFill>
              <a:ln w="12700">
                <a:noFill/>
                <a:miter lim="800000"/>
                <a:headEnd/>
                <a:tailEnd/>
              </a:ln>
              <a:effectLst/>
            </p:spPr>
            <p:txBody>
              <a:bodyPr wrap="none" anchor="ctr"/>
              <a:lstStyle/>
              <a:p>
                <a:endParaRPr lang="en-US"/>
              </a:p>
            </p:txBody>
          </p:sp>
          <p:sp>
            <p:nvSpPr>
              <p:cNvPr id="55406" name="Rectangle 110"/>
              <p:cNvSpPr>
                <a:spLocks noChangeArrowheads="1"/>
              </p:cNvSpPr>
              <p:nvPr/>
            </p:nvSpPr>
            <p:spPr bwMode="auto">
              <a:xfrm>
                <a:off x="4661" y="2882"/>
                <a:ext cx="130" cy="23"/>
              </a:xfrm>
              <a:prstGeom prst="rect">
                <a:avLst/>
              </a:prstGeom>
              <a:solidFill>
                <a:srgbClr val="C0FFFF"/>
              </a:solidFill>
              <a:ln w="12700">
                <a:noFill/>
                <a:miter lim="800000"/>
                <a:headEnd/>
                <a:tailEnd/>
              </a:ln>
              <a:effectLst/>
            </p:spPr>
            <p:txBody>
              <a:bodyPr wrap="none" anchor="ctr"/>
              <a:lstStyle/>
              <a:p>
                <a:endParaRPr lang="en-US"/>
              </a:p>
            </p:txBody>
          </p:sp>
          <p:sp>
            <p:nvSpPr>
              <p:cNvPr id="55407" name="Rectangle 111"/>
              <p:cNvSpPr>
                <a:spLocks noChangeArrowheads="1"/>
              </p:cNvSpPr>
              <p:nvPr/>
            </p:nvSpPr>
            <p:spPr bwMode="auto">
              <a:xfrm>
                <a:off x="4661" y="2690"/>
                <a:ext cx="130" cy="23"/>
              </a:xfrm>
              <a:prstGeom prst="rect">
                <a:avLst/>
              </a:prstGeom>
              <a:solidFill>
                <a:srgbClr val="C0FFFF"/>
              </a:solidFill>
              <a:ln w="12700">
                <a:noFill/>
                <a:miter lim="800000"/>
                <a:headEnd/>
                <a:tailEnd/>
              </a:ln>
              <a:effectLst/>
            </p:spPr>
            <p:txBody>
              <a:bodyPr wrap="none" anchor="ctr"/>
              <a:lstStyle/>
              <a:p>
                <a:endParaRPr lang="en-US"/>
              </a:p>
            </p:txBody>
          </p:sp>
          <p:sp>
            <p:nvSpPr>
              <p:cNvPr id="55408" name="Freeform 112"/>
              <p:cNvSpPr>
                <a:spLocks/>
              </p:cNvSpPr>
              <p:nvPr/>
            </p:nvSpPr>
            <p:spPr bwMode="auto">
              <a:xfrm>
                <a:off x="4856" y="2563"/>
                <a:ext cx="52" cy="73"/>
              </a:xfrm>
              <a:custGeom>
                <a:avLst/>
                <a:gdLst/>
                <a:ahLst/>
                <a:cxnLst>
                  <a:cxn ang="0">
                    <a:pos x="14" y="0"/>
                  </a:cxn>
                  <a:cxn ang="0">
                    <a:pos x="37" y="0"/>
                  </a:cxn>
                  <a:cxn ang="0">
                    <a:pos x="51" y="10"/>
                  </a:cxn>
                  <a:cxn ang="0">
                    <a:pos x="51" y="28"/>
                  </a:cxn>
                  <a:cxn ang="0">
                    <a:pos x="32" y="28"/>
                  </a:cxn>
                  <a:cxn ang="0">
                    <a:pos x="32" y="14"/>
                  </a:cxn>
                  <a:cxn ang="0">
                    <a:pos x="18" y="14"/>
                  </a:cxn>
                  <a:cxn ang="0">
                    <a:pos x="18" y="58"/>
                  </a:cxn>
                  <a:cxn ang="0">
                    <a:pos x="32" y="58"/>
                  </a:cxn>
                  <a:cxn ang="0">
                    <a:pos x="32" y="42"/>
                  </a:cxn>
                  <a:cxn ang="0">
                    <a:pos x="51" y="42"/>
                  </a:cxn>
                  <a:cxn ang="0">
                    <a:pos x="51" y="62"/>
                  </a:cxn>
                  <a:cxn ang="0">
                    <a:pos x="37" y="72"/>
                  </a:cxn>
                  <a:cxn ang="0">
                    <a:pos x="14" y="72"/>
                  </a:cxn>
                  <a:cxn ang="0">
                    <a:pos x="0" y="62"/>
                  </a:cxn>
                  <a:cxn ang="0">
                    <a:pos x="0" y="10"/>
                  </a:cxn>
                  <a:cxn ang="0">
                    <a:pos x="14" y="0"/>
                  </a:cxn>
                </a:cxnLst>
                <a:rect l="0" t="0" r="r" b="b"/>
                <a:pathLst>
                  <a:path w="52" h="73">
                    <a:moveTo>
                      <a:pt x="14" y="0"/>
                    </a:moveTo>
                    <a:lnTo>
                      <a:pt x="37" y="0"/>
                    </a:lnTo>
                    <a:lnTo>
                      <a:pt x="51" y="10"/>
                    </a:lnTo>
                    <a:lnTo>
                      <a:pt x="51" y="28"/>
                    </a:lnTo>
                    <a:lnTo>
                      <a:pt x="32" y="28"/>
                    </a:lnTo>
                    <a:lnTo>
                      <a:pt x="32" y="14"/>
                    </a:lnTo>
                    <a:lnTo>
                      <a:pt x="18" y="14"/>
                    </a:lnTo>
                    <a:lnTo>
                      <a:pt x="18" y="58"/>
                    </a:lnTo>
                    <a:lnTo>
                      <a:pt x="32" y="58"/>
                    </a:lnTo>
                    <a:lnTo>
                      <a:pt x="32" y="42"/>
                    </a:lnTo>
                    <a:lnTo>
                      <a:pt x="51" y="42"/>
                    </a:lnTo>
                    <a:lnTo>
                      <a:pt x="51" y="62"/>
                    </a:lnTo>
                    <a:lnTo>
                      <a:pt x="37" y="72"/>
                    </a:lnTo>
                    <a:lnTo>
                      <a:pt x="14" y="72"/>
                    </a:lnTo>
                    <a:lnTo>
                      <a:pt x="0" y="62"/>
                    </a:lnTo>
                    <a:lnTo>
                      <a:pt x="0" y="10"/>
                    </a:lnTo>
                    <a:lnTo>
                      <a:pt x="14"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5409" name="Freeform 113"/>
              <p:cNvSpPr>
                <a:spLocks/>
              </p:cNvSpPr>
              <p:nvPr/>
            </p:nvSpPr>
            <p:spPr bwMode="auto">
              <a:xfrm>
                <a:off x="5000" y="2563"/>
                <a:ext cx="50" cy="73"/>
              </a:xfrm>
              <a:custGeom>
                <a:avLst/>
                <a:gdLst/>
                <a:ahLst/>
                <a:cxnLst>
                  <a:cxn ang="0">
                    <a:pos x="0" y="0"/>
                  </a:cxn>
                  <a:cxn ang="0">
                    <a:pos x="35" y="0"/>
                  </a:cxn>
                  <a:cxn ang="0">
                    <a:pos x="49" y="10"/>
                  </a:cxn>
                  <a:cxn ang="0">
                    <a:pos x="49" y="38"/>
                  </a:cxn>
                  <a:cxn ang="0">
                    <a:pos x="35" y="48"/>
                  </a:cxn>
                  <a:cxn ang="0">
                    <a:pos x="19" y="48"/>
                  </a:cxn>
                  <a:cxn ang="0">
                    <a:pos x="19" y="34"/>
                  </a:cxn>
                  <a:cxn ang="0">
                    <a:pos x="30" y="34"/>
                  </a:cxn>
                  <a:cxn ang="0">
                    <a:pos x="30" y="12"/>
                  </a:cxn>
                  <a:cxn ang="0">
                    <a:pos x="19" y="12"/>
                  </a:cxn>
                  <a:cxn ang="0">
                    <a:pos x="19" y="34"/>
                  </a:cxn>
                  <a:cxn ang="0">
                    <a:pos x="19" y="48"/>
                  </a:cxn>
                  <a:cxn ang="0">
                    <a:pos x="19" y="72"/>
                  </a:cxn>
                  <a:cxn ang="0">
                    <a:pos x="0" y="72"/>
                  </a:cxn>
                  <a:cxn ang="0">
                    <a:pos x="0" y="0"/>
                  </a:cxn>
                </a:cxnLst>
                <a:rect l="0" t="0" r="r" b="b"/>
                <a:pathLst>
                  <a:path w="50" h="73">
                    <a:moveTo>
                      <a:pt x="0" y="0"/>
                    </a:moveTo>
                    <a:lnTo>
                      <a:pt x="35" y="0"/>
                    </a:lnTo>
                    <a:lnTo>
                      <a:pt x="49" y="10"/>
                    </a:lnTo>
                    <a:lnTo>
                      <a:pt x="49" y="38"/>
                    </a:lnTo>
                    <a:lnTo>
                      <a:pt x="35" y="48"/>
                    </a:lnTo>
                    <a:lnTo>
                      <a:pt x="19" y="48"/>
                    </a:lnTo>
                    <a:lnTo>
                      <a:pt x="19" y="34"/>
                    </a:lnTo>
                    <a:lnTo>
                      <a:pt x="30" y="34"/>
                    </a:lnTo>
                    <a:lnTo>
                      <a:pt x="30" y="12"/>
                    </a:lnTo>
                    <a:lnTo>
                      <a:pt x="19" y="12"/>
                    </a:lnTo>
                    <a:lnTo>
                      <a:pt x="19" y="34"/>
                    </a:lnTo>
                    <a:lnTo>
                      <a:pt x="19" y="48"/>
                    </a:lnTo>
                    <a:lnTo>
                      <a:pt x="19" y="72"/>
                    </a:lnTo>
                    <a:lnTo>
                      <a:pt x="0" y="72"/>
                    </a:lnTo>
                    <a:lnTo>
                      <a:pt x="0"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5410" name="Freeform 114"/>
              <p:cNvSpPr>
                <a:spLocks/>
              </p:cNvSpPr>
              <p:nvPr/>
            </p:nvSpPr>
            <p:spPr bwMode="auto">
              <a:xfrm>
                <a:off x="4929" y="2563"/>
                <a:ext cx="52" cy="73"/>
              </a:xfrm>
              <a:custGeom>
                <a:avLst/>
                <a:gdLst/>
                <a:ahLst/>
                <a:cxnLst>
                  <a:cxn ang="0">
                    <a:pos x="0" y="0"/>
                  </a:cxn>
                  <a:cxn ang="0">
                    <a:pos x="19" y="0"/>
                  </a:cxn>
                  <a:cxn ang="0">
                    <a:pos x="19" y="58"/>
                  </a:cxn>
                  <a:cxn ang="0">
                    <a:pos x="33" y="58"/>
                  </a:cxn>
                  <a:cxn ang="0">
                    <a:pos x="33" y="0"/>
                  </a:cxn>
                  <a:cxn ang="0">
                    <a:pos x="51" y="0"/>
                  </a:cxn>
                  <a:cxn ang="0">
                    <a:pos x="51" y="62"/>
                  </a:cxn>
                  <a:cxn ang="0">
                    <a:pos x="37" y="72"/>
                  </a:cxn>
                  <a:cxn ang="0">
                    <a:pos x="14" y="72"/>
                  </a:cxn>
                  <a:cxn ang="0">
                    <a:pos x="0" y="62"/>
                  </a:cxn>
                  <a:cxn ang="0">
                    <a:pos x="0" y="0"/>
                  </a:cxn>
                </a:cxnLst>
                <a:rect l="0" t="0" r="r" b="b"/>
                <a:pathLst>
                  <a:path w="52" h="73">
                    <a:moveTo>
                      <a:pt x="0" y="0"/>
                    </a:moveTo>
                    <a:lnTo>
                      <a:pt x="19" y="0"/>
                    </a:lnTo>
                    <a:lnTo>
                      <a:pt x="19" y="58"/>
                    </a:lnTo>
                    <a:lnTo>
                      <a:pt x="33" y="58"/>
                    </a:lnTo>
                    <a:lnTo>
                      <a:pt x="33" y="0"/>
                    </a:lnTo>
                    <a:lnTo>
                      <a:pt x="51" y="0"/>
                    </a:lnTo>
                    <a:lnTo>
                      <a:pt x="51" y="62"/>
                    </a:lnTo>
                    <a:lnTo>
                      <a:pt x="37" y="72"/>
                    </a:lnTo>
                    <a:lnTo>
                      <a:pt x="14" y="72"/>
                    </a:lnTo>
                    <a:lnTo>
                      <a:pt x="0" y="62"/>
                    </a:lnTo>
                    <a:lnTo>
                      <a:pt x="0" y="0"/>
                    </a:lnTo>
                  </a:path>
                </a:pathLst>
              </a:custGeom>
              <a:solidFill>
                <a:srgbClr val="C0FFFF"/>
              </a:solidFill>
              <a:ln w="12700" cap="rnd" cmpd="sng">
                <a:noFill/>
                <a:prstDash val="solid"/>
                <a:round/>
                <a:headEnd type="none" w="med" len="med"/>
                <a:tailEnd type="none" w="med" len="med"/>
              </a:ln>
              <a:effectLst/>
            </p:spPr>
            <p:txBody>
              <a:bodyPr/>
              <a:lstStyle/>
              <a:p>
                <a:endParaRPr lang="en-US"/>
              </a:p>
            </p:txBody>
          </p:sp>
          <p:sp>
            <p:nvSpPr>
              <p:cNvPr id="55411" name="Text Box 115"/>
              <p:cNvSpPr txBox="1">
                <a:spLocks noChangeArrowheads="1"/>
              </p:cNvSpPr>
              <p:nvPr/>
            </p:nvSpPr>
            <p:spPr bwMode="auto">
              <a:xfrm>
                <a:off x="4416" y="2448"/>
                <a:ext cx="223" cy="288"/>
              </a:xfrm>
              <a:prstGeom prst="rect">
                <a:avLst/>
              </a:prstGeom>
              <a:noFill/>
              <a:ln w="9525">
                <a:noFill/>
                <a:miter lim="800000"/>
                <a:headEnd/>
                <a:tailEnd/>
              </a:ln>
              <a:effectLst/>
            </p:spPr>
            <p:txBody>
              <a:bodyPr wrap="none">
                <a:spAutoFit/>
              </a:bodyPr>
              <a:lstStyle/>
              <a:p>
                <a:pPr eaLnBrk="1" hangingPunct="1">
                  <a:spcBef>
                    <a:spcPct val="50000"/>
                  </a:spcBef>
                </a:pPr>
                <a:r>
                  <a:rPr lang="en-US" sz="2400" b="1">
                    <a:solidFill>
                      <a:srgbClr val="CCFFFF"/>
                    </a:solidFill>
                  </a:rPr>
                  <a:t>1</a:t>
                </a:r>
              </a:p>
            </p:txBody>
          </p:sp>
        </p:grpSp>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Left)">
                                      <p:cBhvr>
                                        <p:cTn id="7" dur="500"/>
                                        <p:tgtEl>
                                          <p:spTgt spid="10"/>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slide(fromLeft)">
                                      <p:cBhvr>
                                        <p:cTn id="11" dur="500"/>
                                        <p:tgtEl>
                                          <p:spTgt spid="19"/>
                                        </p:tgtEl>
                                      </p:cBhvr>
                                    </p:animEffect>
                                  </p:childTnLst>
                                </p:cTn>
                              </p:par>
                            </p:childTnLst>
                          </p:cTn>
                        </p:par>
                        <p:par>
                          <p:cTn id="12" fill="hold">
                            <p:stCondLst>
                              <p:cond delay="1000"/>
                            </p:stCondLst>
                            <p:childTnLst>
                              <p:par>
                                <p:cTn id="13" presetID="23" presetClass="entr" presetSubtype="16" fill="hold" grpId="0" nodeType="afterEffect">
                                  <p:stCondLst>
                                    <p:cond delay="0"/>
                                  </p:stCondLst>
                                  <p:childTnLst>
                                    <p:set>
                                      <p:cBhvr>
                                        <p:cTn id="14" dur="1" fill="hold">
                                          <p:stCondLst>
                                            <p:cond delay="0"/>
                                          </p:stCondLst>
                                        </p:cTn>
                                        <p:tgtEl>
                                          <p:spTgt spid="55340"/>
                                        </p:tgtEl>
                                        <p:attrNameLst>
                                          <p:attrName>style.visibility</p:attrName>
                                        </p:attrNameLst>
                                      </p:cBhvr>
                                      <p:to>
                                        <p:strVal val="visible"/>
                                      </p:to>
                                    </p:set>
                                    <p:anim calcmode="lin" valueType="num">
                                      <p:cBhvr>
                                        <p:cTn id="15" dur="500" fill="hold"/>
                                        <p:tgtEl>
                                          <p:spTgt spid="55340"/>
                                        </p:tgtEl>
                                        <p:attrNameLst>
                                          <p:attrName>ppt_w</p:attrName>
                                        </p:attrNameLst>
                                      </p:cBhvr>
                                      <p:tavLst>
                                        <p:tav tm="0">
                                          <p:val>
                                            <p:fltVal val="0"/>
                                          </p:val>
                                        </p:tav>
                                        <p:tav tm="100000">
                                          <p:val>
                                            <p:strVal val="#ppt_w"/>
                                          </p:val>
                                        </p:tav>
                                      </p:tavLst>
                                    </p:anim>
                                    <p:anim calcmode="lin" valueType="num">
                                      <p:cBhvr>
                                        <p:cTn id="16" dur="500" fill="hold"/>
                                        <p:tgtEl>
                                          <p:spTgt spid="553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40"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685800" y="1600200"/>
            <a:ext cx="8153400" cy="4648200"/>
          </a:xfrm>
          <a:prstGeom prst="rect">
            <a:avLst/>
          </a:prstGeom>
          <a:solidFill>
            <a:srgbClr val="CCECFF"/>
          </a:solidFill>
          <a:ln w="28575">
            <a:solidFill>
              <a:srgbClr val="0000CC"/>
            </a:solidFill>
            <a:miter lim="800000"/>
            <a:headEnd/>
            <a:tailEnd/>
          </a:ln>
          <a:effectLst>
            <a:outerShdw dist="53882" dir="2700000" algn="ctr" rotWithShape="0">
              <a:schemeClr val="tx1"/>
            </a:outerShdw>
          </a:effectLst>
        </p:spPr>
        <p:txBody>
          <a:bodyPr lIns="90488" tIns="44450" rIns="90488" bIns="44450"/>
          <a:lstStyle/>
          <a:p>
            <a:pPr marL="342900" indent="-342900" eaLnBrk="1" hangingPunct="1">
              <a:spcBef>
                <a:spcPct val="20000"/>
              </a:spcBef>
            </a:pPr>
            <a:r>
              <a:rPr lang="en-US" sz="3000" dirty="0">
                <a:solidFill>
                  <a:srgbClr val="0000CC"/>
                </a:solidFill>
              </a:rPr>
              <a:t>   </a:t>
            </a:r>
            <a:r>
              <a:rPr lang="en-US" sz="3000" dirty="0" err="1" smtClean="0">
                <a:solidFill>
                  <a:srgbClr val="0000CC"/>
                </a:solidFill>
              </a:rPr>
              <a:t>Untuk</a:t>
            </a:r>
            <a:r>
              <a:rPr lang="en-US" sz="3000" dirty="0" smtClean="0">
                <a:solidFill>
                  <a:srgbClr val="0000CC"/>
                </a:solidFill>
              </a:rPr>
              <a:t> </a:t>
            </a:r>
            <a:r>
              <a:rPr lang="en-US" sz="3000" dirty="0" err="1" smtClean="0">
                <a:solidFill>
                  <a:srgbClr val="0000CC"/>
                </a:solidFill>
              </a:rPr>
              <a:t>periode</a:t>
            </a:r>
            <a:r>
              <a:rPr lang="en-US" sz="3000" dirty="0" smtClean="0">
                <a:solidFill>
                  <a:srgbClr val="0000CC"/>
                </a:solidFill>
              </a:rPr>
              <a:t> </a:t>
            </a:r>
            <a:r>
              <a:rPr lang="en-US" sz="3000" dirty="0" err="1" smtClean="0">
                <a:solidFill>
                  <a:srgbClr val="0000CC"/>
                </a:solidFill>
              </a:rPr>
              <a:t>berjalan</a:t>
            </a:r>
            <a:r>
              <a:rPr lang="en-US" sz="3000" dirty="0" smtClean="0">
                <a:solidFill>
                  <a:srgbClr val="0000CC"/>
                </a:solidFill>
              </a:rPr>
              <a:t>, Jones </a:t>
            </a:r>
            <a:r>
              <a:rPr lang="en-US" sz="3000" dirty="0" err="1" smtClean="0">
                <a:solidFill>
                  <a:srgbClr val="0000CC"/>
                </a:solidFill>
              </a:rPr>
              <a:t>memulai</a:t>
            </a:r>
            <a:r>
              <a:rPr lang="en-US" sz="3000" dirty="0" smtClean="0">
                <a:solidFill>
                  <a:srgbClr val="0000CC"/>
                </a:solidFill>
              </a:rPr>
              <a:t> </a:t>
            </a:r>
            <a:r>
              <a:rPr lang="en-US" sz="3000" dirty="0" err="1" smtClean="0">
                <a:solidFill>
                  <a:srgbClr val="0000CC"/>
                </a:solidFill>
              </a:rPr>
              <a:t>produksi</a:t>
            </a:r>
            <a:r>
              <a:rPr lang="en-US" sz="3000" dirty="0" smtClean="0">
                <a:solidFill>
                  <a:srgbClr val="0000CC"/>
                </a:solidFill>
              </a:rPr>
              <a:t> 15,000 unit </a:t>
            </a:r>
            <a:r>
              <a:rPr lang="en-US" sz="3000" dirty="0">
                <a:solidFill>
                  <a:srgbClr val="0000CC"/>
                </a:solidFill>
              </a:rPr>
              <a:t>and </a:t>
            </a:r>
            <a:r>
              <a:rPr lang="en-US" sz="3000" dirty="0" err="1" smtClean="0">
                <a:solidFill>
                  <a:srgbClr val="0000CC"/>
                </a:solidFill>
              </a:rPr>
              <a:t>menyelesaikan</a:t>
            </a:r>
            <a:r>
              <a:rPr lang="en-US" sz="3000" dirty="0" smtClean="0">
                <a:solidFill>
                  <a:srgbClr val="0000CC"/>
                </a:solidFill>
              </a:rPr>
              <a:t> 10,000 unit, WIP 5,000 unit 30% </a:t>
            </a:r>
            <a:r>
              <a:rPr lang="en-US" sz="3000" dirty="0" err="1" smtClean="0">
                <a:solidFill>
                  <a:srgbClr val="0000CC"/>
                </a:solidFill>
              </a:rPr>
              <a:t>selesai</a:t>
            </a:r>
            <a:r>
              <a:rPr lang="en-US" sz="3000" dirty="0" smtClean="0">
                <a:solidFill>
                  <a:srgbClr val="0000CC"/>
                </a:solidFill>
              </a:rPr>
              <a:t>.  </a:t>
            </a:r>
            <a:r>
              <a:rPr lang="en-US" sz="3000" dirty="0" err="1" smtClean="0">
                <a:solidFill>
                  <a:srgbClr val="0000CC"/>
                </a:solidFill>
              </a:rPr>
              <a:t>Berapakah</a:t>
            </a:r>
            <a:r>
              <a:rPr lang="en-US" sz="3000" dirty="0" smtClean="0">
                <a:solidFill>
                  <a:srgbClr val="0000CC"/>
                </a:solidFill>
              </a:rPr>
              <a:t> unit </a:t>
            </a:r>
            <a:r>
              <a:rPr lang="en-US" sz="3000" dirty="0" err="1" smtClean="0">
                <a:solidFill>
                  <a:srgbClr val="0000CC"/>
                </a:solidFill>
              </a:rPr>
              <a:t>ekuivalen</a:t>
            </a:r>
            <a:r>
              <a:rPr lang="en-US" sz="3000" dirty="0" smtClean="0">
                <a:solidFill>
                  <a:srgbClr val="0000CC"/>
                </a:solidFill>
              </a:rPr>
              <a:t> </a:t>
            </a:r>
            <a:r>
              <a:rPr lang="en-US" sz="3000" dirty="0" err="1" smtClean="0">
                <a:solidFill>
                  <a:srgbClr val="0000CC"/>
                </a:solidFill>
              </a:rPr>
              <a:t>produksi</a:t>
            </a:r>
            <a:r>
              <a:rPr lang="en-US" sz="3000" dirty="0" smtClean="0">
                <a:solidFill>
                  <a:srgbClr val="0000CC"/>
                </a:solidFill>
              </a:rPr>
              <a:t> yang </a:t>
            </a:r>
            <a:r>
              <a:rPr lang="en-US" sz="3000" dirty="0" err="1" smtClean="0">
                <a:solidFill>
                  <a:srgbClr val="0000CC"/>
                </a:solidFill>
              </a:rPr>
              <a:t>dimiliki</a:t>
            </a:r>
            <a:r>
              <a:rPr lang="en-US" sz="3000" dirty="0" smtClean="0">
                <a:solidFill>
                  <a:srgbClr val="0000CC"/>
                </a:solidFill>
              </a:rPr>
              <a:t> Jones </a:t>
            </a:r>
            <a:r>
              <a:rPr lang="en-US" sz="3000" dirty="0" err="1" smtClean="0">
                <a:solidFill>
                  <a:srgbClr val="0000CC"/>
                </a:solidFill>
              </a:rPr>
              <a:t>untuk</a:t>
            </a:r>
            <a:r>
              <a:rPr lang="en-US" sz="3000" dirty="0" smtClean="0">
                <a:solidFill>
                  <a:srgbClr val="0000CC"/>
                </a:solidFill>
              </a:rPr>
              <a:t> </a:t>
            </a:r>
            <a:r>
              <a:rPr lang="en-US" sz="3000" dirty="0" err="1" smtClean="0">
                <a:solidFill>
                  <a:srgbClr val="0000CC"/>
                </a:solidFill>
              </a:rPr>
              <a:t>periode</a:t>
            </a:r>
            <a:r>
              <a:rPr lang="en-US" sz="3000" dirty="0" smtClean="0">
                <a:solidFill>
                  <a:srgbClr val="0000CC"/>
                </a:solidFill>
              </a:rPr>
              <a:t> </a:t>
            </a:r>
            <a:r>
              <a:rPr lang="en-US" sz="3000" dirty="0" err="1" smtClean="0">
                <a:solidFill>
                  <a:srgbClr val="0000CC"/>
                </a:solidFill>
              </a:rPr>
              <a:t>tersebut</a:t>
            </a:r>
            <a:r>
              <a:rPr lang="en-US" sz="3000" dirty="0" smtClean="0">
                <a:solidFill>
                  <a:srgbClr val="0000CC"/>
                </a:solidFill>
              </a:rPr>
              <a:t>?</a:t>
            </a:r>
            <a:endParaRPr lang="en-US" sz="3000" dirty="0">
              <a:solidFill>
                <a:srgbClr val="0000CC"/>
              </a:solidFill>
            </a:endParaRPr>
          </a:p>
          <a:p>
            <a:pPr marL="342900" indent="-342900" eaLnBrk="1" hangingPunct="1">
              <a:spcBef>
                <a:spcPct val="20000"/>
              </a:spcBef>
            </a:pPr>
            <a:r>
              <a:rPr lang="en-US" sz="3000" dirty="0">
                <a:solidFill>
                  <a:srgbClr val="0000CC"/>
                </a:solidFill>
              </a:rPr>
              <a:t>	   a.  10,000</a:t>
            </a:r>
          </a:p>
          <a:p>
            <a:pPr marL="342900" indent="-342900" eaLnBrk="1" hangingPunct="1">
              <a:spcBef>
                <a:spcPct val="20000"/>
              </a:spcBef>
            </a:pPr>
            <a:r>
              <a:rPr lang="en-US" sz="3000" dirty="0">
                <a:solidFill>
                  <a:srgbClr val="0000CC"/>
                </a:solidFill>
              </a:rPr>
              <a:t>	   b.  11,500</a:t>
            </a:r>
          </a:p>
          <a:p>
            <a:pPr marL="342900" indent="-342900" eaLnBrk="1" hangingPunct="1">
              <a:spcBef>
                <a:spcPct val="20000"/>
              </a:spcBef>
            </a:pPr>
            <a:r>
              <a:rPr lang="en-US" sz="3000" dirty="0">
                <a:solidFill>
                  <a:srgbClr val="0000CC"/>
                </a:solidFill>
              </a:rPr>
              <a:t>	   c.  13,500</a:t>
            </a:r>
          </a:p>
          <a:p>
            <a:pPr marL="342900" indent="-342900" eaLnBrk="1" hangingPunct="1">
              <a:spcBef>
                <a:spcPct val="20000"/>
              </a:spcBef>
            </a:pPr>
            <a:r>
              <a:rPr lang="en-US" sz="3000" dirty="0">
                <a:solidFill>
                  <a:srgbClr val="0000CC"/>
                </a:solidFill>
              </a:rPr>
              <a:t>	   d.  15,000</a:t>
            </a:r>
          </a:p>
        </p:txBody>
      </p:sp>
      <p:sp>
        <p:nvSpPr>
          <p:cNvPr id="191491" name="Rectangle 3"/>
          <p:cNvSpPr>
            <a:spLocks noGrp="1" noChangeArrowheads="1"/>
          </p:cNvSpPr>
          <p:nvPr>
            <p:ph type="title"/>
          </p:nvPr>
        </p:nvSpPr>
        <p:spPr>
          <a:noFill/>
          <a:ln/>
        </p:spPr>
        <p:txBody>
          <a:bodyPr lIns="90488" tIns="44450" rIns="90488" bIns="44450"/>
          <a:lstStyle/>
          <a:p>
            <a:r>
              <a:rPr lang="en-US"/>
              <a:t>Quick Check </a:t>
            </a:r>
            <a:r>
              <a:rPr lang="en-US" sz="3200">
                <a:sym typeface="Wingdings" pitchFamily="2" charset="2"/>
              </a:rPr>
              <a:t></a:t>
            </a:r>
          </a:p>
        </p:txBody>
      </p:sp>
    </p:spTree>
  </p:cSld>
  <p:clrMapOvr>
    <a:masterClrMapping/>
  </p:clrMapOvr>
  <p:transition>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685800" y="1600200"/>
            <a:ext cx="8153400" cy="4648200"/>
          </a:xfrm>
          <a:prstGeom prst="rect">
            <a:avLst/>
          </a:prstGeom>
          <a:solidFill>
            <a:srgbClr val="CCECFF"/>
          </a:solidFill>
          <a:ln w="28575">
            <a:solidFill>
              <a:srgbClr val="0000CC"/>
            </a:solidFill>
            <a:miter lim="800000"/>
            <a:headEnd/>
            <a:tailEnd/>
          </a:ln>
          <a:effectLst>
            <a:outerShdw dist="53882" dir="2700000" algn="ctr" rotWithShape="0">
              <a:schemeClr val="tx1"/>
            </a:outerShdw>
          </a:effectLst>
        </p:spPr>
        <p:txBody>
          <a:bodyPr lIns="90488" tIns="44450" rIns="90488" bIns="44450"/>
          <a:lstStyle/>
          <a:p>
            <a:pPr marL="342900" indent="-342900" eaLnBrk="1" hangingPunct="1">
              <a:spcBef>
                <a:spcPct val="20000"/>
              </a:spcBef>
            </a:pPr>
            <a:r>
              <a:rPr lang="en-US" sz="3000" dirty="0">
                <a:solidFill>
                  <a:srgbClr val="0000CC"/>
                </a:solidFill>
              </a:rPr>
              <a:t>   </a:t>
            </a:r>
            <a:r>
              <a:rPr lang="en-US" sz="3000" dirty="0" err="1" smtClean="0">
                <a:solidFill>
                  <a:srgbClr val="0000CC"/>
                </a:solidFill>
              </a:rPr>
              <a:t>Untuk</a:t>
            </a:r>
            <a:r>
              <a:rPr lang="en-US" sz="3000" dirty="0" smtClean="0">
                <a:solidFill>
                  <a:srgbClr val="0000CC"/>
                </a:solidFill>
              </a:rPr>
              <a:t> </a:t>
            </a:r>
            <a:r>
              <a:rPr lang="en-US" sz="3000" dirty="0" err="1" smtClean="0">
                <a:solidFill>
                  <a:srgbClr val="0000CC"/>
                </a:solidFill>
              </a:rPr>
              <a:t>periode</a:t>
            </a:r>
            <a:r>
              <a:rPr lang="en-US" sz="3000" dirty="0" smtClean="0">
                <a:solidFill>
                  <a:srgbClr val="0000CC"/>
                </a:solidFill>
              </a:rPr>
              <a:t> </a:t>
            </a:r>
            <a:r>
              <a:rPr lang="en-US" sz="3000" dirty="0" err="1" smtClean="0">
                <a:solidFill>
                  <a:srgbClr val="0000CC"/>
                </a:solidFill>
              </a:rPr>
              <a:t>berjalan</a:t>
            </a:r>
            <a:r>
              <a:rPr lang="en-US" sz="3000" dirty="0" smtClean="0">
                <a:solidFill>
                  <a:srgbClr val="0000CC"/>
                </a:solidFill>
              </a:rPr>
              <a:t>, Jones </a:t>
            </a:r>
            <a:r>
              <a:rPr lang="en-US" sz="3000" dirty="0" err="1" smtClean="0">
                <a:solidFill>
                  <a:srgbClr val="0000CC"/>
                </a:solidFill>
              </a:rPr>
              <a:t>memulai</a:t>
            </a:r>
            <a:r>
              <a:rPr lang="en-US" sz="3000" dirty="0" smtClean="0">
                <a:solidFill>
                  <a:srgbClr val="0000CC"/>
                </a:solidFill>
              </a:rPr>
              <a:t> </a:t>
            </a:r>
            <a:r>
              <a:rPr lang="en-US" sz="3000" dirty="0" err="1" smtClean="0">
                <a:solidFill>
                  <a:srgbClr val="0000CC"/>
                </a:solidFill>
              </a:rPr>
              <a:t>produksi</a:t>
            </a:r>
            <a:r>
              <a:rPr lang="en-US" sz="3000" dirty="0" smtClean="0">
                <a:solidFill>
                  <a:srgbClr val="0000CC"/>
                </a:solidFill>
              </a:rPr>
              <a:t> 15,000 unit </a:t>
            </a:r>
            <a:r>
              <a:rPr lang="en-US" sz="3000" dirty="0">
                <a:solidFill>
                  <a:srgbClr val="0000CC"/>
                </a:solidFill>
              </a:rPr>
              <a:t>and </a:t>
            </a:r>
            <a:r>
              <a:rPr lang="en-US" sz="3000" dirty="0" err="1" smtClean="0">
                <a:solidFill>
                  <a:srgbClr val="0000CC"/>
                </a:solidFill>
              </a:rPr>
              <a:t>menyelesaikan</a:t>
            </a:r>
            <a:r>
              <a:rPr lang="en-US" sz="3000" dirty="0" smtClean="0">
                <a:solidFill>
                  <a:srgbClr val="0000CC"/>
                </a:solidFill>
              </a:rPr>
              <a:t> 10,000 unit, WIP 5,000 unit 30% </a:t>
            </a:r>
            <a:r>
              <a:rPr lang="en-US" sz="3000" dirty="0" err="1" smtClean="0">
                <a:solidFill>
                  <a:srgbClr val="0000CC"/>
                </a:solidFill>
              </a:rPr>
              <a:t>selesai</a:t>
            </a:r>
            <a:r>
              <a:rPr lang="en-US" sz="3000" dirty="0" smtClean="0">
                <a:solidFill>
                  <a:srgbClr val="0000CC"/>
                </a:solidFill>
              </a:rPr>
              <a:t>.  </a:t>
            </a:r>
            <a:r>
              <a:rPr lang="en-US" sz="3000" dirty="0" err="1" smtClean="0">
                <a:solidFill>
                  <a:srgbClr val="0000CC"/>
                </a:solidFill>
              </a:rPr>
              <a:t>Berapakah</a:t>
            </a:r>
            <a:r>
              <a:rPr lang="en-US" sz="3000" dirty="0" smtClean="0">
                <a:solidFill>
                  <a:srgbClr val="0000CC"/>
                </a:solidFill>
              </a:rPr>
              <a:t> unit </a:t>
            </a:r>
            <a:r>
              <a:rPr lang="en-US" sz="3000" dirty="0" err="1" smtClean="0">
                <a:solidFill>
                  <a:srgbClr val="0000CC"/>
                </a:solidFill>
              </a:rPr>
              <a:t>ekuivalen</a:t>
            </a:r>
            <a:r>
              <a:rPr lang="en-US" sz="3000" dirty="0" smtClean="0">
                <a:solidFill>
                  <a:srgbClr val="0000CC"/>
                </a:solidFill>
              </a:rPr>
              <a:t> </a:t>
            </a:r>
            <a:r>
              <a:rPr lang="en-US" sz="3000" dirty="0" err="1" smtClean="0">
                <a:solidFill>
                  <a:srgbClr val="0000CC"/>
                </a:solidFill>
              </a:rPr>
              <a:t>produksi</a:t>
            </a:r>
            <a:r>
              <a:rPr lang="en-US" sz="3000" dirty="0" smtClean="0">
                <a:solidFill>
                  <a:srgbClr val="0000CC"/>
                </a:solidFill>
              </a:rPr>
              <a:t> yang </a:t>
            </a:r>
            <a:r>
              <a:rPr lang="en-US" sz="3000" dirty="0" err="1" smtClean="0">
                <a:solidFill>
                  <a:srgbClr val="0000CC"/>
                </a:solidFill>
              </a:rPr>
              <a:t>dimiliki</a:t>
            </a:r>
            <a:r>
              <a:rPr lang="en-US" sz="3000" dirty="0" smtClean="0">
                <a:solidFill>
                  <a:srgbClr val="0000CC"/>
                </a:solidFill>
              </a:rPr>
              <a:t> Jones </a:t>
            </a:r>
            <a:r>
              <a:rPr lang="en-US" sz="3000" dirty="0" err="1" smtClean="0">
                <a:solidFill>
                  <a:srgbClr val="0000CC"/>
                </a:solidFill>
              </a:rPr>
              <a:t>untuk</a:t>
            </a:r>
            <a:r>
              <a:rPr lang="en-US" sz="3000" dirty="0" smtClean="0">
                <a:solidFill>
                  <a:srgbClr val="0000CC"/>
                </a:solidFill>
              </a:rPr>
              <a:t> </a:t>
            </a:r>
            <a:r>
              <a:rPr lang="en-US" sz="3000" dirty="0" err="1" smtClean="0">
                <a:solidFill>
                  <a:srgbClr val="0000CC"/>
                </a:solidFill>
              </a:rPr>
              <a:t>periode</a:t>
            </a:r>
            <a:r>
              <a:rPr lang="en-US" sz="3000" dirty="0" smtClean="0">
                <a:solidFill>
                  <a:srgbClr val="0000CC"/>
                </a:solidFill>
              </a:rPr>
              <a:t> </a:t>
            </a:r>
            <a:r>
              <a:rPr lang="en-US" sz="3000" dirty="0" err="1" smtClean="0">
                <a:solidFill>
                  <a:srgbClr val="0000CC"/>
                </a:solidFill>
              </a:rPr>
              <a:t>tersebut</a:t>
            </a:r>
            <a:r>
              <a:rPr lang="en-US" sz="3000" dirty="0" smtClean="0">
                <a:solidFill>
                  <a:srgbClr val="0000CC"/>
                </a:solidFill>
              </a:rPr>
              <a:t>?</a:t>
            </a:r>
            <a:endParaRPr lang="en-US" sz="3000" dirty="0">
              <a:solidFill>
                <a:srgbClr val="0000CC"/>
              </a:solidFill>
            </a:endParaRPr>
          </a:p>
          <a:p>
            <a:pPr marL="342900" indent="-342900" eaLnBrk="1" hangingPunct="1">
              <a:spcBef>
                <a:spcPct val="20000"/>
              </a:spcBef>
            </a:pPr>
            <a:r>
              <a:rPr lang="en-US" sz="3000" dirty="0">
                <a:solidFill>
                  <a:srgbClr val="0000CC"/>
                </a:solidFill>
              </a:rPr>
              <a:t>	   a.  10,000</a:t>
            </a:r>
          </a:p>
          <a:p>
            <a:pPr marL="342900" indent="-342900" eaLnBrk="1" hangingPunct="1">
              <a:spcBef>
                <a:spcPct val="20000"/>
              </a:spcBef>
            </a:pPr>
            <a:r>
              <a:rPr lang="en-US" sz="3000" dirty="0">
                <a:solidFill>
                  <a:srgbClr val="0000CC"/>
                </a:solidFill>
              </a:rPr>
              <a:t>	   b.  11,500</a:t>
            </a:r>
          </a:p>
          <a:p>
            <a:pPr marL="342900" indent="-342900" eaLnBrk="1" hangingPunct="1">
              <a:spcBef>
                <a:spcPct val="20000"/>
              </a:spcBef>
            </a:pPr>
            <a:r>
              <a:rPr lang="en-US" sz="3000" dirty="0">
                <a:solidFill>
                  <a:srgbClr val="0000CC"/>
                </a:solidFill>
              </a:rPr>
              <a:t>	   c.  13,500</a:t>
            </a:r>
          </a:p>
          <a:p>
            <a:pPr marL="342900" indent="-342900" eaLnBrk="1" hangingPunct="1">
              <a:spcBef>
                <a:spcPct val="20000"/>
              </a:spcBef>
            </a:pPr>
            <a:r>
              <a:rPr lang="en-US" sz="3000" dirty="0">
                <a:solidFill>
                  <a:srgbClr val="0000CC"/>
                </a:solidFill>
              </a:rPr>
              <a:t>	   d.  15,000</a:t>
            </a:r>
          </a:p>
        </p:txBody>
      </p:sp>
      <p:sp>
        <p:nvSpPr>
          <p:cNvPr id="191491" name="Rectangle 3"/>
          <p:cNvSpPr>
            <a:spLocks noGrp="1" noChangeArrowheads="1"/>
          </p:cNvSpPr>
          <p:nvPr>
            <p:ph type="title"/>
          </p:nvPr>
        </p:nvSpPr>
        <p:spPr>
          <a:noFill/>
          <a:ln/>
        </p:spPr>
        <p:txBody>
          <a:bodyPr lIns="90488" tIns="44450" rIns="90488" bIns="44450"/>
          <a:lstStyle/>
          <a:p>
            <a:r>
              <a:rPr lang="en-US"/>
              <a:t>Quick Check </a:t>
            </a:r>
            <a:r>
              <a:rPr lang="en-US" sz="3200">
                <a:sym typeface="Wingdings" pitchFamily="2" charset="2"/>
              </a:rPr>
              <a:t></a:t>
            </a:r>
          </a:p>
        </p:txBody>
      </p:sp>
      <p:sp>
        <p:nvSpPr>
          <p:cNvPr id="6" name="Oval 3"/>
          <p:cNvSpPr>
            <a:spLocks noChangeArrowheads="1"/>
          </p:cNvSpPr>
          <p:nvPr/>
        </p:nvSpPr>
        <p:spPr bwMode="auto">
          <a:xfrm>
            <a:off x="1211263" y="4522788"/>
            <a:ext cx="635000" cy="635000"/>
          </a:xfrm>
          <a:prstGeom prst="ellipse">
            <a:avLst/>
          </a:prstGeom>
          <a:noFill/>
          <a:ln w="50800">
            <a:solidFill>
              <a:srgbClr val="FF0000"/>
            </a:solidFill>
            <a:round/>
            <a:headEnd/>
            <a:tailEnd/>
          </a:ln>
          <a:effectLst/>
        </p:spPr>
        <p:txBody>
          <a:bodyPr wrap="none" anchor="ctr"/>
          <a:lstStyle/>
          <a:p>
            <a:endParaRPr lang="en-US"/>
          </a:p>
        </p:txBody>
      </p:sp>
      <p:sp>
        <p:nvSpPr>
          <p:cNvPr id="7" name="Rectangle 5"/>
          <p:cNvSpPr>
            <a:spLocks noChangeArrowheads="1"/>
          </p:cNvSpPr>
          <p:nvPr/>
        </p:nvSpPr>
        <p:spPr bwMode="auto">
          <a:xfrm>
            <a:off x="3768725" y="4378325"/>
            <a:ext cx="5322888" cy="857250"/>
          </a:xfrm>
          <a:prstGeom prst="rect">
            <a:avLst/>
          </a:prstGeom>
          <a:solidFill>
            <a:srgbClr val="FFFFFF"/>
          </a:solidFill>
          <a:ln w="38100" cmpd="dbl">
            <a:solidFill>
              <a:schemeClr val="tx1"/>
            </a:solidFill>
            <a:miter lim="800000"/>
            <a:headEnd/>
            <a:tailEnd/>
          </a:ln>
          <a:effectLst/>
        </p:spPr>
        <p:txBody>
          <a:bodyPr lIns="90488" tIns="44450" rIns="90488" bIns="44450">
            <a:spAutoFit/>
          </a:bodyPr>
          <a:lstStyle/>
          <a:p>
            <a:pPr eaLnBrk="1" hangingPunct="1">
              <a:spcBef>
                <a:spcPct val="50000"/>
              </a:spcBef>
            </a:pPr>
            <a:r>
              <a:rPr lang="en-US" sz="2400" b="1"/>
              <a:t> 10,000 units + (5,000 units × 0.30) </a:t>
            </a:r>
            <a:br>
              <a:rPr lang="en-US" sz="2400" b="1"/>
            </a:br>
            <a:r>
              <a:rPr lang="en-US" sz="2400" b="1"/>
              <a:t>  = 11,500 equivalent units</a:t>
            </a:r>
          </a:p>
        </p:txBody>
      </p:sp>
      <p:sp>
        <p:nvSpPr>
          <p:cNvPr id="8" name="AutoShape 4"/>
          <p:cNvSpPr>
            <a:spLocks noChangeArrowheads="1"/>
          </p:cNvSpPr>
          <p:nvPr/>
        </p:nvSpPr>
        <p:spPr bwMode="auto">
          <a:xfrm flipH="1">
            <a:off x="3201988" y="4591050"/>
            <a:ext cx="596900" cy="444500"/>
          </a:xfrm>
          <a:prstGeom prst="rightArrow">
            <a:avLst>
              <a:gd name="adj1" fmla="val 50000"/>
              <a:gd name="adj2" fmla="val 67149"/>
            </a:avLst>
          </a:prstGeom>
          <a:solidFill>
            <a:srgbClr val="FF0000"/>
          </a:solidFill>
          <a:ln w="12700">
            <a:solidFill>
              <a:srgbClr val="FF0000"/>
            </a:solidFill>
            <a:miter lim="800000"/>
            <a:headEnd/>
            <a:tailEnd/>
          </a:ln>
          <a:effectLst/>
        </p:spPr>
        <p:txBody>
          <a:bodyPr wrap="none" anchor="ctr"/>
          <a:lstStyle/>
          <a:p>
            <a:pPr algn="ctr" eaLnBrk="1" hangingPunct="1"/>
            <a:endParaRPr lang="en-US">
              <a:latin typeface="Times New Roman" pitchFamily="18" charset="0"/>
            </a:endParaRPr>
          </a:p>
        </p:txBody>
      </p:sp>
    </p:spTree>
  </p:cSld>
  <p:clrMapOvr>
    <a:masterClrMapping/>
  </p:clrMapOvr>
  <p:transition>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4"/>
          <p:cNvSpPr>
            <a:spLocks noGrp="1" noChangeArrowheads="1"/>
          </p:cNvSpPr>
          <p:nvPr>
            <p:ph type="title"/>
          </p:nvPr>
        </p:nvSpPr>
        <p:spPr/>
        <p:txBody>
          <a:bodyPr>
            <a:normAutofit/>
          </a:bodyPr>
          <a:lstStyle/>
          <a:p>
            <a:r>
              <a:rPr lang="en-US" dirty="0" err="1" smtClean="0"/>
              <a:t>Menghitung</a:t>
            </a:r>
            <a:r>
              <a:rPr lang="en-US" dirty="0" smtClean="0"/>
              <a:t> </a:t>
            </a:r>
            <a:r>
              <a:rPr lang="en-US" dirty="0" err="1" smtClean="0"/>
              <a:t>ekuivalen</a:t>
            </a:r>
            <a:r>
              <a:rPr lang="en-US" dirty="0" smtClean="0"/>
              <a:t> unit</a:t>
            </a:r>
            <a:endParaRPr lang="en-US" dirty="0"/>
          </a:p>
        </p:txBody>
      </p:sp>
      <p:sp>
        <p:nvSpPr>
          <p:cNvPr id="147461" name="Text Box 5"/>
          <p:cNvSpPr txBox="1">
            <a:spLocks noChangeArrowheads="1"/>
          </p:cNvSpPr>
          <p:nvPr/>
        </p:nvSpPr>
        <p:spPr bwMode="auto">
          <a:xfrm>
            <a:off x="304800" y="1600200"/>
            <a:ext cx="8610600" cy="3323987"/>
          </a:xfrm>
          <a:prstGeom prst="rect">
            <a:avLst/>
          </a:prstGeom>
          <a:solidFill>
            <a:srgbClr val="800080"/>
          </a:solidFill>
          <a:ln w="12700">
            <a:solidFill>
              <a:schemeClr val="tx1"/>
            </a:solidFill>
            <a:miter lim="800000"/>
            <a:headEnd/>
            <a:tailEnd/>
          </a:ln>
          <a:effectLst>
            <a:outerShdw dist="71842" dir="2700000" algn="ctr" rotWithShape="0">
              <a:schemeClr val="bg2"/>
            </a:outerShdw>
          </a:effectLst>
        </p:spPr>
        <p:txBody>
          <a:bodyPr>
            <a:spAutoFit/>
          </a:bodyPr>
          <a:lstStyle/>
          <a:p>
            <a:pPr>
              <a:spcBef>
                <a:spcPct val="50000"/>
              </a:spcBef>
            </a:pPr>
            <a:r>
              <a:rPr lang="en-US" sz="3600" dirty="0" smtClean="0">
                <a:solidFill>
                  <a:srgbClr val="FFFFFF"/>
                </a:solidFill>
                <a:effectLst>
                  <a:outerShdw blurRad="38100" dist="38100" dir="2700000" algn="tl">
                    <a:srgbClr val="000000"/>
                  </a:outerShdw>
                </a:effectLst>
              </a:rPr>
              <a:t>Unit </a:t>
            </a:r>
            <a:r>
              <a:rPr lang="en-US" sz="3600" dirty="0" err="1" smtClean="0">
                <a:solidFill>
                  <a:srgbClr val="FFFFFF"/>
                </a:solidFill>
                <a:effectLst>
                  <a:outerShdw blurRad="38100" dist="38100" dir="2700000" algn="tl">
                    <a:srgbClr val="000000"/>
                  </a:outerShdw>
                </a:effectLst>
              </a:rPr>
              <a:t>ekuivalen</a:t>
            </a:r>
            <a:r>
              <a:rPr lang="en-US" sz="3600" dirty="0" smtClean="0">
                <a:solidFill>
                  <a:srgbClr val="FFFFFF"/>
                </a:solidFill>
                <a:effectLst>
                  <a:outerShdw blurRad="38100" dist="38100" dir="2700000" algn="tl">
                    <a:srgbClr val="000000"/>
                  </a:outerShdw>
                </a:effectLst>
              </a:rPr>
              <a:t> </a:t>
            </a:r>
            <a:r>
              <a:rPr lang="en-US" sz="3600" dirty="0" err="1" smtClean="0">
                <a:solidFill>
                  <a:srgbClr val="FFFFFF"/>
                </a:solidFill>
                <a:effectLst>
                  <a:outerShdw blurRad="38100" dist="38100" dir="2700000" algn="tl">
                    <a:srgbClr val="000000"/>
                  </a:outerShdw>
                </a:effectLst>
              </a:rPr>
              <a:t>dapat</a:t>
            </a:r>
            <a:r>
              <a:rPr lang="en-US" sz="3600" dirty="0" smtClean="0">
                <a:solidFill>
                  <a:srgbClr val="FFFFFF"/>
                </a:solidFill>
                <a:effectLst>
                  <a:outerShdw blurRad="38100" dist="38100" dir="2700000" algn="tl">
                    <a:srgbClr val="000000"/>
                  </a:outerShdw>
                </a:effectLst>
              </a:rPr>
              <a:t> </a:t>
            </a:r>
            <a:r>
              <a:rPr lang="en-US" sz="3600" dirty="0" err="1" smtClean="0">
                <a:solidFill>
                  <a:srgbClr val="FFFFFF"/>
                </a:solidFill>
                <a:effectLst>
                  <a:outerShdw blurRad="38100" dist="38100" dir="2700000" algn="tl">
                    <a:srgbClr val="000000"/>
                  </a:outerShdw>
                </a:effectLst>
              </a:rPr>
              <a:t>dihitung</a:t>
            </a:r>
            <a:r>
              <a:rPr lang="en-US" sz="3600" dirty="0" smtClean="0">
                <a:solidFill>
                  <a:srgbClr val="FFFFFF"/>
                </a:solidFill>
                <a:effectLst>
                  <a:outerShdw blurRad="38100" dist="38100" dir="2700000" algn="tl">
                    <a:srgbClr val="000000"/>
                  </a:outerShdw>
                </a:effectLst>
              </a:rPr>
              <a:t> </a:t>
            </a:r>
            <a:r>
              <a:rPr lang="en-US" sz="3600" dirty="0" err="1" smtClean="0">
                <a:solidFill>
                  <a:srgbClr val="FFFFFF"/>
                </a:solidFill>
                <a:effectLst>
                  <a:outerShdw blurRad="38100" dist="38100" dir="2700000" algn="tl">
                    <a:srgbClr val="000000"/>
                  </a:outerShdw>
                </a:effectLst>
              </a:rPr>
              <a:t>dengan</a:t>
            </a:r>
            <a:r>
              <a:rPr lang="en-US" sz="3600" dirty="0" smtClean="0">
                <a:solidFill>
                  <a:srgbClr val="FFFFFF"/>
                </a:solidFill>
                <a:effectLst>
                  <a:outerShdw blurRad="38100" dist="38100" dir="2700000" algn="tl">
                    <a:srgbClr val="000000"/>
                  </a:outerShdw>
                </a:effectLst>
              </a:rPr>
              <a:t> 2 </a:t>
            </a:r>
            <a:r>
              <a:rPr lang="en-US" sz="3600" dirty="0" err="1" smtClean="0">
                <a:solidFill>
                  <a:srgbClr val="FFFFFF"/>
                </a:solidFill>
                <a:effectLst>
                  <a:outerShdw blurRad="38100" dist="38100" dir="2700000" algn="tl">
                    <a:srgbClr val="000000"/>
                  </a:outerShdw>
                </a:effectLst>
              </a:rPr>
              <a:t>cara</a:t>
            </a:r>
            <a:r>
              <a:rPr lang="en-US" sz="3600" dirty="0" smtClean="0">
                <a:solidFill>
                  <a:srgbClr val="FFFFFF"/>
                </a:solidFill>
                <a:effectLst>
                  <a:outerShdw blurRad="38100" dist="38100" dir="2700000" algn="tl">
                    <a:srgbClr val="000000"/>
                  </a:outerShdw>
                </a:effectLst>
              </a:rPr>
              <a:t>:</a:t>
            </a:r>
            <a:endParaRPr lang="en-US" sz="3600" dirty="0">
              <a:solidFill>
                <a:srgbClr val="FFFFFF"/>
              </a:solidFill>
              <a:effectLst>
                <a:outerShdw blurRad="38100" dist="38100" dir="2700000" algn="tl">
                  <a:srgbClr val="000000"/>
                </a:outerShdw>
              </a:effectLst>
            </a:endParaRPr>
          </a:p>
          <a:p>
            <a:pPr>
              <a:spcBef>
                <a:spcPct val="50000"/>
              </a:spcBef>
            </a:pPr>
            <a:r>
              <a:rPr lang="en-US" sz="3600" dirty="0" smtClean="0">
                <a:solidFill>
                  <a:srgbClr val="FFFF00"/>
                </a:solidFill>
                <a:effectLst>
                  <a:outerShdw blurRad="38100" dist="38100" dir="2700000" algn="tl">
                    <a:srgbClr val="000000"/>
                  </a:outerShdw>
                </a:effectLst>
                <a:sym typeface="Wingdings" pitchFamily="2" charset="2"/>
              </a:rPr>
              <a:t></a:t>
            </a:r>
            <a:r>
              <a:rPr lang="en-US" sz="3600" dirty="0" smtClean="0">
                <a:solidFill>
                  <a:srgbClr val="FFFFFF"/>
                </a:solidFill>
                <a:effectLst>
                  <a:outerShdw blurRad="38100" dist="38100" dir="2700000" algn="tl">
                    <a:srgbClr val="000000"/>
                  </a:outerShdw>
                </a:effectLst>
              </a:rPr>
              <a:t>First-In</a:t>
            </a:r>
            <a:r>
              <a:rPr lang="en-US" sz="3600" dirty="0">
                <a:solidFill>
                  <a:srgbClr val="FFFFFF"/>
                </a:solidFill>
                <a:effectLst>
                  <a:outerShdw blurRad="38100" dist="38100" dir="2700000" algn="tl">
                    <a:srgbClr val="000000"/>
                  </a:outerShdw>
                </a:effectLst>
              </a:rPr>
              <a:t>, First-Out Method – </a:t>
            </a:r>
            <a:r>
              <a:rPr lang="en-US" sz="3000" dirty="0">
                <a:solidFill>
                  <a:srgbClr val="FFFFFF"/>
                </a:solidFill>
                <a:effectLst>
                  <a:outerShdw blurRad="38100" dist="38100" dir="2700000" algn="tl">
                    <a:srgbClr val="000000"/>
                  </a:outerShdw>
                </a:effectLst>
              </a:rPr>
              <a:t>FIFO is covered in the appendix to this chapter.</a:t>
            </a:r>
          </a:p>
          <a:p>
            <a:pPr>
              <a:spcBef>
                <a:spcPct val="50000"/>
              </a:spcBef>
            </a:pPr>
            <a:r>
              <a:rPr lang="en-US" sz="3600" dirty="0">
                <a:solidFill>
                  <a:srgbClr val="FFFF00"/>
                </a:solidFill>
                <a:effectLst>
                  <a:outerShdw blurRad="38100" dist="38100" dir="2700000" algn="tl">
                    <a:srgbClr val="000000"/>
                  </a:outerShdw>
                </a:effectLst>
                <a:sym typeface="Wingdings" pitchFamily="2" charset="2"/>
              </a:rPr>
              <a:t></a:t>
            </a:r>
            <a:r>
              <a:rPr lang="en-US" sz="3600" dirty="0">
                <a:solidFill>
                  <a:srgbClr val="FFFFFF"/>
                </a:solidFill>
                <a:effectLst>
                  <a:outerShdw blurRad="38100" dist="38100" dir="2700000" algn="tl">
                    <a:srgbClr val="000000"/>
                  </a:outerShdw>
                </a:effectLst>
              </a:rPr>
              <a:t>The Weighted-Average </a:t>
            </a:r>
            <a:r>
              <a:rPr lang="en-US" sz="3600" dirty="0" smtClean="0">
                <a:solidFill>
                  <a:srgbClr val="FFFFFF"/>
                </a:solidFill>
                <a:effectLst>
                  <a:outerShdw blurRad="38100" dist="38100" dir="2700000" algn="tl">
                    <a:srgbClr val="000000"/>
                  </a:outerShdw>
                </a:effectLst>
              </a:rPr>
              <a:t>Method</a:t>
            </a:r>
            <a:endParaRPr lang="en-US" sz="3000" dirty="0">
              <a:solidFill>
                <a:srgbClr val="FFFFFF"/>
              </a:solidFill>
              <a:effectLst>
                <a:outerShdw blurRad="38100" dist="38100" dir="2700000" algn="tl">
                  <a:srgbClr val="000000"/>
                </a:outerShdw>
              </a:effectLst>
            </a:endParaRPr>
          </a:p>
        </p:txBody>
      </p:sp>
    </p:spTree>
  </p:cSld>
  <p:clrMapOvr>
    <a:masterClrMapping/>
  </p:clrMapOvr>
  <p:transition>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lIns="90488" tIns="44450" rIns="90488" bIns="44450">
            <a:normAutofit/>
          </a:bodyPr>
          <a:lstStyle/>
          <a:p>
            <a:r>
              <a:rPr lang="en-US" sz="2800" dirty="0" err="1" smtClean="0"/>
              <a:t>Unti</a:t>
            </a:r>
            <a:r>
              <a:rPr lang="en-US" sz="2800" dirty="0" smtClean="0"/>
              <a:t> </a:t>
            </a:r>
            <a:r>
              <a:rPr lang="en-US" sz="2800" dirty="0" err="1" smtClean="0"/>
              <a:t>produksi</a:t>
            </a:r>
            <a:r>
              <a:rPr lang="en-US" sz="2800" dirty="0" smtClean="0"/>
              <a:t> </a:t>
            </a:r>
            <a:r>
              <a:rPr lang="en-US" sz="2800" dirty="0" err="1" smtClean="0"/>
              <a:t>ekuivalenWeighted</a:t>
            </a:r>
            <a:r>
              <a:rPr lang="en-US" sz="2800" dirty="0" smtClean="0"/>
              <a:t>-Average </a:t>
            </a:r>
            <a:r>
              <a:rPr lang="en-US" sz="2800" dirty="0"/>
              <a:t>Method</a:t>
            </a:r>
            <a:endParaRPr lang="en-US" dirty="0"/>
          </a:p>
        </p:txBody>
      </p:sp>
      <p:grpSp>
        <p:nvGrpSpPr>
          <p:cNvPr id="2" name="Group 11"/>
          <p:cNvGrpSpPr>
            <a:grpSpLocks/>
          </p:cNvGrpSpPr>
          <p:nvPr/>
        </p:nvGrpSpPr>
        <p:grpSpPr bwMode="auto">
          <a:xfrm>
            <a:off x="623888" y="4300538"/>
            <a:ext cx="8137525" cy="1676400"/>
            <a:chOff x="393" y="2709"/>
            <a:chExt cx="5126" cy="1056"/>
          </a:xfrm>
        </p:grpSpPr>
        <p:sp>
          <p:nvSpPr>
            <p:cNvPr id="61450" name="Rectangle 10"/>
            <p:cNvSpPr>
              <a:spLocks noChangeArrowheads="1"/>
            </p:cNvSpPr>
            <p:nvPr/>
          </p:nvSpPr>
          <p:spPr bwMode="auto">
            <a:xfrm>
              <a:off x="393" y="2709"/>
              <a:ext cx="5088" cy="1056"/>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dirty="0"/>
            </a:p>
          </p:txBody>
        </p:sp>
        <p:sp>
          <p:nvSpPr>
            <p:cNvPr id="61444" name="Rectangle 4"/>
            <p:cNvSpPr>
              <a:spLocks noChangeArrowheads="1"/>
            </p:cNvSpPr>
            <p:nvPr/>
          </p:nvSpPr>
          <p:spPr bwMode="auto">
            <a:xfrm>
              <a:off x="551" y="2866"/>
              <a:ext cx="1150" cy="754"/>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sz="2400" b="1" dirty="0" smtClean="0">
                  <a:solidFill>
                    <a:schemeClr val="tx2"/>
                  </a:solidFill>
                </a:rPr>
                <a:t>Unit </a:t>
              </a:r>
              <a:r>
                <a:rPr lang="en-US" sz="2400" b="1" dirty="0" err="1" smtClean="0">
                  <a:solidFill>
                    <a:schemeClr val="tx2"/>
                  </a:solidFill>
                </a:rPr>
                <a:t>Produksi</a:t>
              </a:r>
              <a:r>
                <a:rPr lang="en-US" sz="2400" b="1" dirty="0" smtClean="0">
                  <a:solidFill>
                    <a:schemeClr val="tx2"/>
                  </a:solidFill>
                </a:rPr>
                <a:t> </a:t>
              </a:r>
              <a:r>
                <a:rPr lang="en-US" sz="2400" b="1" dirty="0" err="1" smtClean="0">
                  <a:solidFill>
                    <a:schemeClr val="tx2"/>
                  </a:solidFill>
                </a:rPr>
                <a:t>Ekuivalen</a:t>
              </a:r>
              <a:endParaRPr lang="en-US" sz="2400" b="1" dirty="0">
                <a:solidFill>
                  <a:schemeClr val="tx2"/>
                </a:solidFill>
              </a:endParaRPr>
            </a:p>
          </p:txBody>
        </p:sp>
        <p:sp>
          <p:nvSpPr>
            <p:cNvPr id="61445" name="Rectangle 5"/>
            <p:cNvSpPr>
              <a:spLocks noChangeArrowheads="1"/>
            </p:cNvSpPr>
            <p:nvPr/>
          </p:nvSpPr>
          <p:spPr bwMode="auto">
            <a:xfrm>
              <a:off x="1536" y="3077"/>
              <a:ext cx="238" cy="325"/>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b="1" dirty="0">
                  <a:solidFill>
                    <a:schemeClr val="tx2"/>
                  </a:solidFill>
                </a:rPr>
                <a:t>=</a:t>
              </a:r>
            </a:p>
          </p:txBody>
        </p:sp>
        <p:sp>
          <p:nvSpPr>
            <p:cNvPr id="61446" name="Rectangle 6"/>
            <p:cNvSpPr>
              <a:spLocks noChangeArrowheads="1"/>
            </p:cNvSpPr>
            <p:nvPr/>
          </p:nvSpPr>
          <p:spPr bwMode="auto">
            <a:xfrm>
              <a:off x="2161" y="2832"/>
              <a:ext cx="3358" cy="293"/>
            </a:xfrm>
            <a:prstGeom prst="rect">
              <a:avLst/>
            </a:prstGeom>
            <a:noFill/>
            <a:ln w="12700">
              <a:noFill/>
              <a:miter lim="800000"/>
              <a:headEnd/>
              <a:tailEnd/>
            </a:ln>
            <a:effectLst/>
          </p:spPr>
          <p:txBody>
            <a:bodyPr lIns="90488" tIns="44450" rIns="90488" bIns="44450">
              <a:spAutoFit/>
            </a:bodyPr>
            <a:lstStyle/>
            <a:p>
              <a:pPr algn="ctr" eaLnBrk="1" hangingPunct="1">
                <a:lnSpc>
                  <a:spcPct val="110000"/>
                </a:lnSpc>
                <a:spcBef>
                  <a:spcPct val="15000"/>
                </a:spcBef>
              </a:pPr>
              <a:endParaRPr lang="en-US" sz="2400" b="1" dirty="0">
                <a:solidFill>
                  <a:schemeClr val="tx2"/>
                </a:solidFill>
              </a:endParaRPr>
            </a:p>
          </p:txBody>
        </p:sp>
      </p:grpSp>
      <p:sp>
        <p:nvSpPr>
          <p:cNvPr id="61449" name="Text Box 9"/>
          <p:cNvSpPr txBox="1">
            <a:spLocks noChangeArrowheads="1"/>
          </p:cNvSpPr>
          <p:nvPr/>
        </p:nvSpPr>
        <p:spPr bwMode="auto">
          <a:xfrm>
            <a:off x="381000" y="1639669"/>
            <a:ext cx="7620000" cy="1615827"/>
          </a:xfrm>
          <a:prstGeom prst="rect">
            <a:avLst/>
          </a:prstGeom>
          <a:noFill/>
          <a:ln w="9525">
            <a:noFill/>
            <a:miter lim="800000"/>
            <a:headEnd/>
            <a:tailEnd/>
          </a:ln>
          <a:effectLst/>
        </p:spPr>
        <p:txBody>
          <a:bodyPr wrap="square">
            <a:spAutoFit/>
          </a:bodyPr>
          <a:lstStyle/>
          <a:p>
            <a:pPr>
              <a:spcBef>
                <a:spcPct val="50000"/>
              </a:spcBef>
              <a:buFont typeface="Arial" pitchFamily="34" charset="0"/>
              <a:buChar char="•"/>
            </a:pPr>
            <a:r>
              <a:rPr lang="en-US" dirty="0" err="1" smtClean="0"/>
              <a:t>Menggabungkan</a:t>
            </a:r>
            <a:r>
              <a:rPr lang="en-US" dirty="0" smtClean="0"/>
              <a:t> unit </a:t>
            </a:r>
            <a:r>
              <a:rPr lang="en-US" dirty="0" err="1" smtClean="0"/>
              <a:t>dan</a:t>
            </a:r>
            <a:r>
              <a:rPr lang="en-US" dirty="0" smtClean="0"/>
              <a:t> </a:t>
            </a:r>
            <a:r>
              <a:rPr lang="en-US" dirty="0" err="1" smtClean="0"/>
              <a:t>biaya</a:t>
            </a:r>
            <a:r>
              <a:rPr lang="en-US" dirty="0" smtClean="0"/>
              <a:t> </a:t>
            </a:r>
            <a:r>
              <a:rPr lang="en-US" dirty="0" err="1" smtClean="0"/>
              <a:t>dari</a:t>
            </a:r>
            <a:r>
              <a:rPr lang="en-US" dirty="0" smtClean="0"/>
              <a:t> </a:t>
            </a:r>
            <a:r>
              <a:rPr lang="en-US" dirty="0" err="1" smtClean="0"/>
              <a:t>periode</a:t>
            </a:r>
            <a:r>
              <a:rPr lang="en-US" dirty="0" smtClean="0"/>
              <a:t> </a:t>
            </a:r>
            <a:r>
              <a:rPr lang="en-US" dirty="0" err="1" smtClean="0"/>
              <a:t>sekarang</a:t>
            </a:r>
            <a:r>
              <a:rPr lang="en-US" dirty="0" smtClean="0"/>
              <a:t> </a:t>
            </a:r>
            <a:r>
              <a:rPr lang="en-US" dirty="0" err="1" smtClean="0"/>
              <a:t>dengan</a:t>
            </a:r>
            <a:r>
              <a:rPr lang="en-US" dirty="0" smtClean="0"/>
              <a:t> unit </a:t>
            </a:r>
            <a:r>
              <a:rPr lang="en-US" dirty="0" err="1" smtClean="0"/>
              <a:t>biaya</a:t>
            </a:r>
            <a:r>
              <a:rPr lang="en-US" dirty="0" smtClean="0"/>
              <a:t> </a:t>
            </a:r>
            <a:r>
              <a:rPr lang="en-US" dirty="0" err="1" smtClean="0"/>
              <a:t>periode</a:t>
            </a:r>
            <a:r>
              <a:rPr lang="en-US" dirty="0" smtClean="0"/>
              <a:t> </a:t>
            </a:r>
            <a:r>
              <a:rPr lang="en-US" dirty="0" err="1" smtClean="0"/>
              <a:t>sebelumnya</a:t>
            </a:r>
            <a:endParaRPr lang="en-US" dirty="0" smtClean="0"/>
          </a:p>
          <a:p>
            <a:pPr>
              <a:spcBef>
                <a:spcPct val="50000"/>
              </a:spcBef>
              <a:buFont typeface="Arial" pitchFamily="34" charset="0"/>
              <a:buChar char="•"/>
            </a:pPr>
            <a:r>
              <a:rPr lang="en-US" dirty="0" smtClean="0"/>
              <a:t>Unit </a:t>
            </a:r>
            <a:r>
              <a:rPr lang="en-US" dirty="0" err="1" smtClean="0"/>
              <a:t>ekuivalen</a:t>
            </a:r>
            <a:r>
              <a:rPr lang="en-US" dirty="0" smtClean="0"/>
              <a:t> </a:t>
            </a:r>
            <a:r>
              <a:rPr lang="en-US" dirty="0" err="1" smtClean="0"/>
              <a:t>produksi</a:t>
            </a:r>
            <a:r>
              <a:rPr lang="en-US" dirty="0" smtClean="0"/>
              <a:t> </a:t>
            </a:r>
            <a:r>
              <a:rPr lang="en-US" dirty="0" err="1" smtClean="0"/>
              <a:t>untuk</a:t>
            </a:r>
            <a:r>
              <a:rPr lang="en-US" dirty="0" smtClean="0"/>
              <a:t> </a:t>
            </a:r>
            <a:r>
              <a:rPr lang="en-US" dirty="0" err="1" smtClean="0"/>
              <a:t>suatu</a:t>
            </a:r>
            <a:r>
              <a:rPr lang="en-US" dirty="0" smtClean="0"/>
              <a:t> </a:t>
            </a:r>
            <a:r>
              <a:rPr lang="en-US" dirty="0" err="1" smtClean="0"/>
              <a:t>departemen</a:t>
            </a:r>
            <a:r>
              <a:rPr lang="en-US" dirty="0" smtClean="0"/>
              <a:t> </a:t>
            </a:r>
            <a:r>
              <a:rPr lang="en-US" dirty="0" err="1" smtClean="0"/>
              <a:t>adalah</a:t>
            </a:r>
            <a:r>
              <a:rPr lang="en-US" dirty="0" smtClean="0"/>
              <a:t> </a:t>
            </a:r>
            <a:r>
              <a:rPr lang="en-US" dirty="0" err="1" smtClean="0"/>
              <a:t>jumlah</a:t>
            </a:r>
            <a:r>
              <a:rPr lang="en-US" dirty="0" smtClean="0"/>
              <a:t> unit yang </a:t>
            </a:r>
            <a:r>
              <a:rPr lang="en-US" dirty="0" err="1" smtClean="0"/>
              <a:t>ditransfer</a:t>
            </a:r>
            <a:r>
              <a:rPr lang="en-US" dirty="0" smtClean="0"/>
              <a:t> </a:t>
            </a:r>
            <a:r>
              <a:rPr lang="en-US" dirty="0" err="1" smtClean="0"/>
              <a:t>ke</a:t>
            </a:r>
            <a:r>
              <a:rPr lang="en-US" dirty="0" smtClean="0"/>
              <a:t> </a:t>
            </a:r>
            <a:r>
              <a:rPr lang="en-US" dirty="0" err="1" smtClean="0"/>
              <a:t>departemen</a:t>
            </a:r>
            <a:r>
              <a:rPr lang="en-US" dirty="0" smtClean="0"/>
              <a:t> </a:t>
            </a:r>
            <a:r>
              <a:rPr lang="en-US" dirty="0" err="1" smtClean="0"/>
              <a:t>berikutnya</a:t>
            </a:r>
            <a:r>
              <a:rPr lang="en-US" dirty="0" smtClean="0"/>
              <a:t> (</a:t>
            </a:r>
            <a:r>
              <a:rPr lang="en-US" dirty="0" err="1" smtClean="0"/>
              <a:t>atau</a:t>
            </a:r>
            <a:r>
              <a:rPr lang="en-US" dirty="0" smtClean="0"/>
              <a:t> </a:t>
            </a:r>
            <a:r>
              <a:rPr lang="en-US" dirty="0" err="1" smtClean="0"/>
              <a:t>barang</a:t>
            </a:r>
            <a:r>
              <a:rPr lang="en-US" dirty="0" smtClean="0"/>
              <a:t> </a:t>
            </a:r>
            <a:r>
              <a:rPr lang="en-US" dirty="0" err="1" smtClean="0"/>
              <a:t>jadi</a:t>
            </a:r>
            <a:r>
              <a:rPr lang="en-US" dirty="0" smtClean="0"/>
              <a:t>)  + unit </a:t>
            </a:r>
            <a:r>
              <a:rPr lang="en-US" dirty="0" err="1" smtClean="0"/>
              <a:t>ekuivalen</a:t>
            </a:r>
            <a:r>
              <a:rPr lang="en-US" dirty="0" smtClean="0"/>
              <a:t> </a:t>
            </a:r>
            <a:r>
              <a:rPr lang="en-US" dirty="0" err="1" smtClean="0"/>
              <a:t>persediaan</a:t>
            </a:r>
            <a:r>
              <a:rPr lang="en-US" dirty="0" smtClean="0"/>
              <a:t> </a:t>
            </a:r>
            <a:r>
              <a:rPr lang="en-US" dirty="0" err="1" smtClean="0"/>
              <a:t>akhir</a:t>
            </a:r>
            <a:r>
              <a:rPr lang="en-US" dirty="0" smtClean="0"/>
              <a:t> </a:t>
            </a:r>
            <a:r>
              <a:rPr lang="en-US" dirty="0" err="1" smtClean="0"/>
              <a:t>barang</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di</a:t>
            </a:r>
            <a:r>
              <a:rPr lang="en-US" dirty="0" smtClean="0"/>
              <a:t> </a:t>
            </a:r>
            <a:r>
              <a:rPr lang="en-US" dirty="0" err="1" smtClean="0"/>
              <a:t>departemen</a:t>
            </a:r>
            <a:r>
              <a:rPr lang="en-US" dirty="0" smtClean="0"/>
              <a:t> </a:t>
            </a:r>
            <a:r>
              <a:rPr lang="en-US" dirty="0" err="1" smtClean="0"/>
              <a:t>tersebut</a:t>
            </a:r>
            <a:endParaRPr lang="en-US" dirty="0"/>
          </a:p>
        </p:txBody>
      </p:sp>
      <p:sp>
        <p:nvSpPr>
          <p:cNvPr id="12" name="TextBox 11"/>
          <p:cNvSpPr txBox="1"/>
          <p:nvPr/>
        </p:nvSpPr>
        <p:spPr>
          <a:xfrm>
            <a:off x="2819400" y="4699337"/>
            <a:ext cx="2895599" cy="1323439"/>
          </a:xfrm>
          <a:prstGeom prst="rect">
            <a:avLst/>
          </a:prstGeom>
          <a:noFill/>
        </p:spPr>
        <p:txBody>
          <a:bodyPr wrap="square" rtlCol="0">
            <a:spAutoFit/>
          </a:bodyPr>
          <a:lstStyle/>
          <a:p>
            <a:pPr algn="ctr"/>
            <a:r>
              <a:rPr lang="en-US" sz="2000" b="1" dirty="0" smtClean="0">
                <a:solidFill>
                  <a:schemeClr val="accent2">
                    <a:lumMod val="75000"/>
                  </a:schemeClr>
                </a:solidFill>
              </a:rPr>
              <a:t>Unit yang </a:t>
            </a:r>
            <a:r>
              <a:rPr lang="en-US" sz="2000" b="1" dirty="0" err="1" smtClean="0">
                <a:solidFill>
                  <a:schemeClr val="accent2">
                    <a:lumMod val="75000"/>
                  </a:schemeClr>
                </a:solidFill>
              </a:rPr>
              <a:t>ditransfer</a:t>
            </a:r>
            <a:r>
              <a:rPr lang="en-US" sz="2000" b="1" dirty="0" smtClean="0">
                <a:solidFill>
                  <a:schemeClr val="accent2">
                    <a:lumMod val="75000"/>
                  </a:schemeClr>
                </a:solidFill>
              </a:rPr>
              <a:t> </a:t>
            </a:r>
            <a:r>
              <a:rPr lang="en-US" sz="2000" b="1" dirty="0" err="1" smtClean="0">
                <a:solidFill>
                  <a:schemeClr val="accent2">
                    <a:lumMod val="75000"/>
                  </a:schemeClr>
                </a:solidFill>
              </a:rPr>
              <a:t>ke</a:t>
            </a:r>
            <a:r>
              <a:rPr lang="en-US" sz="2000" b="1" dirty="0" smtClean="0">
                <a:solidFill>
                  <a:schemeClr val="accent2">
                    <a:lumMod val="75000"/>
                  </a:schemeClr>
                </a:solidFill>
              </a:rPr>
              <a:t> </a:t>
            </a:r>
            <a:r>
              <a:rPr lang="en-US" sz="2000" b="1" dirty="0" err="1" smtClean="0">
                <a:solidFill>
                  <a:schemeClr val="accent2">
                    <a:lumMod val="75000"/>
                  </a:schemeClr>
                </a:solidFill>
              </a:rPr>
              <a:t>departemen</a:t>
            </a:r>
            <a:r>
              <a:rPr lang="en-US" sz="2000" b="1" dirty="0" smtClean="0">
                <a:solidFill>
                  <a:schemeClr val="accent2">
                    <a:lumMod val="75000"/>
                  </a:schemeClr>
                </a:solidFill>
              </a:rPr>
              <a:t> </a:t>
            </a:r>
            <a:r>
              <a:rPr lang="en-US" sz="2000" b="1" dirty="0" err="1" smtClean="0">
                <a:solidFill>
                  <a:schemeClr val="accent2">
                    <a:lumMod val="75000"/>
                  </a:schemeClr>
                </a:solidFill>
              </a:rPr>
              <a:t>berikutnya</a:t>
            </a:r>
            <a:r>
              <a:rPr lang="en-US" sz="2000" b="1" dirty="0" smtClean="0">
                <a:solidFill>
                  <a:schemeClr val="accent2">
                    <a:lumMod val="75000"/>
                  </a:schemeClr>
                </a:solidFill>
              </a:rPr>
              <a:t> </a:t>
            </a:r>
            <a:r>
              <a:rPr lang="en-US" sz="2000" b="1" dirty="0" err="1" smtClean="0">
                <a:solidFill>
                  <a:schemeClr val="accent2">
                    <a:lumMod val="75000"/>
                  </a:schemeClr>
                </a:solidFill>
              </a:rPr>
              <a:t>atau</a:t>
            </a:r>
            <a:r>
              <a:rPr lang="en-US" sz="2000" b="1" dirty="0" smtClean="0">
                <a:solidFill>
                  <a:schemeClr val="accent2">
                    <a:lumMod val="75000"/>
                  </a:schemeClr>
                </a:solidFill>
              </a:rPr>
              <a:t> </a:t>
            </a:r>
            <a:r>
              <a:rPr lang="en-US" sz="2000" b="1" dirty="0" err="1" smtClean="0">
                <a:solidFill>
                  <a:schemeClr val="accent2">
                    <a:lumMod val="75000"/>
                  </a:schemeClr>
                </a:solidFill>
              </a:rPr>
              <a:t>barang</a:t>
            </a:r>
            <a:r>
              <a:rPr lang="en-US" sz="2000" b="1" dirty="0" smtClean="0">
                <a:solidFill>
                  <a:schemeClr val="accent2">
                    <a:lumMod val="75000"/>
                  </a:schemeClr>
                </a:solidFill>
              </a:rPr>
              <a:t> </a:t>
            </a:r>
            <a:r>
              <a:rPr lang="en-US" sz="2000" b="1" dirty="0" err="1" smtClean="0">
                <a:solidFill>
                  <a:schemeClr val="accent2">
                    <a:lumMod val="75000"/>
                  </a:schemeClr>
                </a:solidFill>
              </a:rPr>
              <a:t>jadi</a:t>
            </a:r>
            <a:endParaRPr lang="en-US" sz="2000" b="1" dirty="0">
              <a:solidFill>
                <a:schemeClr val="accent2">
                  <a:lumMod val="75000"/>
                </a:schemeClr>
              </a:solidFill>
            </a:endParaRPr>
          </a:p>
        </p:txBody>
      </p:sp>
      <p:sp>
        <p:nvSpPr>
          <p:cNvPr id="13" name="TextBox 12"/>
          <p:cNvSpPr txBox="1"/>
          <p:nvPr/>
        </p:nvSpPr>
        <p:spPr>
          <a:xfrm>
            <a:off x="5943600" y="4648200"/>
            <a:ext cx="2895599" cy="1015663"/>
          </a:xfrm>
          <a:prstGeom prst="rect">
            <a:avLst/>
          </a:prstGeom>
          <a:noFill/>
        </p:spPr>
        <p:txBody>
          <a:bodyPr wrap="square" rtlCol="0">
            <a:spAutoFit/>
          </a:bodyPr>
          <a:lstStyle/>
          <a:p>
            <a:pPr algn="ctr"/>
            <a:r>
              <a:rPr lang="en-US" sz="2000" b="1" dirty="0" smtClean="0">
                <a:solidFill>
                  <a:schemeClr val="accent2">
                    <a:lumMod val="75000"/>
                  </a:schemeClr>
                </a:solidFill>
              </a:rPr>
              <a:t>Unit </a:t>
            </a:r>
            <a:r>
              <a:rPr lang="en-US" sz="2000" b="1" dirty="0" err="1" smtClean="0">
                <a:solidFill>
                  <a:schemeClr val="accent2">
                    <a:lumMod val="75000"/>
                  </a:schemeClr>
                </a:solidFill>
              </a:rPr>
              <a:t>ekuivalen</a:t>
            </a:r>
            <a:r>
              <a:rPr lang="en-US" sz="2000" b="1" dirty="0" smtClean="0">
                <a:solidFill>
                  <a:schemeClr val="accent2">
                    <a:lumMod val="75000"/>
                  </a:schemeClr>
                </a:solidFill>
              </a:rPr>
              <a:t> </a:t>
            </a:r>
            <a:r>
              <a:rPr lang="en-US" sz="2000" b="1" dirty="0" err="1" smtClean="0">
                <a:solidFill>
                  <a:schemeClr val="accent2">
                    <a:lumMod val="75000"/>
                  </a:schemeClr>
                </a:solidFill>
              </a:rPr>
              <a:t>dalam</a:t>
            </a:r>
            <a:r>
              <a:rPr lang="en-US" sz="2000" b="1" dirty="0" smtClean="0">
                <a:solidFill>
                  <a:schemeClr val="accent2">
                    <a:lumMod val="75000"/>
                  </a:schemeClr>
                </a:solidFill>
              </a:rPr>
              <a:t> </a:t>
            </a:r>
            <a:r>
              <a:rPr lang="en-US" sz="2000" b="1" dirty="0" err="1" smtClean="0">
                <a:solidFill>
                  <a:schemeClr val="accent2">
                    <a:lumMod val="75000"/>
                  </a:schemeClr>
                </a:solidFill>
              </a:rPr>
              <a:t>persediaan</a:t>
            </a:r>
            <a:r>
              <a:rPr lang="en-US" sz="2000" b="1" dirty="0" smtClean="0">
                <a:solidFill>
                  <a:schemeClr val="accent2">
                    <a:lumMod val="75000"/>
                  </a:schemeClr>
                </a:solidFill>
              </a:rPr>
              <a:t> </a:t>
            </a:r>
            <a:r>
              <a:rPr lang="en-US" sz="2000" b="1" dirty="0" err="1" smtClean="0">
                <a:solidFill>
                  <a:schemeClr val="accent2">
                    <a:lumMod val="75000"/>
                  </a:schemeClr>
                </a:solidFill>
              </a:rPr>
              <a:t>akhir</a:t>
            </a:r>
            <a:r>
              <a:rPr lang="en-US" sz="2000" b="1" dirty="0" smtClean="0">
                <a:solidFill>
                  <a:schemeClr val="accent2">
                    <a:lumMod val="75000"/>
                  </a:schemeClr>
                </a:solidFill>
              </a:rPr>
              <a:t> </a:t>
            </a:r>
            <a:r>
              <a:rPr lang="en-US" sz="2000" b="1" dirty="0" err="1" smtClean="0">
                <a:solidFill>
                  <a:schemeClr val="accent2">
                    <a:lumMod val="75000"/>
                  </a:schemeClr>
                </a:solidFill>
              </a:rPr>
              <a:t>barang</a:t>
            </a:r>
            <a:r>
              <a:rPr lang="en-US" sz="2000" b="1" dirty="0" smtClean="0">
                <a:solidFill>
                  <a:schemeClr val="accent2">
                    <a:lumMod val="75000"/>
                  </a:schemeClr>
                </a:solidFill>
              </a:rPr>
              <a:t> </a:t>
            </a:r>
            <a:r>
              <a:rPr lang="en-US" sz="2000" b="1" dirty="0" err="1" smtClean="0">
                <a:solidFill>
                  <a:schemeClr val="accent2">
                    <a:lumMod val="75000"/>
                  </a:schemeClr>
                </a:solidFill>
              </a:rPr>
              <a:t>dalam</a:t>
            </a:r>
            <a:r>
              <a:rPr lang="en-US" sz="2000" b="1" dirty="0" smtClean="0">
                <a:solidFill>
                  <a:schemeClr val="accent2">
                    <a:lumMod val="75000"/>
                  </a:schemeClr>
                </a:solidFill>
              </a:rPr>
              <a:t> </a:t>
            </a:r>
            <a:r>
              <a:rPr lang="en-US" sz="2000" b="1" dirty="0" err="1" smtClean="0">
                <a:solidFill>
                  <a:schemeClr val="accent2">
                    <a:lumMod val="75000"/>
                  </a:schemeClr>
                </a:solidFill>
              </a:rPr>
              <a:t>proses</a:t>
            </a:r>
            <a:endParaRPr lang="en-US" sz="2000" b="1" dirty="0">
              <a:solidFill>
                <a:schemeClr val="accent2">
                  <a:lumMod val="75000"/>
                </a:schemeClr>
              </a:solidFill>
            </a:endParaRPr>
          </a:p>
        </p:txBody>
      </p:sp>
      <p:sp>
        <p:nvSpPr>
          <p:cNvPr id="14" name="Rectangle 5"/>
          <p:cNvSpPr>
            <a:spLocks noChangeArrowheads="1"/>
          </p:cNvSpPr>
          <p:nvPr/>
        </p:nvSpPr>
        <p:spPr bwMode="auto">
          <a:xfrm>
            <a:off x="5718175" y="5037138"/>
            <a:ext cx="377825" cy="366767"/>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b="1" dirty="0" smtClean="0">
                <a:solidFill>
                  <a:schemeClr val="tx2"/>
                </a:solidFill>
              </a:rPr>
              <a:t>+</a:t>
            </a:r>
            <a:endParaRPr lang="en-US" b="1" dirty="0">
              <a:solidFill>
                <a:schemeClr val="tx2"/>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76200"/>
            <a:ext cx="7242048" cy="1143000"/>
          </a:xfrm>
          <a:noFill/>
          <a:ln/>
        </p:spPr>
        <p:txBody>
          <a:bodyPr lIns="90488" tIns="44450" rIns="90488" bIns="44450"/>
          <a:lstStyle/>
          <a:p>
            <a:r>
              <a:rPr lang="en-US" sz="3000" dirty="0" err="1" smtClean="0"/>
              <a:t>Perbedaan</a:t>
            </a:r>
            <a:r>
              <a:rPr lang="en-US" sz="3000" dirty="0" smtClean="0"/>
              <a:t> job order </a:t>
            </a:r>
            <a:r>
              <a:rPr lang="en-US" sz="3000" dirty="0" err="1" smtClean="0"/>
              <a:t>dan</a:t>
            </a:r>
            <a:r>
              <a:rPr lang="en-US" sz="3000" dirty="0" smtClean="0"/>
              <a:t> process costing</a:t>
            </a:r>
            <a:endParaRPr lang="en-US" sz="3000" dirty="0"/>
          </a:p>
        </p:txBody>
      </p:sp>
      <p:sp>
        <p:nvSpPr>
          <p:cNvPr id="138243" name="Rectangle 3"/>
          <p:cNvSpPr>
            <a:spLocks noGrp="1" noChangeArrowheads="1"/>
          </p:cNvSpPr>
          <p:nvPr>
            <p:ph type="body" sz="half" idx="4294967295"/>
          </p:nvPr>
        </p:nvSpPr>
        <p:spPr>
          <a:xfrm>
            <a:off x="457200" y="1186218"/>
            <a:ext cx="8305800" cy="5334000"/>
          </a:xfrm>
          <a:solidFill>
            <a:srgbClr val="FFDDDD"/>
          </a:solidFill>
          <a:ln w="25400" cap="flat">
            <a:solidFill>
              <a:schemeClr val="tx1"/>
            </a:solidFill>
          </a:ln>
          <a:effectLst>
            <a:outerShdw dist="63500" dir="3187806" algn="ctr" rotWithShape="0">
              <a:schemeClr val="tx1"/>
            </a:outerShdw>
          </a:effectLst>
        </p:spPr>
        <p:txBody>
          <a:bodyPr lIns="90488" tIns="44450" rIns="90488" bIns="44450">
            <a:normAutofit fontScale="85000" lnSpcReduction="10000"/>
          </a:bodyPr>
          <a:lstStyle/>
          <a:p>
            <a:pPr>
              <a:spcBef>
                <a:spcPct val="45000"/>
              </a:spcBef>
              <a:buClr>
                <a:schemeClr val="tx2"/>
              </a:buClr>
            </a:pPr>
            <a:r>
              <a:rPr lang="en-US" sz="2400" dirty="0" smtClean="0">
                <a:solidFill>
                  <a:srgbClr val="800080"/>
                </a:solidFill>
                <a:effectLst/>
              </a:rPr>
              <a:t>Process </a:t>
            </a:r>
            <a:r>
              <a:rPr lang="en-US" sz="2400" dirty="0">
                <a:solidFill>
                  <a:srgbClr val="800080"/>
                </a:solidFill>
                <a:effectLst/>
              </a:rPr>
              <a:t>costing </a:t>
            </a:r>
            <a:r>
              <a:rPr lang="en-US" sz="2400" dirty="0" err="1" smtClean="0">
                <a:solidFill>
                  <a:srgbClr val="800080"/>
                </a:solidFill>
                <a:effectLst/>
              </a:rPr>
              <a:t>digunakana</a:t>
            </a:r>
            <a:r>
              <a:rPr lang="en-US" sz="2400" dirty="0" smtClean="0">
                <a:solidFill>
                  <a:srgbClr val="800080"/>
                </a:solidFill>
                <a:effectLst/>
              </a:rPr>
              <a:t> </a:t>
            </a:r>
            <a:r>
              <a:rPr lang="en-US" sz="2400" dirty="0" err="1" smtClean="0">
                <a:solidFill>
                  <a:srgbClr val="800080"/>
                </a:solidFill>
                <a:effectLst/>
              </a:rPr>
              <a:t>pada</a:t>
            </a:r>
            <a:r>
              <a:rPr lang="en-US" sz="2400" dirty="0" smtClean="0">
                <a:solidFill>
                  <a:srgbClr val="800080"/>
                </a:solidFill>
                <a:effectLst/>
              </a:rPr>
              <a:t> </a:t>
            </a:r>
            <a:r>
              <a:rPr lang="en-US" sz="2400" dirty="0" err="1" smtClean="0">
                <a:solidFill>
                  <a:srgbClr val="800080"/>
                </a:solidFill>
                <a:effectLst/>
              </a:rPr>
              <a:t>saat</a:t>
            </a:r>
            <a:r>
              <a:rPr lang="en-US" sz="2400" dirty="0" smtClean="0">
                <a:solidFill>
                  <a:srgbClr val="800080"/>
                </a:solidFill>
                <a:effectLst/>
              </a:rPr>
              <a:t> </a:t>
            </a:r>
            <a:r>
              <a:rPr lang="en-US" sz="2400" dirty="0" err="1" smtClean="0">
                <a:solidFill>
                  <a:srgbClr val="800080"/>
                </a:solidFill>
                <a:effectLst/>
              </a:rPr>
              <a:t>seluruh</a:t>
            </a:r>
            <a:r>
              <a:rPr lang="en-US" sz="2400" dirty="0" smtClean="0">
                <a:solidFill>
                  <a:srgbClr val="800080"/>
                </a:solidFill>
                <a:effectLst/>
              </a:rPr>
              <a:t> unit </a:t>
            </a:r>
            <a:r>
              <a:rPr lang="en-US" sz="2400" dirty="0" err="1" smtClean="0">
                <a:solidFill>
                  <a:srgbClr val="800080"/>
                </a:solidFill>
                <a:effectLst/>
              </a:rPr>
              <a:t>produk</a:t>
            </a:r>
            <a:r>
              <a:rPr lang="en-US" sz="2400" dirty="0" smtClean="0">
                <a:solidFill>
                  <a:srgbClr val="800080"/>
                </a:solidFill>
                <a:effectLst/>
              </a:rPr>
              <a:t> </a:t>
            </a:r>
            <a:r>
              <a:rPr lang="en-US" sz="2400" dirty="0" err="1" smtClean="0">
                <a:solidFill>
                  <a:srgbClr val="800080"/>
                </a:solidFill>
                <a:effectLst/>
              </a:rPr>
              <a:t>identik</a:t>
            </a:r>
            <a:r>
              <a:rPr lang="en-US" sz="2400" dirty="0" smtClean="0">
                <a:solidFill>
                  <a:srgbClr val="800080"/>
                </a:solidFill>
                <a:effectLst/>
              </a:rPr>
              <a:t> </a:t>
            </a:r>
            <a:r>
              <a:rPr lang="en-US" sz="2400" dirty="0" err="1" smtClean="0">
                <a:solidFill>
                  <a:srgbClr val="800080"/>
                </a:solidFill>
                <a:effectLst/>
              </a:rPr>
              <a:t>dan</a:t>
            </a:r>
            <a:r>
              <a:rPr lang="en-US" sz="2400" dirty="0" smtClean="0">
                <a:solidFill>
                  <a:srgbClr val="800080"/>
                </a:solidFill>
                <a:effectLst/>
              </a:rPr>
              <a:t> </a:t>
            </a:r>
            <a:r>
              <a:rPr lang="en-US" sz="2400" dirty="0" err="1" smtClean="0">
                <a:solidFill>
                  <a:srgbClr val="800080"/>
                </a:solidFill>
                <a:effectLst/>
              </a:rPr>
              <a:t>diproduksi</a:t>
            </a:r>
            <a:r>
              <a:rPr lang="en-US" sz="2400" dirty="0" smtClean="0">
                <a:solidFill>
                  <a:srgbClr val="800080"/>
                </a:solidFill>
                <a:effectLst/>
              </a:rPr>
              <a:t> </a:t>
            </a:r>
            <a:r>
              <a:rPr lang="en-US" sz="2400" dirty="0" err="1" smtClean="0">
                <a:solidFill>
                  <a:srgbClr val="800080"/>
                </a:solidFill>
                <a:effectLst/>
              </a:rPr>
              <a:t>secara</a:t>
            </a:r>
            <a:r>
              <a:rPr lang="en-US" sz="2400" dirty="0" smtClean="0">
                <a:solidFill>
                  <a:srgbClr val="800080"/>
                </a:solidFill>
                <a:effectLst/>
              </a:rPr>
              <a:t> </a:t>
            </a:r>
            <a:r>
              <a:rPr lang="en-US" sz="2400" dirty="0" err="1" smtClean="0">
                <a:solidFill>
                  <a:srgbClr val="800080"/>
                </a:solidFill>
                <a:effectLst/>
              </a:rPr>
              <a:t>kontinu</a:t>
            </a:r>
            <a:r>
              <a:rPr lang="en-US" sz="2400" dirty="0" smtClean="0">
                <a:solidFill>
                  <a:srgbClr val="800080"/>
                </a:solidFill>
                <a:effectLst/>
              </a:rPr>
              <a:t>, </a:t>
            </a:r>
            <a:r>
              <a:rPr lang="en-US" sz="2400" dirty="0" err="1" smtClean="0">
                <a:solidFill>
                  <a:srgbClr val="800080"/>
                </a:solidFill>
                <a:effectLst/>
              </a:rPr>
              <a:t>sedangkan</a:t>
            </a:r>
            <a:r>
              <a:rPr lang="en-US" sz="2400" dirty="0" smtClean="0">
                <a:solidFill>
                  <a:srgbClr val="800080"/>
                </a:solidFill>
                <a:effectLst/>
              </a:rPr>
              <a:t> job order costing </a:t>
            </a:r>
            <a:r>
              <a:rPr lang="en-US" sz="2400" dirty="0" err="1" smtClean="0">
                <a:solidFill>
                  <a:srgbClr val="800080"/>
                </a:solidFill>
                <a:effectLst/>
              </a:rPr>
              <a:t>digunakan</a:t>
            </a:r>
            <a:r>
              <a:rPr lang="en-US" sz="2400" dirty="0" smtClean="0">
                <a:solidFill>
                  <a:srgbClr val="800080"/>
                </a:solidFill>
                <a:effectLst/>
              </a:rPr>
              <a:t> </a:t>
            </a:r>
            <a:r>
              <a:rPr lang="en-US" sz="2400" dirty="0" err="1" smtClean="0">
                <a:solidFill>
                  <a:srgbClr val="800080"/>
                </a:solidFill>
                <a:effectLst/>
              </a:rPr>
              <a:t>untuk</a:t>
            </a:r>
            <a:r>
              <a:rPr lang="en-US" sz="2400" dirty="0" smtClean="0">
                <a:solidFill>
                  <a:srgbClr val="800080"/>
                </a:solidFill>
                <a:effectLst/>
              </a:rPr>
              <a:t> </a:t>
            </a:r>
            <a:r>
              <a:rPr lang="en-US" sz="2400" dirty="0" err="1" smtClean="0">
                <a:solidFill>
                  <a:srgbClr val="800080"/>
                </a:solidFill>
                <a:effectLst/>
              </a:rPr>
              <a:t>jenis</a:t>
            </a:r>
            <a:r>
              <a:rPr lang="en-US" sz="2400" dirty="0" smtClean="0">
                <a:solidFill>
                  <a:srgbClr val="800080"/>
                </a:solidFill>
                <a:effectLst/>
              </a:rPr>
              <a:t> </a:t>
            </a:r>
            <a:r>
              <a:rPr lang="en-US" sz="2400" dirty="0" err="1" smtClean="0">
                <a:solidFill>
                  <a:srgbClr val="800080"/>
                </a:solidFill>
                <a:effectLst/>
              </a:rPr>
              <a:t>pekerjaan</a:t>
            </a:r>
            <a:r>
              <a:rPr lang="en-US" sz="2400" dirty="0" smtClean="0">
                <a:solidFill>
                  <a:srgbClr val="800080"/>
                </a:solidFill>
                <a:effectLst/>
              </a:rPr>
              <a:t> yang </a:t>
            </a:r>
            <a:r>
              <a:rPr lang="en-US" sz="2400" dirty="0" err="1" smtClean="0">
                <a:solidFill>
                  <a:srgbClr val="800080"/>
                </a:solidFill>
                <a:effectLst/>
              </a:rPr>
              <a:t>berbeda</a:t>
            </a:r>
            <a:r>
              <a:rPr lang="en-US" sz="2400" dirty="0" smtClean="0">
                <a:solidFill>
                  <a:srgbClr val="800080"/>
                </a:solidFill>
                <a:effectLst/>
              </a:rPr>
              <a:t> </a:t>
            </a:r>
            <a:r>
              <a:rPr lang="en-US" sz="2400" dirty="0" err="1" smtClean="0">
                <a:solidFill>
                  <a:srgbClr val="800080"/>
                </a:solidFill>
                <a:effectLst/>
              </a:rPr>
              <a:t>pada</a:t>
            </a:r>
            <a:r>
              <a:rPr lang="en-US" sz="2400" dirty="0" smtClean="0">
                <a:solidFill>
                  <a:srgbClr val="800080"/>
                </a:solidFill>
                <a:effectLst/>
              </a:rPr>
              <a:t> </a:t>
            </a:r>
            <a:r>
              <a:rPr lang="en-US" sz="2400" dirty="0" err="1" smtClean="0">
                <a:solidFill>
                  <a:srgbClr val="800080"/>
                </a:solidFill>
                <a:effectLst/>
              </a:rPr>
              <a:t>periode</a:t>
            </a:r>
            <a:r>
              <a:rPr lang="en-US" sz="2400" dirty="0" smtClean="0">
                <a:solidFill>
                  <a:srgbClr val="800080"/>
                </a:solidFill>
                <a:effectLst/>
              </a:rPr>
              <a:t> yang </a:t>
            </a:r>
            <a:r>
              <a:rPr lang="en-US" sz="2400" dirty="0" err="1" smtClean="0">
                <a:solidFill>
                  <a:srgbClr val="800080"/>
                </a:solidFill>
                <a:effectLst/>
              </a:rPr>
              <a:t>berbeda</a:t>
            </a:r>
            <a:r>
              <a:rPr lang="en-US" sz="2400" dirty="0" smtClean="0">
                <a:solidFill>
                  <a:srgbClr val="800080"/>
                </a:solidFill>
                <a:effectLst/>
              </a:rPr>
              <a:t> </a:t>
            </a:r>
            <a:r>
              <a:rPr lang="en-US" sz="2400" dirty="0" err="1" smtClean="0">
                <a:solidFill>
                  <a:srgbClr val="800080"/>
                </a:solidFill>
                <a:effectLst/>
              </a:rPr>
              <a:t>dan</a:t>
            </a:r>
            <a:r>
              <a:rPr lang="en-US" sz="2400" dirty="0" smtClean="0">
                <a:solidFill>
                  <a:srgbClr val="800080"/>
                </a:solidFill>
                <a:effectLst/>
              </a:rPr>
              <a:t> </a:t>
            </a:r>
            <a:r>
              <a:rPr lang="en-US" sz="2400" dirty="0" err="1" smtClean="0">
                <a:solidFill>
                  <a:srgbClr val="800080"/>
                </a:solidFill>
                <a:effectLst/>
              </a:rPr>
              <a:t>memiliki</a:t>
            </a:r>
            <a:r>
              <a:rPr lang="en-US" sz="2400" dirty="0" smtClean="0">
                <a:solidFill>
                  <a:srgbClr val="800080"/>
                </a:solidFill>
                <a:effectLst/>
              </a:rPr>
              <a:t> </a:t>
            </a:r>
            <a:r>
              <a:rPr lang="en-US" sz="2400" dirty="0" err="1" smtClean="0">
                <a:solidFill>
                  <a:srgbClr val="800080"/>
                </a:solidFill>
                <a:effectLst/>
              </a:rPr>
              <a:t>pesanan</a:t>
            </a:r>
            <a:r>
              <a:rPr lang="en-US" sz="2400" dirty="0" smtClean="0">
                <a:solidFill>
                  <a:srgbClr val="800080"/>
                </a:solidFill>
                <a:effectLst/>
              </a:rPr>
              <a:t> </a:t>
            </a:r>
            <a:r>
              <a:rPr lang="en-US" sz="2400" dirty="0" err="1" smtClean="0">
                <a:solidFill>
                  <a:srgbClr val="800080"/>
                </a:solidFill>
                <a:effectLst/>
              </a:rPr>
              <a:t>produksi</a:t>
            </a:r>
            <a:r>
              <a:rPr lang="en-US" sz="2400" dirty="0" smtClean="0">
                <a:solidFill>
                  <a:srgbClr val="800080"/>
                </a:solidFill>
                <a:effectLst/>
              </a:rPr>
              <a:t> yang </a:t>
            </a:r>
            <a:r>
              <a:rPr lang="en-US" sz="2400" dirty="0" err="1" smtClean="0">
                <a:solidFill>
                  <a:srgbClr val="800080"/>
                </a:solidFill>
                <a:effectLst/>
              </a:rPr>
              <a:t>berbeda</a:t>
            </a:r>
            <a:r>
              <a:rPr lang="en-US" sz="2400" dirty="0" smtClean="0">
                <a:solidFill>
                  <a:srgbClr val="800080"/>
                </a:solidFill>
                <a:effectLst/>
              </a:rPr>
              <a:t> pula</a:t>
            </a:r>
            <a:endParaRPr lang="en-US" sz="2400" dirty="0">
              <a:solidFill>
                <a:srgbClr val="800080"/>
              </a:solidFill>
              <a:effectLst/>
            </a:endParaRPr>
          </a:p>
          <a:p>
            <a:pPr>
              <a:spcBef>
                <a:spcPct val="45000"/>
              </a:spcBef>
              <a:buClr>
                <a:schemeClr val="tx2"/>
              </a:buClr>
            </a:pPr>
            <a:r>
              <a:rPr lang="en-US" sz="2400" dirty="0">
                <a:solidFill>
                  <a:srgbClr val="800080"/>
                </a:solidFill>
                <a:effectLst/>
              </a:rPr>
              <a:t>Process costing </a:t>
            </a:r>
            <a:r>
              <a:rPr lang="en-US" sz="2400" dirty="0" err="1" smtClean="0">
                <a:solidFill>
                  <a:srgbClr val="800080"/>
                </a:solidFill>
                <a:effectLst/>
              </a:rPr>
              <a:t>mengakumulasi</a:t>
            </a:r>
            <a:r>
              <a:rPr lang="en-US" sz="2400" dirty="0" smtClean="0">
                <a:solidFill>
                  <a:srgbClr val="800080"/>
                </a:solidFill>
                <a:effectLst/>
              </a:rPr>
              <a:t> </a:t>
            </a:r>
            <a:r>
              <a:rPr lang="en-US" sz="2400" dirty="0" err="1" smtClean="0">
                <a:solidFill>
                  <a:srgbClr val="800080"/>
                </a:solidFill>
                <a:effectLst/>
              </a:rPr>
              <a:t>biaya</a:t>
            </a:r>
            <a:r>
              <a:rPr lang="en-US" sz="2400" dirty="0" smtClean="0">
                <a:solidFill>
                  <a:srgbClr val="800080"/>
                </a:solidFill>
                <a:effectLst/>
              </a:rPr>
              <a:t> per </a:t>
            </a:r>
            <a:r>
              <a:rPr lang="en-US" sz="2400" dirty="0" err="1" smtClean="0">
                <a:solidFill>
                  <a:srgbClr val="800080"/>
                </a:solidFill>
                <a:effectLst/>
              </a:rPr>
              <a:t>departemen</a:t>
            </a:r>
            <a:r>
              <a:rPr lang="en-US" sz="2400" dirty="0" smtClean="0">
                <a:solidFill>
                  <a:srgbClr val="800080"/>
                </a:solidFill>
                <a:effectLst/>
              </a:rPr>
              <a:t>, </a:t>
            </a:r>
            <a:r>
              <a:rPr lang="en-US" sz="2400" dirty="0" err="1" smtClean="0">
                <a:solidFill>
                  <a:srgbClr val="800080"/>
                </a:solidFill>
                <a:effectLst/>
              </a:rPr>
              <a:t>sedangkan</a:t>
            </a:r>
            <a:r>
              <a:rPr lang="en-US" sz="2400" dirty="0" smtClean="0">
                <a:solidFill>
                  <a:srgbClr val="800080"/>
                </a:solidFill>
                <a:effectLst/>
              </a:rPr>
              <a:t> job order costing </a:t>
            </a:r>
            <a:r>
              <a:rPr lang="en-US" sz="2400" dirty="0" err="1" smtClean="0">
                <a:solidFill>
                  <a:srgbClr val="800080"/>
                </a:solidFill>
                <a:effectLst/>
              </a:rPr>
              <a:t>menghitung</a:t>
            </a:r>
            <a:r>
              <a:rPr lang="en-US" sz="2400" dirty="0" smtClean="0">
                <a:solidFill>
                  <a:srgbClr val="800080"/>
                </a:solidFill>
                <a:effectLst/>
              </a:rPr>
              <a:t> </a:t>
            </a:r>
            <a:r>
              <a:rPr lang="en-US" sz="2400" dirty="0" err="1" smtClean="0">
                <a:solidFill>
                  <a:srgbClr val="800080"/>
                </a:solidFill>
                <a:effectLst/>
              </a:rPr>
              <a:t>biaya</a:t>
            </a:r>
            <a:r>
              <a:rPr lang="en-US" sz="2400" dirty="0" smtClean="0">
                <a:solidFill>
                  <a:srgbClr val="800080"/>
                </a:solidFill>
                <a:effectLst/>
              </a:rPr>
              <a:t> </a:t>
            </a:r>
            <a:r>
              <a:rPr lang="en-US" sz="2400" dirty="0" err="1" smtClean="0">
                <a:solidFill>
                  <a:srgbClr val="800080"/>
                </a:solidFill>
                <a:effectLst/>
              </a:rPr>
              <a:t>secara</a:t>
            </a:r>
            <a:r>
              <a:rPr lang="en-US" sz="2400" dirty="0" smtClean="0">
                <a:solidFill>
                  <a:srgbClr val="800080"/>
                </a:solidFill>
                <a:effectLst/>
              </a:rPr>
              <a:t> individual </a:t>
            </a:r>
            <a:r>
              <a:rPr lang="en-US" sz="2400" dirty="0" err="1" smtClean="0">
                <a:solidFill>
                  <a:srgbClr val="800080"/>
                </a:solidFill>
                <a:effectLst/>
              </a:rPr>
              <a:t>untuk</a:t>
            </a:r>
            <a:r>
              <a:rPr lang="en-US" sz="2400" dirty="0" smtClean="0">
                <a:solidFill>
                  <a:srgbClr val="800080"/>
                </a:solidFill>
                <a:effectLst/>
              </a:rPr>
              <a:t> </a:t>
            </a:r>
            <a:r>
              <a:rPr lang="en-US" sz="2400" dirty="0" err="1" smtClean="0">
                <a:solidFill>
                  <a:srgbClr val="800080"/>
                </a:solidFill>
                <a:effectLst/>
              </a:rPr>
              <a:t>masing-masing</a:t>
            </a:r>
            <a:r>
              <a:rPr lang="en-US" sz="2400" dirty="0" smtClean="0">
                <a:solidFill>
                  <a:srgbClr val="800080"/>
                </a:solidFill>
                <a:effectLst/>
              </a:rPr>
              <a:t> </a:t>
            </a:r>
            <a:r>
              <a:rPr lang="en-US" sz="2400" dirty="0" err="1" smtClean="0">
                <a:solidFill>
                  <a:srgbClr val="800080"/>
                </a:solidFill>
                <a:effectLst/>
              </a:rPr>
              <a:t>pekerjaan</a:t>
            </a:r>
            <a:endParaRPr lang="en-US" sz="2400" dirty="0" smtClean="0">
              <a:solidFill>
                <a:srgbClr val="800080"/>
              </a:solidFill>
              <a:effectLst/>
            </a:endParaRPr>
          </a:p>
          <a:p>
            <a:pPr>
              <a:spcBef>
                <a:spcPct val="45000"/>
              </a:spcBef>
              <a:buClr>
                <a:schemeClr val="tx2"/>
              </a:buClr>
            </a:pPr>
            <a:r>
              <a:rPr lang="en-US" sz="2400" dirty="0" err="1" smtClean="0">
                <a:solidFill>
                  <a:srgbClr val="800080"/>
                </a:solidFill>
                <a:effectLst/>
              </a:rPr>
              <a:t>Dalam</a:t>
            </a:r>
            <a:r>
              <a:rPr lang="en-US" sz="2400" dirty="0" smtClean="0">
                <a:solidFill>
                  <a:srgbClr val="800080"/>
                </a:solidFill>
                <a:effectLst/>
              </a:rPr>
              <a:t> process </a:t>
            </a:r>
            <a:r>
              <a:rPr lang="en-US" sz="2400" dirty="0" err="1" smtClean="0">
                <a:solidFill>
                  <a:srgbClr val="800080"/>
                </a:solidFill>
                <a:effectLst/>
              </a:rPr>
              <a:t>costingt</a:t>
            </a:r>
            <a:r>
              <a:rPr lang="en-US" sz="2400" dirty="0" smtClean="0">
                <a:solidFill>
                  <a:srgbClr val="800080"/>
                </a:solidFill>
                <a:effectLst/>
              </a:rPr>
              <a:t>, </a:t>
            </a:r>
            <a:r>
              <a:rPr lang="en-US" sz="2400" dirty="0" err="1" smtClean="0">
                <a:solidFill>
                  <a:srgbClr val="800080"/>
                </a:solidFill>
                <a:effectLst/>
              </a:rPr>
              <a:t>laporan</a:t>
            </a:r>
            <a:r>
              <a:rPr lang="en-US" sz="2400" dirty="0" smtClean="0">
                <a:solidFill>
                  <a:srgbClr val="800080"/>
                </a:solidFill>
                <a:effectLst/>
              </a:rPr>
              <a:t> </a:t>
            </a:r>
            <a:r>
              <a:rPr lang="en-US" sz="2400" dirty="0" err="1" smtClean="0">
                <a:solidFill>
                  <a:srgbClr val="800080"/>
                </a:solidFill>
                <a:effectLst/>
              </a:rPr>
              <a:t>departemen</a:t>
            </a:r>
            <a:r>
              <a:rPr lang="en-US" sz="2400" dirty="0" smtClean="0">
                <a:solidFill>
                  <a:srgbClr val="800080"/>
                </a:solidFill>
                <a:effectLst/>
              </a:rPr>
              <a:t> </a:t>
            </a:r>
            <a:r>
              <a:rPr lang="en-US" sz="2400" dirty="0" err="1" smtClean="0">
                <a:solidFill>
                  <a:srgbClr val="800080"/>
                </a:solidFill>
                <a:effectLst/>
              </a:rPr>
              <a:t>produksi</a:t>
            </a:r>
            <a:r>
              <a:rPr lang="en-US" sz="2400" dirty="0" smtClean="0">
                <a:solidFill>
                  <a:srgbClr val="800080"/>
                </a:solidFill>
                <a:effectLst/>
              </a:rPr>
              <a:t> </a:t>
            </a:r>
            <a:r>
              <a:rPr lang="en-US" sz="2400" dirty="0" err="1" smtClean="0">
                <a:solidFill>
                  <a:srgbClr val="800080"/>
                </a:solidFill>
                <a:effectLst/>
              </a:rPr>
              <a:t>merupakan</a:t>
            </a:r>
            <a:r>
              <a:rPr lang="en-US" sz="2400" dirty="0" smtClean="0">
                <a:solidFill>
                  <a:srgbClr val="800080"/>
                </a:solidFill>
                <a:effectLst/>
              </a:rPr>
              <a:t> </a:t>
            </a:r>
            <a:r>
              <a:rPr lang="en-US" sz="2400" dirty="0" err="1" smtClean="0">
                <a:solidFill>
                  <a:srgbClr val="800080"/>
                </a:solidFill>
                <a:effectLst/>
              </a:rPr>
              <a:t>dokumen</a:t>
            </a:r>
            <a:r>
              <a:rPr lang="en-US" sz="2400" dirty="0" smtClean="0">
                <a:solidFill>
                  <a:srgbClr val="800080"/>
                </a:solidFill>
                <a:effectLst/>
              </a:rPr>
              <a:t> </a:t>
            </a:r>
            <a:r>
              <a:rPr lang="en-US" sz="2400" dirty="0" err="1" smtClean="0">
                <a:solidFill>
                  <a:srgbClr val="800080"/>
                </a:solidFill>
                <a:effectLst/>
              </a:rPr>
              <a:t>penting</a:t>
            </a:r>
            <a:r>
              <a:rPr lang="en-US" sz="2400" dirty="0" smtClean="0">
                <a:solidFill>
                  <a:srgbClr val="800080"/>
                </a:solidFill>
                <a:effectLst/>
              </a:rPr>
              <a:t> yang </a:t>
            </a:r>
            <a:r>
              <a:rPr lang="en-US" sz="2400" dirty="0" err="1" smtClean="0">
                <a:solidFill>
                  <a:srgbClr val="800080"/>
                </a:solidFill>
                <a:effectLst/>
              </a:rPr>
              <a:t>menunjukkan</a:t>
            </a:r>
            <a:r>
              <a:rPr lang="en-US" sz="2400" dirty="0" smtClean="0">
                <a:solidFill>
                  <a:srgbClr val="800080"/>
                </a:solidFill>
                <a:effectLst/>
              </a:rPr>
              <a:t> </a:t>
            </a:r>
            <a:r>
              <a:rPr lang="en-US" sz="2400" dirty="0" err="1" smtClean="0">
                <a:solidFill>
                  <a:srgbClr val="800080"/>
                </a:solidFill>
                <a:effectLst/>
              </a:rPr>
              <a:t>akumulasi</a:t>
            </a:r>
            <a:r>
              <a:rPr lang="en-US" sz="2400" dirty="0" smtClean="0">
                <a:solidFill>
                  <a:srgbClr val="800080"/>
                </a:solidFill>
                <a:effectLst/>
              </a:rPr>
              <a:t> </a:t>
            </a:r>
            <a:r>
              <a:rPr lang="en-US" sz="2400" dirty="0" err="1" smtClean="0">
                <a:solidFill>
                  <a:srgbClr val="800080"/>
                </a:solidFill>
                <a:effectLst/>
              </a:rPr>
              <a:t>biaya</a:t>
            </a:r>
            <a:r>
              <a:rPr lang="en-US" sz="2400" dirty="0" smtClean="0">
                <a:solidFill>
                  <a:srgbClr val="800080"/>
                </a:solidFill>
                <a:effectLst/>
              </a:rPr>
              <a:t> per </a:t>
            </a:r>
            <a:r>
              <a:rPr lang="en-US" sz="2400" dirty="0" err="1" smtClean="0">
                <a:solidFill>
                  <a:srgbClr val="800080"/>
                </a:solidFill>
                <a:effectLst/>
              </a:rPr>
              <a:t>departemen</a:t>
            </a:r>
            <a:r>
              <a:rPr lang="en-US" sz="2400" dirty="0" smtClean="0">
                <a:solidFill>
                  <a:srgbClr val="800080"/>
                </a:solidFill>
                <a:effectLst/>
              </a:rPr>
              <a:t>, </a:t>
            </a:r>
            <a:r>
              <a:rPr lang="en-US" sz="2400" dirty="0" err="1" smtClean="0">
                <a:solidFill>
                  <a:srgbClr val="800080"/>
                </a:solidFill>
                <a:effectLst/>
              </a:rPr>
              <a:t>sedangkan</a:t>
            </a:r>
            <a:r>
              <a:rPr lang="en-US" sz="2400" dirty="0" smtClean="0">
                <a:solidFill>
                  <a:srgbClr val="800080"/>
                </a:solidFill>
                <a:effectLst/>
              </a:rPr>
              <a:t> </a:t>
            </a:r>
            <a:r>
              <a:rPr lang="en-US" sz="2400" dirty="0" err="1" smtClean="0">
                <a:solidFill>
                  <a:srgbClr val="800080"/>
                </a:solidFill>
                <a:effectLst/>
              </a:rPr>
              <a:t>dalam</a:t>
            </a:r>
            <a:r>
              <a:rPr lang="en-US" sz="2400" dirty="0" smtClean="0">
                <a:solidFill>
                  <a:srgbClr val="800080"/>
                </a:solidFill>
                <a:effectLst/>
              </a:rPr>
              <a:t> job order costing </a:t>
            </a:r>
            <a:r>
              <a:rPr lang="en-US" sz="2400" dirty="0" err="1" smtClean="0">
                <a:solidFill>
                  <a:srgbClr val="800080"/>
                </a:solidFill>
                <a:effectLst/>
              </a:rPr>
              <a:t>kartu</a:t>
            </a:r>
            <a:r>
              <a:rPr lang="en-US" sz="2400" dirty="0" smtClean="0">
                <a:solidFill>
                  <a:srgbClr val="800080"/>
                </a:solidFill>
                <a:effectLst/>
              </a:rPr>
              <a:t> </a:t>
            </a:r>
            <a:r>
              <a:rPr lang="en-US" sz="2400" dirty="0" err="1" smtClean="0">
                <a:solidFill>
                  <a:srgbClr val="800080"/>
                </a:solidFill>
                <a:effectLst/>
              </a:rPr>
              <a:t>biaya</a:t>
            </a:r>
            <a:r>
              <a:rPr lang="en-US" sz="2400" dirty="0" smtClean="0">
                <a:solidFill>
                  <a:srgbClr val="800080"/>
                </a:solidFill>
                <a:effectLst/>
              </a:rPr>
              <a:t> </a:t>
            </a:r>
            <a:r>
              <a:rPr lang="en-US" sz="2400" dirty="0" err="1" smtClean="0">
                <a:solidFill>
                  <a:srgbClr val="800080"/>
                </a:solidFill>
                <a:effectLst/>
              </a:rPr>
              <a:t>merupakan</a:t>
            </a:r>
            <a:r>
              <a:rPr lang="en-US" sz="2400" dirty="0" smtClean="0">
                <a:solidFill>
                  <a:srgbClr val="800080"/>
                </a:solidFill>
                <a:effectLst/>
              </a:rPr>
              <a:t> </a:t>
            </a:r>
            <a:r>
              <a:rPr lang="en-US" sz="2400" dirty="0" err="1" smtClean="0">
                <a:solidFill>
                  <a:srgbClr val="800080"/>
                </a:solidFill>
                <a:effectLst/>
              </a:rPr>
              <a:t>dokumen</a:t>
            </a:r>
            <a:r>
              <a:rPr lang="en-US" sz="2400" dirty="0" smtClean="0">
                <a:solidFill>
                  <a:srgbClr val="800080"/>
                </a:solidFill>
                <a:effectLst/>
              </a:rPr>
              <a:t> </a:t>
            </a:r>
            <a:r>
              <a:rPr lang="en-US" sz="2400" dirty="0" err="1" smtClean="0">
                <a:solidFill>
                  <a:srgbClr val="800080"/>
                </a:solidFill>
                <a:effectLst/>
              </a:rPr>
              <a:t>pengendali</a:t>
            </a:r>
            <a:r>
              <a:rPr lang="en-US" sz="2400" dirty="0" smtClean="0">
                <a:solidFill>
                  <a:srgbClr val="800080"/>
                </a:solidFill>
                <a:effectLst/>
              </a:rPr>
              <a:t> </a:t>
            </a:r>
            <a:r>
              <a:rPr lang="en-US" sz="2400" dirty="0" err="1" smtClean="0">
                <a:solidFill>
                  <a:srgbClr val="800080"/>
                </a:solidFill>
                <a:effectLst/>
              </a:rPr>
              <a:t>biaya</a:t>
            </a:r>
            <a:r>
              <a:rPr lang="en-US" sz="2400" dirty="0" smtClean="0">
                <a:solidFill>
                  <a:srgbClr val="800080"/>
                </a:solidFill>
                <a:effectLst/>
              </a:rPr>
              <a:t> </a:t>
            </a:r>
            <a:r>
              <a:rPr lang="en-US" sz="2400" dirty="0" err="1" smtClean="0">
                <a:solidFill>
                  <a:srgbClr val="800080"/>
                </a:solidFill>
                <a:effectLst/>
              </a:rPr>
              <a:t>berdasarkan</a:t>
            </a:r>
            <a:r>
              <a:rPr lang="en-US" sz="2400" dirty="0" smtClean="0">
                <a:solidFill>
                  <a:srgbClr val="800080"/>
                </a:solidFill>
                <a:effectLst/>
              </a:rPr>
              <a:t> </a:t>
            </a:r>
            <a:r>
              <a:rPr lang="en-US" sz="2400" dirty="0" err="1" smtClean="0">
                <a:solidFill>
                  <a:srgbClr val="800080"/>
                </a:solidFill>
                <a:effectLst/>
              </a:rPr>
              <a:t>pekerjaan</a:t>
            </a:r>
            <a:endParaRPr lang="en-US" sz="2400" dirty="0">
              <a:solidFill>
                <a:srgbClr val="800080"/>
              </a:solidFill>
              <a:effectLst/>
            </a:endParaRPr>
          </a:p>
          <a:p>
            <a:pPr>
              <a:spcBef>
                <a:spcPct val="45000"/>
              </a:spcBef>
              <a:buClr>
                <a:schemeClr val="tx2"/>
              </a:buClr>
            </a:pPr>
            <a:r>
              <a:rPr lang="en-US" sz="2400" dirty="0" err="1" smtClean="0">
                <a:solidFill>
                  <a:srgbClr val="800080"/>
                </a:solidFill>
                <a:effectLst/>
              </a:rPr>
              <a:t>Dalam</a:t>
            </a:r>
            <a:r>
              <a:rPr lang="en-US" sz="2400" dirty="0" smtClean="0">
                <a:solidFill>
                  <a:srgbClr val="800080"/>
                </a:solidFill>
                <a:effectLst/>
              </a:rPr>
              <a:t> process costing, </a:t>
            </a:r>
            <a:r>
              <a:rPr lang="en-US" sz="2400" dirty="0" err="1" smtClean="0">
                <a:solidFill>
                  <a:srgbClr val="800080"/>
                </a:solidFill>
                <a:effectLst/>
              </a:rPr>
              <a:t>biaya</a:t>
            </a:r>
            <a:r>
              <a:rPr lang="en-US" sz="2400" dirty="0" smtClean="0">
                <a:solidFill>
                  <a:srgbClr val="800080"/>
                </a:solidFill>
                <a:effectLst/>
              </a:rPr>
              <a:t> </a:t>
            </a:r>
            <a:r>
              <a:rPr lang="en-US" sz="2400" dirty="0" err="1" smtClean="0">
                <a:solidFill>
                  <a:srgbClr val="800080"/>
                </a:solidFill>
                <a:effectLst/>
              </a:rPr>
              <a:t>perunit</a:t>
            </a:r>
            <a:r>
              <a:rPr lang="en-US" sz="2400" dirty="0" smtClean="0">
                <a:solidFill>
                  <a:srgbClr val="800080"/>
                </a:solidFill>
                <a:effectLst/>
              </a:rPr>
              <a:t> </a:t>
            </a:r>
            <a:r>
              <a:rPr lang="en-US" sz="2400" dirty="0" err="1" smtClean="0">
                <a:solidFill>
                  <a:srgbClr val="800080"/>
                </a:solidFill>
                <a:effectLst/>
              </a:rPr>
              <a:t>dihitung</a:t>
            </a:r>
            <a:r>
              <a:rPr lang="en-US" sz="2400" dirty="0" smtClean="0">
                <a:solidFill>
                  <a:srgbClr val="800080"/>
                </a:solidFill>
                <a:effectLst/>
              </a:rPr>
              <a:t> per </a:t>
            </a:r>
            <a:r>
              <a:rPr lang="en-US" sz="2400" dirty="0" err="1" smtClean="0">
                <a:solidFill>
                  <a:srgbClr val="800080"/>
                </a:solidFill>
                <a:effectLst/>
              </a:rPr>
              <a:t>departemen</a:t>
            </a:r>
            <a:r>
              <a:rPr lang="en-US" sz="2400" dirty="0" smtClean="0">
                <a:solidFill>
                  <a:srgbClr val="800080"/>
                </a:solidFill>
                <a:effectLst/>
              </a:rPr>
              <a:t>, </a:t>
            </a:r>
            <a:r>
              <a:rPr lang="en-US" sz="2400" dirty="0" err="1" smtClean="0">
                <a:solidFill>
                  <a:srgbClr val="800080"/>
                </a:solidFill>
                <a:effectLst/>
              </a:rPr>
              <a:t>sedangkan</a:t>
            </a:r>
            <a:r>
              <a:rPr lang="en-US" sz="2400" dirty="0" smtClean="0">
                <a:solidFill>
                  <a:srgbClr val="800080"/>
                </a:solidFill>
                <a:effectLst/>
              </a:rPr>
              <a:t> </a:t>
            </a:r>
            <a:r>
              <a:rPr lang="en-US" sz="2400" dirty="0" err="1" smtClean="0">
                <a:solidFill>
                  <a:srgbClr val="800080"/>
                </a:solidFill>
                <a:effectLst/>
              </a:rPr>
              <a:t>dalam</a:t>
            </a:r>
            <a:r>
              <a:rPr lang="en-US" sz="2400" dirty="0" smtClean="0">
                <a:solidFill>
                  <a:srgbClr val="800080"/>
                </a:solidFill>
                <a:effectLst/>
              </a:rPr>
              <a:t> job order costing </a:t>
            </a:r>
            <a:r>
              <a:rPr lang="en-US" sz="2400" dirty="0" err="1" smtClean="0">
                <a:solidFill>
                  <a:srgbClr val="800080"/>
                </a:solidFill>
                <a:effectLst/>
              </a:rPr>
              <a:t>biaya</a:t>
            </a:r>
            <a:r>
              <a:rPr lang="en-US" sz="2400" dirty="0" smtClean="0">
                <a:solidFill>
                  <a:srgbClr val="800080"/>
                </a:solidFill>
                <a:effectLst/>
              </a:rPr>
              <a:t> </a:t>
            </a:r>
            <a:r>
              <a:rPr lang="en-US" sz="2400" dirty="0" err="1" smtClean="0">
                <a:solidFill>
                  <a:srgbClr val="800080"/>
                </a:solidFill>
                <a:effectLst/>
              </a:rPr>
              <a:t>perunit</a:t>
            </a:r>
            <a:r>
              <a:rPr lang="en-US" sz="2400" dirty="0" smtClean="0">
                <a:solidFill>
                  <a:srgbClr val="800080"/>
                </a:solidFill>
                <a:effectLst/>
              </a:rPr>
              <a:t> </a:t>
            </a:r>
            <a:r>
              <a:rPr lang="en-US" sz="2400" dirty="0" err="1" smtClean="0">
                <a:solidFill>
                  <a:srgbClr val="800080"/>
                </a:solidFill>
                <a:effectLst/>
              </a:rPr>
              <a:t>dihitung</a:t>
            </a:r>
            <a:r>
              <a:rPr lang="en-US" sz="2400" dirty="0" smtClean="0">
                <a:solidFill>
                  <a:srgbClr val="800080"/>
                </a:solidFill>
                <a:effectLst/>
              </a:rPr>
              <a:t> </a:t>
            </a:r>
            <a:r>
              <a:rPr lang="en-US" sz="2400" dirty="0" err="1" smtClean="0">
                <a:solidFill>
                  <a:srgbClr val="800080"/>
                </a:solidFill>
                <a:effectLst/>
              </a:rPr>
              <a:t>berdasarkan</a:t>
            </a:r>
            <a:r>
              <a:rPr lang="en-US" sz="2400" dirty="0" smtClean="0">
                <a:solidFill>
                  <a:srgbClr val="800080"/>
                </a:solidFill>
                <a:effectLst/>
              </a:rPr>
              <a:t> </a:t>
            </a:r>
            <a:r>
              <a:rPr lang="en-US" sz="2400" dirty="0" err="1" smtClean="0">
                <a:solidFill>
                  <a:srgbClr val="800080"/>
                </a:solidFill>
                <a:effectLst/>
              </a:rPr>
              <a:t>pekerjaan</a:t>
            </a:r>
            <a:endParaRPr lang="en-US" sz="2400" dirty="0">
              <a:solidFill>
                <a:srgbClr val="800080"/>
              </a:solidFill>
              <a:effectLst/>
            </a:endParaRPr>
          </a:p>
        </p:txBody>
      </p:sp>
    </p:spTree>
  </p:cSld>
  <p:clrMapOvr>
    <a:masterClrMapping/>
  </p:clrMapOvr>
  <p:transition>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noFill/>
          <a:ln/>
        </p:spPr>
        <p:txBody>
          <a:bodyPr lIns="90488" tIns="44450" rIns="90488" bIns="44450">
            <a:normAutofit/>
          </a:bodyPr>
          <a:lstStyle/>
          <a:p>
            <a:r>
              <a:rPr lang="en-US" dirty="0"/>
              <a:t>Process Costing and Direct Labor</a:t>
            </a:r>
          </a:p>
        </p:txBody>
      </p:sp>
      <p:sp>
        <p:nvSpPr>
          <p:cNvPr id="150531" name="Rectangle 3"/>
          <p:cNvSpPr>
            <a:spLocks noChangeArrowheads="1"/>
          </p:cNvSpPr>
          <p:nvPr/>
        </p:nvSpPr>
        <p:spPr bwMode="auto">
          <a:xfrm>
            <a:off x="5715000" y="1625600"/>
            <a:ext cx="3201988" cy="2663825"/>
          </a:xfrm>
          <a:prstGeom prst="rect">
            <a:avLst/>
          </a:prstGeom>
          <a:solidFill>
            <a:srgbClr val="CCECFF"/>
          </a:solidFill>
          <a:ln w="12700">
            <a:solidFill>
              <a:schemeClr val="tx1"/>
            </a:solidFill>
            <a:miter lim="800000"/>
            <a:headEnd/>
            <a:tailEnd/>
          </a:ln>
          <a:effectLst>
            <a:outerShdw dist="89803" dir="2700000" algn="ctr" rotWithShape="0">
              <a:schemeClr val="bg2"/>
            </a:outerShdw>
          </a:effectLst>
        </p:spPr>
        <p:txBody>
          <a:bodyPr lIns="90488" tIns="44450" rIns="90488" bIns="44450">
            <a:spAutoFit/>
          </a:bodyPr>
          <a:lstStyle/>
          <a:p>
            <a:pPr algn="ctr" eaLnBrk="1" hangingPunct="1"/>
            <a:r>
              <a:rPr lang="en-US" b="1">
                <a:solidFill>
                  <a:srgbClr val="0000CC"/>
                </a:solidFill>
              </a:rPr>
              <a:t>Direct labor costs</a:t>
            </a:r>
            <a:br>
              <a:rPr lang="en-US" b="1">
                <a:solidFill>
                  <a:srgbClr val="0000CC"/>
                </a:solidFill>
              </a:rPr>
            </a:br>
            <a:r>
              <a:rPr lang="en-US" b="1">
                <a:solidFill>
                  <a:srgbClr val="0000CC"/>
                </a:solidFill>
              </a:rPr>
              <a:t>may be small</a:t>
            </a:r>
            <a:br>
              <a:rPr lang="en-US" b="1">
                <a:solidFill>
                  <a:srgbClr val="0000CC"/>
                </a:solidFill>
              </a:rPr>
            </a:br>
            <a:r>
              <a:rPr lang="en-US" b="1">
                <a:solidFill>
                  <a:srgbClr val="0000CC"/>
                </a:solidFill>
              </a:rPr>
              <a:t>in comparison to</a:t>
            </a:r>
            <a:br>
              <a:rPr lang="en-US" b="1">
                <a:solidFill>
                  <a:srgbClr val="0000CC"/>
                </a:solidFill>
              </a:rPr>
            </a:br>
            <a:r>
              <a:rPr lang="en-US" b="1">
                <a:solidFill>
                  <a:srgbClr val="0000CC"/>
                </a:solidFill>
              </a:rPr>
              <a:t>other product</a:t>
            </a:r>
          </a:p>
          <a:p>
            <a:pPr algn="ctr" eaLnBrk="1" hangingPunct="1"/>
            <a:r>
              <a:rPr lang="en-US" b="1">
                <a:solidFill>
                  <a:srgbClr val="0000CC"/>
                </a:solidFill>
              </a:rPr>
              <a:t>costs in process</a:t>
            </a:r>
            <a:br>
              <a:rPr lang="en-US" b="1">
                <a:solidFill>
                  <a:srgbClr val="0000CC"/>
                </a:solidFill>
              </a:rPr>
            </a:br>
            <a:r>
              <a:rPr lang="en-US" b="1">
                <a:solidFill>
                  <a:srgbClr val="0000CC"/>
                </a:solidFill>
              </a:rPr>
              <a:t>cost systems.</a:t>
            </a:r>
          </a:p>
        </p:txBody>
      </p:sp>
      <p:sp>
        <p:nvSpPr>
          <p:cNvPr id="150532" name="Line 4"/>
          <p:cNvSpPr>
            <a:spLocks noChangeShapeType="1"/>
          </p:cNvSpPr>
          <p:nvPr/>
        </p:nvSpPr>
        <p:spPr bwMode="auto">
          <a:xfrm>
            <a:off x="1231900" y="2303463"/>
            <a:ext cx="0" cy="2794000"/>
          </a:xfrm>
          <a:prstGeom prst="line">
            <a:avLst/>
          </a:prstGeom>
          <a:noFill/>
          <a:ln w="25400">
            <a:solidFill>
              <a:schemeClr val="tx1"/>
            </a:solidFill>
            <a:round/>
            <a:headEnd/>
            <a:tailEnd/>
          </a:ln>
          <a:effectLst/>
        </p:spPr>
        <p:txBody>
          <a:bodyPr wrap="none" anchor="ctr"/>
          <a:lstStyle/>
          <a:p>
            <a:endParaRPr lang="en-US"/>
          </a:p>
        </p:txBody>
      </p:sp>
      <p:sp>
        <p:nvSpPr>
          <p:cNvPr id="150533" name="Line 5"/>
          <p:cNvSpPr>
            <a:spLocks noChangeShapeType="1"/>
          </p:cNvSpPr>
          <p:nvPr/>
        </p:nvSpPr>
        <p:spPr bwMode="auto">
          <a:xfrm flipV="1">
            <a:off x="3173413" y="2227263"/>
            <a:ext cx="0" cy="2870200"/>
          </a:xfrm>
          <a:prstGeom prst="line">
            <a:avLst/>
          </a:prstGeom>
          <a:noFill/>
          <a:ln w="127000">
            <a:solidFill>
              <a:srgbClr val="009900"/>
            </a:solidFill>
            <a:round/>
            <a:headEnd/>
            <a:tailEnd/>
          </a:ln>
          <a:effectLst/>
        </p:spPr>
        <p:txBody>
          <a:bodyPr wrap="none" anchor="ctr"/>
          <a:lstStyle/>
          <a:p>
            <a:endParaRPr lang="en-US"/>
          </a:p>
        </p:txBody>
      </p:sp>
      <p:sp>
        <p:nvSpPr>
          <p:cNvPr id="150534" name="Rectangle 6"/>
          <p:cNvSpPr>
            <a:spLocks noChangeArrowheads="1"/>
          </p:cNvSpPr>
          <p:nvPr/>
        </p:nvSpPr>
        <p:spPr bwMode="auto">
          <a:xfrm>
            <a:off x="2422525" y="1479550"/>
            <a:ext cx="1503363" cy="746125"/>
          </a:xfrm>
          <a:prstGeom prst="rect">
            <a:avLst/>
          </a:prstGeom>
          <a:noFill/>
          <a:ln w="12700">
            <a:noFill/>
            <a:miter lim="800000"/>
            <a:headEnd/>
            <a:tailEnd/>
          </a:ln>
          <a:effectLst/>
        </p:spPr>
        <p:txBody>
          <a:bodyPr wrap="none" lIns="90488" tIns="44450" rIns="90488" bIns="44450">
            <a:spAutoFit/>
          </a:bodyPr>
          <a:lstStyle/>
          <a:p>
            <a:pPr algn="ctr" eaLnBrk="1" hangingPunct="1">
              <a:lnSpc>
                <a:spcPct val="90000"/>
              </a:lnSpc>
            </a:pPr>
            <a:r>
              <a:rPr lang="en-US" sz="2400" b="1">
                <a:solidFill>
                  <a:srgbClr val="009900"/>
                </a:solidFill>
              </a:rPr>
              <a:t>Direct</a:t>
            </a:r>
            <a:br>
              <a:rPr lang="en-US" sz="2400" b="1">
                <a:solidFill>
                  <a:srgbClr val="009900"/>
                </a:solidFill>
              </a:rPr>
            </a:br>
            <a:r>
              <a:rPr lang="en-US" sz="2400" b="1">
                <a:solidFill>
                  <a:srgbClr val="009900"/>
                </a:solidFill>
              </a:rPr>
              <a:t>Materials</a:t>
            </a:r>
          </a:p>
        </p:txBody>
      </p:sp>
      <p:sp>
        <p:nvSpPr>
          <p:cNvPr id="150535" name="Line 7"/>
          <p:cNvSpPr>
            <a:spLocks noChangeShapeType="1"/>
          </p:cNvSpPr>
          <p:nvPr/>
        </p:nvSpPr>
        <p:spPr bwMode="auto">
          <a:xfrm>
            <a:off x="1231900" y="5084763"/>
            <a:ext cx="3784600" cy="0"/>
          </a:xfrm>
          <a:prstGeom prst="line">
            <a:avLst/>
          </a:prstGeom>
          <a:noFill/>
          <a:ln w="25400">
            <a:solidFill>
              <a:schemeClr val="tx1"/>
            </a:solidFill>
            <a:round/>
            <a:headEnd/>
            <a:tailEnd/>
          </a:ln>
          <a:effectLst/>
        </p:spPr>
        <p:txBody>
          <a:bodyPr wrap="none" anchor="ctr"/>
          <a:lstStyle/>
          <a:p>
            <a:endParaRPr lang="en-US"/>
          </a:p>
        </p:txBody>
      </p:sp>
      <p:sp>
        <p:nvSpPr>
          <p:cNvPr id="150536" name="Rectangle 8"/>
          <p:cNvSpPr>
            <a:spLocks noChangeArrowheads="1"/>
          </p:cNvSpPr>
          <p:nvPr/>
        </p:nvSpPr>
        <p:spPr bwMode="auto">
          <a:xfrm>
            <a:off x="1438275" y="5108575"/>
            <a:ext cx="3260725" cy="454025"/>
          </a:xfrm>
          <a:prstGeom prst="rect">
            <a:avLst/>
          </a:prstGeom>
          <a:noFill/>
          <a:ln w="12700">
            <a:noFill/>
            <a:miter lim="800000"/>
            <a:headEnd/>
            <a:tailEnd/>
          </a:ln>
          <a:effectLst/>
        </p:spPr>
        <p:txBody>
          <a:bodyPr wrap="none" lIns="90488" tIns="44450" rIns="90488" bIns="44450">
            <a:spAutoFit/>
          </a:bodyPr>
          <a:lstStyle/>
          <a:p>
            <a:pPr eaLnBrk="1" hangingPunct="1"/>
            <a:r>
              <a:rPr lang="en-US" sz="2400" b="1"/>
              <a:t>Type of Product Cost</a:t>
            </a:r>
          </a:p>
        </p:txBody>
      </p:sp>
      <p:sp>
        <p:nvSpPr>
          <p:cNvPr id="150537" name="Rectangle 9"/>
          <p:cNvSpPr>
            <a:spLocks noChangeArrowheads="1"/>
          </p:cNvSpPr>
          <p:nvPr/>
        </p:nvSpPr>
        <p:spPr bwMode="auto">
          <a:xfrm rot="16200000">
            <a:off x="-190499" y="3424237"/>
            <a:ext cx="2279650" cy="454025"/>
          </a:xfrm>
          <a:prstGeom prst="rect">
            <a:avLst/>
          </a:prstGeom>
          <a:noFill/>
          <a:ln w="12700">
            <a:noFill/>
            <a:miter lim="800000"/>
            <a:headEnd/>
            <a:tailEnd/>
          </a:ln>
          <a:effectLst/>
        </p:spPr>
        <p:txBody>
          <a:bodyPr wrap="none" lIns="90488" tIns="44450" rIns="90488" bIns="44450">
            <a:spAutoFit/>
          </a:bodyPr>
          <a:lstStyle/>
          <a:p>
            <a:pPr eaLnBrk="1" hangingPunct="1"/>
            <a:r>
              <a:rPr lang="en-US" sz="2400" b="1"/>
              <a:t>Dollar Amount</a:t>
            </a:r>
          </a:p>
        </p:txBody>
      </p:sp>
      <p:sp>
        <p:nvSpPr>
          <p:cNvPr id="150538" name="Line 10"/>
          <p:cNvSpPr>
            <a:spLocks noChangeShapeType="1"/>
          </p:cNvSpPr>
          <p:nvPr/>
        </p:nvSpPr>
        <p:spPr bwMode="auto">
          <a:xfrm flipV="1">
            <a:off x="2143125" y="4489450"/>
            <a:ext cx="0" cy="584200"/>
          </a:xfrm>
          <a:prstGeom prst="line">
            <a:avLst/>
          </a:prstGeom>
          <a:noFill/>
          <a:ln w="127000">
            <a:solidFill>
              <a:srgbClr val="FF0000"/>
            </a:solidFill>
            <a:round/>
            <a:headEnd/>
            <a:tailEnd/>
          </a:ln>
          <a:effectLst/>
        </p:spPr>
        <p:txBody>
          <a:bodyPr wrap="none" anchor="ctr"/>
          <a:lstStyle/>
          <a:p>
            <a:endParaRPr lang="en-US"/>
          </a:p>
        </p:txBody>
      </p:sp>
      <p:sp>
        <p:nvSpPr>
          <p:cNvPr id="150539" name="Rectangle 11"/>
          <p:cNvSpPr>
            <a:spLocks noChangeArrowheads="1"/>
          </p:cNvSpPr>
          <p:nvPr/>
        </p:nvSpPr>
        <p:spPr bwMode="auto">
          <a:xfrm>
            <a:off x="1628775" y="3733800"/>
            <a:ext cx="1046163" cy="746125"/>
          </a:xfrm>
          <a:prstGeom prst="rect">
            <a:avLst/>
          </a:prstGeom>
          <a:noFill/>
          <a:ln w="12700">
            <a:noFill/>
            <a:miter lim="800000"/>
            <a:headEnd/>
            <a:tailEnd/>
          </a:ln>
          <a:effectLst/>
        </p:spPr>
        <p:txBody>
          <a:bodyPr wrap="none" lIns="90488" tIns="44450" rIns="90488" bIns="44450">
            <a:spAutoFit/>
          </a:bodyPr>
          <a:lstStyle/>
          <a:p>
            <a:pPr algn="ctr" eaLnBrk="1" hangingPunct="1">
              <a:lnSpc>
                <a:spcPct val="90000"/>
              </a:lnSpc>
            </a:pPr>
            <a:r>
              <a:rPr lang="en-US" sz="2400" b="1">
                <a:solidFill>
                  <a:srgbClr val="FF0000"/>
                </a:solidFill>
              </a:rPr>
              <a:t>Direct</a:t>
            </a:r>
            <a:br>
              <a:rPr lang="en-US" sz="2400" b="1">
                <a:solidFill>
                  <a:srgbClr val="FF0000"/>
                </a:solidFill>
              </a:rPr>
            </a:br>
            <a:r>
              <a:rPr lang="en-US" sz="2400" b="1">
                <a:solidFill>
                  <a:srgbClr val="FF0000"/>
                </a:solidFill>
              </a:rPr>
              <a:t>Labor</a:t>
            </a:r>
          </a:p>
        </p:txBody>
      </p:sp>
      <p:sp>
        <p:nvSpPr>
          <p:cNvPr id="150540" name="Rectangle 12"/>
          <p:cNvSpPr>
            <a:spLocks noChangeArrowheads="1"/>
          </p:cNvSpPr>
          <p:nvPr/>
        </p:nvSpPr>
        <p:spPr bwMode="auto">
          <a:xfrm>
            <a:off x="3698875" y="2935288"/>
            <a:ext cx="1857375" cy="417512"/>
          </a:xfrm>
          <a:prstGeom prst="rect">
            <a:avLst/>
          </a:prstGeom>
          <a:noFill/>
          <a:ln w="12700">
            <a:noFill/>
            <a:miter lim="800000"/>
            <a:headEnd/>
            <a:tailEnd/>
          </a:ln>
          <a:effectLst/>
        </p:spPr>
        <p:txBody>
          <a:bodyPr wrap="none" lIns="90488" tIns="44450" rIns="90488" bIns="44450">
            <a:spAutoFit/>
          </a:bodyPr>
          <a:lstStyle/>
          <a:p>
            <a:pPr algn="ctr" eaLnBrk="1" hangingPunct="1">
              <a:lnSpc>
                <a:spcPct val="90000"/>
              </a:lnSpc>
            </a:pPr>
            <a:r>
              <a:rPr lang="en-US" sz="2400" b="1">
                <a:solidFill>
                  <a:srgbClr val="0000CC"/>
                </a:solidFill>
              </a:rPr>
              <a:t>Conversion</a:t>
            </a:r>
          </a:p>
        </p:txBody>
      </p:sp>
      <p:sp>
        <p:nvSpPr>
          <p:cNvPr id="150541" name="Line 13"/>
          <p:cNvSpPr>
            <a:spLocks noChangeShapeType="1"/>
          </p:cNvSpPr>
          <p:nvPr/>
        </p:nvSpPr>
        <p:spPr bwMode="auto">
          <a:xfrm flipV="1">
            <a:off x="4621213" y="3446463"/>
            <a:ext cx="0" cy="1651000"/>
          </a:xfrm>
          <a:prstGeom prst="line">
            <a:avLst/>
          </a:prstGeom>
          <a:noFill/>
          <a:ln w="127000">
            <a:solidFill>
              <a:srgbClr val="0000CC"/>
            </a:solidFill>
            <a:round/>
            <a:headEnd/>
            <a:tailEnd/>
          </a:ln>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noFill/>
          <a:ln/>
        </p:spPr>
        <p:txBody>
          <a:bodyPr lIns="90488" tIns="44450" rIns="90488" bIns="44450">
            <a:normAutofit/>
          </a:bodyPr>
          <a:lstStyle/>
          <a:p>
            <a:r>
              <a:rPr lang="en-US"/>
              <a:t>Process Costing and Direct Labor</a:t>
            </a:r>
          </a:p>
        </p:txBody>
      </p:sp>
      <p:sp>
        <p:nvSpPr>
          <p:cNvPr id="152579" name="Line 3"/>
          <p:cNvSpPr>
            <a:spLocks noChangeShapeType="1"/>
          </p:cNvSpPr>
          <p:nvPr/>
        </p:nvSpPr>
        <p:spPr bwMode="auto">
          <a:xfrm>
            <a:off x="1231900" y="2303463"/>
            <a:ext cx="0" cy="2794000"/>
          </a:xfrm>
          <a:prstGeom prst="line">
            <a:avLst/>
          </a:prstGeom>
          <a:noFill/>
          <a:ln w="25400">
            <a:solidFill>
              <a:schemeClr val="tx1"/>
            </a:solidFill>
            <a:round/>
            <a:headEnd/>
            <a:tailEnd/>
          </a:ln>
          <a:effectLst/>
        </p:spPr>
        <p:txBody>
          <a:bodyPr wrap="none" anchor="ctr"/>
          <a:lstStyle/>
          <a:p>
            <a:endParaRPr lang="en-US"/>
          </a:p>
        </p:txBody>
      </p:sp>
      <p:sp>
        <p:nvSpPr>
          <p:cNvPr id="152580" name="Line 4"/>
          <p:cNvSpPr>
            <a:spLocks noChangeShapeType="1"/>
          </p:cNvSpPr>
          <p:nvPr/>
        </p:nvSpPr>
        <p:spPr bwMode="auto">
          <a:xfrm>
            <a:off x="1231900" y="5084763"/>
            <a:ext cx="3784600" cy="0"/>
          </a:xfrm>
          <a:prstGeom prst="line">
            <a:avLst/>
          </a:prstGeom>
          <a:noFill/>
          <a:ln w="25400">
            <a:solidFill>
              <a:schemeClr val="tx1"/>
            </a:solidFill>
            <a:round/>
            <a:headEnd/>
            <a:tailEnd/>
          </a:ln>
          <a:effectLst/>
        </p:spPr>
        <p:txBody>
          <a:bodyPr wrap="none" anchor="ctr"/>
          <a:lstStyle/>
          <a:p>
            <a:endParaRPr lang="en-US"/>
          </a:p>
        </p:txBody>
      </p:sp>
      <p:sp>
        <p:nvSpPr>
          <p:cNvPr id="152581" name="Rectangle 5"/>
          <p:cNvSpPr>
            <a:spLocks noChangeArrowheads="1"/>
          </p:cNvSpPr>
          <p:nvPr/>
        </p:nvSpPr>
        <p:spPr bwMode="auto">
          <a:xfrm>
            <a:off x="1438275" y="5108575"/>
            <a:ext cx="3260725" cy="454025"/>
          </a:xfrm>
          <a:prstGeom prst="rect">
            <a:avLst/>
          </a:prstGeom>
          <a:noFill/>
          <a:ln w="12700">
            <a:noFill/>
            <a:miter lim="800000"/>
            <a:headEnd/>
            <a:tailEnd/>
          </a:ln>
          <a:effectLst/>
        </p:spPr>
        <p:txBody>
          <a:bodyPr wrap="none" lIns="90488" tIns="44450" rIns="90488" bIns="44450">
            <a:spAutoFit/>
          </a:bodyPr>
          <a:lstStyle/>
          <a:p>
            <a:pPr eaLnBrk="1" hangingPunct="1"/>
            <a:r>
              <a:rPr lang="en-US" sz="2400" b="1"/>
              <a:t>Type of Product Cost</a:t>
            </a:r>
          </a:p>
        </p:txBody>
      </p:sp>
      <p:sp>
        <p:nvSpPr>
          <p:cNvPr id="152582" name="Rectangle 6"/>
          <p:cNvSpPr>
            <a:spLocks noChangeArrowheads="1"/>
          </p:cNvSpPr>
          <p:nvPr/>
        </p:nvSpPr>
        <p:spPr bwMode="auto">
          <a:xfrm rot="16200000">
            <a:off x="-190499" y="3424237"/>
            <a:ext cx="2279650" cy="454025"/>
          </a:xfrm>
          <a:prstGeom prst="rect">
            <a:avLst/>
          </a:prstGeom>
          <a:noFill/>
          <a:ln w="12700">
            <a:noFill/>
            <a:miter lim="800000"/>
            <a:headEnd/>
            <a:tailEnd/>
          </a:ln>
          <a:effectLst/>
        </p:spPr>
        <p:txBody>
          <a:bodyPr wrap="none" lIns="90488" tIns="44450" rIns="90488" bIns="44450">
            <a:spAutoFit/>
          </a:bodyPr>
          <a:lstStyle/>
          <a:p>
            <a:pPr eaLnBrk="1" hangingPunct="1"/>
            <a:r>
              <a:rPr lang="en-US" sz="2400" b="1"/>
              <a:t>Dollar Amount</a:t>
            </a:r>
          </a:p>
        </p:txBody>
      </p:sp>
      <p:sp>
        <p:nvSpPr>
          <p:cNvPr id="152583" name="Line 7"/>
          <p:cNvSpPr>
            <a:spLocks noChangeShapeType="1"/>
          </p:cNvSpPr>
          <p:nvPr/>
        </p:nvSpPr>
        <p:spPr bwMode="auto">
          <a:xfrm flipV="1">
            <a:off x="4622800" y="2862263"/>
            <a:ext cx="0" cy="584200"/>
          </a:xfrm>
          <a:prstGeom prst="line">
            <a:avLst/>
          </a:prstGeom>
          <a:noFill/>
          <a:ln w="127000">
            <a:solidFill>
              <a:srgbClr val="FF0000"/>
            </a:solidFill>
            <a:round/>
            <a:headEnd/>
            <a:tailEnd/>
          </a:ln>
          <a:effectLst/>
        </p:spPr>
        <p:txBody>
          <a:bodyPr wrap="none" anchor="ctr"/>
          <a:lstStyle/>
          <a:p>
            <a:endParaRPr lang="en-US"/>
          </a:p>
        </p:txBody>
      </p:sp>
      <p:sp>
        <p:nvSpPr>
          <p:cNvPr id="152584" name="Line 8"/>
          <p:cNvSpPr>
            <a:spLocks noChangeShapeType="1"/>
          </p:cNvSpPr>
          <p:nvPr/>
        </p:nvSpPr>
        <p:spPr bwMode="auto">
          <a:xfrm flipV="1">
            <a:off x="4621213" y="3446463"/>
            <a:ext cx="0" cy="1651000"/>
          </a:xfrm>
          <a:prstGeom prst="line">
            <a:avLst/>
          </a:prstGeom>
          <a:noFill/>
          <a:ln w="127000">
            <a:solidFill>
              <a:srgbClr val="0000CC"/>
            </a:solidFill>
            <a:round/>
            <a:headEnd/>
            <a:tailEnd/>
          </a:ln>
          <a:effectLst/>
        </p:spPr>
        <p:txBody>
          <a:bodyPr wrap="none" anchor="ctr"/>
          <a:lstStyle/>
          <a:p>
            <a:endParaRPr lang="en-US"/>
          </a:p>
        </p:txBody>
      </p:sp>
      <p:sp>
        <p:nvSpPr>
          <p:cNvPr id="152585" name="Rectangle 9"/>
          <p:cNvSpPr>
            <a:spLocks noChangeArrowheads="1"/>
          </p:cNvSpPr>
          <p:nvPr/>
        </p:nvSpPr>
        <p:spPr bwMode="auto">
          <a:xfrm>
            <a:off x="3698875" y="2303463"/>
            <a:ext cx="1857375" cy="417512"/>
          </a:xfrm>
          <a:prstGeom prst="rect">
            <a:avLst/>
          </a:prstGeom>
          <a:noFill/>
          <a:ln w="12700">
            <a:noFill/>
            <a:miter lim="800000"/>
            <a:headEnd/>
            <a:tailEnd/>
          </a:ln>
          <a:effectLst/>
        </p:spPr>
        <p:txBody>
          <a:bodyPr wrap="none" lIns="90488" tIns="44450" rIns="90488" bIns="44450">
            <a:spAutoFit/>
          </a:bodyPr>
          <a:lstStyle/>
          <a:p>
            <a:pPr algn="ctr" eaLnBrk="1" hangingPunct="1">
              <a:lnSpc>
                <a:spcPct val="90000"/>
              </a:lnSpc>
            </a:pPr>
            <a:r>
              <a:rPr lang="en-US" sz="2400" b="1">
                <a:solidFill>
                  <a:srgbClr val="FF0000"/>
                </a:solidFill>
              </a:rPr>
              <a:t>Conversion</a:t>
            </a:r>
          </a:p>
        </p:txBody>
      </p:sp>
      <p:sp>
        <p:nvSpPr>
          <p:cNvPr id="152586" name="Rectangle 10"/>
          <p:cNvSpPr>
            <a:spLocks noChangeArrowheads="1"/>
          </p:cNvSpPr>
          <p:nvPr/>
        </p:nvSpPr>
        <p:spPr bwMode="auto">
          <a:xfrm>
            <a:off x="485775" y="5632450"/>
            <a:ext cx="8213725" cy="908050"/>
          </a:xfrm>
          <a:prstGeom prst="rect">
            <a:avLst/>
          </a:prstGeom>
          <a:solidFill>
            <a:srgbClr val="CCFFCC"/>
          </a:solidFill>
          <a:ln w="25400">
            <a:solidFill>
              <a:schemeClr val="tx1"/>
            </a:solidFill>
            <a:miter lim="800000"/>
            <a:headEnd/>
            <a:tailEnd/>
          </a:ln>
          <a:effectLst>
            <a:outerShdw dist="53882" dir="2700000" algn="ctr" rotWithShape="0">
              <a:schemeClr val="tx1"/>
            </a:outerShdw>
          </a:effectLst>
        </p:spPr>
        <p:txBody>
          <a:bodyPr wrap="none" lIns="90488" tIns="44450" rIns="90488" bIns="44450">
            <a:spAutoFit/>
          </a:bodyPr>
          <a:lstStyle/>
          <a:p>
            <a:pPr algn="ctr" eaLnBrk="1" hangingPunct="1"/>
            <a:r>
              <a:rPr lang="en-US" sz="2600" b="1">
                <a:solidFill>
                  <a:srgbClr val="008000"/>
                </a:solidFill>
                <a:effectLst>
                  <a:outerShdw blurRad="38100" dist="38100" dir="2700000" algn="tl">
                    <a:srgbClr val="000000"/>
                  </a:outerShdw>
                </a:effectLst>
              </a:rPr>
              <a:t>Direct labor and manufacturing overhead may be</a:t>
            </a:r>
            <a:br>
              <a:rPr lang="en-US" sz="2600" b="1">
                <a:solidFill>
                  <a:srgbClr val="008000"/>
                </a:solidFill>
                <a:effectLst>
                  <a:outerShdw blurRad="38100" dist="38100" dir="2700000" algn="tl">
                    <a:srgbClr val="000000"/>
                  </a:outerShdw>
                </a:effectLst>
              </a:rPr>
            </a:br>
            <a:r>
              <a:rPr lang="en-US" sz="2600" b="1">
                <a:solidFill>
                  <a:srgbClr val="008000"/>
                </a:solidFill>
                <a:effectLst>
                  <a:outerShdw blurRad="38100" dist="38100" dir="2700000" algn="tl">
                    <a:srgbClr val="000000"/>
                  </a:outerShdw>
                </a:effectLst>
              </a:rPr>
              <a:t>combined into one product cost called </a:t>
            </a:r>
            <a:r>
              <a:rPr lang="en-US" sz="2600" b="1" i="1">
                <a:solidFill>
                  <a:srgbClr val="800080"/>
                </a:solidFill>
                <a:effectLst>
                  <a:outerShdw blurRad="38100" dist="38100" dir="2700000" algn="tl">
                    <a:srgbClr val="000000"/>
                  </a:outerShdw>
                </a:effectLst>
              </a:rPr>
              <a:t>conversion</a:t>
            </a:r>
            <a:r>
              <a:rPr lang="en-US" sz="2600" b="1">
                <a:solidFill>
                  <a:srgbClr val="008000"/>
                </a:solidFill>
                <a:effectLst>
                  <a:outerShdw blurRad="38100" dist="38100" dir="2700000" algn="tl">
                    <a:srgbClr val="000000"/>
                  </a:outerShdw>
                </a:effectLst>
              </a:rPr>
              <a:t>.</a:t>
            </a:r>
          </a:p>
        </p:txBody>
      </p:sp>
      <p:sp>
        <p:nvSpPr>
          <p:cNvPr id="152588" name="Line 12"/>
          <p:cNvSpPr>
            <a:spLocks noChangeShapeType="1"/>
          </p:cNvSpPr>
          <p:nvPr/>
        </p:nvSpPr>
        <p:spPr bwMode="auto">
          <a:xfrm flipV="1">
            <a:off x="3173413" y="2227263"/>
            <a:ext cx="0" cy="2870200"/>
          </a:xfrm>
          <a:prstGeom prst="line">
            <a:avLst/>
          </a:prstGeom>
          <a:noFill/>
          <a:ln w="127000">
            <a:solidFill>
              <a:srgbClr val="009900"/>
            </a:solidFill>
            <a:round/>
            <a:headEnd/>
            <a:tailEnd/>
          </a:ln>
          <a:effectLst/>
        </p:spPr>
        <p:txBody>
          <a:bodyPr wrap="none" anchor="ctr"/>
          <a:lstStyle/>
          <a:p>
            <a:endParaRPr lang="en-US"/>
          </a:p>
        </p:txBody>
      </p:sp>
      <p:sp>
        <p:nvSpPr>
          <p:cNvPr id="152589" name="Rectangle 13"/>
          <p:cNvSpPr>
            <a:spLocks noChangeArrowheads="1"/>
          </p:cNvSpPr>
          <p:nvPr/>
        </p:nvSpPr>
        <p:spPr bwMode="auto">
          <a:xfrm>
            <a:off x="2422525" y="1479550"/>
            <a:ext cx="1503363" cy="746125"/>
          </a:xfrm>
          <a:prstGeom prst="rect">
            <a:avLst/>
          </a:prstGeom>
          <a:noFill/>
          <a:ln w="12700">
            <a:noFill/>
            <a:miter lim="800000"/>
            <a:headEnd/>
            <a:tailEnd/>
          </a:ln>
          <a:effectLst/>
        </p:spPr>
        <p:txBody>
          <a:bodyPr wrap="none" lIns="90488" tIns="44450" rIns="90488" bIns="44450">
            <a:spAutoFit/>
          </a:bodyPr>
          <a:lstStyle/>
          <a:p>
            <a:pPr algn="ctr" eaLnBrk="1" hangingPunct="1">
              <a:lnSpc>
                <a:spcPct val="90000"/>
              </a:lnSpc>
            </a:pPr>
            <a:r>
              <a:rPr lang="en-US" sz="2400" b="1">
                <a:solidFill>
                  <a:srgbClr val="009900"/>
                </a:solidFill>
              </a:rPr>
              <a:t>Direct</a:t>
            </a:r>
            <a:br>
              <a:rPr lang="en-US" sz="2400" b="1">
                <a:solidFill>
                  <a:srgbClr val="009900"/>
                </a:solidFill>
              </a:rPr>
            </a:br>
            <a:r>
              <a:rPr lang="en-US" sz="2400" b="1">
                <a:solidFill>
                  <a:srgbClr val="009900"/>
                </a:solidFill>
              </a:rPr>
              <a:t>Materials</a:t>
            </a:r>
          </a:p>
        </p:txBody>
      </p:sp>
      <p:sp>
        <p:nvSpPr>
          <p:cNvPr id="152590" name="Rectangle 14"/>
          <p:cNvSpPr>
            <a:spLocks noChangeArrowheads="1"/>
          </p:cNvSpPr>
          <p:nvPr/>
        </p:nvSpPr>
        <p:spPr bwMode="auto">
          <a:xfrm>
            <a:off x="5715000" y="1625600"/>
            <a:ext cx="3201988" cy="2663825"/>
          </a:xfrm>
          <a:prstGeom prst="rect">
            <a:avLst/>
          </a:prstGeom>
          <a:solidFill>
            <a:srgbClr val="CCECFF"/>
          </a:solidFill>
          <a:ln w="12700">
            <a:solidFill>
              <a:schemeClr val="tx1"/>
            </a:solidFill>
            <a:miter lim="800000"/>
            <a:headEnd/>
            <a:tailEnd/>
          </a:ln>
          <a:effectLst>
            <a:outerShdw dist="89803" dir="2700000" algn="ctr" rotWithShape="0">
              <a:schemeClr val="bg2"/>
            </a:outerShdw>
          </a:effectLst>
        </p:spPr>
        <p:txBody>
          <a:bodyPr lIns="90488" tIns="44450" rIns="90488" bIns="44450">
            <a:spAutoFit/>
          </a:bodyPr>
          <a:lstStyle/>
          <a:p>
            <a:pPr algn="ctr" eaLnBrk="1" hangingPunct="1"/>
            <a:r>
              <a:rPr lang="en-US" b="1">
                <a:solidFill>
                  <a:srgbClr val="0000CC"/>
                </a:solidFill>
              </a:rPr>
              <a:t>Direct labor costs</a:t>
            </a:r>
            <a:br>
              <a:rPr lang="en-US" b="1">
                <a:solidFill>
                  <a:srgbClr val="0000CC"/>
                </a:solidFill>
              </a:rPr>
            </a:br>
            <a:r>
              <a:rPr lang="en-US" b="1">
                <a:solidFill>
                  <a:srgbClr val="0000CC"/>
                </a:solidFill>
              </a:rPr>
              <a:t>may be small</a:t>
            </a:r>
            <a:br>
              <a:rPr lang="en-US" b="1">
                <a:solidFill>
                  <a:srgbClr val="0000CC"/>
                </a:solidFill>
              </a:rPr>
            </a:br>
            <a:r>
              <a:rPr lang="en-US" b="1">
                <a:solidFill>
                  <a:srgbClr val="0000CC"/>
                </a:solidFill>
              </a:rPr>
              <a:t>in comparison to</a:t>
            </a:r>
            <a:br>
              <a:rPr lang="en-US" b="1">
                <a:solidFill>
                  <a:srgbClr val="0000CC"/>
                </a:solidFill>
              </a:rPr>
            </a:br>
            <a:r>
              <a:rPr lang="en-US" b="1">
                <a:solidFill>
                  <a:srgbClr val="0000CC"/>
                </a:solidFill>
              </a:rPr>
              <a:t>other product</a:t>
            </a:r>
          </a:p>
          <a:p>
            <a:pPr algn="ctr" eaLnBrk="1" hangingPunct="1"/>
            <a:r>
              <a:rPr lang="en-US" b="1">
                <a:solidFill>
                  <a:srgbClr val="0000CC"/>
                </a:solidFill>
              </a:rPr>
              <a:t>costs in process</a:t>
            </a:r>
            <a:br>
              <a:rPr lang="en-US" b="1">
                <a:solidFill>
                  <a:srgbClr val="0000CC"/>
                </a:solidFill>
              </a:rPr>
            </a:br>
            <a:r>
              <a:rPr lang="en-US" b="1">
                <a:solidFill>
                  <a:srgbClr val="0000CC"/>
                </a:solidFill>
              </a:rPr>
              <a:t>cost systems.</a:t>
            </a:r>
          </a:p>
        </p:txBody>
      </p:sp>
    </p:spTree>
  </p:cSld>
  <p:clrMapOvr>
    <a:masterClrMapping/>
  </p:clrMapOvr>
  <p:transition spd="med">
    <p:wipe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ln/>
        </p:spPr>
        <p:txBody>
          <a:bodyPr lIns="90488" tIns="44450" rIns="90488" bIns="44450">
            <a:normAutofit/>
          </a:bodyPr>
          <a:lstStyle/>
          <a:p>
            <a:r>
              <a:rPr lang="en-US" dirty="0" err="1" smtClean="0"/>
              <a:t>Contoh</a:t>
            </a:r>
            <a:r>
              <a:rPr lang="en-US" dirty="0" smtClean="0"/>
              <a:t> Weighted-Average</a:t>
            </a:r>
            <a:endParaRPr lang="en-US" dirty="0"/>
          </a:p>
        </p:txBody>
      </p:sp>
      <p:sp>
        <p:nvSpPr>
          <p:cNvPr id="69635" name="Rectangle 3"/>
          <p:cNvSpPr>
            <a:spLocks noGrp="1" noChangeArrowheads="1"/>
          </p:cNvSpPr>
          <p:nvPr>
            <p:ph idx="1"/>
          </p:nvPr>
        </p:nvSpPr>
        <p:spPr>
          <a:xfrm>
            <a:off x="762000" y="1828800"/>
            <a:ext cx="8001000" cy="1066800"/>
          </a:xfrm>
          <a:noFill/>
          <a:ln/>
        </p:spPr>
        <p:txBody>
          <a:bodyPr lIns="90488" tIns="44450" rIns="90488" bIns="44450">
            <a:normAutofit fontScale="92500"/>
          </a:bodyPr>
          <a:lstStyle/>
          <a:p>
            <a:pPr algn="ctr">
              <a:buFont typeface="Times" pitchFamily="18" charset="0"/>
              <a:buNone/>
            </a:pPr>
            <a:r>
              <a:rPr lang="en-US" sz="2800" dirty="0"/>
              <a:t>Smith </a:t>
            </a:r>
            <a:r>
              <a:rPr lang="en-US" sz="2800" dirty="0" smtClean="0"/>
              <a:t>Company </a:t>
            </a:r>
            <a:r>
              <a:rPr lang="en-US" sz="2800" dirty="0" err="1" smtClean="0"/>
              <a:t>melaporkan</a:t>
            </a:r>
            <a:r>
              <a:rPr lang="en-US" sz="2800" dirty="0" smtClean="0"/>
              <a:t> </a:t>
            </a:r>
            <a:r>
              <a:rPr lang="en-US" sz="2800" dirty="0" err="1" smtClean="0"/>
              <a:t>aktivitas</a:t>
            </a:r>
            <a:r>
              <a:rPr lang="en-US" sz="2800" dirty="0" smtClean="0"/>
              <a:t> </a:t>
            </a:r>
            <a:r>
              <a:rPr lang="en-US" sz="2800" dirty="0" err="1" smtClean="0"/>
              <a:t>di</a:t>
            </a:r>
            <a:r>
              <a:rPr lang="en-US" sz="2800" dirty="0" smtClean="0"/>
              <a:t> </a:t>
            </a:r>
            <a:r>
              <a:rPr lang="en-US" sz="2800" dirty="0" err="1" smtClean="0"/>
              <a:t>Departemen</a:t>
            </a:r>
            <a:r>
              <a:rPr lang="en-US" sz="2800" dirty="0" smtClean="0"/>
              <a:t> A </a:t>
            </a:r>
            <a:r>
              <a:rPr lang="en-US" sz="2800" dirty="0" err="1" smtClean="0"/>
              <a:t>untuk</a:t>
            </a:r>
            <a:r>
              <a:rPr lang="en-US" sz="2800" dirty="0" smtClean="0"/>
              <a:t> </a:t>
            </a:r>
            <a:r>
              <a:rPr lang="en-US" sz="2800" dirty="0" err="1" smtClean="0"/>
              <a:t>bulan</a:t>
            </a:r>
            <a:r>
              <a:rPr lang="en-US" sz="2800" dirty="0" smtClean="0"/>
              <a:t> </a:t>
            </a:r>
            <a:r>
              <a:rPr lang="en-US" sz="2800" dirty="0" err="1" smtClean="0"/>
              <a:t>Juni</a:t>
            </a:r>
            <a:r>
              <a:rPr lang="en-US" sz="2800" dirty="0" smtClean="0"/>
              <a:t> </a:t>
            </a:r>
            <a:r>
              <a:rPr lang="en-US" sz="2800" dirty="0" err="1" smtClean="0"/>
              <a:t>sebagai</a:t>
            </a:r>
            <a:r>
              <a:rPr lang="en-US" sz="2800" dirty="0" smtClean="0"/>
              <a:t> </a:t>
            </a:r>
            <a:r>
              <a:rPr lang="en-US" sz="2800" dirty="0" err="1" smtClean="0"/>
              <a:t>berikut</a:t>
            </a:r>
            <a:r>
              <a:rPr lang="en-US" sz="2800" dirty="0" smtClean="0"/>
              <a:t>::</a:t>
            </a:r>
            <a:endParaRPr lang="en-US" sz="2800" dirty="0"/>
          </a:p>
          <a:p>
            <a:pPr algn="ctr">
              <a:buFont typeface="Times" pitchFamily="18" charset="0"/>
              <a:buNone/>
            </a:pPr>
            <a:endParaRPr lang="en-US" dirty="0"/>
          </a:p>
        </p:txBody>
      </p:sp>
      <p:graphicFrame>
        <p:nvGraphicFramePr>
          <p:cNvPr id="267264" name="Object 1024"/>
          <p:cNvGraphicFramePr>
            <a:graphicFrameLocks/>
          </p:cNvGraphicFramePr>
          <p:nvPr>
            <p:extLst>
              <p:ext uri="{D42A27DB-BD31-4B8C-83A1-F6EECF244321}">
                <p14:modId xmlns:p14="http://schemas.microsoft.com/office/powerpoint/2010/main" val="37789124"/>
              </p:ext>
            </p:extLst>
          </p:nvPr>
        </p:nvGraphicFramePr>
        <p:xfrm>
          <a:off x="609600" y="2990850"/>
          <a:ext cx="8305800" cy="3409950"/>
        </p:xfrm>
        <a:graphic>
          <a:graphicData uri="http://schemas.openxmlformats.org/presentationml/2006/ole">
            <mc:AlternateContent xmlns:mc="http://schemas.openxmlformats.org/markup-compatibility/2006">
              <mc:Choice xmlns:v="urn:schemas-microsoft-com:vml" Requires="v">
                <p:oleObj spid="_x0000_s43015" name="Worksheet" r:id="rId4" imgW="4442400" imgH="1855440" progId="Excel.Sheet.8">
                  <p:embed/>
                </p:oleObj>
              </mc:Choice>
              <mc:Fallback>
                <p:oleObj name="Worksheet" r:id="rId4" imgW="4442400" imgH="185544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990850"/>
                        <a:ext cx="8305800" cy="3409950"/>
                      </a:xfrm>
                      <a:prstGeom prst="rect">
                        <a:avLst/>
                      </a:prstGeom>
                      <a:noFill/>
                      <a:ln w="76200">
                        <a:solidFill>
                          <a:srgbClr val="0066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plit orient="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title"/>
          </p:nvPr>
        </p:nvSpPr>
        <p:spPr>
          <a:noFill/>
          <a:ln/>
        </p:spPr>
        <p:txBody>
          <a:bodyPr lIns="90488" tIns="44450" rIns="90488" bIns="44450"/>
          <a:lstStyle/>
          <a:p>
            <a:r>
              <a:rPr lang="en-US" dirty="0"/>
              <a:t>Weighted-Average Example</a:t>
            </a:r>
          </a:p>
        </p:txBody>
      </p:sp>
      <p:sp>
        <p:nvSpPr>
          <p:cNvPr id="71682" name="Rectangle 2"/>
          <p:cNvSpPr>
            <a:spLocks noGrp="1" noChangeArrowheads="1"/>
          </p:cNvSpPr>
          <p:nvPr>
            <p:ph idx="1"/>
          </p:nvPr>
        </p:nvSpPr>
        <p:spPr>
          <a:xfrm>
            <a:off x="224607" y="1628361"/>
            <a:ext cx="8686800" cy="1676400"/>
          </a:xfrm>
          <a:noFill/>
          <a:ln/>
        </p:spPr>
        <p:txBody>
          <a:bodyPr lIns="90488" tIns="44450" rIns="90488" bIns="44450"/>
          <a:lstStyle/>
          <a:p>
            <a:pPr algn="ctr">
              <a:buFont typeface="Times" pitchFamily="18" charset="0"/>
              <a:buNone/>
            </a:pPr>
            <a:r>
              <a:rPr lang="en-US" dirty="0" err="1" smtClean="0"/>
              <a:t>Tahap</a:t>
            </a:r>
            <a:r>
              <a:rPr lang="en-US" dirty="0" smtClean="0"/>
              <a:t> 1: in </a:t>
            </a:r>
            <a:r>
              <a:rPr lang="en-US" dirty="0"/>
              <a:t>calculating the equivalent units is to identify the units completed and transferred out of Department A in June (5,400 units)</a:t>
            </a:r>
          </a:p>
        </p:txBody>
      </p:sp>
      <p:graphicFrame>
        <p:nvGraphicFramePr>
          <p:cNvPr id="268288" name="Object 0"/>
          <p:cNvGraphicFramePr>
            <a:graphicFrameLocks/>
          </p:cNvGraphicFramePr>
          <p:nvPr/>
        </p:nvGraphicFramePr>
        <p:xfrm>
          <a:off x="76200" y="2997200"/>
          <a:ext cx="8458200" cy="3479800"/>
        </p:xfrm>
        <a:graphic>
          <a:graphicData uri="http://schemas.openxmlformats.org/presentationml/2006/ole">
            <mc:AlternateContent xmlns:mc="http://schemas.openxmlformats.org/markup-compatibility/2006">
              <mc:Choice xmlns:v="urn:schemas-microsoft-com:vml" Requires="v">
                <p:oleObj spid="_x0000_s44039" name="Worksheet" r:id="rId4" imgW="4275360" imgH="1776960" progId="Excel.Sheet.8">
                  <p:embed/>
                </p:oleObj>
              </mc:Choice>
              <mc:Fallback>
                <p:oleObj name="Worksheet" r:id="rId4" imgW="4275360" imgH="177696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2997200"/>
                        <a:ext cx="8458200" cy="3479800"/>
                      </a:xfrm>
                      <a:prstGeom prst="rect">
                        <a:avLst/>
                      </a:prstGeom>
                      <a:noFill/>
                      <a:ln w="76200">
                        <a:solidFill>
                          <a:srgbClr val="9900CC"/>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title"/>
          </p:nvPr>
        </p:nvSpPr>
        <p:spPr>
          <a:xfrm>
            <a:off x="689339" y="0"/>
            <a:ext cx="7765321" cy="1326321"/>
          </a:xfrm>
          <a:noFill/>
          <a:ln/>
        </p:spPr>
        <p:txBody>
          <a:bodyPr lIns="90488" tIns="44450" rIns="90488" bIns="44450"/>
          <a:lstStyle/>
          <a:p>
            <a:r>
              <a:rPr lang="en-US" dirty="0"/>
              <a:t>Weighted-Average Example</a:t>
            </a:r>
          </a:p>
        </p:txBody>
      </p:sp>
      <p:sp>
        <p:nvSpPr>
          <p:cNvPr id="73730" name="Rectangle 2"/>
          <p:cNvSpPr>
            <a:spLocks noGrp="1" noChangeArrowheads="1"/>
          </p:cNvSpPr>
          <p:nvPr>
            <p:ph idx="1"/>
          </p:nvPr>
        </p:nvSpPr>
        <p:spPr>
          <a:xfrm>
            <a:off x="228600" y="1219200"/>
            <a:ext cx="8686800" cy="1676400"/>
          </a:xfrm>
          <a:noFill/>
          <a:ln/>
        </p:spPr>
        <p:txBody>
          <a:bodyPr lIns="90488" tIns="44450" rIns="90488" bIns="44450">
            <a:normAutofit fontScale="92500" lnSpcReduction="20000"/>
          </a:bodyPr>
          <a:lstStyle/>
          <a:p>
            <a:pPr algn="ctr">
              <a:buFont typeface="Times" pitchFamily="18" charset="0"/>
              <a:buNone/>
            </a:pPr>
            <a:r>
              <a:rPr lang="en-US" sz="2600" dirty="0"/>
              <a:t>The second step is to identify the </a:t>
            </a:r>
            <a:r>
              <a:rPr lang="en-US" sz="2600" i="1" dirty="0">
                <a:solidFill>
                  <a:schemeClr val="tx2"/>
                </a:solidFill>
              </a:rPr>
              <a:t>equivalent units</a:t>
            </a:r>
            <a:r>
              <a:rPr lang="en-US" sz="2600" dirty="0"/>
              <a:t> of production in </a:t>
            </a:r>
            <a:r>
              <a:rPr lang="en-US" sz="2600" i="1" dirty="0">
                <a:solidFill>
                  <a:schemeClr val="tx2"/>
                </a:solidFill>
              </a:rPr>
              <a:t>ending work in process</a:t>
            </a:r>
            <a:r>
              <a:rPr lang="en-US" sz="2600" dirty="0"/>
              <a:t> with respect to </a:t>
            </a:r>
            <a:r>
              <a:rPr lang="en-US" sz="2600" i="1" dirty="0">
                <a:solidFill>
                  <a:schemeClr val="tx2"/>
                </a:solidFill>
              </a:rPr>
              <a:t>materials</a:t>
            </a:r>
            <a:r>
              <a:rPr lang="en-US" sz="2600" dirty="0"/>
              <a:t> for the month (540 units) and add this to the 5,400 units from step one.</a:t>
            </a:r>
          </a:p>
        </p:txBody>
      </p:sp>
      <p:graphicFrame>
        <p:nvGraphicFramePr>
          <p:cNvPr id="73732" name="Object 4"/>
          <p:cNvGraphicFramePr>
            <a:graphicFrameLocks/>
          </p:cNvGraphicFramePr>
          <p:nvPr/>
        </p:nvGraphicFramePr>
        <p:xfrm>
          <a:off x="533400" y="2997200"/>
          <a:ext cx="8458200" cy="3479800"/>
        </p:xfrm>
        <a:graphic>
          <a:graphicData uri="http://schemas.openxmlformats.org/presentationml/2006/ole">
            <mc:AlternateContent xmlns:mc="http://schemas.openxmlformats.org/markup-compatibility/2006">
              <mc:Choice xmlns:v="urn:schemas-microsoft-com:vml" Requires="v">
                <p:oleObj spid="_x0000_s45063" name="Worksheet" r:id="rId4" imgW="4281480" imgH="1783080" progId="Excel.Sheet.8">
                  <p:embed/>
                </p:oleObj>
              </mc:Choice>
              <mc:Fallback>
                <p:oleObj name="Worksheet" r:id="rId4" imgW="4281480" imgH="178308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997200"/>
                        <a:ext cx="8458200" cy="3479800"/>
                      </a:xfrm>
                      <a:prstGeom prst="rect">
                        <a:avLst/>
                      </a:prstGeom>
                      <a:noFill/>
                      <a:ln w="76200">
                        <a:solidFill>
                          <a:srgbClr val="9900CC"/>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title"/>
          </p:nvPr>
        </p:nvSpPr>
        <p:spPr>
          <a:xfrm>
            <a:off x="689339" y="152400"/>
            <a:ext cx="7765321" cy="1326321"/>
          </a:xfrm>
          <a:noFill/>
          <a:ln/>
        </p:spPr>
        <p:txBody>
          <a:bodyPr lIns="90488" tIns="44450" rIns="90488" bIns="44450"/>
          <a:lstStyle/>
          <a:p>
            <a:r>
              <a:rPr lang="en-US" dirty="0"/>
              <a:t>Weighted-Average Example</a:t>
            </a:r>
          </a:p>
        </p:txBody>
      </p:sp>
      <p:graphicFrame>
        <p:nvGraphicFramePr>
          <p:cNvPr id="269312" name="Object 0"/>
          <p:cNvGraphicFramePr>
            <a:graphicFrameLocks/>
          </p:cNvGraphicFramePr>
          <p:nvPr/>
        </p:nvGraphicFramePr>
        <p:xfrm>
          <a:off x="533400" y="2997200"/>
          <a:ext cx="8458200" cy="3479800"/>
        </p:xfrm>
        <a:graphic>
          <a:graphicData uri="http://schemas.openxmlformats.org/presentationml/2006/ole">
            <mc:AlternateContent xmlns:mc="http://schemas.openxmlformats.org/markup-compatibility/2006">
              <mc:Choice xmlns:v="urn:schemas-microsoft-com:vml" Requires="v">
                <p:oleObj spid="_x0000_s11271" name="Worksheet" r:id="rId4" imgW="4281480" imgH="1783080" progId="Excel.Sheet.8">
                  <p:embed/>
                </p:oleObj>
              </mc:Choice>
              <mc:Fallback>
                <p:oleObj name="Worksheet" r:id="rId4" imgW="4281480" imgH="178308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997200"/>
                        <a:ext cx="8458200" cy="3479800"/>
                      </a:xfrm>
                      <a:prstGeom prst="rect">
                        <a:avLst/>
                      </a:prstGeom>
                      <a:noFill/>
                      <a:ln w="76200">
                        <a:solidFill>
                          <a:srgbClr val="9900CC"/>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5782" name="Rectangle 6"/>
          <p:cNvSpPr>
            <a:spLocks noChangeArrowheads="1"/>
          </p:cNvSpPr>
          <p:nvPr/>
        </p:nvSpPr>
        <p:spPr bwMode="auto">
          <a:xfrm>
            <a:off x="228600" y="1219200"/>
            <a:ext cx="8686800" cy="1676400"/>
          </a:xfrm>
          <a:prstGeom prst="rect">
            <a:avLst/>
          </a:prstGeom>
          <a:noFill/>
          <a:ln w="12700">
            <a:noFill/>
            <a:miter lim="800000"/>
            <a:headEnd/>
            <a:tailEnd/>
          </a:ln>
          <a:effectLst/>
        </p:spPr>
        <p:txBody>
          <a:bodyPr lIns="90488" tIns="44450" rIns="90488" bIns="44450"/>
          <a:lstStyle/>
          <a:p>
            <a:pPr marL="342900" indent="-342900" algn="ctr" eaLnBrk="1" hangingPunct="1">
              <a:spcBef>
                <a:spcPct val="20000"/>
              </a:spcBef>
              <a:buClr>
                <a:schemeClr val="accent1"/>
              </a:buClr>
              <a:buFont typeface="Times" pitchFamily="18" charset="0"/>
              <a:buNone/>
            </a:pPr>
            <a:r>
              <a:rPr lang="en-US" sz="2600"/>
              <a:t>The third step is to identify the </a:t>
            </a:r>
            <a:r>
              <a:rPr lang="en-US" sz="2600" i="1">
                <a:solidFill>
                  <a:schemeClr val="tx2"/>
                </a:solidFill>
              </a:rPr>
              <a:t>equivalent units</a:t>
            </a:r>
            <a:r>
              <a:rPr lang="en-US" sz="2600"/>
              <a:t> of production in </a:t>
            </a:r>
            <a:r>
              <a:rPr lang="en-US" sz="2600" i="1">
                <a:solidFill>
                  <a:schemeClr val="tx2"/>
                </a:solidFill>
              </a:rPr>
              <a:t>ending work in process</a:t>
            </a:r>
            <a:r>
              <a:rPr lang="en-US" sz="2600"/>
              <a:t> with respect to </a:t>
            </a:r>
            <a:r>
              <a:rPr lang="en-US" sz="2600" i="1">
                <a:solidFill>
                  <a:schemeClr val="tx2"/>
                </a:solidFill>
              </a:rPr>
              <a:t>conversion</a:t>
            </a:r>
            <a:r>
              <a:rPr lang="en-US" sz="2600"/>
              <a:t> for the month (270 units) and add this to the 5,400 units from step one.</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0336" name="Object 0"/>
          <p:cNvGraphicFramePr>
            <a:graphicFrameLocks/>
          </p:cNvGraphicFramePr>
          <p:nvPr>
            <p:extLst>
              <p:ext uri="{D42A27DB-BD31-4B8C-83A1-F6EECF244321}">
                <p14:modId xmlns:p14="http://schemas.microsoft.com/office/powerpoint/2010/main" val="1012412510"/>
              </p:ext>
            </p:extLst>
          </p:nvPr>
        </p:nvGraphicFramePr>
        <p:xfrm>
          <a:off x="457200" y="2469321"/>
          <a:ext cx="8458200" cy="3479800"/>
        </p:xfrm>
        <a:graphic>
          <a:graphicData uri="http://schemas.openxmlformats.org/presentationml/2006/ole">
            <mc:AlternateContent xmlns:mc="http://schemas.openxmlformats.org/markup-compatibility/2006">
              <mc:Choice xmlns:v="urn:schemas-microsoft-com:vml" Requires="v">
                <p:oleObj spid="_x0000_s12295" name="Worksheet" r:id="rId4" imgW="4275360" imgH="1776960" progId="Excel.Sheet.8">
                  <p:embed/>
                </p:oleObj>
              </mc:Choice>
              <mc:Fallback>
                <p:oleObj name="Worksheet" r:id="rId4" imgW="4275360" imgH="177696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469321"/>
                        <a:ext cx="8458200" cy="3479800"/>
                      </a:xfrm>
                      <a:prstGeom prst="rect">
                        <a:avLst/>
                      </a:prstGeom>
                      <a:noFill/>
                      <a:ln w="76200">
                        <a:solidFill>
                          <a:srgbClr val="9900CC"/>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7827" name="Rectangle 3"/>
          <p:cNvSpPr>
            <a:spLocks noChangeArrowheads="1"/>
          </p:cNvSpPr>
          <p:nvPr/>
        </p:nvSpPr>
        <p:spPr bwMode="auto">
          <a:xfrm>
            <a:off x="879475" y="1143000"/>
            <a:ext cx="7766050" cy="1043876"/>
          </a:xfrm>
          <a:prstGeom prst="rect">
            <a:avLst/>
          </a:prstGeom>
          <a:solidFill>
            <a:srgbClr val="CCECFF"/>
          </a:solidFill>
          <a:ln w="25400">
            <a:solidFill>
              <a:srgbClr val="0000CC"/>
            </a:solidFill>
            <a:miter lim="800000"/>
            <a:headEnd/>
            <a:tailEnd/>
          </a:ln>
          <a:effectLst>
            <a:outerShdw dist="71842" dir="2700000" algn="ctr" rotWithShape="0">
              <a:schemeClr val="tx1"/>
            </a:outerShdw>
          </a:effectLst>
        </p:spPr>
        <p:txBody>
          <a:bodyPr lIns="90488" tIns="44450" rIns="90488" bIns="44450">
            <a:spAutoFit/>
          </a:bodyPr>
          <a:lstStyle/>
          <a:p>
            <a:pPr eaLnBrk="1" hangingPunct="1">
              <a:lnSpc>
                <a:spcPct val="90000"/>
              </a:lnSpc>
              <a:spcBef>
                <a:spcPct val="20000"/>
              </a:spcBef>
            </a:pPr>
            <a:r>
              <a:rPr lang="en-US" sz="2000" b="1" dirty="0">
                <a:solidFill>
                  <a:srgbClr val="0000CC"/>
                </a:solidFill>
              </a:rPr>
              <a:t>Equivalent units of production </a:t>
            </a:r>
            <a:r>
              <a:rPr lang="en-US" sz="2000" b="1" i="1" dirty="0">
                <a:solidFill>
                  <a:srgbClr val="FF0000"/>
                </a:solidFill>
              </a:rPr>
              <a:t>always</a:t>
            </a:r>
            <a:r>
              <a:rPr lang="en-US" sz="2000" b="1" dirty="0">
                <a:solidFill>
                  <a:srgbClr val="0000CC"/>
                </a:solidFill>
              </a:rPr>
              <a:t> equals:</a:t>
            </a:r>
          </a:p>
          <a:p>
            <a:pPr eaLnBrk="1" hangingPunct="1">
              <a:lnSpc>
                <a:spcPct val="90000"/>
              </a:lnSpc>
              <a:spcBef>
                <a:spcPct val="20000"/>
              </a:spcBef>
            </a:pPr>
            <a:r>
              <a:rPr lang="en-US" sz="2000" b="1" dirty="0">
                <a:solidFill>
                  <a:srgbClr val="0000CC"/>
                </a:solidFill>
              </a:rPr>
              <a:t>          Units completed and transferred</a:t>
            </a:r>
          </a:p>
          <a:p>
            <a:pPr eaLnBrk="1" hangingPunct="1">
              <a:lnSpc>
                <a:spcPct val="90000"/>
              </a:lnSpc>
              <a:spcBef>
                <a:spcPct val="20000"/>
              </a:spcBef>
            </a:pPr>
            <a:r>
              <a:rPr lang="en-US" sz="2000" b="1" dirty="0">
                <a:solidFill>
                  <a:srgbClr val="0000CC"/>
                </a:solidFill>
              </a:rPr>
              <a:t>      +  Equivalent units remaining in work in process</a:t>
            </a:r>
          </a:p>
        </p:txBody>
      </p:sp>
      <p:sp>
        <p:nvSpPr>
          <p:cNvPr id="77828" name="Rectangle 4"/>
          <p:cNvSpPr>
            <a:spLocks noGrp="1" noChangeArrowheads="1"/>
          </p:cNvSpPr>
          <p:nvPr>
            <p:ph type="title"/>
          </p:nvPr>
        </p:nvSpPr>
        <p:spPr>
          <a:xfrm>
            <a:off x="762000" y="93698"/>
            <a:ext cx="7765321" cy="1326321"/>
          </a:xfrm>
          <a:noFill/>
          <a:ln/>
        </p:spPr>
        <p:txBody>
          <a:bodyPr lIns="90488" tIns="44450" rIns="90488" bIns="44450"/>
          <a:lstStyle/>
          <a:p>
            <a:r>
              <a:rPr lang="en-US" dirty="0"/>
              <a:t>Weighted-Average Example</a:t>
            </a:r>
          </a:p>
        </p:txBody>
      </p:sp>
    </p:spTree>
  </p:cSld>
  <p:clrMapOvr>
    <a:masterClrMapping/>
  </p:clrMapOvr>
  <p:transition>
    <p:blinds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33400" y="2806700"/>
            <a:ext cx="8293100" cy="1447800"/>
          </a:xfrm>
          <a:prstGeom prst="rect">
            <a:avLst/>
          </a:prstGeom>
          <a:solidFill>
            <a:srgbClr val="FFFF99"/>
          </a:solidFill>
          <a:ln w="28575">
            <a:solidFill>
              <a:schemeClr val="accent2"/>
            </a:solidFill>
            <a:miter lim="800000"/>
            <a:headEnd/>
            <a:tailEnd/>
          </a:ln>
          <a:effectLst/>
        </p:spPr>
        <p:txBody>
          <a:bodyPr wrap="none" anchor="ctr"/>
          <a:lstStyle/>
          <a:p>
            <a:endParaRPr lang="en-US"/>
          </a:p>
        </p:txBody>
      </p:sp>
      <p:sp>
        <p:nvSpPr>
          <p:cNvPr id="79875" name="Rectangle 3"/>
          <p:cNvSpPr>
            <a:spLocks noChangeArrowheads="1"/>
          </p:cNvSpPr>
          <p:nvPr/>
        </p:nvSpPr>
        <p:spPr bwMode="auto">
          <a:xfrm>
            <a:off x="384175" y="2927350"/>
            <a:ext cx="2663825" cy="1187450"/>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pPr>
            <a:r>
              <a:rPr lang="en-US" sz="2000" b="1">
                <a:solidFill>
                  <a:srgbClr val="996633"/>
                </a:solidFill>
              </a:rPr>
              <a:t>Beginning</a:t>
            </a:r>
            <a:br>
              <a:rPr lang="en-US" sz="2000" b="1">
                <a:solidFill>
                  <a:srgbClr val="996633"/>
                </a:solidFill>
              </a:rPr>
            </a:br>
            <a:r>
              <a:rPr lang="en-US" sz="2000" b="1">
                <a:solidFill>
                  <a:srgbClr val="996633"/>
                </a:solidFill>
              </a:rPr>
              <a:t>Work in Process</a:t>
            </a:r>
            <a:br>
              <a:rPr lang="en-US" sz="2000" b="1">
                <a:solidFill>
                  <a:srgbClr val="996633"/>
                </a:solidFill>
              </a:rPr>
            </a:br>
            <a:r>
              <a:rPr lang="en-US" sz="2000" b="1">
                <a:solidFill>
                  <a:srgbClr val="996633"/>
                </a:solidFill>
              </a:rPr>
              <a:t>300 Units</a:t>
            </a:r>
            <a:br>
              <a:rPr lang="en-US" sz="2000" b="1">
                <a:solidFill>
                  <a:srgbClr val="996633"/>
                </a:solidFill>
              </a:rPr>
            </a:br>
            <a:r>
              <a:rPr lang="en-US" sz="2000" b="1">
                <a:solidFill>
                  <a:srgbClr val="996633"/>
                </a:solidFill>
              </a:rPr>
              <a:t>40% Complete</a:t>
            </a:r>
          </a:p>
        </p:txBody>
      </p:sp>
      <p:sp>
        <p:nvSpPr>
          <p:cNvPr id="79876" name="Line 4"/>
          <p:cNvSpPr>
            <a:spLocks noChangeShapeType="1"/>
          </p:cNvSpPr>
          <p:nvPr/>
        </p:nvSpPr>
        <p:spPr bwMode="auto">
          <a:xfrm>
            <a:off x="2895600" y="2819400"/>
            <a:ext cx="0" cy="1435100"/>
          </a:xfrm>
          <a:prstGeom prst="line">
            <a:avLst/>
          </a:prstGeom>
          <a:noFill/>
          <a:ln w="28575">
            <a:solidFill>
              <a:schemeClr val="accent2"/>
            </a:solidFill>
            <a:round/>
            <a:headEnd/>
            <a:tailEnd/>
          </a:ln>
          <a:effectLst/>
        </p:spPr>
        <p:txBody>
          <a:bodyPr wrap="none" anchor="ctr"/>
          <a:lstStyle/>
          <a:p>
            <a:endParaRPr lang="en-US"/>
          </a:p>
        </p:txBody>
      </p:sp>
      <p:sp>
        <p:nvSpPr>
          <p:cNvPr id="79877" name="Rectangle 5"/>
          <p:cNvSpPr>
            <a:spLocks noChangeArrowheads="1"/>
          </p:cNvSpPr>
          <p:nvPr/>
        </p:nvSpPr>
        <p:spPr bwMode="auto">
          <a:xfrm>
            <a:off x="6326188" y="2873375"/>
            <a:ext cx="2587625" cy="1187450"/>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pPr>
            <a:r>
              <a:rPr lang="en-US" sz="2000" b="1">
                <a:solidFill>
                  <a:srgbClr val="996633"/>
                </a:solidFill>
              </a:rPr>
              <a:t>Ending</a:t>
            </a:r>
            <a:br>
              <a:rPr lang="en-US" sz="2000" b="1">
                <a:solidFill>
                  <a:srgbClr val="996633"/>
                </a:solidFill>
              </a:rPr>
            </a:br>
            <a:r>
              <a:rPr lang="en-US" sz="2000" b="1">
                <a:solidFill>
                  <a:srgbClr val="996633"/>
                </a:solidFill>
              </a:rPr>
              <a:t>Work in Process</a:t>
            </a:r>
            <a:br>
              <a:rPr lang="en-US" sz="2000" b="1">
                <a:solidFill>
                  <a:srgbClr val="996633"/>
                </a:solidFill>
              </a:rPr>
            </a:br>
            <a:r>
              <a:rPr lang="en-US" sz="2000" b="1">
                <a:solidFill>
                  <a:srgbClr val="996633"/>
                </a:solidFill>
              </a:rPr>
              <a:t>900 Units</a:t>
            </a:r>
            <a:br>
              <a:rPr lang="en-US" sz="2000" b="1">
                <a:solidFill>
                  <a:srgbClr val="996633"/>
                </a:solidFill>
              </a:rPr>
            </a:br>
            <a:r>
              <a:rPr lang="en-US" sz="2000" b="1">
                <a:solidFill>
                  <a:srgbClr val="996633"/>
                </a:solidFill>
              </a:rPr>
              <a:t>60% Complete</a:t>
            </a:r>
          </a:p>
        </p:txBody>
      </p:sp>
      <p:sp>
        <p:nvSpPr>
          <p:cNvPr id="79878" name="Line 6"/>
          <p:cNvSpPr>
            <a:spLocks noChangeShapeType="1"/>
          </p:cNvSpPr>
          <p:nvPr/>
        </p:nvSpPr>
        <p:spPr bwMode="auto">
          <a:xfrm>
            <a:off x="6248400" y="2819400"/>
            <a:ext cx="0" cy="1435100"/>
          </a:xfrm>
          <a:prstGeom prst="line">
            <a:avLst/>
          </a:prstGeom>
          <a:noFill/>
          <a:ln w="28575">
            <a:solidFill>
              <a:schemeClr val="accent2"/>
            </a:solidFill>
            <a:round/>
            <a:headEnd/>
            <a:tailEnd/>
          </a:ln>
          <a:effectLst/>
        </p:spPr>
        <p:txBody>
          <a:bodyPr wrap="none" anchor="ctr"/>
          <a:lstStyle/>
          <a:p>
            <a:endParaRPr lang="en-US"/>
          </a:p>
        </p:txBody>
      </p:sp>
      <p:sp>
        <p:nvSpPr>
          <p:cNvPr id="79879" name="Rectangle 7"/>
          <p:cNvSpPr>
            <a:spLocks noChangeArrowheads="1"/>
          </p:cNvSpPr>
          <p:nvPr/>
        </p:nvSpPr>
        <p:spPr bwMode="auto">
          <a:xfrm>
            <a:off x="4268788" y="1601788"/>
            <a:ext cx="2968625" cy="454025"/>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400" b="1"/>
              <a:t>6,000 Units Started</a:t>
            </a:r>
          </a:p>
        </p:txBody>
      </p:sp>
      <p:sp>
        <p:nvSpPr>
          <p:cNvPr id="79880" name="Rectangle 8"/>
          <p:cNvSpPr>
            <a:spLocks noChangeArrowheads="1"/>
          </p:cNvSpPr>
          <p:nvPr/>
        </p:nvSpPr>
        <p:spPr bwMode="auto">
          <a:xfrm>
            <a:off x="1303433" y="5073551"/>
            <a:ext cx="4451468" cy="459100"/>
          </a:xfrm>
          <a:prstGeom prst="rect">
            <a:avLst/>
          </a:prstGeom>
          <a:noFill/>
          <a:ln w="12700">
            <a:noFill/>
            <a:miter lim="800000"/>
            <a:headEnd/>
            <a:tailEnd/>
          </a:ln>
          <a:effectLst/>
        </p:spPr>
        <p:txBody>
          <a:bodyPr wrap="square" lIns="90488" tIns="44450" rIns="90488" bIns="44450">
            <a:spAutoFit/>
          </a:bodyPr>
          <a:lstStyle/>
          <a:p>
            <a:pPr eaLnBrk="1" hangingPunct="1">
              <a:spcBef>
                <a:spcPct val="50000"/>
              </a:spcBef>
            </a:pPr>
            <a:r>
              <a:rPr lang="en-US" sz="2400" b="1" dirty="0"/>
              <a:t>5,400 Units Completed</a:t>
            </a:r>
          </a:p>
        </p:txBody>
      </p:sp>
      <p:sp>
        <p:nvSpPr>
          <p:cNvPr id="79881" name="Rectangle 9"/>
          <p:cNvSpPr>
            <a:spLocks noChangeArrowheads="1"/>
          </p:cNvSpPr>
          <p:nvPr/>
        </p:nvSpPr>
        <p:spPr bwMode="auto">
          <a:xfrm>
            <a:off x="2743200" y="3248025"/>
            <a:ext cx="3578225" cy="638175"/>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pPr>
            <a:r>
              <a:rPr lang="en-US" sz="2000" b="1">
                <a:solidFill>
                  <a:srgbClr val="FC0128"/>
                </a:solidFill>
              </a:rPr>
              <a:t>5,100 Units Started</a:t>
            </a:r>
            <a:br>
              <a:rPr lang="en-US" sz="2000" b="1">
                <a:solidFill>
                  <a:srgbClr val="FC0128"/>
                </a:solidFill>
              </a:rPr>
            </a:br>
            <a:r>
              <a:rPr lang="en-US" sz="2000" b="1">
                <a:solidFill>
                  <a:srgbClr val="FC0128"/>
                </a:solidFill>
              </a:rPr>
              <a:t>and Completed</a:t>
            </a:r>
          </a:p>
        </p:txBody>
      </p:sp>
      <p:sp>
        <p:nvSpPr>
          <p:cNvPr id="79882" name="Freeform 10"/>
          <p:cNvSpPr>
            <a:spLocks/>
          </p:cNvSpPr>
          <p:nvPr/>
        </p:nvSpPr>
        <p:spPr bwMode="auto">
          <a:xfrm>
            <a:off x="2895600" y="2073275"/>
            <a:ext cx="5945188" cy="593725"/>
          </a:xfrm>
          <a:custGeom>
            <a:avLst/>
            <a:gdLst/>
            <a:ahLst/>
            <a:cxnLst>
              <a:cxn ang="0">
                <a:pos x="634" y="129"/>
              </a:cxn>
              <a:cxn ang="0">
                <a:pos x="496" y="139"/>
              </a:cxn>
              <a:cxn ang="0">
                <a:pos x="364" y="159"/>
              </a:cxn>
              <a:cxn ang="0">
                <a:pos x="247" y="188"/>
              </a:cxn>
              <a:cxn ang="0">
                <a:pos x="151" y="224"/>
              </a:cxn>
              <a:cxn ang="0">
                <a:pos x="75" y="266"/>
              </a:cxn>
              <a:cxn ang="0">
                <a:pos x="26" y="312"/>
              </a:cxn>
              <a:cxn ang="0">
                <a:pos x="3" y="361"/>
              </a:cxn>
              <a:cxn ang="0">
                <a:pos x="4" y="353"/>
              </a:cxn>
              <a:cxn ang="0">
                <a:pos x="35" y="312"/>
              </a:cxn>
              <a:cxn ang="0">
                <a:pos x="88" y="275"/>
              </a:cxn>
              <a:cxn ang="0">
                <a:pos x="168" y="244"/>
              </a:cxn>
              <a:cxn ang="0">
                <a:pos x="265" y="221"/>
              </a:cxn>
              <a:cxn ang="0">
                <a:pos x="376" y="206"/>
              </a:cxn>
              <a:cxn ang="0">
                <a:pos x="491" y="200"/>
              </a:cxn>
              <a:cxn ang="0">
                <a:pos x="1503" y="199"/>
              </a:cxn>
              <a:cxn ang="0">
                <a:pos x="1607" y="188"/>
              </a:cxn>
              <a:cxn ang="0">
                <a:pos x="1702" y="169"/>
              </a:cxn>
              <a:cxn ang="0">
                <a:pos x="1780" y="142"/>
              </a:cxn>
              <a:cxn ang="0">
                <a:pos x="1835" y="109"/>
              </a:cxn>
              <a:cxn ang="0">
                <a:pos x="1863" y="71"/>
              </a:cxn>
              <a:cxn ang="0">
                <a:pos x="1874" y="50"/>
              </a:cxn>
              <a:cxn ang="0">
                <a:pos x="1879" y="71"/>
              </a:cxn>
              <a:cxn ang="0">
                <a:pos x="1908" y="109"/>
              </a:cxn>
              <a:cxn ang="0">
                <a:pos x="1964" y="142"/>
              </a:cxn>
              <a:cxn ang="0">
                <a:pos x="2041" y="169"/>
              </a:cxn>
              <a:cxn ang="0">
                <a:pos x="2135" y="188"/>
              </a:cxn>
              <a:cxn ang="0">
                <a:pos x="2240" y="199"/>
              </a:cxn>
              <a:cxn ang="0">
                <a:pos x="3252" y="200"/>
              </a:cxn>
              <a:cxn ang="0">
                <a:pos x="3368" y="206"/>
              </a:cxn>
              <a:cxn ang="0">
                <a:pos x="3478" y="221"/>
              </a:cxn>
              <a:cxn ang="0">
                <a:pos x="3574" y="244"/>
              </a:cxn>
              <a:cxn ang="0">
                <a:pos x="3654" y="275"/>
              </a:cxn>
              <a:cxn ang="0">
                <a:pos x="3708" y="312"/>
              </a:cxn>
              <a:cxn ang="0">
                <a:pos x="3739" y="353"/>
              </a:cxn>
              <a:cxn ang="0">
                <a:pos x="3741" y="361"/>
              </a:cxn>
              <a:cxn ang="0">
                <a:pos x="3719" y="312"/>
              </a:cxn>
              <a:cxn ang="0">
                <a:pos x="3668" y="266"/>
              </a:cxn>
              <a:cxn ang="0">
                <a:pos x="3591" y="224"/>
              </a:cxn>
              <a:cxn ang="0">
                <a:pos x="3495" y="188"/>
              </a:cxn>
              <a:cxn ang="0">
                <a:pos x="3380" y="159"/>
              </a:cxn>
              <a:cxn ang="0">
                <a:pos x="3248" y="139"/>
              </a:cxn>
              <a:cxn ang="0">
                <a:pos x="3111" y="129"/>
              </a:cxn>
              <a:cxn ang="0">
                <a:pos x="2225" y="126"/>
              </a:cxn>
              <a:cxn ang="0">
                <a:pos x="2125" y="122"/>
              </a:cxn>
              <a:cxn ang="0">
                <a:pos x="2036" y="107"/>
              </a:cxn>
              <a:cxn ang="0">
                <a:pos x="1961" y="84"/>
              </a:cxn>
              <a:cxn ang="0">
                <a:pos x="1908" y="54"/>
              </a:cxn>
              <a:cxn ang="0">
                <a:pos x="1879" y="20"/>
              </a:cxn>
              <a:cxn ang="0">
                <a:pos x="1874" y="0"/>
              </a:cxn>
              <a:cxn ang="0">
                <a:pos x="1857" y="36"/>
              </a:cxn>
              <a:cxn ang="0">
                <a:pos x="1817" y="68"/>
              </a:cxn>
              <a:cxn ang="0">
                <a:pos x="1751" y="95"/>
              </a:cxn>
              <a:cxn ang="0">
                <a:pos x="1668" y="115"/>
              </a:cxn>
              <a:cxn ang="0">
                <a:pos x="1576" y="125"/>
              </a:cxn>
              <a:cxn ang="0">
                <a:pos x="1522" y="126"/>
              </a:cxn>
            </a:cxnLst>
            <a:rect l="0" t="0" r="r" b="b"/>
            <a:pathLst>
              <a:path w="3745" h="374">
                <a:moveTo>
                  <a:pt x="703" y="126"/>
                </a:moveTo>
                <a:lnTo>
                  <a:pt x="634" y="129"/>
                </a:lnTo>
                <a:lnTo>
                  <a:pt x="565" y="133"/>
                </a:lnTo>
                <a:lnTo>
                  <a:pt x="496" y="139"/>
                </a:lnTo>
                <a:lnTo>
                  <a:pt x="428" y="148"/>
                </a:lnTo>
                <a:lnTo>
                  <a:pt x="364" y="159"/>
                </a:lnTo>
                <a:lnTo>
                  <a:pt x="304" y="173"/>
                </a:lnTo>
                <a:lnTo>
                  <a:pt x="247" y="188"/>
                </a:lnTo>
                <a:lnTo>
                  <a:pt x="197" y="205"/>
                </a:lnTo>
                <a:lnTo>
                  <a:pt x="151" y="224"/>
                </a:lnTo>
                <a:lnTo>
                  <a:pt x="110" y="244"/>
                </a:lnTo>
                <a:lnTo>
                  <a:pt x="75" y="266"/>
                </a:lnTo>
                <a:lnTo>
                  <a:pt x="46" y="288"/>
                </a:lnTo>
                <a:lnTo>
                  <a:pt x="26" y="312"/>
                </a:lnTo>
                <a:lnTo>
                  <a:pt x="9" y="337"/>
                </a:lnTo>
                <a:lnTo>
                  <a:pt x="3" y="361"/>
                </a:lnTo>
                <a:lnTo>
                  <a:pt x="0" y="373"/>
                </a:lnTo>
                <a:lnTo>
                  <a:pt x="4" y="353"/>
                </a:lnTo>
                <a:lnTo>
                  <a:pt x="15" y="333"/>
                </a:lnTo>
                <a:lnTo>
                  <a:pt x="35" y="312"/>
                </a:lnTo>
                <a:lnTo>
                  <a:pt x="58" y="294"/>
                </a:lnTo>
                <a:lnTo>
                  <a:pt x="88" y="275"/>
                </a:lnTo>
                <a:lnTo>
                  <a:pt x="127" y="259"/>
                </a:lnTo>
                <a:lnTo>
                  <a:pt x="168" y="244"/>
                </a:lnTo>
                <a:lnTo>
                  <a:pt x="215" y="232"/>
                </a:lnTo>
                <a:lnTo>
                  <a:pt x="265" y="221"/>
                </a:lnTo>
                <a:lnTo>
                  <a:pt x="321" y="212"/>
                </a:lnTo>
                <a:lnTo>
                  <a:pt x="376" y="206"/>
                </a:lnTo>
                <a:lnTo>
                  <a:pt x="433" y="202"/>
                </a:lnTo>
                <a:lnTo>
                  <a:pt x="491" y="200"/>
                </a:lnTo>
                <a:lnTo>
                  <a:pt x="1448" y="200"/>
                </a:lnTo>
                <a:lnTo>
                  <a:pt x="1503" y="199"/>
                </a:lnTo>
                <a:lnTo>
                  <a:pt x="1556" y="195"/>
                </a:lnTo>
                <a:lnTo>
                  <a:pt x="1607" y="188"/>
                </a:lnTo>
                <a:lnTo>
                  <a:pt x="1656" y="180"/>
                </a:lnTo>
                <a:lnTo>
                  <a:pt x="1702" y="169"/>
                </a:lnTo>
                <a:lnTo>
                  <a:pt x="1743" y="156"/>
                </a:lnTo>
                <a:lnTo>
                  <a:pt x="1780" y="142"/>
                </a:lnTo>
                <a:lnTo>
                  <a:pt x="1811" y="126"/>
                </a:lnTo>
                <a:lnTo>
                  <a:pt x="1835" y="109"/>
                </a:lnTo>
                <a:lnTo>
                  <a:pt x="1852" y="90"/>
                </a:lnTo>
                <a:lnTo>
                  <a:pt x="1863" y="71"/>
                </a:lnTo>
                <a:lnTo>
                  <a:pt x="1870" y="52"/>
                </a:lnTo>
                <a:lnTo>
                  <a:pt x="1874" y="50"/>
                </a:lnTo>
                <a:lnTo>
                  <a:pt x="1874" y="52"/>
                </a:lnTo>
                <a:lnTo>
                  <a:pt x="1879" y="71"/>
                </a:lnTo>
                <a:lnTo>
                  <a:pt x="1890" y="90"/>
                </a:lnTo>
                <a:lnTo>
                  <a:pt x="1908" y="109"/>
                </a:lnTo>
                <a:lnTo>
                  <a:pt x="1933" y="126"/>
                </a:lnTo>
                <a:lnTo>
                  <a:pt x="1964" y="142"/>
                </a:lnTo>
                <a:lnTo>
                  <a:pt x="2000" y="156"/>
                </a:lnTo>
                <a:lnTo>
                  <a:pt x="2041" y="169"/>
                </a:lnTo>
                <a:lnTo>
                  <a:pt x="2087" y="180"/>
                </a:lnTo>
                <a:lnTo>
                  <a:pt x="2135" y="188"/>
                </a:lnTo>
                <a:lnTo>
                  <a:pt x="2186" y="195"/>
                </a:lnTo>
                <a:lnTo>
                  <a:pt x="2240" y="199"/>
                </a:lnTo>
                <a:lnTo>
                  <a:pt x="2296" y="200"/>
                </a:lnTo>
                <a:lnTo>
                  <a:pt x="3252" y="200"/>
                </a:lnTo>
                <a:lnTo>
                  <a:pt x="3308" y="202"/>
                </a:lnTo>
                <a:lnTo>
                  <a:pt x="3368" y="206"/>
                </a:lnTo>
                <a:lnTo>
                  <a:pt x="3424" y="212"/>
                </a:lnTo>
                <a:lnTo>
                  <a:pt x="3478" y="221"/>
                </a:lnTo>
                <a:lnTo>
                  <a:pt x="3527" y="232"/>
                </a:lnTo>
                <a:lnTo>
                  <a:pt x="3574" y="244"/>
                </a:lnTo>
                <a:lnTo>
                  <a:pt x="3616" y="259"/>
                </a:lnTo>
                <a:lnTo>
                  <a:pt x="3654" y="275"/>
                </a:lnTo>
                <a:lnTo>
                  <a:pt x="3684" y="294"/>
                </a:lnTo>
                <a:lnTo>
                  <a:pt x="3708" y="312"/>
                </a:lnTo>
                <a:lnTo>
                  <a:pt x="3727" y="333"/>
                </a:lnTo>
                <a:lnTo>
                  <a:pt x="3739" y="353"/>
                </a:lnTo>
                <a:lnTo>
                  <a:pt x="3744" y="373"/>
                </a:lnTo>
                <a:lnTo>
                  <a:pt x="3741" y="361"/>
                </a:lnTo>
                <a:lnTo>
                  <a:pt x="3733" y="337"/>
                </a:lnTo>
                <a:lnTo>
                  <a:pt x="3719" y="312"/>
                </a:lnTo>
                <a:lnTo>
                  <a:pt x="3696" y="288"/>
                </a:lnTo>
                <a:lnTo>
                  <a:pt x="3668" y="266"/>
                </a:lnTo>
                <a:lnTo>
                  <a:pt x="3631" y="244"/>
                </a:lnTo>
                <a:lnTo>
                  <a:pt x="3591" y="224"/>
                </a:lnTo>
                <a:lnTo>
                  <a:pt x="3546" y="205"/>
                </a:lnTo>
                <a:lnTo>
                  <a:pt x="3495" y="188"/>
                </a:lnTo>
                <a:lnTo>
                  <a:pt x="3439" y="173"/>
                </a:lnTo>
                <a:lnTo>
                  <a:pt x="3380" y="159"/>
                </a:lnTo>
                <a:lnTo>
                  <a:pt x="3315" y="148"/>
                </a:lnTo>
                <a:lnTo>
                  <a:pt x="3248" y="139"/>
                </a:lnTo>
                <a:lnTo>
                  <a:pt x="3179" y="133"/>
                </a:lnTo>
                <a:lnTo>
                  <a:pt x="3111" y="129"/>
                </a:lnTo>
                <a:lnTo>
                  <a:pt x="3039" y="126"/>
                </a:lnTo>
                <a:lnTo>
                  <a:pt x="2225" y="126"/>
                </a:lnTo>
                <a:lnTo>
                  <a:pt x="2174" y="125"/>
                </a:lnTo>
                <a:lnTo>
                  <a:pt x="2125" y="122"/>
                </a:lnTo>
                <a:lnTo>
                  <a:pt x="2082" y="115"/>
                </a:lnTo>
                <a:lnTo>
                  <a:pt x="2036" y="107"/>
                </a:lnTo>
                <a:lnTo>
                  <a:pt x="1998" y="97"/>
                </a:lnTo>
                <a:lnTo>
                  <a:pt x="1961" y="84"/>
                </a:lnTo>
                <a:lnTo>
                  <a:pt x="1933" y="70"/>
                </a:lnTo>
                <a:lnTo>
                  <a:pt x="1908" y="54"/>
                </a:lnTo>
                <a:lnTo>
                  <a:pt x="1890" y="38"/>
                </a:lnTo>
                <a:lnTo>
                  <a:pt x="1879" y="20"/>
                </a:lnTo>
                <a:lnTo>
                  <a:pt x="1874" y="2"/>
                </a:lnTo>
                <a:lnTo>
                  <a:pt x="1874" y="0"/>
                </a:lnTo>
                <a:lnTo>
                  <a:pt x="1868" y="18"/>
                </a:lnTo>
                <a:lnTo>
                  <a:pt x="1857" y="36"/>
                </a:lnTo>
                <a:lnTo>
                  <a:pt x="1839" y="52"/>
                </a:lnTo>
                <a:lnTo>
                  <a:pt x="1817" y="68"/>
                </a:lnTo>
                <a:lnTo>
                  <a:pt x="1786" y="82"/>
                </a:lnTo>
                <a:lnTo>
                  <a:pt x="1751" y="95"/>
                </a:lnTo>
                <a:lnTo>
                  <a:pt x="1714" y="106"/>
                </a:lnTo>
                <a:lnTo>
                  <a:pt x="1668" y="115"/>
                </a:lnTo>
                <a:lnTo>
                  <a:pt x="1624" y="121"/>
                </a:lnTo>
                <a:lnTo>
                  <a:pt x="1576" y="125"/>
                </a:lnTo>
                <a:lnTo>
                  <a:pt x="1528" y="126"/>
                </a:lnTo>
                <a:lnTo>
                  <a:pt x="1522" y="126"/>
                </a:lnTo>
                <a:lnTo>
                  <a:pt x="703" y="126"/>
                </a:lnTo>
              </a:path>
            </a:pathLst>
          </a:custGeom>
          <a:solidFill>
            <a:srgbClr val="FF3300"/>
          </a:solidFill>
          <a:ln w="12700" cap="rnd" cmpd="sng">
            <a:solidFill>
              <a:srgbClr val="FFFFFF"/>
            </a:solidFill>
            <a:prstDash val="solid"/>
            <a:round/>
            <a:headEnd type="none" w="med" len="med"/>
            <a:tailEnd type="none" w="med" len="med"/>
          </a:ln>
          <a:effectLst>
            <a:outerShdw dist="35921" dir="2700000" algn="ctr" rotWithShape="0">
              <a:schemeClr val="bg2"/>
            </a:outerShdw>
          </a:effectLst>
        </p:spPr>
        <p:txBody>
          <a:bodyPr/>
          <a:lstStyle/>
          <a:p>
            <a:endParaRPr lang="en-US"/>
          </a:p>
        </p:txBody>
      </p:sp>
      <p:sp>
        <p:nvSpPr>
          <p:cNvPr id="79883" name="Rectangle 11"/>
          <p:cNvSpPr>
            <a:spLocks noGrp="1" noChangeArrowheads="1"/>
          </p:cNvSpPr>
          <p:nvPr>
            <p:ph type="title"/>
          </p:nvPr>
        </p:nvSpPr>
        <p:spPr>
          <a:noFill/>
          <a:ln/>
        </p:spPr>
        <p:txBody>
          <a:bodyPr lIns="90488" tIns="44450" rIns="90488" bIns="44450"/>
          <a:lstStyle/>
          <a:p>
            <a:r>
              <a:rPr lang="en-US"/>
              <a:t>Weighted-Average Example</a:t>
            </a:r>
            <a:endParaRPr lang="en-US">
              <a:solidFill>
                <a:srgbClr val="F39FD1"/>
              </a:solidFill>
            </a:endParaRPr>
          </a:p>
        </p:txBody>
      </p:sp>
      <p:sp>
        <p:nvSpPr>
          <p:cNvPr id="79884" name="Rectangle 12"/>
          <p:cNvSpPr>
            <a:spLocks noChangeArrowheads="1"/>
          </p:cNvSpPr>
          <p:nvPr/>
        </p:nvSpPr>
        <p:spPr bwMode="auto">
          <a:xfrm>
            <a:off x="533400" y="1524000"/>
            <a:ext cx="2819400" cy="685800"/>
          </a:xfrm>
          <a:prstGeom prst="rect">
            <a:avLst/>
          </a:prstGeom>
          <a:solidFill>
            <a:srgbClr val="FFDDDD"/>
          </a:solidFill>
          <a:ln w="9525">
            <a:solidFill>
              <a:srgbClr val="006600"/>
            </a:solidFill>
            <a:miter lim="800000"/>
            <a:headEnd/>
            <a:tailEnd/>
          </a:ln>
          <a:effectLst>
            <a:outerShdw dist="71842" dir="2700000" algn="ctr" rotWithShape="0">
              <a:schemeClr val="tx1"/>
            </a:outerShdw>
          </a:effectLst>
        </p:spPr>
        <p:txBody>
          <a:bodyPr wrap="none" anchor="ctr"/>
          <a:lstStyle/>
          <a:p>
            <a:pPr algn="ctr" eaLnBrk="1" hangingPunct="1"/>
            <a:r>
              <a:rPr lang="en-US" sz="4000">
                <a:solidFill>
                  <a:srgbClr val="FF0000"/>
                </a:solidFill>
                <a:latin typeface="Times New Roman" pitchFamily="18" charset="0"/>
              </a:rPr>
              <a:t>Materials</a:t>
            </a:r>
          </a:p>
        </p:txBody>
      </p:sp>
      <p:sp>
        <p:nvSpPr>
          <p:cNvPr id="79886" name="Line 14"/>
          <p:cNvSpPr>
            <a:spLocks noChangeShapeType="1"/>
          </p:cNvSpPr>
          <p:nvPr/>
        </p:nvSpPr>
        <p:spPr bwMode="auto">
          <a:xfrm>
            <a:off x="7543800" y="4279900"/>
            <a:ext cx="0" cy="1346200"/>
          </a:xfrm>
          <a:prstGeom prst="line">
            <a:avLst/>
          </a:prstGeom>
          <a:noFill/>
          <a:ln w="38100">
            <a:solidFill>
              <a:srgbClr val="FF0000"/>
            </a:solidFill>
            <a:round/>
            <a:headEnd/>
            <a:tailEnd/>
          </a:ln>
          <a:effectLst/>
        </p:spPr>
        <p:txBody>
          <a:bodyPr wrap="none" anchor="ctr"/>
          <a:lstStyle/>
          <a:p>
            <a:endParaRPr lang="en-US"/>
          </a:p>
        </p:txBody>
      </p:sp>
      <p:sp>
        <p:nvSpPr>
          <p:cNvPr id="79887" name="Line 15"/>
          <p:cNvSpPr>
            <a:spLocks noChangeShapeType="1"/>
          </p:cNvSpPr>
          <p:nvPr/>
        </p:nvSpPr>
        <p:spPr bwMode="auto">
          <a:xfrm flipH="1">
            <a:off x="4864100" y="5638800"/>
            <a:ext cx="2692400" cy="0"/>
          </a:xfrm>
          <a:prstGeom prst="line">
            <a:avLst/>
          </a:prstGeom>
          <a:noFill/>
          <a:ln w="38100">
            <a:solidFill>
              <a:srgbClr val="FF0000"/>
            </a:solidFill>
            <a:round/>
            <a:headEnd/>
            <a:tailEnd type="triangle" w="med" len="med"/>
          </a:ln>
          <a:effectLst/>
        </p:spPr>
        <p:txBody>
          <a:bodyPr wrap="none" anchor="ctr"/>
          <a:lstStyle/>
          <a:p>
            <a:endParaRPr lang="en-US"/>
          </a:p>
        </p:txBody>
      </p:sp>
      <p:sp>
        <p:nvSpPr>
          <p:cNvPr id="79888" name="Rectangle 16"/>
          <p:cNvSpPr>
            <a:spLocks noChangeArrowheads="1"/>
          </p:cNvSpPr>
          <p:nvPr/>
        </p:nvSpPr>
        <p:spPr bwMode="auto">
          <a:xfrm>
            <a:off x="1449388" y="5403850"/>
            <a:ext cx="7388225" cy="454025"/>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400" b="1" dirty="0"/>
              <a:t>   540 Equivalent Units</a:t>
            </a:r>
          </a:p>
        </p:txBody>
      </p:sp>
      <p:sp>
        <p:nvSpPr>
          <p:cNvPr id="79889" name="Rectangle 17"/>
          <p:cNvSpPr>
            <a:spLocks noChangeArrowheads="1"/>
          </p:cNvSpPr>
          <p:nvPr/>
        </p:nvSpPr>
        <p:spPr bwMode="auto">
          <a:xfrm>
            <a:off x="5489575" y="5260975"/>
            <a:ext cx="1978025" cy="454025"/>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400" b="1">
                <a:solidFill>
                  <a:srgbClr val="FF0000"/>
                </a:solidFill>
              </a:rPr>
              <a:t>900 × 60%</a:t>
            </a:r>
          </a:p>
        </p:txBody>
      </p:sp>
      <p:sp>
        <p:nvSpPr>
          <p:cNvPr id="79890" name="Rectangle 18"/>
          <p:cNvSpPr>
            <a:spLocks noChangeArrowheads="1"/>
          </p:cNvSpPr>
          <p:nvPr/>
        </p:nvSpPr>
        <p:spPr bwMode="auto">
          <a:xfrm>
            <a:off x="1449388" y="5792788"/>
            <a:ext cx="6550025" cy="819150"/>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400" b="1" dirty="0">
                <a:solidFill>
                  <a:srgbClr val="006600"/>
                </a:solidFill>
              </a:rPr>
              <a:t>5,940 Equivalent units</a:t>
            </a:r>
            <a:br>
              <a:rPr lang="en-US" sz="2400" b="1" dirty="0">
                <a:solidFill>
                  <a:srgbClr val="006600"/>
                </a:solidFill>
              </a:rPr>
            </a:br>
            <a:r>
              <a:rPr lang="en-US" sz="2400" b="1" dirty="0">
                <a:solidFill>
                  <a:srgbClr val="006600"/>
                </a:solidFill>
              </a:rPr>
              <a:t>          of production</a:t>
            </a:r>
          </a:p>
        </p:txBody>
      </p:sp>
      <p:sp>
        <p:nvSpPr>
          <p:cNvPr id="79891" name="Line 19"/>
          <p:cNvSpPr>
            <a:spLocks noChangeShapeType="1"/>
          </p:cNvSpPr>
          <p:nvPr/>
        </p:nvSpPr>
        <p:spPr bwMode="auto">
          <a:xfrm>
            <a:off x="1530350" y="5791200"/>
            <a:ext cx="3111500" cy="0"/>
          </a:xfrm>
          <a:prstGeom prst="line">
            <a:avLst/>
          </a:prstGeom>
          <a:noFill/>
          <a:ln w="12700">
            <a:solidFill>
              <a:schemeClr val="tx1"/>
            </a:solidFill>
            <a:round/>
            <a:headEnd/>
            <a:tailEnd/>
          </a:ln>
          <a:effectLst/>
        </p:spPr>
        <p:txBody>
          <a:bodyPr wrap="none" anchor="ctr"/>
          <a:lstStyle/>
          <a:p>
            <a:endParaRPr lang="en-US"/>
          </a:p>
        </p:txBody>
      </p:sp>
      <p:sp>
        <p:nvSpPr>
          <p:cNvPr id="79892" name="Freeform 20"/>
          <p:cNvSpPr>
            <a:spLocks/>
          </p:cNvSpPr>
          <p:nvPr/>
        </p:nvSpPr>
        <p:spPr bwMode="auto">
          <a:xfrm>
            <a:off x="379413" y="4360863"/>
            <a:ext cx="5945187" cy="593725"/>
          </a:xfrm>
          <a:custGeom>
            <a:avLst/>
            <a:gdLst/>
            <a:ahLst/>
            <a:cxnLst>
              <a:cxn ang="0">
                <a:pos x="634" y="244"/>
              </a:cxn>
              <a:cxn ang="0">
                <a:pos x="496" y="234"/>
              </a:cxn>
              <a:cxn ang="0">
                <a:pos x="364" y="214"/>
              </a:cxn>
              <a:cxn ang="0">
                <a:pos x="247" y="185"/>
              </a:cxn>
              <a:cxn ang="0">
                <a:pos x="151" y="149"/>
              </a:cxn>
              <a:cxn ang="0">
                <a:pos x="75" y="107"/>
              </a:cxn>
              <a:cxn ang="0">
                <a:pos x="26" y="61"/>
              </a:cxn>
              <a:cxn ang="0">
                <a:pos x="3" y="12"/>
              </a:cxn>
              <a:cxn ang="0">
                <a:pos x="4" y="20"/>
              </a:cxn>
              <a:cxn ang="0">
                <a:pos x="35" y="61"/>
              </a:cxn>
              <a:cxn ang="0">
                <a:pos x="88" y="98"/>
              </a:cxn>
              <a:cxn ang="0">
                <a:pos x="168" y="129"/>
              </a:cxn>
              <a:cxn ang="0">
                <a:pos x="265" y="152"/>
              </a:cxn>
              <a:cxn ang="0">
                <a:pos x="376" y="167"/>
              </a:cxn>
              <a:cxn ang="0">
                <a:pos x="491" y="173"/>
              </a:cxn>
              <a:cxn ang="0">
                <a:pos x="1503" y="174"/>
              </a:cxn>
              <a:cxn ang="0">
                <a:pos x="1607" y="185"/>
              </a:cxn>
              <a:cxn ang="0">
                <a:pos x="1702" y="204"/>
              </a:cxn>
              <a:cxn ang="0">
                <a:pos x="1780" y="231"/>
              </a:cxn>
              <a:cxn ang="0">
                <a:pos x="1835" y="264"/>
              </a:cxn>
              <a:cxn ang="0">
                <a:pos x="1863" y="302"/>
              </a:cxn>
              <a:cxn ang="0">
                <a:pos x="1874" y="323"/>
              </a:cxn>
              <a:cxn ang="0">
                <a:pos x="1879" y="302"/>
              </a:cxn>
              <a:cxn ang="0">
                <a:pos x="1908" y="264"/>
              </a:cxn>
              <a:cxn ang="0">
                <a:pos x="1964" y="231"/>
              </a:cxn>
              <a:cxn ang="0">
                <a:pos x="2041" y="204"/>
              </a:cxn>
              <a:cxn ang="0">
                <a:pos x="2135" y="185"/>
              </a:cxn>
              <a:cxn ang="0">
                <a:pos x="2240" y="174"/>
              </a:cxn>
              <a:cxn ang="0">
                <a:pos x="3252" y="173"/>
              </a:cxn>
              <a:cxn ang="0">
                <a:pos x="3368" y="167"/>
              </a:cxn>
              <a:cxn ang="0">
                <a:pos x="3478" y="152"/>
              </a:cxn>
              <a:cxn ang="0">
                <a:pos x="3574" y="129"/>
              </a:cxn>
              <a:cxn ang="0">
                <a:pos x="3654" y="98"/>
              </a:cxn>
              <a:cxn ang="0">
                <a:pos x="3708" y="61"/>
              </a:cxn>
              <a:cxn ang="0">
                <a:pos x="3739" y="20"/>
              </a:cxn>
              <a:cxn ang="0">
                <a:pos x="3741" y="12"/>
              </a:cxn>
              <a:cxn ang="0">
                <a:pos x="3719" y="61"/>
              </a:cxn>
              <a:cxn ang="0">
                <a:pos x="3668" y="107"/>
              </a:cxn>
              <a:cxn ang="0">
                <a:pos x="3591" y="149"/>
              </a:cxn>
              <a:cxn ang="0">
                <a:pos x="3495" y="185"/>
              </a:cxn>
              <a:cxn ang="0">
                <a:pos x="3380" y="214"/>
              </a:cxn>
              <a:cxn ang="0">
                <a:pos x="3248" y="234"/>
              </a:cxn>
              <a:cxn ang="0">
                <a:pos x="3111" y="244"/>
              </a:cxn>
              <a:cxn ang="0">
                <a:pos x="2225" y="247"/>
              </a:cxn>
              <a:cxn ang="0">
                <a:pos x="2125" y="251"/>
              </a:cxn>
              <a:cxn ang="0">
                <a:pos x="2036" y="266"/>
              </a:cxn>
              <a:cxn ang="0">
                <a:pos x="1961" y="289"/>
              </a:cxn>
              <a:cxn ang="0">
                <a:pos x="1908" y="319"/>
              </a:cxn>
              <a:cxn ang="0">
                <a:pos x="1879" y="353"/>
              </a:cxn>
              <a:cxn ang="0">
                <a:pos x="1874" y="373"/>
              </a:cxn>
              <a:cxn ang="0">
                <a:pos x="1857" y="337"/>
              </a:cxn>
              <a:cxn ang="0">
                <a:pos x="1817" y="305"/>
              </a:cxn>
              <a:cxn ang="0">
                <a:pos x="1751" y="278"/>
              </a:cxn>
              <a:cxn ang="0">
                <a:pos x="1668" y="258"/>
              </a:cxn>
              <a:cxn ang="0">
                <a:pos x="1576" y="248"/>
              </a:cxn>
              <a:cxn ang="0">
                <a:pos x="1522" y="247"/>
              </a:cxn>
            </a:cxnLst>
            <a:rect l="0" t="0" r="r" b="b"/>
            <a:pathLst>
              <a:path w="3745" h="374">
                <a:moveTo>
                  <a:pt x="703" y="247"/>
                </a:moveTo>
                <a:lnTo>
                  <a:pt x="634" y="244"/>
                </a:lnTo>
                <a:lnTo>
                  <a:pt x="565" y="240"/>
                </a:lnTo>
                <a:lnTo>
                  <a:pt x="496" y="234"/>
                </a:lnTo>
                <a:lnTo>
                  <a:pt x="428" y="225"/>
                </a:lnTo>
                <a:lnTo>
                  <a:pt x="364" y="214"/>
                </a:lnTo>
                <a:lnTo>
                  <a:pt x="304" y="200"/>
                </a:lnTo>
                <a:lnTo>
                  <a:pt x="247" y="185"/>
                </a:lnTo>
                <a:lnTo>
                  <a:pt x="197" y="168"/>
                </a:lnTo>
                <a:lnTo>
                  <a:pt x="151" y="149"/>
                </a:lnTo>
                <a:lnTo>
                  <a:pt x="110" y="129"/>
                </a:lnTo>
                <a:lnTo>
                  <a:pt x="75" y="107"/>
                </a:lnTo>
                <a:lnTo>
                  <a:pt x="46" y="85"/>
                </a:lnTo>
                <a:lnTo>
                  <a:pt x="26" y="61"/>
                </a:lnTo>
                <a:lnTo>
                  <a:pt x="9" y="36"/>
                </a:lnTo>
                <a:lnTo>
                  <a:pt x="3" y="12"/>
                </a:lnTo>
                <a:lnTo>
                  <a:pt x="0" y="0"/>
                </a:lnTo>
                <a:lnTo>
                  <a:pt x="4" y="20"/>
                </a:lnTo>
                <a:lnTo>
                  <a:pt x="15" y="40"/>
                </a:lnTo>
                <a:lnTo>
                  <a:pt x="35" y="61"/>
                </a:lnTo>
                <a:lnTo>
                  <a:pt x="58" y="79"/>
                </a:lnTo>
                <a:lnTo>
                  <a:pt x="88" y="98"/>
                </a:lnTo>
                <a:lnTo>
                  <a:pt x="127" y="114"/>
                </a:lnTo>
                <a:lnTo>
                  <a:pt x="168" y="129"/>
                </a:lnTo>
                <a:lnTo>
                  <a:pt x="215" y="141"/>
                </a:lnTo>
                <a:lnTo>
                  <a:pt x="265" y="152"/>
                </a:lnTo>
                <a:lnTo>
                  <a:pt x="321" y="161"/>
                </a:lnTo>
                <a:lnTo>
                  <a:pt x="376" y="167"/>
                </a:lnTo>
                <a:lnTo>
                  <a:pt x="433" y="171"/>
                </a:lnTo>
                <a:lnTo>
                  <a:pt x="491" y="173"/>
                </a:lnTo>
                <a:lnTo>
                  <a:pt x="1448" y="173"/>
                </a:lnTo>
                <a:lnTo>
                  <a:pt x="1503" y="174"/>
                </a:lnTo>
                <a:lnTo>
                  <a:pt x="1556" y="178"/>
                </a:lnTo>
                <a:lnTo>
                  <a:pt x="1607" y="185"/>
                </a:lnTo>
                <a:lnTo>
                  <a:pt x="1656" y="193"/>
                </a:lnTo>
                <a:lnTo>
                  <a:pt x="1702" y="204"/>
                </a:lnTo>
                <a:lnTo>
                  <a:pt x="1743" y="217"/>
                </a:lnTo>
                <a:lnTo>
                  <a:pt x="1780" y="231"/>
                </a:lnTo>
                <a:lnTo>
                  <a:pt x="1811" y="247"/>
                </a:lnTo>
                <a:lnTo>
                  <a:pt x="1835" y="264"/>
                </a:lnTo>
                <a:lnTo>
                  <a:pt x="1852" y="283"/>
                </a:lnTo>
                <a:lnTo>
                  <a:pt x="1863" y="302"/>
                </a:lnTo>
                <a:lnTo>
                  <a:pt x="1870" y="321"/>
                </a:lnTo>
                <a:lnTo>
                  <a:pt x="1874" y="323"/>
                </a:lnTo>
                <a:lnTo>
                  <a:pt x="1874" y="321"/>
                </a:lnTo>
                <a:lnTo>
                  <a:pt x="1879" y="302"/>
                </a:lnTo>
                <a:lnTo>
                  <a:pt x="1890" y="283"/>
                </a:lnTo>
                <a:lnTo>
                  <a:pt x="1908" y="264"/>
                </a:lnTo>
                <a:lnTo>
                  <a:pt x="1933" y="247"/>
                </a:lnTo>
                <a:lnTo>
                  <a:pt x="1964" y="231"/>
                </a:lnTo>
                <a:lnTo>
                  <a:pt x="2000" y="217"/>
                </a:lnTo>
                <a:lnTo>
                  <a:pt x="2041" y="204"/>
                </a:lnTo>
                <a:lnTo>
                  <a:pt x="2087" y="193"/>
                </a:lnTo>
                <a:lnTo>
                  <a:pt x="2135" y="185"/>
                </a:lnTo>
                <a:lnTo>
                  <a:pt x="2186" y="178"/>
                </a:lnTo>
                <a:lnTo>
                  <a:pt x="2240" y="174"/>
                </a:lnTo>
                <a:lnTo>
                  <a:pt x="2296" y="173"/>
                </a:lnTo>
                <a:lnTo>
                  <a:pt x="3252" y="173"/>
                </a:lnTo>
                <a:lnTo>
                  <a:pt x="3308" y="171"/>
                </a:lnTo>
                <a:lnTo>
                  <a:pt x="3368" y="167"/>
                </a:lnTo>
                <a:lnTo>
                  <a:pt x="3424" y="161"/>
                </a:lnTo>
                <a:lnTo>
                  <a:pt x="3478" y="152"/>
                </a:lnTo>
                <a:lnTo>
                  <a:pt x="3527" y="141"/>
                </a:lnTo>
                <a:lnTo>
                  <a:pt x="3574" y="129"/>
                </a:lnTo>
                <a:lnTo>
                  <a:pt x="3616" y="114"/>
                </a:lnTo>
                <a:lnTo>
                  <a:pt x="3654" y="98"/>
                </a:lnTo>
                <a:lnTo>
                  <a:pt x="3684" y="79"/>
                </a:lnTo>
                <a:lnTo>
                  <a:pt x="3708" y="61"/>
                </a:lnTo>
                <a:lnTo>
                  <a:pt x="3727" y="40"/>
                </a:lnTo>
                <a:lnTo>
                  <a:pt x="3739" y="20"/>
                </a:lnTo>
                <a:lnTo>
                  <a:pt x="3744" y="0"/>
                </a:lnTo>
                <a:lnTo>
                  <a:pt x="3741" y="12"/>
                </a:lnTo>
                <a:lnTo>
                  <a:pt x="3733" y="36"/>
                </a:lnTo>
                <a:lnTo>
                  <a:pt x="3719" y="61"/>
                </a:lnTo>
                <a:lnTo>
                  <a:pt x="3696" y="85"/>
                </a:lnTo>
                <a:lnTo>
                  <a:pt x="3668" y="107"/>
                </a:lnTo>
                <a:lnTo>
                  <a:pt x="3631" y="129"/>
                </a:lnTo>
                <a:lnTo>
                  <a:pt x="3591" y="149"/>
                </a:lnTo>
                <a:lnTo>
                  <a:pt x="3546" y="168"/>
                </a:lnTo>
                <a:lnTo>
                  <a:pt x="3495" y="185"/>
                </a:lnTo>
                <a:lnTo>
                  <a:pt x="3439" y="200"/>
                </a:lnTo>
                <a:lnTo>
                  <a:pt x="3380" y="214"/>
                </a:lnTo>
                <a:lnTo>
                  <a:pt x="3315" y="225"/>
                </a:lnTo>
                <a:lnTo>
                  <a:pt x="3248" y="234"/>
                </a:lnTo>
                <a:lnTo>
                  <a:pt x="3179" y="240"/>
                </a:lnTo>
                <a:lnTo>
                  <a:pt x="3111" y="244"/>
                </a:lnTo>
                <a:lnTo>
                  <a:pt x="3039" y="247"/>
                </a:lnTo>
                <a:lnTo>
                  <a:pt x="2225" y="247"/>
                </a:lnTo>
                <a:lnTo>
                  <a:pt x="2174" y="248"/>
                </a:lnTo>
                <a:lnTo>
                  <a:pt x="2125" y="251"/>
                </a:lnTo>
                <a:lnTo>
                  <a:pt x="2082" y="258"/>
                </a:lnTo>
                <a:lnTo>
                  <a:pt x="2036" y="266"/>
                </a:lnTo>
                <a:lnTo>
                  <a:pt x="1998" y="276"/>
                </a:lnTo>
                <a:lnTo>
                  <a:pt x="1961" y="289"/>
                </a:lnTo>
                <a:lnTo>
                  <a:pt x="1933" y="303"/>
                </a:lnTo>
                <a:lnTo>
                  <a:pt x="1908" y="319"/>
                </a:lnTo>
                <a:lnTo>
                  <a:pt x="1890" y="335"/>
                </a:lnTo>
                <a:lnTo>
                  <a:pt x="1879" y="353"/>
                </a:lnTo>
                <a:lnTo>
                  <a:pt x="1874" y="371"/>
                </a:lnTo>
                <a:lnTo>
                  <a:pt x="1874" y="373"/>
                </a:lnTo>
                <a:lnTo>
                  <a:pt x="1868" y="355"/>
                </a:lnTo>
                <a:lnTo>
                  <a:pt x="1857" y="337"/>
                </a:lnTo>
                <a:lnTo>
                  <a:pt x="1839" y="321"/>
                </a:lnTo>
                <a:lnTo>
                  <a:pt x="1817" y="305"/>
                </a:lnTo>
                <a:lnTo>
                  <a:pt x="1786" y="291"/>
                </a:lnTo>
                <a:lnTo>
                  <a:pt x="1751" y="278"/>
                </a:lnTo>
                <a:lnTo>
                  <a:pt x="1714" y="267"/>
                </a:lnTo>
                <a:lnTo>
                  <a:pt x="1668" y="258"/>
                </a:lnTo>
                <a:lnTo>
                  <a:pt x="1624" y="252"/>
                </a:lnTo>
                <a:lnTo>
                  <a:pt x="1576" y="248"/>
                </a:lnTo>
                <a:lnTo>
                  <a:pt x="1528" y="247"/>
                </a:lnTo>
                <a:lnTo>
                  <a:pt x="1522" y="247"/>
                </a:lnTo>
                <a:lnTo>
                  <a:pt x="703" y="247"/>
                </a:lnTo>
              </a:path>
            </a:pathLst>
          </a:custGeom>
          <a:solidFill>
            <a:srgbClr val="FF3300"/>
          </a:solidFill>
          <a:ln w="12700" cap="rnd" cmpd="sng">
            <a:solidFill>
              <a:srgbClr val="FFFFFF"/>
            </a:solidFill>
            <a:prstDash val="solid"/>
            <a:round/>
            <a:headEnd type="none" w="med" len="med"/>
            <a:tailEnd type="none" w="med" len="med"/>
          </a:ln>
          <a:effectLst>
            <a:outerShdw dist="35921" dir="2700000" algn="ctr" rotWithShape="0">
              <a:schemeClr val="bg2"/>
            </a:outerShdw>
          </a:effectLst>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57200" y="2819400"/>
            <a:ext cx="8585200" cy="1422400"/>
          </a:xfrm>
          <a:prstGeom prst="rect">
            <a:avLst/>
          </a:prstGeom>
          <a:solidFill>
            <a:srgbClr val="CCFFFF"/>
          </a:solidFill>
          <a:ln w="28575">
            <a:solidFill>
              <a:schemeClr val="accent2"/>
            </a:solidFill>
            <a:miter lim="800000"/>
            <a:headEnd/>
            <a:tailEnd/>
          </a:ln>
          <a:effectLst/>
        </p:spPr>
        <p:txBody>
          <a:bodyPr wrap="none" anchor="ctr"/>
          <a:lstStyle/>
          <a:p>
            <a:endParaRPr lang="en-US"/>
          </a:p>
        </p:txBody>
      </p:sp>
      <p:sp>
        <p:nvSpPr>
          <p:cNvPr id="81923" name="Line 3"/>
          <p:cNvSpPr>
            <a:spLocks noChangeShapeType="1"/>
          </p:cNvSpPr>
          <p:nvPr/>
        </p:nvSpPr>
        <p:spPr bwMode="auto">
          <a:xfrm>
            <a:off x="2895600" y="2819400"/>
            <a:ext cx="0" cy="1435100"/>
          </a:xfrm>
          <a:prstGeom prst="line">
            <a:avLst/>
          </a:prstGeom>
          <a:noFill/>
          <a:ln w="28575">
            <a:solidFill>
              <a:schemeClr val="accent2"/>
            </a:solidFill>
            <a:round/>
            <a:headEnd/>
            <a:tailEnd/>
          </a:ln>
          <a:effectLst/>
        </p:spPr>
        <p:txBody>
          <a:bodyPr wrap="none" anchor="ctr"/>
          <a:lstStyle/>
          <a:p>
            <a:endParaRPr lang="en-US"/>
          </a:p>
        </p:txBody>
      </p:sp>
      <p:sp>
        <p:nvSpPr>
          <p:cNvPr id="81924" name="Line 4"/>
          <p:cNvSpPr>
            <a:spLocks noChangeShapeType="1"/>
          </p:cNvSpPr>
          <p:nvPr/>
        </p:nvSpPr>
        <p:spPr bwMode="auto">
          <a:xfrm>
            <a:off x="6248400" y="2819400"/>
            <a:ext cx="0" cy="1435100"/>
          </a:xfrm>
          <a:prstGeom prst="line">
            <a:avLst/>
          </a:prstGeom>
          <a:noFill/>
          <a:ln w="28575">
            <a:solidFill>
              <a:schemeClr val="accent2"/>
            </a:solidFill>
            <a:round/>
            <a:headEnd/>
            <a:tailEnd/>
          </a:ln>
          <a:effectLst/>
        </p:spPr>
        <p:txBody>
          <a:bodyPr wrap="none" anchor="ctr"/>
          <a:lstStyle/>
          <a:p>
            <a:endParaRPr lang="en-US"/>
          </a:p>
        </p:txBody>
      </p:sp>
      <p:sp>
        <p:nvSpPr>
          <p:cNvPr id="81925" name="Rectangle 5"/>
          <p:cNvSpPr>
            <a:spLocks noChangeArrowheads="1"/>
          </p:cNvSpPr>
          <p:nvPr/>
        </p:nvSpPr>
        <p:spPr bwMode="auto">
          <a:xfrm>
            <a:off x="4268788" y="1601788"/>
            <a:ext cx="2968625" cy="454025"/>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400" b="1"/>
              <a:t>6,000 Units Started</a:t>
            </a:r>
          </a:p>
        </p:txBody>
      </p:sp>
      <p:sp>
        <p:nvSpPr>
          <p:cNvPr id="81926" name="Rectangle 6"/>
          <p:cNvSpPr>
            <a:spLocks noChangeArrowheads="1"/>
          </p:cNvSpPr>
          <p:nvPr/>
        </p:nvSpPr>
        <p:spPr bwMode="auto">
          <a:xfrm>
            <a:off x="1449388" y="5030788"/>
            <a:ext cx="4646612" cy="459100"/>
          </a:xfrm>
          <a:prstGeom prst="rect">
            <a:avLst/>
          </a:prstGeom>
          <a:noFill/>
          <a:ln w="12700">
            <a:noFill/>
            <a:miter lim="800000"/>
            <a:headEnd/>
            <a:tailEnd/>
          </a:ln>
          <a:effectLst/>
        </p:spPr>
        <p:txBody>
          <a:bodyPr wrap="square" lIns="90488" tIns="44450" rIns="90488" bIns="44450">
            <a:spAutoFit/>
          </a:bodyPr>
          <a:lstStyle/>
          <a:p>
            <a:pPr eaLnBrk="1" hangingPunct="1">
              <a:spcBef>
                <a:spcPct val="50000"/>
              </a:spcBef>
            </a:pPr>
            <a:r>
              <a:rPr lang="en-US" sz="2400" b="1" dirty="0"/>
              <a:t>5,400 Units Completed</a:t>
            </a:r>
          </a:p>
        </p:txBody>
      </p:sp>
      <p:sp>
        <p:nvSpPr>
          <p:cNvPr id="81927" name="Rectangle 7"/>
          <p:cNvSpPr>
            <a:spLocks noChangeArrowheads="1"/>
          </p:cNvSpPr>
          <p:nvPr/>
        </p:nvSpPr>
        <p:spPr bwMode="auto">
          <a:xfrm>
            <a:off x="2820988" y="3125788"/>
            <a:ext cx="3578225" cy="692150"/>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pPr>
            <a:r>
              <a:rPr lang="en-US" sz="2200" b="1">
                <a:solidFill>
                  <a:srgbClr val="FC0128"/>
                </a:solidFill>
              </a:rPr>
              <a:t>5,100 Units Started</a:t>
            </a:r>
            <a:br>
              <a:rPr lang="en-US" sz="2200" b="1">
                <a:solidFill>
                  <a:srgbClr val="FC0128"/>
                </a:solidFill>
              </a:rPr>
            </a:br>
            <a:r>
              <a:rPr lang="en-US" sz="2200" b="1">
                <a:solidFill>
                  <a:srgbClr val="FC0128"/>
                </a:solidFill>
              </a:rPr>
              <a:t>and Completed</a:t>
            </a:r>
          </a:p>
        </p:txBody>
      </p:sp>
      <p:sp>
        <p:nvSpPr>
          <p:cNvPr id="81928" name="Freeform 8"/>
          <p:cNvSpPr>
            <a:spLocks/>
          </p:cNvSpPr>
          <p:nvPr/>
        </p:nvSpPr>
        <p:spPr bwMode="auto">
          <a:xfrm>
            <a:off x="379413" y="4360863"/>
            <a:ext cx="5945187" cy="593725"/>
          </a:xfrm>
          <a:custGeom>
            <a:avLst/>
            <a:gdLst/>
            <a:ahLst/>
            <a:cxnLst>
              <a:cxn ang="0">
                <a:pos x="634" y="244"/>
              </a:cxn>
              <a:cxn ang="0">
                <a:pos x="496" y="234"/>
              </a:cxn>
              <a:cxn ang="0">
                <a:pos x="364" y="214"/>
              </a:cxn>
              <a:cxn ang="0">
                <a:pos x="247" y="185"/>
              </a:cxn>
              <a:cxn ang="0">
                <a:pos x="151" y="149"/>
              </a:cxn>
              <a:cxn ang="0">
                <a:pos x="75" y="107"/>
              </a:cxn>
              <a:cxn ang="0">
                <a:pos x="26" y="61"/>
              </a:cxn>
              <a:cxn ang="0">
                <a:pos x="3" y="12"/>
              </a:cxn>
              <a:cxn ang="0">
                <a:pos x="4" y="20"/>
              </a:cxn>
              <a:cxn ang="0">
                <a:pos x="35" y="61"/>
              </a:cxn>
              <a:cxn ang="0">
                <a:pos x="88" y="98"/>
              </a:cxn>
              <a:cxn ang="0">
                <a:pos x="168" y="129"/>
              </a:cxn>
              <a:cxn ang="0">
                <a:pos x="265" y="152"/>
              </a:cxn>
              <a:cxn ang="0">
                <a:pos x="376" y="167"/>
              </a:cxn>
              <a:cxn ang="0">
                <a:pos x="491" y="173"/>
              </a:cxn>
              <a:cxn ang="0">
                <a:pos x="1503" y="174"/>
              </a:cxn>
              <a:cxn ang="0">
                <a:pos x="1607" y="185"/>
              </a:cxn>
              <a:cxn ang="0">
                <a:pos x="1702" y="204"/>
              </a:cxn>
              <a:cxn ang="0">
                <a:pos x="1780" y="231"/>
              </a:cxn>
              <a:cxn ang="0">
                <a:pos x="1835" y="264"/>
              </a:cxn>
              <a:cxn ang="0">
                <a:pos x="1863" y="302"/>
              </a:cxn>
              <a:cxn ang="0">
                <a:pos x="1874" y="323"/>
              </a:cxn>
              <a:cxn ang="0">
                <a:pos x="1879" y="302"/>
              </a:cxn>
              <a:cxn ang="0">
                <a:pos x="1908" y="264"/>
              </a:cxn>
              <a:cxn ang="0">
                <a:pos x="1964" y="231"/>
              </a:cxn>
              <a:cxn ang="0">
                <a:pos x="2041" y="204"/>
              </a:cxn>
              <a:cxn ang="0">
                <a:pos x="2135" y="185"/>
              </a:cxn>
              <a:cxn ang="0">
                <a:pos x="2240" y="174"/>
              </a:cxn>
              <a:cxn ang="0">
                <a:pos x="3252" y="173"/>
              </a:cxn>
              <a:cxn ang="0">
                <a:pos x="3368" y="167"/>
              </a:cxn>
              <a:cxn ang="0">
                <a:pos x="3478" y="152"/>
              </a:cxn>
              <a:cxn ang="0">
                <a:pos x="3574" y="129"/>
              </a:cxn>
              <a:cxn ang="0">
                <a:pos x="3654" y="98"/>
              </a:cxn>
              <a:cxn ang="0">
                <a:pos x="3708" y="61"/>
              </a:cxn>
              <a:cxn ang="0">
                <a:pos x="3739" y="20"/>
              </a:cxn>
              <a:cxn ang="0">
                <a:pos x="3741" y="12"/>
              </a:cxn>
              <a:cxn ang="0">
                <a:pos x="3719" y="61"/>
              </a:cxn>
              <a:cxn ang="0">
                <a:pos x="3668" y="107"/>
              </a:cxn>
              <a:cxn ang="0">
                <a:pos x="3591" y="149"/>
              </a:cxn>
              <a:cxn ang="0">
                <a:pos x="3495" y="185"/>
              </a:cxn>
              <a:cxn ang="0">
                <a:pos x="3380" y="214"/>
              </a:cxn>
              <a:cxn ang="0">
                <a:pos x="3248" y="234"/>
              </a:cxn>
              <a:cxn ang="0">
                <a:pos x="3111" y="244"/>
              </a:cxn>
              <a:cxn ang="0">
                <a:pos x="2225" y="247"/>
              </a:cxn>
              <a:cxn ang="0">
                <a:pos x="2125" y="251"/>
              </a:cxn>
              <a:cxn ang="0">
                <a:pos x="2036" y="266"/>
              </a:cxn>
              <a:cxn ang="0">
                <a:pos x="1961" y="289"/>
              </a:cxn>
              <a:cxn ang="0">
                <a:pos x="1908" y="319"/>
              </a:cxn>
              <a:cxn ang="0">
                <a:pos x="1879" y="353"/>
              </a:cxn>
              <a:cxn ang="0">
                <a:pos x="1874" y="373"/>
              </a:cxn>
              <a:cxn ang="0">
                <a:pos x="1857" y="337"/>
              </a:cxn>
              <a:cxn ang="0">
                <a:pos x="1817" y="305"/>
              </a:cxn>
              <a:cxn ang="0">
                <a:pos x="1751" y="278"/>
              </a:cxn>
              <a:cxn ang="0">
                <a:pos x="1668" y="258"/>
              </a:cxn>
              <a:cxn ang="0">
                <a:pos x="1576" y="248"/>
              </a:cxn>
              <a:cxn ang="0">
                <a:pos x="1522" y="247"/>
              </a:cxn>
            </a:cxnLst>
            <a:rect l="0" t="0" r="r" b="b"/>
            <a:pathLst>
              <a:path w="3745" h="374">
                <a:moveTo>
                  <a:pt x="703" y="247"/>
                </a:moveTo>
                <a:lnTo>
                  <a:pt x="634" y="244"/>
                </a:lnTo>
                <a:lnTo>
                  <a:pt x="565" y="240"/>
                </a:lnTo>
                <a:lnTo>
                  <a:pt x="496" y="234"/>
                </a:lnTo>
                <a:lnTo>
                  <a:pt x="428" y="225"/>
                </a:lnTo>
                <a:lnTo>
                  <a:pt x="364" y="214"/>
                </a:lnTo>
                <a:lnTo>
                  <a:pt x="304" y="200"/>
                </a:lnTo>
                <a:lnTo>
                  <a:pt x="247" y="185"/>
                </a:lnTo>
                <a:lnTo>
                  <a:pt x="197" y="168"/>
                </a:lnTo>
                <a:lnTo>
                  <a:pt x="151" y="149"/>
                </a:lnTo>
                <a:lnTo>
                  <a:pt x="110" y="129"/>
                </a:lnTo>
                <a:lnTo>
                  <a:pt x="75" y="107"/>
                </a:lnTo>
                <a:lnTo>
                  <a:pt x="46" y="85"/>
                </a:lnTo>
                <a:lnTo>
                  <a:pt x="26" y="61"/>
                </a:lnTo>
                <a:lnTo>
                  <a:pt x="9" y="36"/>
                </a:lnTo>
                <a:lnTo>
                  <a:pt x="3" y="12"/>
                </a:lnTo>
                <a:lnTo>
                  <a:pt x="0" y="0"/>
                </a:lnTo>
                <a:lnTo>
                  <a:pt x="4" y="20"/>
                </a:lnTo>
                <a:lnTo>
                  <a:pt x="15" y="40"/>
                </a:lnTo>
                <a:lnTo>
                  <a:pt x="35" y="61"/>
                </a:lnTo>
                <a:lnTo>
                  <a:pt x="58" y="79"/>
                </a:lnTo>
                <a:lnTo>
                  <a:pt x="88" y="98"/>
                </a:lnTo>
                <a:lnTo>
                  <a:pt x="127" y="114"/>
                </a:lnTo>
                <a:lnTo>
                  <a:pt x="168" y="129"/>
                </a:lnTo>
                <a:lnTo>
                  <a:pt x="215" y="141"/>
                </a:lnTo>
                <a:lnTo>
                  <a:pt x="265" y="152"/>
                </a:lnTo>
                <a:lnTo>
                  <a:pt x="321" y="161"/>
                </a:lnTo>
                <a:lnTo>
                  <a:pt x="376" y="167"/>
                </a:lnTo>
                <a:lnTo>
                  <a:pt x="433" y="171"/>
                </a:lnTo>
                <a:lnTo>
                  <a:pt x="491" y="173"/>
                </a:lnTo>
                <a:lnTo>
                  <a:pt x="1448" y="173"/>
                </a:lnTo>
                <a:lnTo>
                  <a:pt x="1503" y="174"/>
                </a:lnTo>
                <a:lnTo>
                  <a:pt x="1556" y="178"/>
                </a:lnTo>
                <a:lnTo>
                  <a:pt x="1607" y="185"/>
                </a:lnTo>
                <a:lnTo>
                  <a:pt x="1656" y="193"/>
                </a:lnTo>
                <a:lnTo>
                  <a:pt x="1702" y="204"/>
                </a:lnTo>
                <a:lnTo>
                  <a:pt x="1743" y="217"/>
                </a:lnTo>
                <a:lnTo>
                  <a:pt x="1780" y="231"/>
                </a:lnTo>
                <a:lnTo>
                  <a:pt x="1811" y="247"/>
                </a:lnTo>
                <a:lnTo>
                  <a:pt x="1835" y="264"/>
                </a:lnTo>
                <a:lnTo>
                  <a:pt x="1852" y="283"/>
                </a:lnTo>
                <a:lnTo>
                  <a:pt x="1863" y="302"/>
                </a:lnTo>
                <a:lnTo>
                  <a:pt x="1870" y="321"/>
                </a:lnTo>
                <a:lnTo>
                  <a:pt x="1874" y="323"/>
                </a:lnTo>
                <a:lnTo>
                  <a:pt x="1874" y="321"/>
                </a:lnTo>
                <a:lnTo>
                  <a:pt x="1879" y="302"/>
                </a:lnTo>
                <a:lnTo>
                  <a:pt x="1890" y="283"/>
                </a:lnTo>
                <a:lnTo>
                  <a:pt x="1908" y="264"/>
                </a:lnTo>
                <a:lnTo>
                  <a:pt x="1933" y="247"/>
                </a:lnTo>
                <a:lnTo>
                  <a:pt x="1964" y="231"/>
                </a:lnTo>
                <a:lnTo>
                  <a:pt x="2000" y="217"/>
                </a:lnTo>
                <a:lnTo>
                  <a:pt x="2041" y="204"/>
                </a:lnTo>
                <a:lnTo>
                  <a:pt x="2087" y="193"/>
                </a:lnTo>
                <a:lnTo>
                  <a:pt x="2135" y="185"/>
                </a:lnTo>
                <a:lnTo>
                  <a:pt x="2186" y="178"/>
                </a:lnTo>
                <a:lnTo>
                  <a:pt x="2240" y="174"/>
                </a:lnTo>
                <a:lnTo>
                  <a:pt x="2296" y="173"/>
                </a:lnTo>
                <a:lnTo>
                  <a:pt x="3252" y="173"/>
                </a:lnTo>
                <a:lnTo>
                  <a:pt x="3308" y="171"/>
                </a:lnTo>
                <a:lnTo>
                  <a:pt x="3368" y="167"/>
                </a:lnTo>
                <a:lnTo>
                  <a:pt x="3424" y="161"/>
                </a:lnTo>
                <a:lnTo>
                  <a:pt x="3478" y="152"/>
                </a:lnTo>
                <a:lnTo>
                  <a:pt x="3527" y="141"/>
                </a:lnTo>
                <a:lnTo>
                  <a:pt x="3574" y="129"/>
                </a:lnTo>
                <a:lnTo>
                  <a:pt x="3616" y="114"/>
                </a:lnTo>
                <a:lnTo>
                  <a:pt x="3654" y="98"/>
                </a:lnTo>
                <a:lnTo>
                  <a:pt x="3684" y="79"/>
                </a:lnTo>
                <a:lnTo>
                  <a:pt x="3708" y="61"/>
                </a:lnTo>
                <a:lnTo>
                  <a:pt x="3727" y="40"/>
                </a:lnTo>
                <a:lnTo>
                  <a:pt x="3739" y="20"/>
                </a:lnTo>
                <a:lnTo>
                  <a:pt x="3744" y="0"/>
                </a:lnTo>
                <a:lnTo>
                  <a:pt x="3741" y="12"/>
                </a:lnTo>
                <a:lnTo>
                  <a:pt x="3733" y="36"/>
                </a:lnTo>
                <a:lnTo>
                  <a:pt x="3719" y="61"/>
                </a:lnTo>
                <a:lnTo>
                  <a:pt x="3696" y="85"/>
                </a:lnTo>
                <a:lnTo>
                  <a:pt x="3668" y="107"/>
                </a:lnTo>
                <a:lnTo>
                  <a:pt x="3631" y="129"/>
                </a:lnTo>
                <a:lnTo>
                  <a:pt x="3591" y="149"/>
                </a:lnTo>
                <a:lnTo>
                  <a:pt x="3546" y="168"/>
                </a:lnTo>
                <a:lnTo>
                  <a:pt x="3495" y="185"/>
                </a:lnTo>
                <a:lnTo>
                  <a:pt x="3439" y="200"/>
                </a:lnTo>
                <a:lnTo>
                  <a:pt x="3380" y="214"/>
                </a:lnTo>
                <a:lnTo>
                  <a:pt x="3315" y="225"/>
                </a:lnTo>
                <a:lnTo>
                  <a:pt x="3248" y="234"/>
                </a:lnTo>
                <a:lnTo>
                  <a:pt x="3179" y="240"/>
                </a:lnTo>
                <a:lnTo>
                  <a:pt x="3111" y="244"/>
                </a:lnTo>
                <a:lnTo>
                  <a:pt x="3039" y="247"/>
                </a:lnTo>
                <a:lnTo>
                  <a:pt x="2225" y="247"/>
                </a:lnTo>
                <a:lnTo>
                  <a:pt x="2174" y="248"/>
                </a:lnTo>
                <a:lnTo>
                  <a:pt x="2125" y="251"/>
                </a:lnTo>
                <a:lnTo>
                  <a:pt x="2082" y="258"/>
                </a:lnTo>
                <a:lnTo>
                  <a:pt x="2036" y="266"/>
                </a:lnTo>
                <a:lnTo>
                  <a:pt x="1998" y="276"/>
                </a:lnTo>
                <a:lnTo>
                  <a:pt x="1961" y="289"/>
                </a:lnTo>
                <a:lnTo>
                  <a:pt x="1933" y="303"/>
                </a:lnTo>
                <a:lnTo>
                  <a:pt x="1908" y="319"/>
                </a:lnTo>
                <a:lnTo>
                  <a:pt x="1890" y="335"/>
                </a:lnTo>
                <a:lnTo>
                  <a:pt x="1879" y="353"/>
                </a:lnTo>
                <a:lnTo>
                  <a:pt x="1874" y="371"/>
                </a:lnTo>
                <a:lnTo>
                  <a:pt x="1874" y="373"/>
                </a:lnTo>
                <a:lnTo>
                  <a:pt x="1868" y="355"/>
                </a:lnTo>
                <a:lnTo>
                  <a:pt x="1857" y="337"/>
                </a:lnTo>
                <a:lnTo>
                  <a:pt x="1839" y="321"/>
                </a:lnTo>
                <a:lnTo>
                  <a:pt x="1817" y="305"/>
                </a:lnTo>
                <a:lnTo>
                  <a:pt x="1786" y="291"/>
                </a:lnTo>
                <a:lnTo>
                  <a:pt x="1751" y="278"/>
                </a:lnTo>
                <a:lnTo>
                  <a:pt x="1714" y="267"/>
                </a:lnTo>
                <a:lnTo>
                  <a:pt x="1668" y="258"/>
                </a:lnTo>
                <a:lnTo>
                  <a:pt x="1624" y="252"/>
                </a:lnTo>
                <a:lnTo>
                  <a:pt x="1576" y="248"/>
                </a:lnTo>
                <a:lnTo>
                  <a:pt x="1528" y="247"/>
                </a:lnTo>
                <a:lnTo>
                  <a:pt x="1522" y="247"/>
                </a:lnTo>
                <a:lnTo>
                  <a:pt x="703" y="247"/>
                </a:lnTo>
              </a:path>
            </a:pathLst>
          </a:custGeom>
          <a:solidFill>
            <a:srgbClr val="FF3300"/>
          </a:solidFill>
          <a:ln w="12700" cap="rnd" cmpd="sng">
            <a:solidFill>
              <a:srgbClr val="FFFFFF"/>
            </a:solidFill>
            <a:prstDash val="solid"/>
            <a:round/>
            <a:headEnd type="none" w="med" len="med"/>
            <a:tailEnd type="none" w="med" len="med"/>
          </a:ln>
          <a:effectLst/>
        </p:spPr>
        <p:txBody>
          <a:bodyPr/>
          <a:lstStyle/>
          <a:p>
            <a:endParaRPr lang="en-US"/>
          </a:p>
        </p:txBody>
      </p:sp>
      <p:sp>
        <p:nvSpPr>
          <p:cNvPr id="81929" name="Freeform 9"/>
          <p:cNvSpPr>
            <a:spLocks/>
          </p:cNvSpPr>
          <p:nvPr/>
        </p:nvSpPr>
        <p:spPr bwMode="auto">
          <a:xfrm>
            <a:off x="2895600" y="2073275"/>
            <a:ext cx="5945188" cy="593725"/>
          </a:xfrm>
          <a:custGeom>
            <a:avLst/>
            <a:gdLst/>
            <a:ahLst/>
            <a:cxnLst>
              <a:cxn ang="0">
                <a:pos x="634" y="129"/>
              </a:cxn>
              <a:cxn ang="0">
                <a:pos x="496" y="139"/>
              </a:cxn>
              <a:cxn ang="0">
                <a:pos x="364" y="159"/>
              </a:cxn>
              <a:cxn ang="0">
                <a:pos x="247" y="188"/>
              </a:cxn>
              <a:cxn ang="0">
                <a:pos x="151" y="224"/>
              </a:cxn>
              <a:cxn ang="0">
                <a:pos x="75" y="266"/>
              </a:cxn>
              <a:cxn ang="0">
                <a:pos x="26" y="312"/>
              </a:cxn>
              <a:cxn ang="0">
                <a:pos x="3" y="361"/>
              </a:cxn>
              <a:cxn ang="0">
                <a:pos x="4" y="353"/>
              </a:cxn>
              <a:cxn ang="0">
                <a:pos x="35" y="312"/>
              </a:cxn>
              <a:cxn ang="0">
                <a:pos x="88" y="275"/>
              </a:cxn>
              <a:cxn ang="0">
                <a:pos x="168" y="244"/>
              </a:cxn>
              <a:cxn ang="0">
                <a:pos x="265" y="221"/>
              </a:cxn>
              <a:cxn ang="0">
                <a:pos x="376" y="206"/>
              </a:cxn>
              <a:cxn ang="0">
                <a:pos x="491" y="200"/>
              </a:cxn>
              <a:cxn ang="0">
                <a:pos x="1503" y="199"/>
              </a:cxn>
              <a:cxn ang="0">
                <a:pos x="1607" y="188"/>
              </a:cxn>
              <a:cxn ang="0">
                <a:pos x="1702" y="169"/>
              </a:cxn>
              <a:cxn ang="0">
                <a:pos x="1780" y="142"/>
              </a:cxn>
              <a:cxn ang="0">
                <a:pos x="1835" y="109"/>
              </a:cxn>
              <a:cxn ang="0">
                <a:pos x="1863" y="71"/>
              </a:cxn>
              <a:cxn ang="0">
                <a:pos x="1874" y="50"/>
              </a:cxn>
              <a:cxn ang="0">
                <a:pos x="1879" y="71"/>
              </a:cxn>
              <a:cxn ang="0">
                <a:pos x="1908" y="109"/>
              </a:cxn>
              <a:cxn ang="0">
                <a:pos x="1964" y="142"/>
              </a:cxn>
              <a:cxn ang="0">
                <a:pos x="2041" y="169"/>
              </a:cxn>
              <a:cxn ang="0">
                <a:pos x="2135" y="188"/>
              </a:cxn>
              <a:cxn ang="0">
                <a:pos x="2240" y="199"/>
              </a:cxn>
              <a:cxn ang="0">
                <a:pos x="3252" y="200"/>
              </a:cxn>
              <a:cxn ang="0">
                <a:pos x="3368" y="206"/>
              </a:cxn>
              <a:cxn ang="0">
                <a:pos x="3478" y="221"/>
              </a:cxn>
              <a:cxn ang="0">
                <a:pos x="3574" y="244"/>
              </a:cxn>
              <a:cxn ang="0">
                <a:pos x="3654" y="275"/>
              </a:cxn>
              <a:cxn ang="0">
                <a:pos x="3708" y="312"/>
              </a:cxn>
              <a:cxn ang="0">
                <a:pos x="3739" y="353"/>
              </a:cxn>
              <a:cxn ang="0">
                <a:pos x="3741" y="361"/>
              </a:cxn>
              <a:cxn ang="0">
                <a:pos x="3719" y="312"/>
              </a:cxn>
              <a:cxn ang="0">
                <a:pos x="3668" y="266"/>
              </a:cxn>
              <a:cxn ang="0">
                <a:pos x="3591" y="224"/>
              </a:cxn>
              <a:cxn ang="0">
                <a:pos x="3495" y="188"/>
              </a:cxn>
              <a:cxn ang="0">
                <a:pos x="3380" y="159"/>
              </a:cxn>
              <a:cxn ang="0">
                <a:pos x="3248" y="139"/>
              </a:cxn>
              <a:cxn ang="0">
                <a:pos x="3111" y="129"/>
              </a:cxn>
              <a:cxn ang="0">
                <a:pos x="2225" y="126"/>
              </a:cxn>
              <a:cxn ang="0">
                <a:pos x="2125" y="122"/>
              </a:cxn>
              <a:cxn ang="0">
                <a:pos x="2036" y="107"/>
              </a:cxn>
              <a:cxn ang="0">
                <a:pos x="1961" y="84"/>
              </a:cxn>
              <a:cxn ang="0">
                <a:pos x="1908" y="54"/>
              </a:cxn>
              <a:cxn ang="0">
                <a:pos x="1879" y="20"/>
              </a:cxn>
              <a:cxn ang="0">
                <a:pos x="1874" y="0"/>
              </a:cxn>
              <a:cxn ang="0">
                <a:pos x="1857" y="36"/>
              </a:cxn>
              <a:cxn ang="0">
                <a:pos x="1817" y="68"/>
              </a:cxn>
              <a:cxn ang="0">
                <a:pos x="1751" y="95"/>
              </a:cxn>
              <a:cxn ang="0">
                <a:pos x="1668" y="115"/>
              </a:cxn>
              <a:cxn ang="0">
                <a:pos x="1576" y="125"/>
              </a:cxn>
              <a:cxn ang="0">
                <a:pos x="1522" y="126"/>
              </a:cxn>
            </a:cxnLst>
            <a:rect l="0" t="0" r="r" b="b"/>
            <a:pathLst>
              <a:path w="3745" h="374">
                <a:moveTo>
                  <a:pt x="703" y="126"/>
                </a:moveTo>
                <a:lnTo>
                  <a:pt x="634" y="129"/>
                </a:lnTo>
                <a:lnTo>
                  <a:pt x="565" y="133"/>
                </a:lnTo>
                <a:lnTo>
                  <a:pt x="496" y="139"/>
                </a:lnTo>
                <a:lnTo>
                  <a:pt x="428" y="148"/>
                </a:lnTo>
                <a:lnTo>
                  <a:pt x="364" y="159"/>
                </a:lnTo>
                <a:lnTo>
                  <a:pt x="304" y="173"/>
                </a:lnTo>
                <a:lnTo>
                  <a:pt x="247" y="188"/>
                </a:lnTo>
                <a:lnTo>
                  <a:pt x="197" y="205"/>
                </a:lnTo>
                <a:lnTo>
                  <a:pt x="151" y="224"/>
                </a:lnTo>
                <a:lnTo>
                  <a:pt x="110" y="244"/>
                </a:lnTo>
                <a:lnTo>
                  <a:pt x="75" y="266"/>
                </a:lnTo>
                <a:lnTo>
                  <a:pt x="46" y="288"/>
                </a:lnTo>
                <a:lnTo>
                  <a:pt x="26" y="312"/>
                </a:lnTo>
                <a:lnTo>
                  <a:pt x="9" y="337"/>
                </a:lnTo>
                <a:lnTo>
                  <a:pt x="3" y="361"/>
                </a:lnTo>
                <a:lnTo>
                  <a:pt x="0" y="373"/>
                </a:lnTo>
                <a:lnTo>
                  <a:pt x="4" y="353"/>
                </a:lnTo>
                <a:lnTo>
                  <a:pt x="15" y="333"/>
                </a:lnTo>
                <a:lnTo>
                  <a:pt x="35" y="312"/>
                </a:lnTo>
                <a:lnTo>
                  <a:pt x="58" y="294"/>
                </a:lnTo>
                <a:lnTo>
                  <a:pt x="88" y="275"/>
                </a:lnTo>
                <a:lnTo>
                  <a:pt x="127" y="259"/>
                </a:lnTo>
                <a:lnTo>
                  <a:pt x="168" y="244"/>
                </a:lnTo>
                <a:lnTo>
                  <a:pt x="215" y="232"/>
                </a:lnTo>
                <a:lnTo>
                  <a:pt x="265" y="221"/>
                </a:lnTo>
                <a:lnTo>
                  <a:pt x="321" y="212"/>
                </a:lnTo>
                <a:lnTo>
                  <a:pt x="376" y="206"/>
                </a:lnTo>
                <a:lnTo>
                  <a:pt x="433" y="202"/>
                </a:lnTo>
                <a:lnTo>
                  <a:pt x="491" y="200"/>
                </a:lnTo>
                <a:lnTo>
                  <a:pt x="1448" y="200"/>
                </a:lnTo>
                <a:lnTo>
                  <a:pt x="1503" y="199"/>
                </a:lnTo>
                <a:lnTo>
                  <a:pt x="1556" y="195"/>
                </a:lnTo>
                <a:lnTo>
                  <a:pt x="1607" y="188"/>
                </a:lnTo>
                <a:lnTo>
                  <a:pt x="1656" y="180"/>
                </a:lnTo>
                <a:lnTo>
                  <a:pt x="1702" y="169"/>
                </a:lnTo>
                <a:lnTo>
                  <a:pt x="1743" y="156"/>
                </a:lnTo>
                <a:lnTo>
                  <a:pt x="1780" y="142"/>
                </a:lnTo>
                <a:lnTo>
                  <a:pt x="1811" y="126"/>
                </a:lnTo>
                <a:lnTo>
                  <a:pt x="1835" y="109"/>
                </a:lnTo>
                <a:lnTo>
                  <a:pt x="1852" y="90"/>
                </a:lnTo>
                <a:lnTo>
                  <a:pt x="1863" y="71"/>
                </a:lnTo>
                <a:lnTo>
                  <a:pt x="1870" y="52"/>
                </a:lnTo>
                <a:lnTo>
                  <a:pt x="1874" y="50"/>
                </a:lnTo>
                <a:lnTo>
                  <a:pt x="1874" y="52"/>
                </a:lnTo>
                <a:lnTo>
                  <a:pt x="1879" y="71"/>
                </a:lnTo>
                <a:lnTo>
                  <a:pt x="1890" y="90"/>
                </a:lnTo>
                <a:lnTo>
                  <a:pt x="1908" y="109"/>
                </a:lnTo>
                <a:lnTo>
                  <a:pt x="1933" y="126"/>
                </a:lnTo>
                <a:lnTo>
                  <a:pt x="1964" y="142"/>
                </a:lnTo>
                <a:lnTo>
                  <a:pt x="2000" y="156"/>
                </a:lnTo>
                <a:lnTo>
                  <a:pt x="2041" y="169"/>
                </a:lnTo>
                <a:lnTo>
                  <a:pt x="2087" y="180"/>
                </a:lnTo>
                <a:lnTo>
                  <a:pt x="2135" y="188"/>
                </a:lnTo>
                <a:lnTo>
                  <a:pt x="2186" y="195"/>
                </a:lnTo>
                <a:lnTo>
                  <a:pt x="2240" y="199"/>
                </a:lnTo>
                <a:lnTo>
                  <a:pt x="2296" y="200"/>
                </a:lnTo>
                <a:lnTo>
                  <a:pt x="3252" y="200"/>
                </a:lnTo>
                <a:lnTo>
                  <a:pt x="3308" y="202"/>
                </a:lnTo>
                <a:lnTo>
                  <a:pt x="3368" y="206"/>
                </a:lnTo>
                <a:lnTo>
                  <a:pt x="3424" y="212"/>
                </a:lnTo>
                <a:lnTo>
                  <a:pt x="3478" y="221"/>
                </a:lnTo>
                <a:lnTo>
                  <a:pt x="3527" y="232"/>
                </a:lnTo>
                <a:lnTo>
                  <a:pt x="3574" y="244"/>
                </a:lnTo>
                <a:lnTo>
                  <a:pt x="3616" y="259"/>
                </a:lnTo>
                <a:lnTo>
                  <a:pt x="3654" y="275"/>
                </a:lnTo>
                <a:lnTo>
                  <a:pt x="3684" y="294"/>
                </a:lnTo>
                <a:lnTo>
                  <a:pt x="3708" y="312"/>
                </a:lnTo>
                <a:lnTo>
                  <a:pt x="3727" y="333"/>
                </a:lnTo>
                <a:lnTo>
                  <a:pt x="3739" y="353"/>
                </a:lnTo>
                <a:lnTo>
                  <a:pt x="3744" y="373"/>
                </a:lnTo>
                <a:lnTo>
                  <a:pt x="3741" y="361"/>
                </a:lnTo>
                <a:lnTo>
                  <a:pt x="3733" y="337"/>
                </a:lnTo>
                <a:lnTo>
                  <a:pt x="3719" y="312"/>
                </a:lnTo>
                <a:lnTo>
                  <a:pt x="3696" y="288"/>
                </a:lnTo>
                <a:lnTo>
                  <a:pt x="3668" y="266"/>
                </a:lnTo>
                <a:lnTo>
                  <a:pt x="3631" y="244"/>
                </a:lnTo>
                <a:lnTo>
                  <a:pt x="3591" y="224"/>
                </a:lnTo>
                <a:lnTo>
                  <a:pt x="3546" y="205"/>
                </a:lnTo>
                <a:lnTo>
                  <a:pt x="3495" y="188"/>
                </a:lnTo>
                <a:lnTo>
                  <a:pt x="3439" y="173"/>
                </a:lnTo>
                <a:lnTo>
                  <a:pt x="3380" y="159"/>
                </a:lnTo>
                <a:lnTo>
                  <a:pt x="3315" y="148"/>
                </a:lnTo>
                <a:lnTo>
                  <a:pt x="3248" y="139"/>
                </a:lnTo>
                <a:lnTo>
                  <a:pt x="3179" y="133"/>
                </a:lnTo>
                <a:lnTo>
                  <a:pt x="3111" y="129"/>
                </a:lnTo>
                <a:lnTo>
                  <a:pt x="3039" y="126"/>
                </a:lnTo>
                <a:lnTo>
                  <a:pt x="2225" y="126"/>
                </a:lnTo>
                <a:lnTo>
                  <a:pt x="2174" y="125"/>
                </a:lnTo>
                <a:lnTo>
                  <a:pt x="2125" y="122"/>
                </a:lnTo>
                <a:lnTo>
                  <a:pt x="2082" y="115"/>
                </a:lnTo>
                <a:lnTo>
                  <a:pt x="2036" y="107"/>
                </a:lnTo>
                <a:lnTo>
                  <a:pt x="1998" y="97"/>
                </a:lnTo>
                <a:lnTo>
                  <a:pt x="1961" y="84"/>
                </a:lnTo>
                <a:lnTo>
                  <a:pt x="1933" y="70"/>
                </a:lnTo>
                <a:lnTo>
                  <a:pt x="1908" y="54"/>
                </a:lnTo>
                <a:lnTo>
                  <a:pt x="1890" y="38"/>
                </a:lnTo>
                <a:lnTo>
                  <a:pt x="1879" y="20"/>
                </a:lnTo>
                <a:lnTo>
                  <a:pt x="1874" y="2"/>
                </a:lnTo>
                <a:lnTo>
                  <a:pt x="1874" y="0"/>
                </a:lnTo>
                <a:lnTo>
                  <a:pt x="1868" y="18"/>
                </a:lnTo>
                <a:lnTo>
                  <a:pt x="1857" y="36"/>
                </a:lnTo>
                <a:lnTo>
                  <a:pt x="1839" y="52"/>
                </a:lnTo>
                <a:lnTo>
                  <a:pt x="1817" y="68"/>
                </a:lnTo>
                <a:lnTo>
                  <a:pt x="1786" y="82"/>
                </a:lnTo>
                <a:lnTo>
                  <a:pt x="1751" y="95"/>
                </a:lnTo>
                <a:lnTo>
                  <a:pt x="1714" y="106"/>
                </a:lnTo>
                <a:lnTo>
                  <a:pt x="1668" y="115"/>
                </a:lnTo>
                <a:lnTo>
                  <a:pt x="1624" y="121"/>
                </a:lnTo>
                <a:lnTo>
                  <a:pt x="1576" y="125"/>
                </a:lnTo>
                <a:lnTo>
                  <a:pt x="1528" y="126"/>
                </a:lnTo>
                <a:lnTo>
                  <a:pt x="1522" y="126"/>
                </a:lnTo>
                <a:lnTo>
                  <a:pt x="703" y="126"/>
                </a:lnTo>
              </a:path>
            </a:pathLst>
          </a:custGeom>
          <a:solidFill>
            <a:srgbClr val="FF3300"/>
          </a:solidFill>
          <a:ln w="12700" cap="rnd" cmpd="sng">
            <a:solidFill>
              <a:srgbClr val="FFFFFF"/>
            </a:solidFill>
            <a:prstDash val="solid"/>
            <a:round/>
            <a:headEnd type="none" w="med" len="med"/>
            <a:tailEnd type="none" w="med" len="med"/>
          </a:ln>
          <a:effectLst/>
        </p:spPr>
        <p:txBody>
          <a:bodyPr/>
          <a:lstStyle/>
          <a:p>
            <a:endParaRPr lang="en-US"/>
          </a:p>
        </p:txBody>
      </p:sp>
      <p:sp>
        <p:nvSpPr>
          <p:cNvPr id="81930" name="Line 10"/>
          <p:cNvSpPr>
            <a:spLocks noChangeShapeType="1"/>
          </p:cNvSpPr>
          <p:nvPr/>
        </p:nvSpPr>
        <p:spPr bwMode="auto">
          <a:xfrm>
            <a:off x="7543800" y="4279900"/>
            <a:ext cx="0" cy="1346200"/>
          </a:xfrm>
          <a:prstGeom prst="line">
            <a:avLst/>
          </a:prstGeom>
          <a:noFill/>
          <a:ln w="38100">
            <a:solidFill>
              <a:srgbClr val="FF0000"/>
            </a:solidFill>
            <a:round/>
            <a:headEnd/>
            <a:tailEnd/>
          </a:ln>
          <a:effectLst/>
        </p:spPr>
        <p:txBody>
          <a:bodyPr wrap="none" anchor="ctr"/>
          <a:lstStyle/>
          <a:p>
            <a:endParaRPr lang="en-US"/>
          </a:p>
        </p:txBody>
      </p:sp>
      <p:sp>
        <p:nvSpPr>
          <p:cNvPr id="81931" name="Line 11"/>
          <p:cNvSpPr>
            <a:spLocks noChangeShapeType="1"/>
          </p:cNvSpPr>
          <p:nvPr/>
        </p:nvSpPr>
        <p:spPr bwMode="auto">
          <a:xfrm flipH="1">
            <a:off x="4864100" y="5638800"/>
            <a:ext cx="2692400" cy="0"/>
          </a:xfrm>
          <a:prstGeom prst="line">
            <a:avLst/>
          </a:prstGeom>
          <a:noFill/>
          <a:ln w="38100">
            <a:solidFill>
              <a:srgbClr val="FF0000"/>
            </a:solidFill>
            <a:round/>
            <a:headEnd/>
            <a:tailEnd type="triangle" w="med" len="med"/>
          </a:ln>
          <a:effectLst/>
        </p:spPr>
        <p:txBody>
          <a:bodyPr wrap="none" anchor="ctr"/>
          <a:lstStyle/>
          <a:p>
            <a:endParaRPr lang="en-US"/>
          </a:p>
        </p:txBody>
      </p:sp>
      <p:sp>
        <p:nvSpPr>
          <p:cNvPr id="81932" name="Rectangle 12"/>
          <p:cNvSpPr>
            <a:spLocks noChangeArrowheads="1"/>
          </p:cNvSpPr>
          <p:nvPr/>
        </p:nvSpPr>
        <p:spPr bwMode="auto">
          <a:xfrm>
            <a:off x="1449388" y="5403850"/>
            <a:ext cx="7388225" cy="454025"/>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400" b="1"/>
              <a:t>   270 Equivalent Units</a:t>
            </a:r>
          </a:p>
        </p:txBody>
      </p:sp>
      <p:sp>
        <p:nvSpPr>
          <p:cNvPr id="81933" name="Rectangle 13"/>
          <p:cNvSpPr>
            <a:spLocks noChangeArrowheads="1"/>
          </p:cNvSpPr>
          <p:nvPr/>
        </p:nvSpPr>
        <p:spPr bwMode="auto">
          <a:xfrm>
            <a:off x="5638800" y="5245100"/>
            <a:ext cx="1978025" cy="454025"/>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400" b="1">
                <a:solidFill>
                  <a:srgbClr val="FF0000"/>
                </a:solidFill>
              </a:rPr>
              <a:t>900 × 30%</a:t>
            </a:r>
          </a:p>
        </p:txBody>
      </p:sp>
      <p:sp>
        <p:nvSpPr>
          <p:cNvPr id="81934" name="Line 14"/>
          <p:cNvSpPr>
            <a:spLocks noChangeShapeType="1"/>
          </p:cNvSpPr>
          <p:nvPr/>
        </p:nvSpPr>
        <p:spPr bwMode="auto">
          <a:xfrm>
            <a:off x="1530350" y="5791200"/>
            <a:ext cx="3111500" cy="0"/>
          </a:xfrm>
          <a:prstGeom prst="line">
            <a:avLst/>
          </a:prstGeom>
          <a:noFill/>
          <a:ln w="12700">
            <a:solidFill>
              <a:schemeClr val="tx1"/>
            </a:solidFill>
            <a:round/>
            <a:headEnd/>
            <a:tailEnd/>
          </a:ln>
          <a:effectLst/>
        </p:spPr>
        <p:txBody>
          <a:bodyPr wrap="none" anchor="ctr"/>
          <a:lstStyle/>
          <a:p>
            <a:endParaRPr lang="en-US"/>
          </a:p>
        </p:txBody>
      </p:sp>
      <p:sp>
        <p:nvSpPr>
          <p:cNvPr id="81935" name="Rectangle 15"/>
          <p:cNvSpPr>
            <a:spLocks noChangeArrowheads="1"/>
          </p:cNvSpPr>
          <p:nvPr/>
        </p:nvSpPr>
        <p:spPr bwMode="auto">
          <a:xfrm>
            <a:off x="1449388" y="5792788"/>
            <a:ext cx="6550025" cy="819150"/>
          </a:xfrm>
          <a:prstGeom prst="rect">
            <a:avLst/>
          </a:prstGeom>
          <a:noFill/>
          <a:ln w="12700">
            <a:noFill/>
            <a:miter lim="800000"/>
            <a:headEnd/>
            <a:tailEnd/>
          </a:ln>
          <a:effectLst/>
        </p:spPr>
        <p:txBody>
          <a:bodyPr lIns="90488" tIns="44450" rIns="90488" bIns="44450">
            <a:spAutoFit/>
          </a:bodyPr>
          <a:lstStyle/>
          <a:p>
            <a:pPr eaLnBrk="1" hangingPunct="1">
              <a:spcBef>
                <a:spcPct val="50000"/>
              </a:spcBef>
            </a:pPr>
            <a:r>
              <a:rPr lang="en-US" sz="2400" b="1">
                <a:solidFill>
                  <a:srgbClr val="006600"/>
                </a:solidFill>
              </a:rPr>
              <a:t>5,670 Equivalent units</a:t>
            </a:r>
            <a:br>
              <a:rPr lang="en-US" sz="2400" b="1">
                <a:solidFill>
                  <a:srgbClr val="006600"/>
                </a:solidFill>
              </a:rPr>
            </a:br>
            <a:r>
              <a:rPr lang="en-US" sz="2400" b="1">
                <a:solidFill>
                  <a:srgbClr val="006600"/>
                </a:solidFill>
              </a:rPr>
              <a:t>          of production</a:t>
            </a:r>
          </a:p>
        </p:txBody>
      </p:sp>
      <p:sp>
        <p:nvSpPr>
          <p:cNvPr id="81936" name="Rectangle 16"/>
          <p:cNvSpPr>
            <a:spLocks noChangeArrowheads="1"/>
          </p:cNvSpPr>
          <p:nvPr/>
        </p:nvSpPr>
        <p:spPr bwMode="auto">
          <a:xfrm>
            <a:off x="384175" y="2895600"/>
            <a:ext cx="2663825" cy="1295400"/>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pPr>
            <a:r>
              <a:rPr lang="en-US" sz="2200" b="1">
                <a:solidFill>
                  <a:schemeClr val="tx2"/>
                </a:solidFill>
              </a:rPr>
              <a:t>Beginning</a:t>
            </a:r>
            <a:br>
              <a:rPr lang="en-US" sz="2200" b="1">
                <a:solidFill>
                  <a:schemeClr val="tx2"/>
                </a:solidFill>
              </a:rPr>
            </a:br>
            <a:r>
              <a:rPr lang="en-US" sz="2200" b="1">
                <a:solidFill>
                  <a:schemeClr val="tx2"/>
                </a:solidFill>
              </a:rPr>
              <a:t>Work in Process</a:t>
            </a:r>
            <a:br>
              <a:rPr lang="en-US" sz="2200" b="1">
                <a:solidFill>
                  <a:schemeClr val="tx2"/>
                </a:solidFill>
              </a:rPr>
            </a:br>
            <a:r>
              <a:rPr lang="en-US" sz="2200" b="1">
                <a:solidFill>
                  <a:schemeClr val="tx2"/>
                </a:solidFill>
              </a:rPr>
              <a:t>300 Units</a:t>
            </a:r>
            <a:br>
              <a:rPr lang="en-US" sz="2200" b="1">
                <a:solidFill>
                  <a:schemeClr val="tx2"/>
                </a:solidFill>
              </a:rPr>
            </a:br>
            <a:r>
              <a:rPr lang="en-US" sz="2200" b="1">
                <a:solidFill>
                  <a:srgbClr val="FF0000"/>
                </a:solidFill>
              </a:rPr>
              <a:t>20%</a:t>
            </a:r>
            <a:r>
              <a:rPr lang="en-US" sz="2200" b="1">
                <a:solidFill>
                  <a:schemeClr val="tx2"/>
                </a:solidFill>
              </a:rPr>
              <a:t> Complete</a:t>
            </a:r>
          </a:p>
        </p:txBody>
      </p:sp>
      <p:sp>
        <p:nvSpPr>
          <p:cNvPr id="81937" name="Rectangle 17"/>
          <p:cNvSpPr>
            <a:spLocks noChangeArrowheads="1"/>
          </p:cNvSpPr>
          <p:nvPr/>
        </p:nvSpPr>
        <p:spPr bwMode="auto">
          <a:xfrm>
            <a:off x="6326188" y="2820988"/>
            <a:ext cx="2587625" cy="1295400"/>
          </a:xfrm>
          <a:prstGeom prst="rect">
            <a:avLst/>
          </a:prstGeom>
          <a:noFill/>
          <a:ln w="12700">
            <a:noFill/>
            <a:miter lim="800000"/>
            <a:headEnd/>
            <a:tailEnd/>
          </a:ln>
          <a:effectLst/>
        </p:spPr>
        <p:txBody>
          <a:bodyPr lIns="90488" tIns="44450" rIns="90488" bIns="44450">
            <a:spAutoFit/>
          </a:bodyPr>
          <a:lstStyle/>
          <a:p>
            <a:pPr algn="ctr" eaLnBrk="1" hangingPunct="1">
              <a:lnSpc>
                <a:spcPct val="90000"/>
              </a:lnSpc>
              <a:spcBef>
                <a:spcPct val="50000"/>
              </a:spcBef>
            </a:pPr>
            <a:r>
              <a:rPr lang="en-US" sz="2200" b="1">
                <a:solidFill>
                  <a:schemeClr val="tx2"/>
                </a:solidFill>
              </a:rPr>
              <a:t>Ending</a:t>
            </a:r>
            <a:br>
              <a:rPr lang="en-US" sz="2200" b="1">
                <a:solidFill>
                  <a:schemeClr val="tx2"/>
                </a:solidFill>
              </a:rPr>
            </a:br>
            <a:r>
              <a:rPr lang="en-US" sz="2200" b="1">
                <a:solidFill>
                  <a:schemeClr val="tx2"/>
                </a:solidFill>
              </a:rPr>
              <a:t>Work in Process</a:t>
            </a:r>
            <a:br>
              <a:rPr lang="en-US" sz="2200" b="1">
                <a:solidFill>
                  <a:schemeClr val="tx2"/>
                </a:solidFill>
              </a:rPr>
            </a:br>
            <a:r>
              <a:rPr lang="en-US" sz="2200" b="1">
                <a:solidFill>
                  <a:schemeClr val="tx2"/>
                </a:solidFill>
              </a:rPr>
              <a:t>900 Units</a:t>
            </a:r>
            <a:br>
              <a:rPr lang="en-US" sz="2200" b="1">
                <a:solidFill>
                  <a:schemeClr val="tx2"/>
                </a:solidFill>
              </a:rPr>
            </a:br>
            <a:r>
              <a:rPr lang="en-US" sz="2200" b="1">
                <a:solidFill>
                  <a:srgbClr val="FF0000"/>
                </a:solidFill>
              </a:rPr>
              <a:t>30%</a:t>
            </a:r>
            <a:r>
              <a:rPr lang="en-US" sz="2200" b="1">
                <a:solidFill>
                  <a:schemeClr val="tx2"/>
                </a:solidFill>
              </a:rPr>
              <a:t> Complete</a:t>
            </a:r>
          </a:p>
        </p:txBody>
      </p:sp>
      <p:sp>
        <p:nvSpPr>
          <p:cNvPr id="81938" name="Rectangle 18"/>
          <p:cNvSpPr>
            <a:spLocks noGrp="1" noChangeArrowheads="1"/>
          </p:cNvSpPr>
          <p:nvPr>
            <p:ph type="title"/>
          </p:nvPr>
        </p:nvSpPr>
        <p:spPr>
          <a:noFill/>
          <a:ln/>
        </p:spPr>
        <p:txBody>
          <a:bodyPr lIns="90488" tIns="44450" rIns="90488" bIns="44450"/>
          <a:lstStyle/>
          <a:p>
            <a:r>
              <a:rPr lang="en-US"/>
              <a:t>Weighted-Average Example</a:t>
            </a:r>
            <a:endParaRPr lang="en-US">
              <a:solidFill>
                <a:srgbClr val="FAFD00"/>
              </a:solidFill>
            </a:endParaRPr>
          </a:p>
        </p:txBody>
      </p:sp>
      <p:sp>
        <p:nvSpPr>
          <p:cNvPr id="81939" name="Rectangle 19"/>
          <p:cNvSpPr>
            <a:spLocks noChangeArrowheads="1"/>
          </p:cNvSpPr>
          <p:nvPr/>
        </p:nvSpPr>
        <p:spPr bwMode="auto">
          <a:xfrm>
            <a:off x="457200" y="1524000"/>
            <a:ext cx="2819400" cy="685800"/>
          </a:xfrm>
          <a:prstGeom prst="rect">
            <a:avLst/>
          </a:prstGeom>
          <a:solidFill>
            <a:srgbClr val="3333FF"/>
          </a:solidFill>
          <a:ln w="9525">
            <a:solidFill>
              <a:srgbClr val="006600"/>
            </a:solidFill>
            <a:miter lim="800000"/>
            <a:headEnd/>
            <a:tailEnd/>
          </a:ln>
          <a:effectLst>
            <a:outerShdw dist="107763" dir="2700000" algn="ctr" rotWithShape="0">
              <a:schemeClr val="tx1"/>
            </a:outerShdw>
          </a:effectLst>
        </p:spPr>
        <p:txBody>
          <a:bodyPr wrap="none" anchor="ctr"/>
          <a:lstStyle/>
          <a:p>
            <a:pPr algn="ctr" eaLnBrk="1" hangingPunct="1"/>
            <a:r>
              <a:rPr lang="en-US" sz="4000">
                <a:solidFill>
                  <a:srgbClr val="FFFFFF"/>
                </a:solidFill>
                <a:latin typeface="Times New Roman" pitchFamily="18" charset="0"/>
              </a:rPr>
              <a:t>Conversion</a:t>
            </a:r>
          </a:p>
        </p:txBody>
      </p:sp>
    </p:spTree>
  </p:cSld>
  <p:clrMapOvr>
    <a:masterClrMapping/>
  </p:clrMapOvr>
  <p:transition>
    <p:strips dir="l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63939" y="240957"/>
            <a:ext cx="7765321" cy="1326321"/>
          </a:xfrm>
          <a:noFill/>
          <a:ln/>
        </p:spPr>
        <p:txBody>
          <a:bodyPr lIns="90488" tIns="44450" rIns="90488" bIns="44450">
            <a:normAutofit/>
          </a:bodyPr>
          <a:lstStyle/>
          <a:p>
            <a:r>
              <a:rPr lang="en-US" dirty="0"/>
              <a:t>Production Report – Weighted-Average</a:t>
            </a:r>
          </a:p>
        </p:txBody>
      </p:sp>
      <p:grpSp>
        <p:nvGrpSpPr>
          <p:cNvPr id="2" name="Group 3"/>
          <p:cNvGrpSpPr>
            <a:grpSpLocks/>
          </p:cNvGrpSpPr>
          <p:nvPr/>
        </p:nvGrpSpPr>
        <p:grpSpPr bwMode="auto">
          <a:xfrm>
            <a:off x="3943350" y="3803650"/>
            <a:ext cx="4972050" cy="844550"/>
            <a:chOff x="2484" y="2396"/>
            <a:chExt cx="3132" cy="532"/>
          </a:xfrm>
        </p:grpSpPr>
        <p:sp>
          <p:nvSpPr>
            <p:cNvPr id="86020" name="AutoShape 4"/>
            <p:cNvSpPr>
              <a:spLocks noChangeArrowheads="1"/>
            </p:cNvSpPr>
            <p:nvPr/>
          </p:nvSpPr>
          <p:spPr bwMode="auto">
            <a:xfrm flipH="1">
              <a:off x="2484" y="2523"/>
              <a:ext cx="760" cy="265"/>
            </a:xfrm>
            <a:prstGeom prst="rightArrow">
              <a:avLst>
                <a:gd name="adj1" fmla="val 50000"/>
                <a:gd name="adj2" fmla="val 143410"/>
              </a:avLst>
            </a:prstGeom>
            <a:solidFill>
              <a:srgbClr val="FF0000"/>
            </a:solidFill>
            <a:ln w="12700">
              <a:solidFill>
                <a:schemeClr val="accent2"/>
              </a:solidFill>
              <a:miter lim="800000"/>
              <a:headEnd/>
              <a:tailEnd/>
            </a:ln>
            <a:effectLst>
              <a:outerShdw dist="71842" dir="2700000" algn="ctr" rotWithShape="0">
                <a:schemeClr val="tx1"/>
              </a:outerShdw>
            </a:effectLst>
          </p:spPr>
          <p:txBody>
            <a:bodyPr wrap="none" anchor="ctr"/>
            <a:lstStyle/>
            <a:p>
              <a:endParaRPr lang="en-US"/>
            </a:p>
          </p:txBody>
        </p:sp>
        <p:sp>
          <p:nvSpPr>
            <p:cNvPr id="86021" name="Rectangle 5"/>
            <p:cNvSpPr>
              <a:spLocks noChangeArrowheads="1"/>
            </p:cNvSpPr>
            <p:nvPr/>
          </p:nvSpPr>
          <p:spPr bwMode="auto">
            <a:xfrm>
              <a:off x="3139" y="2396"/>
              <a:ext cx="2477" cy="532"/>
            </a:xfrm>
            <a:prstGeom prst="rect">
              <a:avLst/>
            </a:prstGeom>
            <a:solidFill>
              <a:schemeClr val="bg1"/>
            </a:solidFill>
            <a:ln w="25400">
              <a:solidFill>
                <a:schemeClr val="accent2"/>
              </a:solidFill>
              <a:miter lim="800000"/>
              <a:headEnd/>
              <a:tailEnd/>
            </a:ln>
            <a:effectLst>
              <a:outerShdw dist="53882" dir="2700000" algn="ctr" rotWithShape="0">
                <a:schemeClr val="tx1"/>
              </a:outerShdw>
            </a:effectLst>
          </p:spPr>
          <p:txBody>
            <a:bodyPr lIns="90488" tIns="44450" rIns="90488" bIns="44450">
              <a:spAutoFit/>
            </a:bodyPr>
            <a:lstStyle/>
            <a:p>
              <a:pPr algn="ctr" eaLnBrk="1" hangingPunct="1">
                <a:spcBef>
                  <a:spcPct val="50000"/>
                </a:spcBef>
                <a:buClr>
                  <a:srgbClr val="FC0128"/>
                </a:buClr>
                <a:buSzPct val="120000"/>
                <a:buFont typeface="Wingdings" pitchFamily="2" charset="2"/>
                <a:buChar char=""/>
              </a:pPr>
              <a:r>
                <a:rPr lang="en-US" sz="2400" b="1">
                  <a:solidFill>
                    <a:srgbClr val="0000CC"/>
                  </a:solidFill>
                  <a:effectLst>
                    <a:outerShdw blurRad="38100" dist="38100" dir="2700000" algn="tl">
                      <a:srgbClr val="000000"/>
                    </a:outerShdw>
                  </a:effectLst>
                </a:rPr>
                <a:t>A computation of</a:t>
              </a:r>
              <a:br>
                <a:rPr lang="en-US" sz="2400" b="1">
                  <a:solidFill>
                    <a:srgbClr val="0000CC"/>
                  </a:solidFill>
                  <a:effectLst>
                    <a:outerShdw blurRad="38100" dist="38100" dir="2700000" algn="tl">
                      <a:srgbClr val="000000"/>
                    </a:outerShdw>
                  </a:effectLst>
                </a:rPr>
              </a:br>
              <a:r>
                <a:rPr lang="en-US" sz="2400" b="1">
                  <a:solidFill>
                    <a:srgbClr val="0000CC"/>
                  </a:solidFill>
                  <a:effectLst>
                    <a:outerShdw blurRad="38100" dist="38100" dir="2700000" algn="tl">
                      <a:srgbClr val="000000"/>
                    </a:outerShdw>
                  </a:effectLst>
                </a:rPr>
                <a:t>cost per equivalent unit. </a:t>
              </a:r>
            </a:p>
          </p:txBody>
        </p:sp>
      </p:grpSp>
      <p:grpSp>
        <p:nvGrpSpPr>
          <p:cNvPr id="3" name="Group 6"/>
          <p:cNvGrpSpPr>
            <a:grpSpLocks/>
          </p:cNvGrpSpPr>
          <p:nvPr/>
        </p:nvGrpSpPr>
        <p:grpSpPr bwMode="auto">
          <a:xfrm>
            <a:off x="557213" y="1625600"/>
            <a:ext cx="3405187" cy="4352925"/>
            <a:chOff x="351" y="1024"/>
            <a:chExt cx="2145" cy="2742"/>
          </a:xfrm>
        </p:grpSpPr>
        <p:sp>
          <p:nvSpPr>
            <p:cNvPr id="86023" name="Rectangle 7"/>
            <p:cNvSpPr>
              <a:spLocks noChangeArrowheads="1"/>
            </p:cNvSpPr>
            <p:nvPr/>
          </p:nvSpPr>
          <p:spPr bwMode="auto">
            <a:xfrm>
              <a:off x="351" y="1483"/>
              <a:ext cx="2144" cy="752"/>
            </a:xfrm>
            <a:prstGeom prst="rect">
              <a:avLst/>
            </a:prstGeom>
            <a:solidFill>
              <a:srgbClr val="CCECFF"/>
            </a:solidFill>
            <a:ln w="25400">
              <a:solidFill>
                <a:schemeClr val="accent2"/>
              </a:solidFill>
              <a:miter lim="800000"/>
              <a:headEnd/>
              <a:tailEnd/>
            </a:ln>
            <a:effectLst/>
          </p:spPr>
          <p:txBody>
            <a:bodyPr wrap="none" anchor="ctr"/>
            <a:lstStyle/>
            <a:p>
              <a:endParaRPr lang="en-US"/>
            </a:p>
          </p:txBody>
        </p:sp>
        <p:sp>
          <p:nvSpPr>
            <p:cNvPr id="86024" name="Rectangle 8"/>
            <p:cNvSpPr>
              <a:spLocks noChangeArrowheads="1"/>
            </p:cNvSpPr>
            <p:nvPr/>
          </p:nvSpPr>
          <p:spPr bwMode="auto">
            <a:xfrm>
              <a:off x="833" y="1691"/>
              <a:ext cx="1180" cy="363"/>
            </a:xfrm>
            <a:prstGeom prst="rect">
              <a:avLst/>
            </a:prstGeom>
            <a:noFill/>
            <a:ln w="12700">
              <a:noFill/>
              <a:miter lim="800000"/>
              <a:headEnd/>
              <a:tailEnd/>
            </a:ln>
            <a:effectLst/>
          </p:spPr>
          <p:txBody>
            <a:bodyPr wrap="none" lIns="90488" tIns="44450" rIns="90488" bIns="44450">
              <a:spAutoFit/>
            </a:bodyPr>
            <a:lstStyle/>
            <a:p>
              <a:pPr eaLnBrk="1" hangingPunct="1"/>
              <a:r>
                <a:rPr lang="en-US" sz="3200">
                  <a:solidFill>
                    <a:srgbClr val="006600"/>
                  </a:solidFill>
                </a:rPr>
                <a:t>Section 1</a:t>
              </a:r>
            </a:p>
          </p:txBody>
        </p:sp>
        <p:sp>
          <p:nvSpPr>
            <p:cNvPr id="86025" name="Rectangle 9"/>
            <p:cNvSpPr>
              <a:spLocks noChangeArrowheads="1"/>
            </p:cNvSpPr>
            <p:nvPr/>
          </p:nvSpPr>
          <p:spPr bwMode="auto">
            <a:xfrm>
              <a:off x="351" y="2247"/>
              <a:ext cx="2144" cy="752"/>
            </a:xfrm>
            <a:prstGeom prst="rect">
              <a:avLst/>
            </a:prstGeom>
            <a:solidFill>
              <a:srgbClr val="CCECFF"/>
            </a:solidFill>
            <a:ln w="25400">
              <a:solidFill>
                <a:schemeClr val="accent2"/>
              </a:solidFill>
              <a:miter lim="800000"/>
              <a:headEnd/>
              <a:tailEnd/>
            </a:ln>
            <a:effectLst/>
          </p:spPr>
          <p:txBody>
            <a:bodyPr wrap="none" anchor="ctr"/>
            <a:lstStyle/>
            <a:p>
              <a:endParaRPr lang="en-US"/>
            </a:p>
          </p:txBody>
        </p:sp>
        <p:sp>
          <p:nvSpPr>
            <p:cNvPr id="86026" name="Rectangle 10"/>
            <p:cNvSpPr>
              <a:spLocks noChangeArrowheads="1"/>
            </p:cNvSpPr>
            <p:nvPr/>
          </p:nvSpPr>
          <p:spPr bwMode="auto">
            <a:xfrm>
              <a:off x="833" y="2468"/>
              <a:ext cx="1180" cy="363"/>
            </a:xfrm>
            <a:prstGeom prst="rect">
              <a:avLst/>
            </a:prstGeom>
            <a:noFill/>
            <a:ln w="12700">
              <a:noFill/>
              <a:miter lim="800000"/>
              <a:headEnd/>
              <a:tailEnd/>
            </a:ln>
            <a:effectLst/>
          </p:spPr>
          <p:txBody>
            <a:bodyPr wrap="none" lIns="90488" tIns="44450" rIns="90488" bIns="44450">
              <a:spAutoFit/>
            </a:bodyPr>
            <a:lstStyle/>
            <a:p>
              <a:pPr eaLnBrk="1" hangingPunct="1"/>
              <a:r>
                <a:rPr lang="en-US" sz="3200">
                  <a:solidFill>
                    <a:srgbClr val="006600"/>
                  </a:solidFill>
                </a:rPr>
                <a:t>Section 2</a:t>
              </a:r>
            </a:p>
          </p:txBody>
        </p:sp>
        <p:sp>
          <p:nvSpPr>
            <p:cNvPr id="86027" name="Rectangle 11"/>
            <p:cNvSpPr>
              <a:spLocks noChangeArrowheads="1"/>
            </p:cNvSpPr>
            <p:nvPr/>
          </p:nvSpPr>
          <p:spPr bwMode="auto">
            <a:xfrm>
              <a:off x="352" y="3014"/>
              <a:ext cx="2144" cy="752"/>
            </a:xfrm>
            <a:prstGeom prst="rect">
              <a:avLst/>
            </a:prstGeom>
            <a:solidFill>
              <a:srgbClr val="CCECFF"/>
            </a:solidFill>
            <a:ln w="25400">
              <a:solidFill>
                <a:schemeClr val="accent2"/>
              </a:solidFill>
              <a:miter lim="800000"/>
              <a:headEnd/>
              <a:tailEnd/>
            </a:ln>
            <a:effectLst/>
          </p:spPr>
          <p:txBody>
            <a:bodyPr wrap="none" anchor="ctr"/>
            <a:lstStyle/>
            <a:p>
              <a:endParaRPr lang="en-US"/>
            </a:p>
          </p:txBody>
        </p:sp>
        <p:sp>
          <p:nvSpPr>
            <p:cNvPr id="86028" name="Rectangle 12"/>
            <p:cNvSpPr>
              <a:spLocks noChangeArrowheads="1"/>
            </p:cNvSpPr>
            <p:nvPr/>
          </p:nvSpPr>
          <p:spPr bwMode="auto">
            <a:xfrm>
              <a:off x="834" y="3245"/>
              <a:ext cx="1180" cy="363"/>
            </a:xfrm>
            <a:prstGeom prst="rect">
              <a:avLst/>
            </a:prstGeom>
            <a:noFill/>
            <a:ln w="12700">
              <a:noFill/>
              <a:miter lim="800000"/>
              <a:headEnd/>
              <a:tailEnd/>
            </a:ln>
            <a:effectLst/>
          </p:spPr>
          <p:txBody>
            <a:bodyPr wrap="none" lIns="90488" tIns="44450" rIns="90488" bIns="44450">
              <a:spAutoFit/>
            </a:bodyPr>
            <a:lstStyle/>
            <a:p>
              <a:pPr eaLnBrk="1" hangingPunct="1"/>
              <a:r>
                <a:rPr lang="en-US" sz="3200">
                  <a:solidFill>
                    <a:srgbClr val="006600"/>
                  </a:solidFill>
                </a:rPr>
                <a:t>Section 3</a:t>
              </a:r>
            </a:p>
          </p:txBody>
        </p:sp>
        <p:sp>
          <p:nvSpPr>
            <p:cNvPr id="86029" name="Rectangle 13"/>
            <p:cNvSpPr>
              <a:spLocks noChangeArrowheads="1"/>
            </p:cNvSpPr>
            <p:nvPr/>
          </p:nvSpPr>
          <p:spPr bwMode="auto">
            <a:xfrm>
              <a:off x="351" y="1024"/>
              <a:ext cx="2144" cy="464"/>
            </a:xfrm>
            <a:prstGeom prst="rect">
              <a:avLst/>
            </a:prstGeom>
            <a:solidFill>
              <a:srgbClr val="CCECFF"/>
            </a:solidFill>
            <a:ln w="25400">
              <a:solidFill>
                <a:schemeClr val="accent2"/>
              </a:solidFill>
              <a:miter lim="800000"/>
              <a:headEnd/>
              <a:tailEnd/>
            </a:ln>
            <a:effectLst/>
          </p:spPr>
          <p:txBody>
            <a:bodyPr wrap="none" anchor="ctr"/>
            <a:lstStyle/>
            <a:p>
              <a:endParaRPr lang="en-US"/>
            </a:p>
          </p:txBody>
        </p:sp>
        <p:sp>
          <p:nvSpPr>
            <p:cNvPr id="86030" name="Rectangle 14"/>
            <p:cNvSpPr>
              <a:spLocks noChangeArrowheads="1"/>
            </p:cNvSpPr>
            <p:nvPr/>
          </p:nvSpPr>
          <p:spPr bwMode="auto">
            <a:xfrm>
              <a:off x="373" y="1067"/>
              <a:ext cx="2045" cy="344"/>
            </a:xfrm>
            <a:prstGeom prst="rect">
              <a:avLst/>
            </a:prstGeom>
            <a:noFill/>
            <a:ln w="12700">
              <a:noFill/>
              <a:miter lim="800000"/>
              <a:headEnd/>
              <a:tailEnd/>
            </a:ln>
            <a:effectLst/>
          </p:spPr>
          <p:txBody>
            <a:bodyPr wrap="none" lIns="90488" tIns="44450" rIns="90488" bIns="44450">
              <a:spAutoFit/>
            </a:bodyPr>
            <a:lstStyle/>
            <a:p>
              <a:pPr eaLnBrk="1" hangingPunct="1"/>
              <a:r>
                <a:rPr lang="en-US" sz="3000">
                  <a:solidFill>
                    <a:srgbClr val="FF0000"/>
                  </a:solidFill>
                </a:rPr>
                <a:t>Production Report</a:t>
              </a:r>
              <a:endParaRPr lang="en-US" sz="3200">
                <a:solidFill>
                  <a:srgbClr val="006600"/>
                </a:solidFill>
              </a:endParaRPr>
            </a:p>
          </p:txBody>
        </p:sp>
      </p:grpSp>
      <p:grpSp>
        <p:nvGrpSpPr>
          <p:cNvPr id="4" name="Group 15"/>
          <p:cNvGrpSpPr>
            <a:grpSpLocks/>
          </p:cNvGrpSpPr>
          <p:nvPr/>
        </p:nvGrpSpPr>
        <p:grpSpPr bwMode="auto">
          <a:xfrm>
            <a:off x="3992563" y="1981200"/>
            <a:ext cx="4922837" cy="1574800"/>
            <a:chOff x="2515" y="1248"/>
            <a:chExt cx="3101" cy="992"/>
          </a:xfrm>
        </p:grpSpPr>
        <p:sp>
          <p:nvSpPr>
            <p:cNvPr id="86032" name="AutoShape 16"/>
            <p:cNvSpPr>
              <a:spLocks noChangeArrowheads="1"/>
            </p:cNvSpPr>
            <p:nvPr/>
          </p:nvSpPr>
          <p:spPr bwMode="auto">
            <a:xfrm flipH="1">
              <a:off x="2515" y="1612"/>
              <a:ext cx="760" cy="265"/>
            </a:xfrm>
            <a:prstGeom prst="rightArrow">
              <a:avLst>
                <a:gd name="adj1" fmla="val 50000"/>
                <a:gd name="adj2" fmla="val 143410"/>
              </a:avLst>
            </a:prstGeom>
            <a:solidFill>
              <a:srgbClr val="FF0000"/>
            </a:solidFill>
            <a:ln w="12700">
              <a:solidFill>
                <a:schemeClr val="accent2"/>
              </a:solidFill>
              <a:miter lim="800000"/>
              <a:headEnd/>
              <a:tailEnd/>
            </a:ln>
            <a:effectLst>
              <a:outerShdw dist="71842" dir="2700000" algn="ctr" rotWithShape="0">
                <a:schemeClr val="tx1"/>
              </a:outerShdw>
            </a:effectLst>
          </p:spPr>
          <p:txBody>
            <a:bodyPr wrap="none" anchor="ctr"/>
            <a:lstStyle/>
            <a:p>
              <a:endParaRPr lang="en-US"/>
            </a:p>
          </p:txBody>
        </p:sp>
        <p:sp>
          <p:nvSpPr>
            <p:cNvPr id="86033" name="Rectangle 17"/>
            <p:cNvSpPr>
              <a:spLocks noChangeArrowheads="1"/>
            </p:cNvSpPr>
            <p:nvPr/>
          </p:nvSpPr>
          <p:spPr bwMode="auto">
            <a:xfrm>
              <a:off x="3124" y="1248"/>
              <a:ext cx="2492" cy="992"/>
            </a:xfrm>
            <a:prstGeom prst="rect">
              <a:avLst/>
            </a:prstGeom>
            <a:solidFill>
              <a:srgbClr val="FFCC66"/>
            </a:solidFill>
            <a:ln w="25400">
              <a:solidFill>
                <a:schemeClr val="accent2"/>
              </a:solidFill>
              <a:miter lim="800000"/>
              <a:headEnd/>
              <a:tailEnd/>
            </a:ln>
            <a:effectLst>
              <a:outerShdw dist="53882" dir="2700000" algn="ctr" rotWithShape="0">
                <a:schemeClr val="tx1"/>
              </a:outerShdw>
            </a:effectLst>
          </p:spPr>
          <p:txBody>
            <a:bodyPr lIns="90488" tIns="44450" rIns="90488" bIns="44450">
              <a:spAutoFit/>
            </a:bodyPr>
            <a:lstStyle/>
            <a:p>
              <a:pPr algn="ctr" eaLnBrk="1" hangingPunct="1">
                <a:spcBef>
                  <a:spcPct val="50000"/>
                </a:spcBef>
                <a:buClr>
                  <a:srgbClr val="FC0128"/>
                </a:buClr>
                <a:buSzPct val="120000"/>
                <a:buFont typeface="Wingdings" pitchFamily="2" charset="2"/>
                <a:buChar char=""/>
              </a:pPr>
              <a:r>
                <a:rPr lang="en-US" sz="2400" b="1">
                  <a:solidFill>
                    <a:srgbClr val="996633"/>
                  </a:solidFill>
                  <a:effectLst>
                    <a:outerShdw blurRad="38100" dist="38100" dir="2700000" algn="tl">
                      <a:srgbClr val="000000"/>
                    </a:outerShdw>
                  </a:effectLst>
                </a:rPr>
                <a:t>A quantity schedule showing the flow of units and the computation of equivalent units.</a:t>
              </a:r>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Right)">
                                      <p:cBhvr>
                                        <p:cTn id="7" dur="500"/>
                                        <p:tgtEl>
                                          <p:spTgt spid="4"/>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lide(fromRight)">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33400" y="2057400"/>
            <a:ext cx="8382000" cy="3886200"/>
          </a:xfrm>
          <a:prstGeom prst="rect">
            <a:avLst/>
          </a:prstGeom>
          <a:solidFill>
            <a:srgbClr val="CCECFF"/>
          </a:solidFill>
          <a:ln w="12700">
            <a:solidFill>
              <a:srgbClr val="0000CC"/>
            </a:solidFill>
            <a:miter lim="800000"/>
            <a:headEnd/>
            <a:tailEnd/>
          </a:ln>
          <a:effectLst>
            <a:outerShdw dist="53882" dir="2700000" algn="ctr" rotWithShape="0">
              <a:schemeClr val="tx1"/>
            </a:outerShdw>
          </a:effectLst>
        </p:spPr>
        <p:txBody>
          <a:bodyPr lIns="90488" tIns="44450" rIns="90488" bIns="44450"/>
          <a:lstStyle/>
          <a:p>
            <a:pPr marL="342900" indent="-342900" eaLnBrk="1" hangingPunct="1">
              <a:spcBef>
                <a:spcPct val="20000"/>
              </a:spcBef>
            </a:pPr>
            <a:r>
              <a:rPr lang="en-US" sz="2800" dirty="0" smtClean="0">
                <a:solidFill>
                  <a:srgbClr val="0000CC"/>
                </a:solidFill>
              </a:rPr>
              <a:t>Process costing </a:t>
            </a:r>
            <a:r>
              <a:rPr lang="en-US" sz="2800" dirty="0" err="1" smtClean="0">
                <a:solidFill>
                  <a:srgbClr val="0000CC"/>
                </a:solidFill>
              </a:rPr>
              <a:t>digunakan</a:t>
            </a:r>
            <a:r>
              <a:rPr lang="en-US" sz="2800" dirty="0" smtClean="0">
                <a:solidFill>
                  <a:srgbClr val="0000CC"/>
                </a:solidFill>
              </a:rPr>
              <a:t> </a:t>
            </a:r>
            <a:r>
              <a:rPr lang="en-US" sz="2800" dirty="0" err="1" smtClean="0">
                <a:solidFill>
                  <a:srgbClr val="0000CC"/>
                </a:solidFill>
              </a:rPr>
              <a:t>untuk</a:t>
            </a:r>
            <a:r>
              <a:rPr lang="en-US" sz="2800" dirty="0" smtClean="0">
                <a:solidFill>
                  <a:srgbClr val="0000CC"/>
                </a:solidFill>
              </a:rPr>
              <a:t> </a:t>
            </a:r>
            <a:r>
              <a:rPr lang="en-US" sz="2800" dirty="0" err="1" smtClean="0">
                <a:solidFill>
                  <a:srgbClr val="0000CC"/>
                </a:solidFill>
              </a:rPr>
              <a:t>produk-produk</a:t>
            </a:r>
            <a:r>
              <a:rPr lang="en-US" sz="2800" dirty="0" smtClean="0">
                <a:solidFill>
                  <a:srgbClr val="0000CC"/>
                </a:solidFill>
              </a:rPr>
              <a:t> yang:</a:t>
            </a:r>
            <a:endParaRPr lang="en-US" sz="2800" dirty="0">
              <a:solidFill>
                <a:srgbClr val="0000CC"/>
              </a:solidFill>
            </a:endParaRPr>
          </a:p>
          <a:p>
            <a:pPr marL="342900" indent="-342900" eaLnBrk="1" hangingPunct="1">
              <a:lnSpc>
                <a:spcPct val="90000"/>
              </a:lnSpc>
              <a:spcBef>
                <a:spcPct val="40000"/>
              </a:spcBef>
            </a:pPr>
            <a:r>
              <a:rPr lang="en-US" sz="2800" dirty="0">
                <a:solidFill>
                  <a:srgbClr val="0000CC"/>
                </a:solidFill>
              </a:rPr>
              <a:t>	a.	</a:t>
            </a:r>
            <a:r>
              <a:rPr lang="en-US" sz="2800" dirty="0" err="1" smtClean="0">
                <a:solidFill>
                  <a:srgbClr val="0000CC"/>
                </a:solidFill>
              </a:rPr>
              <a:t>Berbeda</a:t>
            </a:r>
            <a:r>
              <a:rPr lang="en-US" sz="2800" dirty="0" smtClean="0">
                <a:solidFill>
                  <a:srgbClr val="0000CC"/>
                </a:solidFill>
              </a:rPr>
              <a:t> </a:t>
            </a:r>
            <a:r>
              <a:rPr lang="en-US" sz="2800" dirty="0" err="1" smtClean="0">
                <a:solidFill>
                  <a:srgbClr val="0000CC"/>
                </a:solidFill>
              </a:rPr>
              <a:t>dan</a:t>
            </a:r>
            <a:r>
              <a:rPr lang="en-US" sz="2800" dirty="0" smtClean="0">
                <a:solidFill>
                  <a:srgbClr val="0000CC"/>
                </a:solidFill>
              </a:rPr>
              <a:t> </a:t>
            </a:r>
            <a:r>
              <a:rPr lang="en-US" sz="2800" dirty="0" err="1" smtClean="0">
                <a:solidFill>
                  <a:srgbClr val="0000CC"/>
                </a:solidFill>
              </a:rPr>
              <a:t>diproduksi</a:t>
            </a:r>
            <a:r>
              <a:rPr lang="en-US" sz="2800" dirty="0" smtClean="0">
                <a:solidFill>
                  <a:srgbClr val="0000CC"/>
                </a:solidFill>
              </a:rPr>
              <a:t> </a:t>
            </a:r>
            <a:r>
              <a:rPr lang="en-US" sz="2800" dirty="0" err="1" smtClean="0">
                <a:solidFill>
                  <a:srgbClr val="0000CC"/>
                </a:solidFill>
              </a:rPr>
              <a:t>secara</a:t>
            </a:r>
            <a:r>
              <a:rPr lang="en-US" sz="2800" dirty="0" smtClean="0">
                <a:solidFill>
                  <a:srgbClr val="0000CC"/>
                </a:solidFill>
              </a:rPr>
              <a:t> </a:t>
            </a:r>
            <a:r>
              <a:rPr lang="en-US" sz="2800" dirty="0" err="1" smtClean="0">
                <a:solidFill>
                  <a:srgbClr val="0000CC"/>
                </a:solidFill>
              </a:rPr>
              <a:t>kontinu</a:t>
            </a:r>
            <a:endParaRPr lang="en-US" sz="2800" dirty="0">
              <a:solidFill>
                <a:srgbClr val="0000CC"/>
              </a:solidFill>
            </a:endParaRPr>
          </a:p>
          <a:p>
            <a:pPr marL="342900" indent="-342900" eaLnBrk="1" hangingPunct="1">
              <a:lnSpc>
                <a:spcPct val="90000"/>
              </a:lnSpc>
              <a:spcBef>
                <a:spcPct val="40000"/>
              </a:spcBef>
            </a:pPr>
            <a:r>
              <a:rPr lang="en-US" sz="2800" dirty="0">
                <a:solidFill>
                  <a:srgbClr val="0000CC"/>
                </a:solidFill>
              </a:rPr>
              <a:t>	b.	</a:t>
            </a:r>
            <a:r>
              <a:rPr lang="en-US" sz="2800" dirty="0" err="1" smtClean="0">
                <a:solidFill>
                  <a:srgbClr val="0000CC"/>
                </a:solidFill>
              </a:rPr>
              <a:t>Sama</a:t>
            </a:r>
            <a:r>
              <a:rPr lang="en-US" sz="2800" dirty="0" smtClean="0">
                <a:solidFill>
                  <a:srgbClr val="0000CC"/>
                </a:solidFill>
              </a:rPr>
              <a:t> </a:t>
            </a:r>
            <a:r>
              <a:rPr lang="en-US" sz="2800" dirty="0" err="1" smtClean="0">
                <a:solidFill>
                  <a:srgbClr val="0000CC"/>
                </a:solidFill>
              </a:rPr>
              <a:t>dan</a:t>
            </a:r>
            <a:r>
              <a:rPr lang="en-US" sz="2800" dirty="0" smtClean="0">
                <a:solidFill>
                  <a:srgbClr val="0000CC"/>
                </a:solidFill>
              </a:rPr>
              <a:t> </a:t>
            </a:r>
            <a:r>
              <a:rPr lang="en-US" sz="2800" dirty="0" err="1" smtClean="0">
                <a:solidFill>
                  <a:srgbClr val="0000CC"/>
                </a:solidFill>
              </a:rPr>
              <a:t>diproduksi</a:t>
            </a:r>
            <a:r>
              <a:rPr lang="en-US" sz="2800" dirty="0" smtClean="0">
                <a:solidFill>
                  <a:srgbClr val="0000CC"/>
                </a:solidFill>
              </a:rPr>
              <a:t> </a:t>
            </a:r>
            <a:r>
              <a:rPr lang="en-US" sz="2800" dirty="0" err="1" smtClean="0">
                <a:solidFill>
                  <a:srgbClr val="0000CC"/>
                </a:solidFill>
              </a:rPr>
              <a:t>secara</a:t>
            </a:r>
            <a:r>
              <a:rPr lang="en-US" sz="2800" dirty="0" smtClean="0">
                <a:solidFill>
                  <a:srgbClr val="0000CC"/>
                </a:solidFill>
              </a:rPr>
              <a:t> </a:t>
            </a:r>
            <a:r>
              <a:rPr lang="en-US" sz="2800" dirty="0" err="1" smtClean="0">
                <a:solidFill>
                  <a:srgbClr val="0000CC"/>
                </a:solidFill>
              </a:rPr>
              <a:t>kontinu</a:t>
            </a:r>
            <a:endParaRPr lang="en-US" sz="2800" dirty="0" smtClean="0">
              <a:solidFill>
                <a:srgbClr val="0000CC"/>
              </a:solidFill>
            </a:endParaRPr>
          </a:p>
          <a:p>
            <a:pPr marL="342900" indent="-342900" eaLnBrk="1" hangingPunct="1">
              <a:lnSpc>
                <a:spcPct val="90000"/>
              </a:lnSpc>
              <a:spcBef>
                <a:spcPct val="40000"/>
              </a:spcBef>
            </a:pPr>
            <a:r>
              <a:rPr lang="en-US" sz="2800" dirty="0">
                <a:solidFill>
                  <a:srgbClr val="0000CC"/>
                </a:solidFill>
              </a:rPr>
              <a:t>	c.	</a:t>
            </a:r>
            <a:r>
              <a:rPr lang="en-US" sz="2800" dirty="0" err="1" smtClean="0">
                <a:solidFill>
                  <a:srgbClr val="0000CC"/>
                </a:solidFill>
              </a:rPr>
              <a:t>Diproduksi</a:t>
            </a:r>
            <a:r>
              <a:rPr lang="en-US" sz="2800" dirty="0" smtClean="0">
                <a:solidFill>
                  <a:srgbClr val="0000CC"/>
                </a:solidFill>
              </a:rPr>
              <a:t> </a:t>
            </a:r>
            <a:r>
              <a:rPr lang="en-US" sz="2800" dirty="0" err="1" smtClean="0">
                <a:solidFill>
                  <a:srgbClr val="0000CC"/>
                </a:solidFill>
              </a:rPr>
              <a:t>secara</a:t>
            </a:r>
            <a:r>
              <a:rPr lang="en-US" sz="2800" dirty="0" smtClean="0">
                <a:solidFill>
                  <a:srgbClr val="0000CC"/>
                </a:solidFill>
              </a:rPr>
              <a:t> </a:t>
            </a:r>
            <a:r>
              <a:rPr lang="en-US" sz="2800" dirty="0" err="1" smtClean="0">
                <a:solidFill>
                  <a:srgbClr val="0000CC"/>
                </a:solidFill>
              </a:rPr>
              <a:t>individualuntuk</a:t>
            </a:r>
            <a:r>
              <a:rPr lang="en-US" sz="2800" dirty="0" smtClean="0">
                <a:solidFill>
                  <a:srgbClr val="0000CC"/>
                </a:solidFill>
              </a:rPr>
              <a:t> </a:t>
            </a:r>
            <a:r>
              <a:rPr lang="en-US" sz="2800" dirty="0" smtClean="0">
                <a:solidFill>
                  <a:srgbClr val="0000CC"/>
                </a:solidFill>
              </a:rPr>
              <a:t>  </a:t>
            </a:r>
          </a:p>
          <a:p>
            <a:pPr marL="342900" indent="-342900" eaLnBrk="1" hangingPunct="1">
              <a:lnSpc>
                <a:spcPct val="90000"/>
              </a:lnSpc>
              <a:spcBef>
                <a:spcPct val="40000"/>
              </a:spcBef>
            </a:pPr>
            <a:r>
              <a:rPr lang="en-US" sz="2800" dirty="0">
                <a:solidFill>
                  <a:srgbClr val="0000CC"/>
                </a:solidFill>
              </a:rPr>
              <a:t> </a:t>
            </a:r>
            <a:r>
              <a:rPr lang="en-US" sz="2800" dirty="0" smtClean="0">
                <a:solidFill>
                  <a:srgbClr val="0000CC"/>
                </a:solidFill>
              </a:rPr>
              <a:t>          </a:t>
            </a:r>
            <a:r>
              <a:rPr lang="en-US" sz="2800" dirty="0" err="1" smtClean="0">
                <a:solidFill>
                  <a:srgbClr val="0000CC"/>
                </a:solidFill>
              </a:rPr>
              <a:t>pelanggan</a:t>
            </a:r>
            <a:r>
              <a:rPr lang="en-US" sz="2800" dirty="0" smtClean="0">
                <a:solidFill>
                  <a:srgbClr val="0000CC"/>
                </a:solidFill>
              </a:rPr>
              <a:t> </a:t>
            </a:r>
            <a:r>
              <a:rPr lang="en-US" sz="2800" dirty="0" err="1" smtClean="0">
                <a:solidFill>
                  <a:srgbClr val="0000CC"/>
                </a:solidFill>
              </a:rPr>
              <a:t>tertentu</a:t>
            </a:r>
            <a:endParaRPr lang="en-US" sz="2800" dirty="0">
              <a:solidFill>
                <a:srgbClr val="0000CC"/>
              </a:solidFill>
            </a:endParaRPr>
          </a:p>
          <a:p>
            <a:pPr marL="342900" indent="-342900" eaLnBrk="1" hangingPunct="1">
              <a:lnSpc>
                <a:spcPct val="90000"/>
              </a:lnSpc>
              <a:spcBef>
                <a:spcPct val="40000"/>
              </a:spcBef>
            </a:pPr>
            <a:r>
              <a:rPr lang="en-US" sz="2800" dirty="0">
                <a:solidFill>
                  <a:srgbClr val="0000CC"/>
                </a:solidFill>
              </a:rPr>
              <a:t>	d.	</a:t>
            </a:r>
            <a:r>
              <a:rPr lang="en-US" sz="2800" dirty="0" err="1" smtClean="0">
                <a:solidFill>
                  <a:srgbClr val="0000CC"/>
                </a:solidFill>
              </a:rPr>
              <a:t>Dibeli</a:t>
            </a:r>
            <a:r>
              <a:rPr lang="en-US" sz="2800" dirty="0" smtClean="0">
                <a:solidFill>
                  <a:srgbClr val="0000CC"/>
                </a:solidFill>
              </a:rPr>
              <a:t> </a:t>
            </a:r>
            <a:r>
              <a:rPr lang="en-US" sz="2800" dirty="0" err="1" smtClean="0">
                <a:solidFill>
                  <a:srgbClr val="0000CC"/>
                </a:solidFill>
              </a:rPr>
              <a:t>dari</a:t>
            </a:r>
            <a:r>
              <a:rPr lang="en-US" sz="2800" dirty="0" smtClean="0">
                <a:solidFill>
                  <a:srgbClr val="0000CC"/>
                </a:solidFill>
              </a:rPr>
              <a:t> </a:t>
            </a:r>
            <a:r>
              <a:rPr lang="en-US" sz="2800" dirty="0" err="1" smtClean="0">
                <a:solidFill>
                  <a:srgbClr val="0000CC"/>
                </a:solidFill>
              </a:rPr>
              <a:t>pemasok</a:t>
            </a:r>
            <a:endParaRPr lang="en-US" sz="2800" dirty="0">
              <a:solidFill>
                <a:srgbClr val="0000CC"/>
              </a:solidFill>
            </a:endParaRPr>
          </a:p>
        </p:txBody>
      </p:sp>
      <p:sp>
        <p:nvSpPr>
          <p:cNvPr id="22531" name="Rectangle 3"/>
          <p:cNvSpPr>
            <a:spLocks noChangeArrowheads="1"/>
          </p:cNvSpPr>
          <p:nvPr/>
        </p:nvSpPr>
        <p:spPr bwMode="auto">
          <a:xfrm>
            <a:off x="685800" y="76200"/>
            <a:ext cx="7772400" cy="1143000"/>
          </a:xfrm>
          <a:prstGeom prst="rect">
            <a:avLst/>
          </a:prstGeom>
          <a:noFill/>
          <a:ln w="12699">
            <a:noFill/>
            <a:miter lim="800000"/>
            <a:headEnd/>
            <a:tailEnd/>
          </a:ln>
          <a:effectLst/>
        </p:spPr>
        <p:txBody>
          <a:bodyPr lIns="90488" tIns="44450" rIns="90488" bIns="44450" anchor="ctr"/>
          <a:lstStyle/>
          <a:p>
            <a:pPr algn="ctr" eaLnBrk="1" hangingPunct="1"/>
            <a:r>
              <a:rPr lang="en-US" sz="3600" b="1">
                <a:solidFill>
                  <a:schemeClr val="tx2"/>
                </a:solidFill>
              </a:rPr>
              <a:t>Quick Check </a:t>
            </a:r>
            <a:r>
              <a:rPr lang="en-US" sz="3200" b="1">
                <a:solidFill>
                  <a:schemeClr val="tx2"/>
                </a:solidFill>
                <a:sym typeface="Wingdings" pitchFamily="2" charset="2"/>
              </a:rPr>
              <a:t></a:t>
            </a:r>
          </a:p>
        </p:txBody>
      </p:sp>
    </p:spTree>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AutoShape 2"/>
          <p:cNvSpPr>
            <a:spLocks noChangeArrowheads="1"/>
          </p:cNvSpPr>
          <p:nvPr/>
        </p:nvSpPr>
        <p:spPr bwMode="auto">
          <a:xfrm flipH="1">
            <a:off x="3963988" y="5257800"/>
            <a:ext cx="725487" cy="304800"/>
          </a:xfrm>
          <a:prstGeom prst="rightArrow">
            <a:avLst>
              <a:gd name="adj1" fmla="val 50000"/>
              <a:gd name="adj2" fmla="val 119021"/>
            </a:avLst>
          </a:prstGeom>
          <a:solidFill>
            <a:srgbClr val="FF0000"/>
          </a:solidFill>
          <a:ln w="12700">
            <a:solidFill>
              <a:schemeClr val="accent2"/>
            </a:solidFill>
            <a:miter lim="800000"/>
            <a:headEnd/>
            <a:tailEnd/>
          </a:ln>
          <a:effectLst>
            <a:outerShdw dist="71842" dir="2700000" algn="ctr" rotWithShape="0">
              <a:schemeClr val="tx1"/>
            </a:outerShdw>
          </a:effectLst>
        </p:spPr>
        <p:txBody>
          <a:bodyPr wrap="none" anchor="ctr"/>
          <a:lstStyle/>
          <a:p>
            <a:endParaRPr lang="en-US"/>
          </a:p>
        </p:txBody>
      </p:sp>
      <p:sp>
        <p:nvSpPr>
          <p:cNvPr id="88067" name="Rectangle 3"/>
          <p:cNvSpPr>
            <a:spLocks noGrp="1" noChangeArrowheads="1"/>
          </p:cNvSpPr>
          <p:nvPr>
            <p:ph type="title"/>
          </p:nvPr>
        </p:nvSpPr>
        <p:spPr>
          <a:noFill/>
          <a:ln/>
        </p:spPr>
        <p:txBody>
          <a:bodyPr lIns="90488" tIns="44450" rIns="90488" bIns="44450"/>
          <a:lstStyle/>
          <a:p>
            <a:r>
              <a:rPr lang="en-US"/>
              <a:t>Production Report</a:t>
            </a:r>
          </a:p>
        </p:txBody>
      </p:sp>
      <p:sp>
        <p:nvSpPr>
          <p:cNvPr id="88068" name="Rectangle 4"/>
          <p:cNvSpPr>
            <a:spLocks noChangeArrowheads="1"/>
          </p:cNvSpPr>
          <p:nvPr/>
        </p:nvSpPr>
        <p:spPr bwMode="auto">
          <a:xfrm>
            <a:off x="4572000" y="4371975"/>
            <a:ext cx="4384675" cy="2085975"/>
          </a:xfrm>
          <a:prstGeom prst="rect">
            <a:avLst/>
          </a:prstGeom>
          <a:solidFill>
            <a:srgbClr val="FFCCCC"/>
          </a:solidFill>
          <a:ln w="25400">
            <a:solidFill>
              <a:schemeClr val="accent2"/>
            </a:solidFill>
            <a:miter lim="800000"/>
            <a:headEnd/>
            <a:tailEnd/>
          </a:ln>
          <a:effectLst>
            <a:outerShdw dist="71842" dir="2700000" algn="ctr" rotWithShape="0">
              <a:schemeClr val="tx1"/>
            </a:outerShdw>
          </a:effectLst>
        </p:spPr>
        <p:txBody>
          <a:bodyPr lIns="90488" tIns="44450" rIns="90488" bIns="44450">
            <a:spAutoFit/>
          </a:bodyPr>
          <a:lstStyle/>
          <a:p>
            <a:pPr eaLnBrk="1" hangingPunct="1">
              <a:lnSpc>
                <a:spcPct val="90000"/>
              </a:lnSpc>
              <a:spcBef>
                <a:spcPct val="40000"/>
              </a:spcBef>
              <a:buClr>
                <a:srgbClr val="FC0128"/>
              </a:buClr>
              <a:buSzPct val="120000"/>
              <a:buFont typeface="Wingdings" pitchFamily="2" charset="2"/>
              <a:buChar char=""/>
            </a:pPr>
            <a:r>
              <a:rPr lang="en-US" sz="2400" b="1">
                <a:solidFill>
                  <a:srgbClr val="0000CC"/>
                </a:solidFill>
              </a:rPr>
              <a:t> Cost Reconciliation section shows the reconciliation of all cost flows into and out of the department during the period.</a:t>
            </a:r>
          </a:p>
        </p:txBody>
      </p:sp>
      <p:grpSp>
        <p:nvGrpSpPr>
          <p:cNvPr id="2" name="Group 5"/>
          <p:cNvGrpSpPr>
            <a:grpSpLocks/>
          </p:cNvGrpSpPr>
          <p:nvPr/>
        </p:nvGrpSpPr>
        <p:grpSpPr bwMode="auto">
          <a:xfrm>
            <a:off x="557213" y="1625600"/>
            <a:ext cx="3405187" cy="4352925"/>
            <a:chOff x="351" y="1024"/>
            <a:chExt cx="2145" cy="2742"/>
          </a:xfrm>
        </p:grpSpPr>
        <p:sp>
          <p:nvSpPr>
            <p:cNvPr id="88070" name="Rectangle 6"/>
            <p:cNvSpPr>
              <a:spLocks noChangeArrowheads="1"/>
            </p:cNvSpPr>
            <p:nvPr/>
          </p:nvSpPr>
          <p:spPr bwMode="auto">
            <a:xfrm>
              <a:off x="351" y="1483"/>
              <a:ext cx="2144" cy="752"/>
            </a:xfrm>
            <a:prstGeom prst="rect">
              <a:avLst/>
            </a:prstGeom>
            <a:solidFill>
              <a:srgbClr val="CCECFF"/>
            </a:solidFill>
            <a:ln w="25400">
              <a:solidFill>
                <a:schemeClr val="accent2"/>
              </a:solidFill>
              <a:miter lim="800000"/>
              <a:headEnd/>
              <a:tailEnd/>
            </a:ln>
            <a:effectLst/>
          </p:spPr>
          <p:txBody>
            <a:bodyPr wrap="none" anchor="ctr"/>
            <a:lstStyle/>
            <a:p>
              <a:endParaRPr lang="en-US"/>
            </a:p>
          </p:txBody>
        </p:sp>
        <p:sp>
          <p:nvSpPr>
            <p:cNvPr id="88071" name="Rectangle 7"/>
            <p:cNvSpPr>
              <a:spLocks noChangeArrowheads="1"/>
            </p:cNvSpPr>
            <p:nvPr/>
          </p:nvSpPr>
          <p:spPr bwMode="auto">
            <a:xfrm>
              <a:off x="833" y="1691"/>
              <a:ext cx="1180" cy="363"/>
            </a:xfrm>
            <a:prstGeom prst="rect">
              <a:avLst/>
            </a:prstGeom>
            <a:noFill/>
            <a:ln w="12700">
              <a:noFill/>
              <a:miter lim="800000"/>
              <a:headEnd/>
              <a:tailEnd/>
            </a:ln>
            <a:effectLst/>
          </p:spPr>
          <p:txBody>
            <a:bodyPr wrap="none" lIns="90488" tIns="44450" rIns="90488" bIns="44450">
              <a:spAutoFit/>
            </a:bodyPr>
            <a:lstStyle/>
            <a:p>
              <a:pPr eaLnBrk="1" hangingPunct="1"/>
              <a:r>
                <a:rPr lang="en-US" sz="3200">
                  <a:solidFill>
                    <a:srgbClr val="006600"/>
                  </a:solidFill>
                </a:rPr>
                <a:t>Section 1</a:t>
              </a:r>
            </a:p>
          </p:txBody>
        </p:sp>
        <p:sp>
          <p:nvSpPr>
            <p:cNvPr id="88072" name="Rectangle 8"/>
            <p:cNvSpPr>
              <a:spLocks noChangeArrowheads="1"/>
            </p:cNvSpPr>
            <p:nvPr/>
          </p:nvSpPr>
          <p:spPr bwMode="auto">
            <a:xfrm>
              <a:off x="351" y="2247"/>
              <a:ext cx="2144" cy="752"/>
            </a:xfrm>
            <a:prstGeom prst="rect">
              <a:avLst/>
            </a:prstGeom>
            <a:solidFill>
              <a:srgbClr val="CCECFF"/>
            </a:solidFill>
            <a:ln w="25400">
              <a:solidFill>
                <a:schemeClr val="accent2"/>
              </a:solidFill>
              <a:miter lim="800000"/>
              <a:headEnd/>
              <a:tailEnd/>
            </a:ln>
            <a:effectLst/>
          </p:spPr>
          <p:txBody>
            <a:bodyPr wrap="none" anchor="ctr"/>
            <a:lstStyle/>
            <a:p>
              <a:endParaRPr lang="en-US"/>
            </a:p>
          </p:txBody>
        </p:sp>
        <p:sp>
          <p:nvSpPr>
            <p:cNvPr id="88073" name="Rectangle 9"/>
            <p:cNvSpPr>
              <a:spLocks noChangeArrowheads="1"/>
            </p:cNvSpPr>
            <p:nvPr/>
          </p:nvSpPr>
          <p:spPr bwMode="auto">
            <a:xfrm>
              <a:off x="833" y="2468"/>
              <a:ext cx="1180" cy="363"/>
            </a:xfrm>
            <a:prstGeom prst="rect">
              <a:avLst/>
            </a:prstGeom>
            <a:noFill/>
            <a:ln w="12700">
              <a:noFill/>
              <a:miter lim="800000"/>
              <a:headEnd/>
              <a:tailEnd/>
            </a:ln>
            <a:effectLst/>
          </p:spPr>
          <p:txBody>
            <a:bodyPr wrap="none" lIns="90488" tIns="44450" rIns="90488" bIns="44450">
              <a:spAutoFit/>
            </a:bodyPr>
            <a:lstStyle/>
            <a:p>
              <a:pPr eaLnBrk="1" hangingPunct="1"/>
              <a:r>
                <a:rPr lang="en-US" sz="3200">
                  <a:solidFill>
                    <a:srgbClr val="006600"/>
                  </a:solidFill>
                </a:rPr>
                <a:t>Section 2</a:t>
              </a:r>
            </a:p>
          </p:txBody>
        </p:sp>
        <p:sp>
          <p:nvSpPr>
            <p:cNvPr id="88074" name="Rectangle 10"/>
            <p:cNvSpPr>
              <a:spLocks noChangeArrowheads="1"/>
            </p:cNvSpPr>
            <p:nvPr/>
          </p:nvSpPr>
          <p:spPr bwMode="auto">
            <a:xfrm>
              <a:off x="352" y="3014"/>
              <a:ext cx="2144" cy="752"/>
            </a:xfrm>
            <a:prstGeom prst="rect">
              <a:avLst/>
            </a:prstGeom>
            <a:solidFill>
              <a:srgbClr val="CCECFF"/>
            </a:solidFill>
            <a:ln w="25400">
              <a:solidFill>
                <a:schemeClr val="accent2"/>
              </a:solidFill>
              <a:miter lim="800000"/>
              <a:headEnd/>
              <a:tailEnd/>
            </a:ln>
            <a:effectLst/>
          </p:spPr>
          <p:txBody>
            <a:bodyPr wrap="none" anchor="ctr"/>
            <a:lstStyle/>
            <a:p>
              <a:endParaRPr lang="en-US"/>
            </a:p>
          </p:txBody>
        </p:sp>
        <p:sp>
          <p:nvSpPr>
            <p:cNvPr id="88075" name="Rectangle 11"/>
            <p:cNvSpPr>
              <a:spLocks noChangeArrowheads="1"/>
            </p:cNvSpPr>
            <p:nvPr/>
          </p:nvSpPr>
          <p:spPr bwMode="auto">
            <a:xfrm>
              <a:off x="834" y="3245"/>
              <a:ext cx="1180" cy="363"/>
            </a:xfrm>
            <a:prstGeom prst="rect">
              <a:avLst/>
            </a:prstGeom>
            <a:noFill/>
            <a:ln w="12700">
              <a:noFill/>
              <a:miter lim="800000"/>
              <a:headEnd/>
              <a:tailEnd/>
            </a:ln>
            <a:effectLst/>
          </p:spPr>
          <p:txBody>
            <a:bodyPr wrap="none" lIns="90488" tIns="44450" rIns="90488" bIns="44450">
              <a:spAutoFit/>
            </a:bodyPr>
            <a:lstStyle/>
            <a:p>
              <a:pPr eaLnBrk="1" hangingPunct="1"/>
              <a:r>
                <a:rPr lang="en-US" sz="3200">
                  <a:solidFill>
                    <a:srgbClr val="006600"/>
                  </a:solidFill>
                </a:rPr>
                <a:t>Section 3</a:t>
              </a:r>
            </a:p>
          </p:txBody>
        </p:sp>
        <p:sp>
          <p:nvSpPr>
            <p:cNvPr id="88076" name="Rectangle 12"/>
            <p:cNvSpPr>
              <a:spLocks noChangeArrowheads="1"/>
            </p:cNvSpPr>
            <p:nvPr/>
          </p:nvSpPr>
          <p:spPr bwMode="auto">
            <a:xfrm>
              <a:off x="351" y="1024"/>
              <a:ext cx="2144" cy="464"/>
            </a:xfrm>
            <a:prstGeom prst="rect">
              <a:avLst/>
            </a:prstGeom>
            <a:solidFill>
              <a:srgbClr val="CCECFF"/>
            </a:solidFill>
            <a:ln w="25400">
              <a:solidFill>
                <a:schemeClr val="accent2"/>
              </a:solidFill>
              <a:miter lim="800000"/>
              <a:headEnd/>
              <a:tailEnd/>
            </a:ln>
            <a:effectLst/>
          </p:spPr>
          <p:txBody>
            <a:bodyPr wrap="none" anchor="ctr"/>
            <a:lstStyle/>
            <a:p>
              <a:endParaRPr lang="en-US"/>
            </a:p>
          </p:txBody>
        </p:sp>
        <p:sp>
          <p:nvSpPr>
            <p:cNvPr id="88077" name="Rectangle 13"/>
            <p:cNvSpPr>
              <a:spLocks noChangeArrowheads="1"/>
            </p:cNvSpPr>
            <p:nvPr/>
          </p:nvSpPr>
          <p:spPr bwMode="auto">
            <a:xfrm>
              <a:off x="373" y="1067"/>
              <a:ext cx="2045" cy="344"/>
            </a:xfrm>
            <a:prstGeom prst="rect">
              <a:avLst/>
            </a:prstGeom>
            <a:noFill/>
            <a:ln w="12700">
              <a:noFill/>
              <a:miter lim="800000"/>
              <a:headEnd/>
              <a:tailEnd/>
            </a:ln>
            <a:effectLst/>
          </p:spPr>
          <p:txBody>
            <a:bodyPr wrap="none" lIns="90488" tIns="44450" rIns="90488" bIns="44450">
              <a:spAutoFit/>
            </a:bodyPr>
            <a:lstStyle/>
            <a:p>
              <a:pPr eaLnBrk="1" hangingPunct="1"/>
              <a:r>
                <a:rPr lang="en-US" sz="3000">
                  <a:solidFill>
                    <a:srgbClr val="FF0000"/>
                  </a:solidFill>
                </a:rPr>
                <a:t>Production Report</a:t>
              </a:r>
              <a:endParaRPr lang="en-US" sz="3200">
                <a:solidFill>
                  <a:srgbClr val="006600"/>
                </a:solidFill>
              </a:endParaRPr>
            </a:p>
          </p:txBody>
        </p:sp>
      </p:grpSp>
    </p:spTree>
  </p:cSld>
  <p:clrMapOvr>
    <a:masterClrMapping/>
  </p:clrMapOvr>
  <p:transition>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title"/>
          </p:nvPr>
        </p:nvSpPr>
        <p:spPr>
          <a:noFill/>
          <a:ln/>
        </p:spPr>
        <p:txBody>
          <a:bodyPr lIns="90488" tIns="44450" rIns="90488" bIns="44450"/>
          <a:lstStyle/>
          <a:p>
            <a:r>
              <a:rPr lang="en-US" sz="3200"/>
              <a:t>Production Report Example</a:t>
            </a:r>
          </a:p>
        </p:txBody>
      </p:sp>
      <p:sp>
        <p:nvSpPr>
          <p:cNvPr id="90114" name="Rectangle 2"/>
          <p:cNvSpPr>
            <a:spLocks noGrp="1" noChangeArrowheads="1"/>
          </p:cNvSpPr>
          <p:nvPr>
            <p:ph idx="1"/>
          </p:nvPr>
        </p:nvSpPr>
        <p:spPr>
          <a:xfrm>
            <a:off x="457200" y="1676400"/>
            <a:ext cx="8534400" cy="1905000"/>
          </a:xfrm>
          <a:solidFill>
            <a:srgbClr val="CCECFF"/>
          </a:solidFill>
          <a:ln w="28575">
            <a:solidFill>
              <a:srgbClr val="0000CC"/>
            </a:solidFill>
          </a:ln>
          <a:effectLst>
            <a:outerShdw dist="71842" dir="2700000" algn="ctr" rotWithShape="0">
              <a:schemeClr val="bg2"/>
            </a:outerShdw>
          </a:effectLst>
        </p:spPr>
        <p:txBody>
          <a:bodyPr lIns="90488" tIns="44450" rIns="90488" bIns="44450">
            <a:normAutofit/>
          </a:bodyPr>
          <a:lstStyle/>
          <a:p>
            <a:pPr>
              <a:lnSpc>
                <a:spcPct val="95000"/>
              </a:lnSpc>
              <a:spcBef>
                <a:spcPct val="55000"/>
              </a:spcBef>
              <a:buSzPct val="75000"/>
              <a:buFont typeface="Wingdings" pitchFamily="2" charset="2"/>
              <a:buBlip>
                <a:blip r:embed="rId4"/>
              </a:buBlip>
            </a:pPr>
            <a:r>
              <a:rPr lang="en-US" sz="2800" dirty="0" err="1" smtClean="0">
                <a:solidFill>
                  <a:schemeClr val="accent5"/>
                </a:solidFill>
                <a:effectLst/>
              </a:rPr>
              <a:t>Diasumsikan</a:t>
            </a:r>
            <a:r>
              <a:rPr lang="en-US" sz="2800" dirty="0" smtClean="0">
                <a:solidFill>
                  <a:schemeClr val="accent5"/>
                </a:solidFill>
                <a:effectLst/>
              </a:rPr>
              <a:t> Double </a:t>
            </a:r>
            <a:r>
              <a:rPr lang="en-US" sz="2800" dirty="0">
                <a:solidFill>
                  <a:schemeClr val="accent5"/>
                </a:solidFill>
                <a:effectLst/>
              </a:rPr>
              <a:t>Diamond Skis </a:t>
            </a:r>
            <a:r>
              <a:rPr lang="en-US" sz="2800" dirty="0" err="1" smtClean="0">
                <a:solidFill>
                  <a:schemeClr val="accent5"/>
                </a:solidFill>
                <a:effectLst/>
              </a:rPr>
              <a:t>menggunakan</a:t>
            </a:r>
            <a:r>
              <a:rPr lang="en-US" sz="2800" dirty="0" smtClean="0">
                <a:solidFill>
                  <a:schemeClr val="accent5"/>
                </a:solidFill>
                <a:effectLst/>
              </a:rPr>
              <a:t> </a:t>
            </a:r>
            <a:r>
              <a:rPr lang="en-US" sz="2800" dirty="0" err="1" smtClean="0">
                <a:solidFill>
                  <a:schemeClr val="accent5"/>
                </a:solidFill>
                <a:effectLst/>
              </a:rPr>
              <a:t>metode</a:t>
            </a:r>
            <a:r>
              <a:rPr lang="en-US" sz="2800" dirty="0" smtClean="0">
                <a:solidFill>
                  <a:schemeClr val="accent5"/>
                </a:solidFill>
                <a:effectLst/>
              </a:rPr>
              <a:t> rata-rata </a:t>
            </a:r>
            <a:r>
              <a:rPr lang="en-US" sz="2800" dirty="0" err="1" smtClean="0">
                <a:solidFill>
                  <a:schemeClr val="accent5"/>
                </a:solidFill>
                <a:effectLst/>
              </a:rPr>
              <a:t>tertimbang</a:t>
            </a:r>
            <a:r>
              <a:rPr lang="en-US" sz="2800" dirty="0" smtClean="0">
                <a:solidFill>
                  <a:schemeClr val="accent5"/>
                </a:solidFill>
                <a:effectLst/>
              </a:rPr>
              <a:t> </a:t>
            </a:r>
            <a:r>
              <a:rPr lang="en-US" sz="2800" dirty="0" err="1" smtClean="0">
                <a:solidFill>
                  <a:schemeClr val="accent5"/>
                </a:solidFill>
                <a:effectLst/>
              </a:rPr>
              <a:t>dari</a:t>
            </a:r>
            <a:r>
              <a:rPr lang="en-US" sz="2800" dirty="0" smtClean="0">
                <a:solidFill>
                  <a:schemeClr val="accent5"/>
                </a:solidFill>
                <a:effectLst/>
              </a:rPr>
              <a:t> </a:t>
            </a:r>
            <a:r>
              <a:rPr lang="en-US" sz="2800" dirty="0" err="1" smtClean="0">
                <a:solidFill>
                  <a:schemeClr val="accent5"/>
                </a:solidFill>
                <a:effectLst/>
              </a:rPr>
              <a:t>proses</a:t>
            </a:r>
            <a:r>
              <a:rPr lang="en-US" sz="2800" dirty="0" smtClean="0">
                <a:solidFill>
                  <a:schemeClr val="accent5"/>
                </a:solidFill>
                <a:effectLst/>
              </a:rPr>
              <a:t> costing </a:t>
            </a:r>
            <a:r>
              <a:rPr lang="en-US" sz="2800" dirty="0" err="1" smtClean="0">
                <a:solidFill>
                  <a:schemeClr val="accent5"/>
                </a:solidFill>
                <a:effectLst/>
              </a:rPr>
              <a:t>untuk</a:t>
            </a:r>
            <a:r>
              <a:rPr lang="en-US" sz="2800" dirty="0" smtClean="0">
                <a:solidFill>
                  <a:schemeClr val="accent5"/>
                </a:solidFill>
                <a:effectLst/>
              </a:rPr>
              <a:t> </a:t>
            </a:r>
            <a:r>
              <a:rPr lang="en-US" sz="2800" dirty="0" err="1" smtClean="0">
                <a:solidFill>
                  <a:schemeClr val="accent5"/>
                </a:solidFill>
                <a:effectLst/>
              </a:rPr>
              <a:t>menentukan</a:t>
            </a:r>
            <a:r>
              <a:rPr lang="en-US" sz="2800" dirty="0" smtClean="0">
                <a:solidFill>
                  <a:schemeClr val="accent5"/>
                </a:solidFill>
                <a:effectLst/>
              </a:rPr>
              <a:t> </a:t>
            </a:r>
            <a:r>
              <a:rPr lang="en-US" sz="2800" dirty="0" err="1" smtClean="0">
                <a:solidFill>
                  <a:schemeClr val="accent5"/>
                </a:solidFill>
                <a:effectLst/>
              </a:rPr>
              <a:t>biaya</a:t>
            </a:r>
            <a:r>
              <a:rPr lang="en-US" sz="2800" dirty="0" smtClean="0">
                <a:solidFill>
                  <a:schemeClr val="accent5"/>
                </a:solidFill>
                <a:effectLst/>
              </a:rPr>
              <a:t> </a:t>
            </a:r>
            <a:r>
              <a:rPr lang="en-US" sz="2800" dirty="0" err="1" smtClean="0">
                <a:solidFill>
                  <a:schemeClr val="accent5"/>
                </a:solidFill>
                <a:effectLst/>
              </a:rPr>
              <a:t>perunit</a:t>
            </a:r>
            <a:r>
              <a:rPr lang="en-US" sz="2800" dirty="0" smtClean="0">
                <a:solidFill>
                  <a:schemeClr val="accent5"/>
                </a:solidFill>
                <a:effectLst/>
              </a:rPr>
              <a:t> </a:t>
            </a:r>
            <a:r>
              <a:rPr lang="en-US" sz="2800" dirty="0" err="1" smtClean="0">
                <a:solidFill>
                  <a:schemeClr val="accent5"/>
                </a:solidFill>
                <a:effectLst/>
              </a:rPr>
              <a:t>pada</a:t>
            </a:r>
            <a:r>
              <a:rPr lang="en-US" sz="2800" dirty="0" smtClean="0">
                <a:solidFill>
                  <a:schemeClr val="accent5"/>
                </a:solidFill>
                <a:effectLst/>
              </a:rPr>
              <a:t> </a:t>
            </a:r>
            <a:r>
              <a:rPr lang="en-US" sz="2800" dirty="0" err="1" smtClean="0">
                <a:solidFill>
                  <a:schemeClr val="accent5"/>
                </a:solidFill>
                <a:effectLst/>
              </a:rPr>
              <a:t>departemen</a:t>
            </a:r>
            <a:r>
              <a:rPr lang="en-US" sz="2800" dirty="0" smtClean="0">
                <a:solidFill>
                  <a:schemeClr val="accent5"/>
                </a:solidFill>
                <a:effectLst/>
              </a:rPr>
              <a:t> </a:t>
            </a:r>
            <a:r>
              <a:rPr lang="en-US" sz="2800" dirty="0" err="1" smtClean="0">
                <a:solidFill>
                  <a:schemeClr val="accent5"/>
                </a:solidFill>
                <a:effectLst/>
              </a:rPr>
              <a:t>pemotongan</a:t>
            </a:r>
            <a:r>
              <a:rPr lang="en-US" sz="2800" dirty="0" smtClean="0">
                <a:solidFill>
                  <a:schemeClr val="accent5"/>
                </a:solidFill>
                <a:effectLst/>
              </a:rPr>
              <a:t> </a:t>
            </a:r>
            <a:r>
              <a:rPr lang="en-US" sz="2800" dirty="0" err="1" smtClean="0">
                <a:solidFill>
                  <a:schemeClr val="accent5"/>
                </a:solidFill>
                <a:effectLst/>
              </a:rPr>
              <a:t>dan</a:t>
            </a:r>
            <a:r>
              <a:rPr lang="en-US" sz="2800" dirty="0" smtClean="0">
                <a:solidFill>
                  <a:schemeClr val="accent5"/>
                </a:solidFill>
                <a:effectLst/>
              </a:rPr>
              <a:t> </a:t>
            </a:r>
            <a:r>
              <a:rPr lang="en-US" sz="2800" dirty="0" err="1" smtClean="0">
                <a:solidFill>
                  <a:schemeClr val="accent5"/>
                </a:solidFill>
                <a:effectLst/>
              </a:rPr>
              <a:t>penggilingan</a:t>
            </a:r>
            <a:endParaRPr lang="en-US" sz="2800" dirty="0">
              <a:solidFill>
                <a:schemeClr val="accent5"/>
              </a:solidFill>
              <a:effectLst/>
            </a:endParaRPr>
          </a:p>
        </p:txBody>
      </p:sp>
      <p:graphicFrame>
        <p:nvGraphicFramePr>
          <p:cNvPr id="90116" name="Object 4"/>
          <p:cNvGraphicFramePr>
            <a:graphicFrameLocks noChangeAspect="1"/>
          </p:cNvGraphicFramePr>
          <p:nvPr/>
        </p:nvGraphicFramePr>
        <p:xfrm>
          <a:off x="3048000" y="3762375"/>
          <a:ext cx="3505200" cy="2333625"/>
        </p:xfrm>
        <a:graphic>
          <a:graphicData uri="http://schemas.openxmlformats.org/presentationml/2006/ole">
            <mc:AlternateContent xmlns:mc="http://schemas.openxmlformats.org/markup-compatibility/2006">
              <mc:Choice xmlns:v="urn:schemas-microsoft-com:vml" Requires="v">
                <p:oleObj spid="_x0000_s13319" name="Clip" r:id="rId5" imgW="3657600" imgH="2437560" progId="">
                  <p:embed/>
                </p:oleObj>
              </mc:Choice>
              <mc:Fallback>
                <p:oleObj name="Clip" r:id="rId5" imgW="3657600" imgH="243756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3762375"/>
                        <a:ext cx="3505200" cy="2333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over dir="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title"/>
          </p:nvPr>
        </p:nvSpPr>
        <p:spPr>
          <a:noFill/>
          <a:ln/>
        </p:spPr>
        <p:txBody>
          <a:bodyPr lIns="90488" tIns="44450" rIns="90488" bIns="44450"/>
          <a:lstStyle/>
          <a:p>
            <a:r>
              <a:rPr lang="en-US" sz="3200"/>
              <a:t>Production Report Example</a:t>
            </a:r>
          </a:p>
        </p:txBody>
      </p:sp>
      <p:sp>
        <p:nvSpPr>
          <p:cNvPr id="92162" name="Rectangle 2"/>
          <p:cNvSpPr>
            <a:spLocks noGrp="1" noChangeArrowheads="1"/>
          </p:cNvSpPr>
          <p:nvPr>
            <p:ph idx="1"/>
          </p:nvPr>
        </p:nvSpPr>
        <p:spPr>
          <a:xfrm>
            <a:off x="1600200" y="1600200"/>
            <a:ext cx="6400800" cy="4800600"/>
          </a:xfrm>
          <a:solidFill>
            <a:srgbClr val="CCFFFF"/>
          </a:solidFill>
          <a:ln w="28575">
            <a:solidFill>
              <a:srgbClr val="0000CC"/>
            </a:solidFill>
          </a:ln>
          <a:effectLst>
            <a:outerShdw dist="71842" dir="2700000" algn="ctr" rotWithShape="0">
              <a:schemeClr val="bg2"/>
            </a:outerShdw>
          </a:effectLst>
        </p:spPr>
        <p:txBody>
          <a:bodyPr lIns="90488" tIns="44450" rIns="90488" bIns="44450">
            <a:normAutofit/>
          </a:bodyPr>
          <a:lstStyle/>
          <a:p>
            <a:pPr>
              <a:lnSpc>
                <a:spcPct val="90000"/>
              </a:lnSpc>
              <a:spcBef>
                <a:spcPct val="5000"/>
              </a:spcBef>
              <a:buFont typeface="Times" pitchFamily="18" charset="0"/>
              <a:buNone/>
            </a:pPr>
            <a:r>
              <a:rPr lang="en-US" sz="2000" b="1" dirty="0" err="1" smtClean="0">
                <a:solidFill>
                  <a:srgbClr val="3333FF"/>
                </a:solidFill>
                <a:effectLst/>
              </a:rPr>
              <a:t>Barang</a:t>
            </a:r>
            <a:r>
              <a:rPr lang="en-US" sz="2000" b="1" dirty="0" smtClean="0">
                <a:solidFill>
                  <a:srgbClr val="3333FF"/>
                </a:solidFill>
                <a:effectLst/>
              </a:rPr>
              <a:t> </a:t>
            </a:r>
            <a:r>
              <a:rPr lang="en-US" sz="2000" b="1" dirty="0" err="1" smtClean="0">
                <a:solidFill>
                  <a:srgbClr val="3333FF"/>
                </a:solidFill>
                <a:effectLst/>
              </a:rPr>
              <a:t>dalam</a:t>
            </a:r>
            <a:r>
              <a:rPr lang="en-US" sz="2000" b="1" dirty="0" smtClean="0">
                <a:solidFill>
                  <a:srgbClr val="3333FF"/>
                </a:solidFill>
                <a:effectLst/>
              </a:rPr>
              <a:t> </a:t>
            </a:r>
            <a:r>
              <a:rPr lang="en-US" sz="2000" b="1" dirty="0" err="1" smtClean="0">
                <a:solidFill>
                  <a:srgbClr val="3333FF"/>
                </a:solidFill>
                <a:effectLst/>
              </a:rPr>
              <a:t>Proses</a:t>
            </a:r>
            <a:r>
              <a:rPr lang="en-US" sz="2000" b="1" dirty="0" smtClean="0">
                <a:solidFill>
                  <a:srgbClr val="3333FF"/>
                </a:solidFill>
                <a:effectLst/>
              </a:rPr>
              <a:t>, </a:t>
            </a:r>
            <a:r>
              <a:rPr lang="en-US" sz="2000" b="1" dirty="0">
                <a:solidFill>
                  <a:srgbClr val="FF0000"/>
                </a:solidFill>
                <a:effectLst/>
              </a:rPr>
              <a:t>May 1</a:t>
            </a:r>
            <a:r>
              <a:rPr lang="en-US" sz="2000" b="1" dirty="0">
                <a:solidFill>
                  <a:srgbClr val="3333FF"/>
                </a:solidFill>
                <a:effectLst/>
              </a:rPr>
              <a:t>:   200 </a:t>
            </a:r>
            <a:r>
              <a:rPr lang="en-US" sz="2000" b="1" dirty="0" smtClean="0">
                <a:solidFill>
                  <a:srgbClr val="3333FF"/>
                </a:solidFill>
                <a:effectLst/>
              </a:rPr>
              <a:t>unit</a:t>
            </a:r>
            <a:r>
              <a:rPr lang="en-US" sz="2000" b="1" dirty="0">
                <a:solidFill>
                  <a:srgbClr val="3333FF"/>
                </a:solidFill>
                <a:effectLst/>
              </a:rPr>
              <a:t>			  </a:t>
            </a:r>
          </a:p>
          <a:p>
            <a:pPr>
              <a:lnSpc>
                <a:spcPct val="90000"/>
              </a:lnSpc>
              <a:spcBef>
                <a:spcPct val="5000"/>
              </a:spcBef>
              <a:buFont typeface="Times" pitchFamily="18" charset="0"/>
              <a:buNone/>
            </a:pPr>
            <a:r>
              <a:rPr lang="en-US" sz="2000" b="1" dirty="0">
                <a:solidFill>
                  <a:srgbClr val="3333FF"/>
                </a:solidFill>
                <a:effectLst/>
              </a:rPr>
              <a:t>	</a:t>
            </a:r>
            <a:r>
              <a:rPr lang="en-US" sz="2000" b="1" dirty="0" err="1" smtClean="0">
                <a:solidFill>
                  <a:srgbClr val="3333FF"/>
                </a:solidFill>
                <a:effectLst/>
              </a:rPr>
              <a:t>Bahan</a:t>
            </a:r>
            <a:r>
              <a:rPr lang="en-US" sz="2000" b="1" dirty="0" smtClean="0">
                <a:solidFill>
                  <a:srgbClr val="3333FF"/>
                </a:solidFill>
                <a:effectLst/>
              </a:rPr>
              <a:t> Baku:   </a:t>
            </a:r>
            <a:r>
              <a:rPr lang="en-US" sz="2000" b="1" dirty="0">
                <a:solidFill>
                  <a:srgbClr val="3333FF"/>
                </a:solidFill>
                <a:effectLst/>
              </a:rPr>
              <a:t>55% complete	    $	9,600</a:t>
            </a:r>
          </a:p>
          <a:p>
            <a:pPr>
              <a:lnSpc>
                <a:spcPct val="90000"/>
              </a:lnSpc>
              <a:spcBef>
                <a:spcPct val="5000"/>
              </a:spcBef>
              <a:buFont typeface="Times" pitchFamily="18" charset="0"/>
              <a:buNone/>
            </a:pPr>
            <a:r>
              <a:rPr lang="en-US" sz="2000" b="1" dirty="0">
                <a:solidFill>
                  <a:srgbClr val="3333FF"/>
                </a:solidFill>
                <a:effectLst/>
              </a:rPr>
              <a:t>	</a:t>
            </a:r>
            <a:r>
              <a:rPr lang="en-US" sz="2000" b="1" dirty="0" err="1" smtClean="0">
                <a:solidFill>
                  <a:srgbClr val="3333FF"/>
                </a:solidFill>
                <a:effectLst/>
              </a:rPr>
              <a:t>Konversi</a:t>
            </a:r>
            <a:r>
              <a:rPr lang="en-US" sz="2000" b="1" dirty="0" smtClean="0">
                <a:solidFill>
                  <a:srgbClr val="3333FF"/>
                </a:solidFill>
                <a:effectLst/>
              </a:rPr>
              <a:t> 	: </a:t>
            </a:r>
            <a:r>
              <a:rPr lang="en-US" sz="2000" b="1" dirty="0">
                <a:solidFill>
                  <a:srgbClr val="3333FF"/>
                </a:solidFill>
                <a:effectLst/>
              </a:rPr>
              <a:t>30% complete		5,575</a:t>
            </a:r>
          </a:p>
          <a:p>
            <a:pPr>
              <a:lnSpc>
                <a:spcPct val="90000"/>
              </a:lnSpc>
              <a:spcBef>
                <a:spcPct val="5000"/>
              </a:spcBef>
              <a:buFont typeface="Times" pitchFamily="18" charset="0"/>
              <a:buNone/>
            </a:pPr>
            <a:r>
              <a:rPr lang="en-US" sz="2000" b="1" dirty="0">
                <a:solidFill>
                  <a:schemeClr val="tx2"/>
                </a:solidFill>
                <a:effectLst/>
              </a:rPr>
              <a:t>			</a:t>
            </a:r>
            <a:endParaRPr lang="en-US" sz="2000" b="1" dirty="0">
              <a:effectLst/>
            </a:endParaRPr>
          </a:p>
          <a:p>
            <a:pPr>
              <a:lnSpc>
                <a:spcPct val="90000"/>
              </a:lnSpc>
              <a:spcBef>
                <a:spcPct val="5000"/>
              </a:spcBef>
              <a:buFont typeface="Times" pitchFamily="18" charset="0"/>
              <a:buNone/>
            </a:pPr>
            <a:r>
              <a:rPr lang="en-US" sz="2000" b="1" dirty="0" err="1" smtClean="0">
                <a:solidFill>
                  <a:srgbClr val="CC3300"/>
                </a:solidFill>
                <a:effectLst/>
              </a:rPr>
              <a:t>Produksi</a:t>
            </a:r>
            <a:r>
              <a:rPr lang="en-US" sz="2000" b="1" dirty="0" smtClean="0">
                <a:solidFill>
                  <a:srgbClr val="CC3300"/>
                </a:solidFill>
                <a:effectLst/>
              </a:rPr>
              <a:t> yang </a:t>
            </a:r>
            <a:r>
              <a:rPr lang="en-US" sz="2000" b="1" dirty="0" err="1" smtClean="0">
                <a:solidFill>
                  <a:srgbClr val="CC3300"/>
                </a:solidFill>
                <a:effectLst/>
              </a:rPr>
              <a:t>dimulai</a:t>
            </a:r>
            <a:r>
              <a:rPr lang="en-US" sz="2000" b="1" dirty="0" smtClean="0">
                <a:solidFill>
                  <a:srgbClr val="CC3300"/>
                </a:solidFill>
                <a:effectLst/>
              </a:rPr>
              <a:t> </a:t>
            </a:r>
            <a:r>
              <a:rPr lang="en-US" sz="2000" b="1" dirty="0" err="1" smtClean="0">
                <a:solidFill>
                  <a:srgbClr val="CC3300"/>
                </a:solidFill>
                <a:effectLst/>
              </a:rPr>
              <a:t>bulan</a:t>
            </a:r>
            <a:r>
              <a:rPr lang="en-US" sz="2000" b="1" dirty="0" smtClean="0">
                <a:solidFill>
                  <a:srgbClr val="CC3300"/>
                </a:solidFill>
                <a:effectLst/>
              </a:rPr>
              <a:t> </a:t>
            </a:r>
            <a:r>
              <a:rPr lang="en-US" sz="2000" b="1" dirty="0">
                <a:solidFill>
                  <a:srgbClr val="CC3300"/>
                </a:solidFill>
                <a:effectLst/>
              </a:rPr>
              <a:t>May	5,000 </a:t>
            </a:r>
            <a:r>
              <a:rPr lang="en-US" sz="2000" b="1" dirty="0" smtClean="0">
                <a:solidFill>
                  <a:srgbClr val="CC3300"/>
                </a:solidFill>
                <a:effectLst/>
              </a:rPr>
              <a:t>unit</a:t>
            </a:r>
            <a:endParaRPr lang="en-US" sz="2000" b="1" dirty="0">
              <a:solidFill>
                <a:srgbClr val="CC3300"/>
              </a:solidFill>
              <a:effectLst/>
            </a:endParaRPr>
          </a:p>
          <a:p>
            <a:pPr>
              <a:lnSpc>
                <a:spcPct val="90000"/>
              </a:lnSpc>
              <a:spcBef>
                <a:spcPct val="5000"/>
              </a:spcBef>
              <a:buFont typeface="Times" pitchFamily="18" charset="0"/>
              <a:buNone/>
            </a:pPr>
            <a:r>
              <a:rPr lang="en-US" sz="2000" b="1" dirty="0" err="1" smtClean="0">
                <a:solidFill>
                  <a:srgbClr val="CC3300"/>
                </a:solidFill>
                <a:effectLst/>
              </a:rPr>
              <a:t>Produksi</a:t>
            </a:r>
            <a:r>
              <a:rPr lang="en-US" sz="2000" b="1" dirty="0" smtClean="0">
                <a:solidFill>
                  <a:srgbClr val="CC3300"/>
                </a:solidFill>
                <a:effectLst/>
              </a:rPr>
              <a:t> </a:t>
            </a:r>
            <a:r>
              <a:rPr lang="en-US" sz="2000" b="1" dirty="0" err="1" smtClean="0">
                <a:solidFill>
                  <a:srgbClr val="CC3300"/>
                </a:solidFill>
                <a:effectLst/>
              </a:rPr>
              <a:t>selesai</a:t>
            </a:r>
            <a:r>
              <a:rPr lang="en-US" sz="2000" b="1" dirty="0" smtClean="0">
                <a:solidFill>
                  <a:srgbClr val="CC3300"/>
                </a:solidFill>
                <a:effectLst/>
              </a:rPr>
              <a:t> </a:t>
            </a:r>
            <a:r>
              <a:rPr lang="en-US" sz="2000" b="1" dirty="0" err="1" smtClean="0">
                <a:solidFill>
                  <a:srgbClr val="CC3300"/>
                </a:solidFill>
                <a:effectLst/>
              </a:rPr>
              <a:t>bulan</a:t>
            </a:r>
            <a:r>
              <a:rPr lang="en-US" sz="2000" b="1" dirty="0" smtClean="0">
                <a:solidFill>
                  <a:srgbClr val="CC3300"/>
                </a:solidFill>
                <a:effectLst/>
              </a:rPr>
              <a:t> May	</a:t>
            </a:r>
            <a:r>
              <a:rPr lang="en-US" sz="2000" b="1" dirty="0">
                <a:solidFill>
                  <a:srgbClr val="CC3300"/>
                </a:solidFill>
                <a:effectLst/>
              </a:rPr>
              <a:t>	4,800 units</a:t>
            </a:r>
          </a:p>
          <a:p>
            <a:pPr>
              <a:lnSpc>
                <a:spcPct val="90000"/>
              </a:lnSpc>
              <a:spcBef>
                <a:spcPct val="5000"/>
              </a:spcBef>
              <a:buFont typeface="Times" pitchFamily="18" charset="0"/>
              <a:buNone/>
            </a:pPr>
            <a:endParaRPr lang="en-US" sz="2000" b="1" dirty="0">
              <a:effectLst/>
            </a:endParaRPr>
          </a:p>
          <a:p>
            <a:pPr>
              <a:lnSpc>
                <a:spcPct val="90000"/>
              </a:lnSpc>
              <a:spcBef>
                <a:spcPct val="5000"/>
              </a:spcBef>
              <a:buFont typeface="Times" pitchFamily="18" charset="0"/>
              <a:buNone/>
            </a:pPr>
            <a:r>
              <a:rPr lang="en-US" sz="2000" b="1" dirty="0" err="1" smtClean="0">
                <a:solidFill>
                  <a:srgbClr val="FF0000"/>
                </a:solidFill>
                <a:effectLst/>
              </a:rPr>
              <a:t>Biaya</a:t>
            </a:r>
            <a:r>
              <a:rPr lang="en-US" sz="2000" b="1" dirty="0" smtClean="0">
                <a:solidFill>
                  <a:srgbClr val="FF0000"/>
                </a:solidFill>
                <a:effectLst/>
              </a:rPr>
              <a:t> yang </a:t>
            </a:r>
            <a:r>
              <a:rPr lang="en-US" sz="2000" b="1" dirty="0" err="1" smtClean="0">
                <a:solidFill>
                  <a:srgbClr val="FF0000"/>
                </a:solidFill>
                <a:effectLst/>
              </a:rPr>
              <a:t>ditambahkan</a:t>
            </a:r>
            <a:r>
              <a:rPr lang="en-US" sz="2000" b="1" dirty="0" smtClean="0">
                <a:solidFill>
                  <a:srgbClr val="FF0000"/>
                </a:solidFill>
                <a:effectLst/>
              </a:rPr>
              <a:t> </a:t>
            </a:r>
            <a:r>
              <a:rPr lang="en-US" sz="2000" b="1" dirty="0" err="1" smtClean="0">
                <a:solidFill>
                  <a:srgbClr val="FF0000"/>
                </a:solidFill>
                <a:effectLst/>
              </a:rPr>
              <a:t>bulan</a:t>
            </a:r>
            <a:r>
              <a:rPr lang="en-US" sz="2000" b="1" dirty="0" smtClean="0">
                <a:solidFill>
                  <a:srgbClr val="FF0000"/>
                </a:solidFill>
                <a:effectLst/>
              </a:rPr>
              <a:t> May</a:t>
            </a:r>
            <a:endParaRPr lang="en-US" sz="2000" b="1" dirty="0">
              <a:solidFill>
                <a:srgbClr val="FF0000"/>
              </a:solidFill>
              <a:effectLst/>
            </a:endParaRPr>
          </a:p>
          <a:p>
            <a:pPr>
              <a:lnSpc>
                <a:spcPct val="90000"/>
              </a:lnSpc>
              <a:spcBef>
                <a:spcPct val="5000"/>
              </a:spcBef>
              <a:buFont typeface="Times" pitchFamily="18" charset="0"/>
              <a:buNone/>
            </a:pPr>
            <a:r>
              <a:rPr lang="en-US" sz="2000" b="1" dirty="0">
                <a:solidFill>
                  <a:srgbClr val="FF0000"/>
                </a:solidFill>
                <a:effectLst/>
              </a:rPr>
              <a:t>	</a:t>
            </a:r>
            <a:r>
              <a:rPr lang="en-US" sz="2000" b="1" dirty="0" err="1" smtClean="0">
                <a:solidFill>
                  <a:srgbClr val="FF0000"/>
                </a:solidFill>
                <a:effectLst/>
              </a:rPr>
              <a:t>Biaya</a:t>
            </a:r>
            <a:r>
              <a:rPr lang="en-US" sz="2000" b="1" dirty="0" smtClean="0">
                <a:solidFill>
                  <a:srgbClr val="FF0000"/>
                </a:solidFill>
                <a:effectLst/>
              </a:rPr>
              <a:t> </a:t>
            </a:r>
            <a:r>
              <a:rPr lang="en-US" sz="2000" b="1" dirty="0" err="1" smtClean="0">
                <a:solidFill>
                  <a:srgbClr val="FF0000"/>
                </a:solidFill>
                <a:effectLst/>
              </a:rPr>
              <a:t>Bahan</a:t>
            </a:r>
            <a:r>
              <a:rPr lang="en-US" sz="2000" b="1" dirty="0" smtClean="0">
                <a:solidFill>
                  <a:srgbClr val="FF0000"/>
                </a:solidFill>
                <a:effectLst/>
              </a:rPr>
              <a:t> Baku</a:t>
            </a:r>
            <a:r>
              <a:rPr lang="en-US" sz="2000" b="1" dirty="0">
                <a:solidFill>
                  <a:srgbClr val="FF0000"/>
                </a:solidFill>
                <a:effectLst/>
              </a:rPr>
              <a:t>		 	$  368,600</a:t>
            </a:r>
          </a:p>
          <a:p>
            <a:pPr>
              <a:lnSpc>
                <a:spcPct val="90000"/>
              </a:lnSpc>
              <a:spcBef>
                <a:spcPct val="5000"/>
              </a:spcBef>
              <a:buFont typeface="Times" pitchFamily="18" charset="0"/>
              <a:buNone/>
            </a:pPr>
            <a:r>
              <a:rPr lang="en-US" sz="2000" b="1" dirty="0">
                <a:solidFill>
                  <a:srgbClr val="FF0000"/>
                </a:solidFill>
                <a:effectLst/>
              </a:rPr>
              <a:t>	</a:t>
            </a:r>
            <a:r>
              <a:rPr lang="en-US" sz="2000" b="1" dirty="0" err="1" smtClean="0">
                <a:solidFill>
                  <a:srgbClr val="FF0000"/>
                </a:solidFill>
                <a:effectLst/>
              </a:rPr>
              <a:t>Biaya</a:t>
            </a:r>
            <a:r>
              <a:rPr lang="en-US" sz="2000" b="1" dirty="0" smtClean="0">
                <a:solidFill>
                  <a:srgbClr val="FF0000"/>
                </a:solidFill>
                <a:effectLst/>
              </a:rPr>
              <a:t> </a:t>
            </a:r>
            <a:r>
              <a:rPr lang="en-US" sz="2000" b="1" dirty="0" err="1" smtClean="0">
                <a:solidFill>
                  <a:srgbClr val="FF0000"/>
                </a:solidFill>
                <a:effectLst/>
              </a:rPr>
              <a:t>Konversi</a:t>
            </a:r>
            <a:r>
              <a:rPr lang="en-US" sz="2000" b="1" dirty="0" smtClean="0">
                <a:solidFill>
                  <a:srgbClr val="FF0000"/>
                </a:solidFill>
                <a:effectLst/>
              </a:rPr>
              <a:t> </a:t>
            </a:r>
            <a:r>
              <a:rPr lang="en-US" sz="2000" b="1" dirty="0">
                <a:solidFill>
                  <a:srgbClr val="FF0000"/>
                </a:solidFill>
                <a:effectLst/>
              </a:rPr>
              <a:t>			    350,900</a:t>
            </a:r>
          </a:p>
          <a:p>
            <a:pPr>
              <a:lnSpc>
                <a:spcPct val="90000"/>
              </a:lnSpc>
              <a:spcBef>
                <a:spcPct val="5000"/>
              </a:spcBef>
              <a:buFont typeface="Times" pitchFamily="18" charset="0"/>
              <a:buNone/>
            </a:pPr>
            <a:r>
              <a:rPr lang="en-US" sz="2000" b="1" dirty="0">
                <a:solidFill>
                  <a:srgbClr val="FF0000"/>
                </a:solidFill>
                <a:effectLst/>
              </a:rPr>
              <a:t>	</a:t>
            </a:r>
          </a:p>
          <a:p>
            <a:pPr>
              <a:lnSpc>
                <a:spcPct val="90000"/>
              </a:lnSpc>
              <a:spcBef>
                <a:spcPct val="5000"/>
              </a:spcBef>
              <a:buFont typeface="Times" pitchFamily="18" charset="0"/>
              <a:buNone/>
            </a:pPr>
            <a:r>
              <a:rPr lang="en-US" sz="2000" b="1" dirty="0" err="1" smtClean="0">
                <a:solidFill>
                  <a:srgbClr val="008000"/>
                </a:solidFill>
                <a:effectLst/>
              </a:rPr>
              <a:t>Barang</a:t>
            </a:r>
            <a:r>
              <a:rPr lang="en-US" sz="2000" b="1" dirty="0" smtClean="0">
                <a:solidFill>
                  <a:srgbClr val="008000"/>
                </a:solidFill>
                <a:effectLst/>
              </a:rPr>
              <a:t> </a:t>
            </a:r>
            <a:r>
              <a:rPr lang="en-US" sz="2000" b="1" dirty="0" err="1" smtClean="0">
                <a:solidFill>
                  <a:srgbClr val="008000"/>
                </a:solidFill>
                <a:effectLst/>
              </a:rPr>
              <a:t>dalam</a:t>
            </a:r>
            <a:r>
              <a:rPr lang="en-US" sz="2000" b="1" dirty="0" smtClean="0">
                <a:solidFill>
                  <a:srgbClr val="008000"/>
                </a:solidFill>
                <a:effectLst/>
              </a:rPr>
              <a:t> </a:t>
            </a:r>
            <a:r>
              <a:rPr lang="en-US" sz="2000" b="1" dirty="0" err="1" smtClean="0">
                <a:solidFill>
                  <a:srgbClr val="008000"/>
                </a:solidFill>
                <a:effectLst/>
              </a:rPr>
              <a:t>Proses</a:t>
            </a:r>
            <a:r>
              <a:rPr lang="en-US" sz="2000" b="1" dirty="0" smtClean="0">
                <a:solidFill>
                  <a:srgbClr val="008000"/>
                </a:solidFill>
                <a:effectLst/>
              </a:rPr>
              <a:t>, </a:t>
            </a:r>
            <a:r>
              <a:rPr lang="en-US" sz="2000" b="1" dirty="0">
                <a:solidFill>
                  <a:srgbClr val="FF0000"/>
                </a:solidFill>
                <a:effectLst/>
              </a:rPr>
              <a:t>May 31		 </a:t>
            </a:r>
            <a:r>
              <a:rPr lang="en-US" sz="2000" b="1" dirty="0">
                <a:solidFill>
                  <a:srgbClr val="008000"/>
                </a:solidFill>
                <a:effectLst/>
              </a:rPr>
              <a:t>  400 </a:t>
            </a:r>
            <a:r>
              <a:rPr lang="en-US" sz="2000" b="1" dirty="0" smtClean="0">
                <a:solidFill>
                  <a:srgbClr val="008000"/>
                </a:solidFill>
                <a:effectLst/>
              </a:rPr>
              <a:t>unit</a:t>
            </a:r>
            <a:endParaRPr lang="en-US" sz="2000" b="1" dirty="0">
              <a:solidFill>
                <a:srgbClr val="008000"/>
              </a:solidFill>
              <a:effectLst/>
            </a:endParaRPr>
          </a:p>
          <a:p>
            <a:pPr>
              <a:lnSpc>
                <a:spcPct val="90000"/>
              </a:lnSpc>
              <a:spcBef>
                <a:spcPct val="5000"/>
              </a:spcBef>
              <a:buFont typeface="Times" pitchFamily="18" charset="0"/>
              <a:buNone/>
            </a:pPr>
            <a:r>
              <a:rPr lang="en-US" sz="2000" b="1" dirty="0">
                <a:solidFill>
                  <a:srgbClr val="008000"/>
                </a:solidFill>
                <a:effectLst/>
              </a:rPr>
              <a:t>	</a:t>
            </a:r>
            <a:r>
              <a:rPr lang="en-US" sz="2000" b="1" dirty="0" err="1" smtClean="0">
                <a:solidFill>
                  <a:srgbClr val="008000"/>
                </a:solidFill>
                <a:effectLst/>
              </a:rPr>
              <a:t>Bahan</a:t>
            </a:r>
            <a:r>
              <a:rPr lang="en-US" sz="2000" b="1" dirty="0" smtClean="0">
                <a:solidFill>
                  <a:srgbClr val="008000"/>
                </a:solidFill>
                <a:effectLst/>
              </a:rPr>
              <a:t> Baku:</a:t>
            </a:r>
            <a:r>
              <a:rPr lang="en-US" sz="2000" b="1" dirty="0">
                <a:solidFill>
                  <a:srgbClr val="008000"/>
                </a:solidFill>
                <a:effectLst/>
              </a:rPr>
              <a:t>	   40% complete</a:t>
            </a:r>
          </a:p>
          <a:p>
            <a:pPr>
              <a:lnSpc>
                <a:spcPct val="90000"/>
              </a:lnSpc>
              <a:spcBef>
                <a:spcPct val="5000"/>
              </a:spcBef>
              <a:buFont typeface="Times" pitchFamily="18" charset="0"/>
              <a:buNone/>
            </a:pPr>
            <a:r>
              <a:rPr lang="en-US" sz="2000" b="1" dirty="0">
                <a:solidFill>
                  <a:srgbClr val="008000"/>
                </a:solidFill>
                <a:effectLst/>
              </a:rPr>
              <a:t>	</a:t>
            </a:r>
            <a:r>
              <a:rPr lang="en-US" sz="2000" b="1" dirty="0" err="1" smtClean="0">
                <a:solidFill>
                  <a:srgbClr val="008000"/>
                </a:solidFill>
                <a:effectLst/>
              </a:rPr>
              <a:t>Konversi</a:t>
            </a:r>
            <a:r>
              <a:rPr lang="en-US" sz="2000" b="1" dirty="0" smtClean="0">
                <a:solidFill>
                  <a:srgbClr val="008000"/>
                </a:solidFill>
                <a:effectLst/>
              </a:rPr>
              <a:t>    :</a:t>
            </a:r>
            <a:r>
              <a:rPr lang="en-US" sz="2000" b="1" dirty="0">
                <a:solidFill>
                  <a:srgbClr val="008000"/>
                </a:solidFill>
                <a:effectLst/>
              </a:rPr>
              <a:t>	   25% complete</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76200" y="1371600"/>
            <a:ext cx="8991600" cy="920765"/>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sz="2700" dirty="0"/>
              <a:t> Step1: </a:t>
            </a:r>
            <a:r>
              <a:rPr lang="en-US" sz="2700" dirty="0" err="1" smtClean="0"/>
              <a:t>Menyiapkan</a:t>
            </a:r>
            <a:r>
              <a:rPr lang="en-US" sz="2700" dirty="0" smtClean="0"/>
              <a:t> </a:t>
            </a:r>
            <a:r>
              <a:rPr lang="en-US" sz="2700" dirty="0" err="1" smtClean="0"/>
              <a:t>skedul</a:t>
            </a:r>
            <a:r>
              <a:rPr lang="en-US" sz="2700" dirty="0" smtClean="0"/>
              <a:t> </a:t>
            </a:r>
            <a:r>
              <a:rPr lang="en-US" sz="2700" dirty="0" err="1" smtClean="0"/>
              <a:t>kuantitas</a:t>
            </a:r>
            <a:r>
              <a:rPr lang="en-US" sz="2700" dirty="0" smtClean="0"/>
              <a:t> </a:t>
            </a:r>
            <a:r>
              <a:rPr lang="en-US" sz="2700" dirty="0" err="1" smtClean="0"/>
              <a:t>dan</a:t>
            </a:r>
            <a:r>
              <a:rPr lang="en-US" sz="2700" dirty="0" smtClean="0"/>
              <a:t> </a:t>
            </a:r>
            <a:r>
              <a:rPr lang="en-US" sz="2700" dirty="0" err="1" smtClean="0"/>
              <a:t>Menghitung</a:t>
            </a:r>
            <a:r>
              <a:rPr lang="en-US" sz="2700" dirty="0" smtClean="0"/>
              <a:t> Unit </a:t>
            </a:r>
            <a:r>
              <a:rPr lang="en-US" sz="2700" dirty="0" err="1" smtClean="0"/>
              <a:t>Ekuivalen</a:t>
            </a:r>
            <a:r>
              <a:rPr lang="en-US" sz="2700" dirty="0" smtClean="0"/>
              <a:t>.</a:t>
            </a:r>
            <a:endParaRPr lang="en-US" sz="2700" dirty="0"/>
          </a:p>
        </p:txBody>
      </p:sp>
      <p:sp>
        <p:nvSpPr>
          <p:cNvPr id="94211" name="Rectangle 3"/>
          <p:cNvSpPr>
            <a:spLocks noGrp="1" noChangeArrowheads="1"/>
          </p:cNvSpPr>
          <p:nvPr>
            <p:ph type="title"/>
          </p:nvPr>
        </p:nvSpPr>
        <p:spPr>
          <a:noFill/>
          <a:ln/>
        </p:spPr>
        <p:txBody>
          <a:bodyPr lIns="90488" tIns="44450" rIns="90488" bIns="44450"/>
          <a:lstStyle/>
          <a:p>
            <a:r>
              <a:rPr lang="en-US" sz="3200"/>
              <a:t>Production Report Example</a:t>
            </a:r>
          </a:p>
        </p:txBody>
      </p:sp>
      <p:graphicFrame>
        <p:nvGraphicFramePr>
          <p:cNvPr id="94212" name="Object 4"/>
          <p:cNvGraphicFramePr>
            <a:graphicFrameLocks/>
          </p:cNvGraphicFramePr>
          <p:nvPr/>
        </p:nvGraphicFramePr>
        <p:xfrm>
          <a:off x="373063" y="2444750"/>
          <a:ext cx="8348662" cy="4108450"/>
        </p:xfrm>
        <a:graphic>
          <a:graphicData uri="http://schemas.openxmlformats.org/presentationml/2006/ole">
            <mc:AlternateContent xmlns:mc="http://schemas.openxmlformats.org/markup-compatibility/2006">
              <mc:Choice xmlns:v="urn:schemas-microsoft-com:vml" Requires="v">
                <p:oleObj spid="_x0000_s15372" name="Worksheet" r:id="rId4" imgW="4800600" imgH="2295525" progId="Excel.Sheet.8">
                  <p:embed/>
                </p:oleObj>
              </mc:Choice>
              <mc:Fallback>
                <p:oleObj name="Worksheet" r:id="rId4" imgW="4800600" imgH="2295525"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063" y="2444750"/>
                        <a:ext cx="8348662" cy="4108450"/>
                      </a:xfrm>
                      <a:prstGeom prst="rect">
                        <a:avLst/>
                      </a:prstGeom>
                      <a:noFill/>
                      <a:ln w="76200">
                        <a:solidFill>
                          <a:srgbClr val="6633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64733" y="189742"/>
            <a:ext cx="7765321" cy="1326321"/>
          </a:xfrm>
          <a:noFill/>
          <a:ln/>
        </p:spPr>
        <p:txBody>
          <a:bodyPr lIns="90488" tIns="44450" rIns="90488" bIns="44450"/>
          <a:lstStyle/>
          <a:p>
            <a:r>
              <a:rPr lang="en-US" sz="3200" dirty="0"/>
              <a:t>Production Report Example</a:t>
            </a:r>
          </a:p>
        </p:txBody>
      </p:sp>
      <p:graphicFrame>
        <p:nvGraphicFramePr>
          <p:cNvPr id="272384" name="Object 0"/>
          <p:cNvGraphicFramePr>
            <a:graphicFrameLocks/>
          </p:cNvGraphicFramePr>
          <p:nvPr/>
        </p:nvGraphicFramePr>
        <p:xfrm>
          <a:off x="373063" y="2368550"/>
          <a:ext cx="8348662" cy="4108450"/>
        </p:xfrm>
        <a:graphic>
          <a:graphicData uri="http://schemas.openxmlformats.org/presentationml/2006/ole">
            <mc:AlternateContent xmlns:mc="http://schemas.openxmlformats.org/markup-compatibility/2006">
              <mc:Choice xmlns:v="urn:schemas-microsoft-com:vml" Requires="v">
                <p:oleObj spid="_x0000_s16396" name="Worksheet" r:id="rId4" imgW="4461480" imgH="2293200" progId="Excel.Sheet.8">
                  <p:embed/>
                </p:oleObj>
              </mc:Choice>
              <mc:Fallback>
                <p:oleObj name="Worksheet" r:id="rId4" imgW="4461480" imgH="229320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063" y="2368550"/>
                        <a:ext cx="8348662" cy="4108450"/>
                      </a:xfrm>
                      <a:prstGeom prst="rect">
                        <a:avLst/>
                      </a:prstGeom>
                      <a:noFill/>
                      <a:ln w="76200">
                        <a:solidFill>
                          <a:srgbClr val="6633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6262" name="Rectangle 6"/>
          <p:cNvSpPr>
            <a:spLocks noChangeArrowheads="1"/>
          </p:cNvSpPr>
          <p:nvPr/>
        </p:nvSpPr>
        <p:spPr bwMode="auto">
          <a:xfrm>
            <a:off x="51593" y="1266032"/>
            <a:ext cx="8991600" cy="500062"/>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sz="2700" dirty="0"/>
              <a:t> Step1: Prepare Quantity Schedule with Equivalent Units.</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89339" y="189742"/>
            <a:ext cx="7765321" cy="1326321"/>
          </a:xfrm>
          <a:noFill/>
          <a:ln/>
        </p:spPr>
        <p:txBody>
          <a:bodyPr lIns="90488" tIns="44450" rIns="90488" bIns="44450"/>
          <a:lstStyle/>
          <a:p>
            <a:r>
              <a:rPr lang="en-US" sz="3200" dirty="0"/>
              <a:t>Production Report Example</a:t>
            </a:r>
          </a:p>
        </p:txBody>
      </p:sp>
      <p:graphicFrame>
        <p:nvGraphicFramePr>
          <p:cNvPr id="98307" name="Object 3"/>
          <p:cNvGraphicFramePr>
            <a:graphicFrameLocks/>
          </p:cNvGraphicFramePr>
          <p:nvPr/>
        </p:nvGraphicFramePr>
        <p:xfrm>
          <a:off x="373063" y="2368550"/>
          <a:ext cx="8348662" cy="4108450"/>
        </p:xfrm>
        <a:graphic>
          <a:graphicData uri="http://schemas.openxmlformats.org/presentationml/2006/ole">
            <mc:AlternateContent xmlns:mc="http://schemas.openxmlformats.org/markup-compatibility/2006">
              <mc:Choice xmlns:v="urn:schemas-microsoft-com:vml" Requires="v">
                <p:oleObj spid="_x0000_s17420" name="Worksheet" r:id="rId4" imgW="4461480" imgH="2293200" progId="Excel.Sheet.8">
                  <p:embed/>
                </p:oleObj>
              </mc:Choice>
              <mc:Fallback>
                <p:oleObj name="Worksheet" r:id="rId4" imgW="4461480" imgH="229320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063" y="2368550"/>
                        <a:ext cx="8348662" cy="4108450"/>
                      </a:xfrm>
                      <a:prstGeom prst="rect">
                        <a:avLst/>
                      </a:prstGeom>
                      <a:noFill/>
                      <a:ln w="76200">
                        <a:solidFill>
                          <a:srgbClr val="6633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8310" name="Rectangle 6"/>
          <p:cNvSpPr>
            <a:spLocks noChangeArrowheads="1"/>
          </p:cNvSpPr>
          <p:nvPr/>
        </p:nvSpPr>
        <p:spPr bwMode="auto">
          <a:xfrm>
            <a:off x="152400" y="1266032"/>
            <a:ext cx="8991600" cy="500062"/>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sz="2700" dirty="0"/>
              <a:t> Step1: Prepare Quantity Schedule with Equivalent Units.</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Rectangle 4"/>
          <p:cNvSpPr>
            <a:spLocks noGrp="1" noChangeArrowheads="1"/>
          </p:cNvSpPr>
          <p:nvPr>
            <p:ph type="title"/>
          </p:nvPr>
        </p:nvSpPr>
        <p:spPr/>
        <p:txBody>
          <a:bodyPr/>
          <a:lstStyle/>
          <a:p>
            <a:r>
              <a:rPr lang="en-US" sz="3200"/>
              <a:t>Step 2: Calculating the Costs Per Equivalent Unit</a:t>
            </a:r>
          </a:p>
        </p:txBody>
      </p:sp>
      <p:sp>
        <p:nvSpPr>
          <p:cNvPr id="186373" name="Text Box 5"/>
          <p:cNvSpPr txBox="1">
            <a:spLocks noChangeArrowheads="1"/>
          </p:cNvSpPr>
          <p:nvPr/>
        </p:nvSpPr>
        <p:spPr bwMode="auto">
          <a:xfrm>
            <a:off x="1371600" y="1676400"/>
            <a:ext cx="6934200" cy="946150"/>
          </a:xfrm>
          <a:prstGeom prst="rect">
            <a:avLst/>
          </a:prstGeom>
          <a:noFill/>
          <a:ln w="9525">
            <a:noFill/>
            <a:miter lim="800000"/>
            <a:headEnd/>
            <a:tailEnd/>
          </a:ln>
          <a:effectLst/>
        </p:spPr>
        <p:txBody>
          <a:bodyPr>
            <a:spAutoFit/>
          </a:bodyPr>
          <a:lstStyle/>
          <a:p>
            <a:pPr algn="ctr">
              <a:spcBef>
                <a:spcPct val="50000"/>
              </a:spcBef>
            </a:pPr>
            <a:r>
              <a:rPr lang="en-US" b="1"/>
              <a:t>To calculate the cost per equivalent unit for the period:</a:t>
            </a:r>
          </a:p>
        </p:txBody>
      </p:sp>
      <p:grpSp>
        <p:nvGrpSpPr>
          <p:cNvPr id="2" name="Group 6"/>
          <p:cNvGrpSpPr>
            <a:grpSpLocks/>
          </p:cNvGrpSpPr>
          <p:nvPr/>
        </p:nvGrpSpPr>
        <p:grpSpPr bwMode="auto">
          <a:xfrm>
            <a:off x="685800" y="3048000"/>
            <a:ext cx="8137525" cy="1676400"/>
            <a:chOff x="393" y="2709"/>
            <a:chExt cx="5126" cy="1056"/>
          </a:xfrm>
        </p:grpSpPr>
        <p:sp>
          <p:nvSpPr>
            <p:cNvPr id="186375" name="Rectangle 7"/>
            <p:cNvSpPr>
              <a:spLocks noChangeArrowheads="1"/>
            </p:cNvSpPr>
            <p:nvPr/>
          </p:nvSpPr>
          <p:spPr bwMode="auto">
            <a:xfrm>
              <a:off x="393" y="2709"/>
              <a:ext cx="5088" cy="1056"/>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86376" name="Rectangle 8"/>
            <p:cNvSpPr>
              <a:spLocks noChangeArrowheads="1"/>
            </p:cNvSpPr>
            <p:nvPr/>
          </p:nvSpPr>
          <p:spPr bwMode="auto">
            <a:xfrm>
              <a:off x="551" y="2866"/>
              <a:ext cx="1150" cy="746"/>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sz="2400" b="1">
                  <a:solidFill>
                    <a:schemeClr val="tx2"/>
                  </a:solidFill>
                </a:rPr>
                <a:t>Cost per</a:t>
              </a:r>
              <a:br>
                <a:rPr lang="en-US" sz="2400" b="1">
                  <a:solidFill>
                    <a:schemeClr val="tx2"/>
                  </a:solidFill>
                </a:rPr>
              </a:br>
              <a:r>
                <a:rPr lang="en-US" sz="2400" b="1">
                  <a:solidFill>
                    <a:schemeClr val="tx2"/>
                  </a:solidFill>
                </a:rPr>
                <a:t>equivalent    </a:t>
              </a:r>
              <a:br>
                <a:rPr lang="en-US" sz="2400" b="1">
                  <a:solidFill>
                    <a:schemeClr val="tx2"/>
                  </a:solidFill>
                </a:rPr>
              </a:br>
              <a:r>
                <a:rPr lang="en-US" sz="2400" b="1">
                  <a:solidFill>
                    <a:schemeClr val="tx2"/>
                  </a:solidFill>
                </a:rPr>
                <a:t>unit</a:t>
              </a:r>
            </a:p>
          </p:txBody>
        </p:sp>
        <p:sp>
          <p:nvSpPr>
            <p:cNvPr id="186377" name="Rectangle 9"/>
            <p:cNvSpPr>
              <a:spLocks noChangeArrowheads="1"/>
            </p:cNvSpPr>
            <p:nvPr/>
          </p:nvSpPr>
          <p:spPr bwMode="auto">
            <a:xfrm>
              <a:off x="1847" y="3077"/>
              <a:ext cx="238" cy="325"/>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b="1">
                  <a:solidFill>
                    <a:schemeClr val="tx2"/>
                  </a:solidFill>
                </a:rPr>
                <a:t>=</a:t>
              </a:r>
            </a:p>
          </p:txBody>
        </p:sp>
        <p:sp>
          <p:nvSpPr>
            <p:cNvPr id="186378" name="Rectangle 10"/>
            <p:cNvSpPr>
              <a:spLocks noChangeArrowheads="1"/>
            </p:cNvSpPr>
            <p:nvPr/>
          </p:nvSpPr>
          <p:spPr bwMode="auto">
            <a:xfrm>
              <a:off x="2161" y="2832"/>
              <a:ext cx="3358" cy="815"/>
            </a:xfrm>
            <a:prstGeom prst="rect">
              <a:avLst/>
            </a:prstGeom>
            <a:noFill/>
            <a:ln w="12700">
              <a:noFill/>
              <a:miter lim="800000"/>
              <a:headEnd/>
              <a:tailEnd/>
            </a:ln>
            <a:effectLst/>
          </p:spPr>
          <p:txBody>
            <a:bodyPr lIns="90488" tIns="44450" rIns="90488" bIns="44450">
              <a:spAutoFit/>
            </a:bodyPr>
            <a:lstStyle/>
            <a:p>
              <a:pPr algn="ctr" eaLnBrk="1" hangingPunct="1">
                <a:lnSpc>
                  <a:spcPct val="110000"/>
                </a:lnSpc>
                <a:spcBef>
                  <a:spcPct val="15000"/>
                </a:spcBef>
              </a:pPr>
              <a:r>
                <a:rPr lang="en-US" sz="2400" b="1">
                  <a:solidFill>
                    <a:schemeClr val="tx2"/>
                  </a:solidFill>
                </a:rPr>
                <a:t>Costs for the period</a:t>
              </a:r>
              <a:br>
                <a:rPr lang="en-US" sz="2400" b="1">
                  <a:solidFill>
                    <a:schemeClr val="tx2"/>
                  </a:solidFill>
                </a:rPr>
              </a:br>
              <a:r>
                <a:rPr lang="en-US" sz="2400" b="1">
                  <a:solidFill>
                    <a:schemeClr val="tx2"/>
                  </a:solidFill>
                </a:rPr>
                <a:t>Equivalent units of production</a:t>
              </a:r>
              <a:br>
                <a:rPr lang="en-US" sz="2400" b="1">
                  <a:solidFill>
                    <a:schemeClr val="tx2"/>
                  </a:solidFill>
                </a:rPr>
              </a:br>
              <a:r>
                <a:rPr lang="en-US" sz="2400" b="1">
                  <a:solidFill>
                    <a:schemeClr val="tx2"/>
                  </a:solidFill>
                </a:rPr>
                <a:t>for the period</a:t>
              </a:r>
            </a:p>
          </p:txBody>
        </p:sp>
        <p:sp>
          <p:nvSpPr>
            <p:cNvPr id="186379" name="Line 11"/>
            <p:cNvSpPr>
              <a:spLocks noChangeShapeType="1"/>
            </p:cNvSpPr>
            <p:nvPr/>
          </p:nvSpPr>
          <p:spPr bwMode="auto">
            <a:xfrm>
              <a:off x="2421" y="3119"/>
              <a:ext cx="2816" cy="0"/>
            </a:xfrm>
            <a:prstGeom prst="line">
              <a:avLst/>
            </a:prstGeom>
            <a:noFill/>
            <a:ln w="25400">
              <a:solidFill>
                <a:schemeClr val="tx2"/>
              </a:solidFill>
              <a:round/>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449263" y="1465263"/>
            <a:ext cx="8228012" cy="515937"/>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a:t> Step 2: Compute the cost per equivalent unit.</a:t>
            </a:r>
          </a:p>
        </p:txBody>
      </p:sp>
      <p:sp>
        <p:nvSpPr>
          <p:cNvPr id="100355" name="Rectangle 3"/>
          <p:cNvSpPr>
            <a:spLocks noGrp="1" noChangeArrowheads="1"/>
          </p:cNvSpPr>
          <p:nvPr>
            <p:ph type="title"/>
          </p:nvPr>
        </p:nvSpPr>
        <p:spPr>
          <a:noFill/>
          <a:ln/>
        </p:spPr>
        <p:txBody>
          <a:bodyPr lIns="90488" tIns="44450" rIns="90488" bIns="44450"/>
          <a:lstStyle/>
          <a:p>
            <a:r>
              <a:rPr lang="en-US" sz="3200"/>
              <a:t>Production Report Example</a:t>
            </a:r>
          </a:p>
        </p:txBody>
      </p:sp>
      <p:graphicFrame>
        <p:nvGraphicFramePr>
          <p:cNvPr id="100356" name="Object 4"/>
          <p:cNvGraphicFramePr>
            <a:graphicFrameLocks/>
          </p:cNvGraphicFramePr>
          <p:nvPr/>
        </p:nvGraphicFramePr>
        <p:xfrm>
          <a:off x="409575" y="2486025"/>
          <a:ext cx="8308975" cy="3762375"/>
        </p:xfrm>
        <a:graphic>
          <a:graphicData uri="http://schemas.openxmlformats.org/presentationml/2006/ole">
            <mc:AlternateContent xmlns:mc="http://schemas.openxmlformats.org/markup-compatibility/2006">
              <mc:Choice xmlns:v="urn:schemas-microsoft-com:vml" Requires="v">
                <p:oleObj spid="_x0000_s18444" name="Worksheet" r:id="rId4" imgW="4556160" imgH="2103120" progId="Excel.Sheet.8">
                  <p:embed/>
                </p:oleObj>
              </mc:Choice>
              <mc:Fallback>
                <p:oleObj name="Worksheet" r:id="rId4" imgW="4556160" imgH="210312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575" y="2486025"/>
                        <a:ext cx="8308975" cy="3762375"/>
                      </a:xfrm>
                      <a:prstGeom prst="rect">
                        <a:avLst/>
                      </a:prstGeom>
                      <a:noFill/>
                      <a:ln w="76200">
                        <a:solidFill>
                          <a:srgbClr val="0066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plit orient="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02" name="Object 2"/>
          <p:cNvGraphicFramePr>
            <a:graphicFrameLocks/>
          </p:cNvGraphicFramePr>
          <p:nvPr/>
        </p:nvGraphicFramePr>
        <p:xfrm>
          <a:off x="409575" y="2481263"/>
          <a:ext cx="8308975" cy="3762375"/>
        </p:xfrm>
        <a:graphic>
          <a:graphicData uri="http://schemas.openxmlformats.org/presentationml/2006/ole">
            <mc:AlternateContent xmlns:mc="http://schemas.openxmlformats.org/markup-compatibility/2006">
              <mc:Choice xmlns:v="urn:schemas-microsoft-com:vml" Requires="v">
                <p:oleObj spid="_x0000_s19468" name="Worksheet" r:id="rId4" imgW="4556160" imgH="2103120" progId="Excel.Sheet.8">
                  <p:embed/>
                </p:oleObj>
              </mc:Choice>
              <mc:Fallback>
                <p:oleObj name="Worksheet" r:id="rId4" imgW="4556160" imgH="210312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575" y="2481263"/>
                        <a:ext cx="8308975" cy="3762375"/>
                      </a:xfrm>
                      <a:prstGeom prst="rect">
                        <a:avLst/>
                      </a:prstGeom>
                      <a:noFill/>
                      <a:ln w="76200">
                        <a:solidFill>
                          <a:srgbClr val="0066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03" name="Rectangle 3"/>
          <p:cNvSpPr>
            <a:spLocks noGrp="1" noChangeArrowheads="1"/>
          </p:cNvSpPr>
          <p:nvPr>
            <p:ph type="title"/>
          </p:nvPr>
        </p:nvSpPr>
        <p:spPr>
          <a:noFill/>
          <a:ln/>
        </p:spPr>
        <p:txBody>
          <a:bodyPr lIns="90488" tIns="44450" rIns="90488" bIns="44450"/>
          <a:lstStyle/>
          <a:p>
            <a:r>
              <a:rPr lang="en-US" sz="3200"/>
              <a:t>Production Report Example</a:t>
            </a:r>
          </a:p>
        </p:txBody>
      </p:sp>
      <p:sp>
        <p:nvSpPr>
          <p:cNvPr id="102404" name="Rectangle 4"/>
          <p:cNvSpPr>
            <a:spLocks noChangeArrowheads="1"/>
          </p:cNvSpPr>
          <p:nvPr/>
        </p:nvSpPr>
        <p:spPr bwMode="auto">
          <a:xfrm>
            <a:off x="449263" y="1465263"/>
            <a:ext cx="8228012" cy="515937"/>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a:t> Step 2: Compute the cost per equivalent unit.</a:t>
            </a:r>
          </a:p>
        </p:txBody>
      </p:sp>
      <p:grpSp>
        <p:nvGrpSpPr>
          <p:cNvPr id="2" name="Group 9"/>
          <p:cNvGrpSpPr>
            <a:grpSpLocks/>
          </p:cNvGrpSpPr>
          <p:nvPr/>
        </p:nvGrpSpPr>
        <p:grpSpPr bwMode="auto">
          <a:xfrm>
            <a:off x="4600575" y="5384800"/>
            <a:ext cx="3919538" cy="1282700"/>
            <a:chOff x="2898" y="3392"/>
            <a:chExt cx="2469" cy="808"/>
          </a:xfrm>
        </p:grpSpPr>
        <p:sp>
          <p:nvSpPr>
            <p:cNvPr id="102405" name="Oval 5"/>
            <p:cNvSpPr>
              <a:spLocks noChangeArrowheads="1"/>
            </p:cNvSpPr>
            <p:nvPr/>
          </p:nvSpPr>
          <p:spPr bwMode="auto">
            <a:xfrm>
              <a:off x="3731" y="3392"/>
              <a:ext cx="800" cy="272"/>
            </a:xfrm>
            <a:prstGeom prst="ellipse">
              <a:avLst/>
            </a:prstGeom>
            <a:noFill/>
            <a:ln w="38100">
              <a:solidFill>
                <a:srgbClr val="FC0128"/>
              </a:solidFill>
              <a:round/>
              <a:headEnd/>
              <a:tailEnd/>
            </a:ln>
            <a:effectLst/>
          </p:spPr>
          <p:txBody>
            <a:bodyPr wrap="none" anchor="ctr"/>
            <a:lstStyle/>
            <a:p>
              <a:endParaRPr lang="en-US"/>
            </a:p>
          </p:txBody>
        </p:sp>
        <p:sp>
          <p:nvSpPr>
            <p:cNvPr id="102406" name="Line 6"/>
            <p:cNvSpPr>
              <a:spLocks noChangeShapeType="1"/>
            </p:cNvSpPr>
            <p:nvPr/>
          </p:nvSpPr>
          <p:spPr bwMode="auto">
            <a:xfrm flipV="1">
              <a:off x="4134" y="3671"/>
              <a:ext cx="0" cy="400"/>
            </a:xfrm>
            <a:prstGeom prst="line">
              <a:avLst/>
            </a:prstGeom>
            <a:noFill/>
            <a:ln w="38100">
              <a:solidFill>
                <a:srgbClr val="FC0128"/>
              </a:solidFill>
              <a:round/>
              <a:headEnd/>
              <a:tailEnd type="triangle" w="med" len="med"/>
            </a:ln>
            <a:effectLst/>
          </p:spPr>
          <p:txBody>
            <a:bodyPr wrap="none" anchor="ctr"/>
            <a:lstStyle/>
            <a:p>
              <a:endParaRPr lang="en-US"/>
            </a:p>
          </p:txBody>
        </p:sp>
        <p:sp>
          <p:nvSpPr>
            <p:cNvPr id="102407" name="Rectangle 7"/>
            <p:cNvSpPr>
              <a:spLocks noChangeArrowheads="1"/>
            </p:cNvSpPr>
            <p:nvPr/>
          </p:nvSpPr>
          <p:spPr bwMode="auto">
            <a:xfrm>
              <a:off x="2898" y="3936"/>
              <a:ext cx="2469" cy="264"/>
            </a:xfrm>
            <a:prstGeom prst="rect">
              <a:avLst/>
            </a:prstGeom>
            <a:solidFill>
              <a:srgbClr val="CCECFF"/>
            </a:solidFill>
            <a:ln w="25400">
              <a:solidFill>
                <a:srgbClr val="0000CC"/>
              </a:solidFill>
              <a:miter lim="800000"/>
              <a:headEnd/>
              <a:tailEnd/>
            </a:ln>
            <a:effectLst/>
          </p:spPr>
          <p:txBody>
            <a:bodyPr wrap="none" lIns="90488" tIns="44450" rIns="90488" bIns="44450">
              <a:spAutoFit/>
            </a:bodyPr>
            <a:lstStyle/>
            <a:p>
              <a:pPr eaLnBrk="1" hangingPunct="1"/>
              <a:r>
                <a:rPr lang="en-US" sz="2000" b="1">
                  <a:solidFill>
                    <a:srgbClr val="3333FF"/>
                  </a:solidFill>
                </a:rPr>
                <a:t>$378,200 ÷ 4,960 units = $76.25</a:t>
              </a:r>
            </a:p>
          </p:txBody>
        </p:sp>
      </p:gr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50" name="Object 2"/>
          <p:cNvGraphicFramePr>
            <a:graphicFrameLocks/>
          </p:cNvGraphicFramePr>
          <p:nvPr/>
        </p:nvGraphicFramePr>
        <p:xfrm>
          <a:off x="409575" y="2286000"/>
          <a:ext cx="8308975" cy="3762375"/>
        </p:xfrm>
        <a:graphic>
          <a:graphicData uri="http://schemas.openxmlformats.org/presentationml/2006/ole">
            <mc:AlternateContent xmlns:mc="http://schemas.openxmlformats.org/markup-compatibility/2006">
              <mc:Choice xmlns:v="urn:schemas-microsoft-com:vml" Requires="v">
                <p:oleObj spid="_x0000_s20492" name="Worksheet" r:id="rId4" imgW="4556160" imgH="2103120" progId="Excel.Sheet.8">
                  <p:embed/>
                </p:oleObj>
              </mc:Choice>
              <mc:Fallback>
                <p:oleObj name="Worksheet" r:id="rId4" imgW="4556160" imgH="210312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575" y="2286000"/>
                        <a:ext cx="8308975" cy="3762375"/>
                      </a:xfrm>
                      <a:prstGeom prst="rect">
                        <a:avLst/>
                      </a:prstGeom>
                      <a:noFill/>
                      <a:ln w="76200">
                        <a:solidFill>
                          <a:srgbClr val="0066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451" name="Rectangle 3"/>
          <p:cNvSpPr>
            <a:spLocks noGrp="1" noChangeArrowheads="1"/>
          </p:cNvSpPr>
          <p:nvPr>
            <p:ph type="title"/>
          </p:nvPr>
        </p:nvSpPr>
        <p:spPr>
          <a:noFill/>
          <a:ln/>
        </p:spPr>
        <p:txBody>
          <a:bodyPr lIns="90488" tIns="44450" rIns="90488" bIns="44450"/>
          <a:lstStyle/>
          <a:p>
            <a:r>
              <a:rPr lang="en-US" sz="3200"/>
              <a:t>Production Report Example</a:t>
            </a:r>
          </a:p>
        </p:txBody>
      </p:sp>
      <p:grpSp>
        <p:nvGrpSpPr>
          <p:cNvPr id="2" name="Group 9"/>
          <p:cNvGrpSpPr>
            <a:grpSpLocks/>
          </p:cNvGrpSpPr>
          <p:nvPr/>
        </p:nvGrpSpPr>
        <p:grpSpPr bwMode="auto">
          <a:xfrm>
            <a:off x="3952875" y="5184775"/>
            <a:ext cx="4640263" cy="1358900"/>
            <a:chOff x="2490" y="3392"/>
            <a:chExt cx="2923" cy="856"/>
          </a:xfrm>
        </p:grpSpPr>
        <p:sp>
          <p:nvSpPr>
            <p:cNvPr id="104452" name="Oval 4"/>
            <p:cNvSpPr>
              <a:spLocks noChangeArrowheads="1"/>
            </p:cNvSpPr>
            <p:nvPr/>
          </p:nvSpPr>
          <p:spPr bwMode="auto">
            <a:xfrm>
              <a:off x="4517" y="3392"/>
              <a:ext cx="896" cy="333"/>
            </a:xfrm>
            <a:prstGeom prst="ellipse">
              <a:avLst/>
            </a:prstGeom>
            <a:noFill/>
            <a:ln w="38100">
              <a:solidFill>
                <a:srgbClr val="FC0128"/>
              </a:solidFill>
              <a:round/>
              <a:headEnd/>
              <a:tailEnd/>
            </a:ln>
            <a:effectLst/>
          </p:spPr>
          <p:txBody>
            <a:bodyPr wrap="none" anchor="ctr"/>
            <a:lstStyle/>
            <a:p>
              <a:endParaRPr lang="en-US"/>
            </a:p>
          </p:txBody>
        </p:sp>
        <p:sp>
          <p:nvSpPr>
            <p:cNvPr id="104453" name="Line 5"/>
            <p:cNvSpPr>
              <a:spLocks noChangeShapeType="1"/>
            </p:cNvSpPr>
            <p:nvPr/>
          </p:nvSpPr>
          <p:spPr bwMode="auto">
            <a:xfrm flipV="1">
              <a:off x="4339" y="3723"/>
              <a:ext cx="472" cy="404"/>
            </a:xfrm>
            <a:prstGeom prst="line">
              <a:avLst/>
            </a:prstGeom>
            <a:noFill/>
            <a:ln w="38100">
              <a:solidFill>
                <a:srgbClr val="FC0128"/>
              </a:solidFill>
              <a:round/>
              <a:headEnd/>
              <a:tailEnd type="triangle" w="med" len="med"/>
            </a:ln>
            <a:effectLst/>
          </p:spPr>
          <p:txBody>
            <a:bodyPr wrap="none" anchor="ctr"/>
            <a:lstStyle/>
            <a:p>
              <a:endParaRPr lang="en-US"/>
            </a:p>
          </p:txBody>
        </p:sp>
        <p:sp>
          <p:nvSpPr>
            <p:cNvPr id="104454" name="Rectangle 6"/>
            <p:cNvSpPr>
              <a:spLocks noChangeArrowheads="1"/>
            </p:cNvSpPr>
            <p:nvPr/>
          </p:nvSpPr>
          <p:spPr bwMode="auto">
            <a:xfrm>
              <a:off x="2490" y="3984"/>
              <a:ext cx="2513" cy="264"/>
            </a:xfrm>
            <a:prstGeom prst="rect">
              <a:avLst/>
            </a:prstGeom>
            <a:solidFill>
              <a:srgbClr val="FFCC66"/>
            </a:solidFill>
            <a:ln w="25400">
              <a:solidFill>
                <a:schemeClr val="tx1"/>
              </a:solidFill>
              <a:miter lim="800000"/>
              <a:headEnd/>
              <a:tailEnd/>
            </a:ln>
            <a:effectLst/>
          </p:spPr>
          <p:txBody>
            <a:bodyPr wrap="none" lIns="90488" tIns="44450" rIns="90488" bIns="44450">
              <a:spAutoFit/>
            </a:bodyPr>
            <a:lstStyle/>
            <a:p>
              <a:pPr eaLnBrk="1" hangingPunct="1"/>
              <a:r>
                <a:rPr lang="en-US" sz="2000" b="1">
                  <a:solidFill>
                    <a:srgbClr val="996633"/>
                  </a:solidFill>
                  <a:effectLst>
                    <a:outerShdw blurRad="38100" dist="38100" dir="2700000" algn="tl">
                      <a:srgbClr val="000000"/>
                    </a:outerShdw>
                  </a:effectLst>
                </a:rPr>
                <a:t>$356,475 ÷ 4,900 units = $72.75</a:t>
              </a:r>
              <a:r>
                <a:rPr lang="en-US" sz="2000" b="1">
                  <a:solidFill>
                    <a:schemeClr val="tx2"/>
                  </a:solidFill>
                  <a:effectLst>
                    <a:outerShdw blurRad="38100" dist="38100" dir="2700000" algn="tl">
                      <a:srgbClr val="000000"/>
                    </a:outerShdw>
                  </a:effectLst>
                </a:rPr>
                <a:t> </a:t>
              </a:r>
            </a:p>
          </p:txBody>
        </p:sp>
      </p:grpSp>
      <p:sp>
        <p:nvSpPr>
          <p:cNvPr id="104459" name="Rectangle 11"/>
          <p:cNvSpPr>
            <a:spLocks noChangeArrowheads="1"/>
          </p:cNvSpPr>
          <p:nvPr/>
        </p:nvSpPr>
        <p:spPr bwMode="auto">
          <a:xfrm>
            <a:off x="449263" y="1465263"/>
            <a:ext cx="8228012" cy="515937"/>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a:t> Step 2: Compute the cost per equivalent unit.</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33400" y="2057400"/>
            <a:ext cx="8382000" cy="3886200"/>
          </a:xfrm>
          <a:prstGeom prst="rect">
            <a:avLst/>
          </a:prstGeom>
          <a:solidFill>
            <a:srgbClr val="CCECFF"/>
          </a:solidFill>
          <a:ln w="12700">
            <a:solidFill>
              <a:srgbClr val="0000CC"/>
            </a:solidFill>
            <a:miter lim="800000"/>
            <a:headEnd/>
            <a:tailEnd/>
          </a:ln>
          <a:effectLst>
            <a:outerShdw dist="53882" dir="2700000" algn="ctr" rotWithShape="0">
              <a:schemeClr val="tx1"/>
            </a:outerShdw>
          </a:effectLst>
        </p:spPr>
        <p:txBody>
          <a:bodyPr lIns="90488" tIns="44450" rIns="90488" bIns="44450"/>
          <a:lstStyle/>
          <a:p>
            <a:pPr marL="342900" indent="-342900" eaLnBrk="1" hangingPunct="1">
              <a:spcBef>
                <a:spcPct val="20000"/>
              </a:spcBef>
            </a:pPr>
            <a:r>
              <a:rPr lang="en-US" sz="2800" dirty="0" smtClean="0">
                <a:solidFill>
                  <a:srgbClr val="0000CC"/>
                </a:solidFill>
              </a:rPr>
              <a:t>Process costing </a:t>
            </a:r>
            <a:r>
              <a:rPr lang="en-US" sz="2800" dirty="0" err="1" smtClean="0">
                <a:solidFill>
                  <a:srgbClr val="0000CC"/>
                </a:solidFill>
              </a:rPr>
              <a:t>digunakan</a:t>
            </a:r>
            <a:r>
              <a:rPr lang="en-US" sz="2800" dirty="0" smtClean="0">
                <a:solidFill>
                  <a:srgbClr val="0000CC"/>
                </a:solidFill>
              </a:rPr>
              <a:t> </a:t>
            </a:r>
            <a:r>
              <a:rPr lang="en-US" sz="2800" dirty="0" err="1" smtClean="0">
                <a:solidFill>
                  <a:srgbClr val="0000CC"/>
                </a:solidFill>
              </a:rPr>
              <a:t>untuk</a:t>
            </a:r>
            <a:r>
              <a:rPr lang="en-US" sz="2800" dirty="0" smtClean="0">
                <a:solidFill>
                  <a:srgbClr val="0000CC"/>
                </a:solidFill>
              </a:rPr>
              <a:t> </a:t>
            </a:r>
            <a:r>
              <a:rPr lang="en-US" sz="2800" dirty="0" err="1" smtClean="0">
                <a:solidFill>
                  <a:srgbClr val="0000CC"/>
                </a:solidFill>
              </a:rPr>
              <a:t>produk-produk</a:t>
            </a:r>
            <a:r>
              <a:rPr lang="en-US" sz="2800" dirty="0" smtClean="0">
                <a:solidFill>
                  <a:srgbClr val="0000CC"/>
                </a:solidFill>
              </a:rPr>
              <a:t> yang:</a:t>
            </a:r>
            <a:endParaRPr lang="en-US" sz="2800" dirty="0">
              <a:solidFill>
                <a:srgbClr val="0000CC"/>
              </a:solidFill>
            </a:endParaRPr>
          </a:p>
          <a:p>
            <a:pPr marL="342900" indent="-342900" eaLnBrk="1" hangingPunct="1">
              <a:lnSpc>
                <a:spcPct val="90000"/>
              </a:lnSpc>
              <a:spcBef>
                <a:spcPct val="40000"/>
              </a:spcBef>
            </a:pPr>
            <a:r>
              <a:rPr lang="en-US" sz="2800" dirty="0">
                <a:solidFill>
                  <a:srgbClr val="0000CC"/>
                </a:solidFill>
              </a:rPr>
              <a:t>	a.	</a:t>
            </a:r>
            <a:r>
              <a:rPr lang="en-US" sz="2800" dirty="0" err="1" smtClean="0">
                <a:solidFill>
                  <a:srgbClr val="0000CC"/>
                </a:solidFill>
              </a:rPr>
              <a:t>Berbeda</a:t>
            </a:r>
            <a:r>
              <a:rPr lang="en-US" sz="2800" dirty="0" smtClean="0">
                <a:solidFill>
                  <a:srgbClr val="0000CC"/>
                </a:solidFill>
              </a:rPr>
              <a:t> </a:t>
            </a:r>
            <a:r>
              <a:rPr lang="en-US" sz="2800" dirty="0" err="1" smtClean="0">
                <a:solidFill>
                  <a:srgbClr val="0000CC"/>
                </a:solidFill>
              </a:rPr>
              <a:t>dan</a:t>
            </a:r>
            <a:r>
              <a:rPr lang="en-US" sz="2800" dirty="0" smtClean="0">
                <a:solidFill>
                  <a:srgbClr val="0000CC"/>
                </a:solidFill>
              </a:rPr>
              <a:t> </a:t>
            </a:r>
            <a:r>
              <a:rPr lang="en-US" sz="2800" dirty="0" err="1" smtClean="0">
                <a:solidFill>
                  <a:srgbClr val="0000CC"/>
                </a:solidFill>
              </a:rPr>
              <a:t>diproduksi</a:t>
            </a:r>
            <a:r>
              <a:rPr lang="en-US" sz="2800" dirty="0" smtClean="0">
                <a:solidFill>
                  <a:srgbClr val="0000CC"/>
                </a:solidFill>
              </a:rPr>
              <a:t> </a:t>
            </a:r>
            <a:r>
              <a:rPr lang="en-US" sz="2800" dirty="0" err="1" smtClean="0">
                <a:solidFill>
                  <a:srgbClr val="0000CC"/>
                </a:solidFill>
              </a:rPr>
              <a:t>secara</a:t>
            </a:r>
            <a:r>
              <a:rPr lang="en-US" sz="2800" dirty="0" smtClean="0">
                <a:solidFill>
                  <a:srgbClr val="0000CC"/>
                </a:solidFill>
              </a:rPr>
              <a:t> </a:t>
            </a:r>
            <a:r>
              <a:rPr lang="en-US" sz="2800" dirty="0" err="1" smtClean="0">
                <a:solidFill>
                  <a:srgbClr val="0000CC"/>
                </a:solidFill>
              </a:rPr>
              <a:t>kontinu</a:t>
            </a:r>
            <a:endParaRPr lang="en-US" sz="2800" dirty="0">
              <a:solidFill>
                <a:srgbClr val="0000CC"/>
              </a:solidFill>
            </a:endParaRPr>
          </a:p>
          <a:p>
            <a:pPr marL="342900" indent="-342900" eaLnBrk="1" hangingPunct="1">
              <a:lnSpc>
                <a:spcPct val="90000"/>
              </a:lnSpc>
              <a:spcBef>
                <a:spcPct val="40000"/>
              </a:spcBef>
            </a:pPr>
            <a:r>
              <a:rPr lang="en-US" sz="2800" dirty="0">
                <a:solidFill>
                  <a:srgbClr val="0000CC"/>
                </a:solidFill>
              </a:rPr>
              <a:t>	b.	</a:t>
            </a:r>
            <a:r>
              <a:rPr lang="en-US" sz="2800" dirty="0" err="1" smtClean="0">
                <a:solidFill>
                  <a:srgbClr val="0000CC"/>
                </a:solidFill>
              </a:rPr>
              <a:t>Sama</a:t>
            </a:r>
            <a:r>
              <a:rPr lang="en-US" sz="2800" dirty="0" smtClean="0">
                <a:solidFill>
                  <a:srgbClr val="0000CC"/>
                </a:solidFill>
              </a:rPr>
              <a:t> </a:t>
            </a:r>
            <a:r>
              <a:rPr lang="en-US" sz="2800" dirty="0" err="1" smtClean="0">
                <a:solidFill>
                  <a:srgbClr val="0000CC"/>
                </a:solidFill>
              </a:rPr>
              <a:t>dan</a:t>
            </a:r>
            <a:r>
              <a:rPr lang="en-US" sz="2800" dirty="0" smtClean="0">
                <a:solidFill>
                  <a:srgbClr val="0000CC"/>
                </a:solidFill>
              </a:rPr>
              <a:t> </a:t>
            </a:r>
            <a:r>
              <a:rPr lang="en-US" sz="2800" dirty="0" err="1" smtClean="0">
                <a:solidFill>
                  <a:srgbClr val="0000CC"/>
                </a:solidFill>
              </a:rPr>
              <a:t>diproduksi</a:t>
            </a:r>
            <a:r>
              <a:rPr lang="en-US" sz="2800" dirty="0" smtClean="0">
                <a:solidFill>
                  <a:srgbClr val="0000CC"/>
                </a:solidFill>
              </a:rPr>
              <a:t> </a:t>
            </a:r>
            <a:r>
              <a:rPr lang="en-US" sz="2800" dirty="0" err="1" smtClean="0">
                <a:solidFill>
                  <a:srgbClr val="0000CC"/>
                </a:solidFill>
              </a:rPr>
              <a:t>secara</a:t>
            </a:r>
            <a:r>
              <a:rPr lang="en-US" sz="2800" dirty="0" smtClean="0">
                <a:solidFill>
                  <a:srgbClr val="0000CC"/>
                </a:solidFill>
              </a:rPr>
              <a:t> </a:t>
            </a:r>
            <a:r>
              <a:rPr lang="en-US" sz="2800" dirty="0" err="1" smtClean="0">
                <a:solidFill>
                  <a:srgbClr val="0000CC"/>
                </a:solidFill>
              </a:rPr>
              <a:t>kontinu</a:t>
            </a:r>
            <a:endParaRPr lang="en-US" sz="2800" dirty="0" smtClean="0">
              <a:solidFill>
                <a:srgbClr val="0000CC"/>
              </a:solidFill>
            </a:endParaRPr>
          </a:p>
          <a:p>
            <a:pPr marL="342900" indent="-342900" eaLnBrk="1" hangingPunct="1">
              <a:lnSpc>
                <a:spcPct val="90000"/>
              </a:lnSpc>
              <a:spcBef>
                <a:spcPct val="40000"/>
              </a:spcBef>
            </a:pPr>
            <a:r>
              <a:rPr lang="en-US" sz="2800" dirty="0">
                <a:solidFill>
                  <a:srgbClr val="0000CC"/>
                </a:solidFill>
              </a:rPr>
              <a:t>	c.	</a:t>
            </a:r>
            <a:r>
              <a:rPr lang="en-US" sz="2800" dirty="0" err="1" smtClean="0">
                <a:solidFill>
                  <a:srgbClr val="0000CC"/>
                </a:solidFill>
              </a:rPr>
              <a:t>Diproduksi</a:t>
            </a:r>
            <a:r>
              <a:rPr lang="en-US" sz="2800" dirty="0" smtClean="0">
                <a:solidFill>
                  <a:srgbClr val="0000CC"/>
                </a:solidFill>
              </a:rPr>
              <a:t> </a:t>
            </a:r>
            <a:r>
              <a:rPr lang="en-US" sz="2800" dirty="0" err="1" smtClean="0">
                <a:solidFill>
                  <a:srgbClr val="0000CC"/>
                </a:solidFill>
              </a:rPr>
              <a:t>secara</a:t>
            </a:r>
            <a:r>
              <a:rPr lang="en-US" sz="2800" dirty="0" smtClean="0">
                <a:solidFill>
                  <a:srgbClr val="0000CC"/>
                </a:solidFill>
              </a:rPr>
              <a:t> </a:t>
            </a:r>
            <a:r>
              <a:rPr lang="en-US" sz="2800" dirty="0" err="1" smtClean="0">
                <a:solidFill>
                  <a:srgbClr val="0000CC"/>
                </a:solidFill>
              </a:rPr>
              <a:t>individualuntuk</a:t>
            </a:r>
            <a:r>
              <a:rPr lang="en-US" sz="2800" dirty="0" smtClean="0">
                <a:solidFill>
                  <a:srgbClr val="0000CC"/>
                </a:solidFill>
              </a:rPr>
              <a:t> </a:t>
            </a:r>
            <a:r>
              <a:rPr lang="en-US" sz="2800" dirty="0" smtClean="0">
                <a:solidFill>
                  <a:srgbClr val="0000CC"/>
                </a:solidFill>
              </a:rPr>
              <a:t>    </a:t>
            </a:r>
          </a:p>
          <a:p>
            <a:pPr marL="342900" indent="-342900" eaLnBrk="1" hangingPunct="1">
              <a:lnSpc>
                <a:spcPct val="90000"/>
              </a:lnSpc>
              <a:spcBef>
                <a:spcPct val="40000"/>
              </a:spcBef>
            </a:pPr>
            <a:r>
              <a:rPr lang="en-US" sz="2800" dirty="0">
                <a:solidFill>
                  <a:srgbClr val="0000CC"/>
                </a:solidFill>
              </a:rPr>
              <a:t> </a:t>
            </a:r>
            <a:r>
              <a:rPr lang="en-US" sz="2800" dirty="0" smtClean="0">
                <a:solidFill>
                  <a:srgbClr val="0000CC"/>
                </a:solidFill>
              </a:rPr>
              <a:t>         </a:t>
            </a:r>
            <a:r>
              <a:rPr lang="en-US" sz="2800" dirty="0" err="1" smtClean="0">
                <a:solidFill>
                  <a:srgbClr val="0000CC"/>
                </a:solidFill>
              </a:rPr>
              <a:t>pelanggan</a:t>
            </a:r>
            <a:r>
              <a:rPr lang="en-US" sz="2800" dirty="0" smtClean="0">
                <a:solidFill>
                  <a:srgbClr val="0000CC"/>
                </a:solidFill>
              </a:rPr>
              <a:t> </a:t>
            </a:r>
            <a:r>
              <a:rPr lang="en-US" sz="2800" dirty="0" err="1" smtClean="0">
                <a:solidFill>
                  <a:srgbClr val="0000CC"/>
                </a:solidFill>
              </a:rPr>
              <a:t>tertentu</a:t>
            </a:r>
            <a:endParaRPr lang="en-US" sz="2800" dirty="0">
              <a:solidFill>
                <a:srgbClr val="0000CC"/>
              </a:solidFill>
            </a:endParaRPr>
          </a:p>
          <a:p>
            <a:pPr marL="342900" indent="-342900" eaLnBrk="1" hangingPunct="1">
              <a:lnSpc>
                <a:spcPct val="90000"/>
              </a:lnSpc>
              <a:spcBef>
                <a:spcPct val="40000"/>
              </a:spcBef>
            </a:pPr>
            <a:r>
              <a:rPr lang="en-US" sz="2800" dirty="0">
                <a:solidFill>
                  <a:srgbClr val="0000CC"/>
                </a:solidFill>
              </a:rPr>
              <a:t>	d.	</a:t>
            </a:r>
            <a:r>
              <a:rPr lang="en-US" sz="2800" dirty="0" err="1" smtClean="0">
                <a:solidFill>
                  <a:srgbClr val="0000CC"/>
                </a:solidFill>
              </a:rPr>
              <a:t>Dibeli</a:t>
            </a:r>
            <a:r>
              <a:rPr lang="en-US" sz="2800" dirty="0" smtClean="0">
                <a:solidFill>
                  <a:srgbClr val="0000CC"/>
                </a:solidFill>
              </a:rPr>
              <a:t> </a:t>
            </a:r>
            <a:r>
              <a:rPr lang="en-US" sz="2800" dirty="0" err="1" smtClean="0">
                <a:solidFill>
                  <a:srgbClr val="0000CC"/>
                </a:solidFill>
              </a:rPr>
              <a:t>dari</a:t>
            </a:r>
            <a:r>
              <a:rPr lang="en-US" sz="2800" dirty="0" smtClean="0">
                <a:solidFill>
                  <a:srgbClr val="0000CC"/>
                </a:solidFill>
              </a:rPr>
              <a:t> </a:t>
            </a:r>
            <a:r>
              <a:rPr lang="en-US" sz="2800" dirty="0" err="1" smtClean="0">
                <a:solidFill>
                  <a:srgbClr val="0000CC"/>
                </a:solidFill>
              </a:rPr>
              <a:t>pemasok</a:t>
            </a:r>
            <a:endParaRPr lang="en-US" sz="2800" dirty="0">
              <a:solidFill>
                <a:srgbClr val="0000CC"/>
              </a:solidFill>
            </a:endParaRPr>
          </a:p>
        </p:txBody>
      </p:sp>
      <p:sp>
        <p:nvSpPr>
          <p:cNvPr id="22531" name="Rectangle 3"/>
          <p:cNvSpPr>
            <a:spLocks noChangeArrowheads="1"/>
          </p:cNvSpPr>
          <p:nvPr/>
        </p:nvSpPr>
        <p:spPr bwMode="auto">
          <a:xfrm>
            <a:off x="685800" y="76200"/>
            <a:ext cx="7772400" cy="1143000"/>
          </a:xfrm>
          <a:prstGeom prst="rect">
            <a:avLst/>
          </a:prstGeom>
          <a:noFill/>
          <a:ln w="12699">
            <a:noFill/>
            <a:miter lim="800000"/>
            <a:headEnd/>
            <a:tailEnd/>
          </a:ln>
          <a:effectLst/>
        </p:spPr>
        <p:txBody>
          <a:bodyPr lIns="90488" tIns="44450" rIns="90488" bIns="44450" anchor="ctr"/>
          <a:lstStyle/>
          <a:p>
            <a:pPr algn="ctr" eaLnBrk="1" hangingPunct="1"/>
            <a:r>
              <a:rPr lang="en-US" sz="3600" b="1">
                <a:solidFill>
                  <a:schemeClr val="tx2"/>
                </a:solidFill>
              </a:rPr>
              <a:t>Quick Check </a:t>
            </a:r>
            <a:r>
              <a:rPr lang="en-US" sz="3200" b="1">
                <a:solidFill>
                  <a:schemeClr val="tx2"/>
                </a:solidFill>
                <a:sym typeface="Wingdings" pitchFamily="2" charset="2"/>
              </a:rPr>
              <a:t></a:t>
            </a:r>
          </a:p>
        </p:txBody>
      </p:sp>
      <p:sp>
        <p:nvSpPr>
          <p:cNvPr id="6" name="Oval 4"/>
          <p:cNvSpPr>
            <a:spLocks noChangeArrowheads="1"/>
          </p:cNvSpPr>
          <p:nvPr/>
        </p:nvSpPr>
        <p:spPr bwMode="auto">
          <a:xfrm>
            <a:off x="838200" y="3581400"/>
            <a:ext cx="635000" cy="635000"/>
          </a:xfrm>
          <a:prstGeom prst="ellipse">
            <a:avLst/>
          </a:prstGeom>
          <a:noFill/>
          <a:ln w="50800">
            <a:solidFill>
              <a:srgbClr val="FF0000"/>
            </a:solidFill>
            <a:round/>
            <a:headEnd/>
            <a:tailEnd/>
          </a:ln>
          <a:effectLst/>
        </p:spPr>
        <p:txBody>
          <a:bodyPr wrap="none" anchor="ctr"/>
          <a:lstStyle/>
          <a:p>
            <a:endParaRPr lang="en-US"/>
          </a:p>
        </p:txBody>
      </p:sp>
    </p:spTree>
  </p:cSld>
  <p:clrMapOvr>
    <a:masterClrMapping/>
  </p:clrMapOvr>
  <p:transition>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1588" y="1449388"/>
            <a:ext cx="9064625" cy="515937"/>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a:t> Step 3: Prepare a Cost Reconciliation</a:t>
            </a:r>
          </a:p>
        </p:txBody>
      </p:sp>
      <p:sp>
        <p:nvSpPr>
          <p:cNvPr id="106499" name="Rectangle 3"/>
          <p:cNvSpPr>
            <a:spLocks noGrp="1" noChangeArrowheads="1"/>
          </p:cNvSpPr>
          <p:nvPr>
            <p:ph type="title"/>
          </p:nvPr>
        </p:nvSpPr>
        <p:spPr>
          <a:noFill/>
          <a:ln/>
        </p:spPr>
        <p:txBody>
          <a:bodyPr lIns="90488" tIns="44450" rIns="90488" bIns="44450"/>
          <a:lstStyle/>
          <a:p>
            <a:r>
              <a:rPr lang="en-US" sz="3200"/>
              <a:t>Production Report Example</a:t>
            </a:r>
          </a:p>
        </p:txBody>
      </p:sp>
      <p:graphicFrame>
        <p:nvGraphicFramePr>
          <p:cNvPr id="106500" name="Object 4"/>
          <p:cNvGraphicFramePr>
            <a:graphicFrameLocks/>
          </p:cNvGraphicFramePr>
          <p:nvPr/>
        </p:nvGraphicFramePr>
        <p:xfrm>
          <a:off x="319088" y="2495550"/>
          <a:ext cx="8458200" cy="3298825"/>
        </p:xfrm>
        <a:graphic>
          <a:graphicData uri="http://schemas.openxmlformats.org/presentationml/2006/ole">
            <mc:AlternateContent xmlns:mc="http://schemas.openxmlformats.org/markup-compatibility/2006">
              <mc:Choice xmlns:v="urn:schemas-microsoft-com:vml" Requires="v">
                <p:oleObj spid="_x0000_s21516" name="Worksheet" r:id="rId4" imgW="4423320" imgH="1769760" progId="Excel.Sheet.8">
                  <p:embed/>
                </p:oleObj>
              </mc:Choice>
              <mc:Fallback>
                <p:oleObj name="Worksheet" r:id="rId4" imgW="4423320" imgH="176976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088" y="2495550"/>
                        <a:ext cx="8458200" cy="3298825"/>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plit orient="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546" name="Object 2"/>
          <p:cNvGraphicFramePr>
            <a:graphicFrameLocks/>
          </p:cNvGraphicFramePr>
          <p:nvPr/>
        </p:nvGraphicFramePr>
        <p:xfrm>
          <a:off x="319088" y="2497138"/>
          <a:ext cx="8458200" cy="3298825"/>
        </p:xfrm>
        <a:graphic>
          <a:graphicData uri="http://schemas.openxmlformats.org/presentationml/2006/ole">
            <mc:AlternateContent xmlns:mc="http://schemas.openxmlformats.org/markup-compatibility/2006">
              <mc:Choice xmlns:v="urn:schemas-microsoft-com:vml" Requires="v">
                <p:oleObj spid="_x0000_s22540" name="Worksheet" r:id="rId4" imgW="4423320" imgH="1769760" progId="Excel.Sheet.8">
                  <p:embed/>
                </p:oleObj>
              </mc:Choice>
              <mc:Fallback>
                <p:oleObj name="Worksheet" r:id="rId4" imgW="4423320" imgH="176976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088" y="2497138"/>
                        <a:ext cx="8458200" cy="3298825"/>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9"/>
          <p:cNvGrpSpPr>
            <a:grpSpLocks/>
          </p:cNvGrpSpPr>
          <p:nvPr/>
        </p:nvGrpSpPr>
        <p:grpSpPr bwMode="auto">
          <a:xfrm>
            <a:off x="457200" y="2732088"/>
            <a:ext cx="5303838" cy="1317625"/>
            <a:chOff x="288" y="1721"/>
            <a:chExt cx="3341" cy="830"/>
          </a:xfrm>
        </p:grpSpPr>
        <p:sp>
          <p:nvSpPr>
            <p:cNvPr id="108547" name="Oval 3"/>
            <p:cNvSpPr>
              <a:spLocks noChangeArrowheads="1"/>
            </p:cNvSpPr>
            <p:nvPr/>
          </p:nvSpPr>
          <p:spPr bwMode="auto">
            <a:xfrm>
              <a:off x="2589" y="2231"/>
              <a:ext cx="1040" cy="320"/>
            </a:xfrm>
            <a:prstGeom prst="ellipse">
              <a:avLst/>
            </a:prstGeom>
            <a:noFill/>
            <a:ln w="38100">
              <a:solidFill>
                <a:srgbClr val="FC0128"/>
              </a:solidFill>
              <a:round/>
              <a:headEnd/>
              <a:tailEnd/>
            </a:ln>
            <a:effectLst/>
          </p:spPr>
          <p:txBody>
            <a:bodyPr wrap="none" anchor="ctr"/>
            <a:lstStyle/>
            <a:p>
              <a:endParaRPr lang="en-US"/>
            </a:p>
          </p:txBody>
        </p:sp>
        <p:sp>
          <p:nvSpPr>
            <p:cNvPr id="108548" name="Rectangle 4"/>
            <p:cNvSpPr>
              <a:spLocks noChangeArrowheads="1"/>
            </p:cNvSpPr>
            <p:nvPr/>
          </p:nvSpPr>
          <p:spPr bwMode="auto">
            <a:xfrm>
              <a:off x="288" y="1721"/>
              <a:ext cx="1790" cy="250"/>
            </a:xfrm>
            <a:prstGeom prst="rect">
              <a:avLst/>
            </a:prstGeom>
            <a:solidFill>
              <a:srgbClr val="FFFFFF"/>
            </a:solidFill>
            <a:ln w="25400">
              <a:solidFill>
                <a:srgbClr val="FC0128"/>
              </a:solidFill>
              <a:miter lim="800000"/>
              <a:headEnd/>
              <a:tailEnd/>
            </a:ln>
            <a:effectLst/>
          </p:spPr>
          <p:txBody>
            <a:bodyPr lIns="90488" tIns="44450" rIns="90488" bIns="44450">
              <a:spAutoFit/>
            </a:bodyPr>
            <a:lstStyle/>
            <a:p>
              <a:pPr eaLnBrk="1" hangingPunct="1">
                <a:spcBef>
                  <a:spcPct val="50000"/>
                </a:spcBef>
              </a:pPr>
              <a:r>
                <a:rPr lang="en-US" sz="2000" b="1" dirty="0">
                  <a:solidFill>
                    <a:srgbClr val="FC0128"/>
                  </a:solidFill>
                </a:rPr>
                <a:t>4,800 units </a:t>
              </a:r>
              <a:r>
                <a:rPr lang="en-US" sz="2000" b="1" dirty="0" smtClean="0">
                  <a:solidFill>
                    <a:srgbClr val="FC0128"/>
                  </a:solidFill>
                </a:rPr>
                <a:t>@$</a:t>
              </a:r>
              <a:r>
                <a:rPr lang="en-US" sz="2000" b="1" dirty="0">
                  <a:solidFill>
                    <a:srgbClr val="FC0128"/>
                  </a:solidFill>
                </a:rPr>
                <a:t>149.00</a:t>
              </a:r>
            </a:p>
          </p:txBody>
        </p:sp>
        <p:sp>
          <p:nvSpPr>
            <p:cNvPr id="108549" name="Line 5"/>
            <p:cNvSpPr>
              <a:spLocks noChangeShapeType="1"/>
            </p:cNvSpPr>
            <p:nvPr/>
          </p:nvSpPr>
          <p:spPr bwMode="auto">
            <a:xfrm>
              <a:off x="2079" y="1976"/>
              <a:ext cx="608" cy="320"/>
            </a:xfrm>
            <a:prstGeom prst="line">
              <a:avLst/>
            </a:prstGeom>
            <a:noFill/>
            <a:ln w="38100">
              <a:solidFill>
                <a:srgbClr val="FC0128"/>
              </a:solidFill>
              <a:round/>
              <a:headEnd/>
              <a:tailEnd type="triangle" w="med" len="med"/>
            </a:ln>
            <a:effectLst/>
          </p:spPr>
          <p:txBody>
            <a:bodyPr wrap="none" anchor="ctr"/>
            <a:lstStyle/>
            <a:p>
              <a:endParaRPr lang="en-US"/>
            </a:p>
          </p:txBody>
        </p:sp>
      </p:grpSp>
      <p:sp>
        <p:nvSpPr>
          <p:cNvPr id="108550" name="Rectangle 6"/>
          <p:cNvSpPr>
            <a:spLocks noGrp="1" noChangeArrowheads="1"/>
          </p:cNvSpPr>
          <p:nvPr>
            <p:ph type="title"/>
          </p:nvPr>
        </p:nvSpPr>
        <p:spPr>
          <a:noFill/>
          <a:ln/>
        </p:spPr>
        <p:txBody>
          <a:bodyPr lIns="90488" tIns="44450" rIns="90488" bIns="44450"/>
          <a:lstStyle/>
          <a:p>
            <a:r>
              <a:rPr lang="en-US" sz="3200"/>
              <a:t>Production Report Example</a:t>
            </a:r>
          </a:p>
        </p:txBody>
      </p:sp>
      <p:sp>
        <p:nvSpPr>
          <p:cNvPr id="108555" name="Rectangle 11"/>
          <p:cNvSpPr>
            <a:spLocks noChangeArrowheads="1"/>
          </p:cNvSpPr>
          <p:nvPr/>
        </p:nvSpPr>
        <p:spPr bwMode="auto">
          <a:xfrm>
            <a:off x="1588" y="1449388"/>
            <a:ext cx="9064625" cy="515937"/>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a:t> Step 3: Prepare a Cost Reconciliation</a:t>
            </a:r>
          </a:p>
        </p:txBody>
      </p:sp>
    </p:spTree>
  </p:cSld>
  <p:clrMapOvr>
    <a:masterClrMapping/>
  </p:clrMapOvr>
  <p:transition>
    <p:strips dir="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0621" name="Object 29"/>
          <p:cNvGraphicFramePr>
            <a:graphicFrameLocks/>
          </p:cNvGraphicFramePr>
          <p:nvPr>
            <p:extLst>
              <p:ext uri="{D42A27DB-BD31-4B8C-83A1-F6EECF244321}">
                <p14:modId xmlns:p14="http://schemas.microsoft.com/office/powerpoint/2010/main" val="1783860900"/>
              </p:ext>
            </p:extLst>
          </p:nvPr>
        </p:nvGraphicFramePr>
        <p:xfrm>
          <a:off x="304800" y="2463208"/>
          <a:ext cx="8458200" cy="3298825"/>
        </p:xfrm>
        <a:graphic>
          <a:graphicData uri="http://schemas.openxmlformats.org/presentationml/2006/ole">
            <mc:AlternateContent xmlns:mc="http://schemas.openxmlformats.org/markup-compatibility/2006">
              <mc:Choice xmlns:v="urn:schemas-microsoft-com:vml" Requires="v">
                <p:oleObj spid="_x0000_s23569" name="Worksheet" r:id="rId4" imgW="4423320" imgH="1769760" progId="Excel.Sheet.8">
                  <p:embed/>
                </p:oleObj>
              </mc:Choice>
              <mc:Fallback>
                <p:oleObj name="Worksheet" r:id="rId4" imgW="4423320" imgH="1769760" progId="Excel.Shee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463208"/>
                        <a:ext cx="8458200" cy="3298825"/>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0597" name="Rectangle 5"/>
          <p:cNvSpPr>
            <a:spLocks noGrp="1" noChangeArrowheads="1"/>
          </p:cNvSpPr>
          <p:nvPr>
            <p:ph type="title"/>
          </p:nvPr>
        </p:nvSpPr>
        <p:spPr>
          <a:noFill/>
          <a:ln/>
        </p:spPr>
        <p:txBody>
          <a:bodyPr lIns="90488" tIns="44450" rIns="90488" bIns="44450"/>
          <a:lstStyle/>
          <a:p>
            <a:r>
              <a:rPr lang="en-US" sz="3200"/>
              <a:t>Production Report Example</a:t>
            </a:r>
          </a:p>
        </p:txBody>
      </p:sp>
      <p:sp>
        <p:nvSpPr>
          <p:cNvPr id="110608" name="Rectangle 16"/>
          <p:cNvSpPr>
            <a:spLocks noChangeArrowheads="1"/>
          </p:cNvSpPr>
          <p:nvPr/>
        </p:nvSpPr>
        <p:spPr bwMode="auto">
          <a:xfrm>
            <a:off x="381000" y="2732088"/>
            <a:ext cx="2841625" cy="419100"/>
          </a:xfrm>
          <a:prstGeom prst="rect">
            <a:avLst/>
          </a:prstGeom>
          <a:solidFill>
            <a:srgbClr val="FFC000"/>
          </a:solidFill>
          <a:ln w="25400">
            <a:solidFill>
              <a:schemeClr val="tx1"/>
            </a:solidFill>
            <a:miter lim="800000"/>
            <a:headEnd/>
            <a:tailEnd/>
          </a:ln>
          <a:effectLst/>
        </p:spPr>
        <p:txBody>
          <a:bodyPr lIns="90488" tIns="44450" rIns="90488" bIns="44450">
            <a:spAutoFit/>
          </a:bodyPr>
          <a:lstStyle/>
          <a:p>
            <a:pPr eaLnBrk="1" hangingPunct="1">
              <a:spcBef>
                <a:spcPct val="50000"/>
              </a:spcBef>
            </a:pPr>
            <a:r>
              <a:rPr lang="en-US" sz="2000" b="1">
                <a:solidFill>
                  <a:schemeClr val="tx2"/>
                </a:solidFill>
              </a:rPr>
              <a:t>160 units @ $76.25</a:t>
            </a:r>
          </a:p>
        </p:txBody>
      </p:sp>
      <p:sp>
        <p:nvSpPr>
          <p:cNvPr id="110610" name="Line 18"/>
          <p:cNvSpPr>
            <a:spLocks noChangeShapeType="1"/>
          </p:cNvSpPr>
          <p:nvPr/>
        </p:nvSpPr>
        <p:spPr bwMode="auto">
          <a:xfrm>
            <a:off x="3224213" y="3136900"/>
            <a:ext cx="1511300" cy="1206500"/>
          </a:xfrm>
          <a:prstGeom prst="line">
            <a:avLst/>
          </a:prstGeom>
          <a:noFill/>
          <a:ln w="38100">
            <a:solidFill>
              <a:srgbClr val="FF0000"/>
            </a:solidFill>
            <a:round/>
            <a:headEnd/>
            <a:tailEnd type="triangle" w="med" len="med"/>
          </a:ln>
          <a:effectLst>
            <a:outerShdw dist="28398" dir="1593903" algn="ctr" rotWithShape="0">
              <a:schemeClr val="bg2"/>
            </a:outerShdw>
          </a:effectLst>
        </p:spPr>
        <p:txBody>
          <a:bodyPr wrap="none" anchor="ctr"/>
          <a:lstStyle/>
          <a:p>
            <a:endParaRPr lang="en-US"/>
          </a:p>
        </p:txBody>
      </p:sp>
      <p:sp>
        <p:nvSpPr>
          <p:cNvPr id="110615" name="Rectangle 23"/>
          <p:cNvSpPr>
            <a:spLocks noChangeArrowheads="1"/>
          </p:cNvSpPr>
          <p:nvPr/>
        </p:nvSpPr>
        <p:spPr bwMode="auto">
          <a:xfrm>
            <a:off x="1588" y="1449388"/>
            <a:ext cx="9064625" cy="515937"/>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a:t> Step 3: Prepare a Cost Reconciliation</a:t>
            </a:r>
          </a:p>
        </p:txBody>
      </p:sp>
      <p:graphicFrame>
        <p:nvGraphicFramePr>
          <p:cNvPr id="110616" name="Object 24"/>
          <p:cNvGraphicFramePr>
            <a:graphicFrameLocks/>
          </p:cNvGraphicFramePr>
          <p:nvPr/>
        </p:nvGraphicFramePr>
        <p:xfrm>
          <a:off x="5791200" y="4876800"/>
          <a:ext cx="504825" cy="746125"/>
        </p:xfrm>
        <a:graphic>
          <a:graphicData uri="http://schemas.openxmlformats.org/presentationml/2006/ole">
            <mc:AlternateContent xmlns:mc="http://schemas.openxmlformats.org/markup-compatibility/2006">
              <mc:Choice xmlns:v="urn:schemas-microsoft-com:vml" Requires="v">
                <p:oleObj spid="_x0000_s23570" name="Clip" r:id="rId6" imgW="2246040" imgH="3305160" progId="">
                  <p:embed/>
                </p:oleObj>
              </mc:Choice>
              <mc:Fallback>
                <p:oleObj name="Clip" r:id="rId6" imgW="2246040" imgH="3305160" progId="">
                  <p:embed/>
                  <p:pic>
                    <p:nvPicPr>
                      <p:cNvPr id="0" name="Picture 4"/>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1200" y="4876800"/>
                        <a:ext cx="504825" cy="746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0617" name="Rectangle 25"/>
          <p:cNvSpPr>
            <a:spLocks noChangeArrowheads="1"/>
          </p:cNvSpPr>
          <p:nvPr/>
        </p:nvSpPr>
        <p:spPr bwMode="auto">
          <a:xfrm>
            <a:off x="6538913" y="5018088"/>
            <a:ext cx="1944687" cy="676275"/>
          </a:xfrm>
          <a:prstGeom prst="rect">
            <a:avLst/>
          </a:prstGeom>
          <a:solidFill>
            <a:srgbClr val="FFFF99"/>
          </a:solidFill>
          <a:ln w="38100">
            <a:solidFill>
              <a:srgbClr val="FF0000"/>
            </a:solidFill>
            <a:miter lim="800000"/>
            <a:headEnd/>
            <a:tailEnd/>
          </a:ln>
          <a:effectLst/>
        </p:spPr>
        <p:txBody>
          <a:bodyPr lIns="90488" tIns="44450" rIns="90488" bIns="44450">
            <a:spAutoFit/>
          </a:bodyPr>
          <a:lstStyle/>
          <a:p>
            <a:pPr algn="ctr" eaLnBrk="1" hangingPunct="1">
              <a:lnSpc>
                <a:spcPct val="90000"/>
              </a:lnSpc>
            </a:pPr>
            <a:r>
              <a:rPr lang="en-US" sz="2000" b="1">
                <a:solidFill>
                  <a:srgbClr val="FC0128"/>
                </a:solidFill>
              </a:rPr>
              <a:t>All costs </a:t>
            </a:r>
            <a:br>
              <a:rPr lang="en-US" sz="2000" b="1">
                <a:solidFill>
                  <a:srgbClr val="FC0128"/>
                </a:solidFill>
              </a:rPr>
            </a:br>
            <a:r>
              <a:rPr lang="en-US" sz="2000" b="1">
                <a:solidFill>
                  <a:srgbClr val="FC0128"/>
                </a:solidFill>
              </a:rPr>
              <a:t>accounted for</a:t>
            </a:r>
          </a:p>
        </p:txBody>
      </p:sp>
      <p:grpSp>
        <p:nvGrpSpPr>
          <p:cNvPr id="2" name="Group 26"/>
          <p:cNvGrpSpPr>
            <a:grpSpLocks/>
          </p:cNvGrpSpPr>
          <p:nvPr/>
        </p:nvGrpSpPr>
        <p:grpSpPr bwMode="auto">
          <a:xfrm>
            <a:off x="5421313" y="2933700"/>
            <a:ext cx="3157537" cy="1714500"/>
            <a:chOff x="3415" y="1848"/>
            <a:chExt cx="1989" cy="1080"/>
          </a:xfrm>
        </p:grpSpPr>
        <p:sp>
          <p:nvSpPr>
            <p:cNvPr id="110619" name="Line 27"/>
            <p:cNvSpPr>
              <a:spLocks noChangeShapeType="1"/>
            </p:cNvSpPr>
            <p:nvPr/>
          </p:nvSpPr>
          <p:spPr bwMode="auto">
            <a:xfrm flipH="1">
              <a:off x="3415" y="2112"/>
              <a:ext cx="960" cy="816"/>
            </a:xfrm>
            <a:prstGeom prst="line">
              <a:avLst/>
            </a:prstGeom>
            <a:noFill/>
            <a:ln w="38100">
              <a:solidFill>
                <a:srgbClr val="FF0000"/>
              </a:solidFill>
              <a:round/>
              <a:headEnd/>
              <a:tailEnd type="triangle" w="med" len="med"/>
            </a:ln>
            <a:effectLst>
              <a:outerShdw dist="28398" dir="1593903" algn="ctr" rotWithShape="0">
                <a:schemeClr val="bg2"/>
              </a:outerShdw>
            </a:effectLst>
          </p:spPr>
          <p:txBody>
            <a:bodyPr wrap="none" anchor="ctr"/>
            <a:lstStyle/>
            <a:p>
              <a:endParaRPr lang="en-US"/>
            </a:p>
          </p:txBody>
        </p:sp>
        <p:sp>
          <p:nvSpPr>
            <p:cNvPr id="110620" name="Rectangle 28"/>
            <p:cNvSpPr>
              <a:spLocks noChangeArrowheads="1"/>
            </p:cNvSpPr>
            <p:nvPr/>
          </p:nvSpPr>
          <p:spPr bwMode="auto">
            <a:xfrm>
              <a:off x="3614" y="1848"/>
              <a:ext cx="1790" cy="264"/>
            </a:xfrm>
            <a:prstGeom prst="rect">
              <a:avLst/>
            </a:prstGeom>
            <a:solidFill>
              <a:srgbClr val="FFC000"/>
            </a:solidFill>
            <a:ln w="25400">
              <a:solidFill>
                <a:schemeClr val="tx1"/>
              </a:solidFill>
              <a:miter lim="800000"/>
              <a:headEnd/>
              <a:tailEnd/>
            </a:ln>
            <a:effectLst/>
          </p:spPr>
          <p:txBody>
            <a:bodyPr lIns="90488" tIns="44450" rIns="90488" bIns="44450">
              <a:spAutoFit/>
            </a:bodyPr>
            <a:lstStyle/>
            <a:p>
              <a:pPr eaLnBrk="1" hangingPunct="1">
                <a:spcBef>
                  <a:spcPct val="50000"/>
                </a:spcBef>
              </a:pPr>
              <a:r>
                <a:rPr lang="en-US" sz="2000" b="1" dirty="0">
                  <a:solidFill>
                    <a:schemeClr val="tx2"/>
                  </a:solidFill>
                </a:rPr>
                <a:t>100 units @ $72.75</a:t>
              </a:r>
            </a:p>
          </p:txBody>
        </p:sp>
      </p:grpSp>
    </p:spTree>
  </p:cSld>
  <p:clrMapOvr>
    <a:masterClrMapping/>
  </p:clrMapOvr>
  <p:transition>
    <p:strips dir="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789352" y="202856"/>
            <a:ext cx="7765321" cy="1326321"/>
          </a:xfrm>
          <a:noFill/>
          <a:ln/>
        </p:spPr>
        <p:txBody>
          <a:bodyPr lIns="90488" tIns="44450" rIns="90488" bIns="44450"/>
          <a:lstStyle/>
          <a:p>
            <a:r>
              <a:rPr lang="en-US" dirty="0"/>
              <a:t>Operation Costing</a:t>
            </a:r>
          </a:p>
        </p:txBody>
      </p:sp>
      <p:sp>
        <p:nvSpPr>
          <p:cNvPr id="112643" name="Rectangle 3"/>
          <p:cNvSpPr>
            <a:spLocks noChangeArrowheads="1"/>
          </p:cNvSpPr>
          <p:nvPr/>
        </p:nvSpPr>
        <p:spPr bwMode="auto">
          <a:xfrm>
            <a:off x="1506538" y="1447800"/>
            <a:ext cx="6330950" cy="1196975"/>
          </a:xfrm>
          <a:prstGeom prst="rect">
            <a:avLst/>
          </a:prstGeom>
          <a:solidFill>
            <a:srgbClr val="008000"/>
          </a:solidFill>
          <a:ln w="12700">
            <a:solidFill>
              <a:schemeClr val="tx1"/>
            </a:solidFill>
            <a:miter lim="800000"/>
            <a:headEnd/>
            <a:tailEnd/>
          </a:ln>
          <a:effectLst>
            <a:outerShdw dist="53882" dir="2700000" algn="ctr" rotWithShape="0">
              <a:schemeClr val="bg2"/>
            </a:outerShdw>
          </a:effectLst>
        </p:spPr>
        <p:txBody>
          <a:bodyPr lIns="90488" tIns="44450" rIns="90488" bIns="44450">
            <a:spAutoFit/>
          </a:bodyPr>
          <a:lstStyle/>
          <a:p>
            <a:pPr algn="ctr" eaLnBrk="1" hangingPunct="1">
              <a:spcBef>
                <a:spcPct val="50000"/>
              </a:spcBef>
            </a:pPr>
            <a:r>
              <a:rPr lang="en-US" sz="2400" b="1" dirty="0">
                <a:solidFill>
                  <a:srgbClr val="FFFFFF"/>
                </a:solidFill>
                <a:effectLst>
                  <a:outerShdw blurRad="38100" dist="38100" dir="2700000" algn="tl">
                    <a:srgbClr val="000000"/>
                  </a:outerShdw>
                </a:effectLst>
              </a:rPr>
              <a:t>Operation costing is a </a:t>
            </a:r>
            <a:r>
              <a:rPr lang="en-US" sz="2400" b="1" i="1" dirty="0">
                <a:solidFill>
                  <a:srgbClr val="FFFF00"/>
                </a:solidFill>
                <a:effectLst>
                  <a:outerShdw blurRad="38100" dist="38100" dir="2700000" algn="tl">
                    <a:srgbClr val="000000"/>
                  </a:outerShdw>
                </a:effectLst>
              </a:rPr>
              <a:t>hybrid </a:t>
            </a:r>
            <a:r>
              <a:rPr lang="en-US" sz="2400" b="1" dirty="0">
                <a:solidFill>
                  <a:srgbClr val="FFFFFF"/>
                </a:solidFill>
                <a:effectLst>
                  <a:outerShdw blurRad="38100" dist="38100" dir="2700000" algn="tl">
                    <a:srgbClr val="000000"/>
                  </a:outerShdw>
                </a:effectLst>
              </a:rPr>
              <a:t>of job-order and process costing because it possesses attributes of both approaches.</a:t>
            </a:r>
          </a:p>
        </p:txBody>
      </p:sp>
      <p:sp>
        <p:nvSpPr>
          <p:cNvPr id="112644" name="Line 4"/>
          <p:cNvSpPr>
            <a:spLocks noChangeShapeType="1"/>
          </p:cNvSpPr>
          <p:nvPr/>
        </p:nvSpPr>
        <p:spPr bwMode="auto">
          <a:xfrm>
            <a:off x="1143000" y="4191000"/>
            <a:ext cx="7232650" cy="0"/>
          </a:xfrm>
          <a:prstGeom prst="line">
            <a:avLst/>
          </a:prstGeom>
          <a:noFill/>
          <a:ln w="28575">
            <a:solidFill>
              <a:schemeClr val="tx1"/>
            </a:solidFill>
            <a:round/>
            <a:headEnd/>
            <a:tailEnd/>
          </a:ln>
          <a:effectLst/>
        </p:spPr>
        <p:txBody>
          <a:bodyPr wrap="none" anchor="ctr"/>
          <a:lstStyle/>
          <a:p>
            <a:endParaRPr lang="en-US"/>
          </a:p>
        </p:txBody>
      </p:sp>
      <p:sp>
        <p:nvSpPr>
          <p:cNvPr id="112645" name="Line 5"/>
          <p:cNvSpPr>
            <a:spLocks noChangeShapeType="1"/>
          </p:cNvSpPr>
          <p:nvPr/>
        </p:nvSpPr>
        <p:spPr bwMode="auto">
          <a:xfrm>
            <a:off x="1143000" y="3702050"/>
            <a:ext cx="0" cy="977900"/>
          </a:xfrm>
          <a:prstGeom prst="line">
            <a:avLst/>
          </a:prstGeom>
          <a:noFill/>
          <a:ln w="28575">
            <a:solidFill>
              <a:schemeClr val="tx1"/>
            </a:solidFill>
            <a:round/>
            <a:headEnd/>
            <a:tailEnd/>
          </a:ln>
          <a:effectLst/>
        </p:spPr>
        <p:txBody>
          <a:bodyPr wrap="none" anchor="ctr"/>
          <a:lstStyle/>
          <a:p>
            <a:endParaRPr lang="en-US"/>
          </a:p>
        </p:txBody>
      </p:sp>
      <p:sp>
        <p:nvSpPr>
          <p:cNvPr id="112646" name="Line 6"/>
          <p:cNvSpPr>
            <a:spLocks noChangeShapeType="1"/>
          </p:cNvSpPr>
          <p:nvPr/>
        </p:nvSpPr>
        <p:spPr bwMode="auto">
          <a:xfrm>
            <a:off x="4684713" y="3702050"/>
            <a:ext cx="0" cy="977900"/>
          </a:xfrm>
          <a:prstGeom prst="line">
            <a:avLst/>
          </a:prstGeom>
          <a:noFill/>
          <a:ln w="28575">
            <a:solidFill>
              <a:schemeClr val="tx1"/>
            </a:solidFill>
            <a:round/>
            <a:headEnd/>
            <a:tailEnd/>
          </a:ln>
          <a:effectLst/>
        </p:spPr>
        <p:txBody>
          <a:bodyPr wrap="none" anchor="ctr"/>
          <a:lstStyle/>
          <a:p>
            <a:endParaRPr lang="en-US"/>
          </a:p>
        </p:txBody>
      </p:sp>
      <p:sp>
        <p:nvSpPr>
          <p:cNvPr id="112647" name="Line 7"/>
          <p:cNvSpPr>
            <a:spLocks noChangeShapeType="1"/>
          </p:cNvSpPr>
          <p:nvPr/>
        </p:nvSpPr>
        <p:spPr bwMode="auto">
          <a:xfrm>
            <a:off x="8382000" y="3740150"/>
            <a:ext cx="0" cy="977900"/>
          </a:xfrm>
          <a:prstGeom prst="line">
            <a:avLst/>
          </a:prstGeom>
          <a:noFill/>
          <a:ln w="28575">
            <a:solidFill>
              <a:schemeClr val="tx1"/>
            </a:solidFill>
            <a:round/>
            <a:headEnd/>
            <a:tailEnd/>
          </a:ln>
          <a:effectLst/>
        </p:spPr>
        <p:txBody>
          <a:bodyPr wrap="none" anchor="ctr"/>
          <a:lstStyle/>
          <a:p>
            <a:endParaRPr lang="en-US"/>
          </a:p>
        </p:txBody>
      </p:sp>
      <p:sp>
        <p:nvSpPr>
          <p:cNvPr id="112648" name="Line 8"/>
          <p:cNvSpPr>
            <a:spLocks noChangeShapeType="1"/>
          </p:cNvSpPr>
          <p:nvPr/>
        </p:nvSpPr>
        <p:spPr bwMode="auto">
          <a:xfrm flipV="1">
            <a:off x="2846388" y="4276725"/>
            <a:ext cx="0" cy="660400"/>
          </a:xfrm>
          <a:prstGeom prst="line">
            <a:avLst/>
          </a:prstGeom>
          <a:noFill/>
          <a:ln w="50800">
            <a:solidFill>
              <a:srgbClr val="FF0000"/>
            </a:solidFill>
            <a:round/>
            <a:headEnd/>
            <a:tailEnd type="triangle" w="med" len="med"/>
          </a:ln>
          <a:effectLst>
            <a:outerShdw dist="35921" dir="2700000" algn="ctr" rotWithShape="0">
              <a:schemeClr val="tx1"/>
            </a:outerShdw>
          </a:effectLst>
        </p:spPr>
        <p:txBody>
          <a:bodyPr wrap="none" anchor="ctr"/>
          <a:lstStyle/>
          <a:p>
            <a:endParaRPr lang="en-US"/>
          </a:p>
        </p:txBody>
      </p:sp>
      <p:sp>
        <p:nvSpPr>
          <p:cNvPr id="112649" name="Line 9"/>
          <p:cNvSpPr>
            <a:spLocks noChangeShapeType="1"/>
          </p:cNvSpPr>
          <p:nvPr/>
        </p:nvSpPr>
        <p:spPr bwMode="auto">
          <a:xfrm flipV="1">
            <a:off x="6577013" y="4276725"/>
            <a:ext cx="0" cy="660400"/>
          </a:xfrm>
          <a:prstGeom prst="line">
            <a:avLst/>
          </a:prstGeom>
          <a:noFill/>
          <a:ln w="50800">
            <a:solidFill>
              <a:srgbClr val="FF0000"/>
            </a:solidFill>
            <a:round/>
            <a:headEnd/>
            <a:tailEnd type="triangle" w="med" len="med"/>
          </a:ln>
          <a:effectLst>
            <a:outerShdw dist="35921" dir="2700000" algn="ctr" rotWithShape="0">
              <a:schemeClr val="tx1"/>
            </a:outerShdw>
          </a:effectLst>
        </p:spPr>
        <p:txBody>
          <a:bodyPr wrap="none" anchor="ctr"/>
          <a:lstStyle/>
          <a:p>
            <a:endParaRPr lang="en-US"/>
          </a:p>
        </p:txBody>
      </p:sp>
      <p:sp>
        <p:nvSpPr>
          <p:cNvPr id="112650" name="Rectangle 10"/>
          <p:cNvSpPr>
            <a:spLocks noChangeArrowheads="1"/>
          </p:cNvSpPr>
          <p:nvPr/>
        </p:nvSpPr>
        <p:spPr bwMode="auto">
          <a:xfrm>
            <a:off x="4921250" y="4943475"/>
            <a:ext cx="3282950" cy="1106488"/>
          </a:xfrm>
          <a:prstGeom prst="rect">
            <a:avLst/>
          </a:prstGeom>
          <a:solidFill>
            <a:srgbClr val="CCECFF"/>
          </a:solidFill>
          <a:ln w="12700">
            <a:solidFill>
              <a:schemeClr val="tx1"/>
            </a:solidFill>
            <a:miter lim="800000"/>
            <a:headEnd/>
            <a:tailEnd/>
          </a:ln>
          <a:effectLst>
            <a:outerShdw dist="107763" dir="2700000" algn="ctr" rotWithShape="0">
              <a:schemeClr val="tx1"/>
            </a:outerShdw>
          </a:effectLst>
        </p:spPr>
        <p:txBody>
          <a:bodyPr lIns="90488" tIns="44450" rIns="90488" bIns="44450">
            <a:spAutoFit/>
          </a:bodyPr>
          <a:lstStyle/>
          <a:p>
            <a:pPr algn="ctr" eaLnBrk="1" hangingPunct="1">
              <a:spcBef>
                <a:spcPct val="50000"/>
              </a:spcBef>
            </a:pPr>
            <a:r>
              <a:rPr lang="en-US" sz="2200" b="1">
                <a:solidFill>
                  <a:srgbClr val="0000CC"/>
                </a:solidFill>
              </a:rPr>
              <a:t>Conversion costs</a:t>
            </a:r>
            <a:br>
              <a:rPr lang="en-US" sz="2200" b="1">
                <a:solidFill>
                  <a:srgbClr val="0000CC"/>
                </a:solidFill>
              </a:rPr>
            </a:br>
            <a:r>
              <a:rPr lang="en-US" sz="2200" b="1">
                <a:solidFill>
                  <a:srgbClr val="0000CC"/>
                </a:solidFill>
              </a:rPr>
              <a:t>assigned to batches</a:t>
            </a:r>
            <a:br>
              <a:rPr lang="en-US" sz="2200" b="1">
                <a:solidFill>
                  <a:srgbClr val="0000CC"/>
                </a:solidFill>
              </a:rPr>
            </a:br>
            <a:r>
              <a:rPr lang="en-US" sz="2200" b="1">
                <a:solidFill>
                  <a:srgbClr val="0000CC"/>
                </a:solidFill>
              </a:rPr>
              <a:t>as in process costing.</a:t>
            </a:r>
          </a:p>
        </p:txBody>
      </p:sp>
      <p:sp>
        <p:nvSpPr>
          <p:cNvPr id="112651" name="Rectangle 11"/>
          <p:cNvSpPr>
            <a:spLocks noChangeArrowheads="1"/>
          </p:cNvSpPr>
          <p:nvPr/>
        </p:nvSpPr>
        <p:spPr bwMode="auto">
          <a:xfrm>
            <a:off x="1168400" y="4943475"/>
            <a:ext cx="3273425" cy="1106488"/>
          </a:xfrm>
          <a:prstGeom prst="rect">
            <a:avLst/>
          </a:prstGeom>
          <a:solidFill>
            <a:srgbClr val="CCECFF"/>
          </a:solidFill>
          <a:ln w="12700">
            <a:solidFill>
              <a:schemeClr val="tx1"/>
            </a:solidFill>
            <a:miter lim="800000"/>
            <a:headEnd/>
            <a:tailEnd/>
          </a:ln>
          <a:effectLst>
            <a:outerShdw dist="107763" dir="2700000" algn="ctr" rotWithShape="0">
              <a:schemeClr val="tx1"/>
            </a:outerShdw>
          </a:effectLst>
        </p:spPr>
        <p:txBody>
          <a:bodyPr wrap="none" lIns="90488" tIns="44450" rIns="90488" bIns="44450">
            <a:spAutoFit/>
          </a:bodyPr>
          <a:lstStyle/>
          <a:p>
            <a:pPr algn="ctr" eaLnBrk="1" hangingPunct="1">
              <a:spcBef>
                <a:spcPct val="50000"/>
              </a:spcBef>
            </a:pPr>
            <a:r>
              <a:rPr lang="en-US" sz="2200" b="1">
                <a:solidFill>
                  <a:srgbClr val="0000CC"/>
                </a:solidFill>
              </a:rPr>
              <a:t>Material Costs charged</a:t>
            </a:r>
            <a:br>
              <a:rPr lang="en-US" sz="2200" b="1">
                <a:solidFill>
                  <a:srgbClr val="0000CC"/>
                </a:solidFill>
              </a:rPr>
            </a:br>
            <a:r>
              <a:rPr lang="en-US" sz="2200" b="1">
                <a:solidFill>
                  <a:srgbClr val="0000CC"/>
                </a:solidFill>
              </a:rPr>
              <a:t>to batches as in</a:t>
            </a:r>
            <a:br>
              <a:rPr lang="en-US" sz="2200" b="1">
                <a:solidFill>
                  <a:srgbClr val="0000CC"/>
                </a:solidFill>
              </a:rPr>
            </a:br>
            <a:r>
              <a:rPr lang="en-US" sz="2200" b="1">
                <a:solidFill>
                  <a:srgbClr val="0000CC"/>
                </a:solidFill>
              </a:rPr>
              <a:t>job-order costing.</a:t>
            </a:r>
          </a:p>
        </p:txBody>
      </p:sp>
      <p:sp>
        <p:nvSpPr>
          <p:cNvPr id="112652" name="Text Box 12"/>
          <p:cNvSpPr txBox="1">
            <a:spLocks noChangeArrowheads="1"/>
          </p:cNvSpPr>
          <p:nvPr/>
        </p:nvSpPr>
        <p:spPr bwMode="auto">
          <a:xfrm>
            <a:off x="490538" y="2965450"/>
            <a:ext cx="1490662" cy="762000"/>
          </a:xfrm>
          <a:prstGeom prst="rect">
            <a:avLst/>
          </a:prstGeom>
          <a:noFill/>
          <a:ln w="9525">
            <a:noFill/>
            <a:miter lim="800000"/>
            <a:headEnd/>
            <a:tailEnd/>
          </a:ln>
          <a:effectLst/>
        </p:spPr>
        <p:txBody>
          <a:bodyPr wrap="none">
            <a:spAutoFit/>
          </a:bodyPr>
          <a:lstStyle/>
          <a:p>
            <a:pPr algn="ctr" eaLnBrk="1" hangingPunct="1"/>
            <a:r>
              <a:rPr lang="en-US" sz="2200" b="1">
                <a:solidFill>
                  <a:srgbClr val="3333FF"/>
                </a:solidFill>
              </a:rPr>
              <a:t>Job-order</a:t>
            </a:r>
          </a:p>
          <a:p>
            <a:pPr algn="ctr" eaLnBrk="1" hangingPunct="1"/>
            <a:r>
              <a:rPr lang="en-US" sz="2200" b="1">
                <a:solidFill>
                  <a:srgbClr val="3333FF"/>
                </a:solidFill>
              </a:rPr>
              <a:t>Costing</a:t>
            </a:r>
          </a:p>
        </p:txBody>
      </p:sp>
      <p:sp>
        <p:nvSpPr>
          <p:cNvPr id="112653" name="Text Box 13"/>
          <p:cNvSpPr txBox="1">
            <a:spLocks noChangeArrowheads="1"/>
          </p:cNvSpPr>
          <p:nvPr/>
        </p:nvSpPr>
        <p:spPr bwMode="auto">
          <a:xfrm>
            <a:off x="7720013" y="2965450"/>
            <a:ext cx="1271587" cy="762000"/>
          </a:xfrm>
          <a:prstGeom prst="rect">
            <a:avLst/>
          </a:prstGeom>
          <a:noFill/>
          <a:ln w="9525">
            <a:noFill/>
            <a:miter lim="800000"/>
            <a:headEnd/>
            <a:tailEnd/>
          </a:ln>
          <a:effectLst/>
        </p:spPr>
        <p:txBody>
          <a:bodyPr wrap="none">
            <a:spAutoFit/>
          </a:bodyPr>
          <a:lstStyle/>
          <a:p>
            <a:pPr algn="ctr" eaLnBrk="1" hangingPunct="1"/>
            <a:r>
              <a:rPr lang="en-US" sz="2200" b="1">
                <a:solidFill>
                  <a:srgbClr val="CC3300"/>
                </a:solidFill>
              </a:rPr>
              <a:t>Process</a:t>
            </a:r>
          </a:p>
          <a:p>
            <a:pPr algn="ctr" eaLnBrk="1" hangingPunct="1"/>
            <a:r>
              <a:rPr lang="en-US" sz="2200" b="1">
                <a:solidFill>
                  <a:srgbClr val="CC3300"/>
                </a:solidFill>
              </a:rPr>
              <a:t>Costing</a:t>
            </a:r>
          </a:p>
        </p:txBody>
      </p:sp>
      <p:sp>
        <p:nvSpPr>
          <p:cNvPr id="112654" name="Text Box 14"/>
          <p:cNvSpPr txBox="1">
            <a:spLocks noChangeArrowheads="1"/>
          </p:cNvSpPr>
          <p:nvPr/>
        </p:nvSpPr>
        <p:spPr bwMode="auto">
          <a:xfrm>
            <a:off x="2133600" y="2965450"/>
            <a:ext cx="5181600" cy="762000"/>
          </a:xfrm>
          <a:prstGeom prst="rect">
            <a:avLst/>
          </a:prstGeom>
          <a:noFill/>
          <a:ln w="9525">
            <a:noFill/>
            <a:miter lim="800000"/>
            <a:headEnd/>
            <a:tailEnd/>
          </a:ln>
          <a:effectLst/>
        </p:spPr>
        <p:txBody>
          <a:bodyPr>
            <a:spAutoFit/>
          </a:bodyPr>
          <a:lstStyle/>
          <a:p>
            <a:pPr algn="ctr" eaLnBrk="1" hangingPunct="1"/>
            <a:r>
              <a:rPr lang="en-US" sz="2200" b="1">
                <a:solidFill>
                  <a:srgbClr val="FF0000"/>
                </a:solidFill>
              </a:rPr>
              <a:t>Operation Costing</a:t>
            </a:r>
          </a:p>
          <a:p>
            <a:pPr algn="ctr" eaLnBrk="1" hangingPunct="1"/>
            <a:r>
              <a:rPr lang="en-US" sz="2200">
                <a:solidFill>
                  <a:srgbClr val="FF0000"/>
                </a:solidFill>
              </a:rPr>
              <a:t>(Products produced in batches)</a:t>
            </a:r>
            <a:endParaRPr lang="en-US" sz="2200" b="1">
              <a:solidFill>
                <a:srgbClr val="FF0000"/>
              </a:solidFill>
            </a:endParaRPr>
          </a:p>
        </p:txBody>
      </p:sp>
    </p:spTree>
  </p:cSld>
  <p:clrMapOvr>
    <a:masterClrMapping/>
  </p:clrMapOvr>
  <p:transition>
    <p:split orient="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2057400" y="609600"/>
            <a:ext cx="4868077" cy="5014119"/>
          </a:xfrm>
          <a:prstGeom prst="rect">
            <a:avLst/>
          </a:prstGeom>
        </p:spPr>
      </p:pic>
    </p:spTree>
    <p:extLst>
      <p:ext uri="{BB962C8B-B14F-4D97-AF65-F5344CB8AC3E}">
        <p14:creationId xmlns:p14="http://schemas.microsoft.com/office/powerpoint/2010/main" val="3653412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1028"/>
          <p:cNvSpPr>
            <a:spLocks noGrp="1" noChangeArrowheads="1"/>
          </p:cNvSpPr>
          <p:nvPr>
            <p:ph type="title"/>
          </p:nvPr>
        </p:nvSpPr>
        <p:spPr/>
        <p:txBody>
          <a:bodyPr>
            <a:normAutofit fontScale="90000"/>
          </a:bodyPr>
          <a:lstStyle/>
          <a:p>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DEPARTEMEN PEMROSESAN (p.206)</a:t>
            </a:r>
            <a:endParaRPr lang="en-US" dirty="0"/>
          </a:p>
        </p:txBody>
      </p:sp>
      <p:sp>
        <p:nvSpPr>
          <p:cNvPr id="140293" name="Text Box 1029"/>
          <p:cNvSpPr txBox="1">
            <a:spLocks noChangeArrowheads="1"/>
          </p:cNvSpPr>
          <p:nvPr/>
        </p:nvSpPr>
        <p:spPr bwMode="auto">
          <a:xfrm>
            <a:off x="380292" y="1729223"/>
            <a:ext cx="8077200" cy="923330"/>
          </a:xfrm>
          <a:prstGeom prst="rect">
            <a:avLst/>
          </a:prstGeom>
          <a:noFill/>
          <a:ln w="9525">
            <a:noFill/>
            <a:miter lim="800000"/>
            <a:headEnd/>
            <a:tailEnd/>
          </a:ln>
          <a:effectLst/>
        </p:spPr>
        <p:txBody>
          <a:bodyPr>
            <a:spAutoFit/>
          </a:bodyPr>
          <a:lstStyle/>
          <a:p>
            <a:pPr algn="ctr">
              <a:spcBef>
                <a:spcPct val="50000"/>
              </a:spcBef>
            </a:pPr>
            <a:r>
              <a:rPr lang="en-US" dirty="0" err="1" smtClean="0"/>
              <a:t>Lokasi</a:t>
            </a:r>
            <a:r>
              <a:rPr lang="en-US" dirty="0" smtClean="0"/>
              <a:t> yang </a:t>
            </a:r>
            <a:r>
              <a:rPr lang="en-US" dirty="0" err="1" smtClean="0"/>
              <a:t>berada</a:t>
            </a:r>
            <a:r>
              <a:rPr lang="en-US" dirty="0" smtClean="0"/>
              <a:t> </a:t>
            </a:r>
            <a:r>
              <a:rPr lang="en-US" dirty="0" err="1" smtClean="0"/>
              <a:t>dalam</a:t>
            </a:r>
            <a:r>
              <a:rPr lang="en-US" dirty="0" smtClean="0"/>
              <a:t> </a:t>
            </a:r>
            <a:r>
              <a:rPr lang="en-US" dirty="0" err="1" smtClean="0"/>
              <a:t>organisasi</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menghasilkann</a:t>
            </a:r>
            <a:r>
              <a:rPr lang="en-US" dirty="0" smtClean="0"/>
              <a:t> </a:t>
            </a:r>
            <a:r>
              <a:rPr lang="en-US" dirty="0" err="1" smtClean="0"/>
              <a:t>produk</a:t>
            </a:r>
            <a:r>
              <a:rPr lang="en-US" dirty="0" smtClean="0"/>
              <a:t> </a:t>
            </a:r>
            <a:r>
              <a:rPr lang="en-US" dirty="0" err="1" smtClean="0"/>
              <a:t>dan</a:t>
            </a:r>
            <a:r>
              <a:rPr lang="en-US" dirty="0" smtClean="0"/>
              <a:t> </a:t>
            </a:r>
            <a:r>
              <a:rPr lang="en-US" dirty="0" err="1" smtClean="0"/>
              <a:t>menempatkan</a:t>
            </a:r>
            <a:r>
              <a:rPr lang="en-US" dirty="0" smtClean="0"/>
              <a:t> </a:t>
            </a:r>
            <a:r>
              <a:rPr lang="en-US" dirty="0" err="1" smtClean="0"/>
              <a:t>dan</a:t>
            </a:r>
            <a:r>
              <a:rPr lang="en-US" dirty="0" smtClean="0"/>
              <a:t> </a:t>
            </a:r>
            <a:r>
              <a:rPr lang="en-US" dirty="0" err="1" smtClean="0"/>
              <a:t>menambahkan</a:t>
            </a:r>
            <a:r>
              <a:rPr lang="en-US" dirty="0" smtClean="0"/>
              <a:t> </a:t>
            </a:r>
            <a:r>
              <a:rPr lang="en-US" dirty="0" err="1" smtClean="0"/>
              <a:t>bahan</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dan</a:t>
            </a:r>
            <a:r>
              <a:rPr lang="en-US" dirty="0" smtClean="0"/>
              <a:t> </a:t>
            </a:r>
            <a:r>
              <a:rPr lang="en-US" dirty="0" err="1" smtClean="0"/>
              <a:t>biaya</a:t>
            </a:r>
            <a:r>
              <a:rPr lang="en-US" dirty="0" smtClean="0"/>
              <a:t> overhead </a:t>
            </a:r>
            <a:r>
              <a:rPr lang="en-US" dirty="0" err="1" smtClean="0"/>
              <a:t>dalam</a:t>
            </a:r>
            <a:r>
              <a:rPr lang="en-US" dirty="0" smtClean="0"/>
              <a:t> </a:t>
            </a:r>
            <a:r>
              <a:rPr lang="en-US" dirty="0" err="1" smtClean="0"/>
              <a:t>suatu</a:t>
            </a:r>
            <a:r>
              <a:rPr lang="en-US" dirty="0" smtClean="0"/>
              <a:t> </a:t>
            </a:r>
            <a:r>
              <a:rPr lang="en-US" dirty="0" err="1" smtClean="0"/>
              <a:t>produk</a:t>
            </a:r>
            <a:endParaRPr lang="en-US" dirty="0"/>
          </a:p>
        </p:txBody>
      </p:sp>
      <p:sp>
        <p:nvSpPr>
          <p:cNvPr id="140294" name="Rectangle 1030"/>
          <p:cNvSpPr>
            <a:spLocks noChangeArrowheads="1"/>
          </p:cNvSpPr>
          <p:nvPr/>
        </p:nvSpPr>
        <p:spPr bwMode="auto">
          <a:xfrm>
            <a:off x="1029698" y="2850321"/>
            <a:ext cx="7391400" cy="2362200"/>
          </a:xfrm>
          <a:prstGeom prst="rect">
            <a:avLst/>
          </a:prstGeom>
          <a:solidFill>
            <a:srgbClr val="008000"/>
          </a:solidFill>
          <a:ln w="9525">
            <a:solidFill>
              <a:schemeClr val="tx1"/>
            </a:solidFill>
            <a:miter lim="800000"/>
            <a:headEnd/>
            <a:tailEnd/>
          </a:ln>
          <a:effectLst/>
        </p:spPr>
        <p:txBody>
          <a:bodyPr wrap="none" anchor="ctr"/>
          <a:lstStyle/>
          <a:p>
            <a:pPr algn="ctr"/>
            <a:r>
              <a:rPr lang="en-US" dirty="0" err="1" smtClean="0">
                <a:solidFill>
                  <a:srgbClr val="FFFFFF"/>
                </a:solidFill>
                <a:effectLst>
                  <a:outerShdw blurRad="38100" dist="38100" dir="2700000" algn="tl">
                    <a:srgbClr val="000000"/>
                  </a:outerShdw>
                </a:effectLst>
              </a:rPr>
              <a:t>Aktivitas</a:t>
            </a:r>
            <a:r>
              <a:rPr lang="en-US" dirty="0" smtClean="0">
                <a:solidFill>
                  <a:srgbClr val="FFFFFF"/>
                </a:solidFill>
                <a:effectLst>
                  <a:outerShdw blurRad="38100" dist="38100" dir="2700000" algn="tl">
                    <a:srgbClr val="000000"/>
                  </a:outerShdw>
                </a:effectLst>
              </a:rPr>
              <a:t> yang </a:t>
            </a:r>
            <a:r>
              <a:rPr lang="en-US" dirty="0" err="1" smtClean="0">
                <a:solidFill>
                  <a:srgbClr val="FFFFFF"/>
                </a:solidFill>
                <a:effectLst>
                  <a:outerShdw blurRad="38100" dist="38100" dir="2700000" algn="tl">
                    <a:srgbClr val="000000"/>
                  </a:outerShdw>
                </a:effectLst>
              </a:rPr>
              <a:t>dilakukan</a:t>
            </a: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di</a:t>
            </a: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dalam</a:t>
            </a: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departemen</a:t>
            </a: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pemrosesan</a:t>
            </a:r>
            <a:r>
              <a:rPr lang="en-US" dirty="0" smtClean="0">
                <a:solidFill>
                  <a:srgbClr val="FFFFFF"/>
                </a:solidFill>
                <a:effectLst>
                  <a:outerShdw blurRad="38100" dist="38100" dir="2700000" algn="tl">
                    <a:srgbClr val="000000"/>
                  </a:outerShdw>
                </a:effectLst>
              </a:rPr>
              <a:t> </a:t>
            </a:r>
          </a:p>
          <a:p>
            <a:pPr algn="ct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dilakukan</a:t>
            </a: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seragam</a:t>
            </a: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pada</a:t>
            </a: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semua</a:t>
            </a:r>
            <a:r>
              <a:rPr lang="en-US" dirty="0" smtClean="0">
                <a:solidFill>
                  <a:srgbClr val="FFFFFF"/>
                </a:solidFill>
                <a:effectLst>
                  <a:outerShdw blurRad="38100" dist="38100" dir="2700000" algn="tl">
                    <a:srgbClr val="000000"/>
                  </a:outerShdw>
                </a:effectLst>
              </a:rPr>
              <a:t> unit  </a:t>
            </a:r>
            <a:r>
              <a:rPr lang="en-US" dirty="0" err="1" smtClean="0">
                <a:solidFill>
                  <a:srgbClr val="FFFFFF"/>
                </a:solidFill>
                <a:effectLst>
                  <a:outerShdw blurRad="38100" dist="38100" dir="2700000" algn="tl">
                    <a:srgbClr val="000000"/>
                  </a:outerShdw>
                </a:effectLst>
              </a:rPr>
              <a:t>produksi</a:t>
            </a:r>
            <a:r>
              <a:rPr lang="en-US" dirty="0" smtClean="0">
                <a:solidFill>
                  <a:srgbClr val="FFFFFF"/>
                </a:solidFill>
                <a:effectLst>
                  <a:outerShdw blurRad="38100" dist="38100" dir="2700000" algn="tl">
                    <a:srgbClr val="000000"/>
                  </a:outerShdw>
                </a:effectLst>
              </a:rPr>
              <a:t>, </a:t>
            </a:r>
          </a:p>
          <a:p>
            <a:pPr algn="ctr"/>
            <a:r>
              <a:rPr lang="en-US" dirty="0" err="1" smtClean="0">
                <a:solidFill>
                  <a:srgbClr val="FFFFFF"/>
                </a:solidFill>
                <a:effectLst>
                  <a:outerShdw blurRad="38100" dist="38100" dir="2700000" algn="tl">
                    <a:srgbClr val="000000"/>
                  </a:outerShdw>
                </a:effectLst>
              </a:rPr>
              <a:t>dan</a:t>
            </a:r>
            <a:r>
              <a:rPr lang="en-US" dirty="0" smtClean="0">
                <a:solidFill>
                  <a:srgbClr val="FFFFFF"/>
                </a:solidFill>
                <a:effectLst>
                  <a:outerShdw blurRad="38100" dist="38100" dir="2700000" algn="tl">
                    <a:srgbClr val="000000"/>
                  </a:outerShdw>
                </a:effectLst>
              </a:rPr>
              <a:t> output </a:t>
            </a:r>
            <a:r>
              <a:rPr lang="en-US" dirty="0" err="1" smtClean="0">
                <a:solidFill>
                  <a:srgbClr val="FFFFFF"/>
                </a:solidFill>
                <a:effectLst>
                  <a:outerShdw blurRad="38100" dist="38100" dir="2700000" algn="tl">
                    <a:srgbClr val="000000"/>
                  </a:outerShdw>
                </a:effectLst>
              </a:rPr>
              <a:t>dari</a:t>
            </a: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departemen</a:t>
            </a: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ini</a:t>
            </a: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haruslah</a:t>
            </a:r>
            <a:r>
              <a:rPr lang="en-US" dirty="0" smtClean="0">
                <a:solidFill>
                  <a:srgbClr val="FFFFFF"/>
                </a:solidFill>
                <a:effectLst>
                  <a:outerShdw blurRad="38100" dist="38100" dir="2700000" algn="tl">
                    <a:srgbClr val="000000"/>
                  </a:outerShdw>
                </a:effectLst>
              </a:rPr>
              <a:t> </a:t>
            </a:r>
            <a:r>
              <a:rPr lang="en-US" dirty="0" err="1" smtClean="0">
                <a:solidFill>
                  <a:srgbClr val="FFFFFF"/>
                </a:solidFill>
                <a:effectLst>
                  <a:outerShdw blurRad="38100" dist="38100" dir="2700000" algn="tl">
                    <a:srgbClr val="000000"/>
                  </a:outerShdw>
                </a:effectLst>
              </a:rPr>
              <a:t>sama</a:t>
            </a:r>
            <a:endParaRPr lang="en-US" dirty="0">
              <a:solidFill>
                <a:srgbClr val="FFFFFF"/>
              </a:solidFill>
              <a:effectLst>
                <a:outerShdw blurRad="38100" dist="38100" dir="2700000" algn="tl">
                  <a:srgbClr val="000000"/>
                </a:outerShdw>
              </a:effectLst>
            </a:endParaRPr>
          </a:p>
        </p:txBody>
      </p:sp>
      <p:pic>
        <p:nvPicPr>
          <p:cNvPr id="140300" name="Picture 1036" descr="j0283141"/>
          <p:cNvPicPr>
            <a:picLocks noChangeAspect="1" noChangeArrowheads="1"/>
          </p:cNvPicPr>
          <p:nvPr/>
        </p:nvPicPr>
        <p:blipFill>
          <a:blip r:embed="rId3"/>
          <a:srcRect/>
          <a:stretch>
            <a:fillRect/>
          </a:stretch>
        </p:blipFill>
        <p:spPr bwMode="auto">
          <a:xfrm>
            <a:off x="2133600" y="4775709"/>
            <a:ext cx="1481138" cy="1870075"/>
          </a:xfrm>
          <a:prstGeom prst="rect">
            <a:avLst/>
          </a:prstGeom>
          <a:noFill/>
          <a:effectLst>
            <a:outerShdw dist="35921" dir="2700000" algn="ctr" rotWithShape="0">
              <a:schemeClr val="bg2"/>
            </a:outerShdw>
          </a:effectLst>
        </p:spPr>
      </p:pic>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p:txBody>
          <a:bodyPr>
            <a:normAutofit fontScale="90000"/>
          </a:bodyPr>
          <a:lstStyle/>
          <a:p>
            <a:r>
              <a:rPr lang="en-US" dirty="0" err="1" smtClean="0"/>
              <a:t>Proses</a:t>
            </a:r>
            <a:r>
              <a:rPr lang="en-US" dirty="0" smtClean="0"/>
              <a:t> </a:t>
            </a:r>
            <a:r>
              <a:rPr lang="en-US" dirty="0" err="1" smtClean="0"/>
              <a:t>berurutan</a:t>
            </a:r>
            <a:r>
              <a:rPr lang="en-US" dirty="0" smtClean="0"/>
              <a:t> (Sequential) </a:t>
            </a:r>
            <a:r>
              <a:rPr lang="en-US" dirty="0" err="1" smtClean="0"/>
              <a:t>dan</a:t>
            </a:r>
            <a:r>
              <a:rPr lang="en-US" dirty="0" smtClean="0"/>
              <a:t> </a:t>
            </a:r>
            <a:r>
              <a:rPr lang="en-US" dirty="0" err="1" smtClean="0"/>
              <a:t>proses</a:t>
            </a:r>
            <a:r>
              <a:rPr lang="en-US" dirty="0" smtClean="0"/>
              <a:t> </a:t>
            </a:r>
            <a:r>
              <a:rPr lang="en-US" dirty="0" err="1" smtClean="0"/>
              <a:t>Paralel</a:t>
            </a:r>
            <a:r>
              <a:rPr lang="en-US" dirty="0" smtClean="0"/>
              <a:t> </a:t>
            </a:r>
            <a:endParaRPr lang="en-US" dirty="0"/>
          </a:p>
        </p:txBody>
      </p:sp>
      <p:sp>
        <p:nvSpPr>
          <p:cNvPr id="142341" name="Rectangle 5"/>
          <p:cNvSpPr>
            <a:spLocks noChangeArrowheads="1"/>
          </p:cNvSpPr>
          <p:nvPr/>
        </p:nvSpPr>
        <p:spPr bwMode="auto">
          <a:xfrm>
            <a:off x="533173" y="1752600"/>
            <a:ext cx="8069668" cy="1447800"/>
          </a:xfrm>
          <a:prstGeom prst="rect">
            <a:avLst/>
          </a:prstGeom>
          <a:solidFill>
            <a:srgbClr val="008000"/>
          </a:solidFill>
          <a:ln w="9525">
            <a:solidFill>
              <a:schemeClr val="tx1"/>
            </a:solidFill>
            <a:miter lim="800000"/>
            <a:headEnd/>
            <a:tailEnd/>
          </a:ln>
          <a:effectLst>
            <a:outerShdw dist="53882" dir="2700000" algn="ctr" rotWithShape="0">
              <a:schemeClr val="bg2"/>
            </a:outerShdw>
          </a:effectLst>
        </p:spPr>
        <p:txBody>
          <a:bodyPr wrap="none" anchor="ctr"/>
          <a:lstStyle/>
          <a:p>
            <a:pPr algn="ctr"/>
            <a:r>
              <a:rPr lang="en-US" sz="2000" dirty="0" err="1" smtClean="0">
                <a:solidFill>
                  <a:srgbClr val="FFFFFF"/>
                </a:solidFill>
              </a:rPr>
              <a:t>Proses</a:t>
            </a:r>
            <a:r>
              <a:rPr lang="en-US" sz="2000" dirty="0" smtClean="0">
                <a:solidFill>
                  <a:srgbClr val="FFFFFF"/>
                </a:solidFill>
              </a:rPr>
              <a:t> </a:t>
            </a:r>
            <a:r>
              <a:rPr lang="en-US" sz="2000" dirty="0" err="1" smtClean="0">
                <a:solidFill>
                  <a:srgbClr val="FFFFFF"/>
                </a:solidFill>
              </a:rPr>
              <a:t>berurutan</a:t>
            </a:r>
            <a:r>
              <a:rPr lang="en-US" sz="2000" dirty="0" smtClean="0">
                <a:solidFill>
                  <a:srgbClr val="FFFFFF"/>
                </a:solidFill>
              </a:rPr>
              <a:t> </a:t>
            </a:r>
            <a:r>
              <a:rPr lang="en-US" sz="2000" dirty="0" err="1" smtClean="0">
                <a:solidFill>
                  <a:srgbClr val="FFFFFF"/>
                </a:solidFill>
              </a:rPr>
              <a:t>artinya</a:t>
            </a:r>
            <a:r>
              <a:rPr lang="en-US" sz="2000" dirty="0" smtClean="0">
                <a:solidFill>
                  <a:srgbClr val="FFFFFF"/>
                </a:solidFill>
              </a:rPr>
              <a:t> unit-unit </a:t>
            </a:r>
            <a:r>
              <a:rPr lang="en-US" sz="2000" dirty="0" err="1" smtClean="0">
                <a:solidFill>
                  <a:srgbClr val="FFFFFF"/>
                </a:solidFill>
              </a:rPr>
              <a:t>produksi</a:t>
            </a:r>
            <a:r>
              <a:rPr lang="en-US" sz="2000" dirty="0" smtClean="0">
                <a:solidFill>
                  <a:srgbClr val="FFFFFF"/>
                </a:solidFill>
              </a:rPr>
              <a:t> </a:t>
            </a:r>
            <a:r>
              <a:rPr lang="en-US" sz="2000" dirty="0" err="1" smtClean="0">
                <a:solidFill>
                  <a:srgbClr val="FFFFFF"/>
                </a:solidFill>
              </a:rPr>
              <a:t>mengalir</a:t>
            </a:r>
            <a:r>
              <a:rPr lang="en-US" sz="2000" dirty="0" smtClean="0">
                <a:solidFill>
                  <a:srgbClr val="FFFFFF"/>
                </a:solidFill>
              </a:rPr>
              <a:t> </a:t>
            </a:r>
          </a:p>
          <a:p>
            <a:pPr algn="ctr"/>
            <a:r>
              <a:rPr lang="en-US" sz="2000" dirty="0" err="1" smtClean="0">
                <a:solidFill>
                  <a:srgbClr val="FFFFFF"/>
                </a:solidFill>
              </a:rPr>
              <a:t>secara</a:t>
            </a:r>
            <a:r>
              <a:rPr lang="en-US" sz="2000" dirty="0" smtClean="0">
                <a:solidFill>
                  <a:srgbClr val="FFFFFF"/>
                </a:solidFill>
              </a:rPr>
              <a:t> </a:t>
            </a:r>
            <a:r>
              <a:rPr lang="en-US" sz="2000" dirty="0" err="1" smtClean="0">
                <a:solidFill>
                  <a:srgbClr val="FFFFFF"/>
                </a:solidFill>
              </a:rPr>
              <a:t>berurutan</a:t>
            </a:r>
            <a:r>
              <a:rPr lang="en-US" sz="2000" dirty="0" smtClean="0">
                <a:solidFill>
                  <a:srgbClr val="FFFFFF"/>
                </a:solidFill>
              </a:rPr>
              <a:t> </a:t>
            </a:r>
            <a:r>
              <a:rPr lang="en-US" sz="2000" dirty="0" err="1" smtClean="0">
                <a:solidFill>
                  <a:srgbClr val="FFFFFF"/>
                </a:solidFill>
              </a:rPr>
              <a:t>dari</a:t>
            </a:r>
            <a:r>
              <a:rPr lang="en-US" sz="2000" dirty="0" smtClean="0">
                <a:solidFill>
                  <a:srgbClr val="FFFFFF"/>
                </a:solidFill>
              </a:rPr>
              <a:t> </a:t>
            </a:r>
            <a:r>
              <a:rPr lang="en-US" sz="2000" dirty="0" err="1" smtClean="0">
                <a:solidFill>
                  <a:srgbClr val="FFFFFF"/>
                </a:solidFill>
              </a:rPr>
              <a:t>satu</a:t>
            </a:r>
            <a:r>
              <a:rPr lang="en-US" sz="2000" dirty="0" smtClean="0">
                <a:solidFill>
                  <a:srgbClr val="FFFFFF"/>
                </a:solidFill>
              </a:rPr>
              <a:t> </a:t>
            </a:r>
            <a:r>
              <a:rPr lang="en-US" sz="2000" dirty="0" err="1" smtClean="0">
                <a:solidFill>
                  <a:srgbClr val="FFFFFF"/>
                </a:solidFill>
              </a:rPr>
              <a:t>departemen</a:t>
            </a:r>
            <a:r>
              <a:rPr lang="en-US" sz="2000" dirty="0" smtClean="0">
                <a:solidFill>
                  <a:srgbClr val="FFFFFF"/>
                </a:solidFill>
              </a:rPr>
              <a:t> </a:t>
            </a:r>
          </a:p>
          <a:p>
            <a:pPr algn="ctr"/>
            <a:r>
              <a:rPr lang="en-US" sz="2000" dirty="0" err="1" smtClean="0">
                <a:solidFill>
                  <a:srgbClr val="FFFFFF"/>
                </a:solidFill>
              </a:rPr>
              <a:t>ke</a:t>
            </a:r>
            <a:r>
              <a:rPr lang="en-US" sz="2000" dirty="0" smtClean="0">
                <a:solidFill>
                  <a:srgbClr val="FFFFFF"/>
                </a:solidFill>
              </a:rPr>
              <a:t> </a:t>
            </a:r>
            <a:r>
              <a:rPr lang="en-US" sz="2000" dirty="0" err="1" smtClean="0">
                <a:solidFill>
                  <a:srgbClr val="FFFFFF"/>
                </a:solidFill>
              </a:rPr>
              <a:t>departemen</a:t>
            </a:r>
            <a:r>
              <a:rPr lang="en-US" sz="2000" dirty="0" smtClean="0">
                <a:solidFill>
                  <a:srgbClr val="FFFFFF"/>
                </a:solidFill>
              </a:rPr>
              <a:t> yang </a:t>
            </a:r>
            <a:r>
              <a:rPr lang="en-US" sz="2000" dirty="0" err="1" smtClean="0">
                <a:solidFill>
                  <a:srgbClr val="FFFFFF"/>
                </a:solidFill>
              </a:rPr>
              <a:t>lainnya</a:t>
            </a:r>
            <a:endParaRPr lang="en-US" sz="2000" dirty="0">
              <a:solidFill>
                <a:srgbClr val="FFFFFF"/>
              </a:solidFill>
            </a:endParaRPr>
          </a:p>
        </p:txBody>
      </p:sp>
      <p:sp>
        <p:nvSpPr>
          <p:cNvPr id="142342" name="Rectangle 6"/>
          <p:cNvSpPr>
            <a:spLocks noChangeArrowheads="1"/>
          </p:cNvSpPr>
          <p:nvPr/>
        </p:nvSpPr>
        <p:spPr bwMode="auto">
          <a:xfrm>
            <a:off x="381000" y="3200400"/>
            <a:ext cx="8305800" cy="3200400"/>
          </a:xfrm>
          <a:prstGeom prst="rect">
            <a:avLst/>
          </a:prstGeom>
          <a:solidFill>
            <a:schemeClr val="accent1"/>
          </a:solidFill>
          <a:ln w="9525">
            <a:solidFill>
              <a:schemeClr val="tx1"/>
            </a:solidFill>
            <a:miter lim="800000"/>
            <a:headEnd/>
            <a:tailEnd/>
          </a:ln>
          <a:effectLst>
            <a:outerShdw dist="53882" dir="2700000" algn="ctr" rotWithShape="0">
              <a:schemeClr val="bg2"/>
            </a:outerShdw>
          </a:effectLst>
        </p:spPr>
        <p:txBody>
          <a:bodyPr wrap="none" anchor="ctr"/>
          <a:lstStyle/>
          <a:p>
            <a:pPr algn="ctr"/>
            <a:r>
              <a:rPr lang="en-US" sz="2000" dirty="0" err="1" smtClean="0">
                <a:solidFill>
                  <a:srgbClr val="FFFFFF"/>
                </a:solidFill>
              </a:rPr>
              <a:t>Proses</a:t>
            </a:r>
            <a:r>
              <a:rPr lang="en-US" sz="2000" dirty="0" smtClean="0">
                <a:solidFill>
                  <a:srgbClr val="FFFFFF"/>
                </a:solidFill>
              </a:rPr>
              <a:t> </a:t>
            </a:r>
            <a:r>
              <a:rPr lang="en-US" sz="2000" dirty="0" err="1" smtClean="0">
                <a:solidFill>
                  <a:srgbClr val="FFFFFF"/>
                </a:solidFill>
              </a:rPr>
              <a:t>pararalel</a:t>
            </a:r>
            <a:r>
              <a:rPr lang="en-US" sz="2000" dirty="0" smtClean="0">
                <a:solidFill>
                  <a:srgbClr val="FFFFFF"/>
                </a:solidFill>
              </a:rPr>
              <a:t> </a:t>
            </a:r>
            <a:r>
              <a:rPr lang="en-US" sz="2000" dirty="0" err="1" smtClean="0">
                <a:solidFill>
                  <a:srgbClr val="FFFFFF"/>
                </a:solidFill>
              </a:rPr>
              <a:t>digunaka</a:t>
            </a:r>
            <a:r>
              <a:rPr lang="en-US" sz="2000" dirty="0" smtClean="0">
                <a:solidFill>
                  <a:srgbClr val="FFFFFF"/>
                </a:solidFill>
              </a:rPr>
              <a:t> </a:t>
            </a:r>
            <a:r>
              <a:rPr lang="en-US" sz="2000" dirty="0" err="1" smtClean="0">
                <a:solidFill>
                  <a:srgbClr val="FFFFFF"/>
                </a:solidFill>
              </a:rPr>
              <a:t>pada</a:t>
            </a:r>
            <a:r>
              <a:rPr lang="en-US" sz="2000" dirty="0" smtClean="0">
                <a:solidFill>
                  <a:srgbClr val="FFFFFF"/>
                </a:solidFill>
              </a:rPr>
              <a:t> </a:t>
            </a:r>
            <a:r>
              <a:rPr lang="en-US" sz="2000" dirty="0" err="1" smtClean="0">
                <a:solidFill>
                  <a:srgbClr val="FFFFFF"/>
                </a:solidFill>
              </a:rPr>
              <a:t>saat</a:t>
            </a:r>
            <a:r>
              <a:rPr lang="en-US" sz="2000" dirty="0" smtClean="0">
                <a:solidFill>
                  <a:srgbClr val="FFFFFF"/>
                </a:solidFill>
              </a:rPr>
              <a:t> </a:t>
            </a:r>
            <a:r>
              <a:rPr lang="en-US" sz="2000" dirty="0" err="1" smtClean="0">
                <a:solidFill>
                  <a:srgbClr val="FFFFFF"/>
                </a:solidFill>
              </a:rPr>
              <a:t>dimana</a:t>
            </a:r>
            <a:r>
              <a:rPr lang="en-US" sz="2000" dirty="0" smtClean="0">
                <a:solidFill>
                  <a:srgbClr val="FFFFFF"/>
                </a:solidFill>
              </a:rPr>
              <a:t> </a:t>
            </a:r>
            <a:r>
              <a:rPr lang="en-US" sz="2000" dirty="0" err="1" smtClean="0">
                <a:solidFill>
                  <a:srgbClr val="FFFFFF"/>
                </a:solidFill>
              </a:rPr>
              <a:t>pada</a:t>
            </a:r>
            <a:r>
              <a:rPr lang="en-US" sz="2000" dirty="0" smtClean="0">
                <a:solidFill>
                  <a:srgbClr val="FFFFFF"/>
                </a:solidFill>
              </a:rPr>
              <a:t> </a:t>
            </a:r>
            <a:r>
              <a:rPr lang="en-US" sz="2000" dirty="0" err="1" smtClean="0">
                <a:solidFill>
                  <a:srgbClr val="FFFFFF"/>
                </a:solidFill>
              </a:rPr>
              <a:t>satu</a:t>
            </a:r>
            <a:r>
              <a:rPr lang="en-US" sz="2000" dirty="0" smtClean="0">
                <a:solidFill>
                  <a:srgbClr val="FFFFFF"/>
                </a:solidFill>
              </a:rPr>
              <a:t> </a:t>
            </a:r>
            <a:r>
              <a:rPr lang="en-US" sz="2000" dirty="0" err="1" smtClean="0">
                <a:solidFill>
                  <a:srgbClr val="FFFFFF"/>
                </a:solidFill>
              </a:rPr>
              <a:t>titik</a:t>
            </a:r>
            <a:r>
              <a:rPr lang="en-US" sz="2000" dirty="0" smtClean="0">
                <a:solidFill>
                  <a:srgbClr val="FFFFFF"/>
                </a:solidFill>
              </a:rPr>
              <a:t>, </a:t>
            </a:r>
          </a:p>
          <a:p>
            <a:pPr algn="ctr"/>
            <a:r>
              <a:rPr lang="en-US" sz="2000" dirty="0" err="1" smtClean="0">
                <a:solidFill>
                  <a:srgbClr val="FFFFFF"/>
                </a:solidFill>
              </a:rPr>
              <a:t>beberapa</a:t>
            </a:r>
            <a:r>
              <a:rPr lang="en-US" sz="2000" dirty="0" smtClean="0">
                <a:solidFill>
                  <a:srgbClr val="FFFFFF"/>
                </a:solidFill>
              </a:rPr>
              <a:t> unit </a:t>
            </a:r>
            <a:r>
              <a:rPr lang="en-US" sz="2000" dirty="0" err="1" smtClean="0">
                <a:solidFill>
                  <a:srgbClr val="FFFFFF"/>
                </a:solidFill>
              </a:rPr>
              <a:t>ditransfer</a:t>
            </a:r>
            <a:r>
              <a:rPr lang="en-US" sz="2000" dirty="0" smtClean="0">
                <a:solidFill>
                  <a:srgbClr val="FFFFFF"/>
                </a:solidFill>
              </a:rPr>
              <a:t> </a:t>
            </a:r>
            <a:r>
              <a:rPr lang="en-US" sz="2000" dirty="0" err="1" smtClean="0">
                <a:solidFill>
                  <a:srgbClr val="FFFFFF"/>
                </a:solidFill>
              </a:rPr>
              <a:t>ke</a:t>
            </a:r>
            <a:r>
              <a:rPr lang="en-US" sz="2000" dirty="0" smtClean="0">
                <a:solidFill>
                  <a:srgbClr val="FFFFFF"/>
                </a:solidFill>
              </a:rPr>
              <a:t> </a:t>
            </a:r>
            <a:r>
              <a:rPr lang="en-US" sz="2000" dirty="0" err="1" smtClean="0">
                <a:solidFill>
                  <a:srgbClr val="FFFFFF"/>
                </a:solidFill>
              </a:rPr>
              <a:t>departemen</a:t>
            </a:r>
            <a:r>
              <a:rPr lang="en-US" sz="2000" dirty="0" smtClean="0">
                <a:solidFill>
                  <a:srgbClr val="FFFFFF"/>
                </a:solidFill>
              </a:rPr>
              <a:t> </a:t>
            </a:r>
            <a:r>
              <a:rPr lang="en-US" sz="2000" dirty="0" err="1" smtClean="0">
                <a:solidFill>
                  <a:srgbClr val="FFFFFF"/>
                </a:solidFill>
              </a:rPr>
              <a:t>proses</a:t>
            </a:r>
            <a:r>
              <a:rPr lang="en-US" sz="2000" dirty="0" smtClean="0">
                <a:solidFill>
                  <a:srgbClr val="FFFFFF"/>
                </a:solidFill>
              </a:rPr>
              <a:t> yang </a:t>
            </a:r>
            <a:r>
              <a:rPr lang="en-US" sz="2000" dirty="0" err="1" smtClean="0">
                <a:solidFill>
                  <a:srgbClr val="FFFFFF"/>
                </a:solidFill>
              </a:rPr>
              <a:t>berbeda</a:t>
            </a:r>
            <a:r>
              <a:rPr lang="en-US" sz="2000" dirty="0" smtClean="0">
                <a:solidFill>
                  <a:srgbClr val="FFFFFF"/>
                </a:solidFill>
              </a:rPr>
              <a:t> </a:t>
            </a:r>
          </a:p>
          <a:p>
            <a:pPr algn="ctr"/>
            <a:r>
              <a:rPr lang="en-US" sz="2000" dirty="0" err="1" smtClean="0">
                <a:solidFill>
                  <a:srgbClr val="FFFFFF"/>
                </a:solidFill>
              </a:rPr>
              <a:t>daripada</a:t>
            </a:r>
            <a:r>
              <a:rPr lang="en-US" sz="2000" dirty="0" smtClean="0">
                <a:solidFill>
                  <a:srgbClr val="FFFFFF"/>
                </a:solidFill>
              </a:rPr>
              <a:t> yang </a:t>
            </a:r>
            <a:r>
              <a:rPr lang="en-US" sz="2000" dirty="0" err="1" smtClean="0">
                <a:solidFill>
                  <a:srgbClr val="FFFFFF"/>
                </a:solidFill>
              </a:rPr>
              <a:t>lainnya</a:t>
            </a:r>
            <a:r>
              <a:rPr lang="en-US" sz="2000" dirty="0" smtClean="0">
                <a:solidFill>
                  <a:srgbClr val="FFFFFF"/>
                </a:solidFill>
              </a:rPr>
              <a:t>.</a:t>
            </a:r>
          </a:p>
          <a:p>
            <a:pPr algn="ctr"/>
            <a:r>
              <a:rPr lang="en-US" sz="2000" dirty="0" err="1" smtClean="0">
                <a:solidFill>
                  <a:srgbClr val="FFFFFF"/>
                </a:solidFill>
              </a:rPr>
              <a:t>Contoh</a:t>
            </a:r>
            <a:r>
              <a:rPr lang="en-US" sz="2000" dirty="0" smtClean="0">
                <a:solidFill>
                  <a:srgbClr val="FFFFFF"/>
                </a:solidFill>
              </a:rPr>
              <a:t>: </a:t>
            </a:r>
            <a:r>
              <a:rPr lang="en-US" sz="2000" dirty="0" err="1" smtClean="0">
                <a:solidFill>
                  <a:srgbClr val="FFFFFF"/>
                </a:solidFill>
              </a:rPr>
              <a:t>Tempat</a:t>
            </a:r>
            <a:r>
              <a:rPr lang="en-US" sz="2000" dirty="0" smtClean="0">
                <a:solidFill>
                  <a:srgbClr val="FFFFFF"/>
                </a:solidFill>
              </a:rPr>
              <a:t> </a:t>
            </a:r>
            <a:r>
              <a:rPr lang="en-US" sz="2000" dirty="0" err="1" smtClean="0">
                <a:solidFill>
                  <a:srgbClr val="FFFFFF"/>
                </a:solidFill>
              </a:rPr>
              <a:t>penyulingan</a:t>
            </a:r>
            <a:r>
              <a:rPr lang="en-US" sz="2000" dirty="0" smtClean="0">
                <a:solidFill>
                  <a:srgbClr val="FFFFFF"/>
                </a:solidFill>
              </a:rPr>
              <a:t> </a:t>
            </a:r>
            <a:r>
              <a:rPr lang="en-US" sz="2000" dirty="0" err="1" smtClean="0">
                <a:solidFill>
                  <a:srgbClr val="FFFFFF"/>
                </a:solidFill>
              </a:rPr>
              <a:t>minyak</a:t>
            </a:r>
            <a:r>
              <a:rPr lang="en-US" sz="2000" dirty="0" smtClean="0">
                <a:solidFill>
                  <a:srgbClr val="FFFFFF"/>
                </a:solidFill>
              </a:rPr>
              <a:t> </a:t>
            </a:r>
            <a:r>
              <a:rPr lang="en-US" sz="2000" dirty="0" err="1" smtClean="0">
                <a:solidFill>
                  <a:srgbClr val="FFFFFF"/>
                </a:solidFill>
              </a:rPr>
              <a:t>bumi</a:t>
            </a:r>
            <a:r>
              <a:rPr lang="en-US" sz="2000" dirty="0" smtClean="0">
                <a:solidFill>
                  <a:srgbClr val="FFFFFF"/>
                </a:solidFill>
              </a:rPr>
              <a:t> </a:t>
            </a:r>
            <a:r>
              <a:rPr lang="en-US" sz="2000" dirty="0" err="1" smtClean="0">
                <a:solidFill>
                  <a:srgbClr val="FFFFFF"/>
                </a:solidFill>
              </a:rPr>
              <a:t>memisahkan</a:t>
            </a:r>
            <a:r>
              <a:rPr lang="en-US" sz="2000" dirty="0" smtClean="0">
                <a:solidFill>
                  <a:srgbClr val="FFFFFF"/>
                </a:solidFill>
              </a:rPr>
              <a:t> </a:t>
            </a:r>
          </a:p>
          <a:p>
            <a:pPr algn="ctr"/>
            <a:r>
              <a:rPr lang="en-US" sz="2000" dirty="0" err="1" smtClean="0">
                <a:solidFill>
                  <a:srgbClr val="FFFFFF"/>
                </a:solidFill>
              </a:rPr>
              <a:t>Bahan</a:t>
            </a:r>
            <a:r>
              <a:rPr lang="en-US" sz="2000" dirty="0" smtClean="0">
                <a:solidFill>
                  <a:srgbClr val="FFFFFF"/>
                </a:solidFill>
              </a:rPr>
              <a:t> </a:t>
            </a:r>
            <a:r>
              <a:rPr lang="en-US" sz="2000" dirty="0" err="1" smtClean="0">
                <a:solidFill>
                  <a:srgbClr val="FFFFFF"/>
                </a:solidFill>
              </a:rPr>
              <a:t>bakar</a:t>
            </a:r>
            <a:r>
              <a:rPr lang="en-US" sz="2000" dirty="0" smtClean="0">
                <a:solidFill>
                  <a:srgbClr val="FFFFFF"/>
                </a:solidFill>
              </a:rPr>
              <a:t> </a:t>
            </a:r>
            <a:r>
              <a:rPr lang="en-US" sz="2000" dirty="0" err="1" smtClean="0">
                <a:solidFill>
                  <a:srgbClr val="FFFFFF"/>
                </a:solidFill>
              </a:rPr>
              <a:t>mentah</a:t>
            </a:r>
            <a:r>
              <a:rPr lang="en-US" sz="2000" dirty="0" smtClean="0">
                <a:solidFill>
                  <a:srgbClr val="FFFFFF"/>
                </a:solidFill>
              </a:rPr>
              <a:t> </a:t>
            </a:r>
            <a:r>
              <a:rPr lang="en-US" sz="2000" dirty="0" err="1" smtClean="0">
                <a:solidFill>
                  <a:srgbClr val="FFFFFF"/>
                </a:solidFill>
              </a:rPr>
              <a:t>ke</a:t>
            </a:r>
            <a:r>
              <a:rPr lang="en-US" sz="2000" dirty="0" smtClean="0">
                <a:solidFill>
                  <a:srgbClr val="FFFFFF"/>
                </a:solidFill>
              </a:rPr>
              <a:t> </a:t>
            </a:r>
            <a:r>
              <a:rPr lang="en-US" sz="2000" dirty="0" err="1" smtClean="0">
                <a:solidFill>
                  <a:srgbClr val="FFFFFF"/>
                </a:solidFill>
              </a:rPr>
              <a:t>dalam</a:t>
            </a:r>
            <a:r>
              <a:rPr lang="en-US" sz="2000" dirty="0" smtClean="0">
                <a:solidFill>
                  <a:srgbClr val="FFFFFF"/>
                </a:solidFill>
              </a:rPr>
              <a:t> </a:t>
            </a:r>
            <a:r>
              <a:rPr lang="en-US" sz="2000" dirty="0" err="1" smtClean="0">
                <a:solidFill>
                  <a:srgbClr val="FFFFFF"/>
                </a:solidFill>
              </a:rPr>
              <a:t>produk</a:t>
            </a:r>
            <a:r>
              <a:rPr lang="en-US" sz="2000" dirty="0" smtClean="0">
                <a:solidFill>
                  <a:srgbClr val="FFFFFF"/>
                </a:solidFill>
              </a:rPr>
              <a:t> </a:t>
            </a:r>
            <a:r>
              <a:rPr lang="en-US" sz="2000" dirty="0" err="1" smtClean="0">
                <a:solidFill>
                  <a:srgbClr val="FFFFFF"/>
                </a:solidFill>
              </a:rPr>
              <a:t>seperti</a:t>
            </a:r>
            <a:r>
              <a:rPr lang="en-US" sz="2000" dirty="0" smtClean="0">
                <a:solidFill>
                  <a:srgbClr val="FFFFFF"/>
                </a:solidFill>
              </a:rPr>
              <a:t> </a:t>
            </a:r>
            <a:r>
              <a:rPr lang="en-US" sz="2000" dirty="0" err="1" smtClean="0">
                <a:solidFill>
                  <a:srgbClr val="FFFFFF"/>
                </a:solidFill>
              </a:rPr>
              <a:t>minyak</a:t>
            </a:r>
            <a:r>
              <a:rPr lang="en-US" sz="2000" dirty="0" smtClean="0">
                <a:solidFill>
                  <a:srgbClr val="FFFFFF"/>
                </a:solidFill>
              </a:rPr>
              <a:t> </a:t>
            </a:r>
            <a:r>
              <a:rPr lang="en-US" sz="2000" dirty="0" err="1" smtClean="0">
                <a:solidFill>
                  <a:srgbClr val="FFFFFF"/>
                </a:solidFill>
              </a:rPr>
              <a:t>tanah</a:t>
            </a:r>
            <a:r>
              <a:rPr lang="en-US" sz="2000" dirty="0" smtClean="0">
                <a:solidFill>
                  <a:srgbClr val="FFFFFF"/>
                </a:solidFill>
              </a:rPr>
              <a:t>, </a:t>
            </a:r>
          </a:p>
          <a:p>
            <a:pPr algn="ctr"/>
            <a:r>
              <a:rPr lang="en-US" sz="2000" dirty="0" err="1" smtClean="0">
                <a:solidFill>
                  <a:srgbClr val="FFFFFF"/>
                </a:solidFill>
              </a:rPr>
              <a:t>Bahan</a:t>
            </a:r>
            <a:r>
              <a:rPr lang="en-US" sz="2000" dirty="0" smtClean="0">
                <a:solidFill>
                  <a:srgbClr val="FFFFFF"/>
                </a:solidFill>
              </a:rPr>
              <a:t> </a:t>
            </a:r>
            <a:r>
              <a:rPr lang="en-US" sz="2000" dirty="0" err="1" smtClean="0">
                <a:solidFill>
                  <a:srgbClr val="FFFFFF"/>
                </a:solidFill>
              </a:rPr>
              <a:t>bakar</a:t>
            </a:r>
            <a:r>
              <a:rPr lang="en-US" sz="2000" dirty="0" smtClean="0">
                <a:solidFill>
                  <a:srgbClr val="FFFFFF"/>
                </a:solidFill>
              </a:rPr>
              <a:t> </a:t>
            </a:r>
            <a:r>
              <a:rPr lang="en-US" sz="2000" dirty="0" err="1" smtClean="0">
                <a:solidFill>
                  <a:srgbClr val="FFFFFF"/>
                </a:solidFill>
              </a:rPr>
              <a:t>pesawat</a:t>
            </a:r>
            <a:r>
              <a:rPr lang="en-US" sz="2000" dirty="0" smtClean="0">
                <a:solidFill>
                  <a:srgbClr val="FFFFFF"/>
                </a:solidFill>
              </a:rPr>
              <a:t> </a:t>
            </a:r>
            <a:r>
              <a:rPr lang="en-US" sz="2000" dirty="0" err="1" smtClean="0">
                <a:solidFill>
                  <a:srgbClr val="FFFFFF"/>
                </a:solidFill>
              </a:rPr>
              <a:t>dan</a:t>
            </a:r>
            <a:r>
              <a:rPr lang="en-US" sz="2000" dirty="0" smtClean="0">
                <a:solidFill>
                  <a:srgbClr val="FFFFFF"/>
                </a:solidFill>
              </a:rPr>
              <a:t> </a:t>
            </a:r>
            <a:r>
              <a:rPr lang="en-US" sz="2000" dirty="0" err="1" smtClean="0">
                <a:solidFill>
                  <a:srgbClr val="FFFFFF"/>
                </a:solidFill>
              </a:rPr>
              <a:t>bensin</a:t>
            </a:r>
            <a:endParaRPr lang="en-US" sz="2000" dirty="0">
              <a:solidFill>
                <a:srgbClr val="FFFFFF"/>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2342"/>
                                        </p:tgtEl>
                                        <p:attrNameLst>
                                          <p:attrName>style.visibility</p:attrName>
                                        </p:attrNameLst>
                                      </p:cBhvr>
                                      <p:to>
                                        <p:strVal val="visible"/>
                                      </p:to>
                                    </p:set>
                                    <p:animEffect transition="in" filter="wipe(up)">
                                      <p:cBhvr>
                                        <p:cTn id="7" dur="500"/>
                                        <p:tgtEl>
                                          <p:spTgt spid="142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noFill/>
          <a:ln/>
        </p:spPr>
        <p:txBody>
          <a:bodyPr lIns="90488" tIns="44450" rIns="90488" bIns="44450">
            <a:normAutofit/>
          </a:bodyPr>
          <a:lstStyle/>
          <a:p>
            <a:r>
              <a:rPr lang="en-US"/>
              <a:t>Comparing Job-Order</a:t>
            </a:r>
            <a:br>
              <a:rPr lang="en-US"/>
            </a:br>
            <a:r>
              <a:rPr lang="en-US"/>
              <a:t>and Process Costing</a:t>
            </a:r>
          </a:p>
        </p:txBody>
      </p:sp>
      <p:grpSp>
        <p:nvGrpSpPr>
          <p:cNvPr id="2" name="Group 3"/>
          <p:cNvGrpSpPr>
            <a:grpSpLocks/>
          </p:cNvGrpSpPr>
          <p:nvPr/>
        </p:nvGrpSpPr>
        <p:grpSpPr bwMode="auto">
          <a:xfrm>
            <a:off x="5880100" y="3640138"/>
            <a:ext cx="2900363" cy="857250"/>
            <a:chOff x="3704" y="2293"/>
            <a:chExt cx="1827" cy="540"/>
          </a:xfrm>
        </p:grpSpPr>
        <p:sp>
          <p:nvSpPr>
            <p:cNvPr id="176132" name="Line 4"/>
            <p:cNvSpPr>
              <a:spLocks noChangeShapeType="1"/>
            </p:cNvSpPr>
            <p:nvPr/>
          </p:nvSpPr>
          <p:spPr bwMode="auto">
            <a:xfrm>
              <a:off x="3704" y="2544"/>
              <a:ext cx="704" cy="0"/>
            </a:xfrm>
            <a:prstGeom prst="line">
              <a:avLst/>
            </a:prstGeom>
            <a:noFill/>
            <a:ln w="25400">
              <a:solidFill>
                <a:srgbClr val="FF0000"/>
              </a:solidFill>
              <a:round/>
              <a:headEnd/>
              <a:tailEnd type="triangle" w="med" len="med"/>
            </a:ln>
            <a:effectLst/>
          </p:spPr>
          <p:txBody>
            <a:bodyPr wrap="none" anchor="ctr"/>
            <a:lstStyle/>
            <a:p>
              <a:endParaRPr lang="en-US"/>
            </a:p>
          </p:txBody>
        </p:sp>
        <p:sp>
          <p:nvSpPr>
            <p:cNvPr id="176133" name="Rectangle 5"/>
            <p:cNvSpPr>
              <a:spLocks noChangeArrowheads="1"/>
            </p:cNvSpPr>
            <p:nvPr/>
          </p:nvSpPr>
          <p:spPr bwMode="auto">
            <a:xfrm>
              <a:off x="4405" y="2293"/>
              <a:ext cx="1126" cy="540"/>
            </a:xfrm>
            <a:prstGeom prst="rect">
              <a:avLst/>
            </a:prstGeom>
            <a:solidFill>
              <a:srgbClr val="CC00FF"/>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solidFill>
                    <a:schemeClr val="bg1"/>
                  </a:solidFill>
                </a:rPr>
                <a:t>Finished</a:t>
              </a:r>
              <a:br>
                <a:rPr lang="en-US" sz="2400" b="1">
                  <a:solidFill>
                    <a:schemeClr val="bg1"/>
                  </a:solidFill>
                </a:rPr>
              </a:br>
              <a:r>
                <a:rPr lang="en-US" sz="2400" b="1">
                  <a:solidFill>
                    <a:schemeClr val="bg1"/>
                  </a:solidFill>
                </a:rPr>
                <a:t>Goods</a:t>
              </a:r>
            </a:p>
          </p:txBody>
        </p:sp>
      </p:grpSp>
      <p:grpSp>
        <p:nvGrpSpPr>
          <p:cNvPr id="3" name="Group 6"/>
          <p:cNvGrpSpPr>
            <a:grpSpLocks/>
          </p:cNvGrpSpPr>
          <p:nvPr/>
        </p:nvGrpSpPr>
        <p:grpSpPr bwMode="auto">
          <a:xfrm>
            <a:off x="7021513" y="4508500"/>
            <a:ext cx="1730375" cy="1878013"/>
            <a:chOff x="4423" y="2840"/>
            <a:chExt cx="1090" cy="1183"/>
          </a:xfrm>
        </p:grpSpPr>
        <p:sp>
          <p:nvSpPr>
            <p:cNvPr id="176135" name="Line 7"/>
            <p:cNvSpPr>
              <a:spLocks noChangeShapeType="1"/>
            </p:cNvSpPr>
            <p:nvPr/>
          </p:nvSpPr>
          <p:spPr bwMode="auto">
            <a:xfrm>
              <a:off x="4944" y="2840"/>
              <a:ext cx="0" cy="416"/>
            </a:xfrm>
            <a:prstGeom prst="line">
              <a:avLst/>
            </a:prstGeom>
            <a:noFill/>
            <a:ln w="25400">
              <a:solidFill>
                <a:srgbClr val="FF0000"/>
              </a:solidFill>
              <a:round/>
              <a:headEnd/>
              <a:tailEnd type="triangle" w="med" len="med"/>
            </a:ln>
            <a:effectLst/>
          </p:spPr>
          <p:txBody>
            <a:bodyPr wrap="none" anchor="ctr"/>
            <a:lstStyle/>
            <a:p>
              <a:endParaRPr lang="en-US"/>
            </a:p>
          </p:txBody>
        </p:sp>
        <p:sp>
          <p:nvSpPr>
            <p:cNvPr id="176136" name="Rectangle 8"/>
            <p:cNvSpPr>
              <a:spLocks noChangeArrowheads="1"/>
            </p:cNvSpPr>
            <p:nvPr/>
          </p:nvSpPr>
          <p:spPr bwMode="auto">
            <a:xfrm>
              <a:off x="4423" y="3253"/>
              <a:ext cx="1090" cy="770"/>
            </a:xfrm>
            <a:prstGeom prst="rect">
              <a:avLst/>
            </a:prstGeom>
            <a:solidFill>
              <a:srgbClr val="CC00FF"/>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solidFill>
                    <a:schemeClr val="bg1"/>
                  </a:solidFill>
                </a:rPr>
                <a:t>Cost of </a:t>
              </a:r>
              <a:br>
                <a:rPr lang="en-US" sz="2400" b="1">
                  <a:solidFill>
                    <a:schemeClr val="bg1"/>
                  </a:solidFill>
                </a:rPr>
              </a:br>
              <a:r>
                <a:rPr lang="en-US" sz="2400" b="1">
                  <a:solidFill>
                    <a:schemeClr val="bg1"/>
                  </a:solidFill>
                </a:rPr>
                <a:t>Goods</a:t>
              </a:r>
              <a:br>
                <a:rPr lang="en-US" sz="2400" b="1">
                  <a:solidFill>
                    <a:schemeClr val="bg1"/>
                  </a:solidFill>
                </a:rPr>
              </a:br>
              <a:r>
                <a:rPr lang="en-US" sz="2400" b="1">
                  <a:solidFill>
                    <a:schemeClr val="bg1"/>
                  </a:solidFill>
                </a:rPr>
                <a:t>Sold</a:t>
              </a:r>
            </a:p>
          </p:txBody>
        </p:sp>
      </p:grpSp>
      <p:grpSp>
        <p:nvGrpSpPr>
          <p:cNvPr id="4" name="Group 9"/>
          <p:cNvGrpSpPr>
            <a:grpSpLocks/>
          </p:cNvGrpSpPr>
          <p:nvPr/>
        </p:nvGrpSpPr>
        <p:grpSpPr bwMode="auto">
          <a:xfrm>
            <a:off x="2832100" y="2819400"/>
            <a:ext cx="3016250" cy="2755900"/>
            <a:chOff x="1784" y="1776"/>
            <a:chExt cx="1900" cy="1736"/>
          </a:xfrm>
        </p:grpSpPr>
        <p:sp>
          <p:nvSpPr>
            <p:cNvPr id="176138" name="Line 10"/>
            <p:cNvSpPr>
              <a:spLocks noChangeShapeType="1"/>
            </p:cNvSpPr>
            <p:nvPr/>
          </p:nvSpPr>
          <p:spPr bwMode="auto">
            <a:xfrm>
              <a:off x="3157" y="1779"/>
              <a:ext cx="0" cy="525"/>
            </a:xfrm>
            <a:prstGeom prst="line">
              <a:avLst/>
            </a:prstGeom>
            <a:noFill/>
            <a:ln w="25400">
              <a:solidFill>
                <a:srgbClr val="FF0000"/>
              </a:solidFill>
              <a:round/>
              <a:headEnd/>
              <a:tailEnd type="triangle" w="med" len="med"/>
            </a:ln>
            <a:effectLst/>
          </p:spPr>
          <p:txBody>
            <a:bodyPr wrap="none" anchor="ctr"/>
            <a:lstStyle/>
            <a:p>
              <a:endParaRPr lang="en-US"/>
            </a:p>
          </p:txBody>
        </p:sp>
        <p:sp>
          <p:nvSpPr>
            <p:cNvPr id="176139" name="Line 11"/>
            <p:cNvSpPr>
              <a:spLocks noChangeShapeType="1"/>
            </p:cNvSpPr>
            <p:nvPr/>
          </p:nvSpPr>
          <p:spPr bwMode="auto">
            <a:xfrm>
              <a:off x="3168" y="2856"/>
              <a:ext cx="0" cy="656"/>
            </a:xfrm>
            <a:prstGeom prst="line">
              <a:avLst/>
            </a:prstGeom>
            <a:noFill/>
            <a:ln w="25400">
              <a:solidFill>
                <a:srgbClr val="FF0000"/>
              </a:solidFill>
              <a:round/>
              <a:headEnd type="triangle" w="med" len="med"/>
              <a:tailEnd/>
            </a:ln>
            <a:effectLst/>
          </p:spPr>
          <p:txBody>
            <a:bodyPr wrap="none" anchor="ctr"/>
            <a:lstStyle/>
            <a:p>
              <a:endParaRPr lang="en-US"/>
            </a:p>
          </p:txBody>
        </p:sp>
        <p:grpSp>
          <p:nvGrpSpPr>
            <p:cNvPr id="5" name="Group 12"/>
            <p:cNvGrpSpPr>
              <a:grpSpLocks/>
            </p:cNvGrpSpPr>
            <p:nvPr/>
          </p:nvGrpSpPr>
          <p:grpSpPr bwMode="auto">
            <a:xfrm>
              <a:off x="1784" y="1776"/>
              <a:ext cx="1900" cy="1728"/>
              <a:chOff x="1784" y="1776"/>
              <a:chExt cx="1900" cy="1728"/>
            </a:xfrm>
          </p:grpSpPr>
          <p:grpSp>
            <p:nvGrpSpPr>
              <p:cNvPr id="6" name="Group 13"/>
              <p:cNvGrpSpPr>
                <a:grpSpLocks/>
              </p:cNvGrpSpPr>
              <p:nvPr/>
            </p:nvGrpSpPr>
            <p:grpSpPr bwMode="auto">
              <a:xfrm>
                <a:off x="1784" y="1776"/>
                <a:ext cx="1376" cy="1728"/>
                <a:chOff x="1784" y="1776"/>
                <a:chExt cx="1376" cy="1728"/>
              </a:xfrm>
            </p:grpSpPr>
            <p:sp>
              <p:nvSpPr>
                <p:cNvPr id="176142" name="Line 14"/>
                <p:cNvSpPr>
                  <a:spLocks noChangeShapeType="1"/>
                </p:cNvSpPr>
                <p:nvPr/>
              </p:nvSpPr>
              <p:spPr bwMode="auto">
                <a:xfrm>
                  <a:off x="1784" y="2544"/>
                  <a:ext cx="848" cy="0"/>
                </a:xfrm>
                <a:prstGeom prst="line">
                  <a:avLst/>
                </a:prstGeom>
                <a:noFill/>
                <a:ln w="25400">
                  <a:solidFill>
                    <a:srgbClr val="FF0000"/>
                  </a:solidFill>
                  <a:round/>
                  <a:headEnd/>
                  <a:tailEnd type="triangle" w="med" len="med"/>
                </a:ln>
                <a:effectLst/>
              </p:spPr>
              <p:txBody>
                <a:bodyPr wrap="none" anchor="ctr"/>
                <a:lstStyle/>
                <a:p>
                  <a:endParaRPr lang="en-US"/>
                </a:p>
              </p:txBody>
            </p:sp>
            <p:sp>
              <p:nvSpPr>
                <p:cNvPr id="176143" name="Line 15"/>
                <p:cNvSpPr>
                  <a:spLocks noChangeShapeType="1"/>
                </p:cNvSpPr>
                <p:nvPr/>
              </p:nvSpPr>
              <p:spPr bwMode="auto">
                <a:xfrm>
                  <a:off x="1832" y="1776"/>
                  <a:ext cx="1328" cy="0"/>
                </a:xfrm>
                <a:prstGeom prst="line">
                  <a:avLst/>
                </a:prstGeom>
                <a:noFill/>
                <a:ln w="25400">
                  <a:solidFill>
                    <a:srgbClr val="FF0000"/>
                  </a:solidFill>
                  <a:round/>
                  <a:headEnd/>
                  <a:tailEnd/>
                </a:ln>
                <a:effectLst/>
              </p:spPr>
              <p:txBody>
                <a:bodyPr wrap="none" anchor="ctr"/>
                <a:lstStyle/>
                <a:p>
                  <a:endParaRPr lang="en-US"/>
                </a:p>
              </p:txBody>
            </p:sp>
            <p:sp>
              <p:nvSpPr>
                <p:cNvPr id="176144" name="Line 16"/>
                <p:cNvSpPr>
                  <a:spLocks noChangeShapeType="1"/>
                </p:cNvSpPr>
                <p:nvPr/>
              </p:nvSpPr>
              <p:spPr bwMode="auto">
                <a:xfrm>
                  <a:off x="1832" y="3504"/>
                  <a:ext cx="1328" cy="0"/>
                </a:xfrm>
                <a:prstGeom prst="line">
                  <a:avLst/>
                </a:prstGeom>
                <a:noFill/>
                <a:ln w="25400">
                  <a:solidFill>
                    <a:srgbClr val="FF0000"/>
                  </a:solidFill>
                  <a:round/>
                  <a:headEnd/>
                  <a:tailEnd/>
                </a:ln>
                <a:effectLst/>
              </p:spPr>
              <p:txBody>
                <a:bodyPr wrap="none" anchor="ctr"/>
                <a:lstStyle/>
                <a:p>
                  <a:endParaRPr lang="en-US"/>
                </a:p>
              </p:txBody>
            </p:sp>
          </p:grpSp>
          <p:sp>
            <p:nvSpPr>
              <p:cNvPr id="176145" name="Rectangle 17"/>
              <p:cNvSpPr>
                <a:spLocks noChangeArrowheads="1"/>
              </p:cNvSpPr>
              <p:nvPr/>
            </p:nvSpPr>
            <p:spPr bwMode="auto">
              <a:xfrm>
                <a:off x="2652" y="2316"/>
                <a:ext cx="1032" cy="516"/>
              </a:xfrm>
              <a:prstGeom prst="rect">
                <a:avLst/>
              </a:prstGeom>
              <a:solidFill>
                <a:srgbClr val="CCECFF"/>
              </a:solidFill>
              <a:ln w="38100" cmpd="dbl">
                <a:solidFill>
                  <a:schemeClr val="hlink"/>
                </a:solidFill>
                <a:miter lim="800000"/>
                <a:headEnd/>
                <a:tailEnd/>
              </a:ln>
              <a:effectLst>
                <a:outerShdw dist="53882" dir="2700000" algn="ctr" rotWithShape="0">
                  <a:schemeClr val="tx1"/>
                </a:outerShdw>
              </a:effectLst>
            </p:spPr>
            <p:txBody>
              <a:bodyPr wrap="none" anchor="ctr"/>
              <a:lstStyle/>
              <a:p>
                <a:pPr algn="ctr" eaLnBrk="1" hangingPunct="1"/>
                <a:endParaRPr lang="en-US">
                  <a:latin typeface="Times New Roman" pitchFamily="18" charset="0"/>
                </a:endParaRPr>
              </a:p>
            </p:txBody>
          </p:sp>
          <p:sp>
            <p:nvSpPr>
              <p:cNvPr id="176146" name="Rectangle 18"/>
              <p:cNvSpPr>
                <a:spLocks noChangeArrowheads="1"/>
              </p:cNvSpPr>
              <p:nvPr/>
            </p:nvSpPr>
            <p:spPr bwMode="auto">
              <a:xfrm>
                <a:off x="2737" y="2335"/>
                <a:ext cx="862" cy="522"/>
              </a:xfrm>
              <a:prstGeom prst="rect">
                <a:avLst/>
              </a:prstGeom>
              <a:noFill/>
              <a:ln w="12700">
                <a:noFill/>
                <a:miter lim="800000"/>
                <a:headEnd/>
                <a:tailEnd/>
              </a:ln>
              <a:effectLst/>
            </p:spPr>
            <p:txBody>
              <a:bodyPr lIns="90488" tIns="44450" rIns="90488" bIns="44450">
                <a:spAutoFit/>
              </a:bodyPr>
              <a:lstStyle/>
              <a:p>
                <a:pPr algn="ctr" eaLnBrk="1" hangingPunct="1">
                  <a:spcBef>
                    <a:spcPct val="50000"/>
                  </a:spcBef>
                </a:pPr>
                <a:r>
                  <a:rPr lang="en-US" sz="2400" b="1" dirty="0">
                    <a:solidFill>
                      <a:srgbClr val="FF0000"/>
                    </a:solidFill>
                  </a:rPr>
                  <a:t>Work in</a:t>
                </a:r>
                <a:br>
                  <a:rPr lang="en-US" sz="2400" b="1" dirty="0">
                    <a:solidFill>
                      <a:srgbClr val="FF0000"/>
                    </a:solidFill>
                  </a:rPr>
                </a:br>
                <a:r>
                  <a:rPr lang="en-US" sz="2400" b="1" dirty="0">
                    <a:solidFill>
                      <a:srgbClr val="FF0000"/>
                    </a:solidFill>
                  </a:rPr>
                  <a:t>Process</a:t>
                </a:r>
              </a:p>
            </p:txBody>
          </p:sp>
        </p:grpSp>
      </p:grpSp>
      <p:sp>
        <p:nvSpPr>
          <p:cNvPr id="176147" name="Rectangle 19"/>
          <p:cNvSpPr>
            <a:spLocks noChangeArrowheads="1"/>
          </p:cNvSpPr>
          <p:nvPr/>
        </p:nvSpPr>
        <p:spPr bwMode="auto">
          <a:xfrm>
            <a:off x="592138" y="2386013"/>
            <a:ext cx="2349500" cy="857250"/>
          </a:xfrm>
          <a:prstGeom prst="rect">
            <a:avLst/>
          </a:prstGeom>
          <a:solidFill>
            <a:srgbClr val="FF9900"/>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t>Direct Materials</a:t>
            </a:r>
          </a:p>
        </p:txBody>
      </p:sp>
      <p:sp>
        <p:nvSpPr>
          <p:cNvPr id="176148" name="Rectangle 20"/>
          <p:cNvSpPr>
            <a:spLocks noChangeArrowheads="1"/>
          </p:cNvSpPr>
          <p:nvPr/>
        </p:nvSpPr>
        <p:spPr bwMode="auto">
          <a:xfrm>
            <a:off x="592138" y="3792538"/>
            <a:ext cx="2349500" cy="492125"/>
          </a:xfrm>
          <a:prstGeom prst="rect">
            <a:avLst/>
          </a:prstGeom>
          <a:solidFill>
            <a:srgbClr val="FF9900"/>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t>Direct Labor</a:t>
            </a:r>
          </a:p>
        </p:txBody>
      </p:sp>
      <p:sp>
        <p:nvSpPr>
          <p:cNvPr id="176149" name="Rectangle 21"/>
          <p:cNvSpPr>
            <a:spLocks noChangeArrowheads="1"/>
          </p:cNvSpPr>
          <p:nvPr/>
        </p:nvSpPr>
        <p:spPr bwMode="auto">
          <a:xfrm>
            <a:off x="592138" y="5087938"/>
            <a:ext cx="2349500" cy="857250"/>
          </a:xfrm>
          <a:prstGeom prst="rect">
            <a:avLst/>
          </a:prstGeom>
          <a:solidFill>
            <a:srgbClr val="FF9900"/>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t>ManufacturingOverhead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500"/>
                                        <p:tgtEl>
                                          <p:spTgt spid="4"/>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lide(fromLeft)">
                                      <p:cBhvr>
                                        <p:cTn id="11" dur="500"/>
                                        <p:tgtEl>
                                          <p:spTgt spid="2"/>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lide(fromTop)">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Line 2"/>
          <p:cNvSpPr>
            <a:spLocks noChangeShapeType="1"/>
          </p:cNvSpPr>
          <p:nvPr/>
        </p:nvSpPr>
        <p:spPr bwMode="auto">
          <a:xfrm>
            <a:off x="2832100" y="4038600"/>
            <a:ext cx="1346200" cy="0"/>
          </a:xfrm>
          <a:prstGeom prst="line">
            <a:avLst/>
          </a:prstGeom>
          <a:noFill/>
          <a:ln w="25400">
            <a:solidFill>
              <a:srgbClr val="FF0000"/>
            </a:solidFill>
            <a:round/>
            <a:headEnd/>
            <a:tailEnd type="triangle" w="med" len="med"/>
          </a:ln>
          <a:effectLst/>
        </p:spPr>
        <p:txBody>
          <a:bodyPr wrap="none" anchor="ctr"/>
          <a:lstStyle/>
          <a:p>
            <a:endParaRPr lang="en-US"/>
          </a:p>
        </p:txBody>
      </p:sp>
      <p:sp>
        <p:nvSpPr>
          <p:cNvPr id="178179" name="Line 3"/>
          <p:cNvSpPr>
            <a:spLocks noChangeShapeType="1"/>
          </p:cNvSpPr>
          <p:nvPr/>
        </p:nvSpPr>
        <p:spPr bwMode="auto">
          <a:xfrm>
            <a:off x="5880100" y="4038600"/>
            <a:ext cx="1117600" cy="0"/>
          </a:xfrm>
          <a:prstGeom prst="line">
            <a:avLst/>
          </a:prstGeom>
          <a:noFill/>
          <a:ln w="25400">
            <a:solidFill>
              <a:srgbClr val="FF0000"/>
            </a:solidFill>
            <a:round/>
            <a:headEnd/>
            <a:tailEnd type="triangle" w="med" len="med"/>
          </a:ln>
          <a:effectLst/>
        </p:spPr>
        <p:txBody>
          <a:bodyPr wrap="none" anchor="ctr"/>
          <a:lstStyle/>
          <a:p>
            <a:endParaRPr lang="en-US"/>
          </a:p>
        </p:txBody>
      </p:sp>
      <p:sp>
        <p:nvSpPr>
          <p:cNvPr id="178180" name="Line 4"/>
          <p:cNvSpPr>
            <a:spLocks noChangeShapeType="1"/>
          </p:cNvSpPr>
          <p:nvPr/>
        </p:nvSpPr>
        <p:spPr bwMode="auto">
          <a:xfrm>
            <a:off x="7848600" y="4508500"/>
            <a:ext cx="0" cy="660400"/>
          </a:xfrm>
          <a:prstGeom prst="line">
            <a:avLst/>
          </a:prstGeom>
          <a:noFill/>
          <a:ln w="25400">
            <a:solidFill>
              <a:srgbClr val="FF0000"/>
            </a:solidFill>
            <a:round/>
            <a:headEnd/>
            <a:tailEnd type="triangle" w="med" len="med"/>
          </a:ln>
          <a:effectLst/>
        </p:spPr>
        <p:txBody>
          <a:bodyPr wrap="none" anchor="ctr"/>
          <a:lstStyle/>
          <a:p>
            <a:endParaRPr lang="en-US"/>
          </a:p>
        </p:txBody>
      </p:sp>
      <p:sp>
        <p:nvSpPr>
          <p:cNvPr id="178181" name="Line 5"/>
          <p:cNvSpPr>
            <a:spLocks noChangeShapeType="1"/>
          </p:cNvSpPr>
          <p:nvPr/>
        </p:nvSpPr>
        <p:spPr bwMode="auto">
          <a:xfrm>
            <a:off x="2908300" y="2819400"/>
            <a:ext cx="2108200" cy="0"/>
          </a:xfrm>
          <a:prstGeom prst="line">
            <a:avLst/>
          </a:prstGeom>
          <a:noFill/>
          <a:ln w="25400">
            <a:solidFill>
              <a:srgbClr val="FF0000"/>
            </a:solidFill>
            <a:round/>
            <a:headEnd/>
            <a:tailEnd/>
          </a:ln>
          <a:effectLst/>
        </p:spPr>
        <p:txBody>
          <a:bodyPr wrap="none" anchor="ctr"/>
          <a:lstStyle/>
          <a:p>
            <a:endParaRPr lang="en-US"/>
          </a:p>
        </p:txBody>
      </p:sp>
      <p:sp>
        <p:nvSpPr>
          <p:cNvPr id="178182" name="Line 6"/>
          <p:cNvSpPr>
            <a:spLocks noChangeShapeType="1"/>
          </p:cNvSpPr>
          <p:nvPr/>
        </p:nvSpPr>
        <p:spPr bwMode="auto">
          <a:xfrm>
            <a:off x="2908300" y="5562600"/>
            <a:ext cx="2108200" cy="0"/>
          </a:xfrm>
          <a:prstGeom prst="line">
            <a:avLst/>
          </a:prstGeom>
          <a:noFill/>
          <a:ln w="25400">
            <a:solidFill>
              <a:srgbClr val="FF0000"/>
            </a:solidFill>
            <a:round/>
            <a:headEnd/>
            <a:tailEnd/>
          </a:ln>
          <a:effectLst/>
        </p:spPr>
        <p:txBody>
          <a:bodyPr wrap="none" anchor="ctr"/>
          <a:lstStyle/>
          <a:p>
            <a:endParaRPr lang="en-US"/>
          </a:p>
        </p:txBody>
      </p:sp>
      <p:sp>
        <p:nvSpPr>
          <p:cNvPr id="178183" name="Line 7"/>
          <p:cNvSpPr>
            <a:spLocks noChangeShapeType="1"/>
          </p:cNvSpPr>
          <p:nvPr/>
        </p:nvSpPr>
        <p:spPr bwMode="auto">
          <a:xfrm>
            <a:off x="5029200" y="4533900"/>
            <a:ext cx="0" cy="1041400"/>
          </a:xfrm>
          <a:prstGeom prst="line">
            <a:avLst/>
          </a:prstGeom>
          <a:noFill/>
          <a:ln w="25400">
            <a:solidFill>
              <a:srgbClr val="FF0000"/>
            </a:solidFill>
            <a:round/>
            <a:headEnd type="triangle" w="med" len="med"/>
            <a:tailEnd/>
          </a:ln>
          <a:effectLst/>
        </p:spPr>
        <p:txBody>
          <a:bodyPr wrap="none" anchor="ctr"/>
          <a:lstStyle/>
          <a:p>
            <a:endParaRPr lang="en-US"/>
          </a:p>
        </p:txBody>
      </p:sp>
      <p:sp>
        <p:nvSpPr>
          <p:cNvPr id="178184" name="Rectangle 8"/>
          <p:cNvSpPr>
            <a:spLocks noGrp="1" noChangeArrowheads="1"/>
          </p:cNvSpPr>
          <p:nvPr>
            <p:ph type="title"/>
          </p:nvPr>
        </p:nvSpPr>
        <p:spPr>
          <a:noFill/>
          <a:ln/>
        </p:spPr>
        <p:txBody>
          <a:bodyPr lIns="90488" tIns="44450" rIns="90488" bIns="44450">
            <a:normAutofit/>
          </a:bodyPr>
          <a:lstStyle/>
          <a:p>
            <a:r>
              <a:rPr lang="en-US"/>
              <a:t>Comparing Job-Order</a:t>
            </a:r>
            <a:br>
              <a:rPr lang="en-US"/>
            </a:br>
            <a:r>
              <a:rPr lang="en-US"/>
              <a:t>and Process Costing</a:t>
            </a:r>
          </a:p>
        </p:txBody>
      </p:sp>
      <p:sp>
        <p:nvSpPr>
          <p:cNvPr id="178185" name="Rectangle 9"/>
          <p:cNvSpPr>
            <a:spLocks noChangeArrowheads="1"/>
          </p:cNvSpPr>
          <p:nvPr/>
        </p:nvSpPr>
        <p:spPr bwMode="auto">
          <a:xfrm>
            <a:off x="6992938" y="3640138"/>
            <a:ext cx="1787525" cy="857250"/>
          </a:xfrm>
          <a:prstGeom prst="rect">
            <a:avLst/>
          </a:prstGeom>
          <a:solidFill>
            <a:srgbClr val="CC00FF"/>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solidFill>
                  <a:schemeClr val="bg1"/>
                </a:solidFill>
              </a:rPr>
              <a:t>Finished</a:t>
            </a:r>
            <a:br>
              <a:rPr lang="en-US" sz="2400" b="1">
                <a:solidFill>
                  <a:schemeClr val="bg1"/>
                </a:solidFill>
              </a:rPr>
            </a:br>
            <a:r>
              <a:rPr lang="en-US" sz="2400" b="1">
                <a:solidFill>
                  <a:schemeClr val="bg1"/>
                </a:solidFill>
              </a:rPr>
              <a:t>Goods</a:t>
            </a:r>
          </a:p>
        </p:txBody>
      </p:sp>
      <p:sp>
        <p:nvSpPr>
          <p:cNvPr id="178186" name="Rectangle 10"/>
          <p:cNvSpPr>
            <a:spLocks noChangeArrowheads="1"/>
          </p:cNvSpPr>
          <p:nvPr/>
        </p:nvSpPr>
        <p:spPr bwMode="auto">
          <a:xfrm>
            <a:off x="7021513" y="5164138"/>
            <a:ext cx="1730375" cy="1222375"/>
          </a:xfrm>
          <a:prstGeom prst="rect">
            <a:avLst/>
          </a:prstGeom>
          <a:solidFill>
            <a:srgbClr val="CC00FF"/>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solidFill>
                  <a:schemeClr val="bg1"/>
                </a:solidFill>
              </a:rPr>
              <a:t>Cost of </a:t>
            </a:r>
            <a:br>
              <a:rPr lang="en-US" sz="2400" b="1">
                <a:solidFill>
                  <a:schemeClr val="bg1"/>
                </a:solidFill>
              </a:rPr>
            </a:br>
            <a:r>
              <a:rPr lang="en-US" sz="2400" b="1">
                <a:solidFill>
                  <a:schemeClr val="bg1"/>
                </a:solidFill>
              </a:rPr>
              <a:t>Goods</a:t>
            </a:r>
            <a:br>
              <a:rPr lang="en-US" sz="2400" b="1">
                <a:solidFill>
                  <a:schemeClr val="bg1"/>
                </a:solidFill>
              </a:rPr>
            </a:br>
            <a:r>
              <a:rPr lang="en-US" sz="2400" b="1">
                <a:solidFill>
                  <a:schemeClr val="bg1"/>
                </a:solidFill>
              </a:rPr>
              <a:t>Sold</a:t>
            </a:r>
          </a:p>
        </p:txBody>
      </p:sp>
      <p:sp>
        <p:nvSpPr>
          <p:cNvPr id="178187" name="Rectangle 11"/>
          <p:cNvSpPr>
            <a:spLocks noChangeArrowheads="1"/>
          </p:cNvSpPr>
          <p:nvPr/>
        </p:nvSpPr>
        <p:spPr bwMode="auto">
          <a:xfrm>
            <a:off x="592138" y="3792538"/>
            <a:ext cx="2349500" cy="492125"/>
          </a:xfrm>
          <a:prstGeom prst="rect">
            <a:avLst/>
          </a:prstGeom>
          <a:solidFill>
            <a:srgbClr val="FF9900"/>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t>Direct Labor</a:t>
            </a:r>
          </a:p>
        </p:txBody>
      </p:sp>
      <p:sp>
        <p:nvSpPr>
          <p:cNvPr id="178188" name="Rectangle 12"/>
          <p:cNvSpPr>
            <a:spLocks noChangeArrowheads="1"/>
          </p:cNvSpPr>
          <p:nvPr/>
        </p:nvSpPr>
        <p:spPr bwMode="auto">
          <a:xfrm>
            <a:off x="592138" y="5087938"/>
            <a:ext cx="2349500" cy="857250"/>
          </a:xfrm>
          <a:prstGeom prst="rect">
            <a:avLst/>
          </a:prstGeom>
          <a:solidFill>
            <a:srgbClr val="FF9900"/>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t>ManufacturingOverhead </a:t>
            </a:r>
          </a:p>
        </p:txBody>
      </p:sp>
      <p:sp>
        <p:nvSpPr>
          <p:cNvPr id="178189" name="Rectangle 13"/>
          <p:cNvSpPr>
            <a:spLocks noChangeArrowheads="1"/>
          </p:cNvSpPr>
          <p:nvPr/>
        </p:nvSpPr>
        <p:spPr bwMode="auto">
          <a:xfrm>
            <a:off x="4210050" y="3676650"/>
            <a:ext cx="1638300" cy="819150"/>
          </a:xfrm>
          <a:prstGeom prst="rect">
            <a:avLst/>
          </a:prstGeom>
          <a:solidFill>
            <a:srgbClr val="3333FF"/>
          </a:solidFill>
          <a:ln w="38100" cmpd="dbl">
            <a:solidFill>
              <a:schemeClr val="tx1"/>
            </a:solidFill>
            <a:miter lim="800000"/>
            <a:headEnd/>
            <a:tailEnd/>
          </a:ln>
          <a:effectLst>
            <a:outerShdw dist="53882" dir="2700000" algn="ctr" rotWithShape="0">
              <a:schemeClr val="bg2"/>
            </a:outerShdw>
          </a:effectLst>
        </p:spPr>
        <p:txBody>
          <a:bodyPr wrap="none" anchor="ctr"/>
          <a:lstStyle/>
          <a:p>
            <a:pPr algn="ctr" eaLnBrk="1" hangingPunct="1"/>
            <a:r>
              <a:rPr lang="en-US" sz="3000" b="1">
                <a:solidFill>
                  <a:schemeClr val="bg1"/>
                </a:solidFill>
              </a:rPr>
              <a:t>Jobs</a:t>
            </a:r>
          </a:p>
        </p:txBody>
      </p:sp>
      <p:sp>
        <p:nvSpPr>
          <p:cNvPr id="178190" name="Freeform 14"/>
          <p:cNvSpPr>
            <a:spLocks/>
          </p:cNvSpPr>
          <p:nvPr/>
        </p:nvSpPr>
        <p:spPr bwMode="auto">
          <a:xfrm>
            <a:off x="5867400" y="2654300"/>
            <a:ext cx="871538" cy="1384300"/>
          </a:xfrm>
          <a:custGeom>
            <a:avLst/>
            <a:gdLst/>
            <a:ahLst/>
            <a:cxnLst>
              <a:cxn ang="0">
                <a:pos x="130" y="798"/>
              </a:cxn>
              <a:cxn ang="0">
                <a:pos x="156" y="778"/>
              </a:cxn>
              <a:cxn ang="0">
                <a:pos x="197" y="753"/>
              </a:cxn>
              <a:cxn ang="0">
                <a:pos x="238" y="721"/>
              </a:cxn>
              <a:cxn ang="0">
                <a:pos x="278" y="685"/>
              </a:cxn>
              <a:cxn ang="0">
                <a:pos x="316" y="645"/>
              </a:cxn>
              <a:cxn ang="0">
                <a:pos x="350" y="602"/>
              </a:cxn>
              <a:cxn ang="0">
                <a:pos x="386" y="558"/>
              </a:cxn>
              <a:cxn ang="0">
                <a:pos x="416" y="507"/>
              </a:cxn>
              <a:cxn ang="0">
                <a:pos x="444" y="458"/>
              </a:cxn>
              <a:cxn ang="0">
                <a:pos x="469" y="404"/>
              </a:cxn>
              <a:cxn ang="0">
                <a:pos x="490" y="349"/>
              </a:cxn>
              <a:cxn ang="0">
                <a:pos x="508" y="296"/>
              </a:cxn>
              <a:cxn ang="0">
                <a:pos x="526" y="240"/>
              </a:cxn>
              <a:cxn ang="0">
                <a:pos x="534" y="184"/>
              </a:cxn>
              <a:cxn ang="0">
                <a:pos x="543" y="127"/>
              </a:cxn>
              <a:cxn ang="0">
                <a:pos x="546" y="72"/>
              </a:cxn>
              <a:cxn ang="0">
                <a:pos x="548" y="19"/>
              </a:cxn>
              <a:cxn ang="0">
                <a:pos x="546" y="0"/>
              </a:cxn>
              <a:cxn ang="0">
                <a:pos x="541" y="72"/>
              </a:cxn>
              <a:cxn ang="0">
                <a:pos x="533" y="123"/>
              </a:cxn>
              <a:cxn ang="0">
                <a:pos x="520" y="174"/>
              </a:cxn>
              <a:cxn ang="0">
                <a:pos x="501" y="224"/>
              </a:cxn>
              <a:cxn ang="0">
                <a:pos x="478" y="274"/>
              </a:cxn>
              <a:cxn ang="0">
                <a:pos x="450" y="327"/>
              </a:cxn>
              <a:cxn ang="0">
                <a:pos x="419" y="377"/>
              </a:cxn>
              <a:cxn ang="0">
                <a:pos x="384" y="421"/>
              </a:cxn>
              <a:cxn ang="0">
                <a:pos x="345" y="468"/>
              </a:cxn>
              <a:cxn ang="0">
                <a:pos x="302" y="511"/>
              </a:cxn>
              <a:cxn ang="0">
                <a:pos x="258" y="549"/>
              </a:cxn>
              <a:cxn ang="0">
                <a:pos x="212" y="586"/>
              </a:cxn>
              <a:cxn ang="0">
                <a:pos x="166" y="617"/>
              </a:cxn>
              <a:cxn ang="0">
                <a:pos x="116" y="647"/>
              </a:cxn>
              <a:cxn ang="0">
                <a:pos x="107" y="573"/>
              </a:cxn>
              <a:cxn ang="0">
                <a:pos x="0" y="780"/>
              </a:cxn>
              <a:cxn ang="0">
                <a:pos x="136" y="871"/>
              </a:cxn>
              <a:cxn ang="0">
                <a:pos x="130" y="798"/>
              </a:cxn>
            </a:cxnLst>
            <a:rect l="0" t="0" r="r" b="b"/>
            <a:pathLst>
              <a:path w="549" h="872">
                <a:moveTo>
                  <a:pt x="130" y="798"/>
                </a:moveTo>
                <a:lnTo>
                  <a:pt x="156" y="778"/>
                </a:lnTo>
                <a:lnTo>
                  <a:pt x="197" y="753"/>
                </a:lnTo>
                <a:lnTo>
                  <a:pt x="238" y="721"/>
                </a:lnTo>
                <a:lnTo>
                  <a:pt x="278" y="685"/>
                </a:lnTo>
                <a:lnTo>
                  <a:pt x="316" y="645"/>
                </a:lnTo>
                <a:lnTo>
                  <a:pt x="350" y="602"/>
                </a:lnTo>
                <a:lnTo>
                  <a:pt x="386" y="558"/>
                </a:lnTo>
                <a:lnTo>
                  <a:pt x="416" y="507"/>
                </a:lnTo>
                <a:lnTo>
                  <a:pt x="444" y="458"/>
                </a:lnTo>
                <a:lnTo>
                  <a:pt x="469" y="404"/>
                </a:lnTo>
                <a:lnTo>
                  <a:pt x="490" y="349"/>
                </a:lnTo>
                <a:lnTo>
                  <a:pt x="508" y="296"/>
                </a:lnTo>
                <a:lnTo>
                  <a:pt x="526" y="240"/>
                </a:lnTo>
                <a:lnTo>
                  <a:pt x="534" y="184"/>
                </a:lnTo>
                <a:lnTo>
                  <a:pt x="543" y="127"/>
                </a:lnTo>
                <a:lnTo>
                  <a:pt x="546" y="72"/>
                </a:lnTo>
                <a:lnTo>
                  <a:pt x="548" y="19"/>
                </a:lnTo>
                <a:lnTo>
                  <a:pt x="546" y="0"/>
                </a:lnTo>
                <a:lnTo>
                  <a:pt x="541" y="72"/>
                </a:lnTo>
                <a:lnTo>
                  <a:pt x="533" y="123"/>
                </a:lnTo>
                <a:lnTo>
                  <a:pt x="520" y="174"/>
                </a:lnTo>
                <a:lnTo>
                  <a:pt x="501" y="224"/>
                </a:lnTo>
                <a:lnTo>
                  <a:pt x="478" y="274"/>
                </a:lnTo>
                <a:lnTo>
                  <a:pt x="450" y="327"/>
                </a:lnTo>
                <a:lnTo>
                  <a:pt x="419" y="377"/>
                </a:lnTo>
                <a:lnTo>
                  <a:pt x="384" y="421"/>
                </a:lnTo>
                <a:lnTo>
                  <a:pt x="345" y="468"/>
                </a:lnTo>
                <a:lnTo>
                  <a:pt x="302" y="511"/>
                </a:lnTo>
                <a:lnTo>
                  <a:pt x="258" y="549"/>
                </a:lnTo>
                <a:lnTo>
                  <a:pt x="212" y="586"/>
                </a:lnTo>
                <a:lnTo>
                  <a:pt x="166" y="617"/>
                </a:lnTo>
                <a:lnTo>
                  <a:pt x="116" y="647"/>
                </a:lnTo>
                <a:lnTo>
                  <a:pt x="107" y="573"/>
                </a:lnTo>
                <a:lnTo>
                  <a:pt x="0" y="780"/>
                </a:lnTo>
                <a:lnTo>
                  <a:pt x="136" y="871"/>
                </a:lnTo>
                <a:lnTo>
                  <a:pt x="130" y="798"/>
                </a:lnTo>
              </a:path>
            </a:pathLst>
          </a:custGeom>
          <a:solidFill>
            <a:srgbClr val="FC0128"/>
          </a:solidFill>
          <a:ln w="12700" cap="rnd" cmpd="sng">
            <a:solidFill>
              <a:srgbClr val="FFFFFF"/>
            </a:solidFill>
            <a:prstDash val="solid"/>
            <a:round/>
            <a:headEnd type="none" w="med" len="med"/>
            <a:tailEnd type="none" w="med" len="med"/>
          </a:ln>
          <a:effectLst/>
        </p:spPr>
        <p:txBody>
          <a:bodyPr/>
          <a:lstStyle/>
          <a:p>
            <a:endParaRPr lang="en-US"/>
          </a:p>
        </p:txBody>
      </p:sp>
      <p:sp>
        <p:nvSpPr>
          <p:cNvPr id="178191" name="Rectangle 15"/>
          <p:cNvSpPr>
            <a:spLocks noChangeArrowheads="1"/>
          </p:cNvSpPr>
          <p:nvPr/>
        </p:nvSpPr>
        <p:spPr bwMode="auto">
          <a:xfrm>
            <a:off x="5275263" y="1665288"/>
            <a:ext cx="3775075" cy="1574800"/>
          </a:xfrm>
          <a:prstGeom prst="rect">
            <a:avLst/>
          </a:prstGeom>
          <a:solidFill>
            <a:srgbClr val="CCECFF"/>
          </a:solidFill>
          <a:ln w="25400">
            <a:solidFill>
              <a:schemeClr val="tx1"/>
            </a:solidFill>
            <a:miter lim="800000"/>
            <a:headEnd/>
            <a:tailEnd/>
          </a:ln>
          <a:effectLst>
            <a:outerShdw dist="53882" dir="2700000" algn="ctr" rotWithShape="0">
              <a:schemeClr val="tx1"/>
            </a:outerShdw>
          </a:effectLst>
        </p:spPr>
        <p:txBody>
          <a:bodyPr lIns="90488" tIns="44450" rIns="90488" bIns="44450">
            <a:spAutoFit/>
          </a:bodyPr>
          <a:lstStyle/>
          <a:p>
            <a:pPr algn="ctr" eaLnBrk="1" hangingPunct="1">
              <a:spcBef>
                <a:spcPct val="50000"/>
              </a:spcBef>
            </a:pPr>
            <a:r>
              <a:rPr lang="en-US" sz="2400" b="1" dirty="0">
                <a:solidFill>
                  <a:srgbClr val="FF0000"/>
                </a:solidFill>
              </a:rPr>
              <a:t>Costs are traced and</a:t>
            </a:r>
            <a:br>
              <a:rPr lang="en-US" sz="2400" b="1" dirty="0">
                <a:solidFill>
                  <a:srgbClr val="FF0000"/>
                </a:solidFill>
              </a:rPr>
            </a:br>
            <a:r>
              <a:rPr lang="en-US" sz="2400" b="1" dirty="0">
                <a:solidFill>
                  <a:srgbClr val="FF0000"/>
                </a:solidFill>
              </a:rPr>
              <a:t>applied to individual</a:t>
            </a:r>
            <a:br>
              <a:rPr lang="en-US" sz="2400" b="1" dirty="0">
                <a:solidFill>
                  <a:srgbClr val="FF0000"/>
                </a:solidFill>
              </a:rPr>
            </a:br>
            <a:r>
              <a:rPr lang="en-US" sz="2400" b="1" dirty="0">
                <a:solidFill>
                  <a:srgbClr val="FF0000"/>
                </a:solidFill>
              </a:rPr>
              <a:t>jobs in a job-order</a:t>
            </a:r>
            <a:br>
              <a:rPr lang="en-US" sz="2400" b="1" dirty="0">
                <a:solidFill>
                  <a:srgbClr val="FF0000"/>
                </a:solidFill>
              </a:rPr>
            </a:br>
            <a:r>
              <a:rPr lang="en-US" sz="2400" b="1" dirty="0">
                <a:solidFill>
                  <a:srgbClr val="FF0000"/>
                </a:solidFill>
              </a:rPr>
              <a:t>cost system</a:t>
            </a:r>
            <a:r>
              <a:rPr lang="en-US" sz="2400" b="1" dirty="0"/>
              <a:t>.</a:t>
            </a:r>
          </a:p>
        </p:txBody>
      </p:sp>
      <p:sp>
        <p:nvSpPr>
          <p:cNvPr id="178192" name="Rectangle 16"/>
          <p:cNvSpPr>
            <a:spLocks noChangeArrowheads="1"/>
          </p:cNvSpPr>
          <p:nvPr/>
        </p:nvSpPr>
        <p:spPr bwMode="auto">
          <a:xfrm>
            <a:off x="592138" y="2386013"/>
            <a:ext cx="2349500" cy="857250"/>
          </a:xfrm>
          <a:prstGeom prst="rect">
            <a:avLst/>
          </a:prstGeom>
          <a:solidFill>
            <a:srgbClr val="FF9900"/>
          </a:solidFill>
          <a:ln w="38100" cmpd="dbl">
            <a:solidFill>
              <a:schemeClr val="tx1"/>
            </a:solidFill>
            <a:miter lim="800000"/>
            <a:headEnd/>
            <a:tailEnd/>
          </a:ln>
          <a:effectLst>
            <a:outerShdw dist="89803" dir="2700000" algn="ctr" rotWithShape="0">
              <a:schemeClr val="tx1"/>
            </a:outerShdw>
          </a:effectLst>
        </p:spPr>
        <p:txBody>
          <a:bodyPr lIns="90488" tIns="44450" rIns="90488" bIns="44450">
            <a:spAutoFit/>
          </a:bodyPr>
          <a:lstStyle/>
          <a:p>
            <a:pPr algn="ctr" eaLnBrk="1" hangingPunct="1">
              <a:spcBef>
                <a:spcPct val="50000"/>
              </a:spcBef>
            </a:pPr>
            <a:r>
              <a:rPr lang="en-US" sz="2400" b="1"/>
              <a:t>Direct Materials</a:t>
            </a:r>
          </a:p>
        </p:txBody>
      </p:sp>
      <p:sp>
        <p:nvSpPr>
          <p:cNvPr id="178193" name="Line 17"/>
          <p:cNvSpPr>
            <a:spLocks noChangeShapeType="1"/>
          </p:cNvSpPr>
          <p:nvPr/>
        </p:nvSpPr>
        <p:spPr bwMode="auto">
          <a:xfrm>
            <a:off x="5011738" y="2824163"/>
            <a:ext cx="0" cy="833437"/>
          </a:xfrm>
          <a:prstGeom prst="line">
            <a:avLst/>
          </a:prstGeom>
          <a:noFill/>
          <a:ln w="25400">
            <a:solidFill>
              <a:srgbClr val="FF0000"/>
            </a:solidFill>
            <a:round/>
            <a:headEnd/>
            <a:tailEnd type="triangle" w="med" len="med"/>
          </a:ln>
          <a:effectLst/>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TM04033921[[fn=Damask]]</Template>
  <TotalTime>215</TotalTime>
  <Words>3888</Words>
  <Application>Microsoft Office PowerPoint</Application>
  <PresentationFormat>On-screen Show (4:3)</PresentationFormat>
  <Paragraphs>489</Paragraphs>
  <Slides>54</Slides>
  <Notes>53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54</vt:i4>
      </vt:variant>
    </vt:vector>
  </HeadingPairs>
  <TitlesOfParts>
    <vt:vector size="64" baseType="lpstr">
      <vt:lpstr>Arial</vt:lpstr>
      <vt:lpstr>Bookman Old Style</vt:lpstr>
      <vt:lpstr>Calibri</vt:lpstr>
      <vt:lpstr>Rockwell</vt:lpstr>
      <vt:lpstr>Times</vt:lpstr>
      <vt:lpstr>Times New Roman</vt:lpstr>
      <vt:lpstr>Wingdings</vt:lpstr>
      <vt:lpstr>Damask</vt:lpstr>
      <vt:lpstr>Clip</vt:lpstr>
      <vt:lpstr>Worksheet</vt:lpstr>
      <vt:lpstr>DESIGN SYSTEM- PROCESS COSTING</vt:lpstr>
      <vt:lpstr>Persamaan job order dan process costing</vt:lpstr>
      <vt:lpstr>Perbedaan job order dan process costing</vt:lpstr>
      <vt:lpstr>PowerPoint Presentation</vt:lpstr>
      <vt:lpstr>PowerPoint Presentation</vt:lpstr>
      <vt:lpstr>Apa yang dimaksud denGAN DEPARTEMEN PEMROSESAN (p.206)</vt:lpstr>
      <vt:lpstr>Proses berurutan (Sequential) dan proses Paralel </vt:lpstr>
      <vt:lpstr>Comparing Job-Order and Process Costing</vt:lpstr>
      <vt:lpstr>Comparing Job-Order and Process Costing</vt:lpstr>
      <vt:lpstr>Comparing Job-Order and Process Costing</vt:lpstr>
      <vt:lpstr>T-Account and Journal Entry Views of Cost Flows</vt:lpstr>
      <vt:lpstr>Process Cost Flows (in T-account form)</vt:lpstr>
      <vt:lpstr>Process Cost Flows (in journal entry form)</vt:lpstr>
      <vt:lpstr>Process Cost Flows (in T-account form)</vt:lpstr>
      <vt:lpstr>Process Costing (in journal entry form)</vt:lpstr>
      <vt:lpstr>Process Cost Flows (in T-account form)</vt:lpstr>
      <vt:lpstr>Process Costing (In journal entry form)</vt:lpstr>
      <vt:lpstr>Process Cost Flows (in T-account form)</vt:lpstr>
      <vt:lpstr>Process Costing (in journal entry form)</vt:lpstr>
      <vt:lpstr>Process Cost Flows (in T-account form)</vt:lpstr>
      <vt:lpstr>Process Costing (in journal entry form)</vt:lpstr>
      <vt:lpstr>Process Cost Flows (in journal entry form)</vt:lpstr>
      <vt:lpstr>Process Costing (in journal entry form)</vt:lpstr>
      <vt:lpstr>Unit ekuivalen produksi</vt:lpstr>
      <vt:lpstr>Pemikiran dasar unit ekuivalen</vt:lpstr>
      <vt:lpstr>Quick Check </vt:lpstr>
      <vt:lpstr>Quick Check </vt:lpstr>
      <vt:lpstr>Menghitung ekuivalen unit</vt:lpstr>
      <vt:lpstr>Unti produksi ekuivalenWeighted-Average Method</vt:lpstr>
      <vt:lpstr>Process Costing and Direct Labor</vt:lpstr>
      <vt:lpstr>Process Costing and Direct Labor</vt:lpstr>
      <vt:lpstr>Contoh Weighted-Average</vt:lpstr>
      <vt:lpstr>Weighted-Average Example</vt:lpstr>
      <vt:lpstr>Weighted-Average Example</vt:lpstr>
      <vt:lpstr>Weighted-Average Example</vt:lpstr>
      <vt:lpstr>Weighted-Average Example</vt:lpstr>
      <vt:lpstr>Weighted-Average Example</vt:lpstr>
      <vt:lpstr>Weighted-Average Example</vt:lpstr>
      <vt:lpstr>Production Report – Weighted-Average</vt:lpstr>
      <vt:lpstr>Production Report</vt:lpstr>
      <vt:lpstr>Production Report Example</vt:lpstr>
      <vt:lpstr>Production Report Example</vt:lpstr>
      <vt:lpstr>Production Report Example</vt:lpstr>
      <vt:lpstr>Production Report Example</vt:lpstr>
      <vt:lpstr>Production Report Example</vt:lpstr>
      <vt:lpstr>Step 2: Calculating the Costs Per Equivalent Unit</vt:lpstr>
      <vt:lpstr>Production Report Example</vt:lpstr>
      <vt:lpstr>Production Report Example</vt:lpstr>
      <vt:lpstr>Production Report Example</vt:lpstr>
      <vt:lpstr>Production Report Example</vt:lpstr>
      <vt:lpstr>Production Report Example</vt:lpstr>
      <vt:lpstr>Production Report Example</vt:lpstr>
      <vt:lpstr>Operation Costing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SYSTEM- PROCESS COSTING</dc:title>
  <dc:creator/>
  <cp:lastModifiedBy>ASUS</cp:lastModifiedBy>
  <cp:revision>8</cp:revision>
  <dcterms:created xsi:type="dcterms:W3CDTF">2006-08-16T00:00:00Z</dcterms:created>
  <dcterms:modified xsi:type="dcterms:W3CDTF">2020-04-06T05:47:12Z</dcterms:modified>
</cp:coreProperties>
</file>